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1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8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3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7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8C8A8-3A4E-4F12-98D6-2D0D1B1083AA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3F78-5EFD-45BD-BC8A-B97B96D9B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44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70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4.png"/><Relationship Id="rId3" Type="http://schemas.openxmlformats.org/officeDocument/2006/relationships/image" Target="../media/image61.png"/><Relationship Id="rId7" Type="http://schemas.openxmlformats.org/officeDocument/2006/relationships/image" Target="../media/image18.png"/><Relationship Id="rId12" Type="http://schemas.openxmlformats.org/officeDocument/2006/relationships/image" Target="../media/image70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15.png"/><Relationship Id="rId5" Type="http://schemas.openxmlformats.org/officeDocument/2006/relationships/image" Target="../media/image63.png"/><Relationship Id="rId15" Type="http://schemas.openxmlformats.org/officeDocument/2006/relationships/image" Target="../media/image23.png"/><Relationship Id="rId10" Type="http://schemas.openxmlformats.org/officeDocument/2006/relationships/image" Target="../media/image14.png"/><Relationship Id="rId4" Type="http://schemas.openxmlformats.org/officeDocument/2006/relationships/image" Target="../media/image62.png"/><Relationship Id="rId9" Type="http://schemas.openxmlformats.org/officeDocument/2006/relationships/image" Target="../media/image20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7.emf"/><Relationship Id="rId7" Type="http://schemas.openxmlformats.org/officeDocument/2006/relationships/image" Target="../media/image55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28.png"/><Relationship Id="rId9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8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25</a:t>
            </a: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CAPACITANCE</a:t>
            </a:r>
          </a:p>
        </p:txBody>
      </p:sp>
    </p:spTree>
    <p:extLst>
      <p:ext uri="{BB962C8B-B14F-4D97-AF65-F5344CB8AC3E}">
        <p14:creationId xmlns:p14="http://schemas.microsoft.com/office/powerpoint/2010/main" val="4002728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2399" y="120134"/>
            <a:ext cx="5125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Capacitors in series combination: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38544" y="581799"/>
            <a:ext cx="5221494" cy="1356779"/>
            <a:chOff x="138544" y="581799"/>
            <a:chExt cx="5221494" cy="1356779"/>
          </a:xfrm>
        </p:grpSpPr>
        <p:sp>
          <p:nvSpPr>
            <p:cNvPr id="2" name="Rectangle 1"/>
            <p:cNvSpPr/>
            <p:nvPr/>
          </p:nvSpPr>
          <p:spPr>
            <a:xfrm>
              <a:off x="138544" y="581799"/>
              <a:ext cx="522149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Potential difference of each actual capacitor: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81000" y="1245695"/>
                  <a:ext cx="1068113" cy="6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1245695"/>
                  <a:ext cx="1068113" cy="66973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14532" y="1268843"/>
                  <a:ext cx="1080039" cy="6697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4532" y="1268843"/>
                  <a:ext cx="1080039" cy="6697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221039" y="1245694"/>
                  <a:ext cx="1080039" cy="6713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1039" y="1245694"/>
                  <a:ext cx="1080039" cy="67133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/>
            <p:cNvSpPr txBox="1"/>
            <p:nvPr/>
          </p:nvSpPr>
          <p:spPr>
            <a:xfrm>
              <a:off x="3418869" y="1367041"/>
              <a:ext cx="7120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And 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4268" y="2176866"/>
            <a:ext cx="5181601" cy="1814273"/>
            <a:chOff x="274268" y="2176866"/>
            <a:chExt cx="5181601" cy="1814273"/>
          </a:xfrm>
        </p:grpSpPr>
        <p:sp>
          <p:nvSpPr>
            <p:cNvPr id="6" name="Rectangle 5"/>
            <p:cNvSpPr/>
            <p:nvPr/>
          </p:nvSpPr>
          <p:spPr>
            <a:xfrm>
              <a:off x="274268" y="2176866"/>
              <a:ext cx="518160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total potential difference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V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due to the battery is the sum of these three potential differences. Thus,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43848" y="3207270"/>
                  <a:ext cx="4242443" cy="78386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𝑞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prstClr val="black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8" y="3207270"/>
                  <a:ext cx="4242443" cy="78386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52399" y="3991139"/>
            <a:ext cx="4132863" cy="1551576"/>
            <a:chOff x="152399" y="3991139"/>
            <a:chExt cx="4132863" cy="1551576"/>
          </a:xfrm>
        </p:grpSpPr>
        <p:sp>
          <p:nvSpPr>
            <p:cNvPr id="9" name="Rectangle 8"/>
            <p:cNvSpPr/>
            <p:nvPr/>
          </p:nvSpPr>
          <p:spPr>
            <a:xfrm>
              <a:off x="152399" y="3991139"/>
              <a:ext cx="41328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equivalent capacitance is then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91538" y="4572000"/>
                  <a:ext cx="2824812" cy="9707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𝑒𝑞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den>
                            </m:f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538" y="4572000"/>
                  <a:ext cx="2824812" cy="97071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65185" y="5831397"/>
                <a:ext cx="2747932" cy="8892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85" y="5831397"/>
                <a:ext cx="2747932" cy="88921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31" y="76200"/>
            <a:ext cx="3069369" cy="4937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83" y="4843848"/>
            <a:ext cx="2611517" cy="197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06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76200"/>
            <a:ext cx="3355997" cy="23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" y="549257"/>
                <a:ext cx="51054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adjacent Figure, find the equivalent capacitance of the combination.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10.00 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4.00 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9257"/>
                <a:ext cx="5105400" cy="1323439"/>
              </a:xfrm>
              <a:prstGeom prst="rect">
                <a:avLst/>
              </a:prstGeom>
              <a:blipFill rotWithShape="1">
                <a:blip r:embed="rId3"/>
                <a:stretch>
                  <a:fillRect l="-1314" t="-1843" r="-1195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9631" y="87592"/>
            <a:ext cx="460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10 (Book chapter 25):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209449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818155" y="2196781"/>
                <a:ext cx="3481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Step1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𝑎𝑟𝑒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𝑖𝑛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𝑠𝑒𝑟𝑖𝑒𝑠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155" y="2196781"/>
                <a:ext cx="3481209" cy="400110"/>
              </a:xfrm>
              <a:prstGeom prst="rect">
                <a:avLst/>
              </a:prstGeom>
              <a:blipFill rotWithShape="1">
                <a:blip r:embed="rId4"/>
                <a:stretch>
                  <a:fillRect l="-175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73313" y="2860931"/>
                <a:ext cx="1751442" cy="72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13" y="2860931"/>
                <a:ext cx="1751442" cy="7208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781300" y="2888891"/>
                <a:ext cx="1751442" cy="720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300" y="2888891"/>
                <a:ext cx="1751442" cy="72083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137769" y="3042811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924436" y="2500744"/>
            <a:ext cx="2771615" cy="1378093"/>
            <a:chOff x="5987787" y="2603786"/>
            <a:chExt cx="2771615" cy="1378093"/>
          </a:xfrm>
        </p:grpSpPr>
        <p:sp>
          <p:nvSpPr>
            <p:cNvPr id="14" name="TextBox 13"/>
            <p:cNvSpPr txBox="1"/>
            <p:nvPr/>
          </p:nvSpPr>
          <p:spPr>
            <a:xfrm>
              <a:off x="6462076" y="2603786"/>
              <a:ext cx="8547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5987787" y="3073589"/>
                  <a:ext cx="14777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=10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787" y="3073589"/>
                  <a:ext cx="1477777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418329" y="3073589"/>
                  <a:ext cx="13410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=5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8329" y="3073589"/>
                  <a:ext cx="1341073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103172" y="3581769"/>
                  <a:ext cx="13410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=4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3172" y="3581769"/>
                  <a:ext cx="1341072" cy="400110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72211" y="3793558"/>
                <a:ext cx="3588546" cy="683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(10)(5)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5+10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50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15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=3.33 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211" y="3793558"/>
                <a:ext cx="3588546" cy="683713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41567" y="4826123"/>
                <a:ext cx="380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Step2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𝑎𝑛𝑑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𝑎𝑟𝑒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𝑖𝑛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𝑝𝑎𝑟𝑒𝑙𝑙𝑒𝑙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7" y="4826123"/>
                <a:ext cx="3804696" cy="400110"/>
              </a:xfrm>
              <a:prstGeom prst="rect">
                <a:avLst/>
              </a:prstGeom>
              <a:blipFill rotWithShape="1">
                <a:blip r:embed="rId11"/>
                <a:stretch>
                  <a:fillRect l="-1600" t="-7692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9600" y="5562600"/>
                <a:ext cx="52380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=3.33+4=7.33 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562600"/>
                <a:ext cx="5238037" cy="461665"/>
              </a:xfrm>
              <a:prstGeom prst="rect">
                <a:avLst/>
              </a:prstGeom>
              <a:blipFill rotWithShape="1">
                <a:blip r:embed="rId12"/>
                <a:stretch>
                  <a:fillRect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/>
          <p:cNvGrpSpPr/>
          <p:nvPr/>
        </p:nvGrpSpPr>
        <p:grpSpPr>
          <a:xfrm>
            <a:off x="5355881" y="3942855"/>
            <a:ext cx="2297074" cy="1417319"/>
            <a:chOff x="6629400" y="4517573"/>
            <a:chExt cx="2297074" cy="1417319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6691745" y="4517573"/>
              <a:ext cx="201904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928931" y="4517573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331" y="5224153"/>
              <a:ext cx="4572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33" name="Straight Connector 32"/>
            <p:cNvCxnSpPr>
              <a:stCxn id="32" idx="2"/>
            </p:cNvCxnSpPr>
            <p:nvPr/>
          </p:nvCxnSpPr>
          <p:spPr>
            <a:xfrm>
              <a:off x="7928931" y="5376553"/>
              <a:ext cx="0" cy="512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834423" y="45175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6834423" y="5889173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6834423" y="5334988"/>
              <a:ext cx="0" cy="535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endCxn id="34" idx="4"/>
            </p:cNvCxnSpPr>
            <p:nvPr/>
          </p:nvCxnSpPr>
          <p:spPr>
            <a:xfrm flipV="1">
              <a:off x="6857282" y="4563292"/>
              <a:ext cx="1" cy="411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Picture 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0" y="4985956"/>
              <a:ext cx="414337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041287" y="5066585"/>
                  <a:ext cx="561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1287" y="5066585"/>
                  <a:ext cx="56169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 flipH="1">
              <a:off x="6702568" y="5870468"/>
              <a:ext cx="2012353" cy="2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9274" y="5181600"/>
              <a:ext cx="4572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Straight Connector 47"/>
            <p:cNvCxnSpPr>
              <a:endCxn id="47" idx="0"/>
            </p:cNvCxnSpPr>
            <p:nvPr/>
          </p:nvCxnSpPr>
          <p:spPr>
            <a:xfrm>
              <a:off x="8697874" y="4517573"/>
              <a:ext cx="0" cy="6640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697874" y="5320145"/>
              <a:ext cx="0" cy="561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8177975" y="4826123"/>
                  <a:ext cx="4692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7975" y="4826123"/>
                  <a:ext cx="469231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7441402" y="5230898"/>
            <a:ext cx="1528131" cy="1417319"/>
            <a:chOff x="4160113" y="4204015"/>
            <a:chExt cx="1528131" cy="1417319"/>
          </a:xfrm>
        </p:grpSpPr>
        <p:cxnSp>
          <p:nvCxnSpPr>
            <p:cNvPr id="55" name="Straight Connector 54"/>
            <p:cNvCxnSpPr/>
            <p:nvPr/>
          </p:nvCxnSpPr>
          <p:spPr>
            <a:xfrm>
              <a:off x="4365136" y="4204015"/>
              <a:ext cx="109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459644" y="4204015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044" y="4910595"/>
              <a:ext cx="4572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8" name="Straight Connector 57"/>
            <p:cNvCxnSpPr>
              <a:stCxn id="57" idx="2"/>
            </p:cNvCxnSpPr>
            <p:nvPr/>
          </p:nvCxnSpPr>
          <p:spPr>
            <a:xfrm>
              <a:off x="5459644" y="5062995"/>
              <a:ext cx="0" cy="512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4365136" y="42040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365136" y="55756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4365136" y="5021430"/>
              <a:ext cx="0" cy="535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59" idx="4"/>
            </p:cNvCxnSpPr>
            <p:nvPr/>
          </p:nvCxnSpPr>
          <p:spPr>
            <a:xfrm flipV="1">
              <a:off x="4387995" y="4249734"/>
              <a:ext cx="1" cy="411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Picture 6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113" y="4672398"/>
              <a:ext cx="414337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572000" y="4753027"/>
                  <a:ext cx="659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0" name="TextBox 20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753027"/>
                  <a:ext cx="659476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>
              <a:endCxn id="60" idx="1"/>
            </p:cNvCxnSpPr>
            <p:nvPr/>
          </p:nvCxnSpPr>
          <p:spPr>
            <a:xfrm flipH="1">
              <a:off x="4371831" y="5575615"/>
              <a:ext cx="1087813" cy="6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68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7489725" y="2667029"/>
            <a:ext cx="1477777" cy="1953675"/>
            <a:chOff x="7351900" y="240268"/>
            <a:chExt cx="1477777" cy="19536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7351900" y="605043"/>
                  <a:ext cx="147777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=10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00" y="605043"/>
                  <a:ext cx="134979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351900" y="974375"/>
                  <a:ext cx="13410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=5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00" y="974375"/>
                  <a:ext cx="122687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351900" y="1368715"/>
                  <a:ext cx="134107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=4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900" y="1368715"/>
                  <a:ext cx="122687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7604020" y="240268"/>
              <a:ext cx="781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489726" y="1793833"/>
                  <a:ext cx="103586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</m:oMath>
                  </a14:m>
                  <a:r>
                    <a:rPr lang="en-US" sz="2000" dirty="0"/>
                    <a:t>?</a:t>
                  </a: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726" y="1793833"/>
                  <a:ext cx="95122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448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97558" y="2682178"/>
            <a:ext cx="3797145" cy="912481"/>
            <a:chOff x="97558" y="2682178"/>
            <a:chExt cx="3797145" cy="9124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7558" y="2682178"/>
                  <a:ext cx="36956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Step1</a:t>
                  </a:r>
                  <a:r>
                    <a:rPr lang="en-US" sz="20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𝑖𝑛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𝑝𝑎𝑟𝑒𝑙𝑙𝑒𝑙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8" y="2682178"/>
                  <a:ext cx="3695692" cy="40011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650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32391" y="3194549"/>
                  <a:ext cx="3762312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ln>
                                  <a:noFill/>
                                </a:ln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noFill/>
                                </a:ln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n>
                                  <a:noFill/>
                                </a:ln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latin typeface="Cambria Math"/>
                          </a:rPr>
                          <m:t>=10+5=15 </m:t>
                        </m:r>
                        <m:r>
                          <a:rPr lang="en-US" sz="2000" b="0" i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𝜇</m:t>
                        </m:r>
                        <m:r>
                          <a:rPr lang="en-US" sz="2000" b="0" i="1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𝐹</m:t>
                        </m:r>
                      </m:oMath>
                    </m:oMathPara>
                  </a14:m>
                  <a:endParaRPr lang="en-US" sz="2000" dirty="0">
                    <a:ln>
                      <a:noFill/>
                    </a:ln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91" y="3194549"/>
                  <a:ext cx="3762312" cy="40011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060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063" name="Picture 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8" y="4611687"/>
            <a:ext cx="153035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070" name="Group 2069"/>
          <p:cNvGrpSpPr/>
          <p:nvPr/>
        </p:nvGrpSpPr>
        <p:grpSpPr>
          <a:xfrm>
            <a:off x="6190391" y="5243513"/>
            <a:ext cx="1528131" cy="1417319"/>
            <a:chOff x="4160113" y="4204015"/>
            <a:chExt cx="1528131" cy="141731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365136" y="4204015"/>
              <a:ext cx="10945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459644" y="4204015"/>
              <a:ext cx="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1044" y="4910595"/>
              <a:ext cx="457200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5" name="Straight Connector 24"/>
            <p:cNvCxnSpPr>
              <a:stCxn id="2051" idx="2"/>
            </p:cNvCxnSpPr>
            <p:nvPr/>
          </p:nvCxnSpPr>
          <p:spPr>
            <a:xfrm>
              <a:off x="5459644" y="5062995"/>
              <a:ext cx="0" cy="5126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4365136" y="42040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365136" y="557561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5" name="Straight Arrow Connector 2054"/>
            <p:cNvCxnSpPr/>
            <p:nvPr/>
          </p:nvCxnSpPr>
          <p:spPr>
            <a:xfrm>
              <a:off x="4365136" y="5021430"/>
              <a:ext cx="0" cy="5354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7" name="Straight Arrow Connector 2056"/>
            <p:cNvCxnSpPr>
              <a:endCxn id="30" idx="4"/>
            </p:cNvCxnSpPr>
            <p:nvPr/>
          </p:nvCxnSpPr>
          <p:spPr>
            <a:xfrm flipV="1">
              <a:off x="4387995" y="4249734"/>
              <a:ext cx="1" cy="4114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9" name="Picture 6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113" y="4672398"/>
              <a:ext cx="414337" cy="493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0" name="TextBox 2059"/>
                <p:cNvSpPr txBox="1"/>
                <p:nvPr/>
              </p:nvSpPr>
              <p:spPr>
                <a:xfrm>
                  <a:off x="4572000" y="4753027"/>
                  <a:ext cx="6594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123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0" name="TextBox 20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753027"/>
                  <a:ext cx="659476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9" name="Straight Connector 2068"/>
            <p:cNvCxnSpPr>
              <a:endCxn id="31" idx="1"/>
            </p:cNvCxnSpPr>
            <p:nvPr/>
          </p:nvCxnSpPr>
          <p:spPr>
            <a:xfrm flipH="1">
              <a:off x="4371831" y="5575615"/>
              <a:ext cx="1087813" cy="66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97558" y="3740296"/>
            <a:ext cx="5161701" cy="1205433"/>
            <a:chOff x="97558" y="3740296"/>
            <a:chExt cx="5161701" cy="1205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97558" y="3740296"/>
                  <a:ext cx="35902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Step2</a:t>
                  </a:r>
                  <a:r>
                    <a:rPr lang="en-US" sz="20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𝑎𝑛𝑑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𝑎𝑟𝑒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𝑖𝑛</m:t>
                      </m:r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  <m:r>
                        <a:rPr lang="en-US" sz="2000" b="0" i="1" smtClean="0">
                          <a:latin typeface="Cambria Math"/>
                        </a:rPr>
                        <m:t>𝑠𝑒𝑟𝑖𝑒𝑠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58" y="3740296"/>
                  <a:ext cx="3590214" cy="40011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698" t="-7692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914882" y="4220594"/>
                  <a:ext cx="3344377" cy="7251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123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4882" y="4220594"/>
                  <a:ext cx="3344377" cy="72513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2316206" y="5162348"/>
                <a:ext cx="2086277" cy="7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06" y="5162348"/>
                <a:ext cx="2086277" cy="730456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2133600" y="5958752"/>
                <a:ext cx="3838615" cy="683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(15)(4)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4+15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19</m:t>
                          </m:r>
                        </m:den>
                      </m:f>
                      <m:r>
                        <a:rPr lang="en-US" sz="20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=3.158 </m:t>
                      </m:r>
                      <m:r>
                        <m:rPr>
                          <m:sty m:val="p"/>
                        </m:rPr>
                        <a:rPr lang="el-GR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μ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5958752"/>
                <a:ext cx="3838615" cy="683713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9631" y="87592"/>
            <a:ext cx="460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11 (Book chapter 25):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82" y="76070"/>
            <a:ext cx="3234223" cy="247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228600" y="549257"/>
                <a:ext cx="51054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adjacent Figure, find the equivalent capacitance of the combination.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10.00 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5.00 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4.00 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49257"/>
                <a:ext cx="5105400" cy="1323439"/>
              </a:xfrm>
              <a:prstGeom prst="rect">
                <a:avLst/>
              </a:prstGeom>
              <a:blipFill rotWithShape="1">
                <a:blip r:embed="rId18"/>
                <a:stretch>
                  <a:fillRect l="-1314" t="-1843" r="-1195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228600" y="2094498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133756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636" y="1351018"/>
            <a:ext cx="4600575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835" y="1420518"/>
            <a:ext cx="2619375" cy="3667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76200"/>
                <a:ext cx="899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i="1" dirty="0">
                    <a:ln w="12700">
                      <a:solidFill>
                        <a:schemeClr val="tx2">
                          <a:satMod val="155000"/>
                        </a:schemeClr>
                      </a:solidFill>
                      <a:prstDash val="solid"/>
                    </a:ln>
                    <a:solidFill>
                      <a:schemeClr val="bg2">
                        <a:tint val="85000"/>
                        <a:satMod val="155000"/>
                      </a:schemeClr>
                    </a:solidFill>
                    <a:effectLst>
                      <a:outerShdw blurRad="41275" dist="20320" dir="1800000" algn="tl" rotWithShape="0">
                        <a:srgbClr val="000000">
                          <a:alpha val="40000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Sample Problem 25.02(a) (page 726):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Find the equivalent capacitance for the combination of capacitances shown in Figure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across which potential difference </a:t>
                </a:r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is applied. </a:t>
                </a:r>
              </a:p>
              <a:p>
                <a:pPr algn="just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  <a:cs typeface="Arial" panose="020B0604020202020204" pitchFamily="34" charset="0"/>
                      </a:rPr>
                      <m:t>=12.0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=5.30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,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=4.5 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𝜇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𝐹</m:t>
                    </m:r>
                    <m:r>
                      <a:rPr lang="en-US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b="1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"/>
                <a:ext cx="8991600" cy="1200329"/>
              </a:xfrm>
              <a:prstGeom prst="rect">
                <a:avLst/>
              </a:prstGeom>
              <a:blipFill rotWithShape="1">
                <a:blip r:embed="rId4"/>
                <a:stretch>
                  <a:fillRect l="-678" t="-4082" r="-54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6200" y="5269468"/>
                <a:ext cx="385535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n>
                                <a:noFill/>
                              </a:ln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n>
                                <a:noFill/>
                              </a:ln>
                              <a:latin typeface="Cambria Math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Cambria Math"/>
                        </a:rPr>
                        <m:t>=12+5.3=17.3 </m:t>
                      </m:r>
                      <m:r>
                        <a:rPr lang="en-US" b="0" i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dirty="0">
                  <a:ln>
                    <a:noFill/>
                  </a:ln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5269468"/>
                <a:ext cx="385535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5934" y="4902977"/>
                <a:ext cx="334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Step1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𝑝𝑎𝑟𝑎𝑙𝑙𝑒𝑙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4" y="4902977"/>
                <a:ext cx="3348865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5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06682" y="5743733"/>
                <a:ext cx="3158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Step2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𝑎𝑛𝑑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𝑎𝑟𝑒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𝑖𝑛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series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2" y="5743733"/>
                <a:ext cx="315881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1737" t="-8197" r="-11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1522468"/>
            <a:ext cx="2657475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8975" y="6113065"/>
                <a:ext cx="3034229" cy="6619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123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" y="6113065"/>
                <a:ext cx="3034229" cy="66191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85522" y="4987085"/>
                <a:ext cx="1901353" cy="66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5522" y="4987085"/>
                <a:ext cx="1901353" cy="665247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3344713" y="5400508"/>
            <a:ext cx="2020027" cy="11662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724400" y="5928399"/>
                <a:ext cx="4007572" cy="6245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123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(17.3)(4.5)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4.5+17.3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77.85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21.8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=3.57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5928399"/>
                <a:ext cx="4007572" cy="62453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58000" y="1066800"/>
            <a:ext cx="1222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Home Task</a:t>
            </a:r>
          </a:p>
        </p:txBody>
      </p:sp>
    </p:spTree>
    <p:extLst>
      <p:ext uri="{BB962C8B-B14F-4D97-AF65-F5344CB8AC3E}">
        <p14:creationId xmlns:p14="http://schemas.microsoft.com/office/powerpoint/2010/main" val="1957461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228600"/>
            <a:ext cx="5190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Energy Stored in an Electric Field: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55863" y="761999"/>
            <a:ext cx="8763000" cy="2155719"/>
            <a:chOff x="155863" y="761999"/>
            <a:chExt cx="8763000" cy="21557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155863" y="761999"/>
                  <a:ext cx="8763000" cy="146726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Suppose that, at a given instant, a charge </a:t>
                  </a:r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q'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has been transferred from one plate of a capacitor to the other. The potential difference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between the plates at that instant will be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/>
                                </a:rPr>
                                <m:t>𝐶</m:t>
                              </m:r>
                            </m:den>
                          </m:f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</m:oMath>
                  </a14:m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If an extra increment of charge </a:t>
                  </a:r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dq'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is then transferred, the increment of work required will be, 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63" y="761999"/>
                  <a:ext cx="8763000" cy="146726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65" t="-1660" r="-696" b="-6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281964" y="2229260"/>
                  <a:ext cx="2823436" cy="6884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𝑑𝑊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1964" y="2229260"/>
                  <a:ext cx="2823436" cy="68845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39412" y="4285718"/>
            <a:ext cx="8408215" cy="1444816"/>
            <a:chOff x="639412" y="4285718"/>
            <a:chExt cx="8408215" cy="1444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054179" y="4685828"/>
                  <a:ext cx="3743948" cy="10447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𝑊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  <m:r>
                          <a:rPr lang="en-US" sz="2000" b="0" i="0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𝐶𝑉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179" y="4685828"/>
                  <a:ext cx="3743948" cy="104470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639412" y="4285718"/>
              <a:ext cx="840821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This work is stored as potential energy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U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 the capacitor, so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07473" y="5562967"/>
            <a:ext cx="6435436" cy="1144749"/>
            <a:chOff x="907473" y="5562967"/>
            <a:chExt cx="6435436" cy="1144749"/>
          </a:xfrm>
        </p:grpSpPr>
        <p:sp>
          <p:nvSpPr>
            <p:cNvPr id="8" name="TextBox 7"/>
            <p:cNvSpPr txBox="1"/>
            <p:nvPr/>
          </p:nvSpPr>
          <p:spPr>
            <a:xfrm>
              <a:off x="907473" y="5849793"/>
              <a:ext cx="9799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Finally,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593100" y="5730534"/>
                  <a:ext cx="1749809" cy="97718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/>
                          </a:rPr>
                          <m:t>𝐶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  <a:p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3100" y="5730534"/>
                  <a:ext cx="1749809" cy="97718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455085" y="5562967"/>
                  <a:ext cx="1464139" cy="102560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𝐶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+mj-lt"/>
                  </a:endParaRPr>
                </a:p>
                <a:p>
                  <a:endParaRPr 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5085" y="5562967"/>
                  <a:ext cx="1464139" cy="102560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306370" y="5922494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OR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2798" y="3034145"/>
            <a:ext cx="8603673" cy="1230728"/>
            <a:chOff x="292798" y="3034145"/>
            <a:chExt cx="8603673" cy="1230728"/>
          </a:xfrm>
        </p:grpSpPr>
        <p:sp>
          <p:nvSpPr>
            <p:cNvPr id="5" name="Rectangle 4"/>
            <p:cNvSpPr/>
            <p:nvPr/>
          </p:nvSpPr>
          <p:spPr>
            <a:xfrm>
              <a:off x="292798" y="3034145"/>
              <a:ext cx="860367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The work required to bring the total capacitor charge up to a final value </a:t>
              </a:r>
              <a:r>
                <a:rPr lang="en-US" sz="2000" i="1" dirty="0">
                  <a:latin typeface="Arial" panose="020B0604020202020204" pitchFamily="34" charset="0"/>
                  <a:cs typeface="Arial" panose="020B0604020202020204" pitchFamily="34" charset="0"/>
                </a:rPr>
                <a:t>q </a:t>
              </a: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134211" y="3454908"/>
                  <a:ext cx="3785588" cy="809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𝑊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𝑑𝑊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den>
                            </m:f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𝑑𝑞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𝐶</m:t>
                                    </m:r>
                                  </m:den>
                                </m:f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211" y="3454908"/>
                  <a:ext cx="3785588" cy="8099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691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2590800"/>
            <a:ext cx="636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8376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489</Words>
  <Application>Microsoft Office PowerPoint</Application>
  <PresentationFormat>On-screen Show (4:3)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Dr. Md. Habib Ullah</cp:lastModifiedBy>
  <cp:revision>12</cp:revision>
  <dcterms:created xsi:type="dcterms:W3CDTF">2020-07-02T06:16:46Z</dcterms:created>
  <dcterms:modified xsi:type="dcterms:W3CDTF">2021-02-07T13:10:19Z</dcterms:modified>
</cp:coreProperties>
</file>