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9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18D0E9-7945-44E7-BEF0-1B03DE5A148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80769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8D0E9-7945-44E7-BEF0-1B03DE5A148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74996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8D0E9-7945-44E7-BEF0-1B03DE5A148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183890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8D0E9-7945-44E7-BEF0-1B03DE5A148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182290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8D0E9-7945-44E7-BEF0-1B03DE5A148D}"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362832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18D0E9-7945-44E7-BEF0-1B03DE5A148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373312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8D0E9-7945-44E7-BEF0-1B03DE5A148D}"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363020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18D0E9-7945-44E7-BEF0-1B03DE5A148D}"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233934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8D0E9-7945-44E7-BEF0-1B03DE5A148D}"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249561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18D0E9-7945-44E7-BEF0-1B03DE5A148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304826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18D0E9-7945-44E7-BEF0-1B03DE5A148D}"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38AB5-4732-4154-A148-A62AD31205A5}" type="slidenum">
              <a:rPr lang="en-US" smtClean="0"/>
              <a:t>‹#›</a:t>
            </a:fld>
            <a:endParaRPr lang="en-US"/>
          </a:p>
        </p:txBody>
      </p:sp>
    </p:spTree>
    <p:extLst>
      <p:ext uri="{BB962C8B-B14F-4D97-AF65-F5344CB8AC3E}">
        <p14:creationId xmlns:p14="http://schemas.microsoft.com/office/powerpoint/2010/main" val="377445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8D0E9-7945-44E7-BEF0-1B03DE5A148D}" type="datetimeFigureOut">
              <a:rPr lang="en-US" smtClean="0"/>
              <a:t>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8AB5-4732-4154-A148-A62AD31205A5}" type="slidenum">
              <a:rPr lang="en-US" smtClean="0"/>
              <a:t>‹#›</a:t>
            </a:fld>
            <a:endParaRPr lang="en-US"/>
          </a:p>
        </p:txBody>
      </p:sp>
    </p:spTree>
    <p:extLst>
      <p:ext uri="{BB962C8B-B14F-4D97-AF65-F5344CB8AC3E}">
        <p14:creationId xmlns:p14="http://schemas.microsoft.com/office/powerpoint/2010/main" val="399995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3.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LESSON 9</a:t>
            </a:r>
          </a:p>
        </p:txBody>
      </p:sp>
      <p:sp>
        <p:nvSpPr>
          <p:cNvPr id="5" name="Content Placeholder 2"/>
          <p:cNvSpPr txBox="1">
            <a:spLocks/>
          </p:cNvSpPr>
          <p:nvPr/>
        </p:nvSpPr>
        <p:spPr>
          <a:xfrm>
            <a:off x="453571" y="1981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400"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BOOK CHAPTER 9</a:t>
            </a:r>
          </a:p>
          <a:p>
            <a:endParaRPr lang="en-US" sz="4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INELASTIC AND ELASTIC COLLISIONS</a:t>
            </a:r>
          </a:p>
        </p:txBody>
      </p:sp>
    </p:spTree>
    <p:extLst>
      <p:ext uri="{BB962C8B-B14F-4D97-AF65-F5344CB8AC3E}">
        <p14:creationId xmlns:p14="http://schemas.microsoft.com/office/powerpoint/2010/main" val="404526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09600"/>
            <a:ext cx="8915400"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0.30 kg softball has a velocity of 15 m/s at an angle of 35</a:t>
            </a:r>
            <a:r>
              <a:rPr lang="en-US" sz="2000" baseline="30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below the horizontal just before making contact with the bat. What is the magnitude of the change in momentum of the ball while in contact with the bat if the ball leaves with a velocity of (a) 20 m/s, vertically downward, and (b) 20 m/s, horizontally back toward the pitcher?</a:t>
            </a:r>
          </a:p>
        </p:txBody>
      </p:sp>
      <p:sp>
        <p:nvSpPr>
          <p:cNvPr id="5" name="TextBox 4"/>
          <p:cNvSpPr txBox="1"/>
          <p:nvPr/>
        </p:nvSpPr>
        <p:spPr>
          <a:xfrm>
            <a:off x="76200" y="76200"/>
            <a:ext cx="4631396"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21 (Book chapter 9):</a:t>
            </a:r>
          </a:p>
        </p:txBody>
      </p:sp>
      <p:cxnSp>
        <p:nvCxnSpPr>
          <p:cNvPr id="7" name="Straight Connector 6"/>
          <p:cNvCxnSpPr/>
          <p:nvPr/>
        </p:nvCxnSpPr>
        <p:spPr>
          <a:xfrm>
            <a:off x="6629400" y="3009900"/>
            <a:ext cx="19812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0" y="2057400"/>
            <a:ext cx="0" cy="1905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8591965" y="3429839"/>
                <a:ext cx="4758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𝒊</m:t>
                          </m:r>
                        </m:sub>
                      </m:sSub>
                    </m:oMath>
                  </m:oMathPara>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8591965" y="3429839"/>
                <a:ext cx="475835" cy="400110"/>
              </a:xfrm>
              <a:prstGeom prst="rect">
                <a:avLst/>
              </a:prstGeom>
              <a:blipFill>
                <a:blip r:embed="rId2"/>
                <a:stretch>
                  <a:fillRect b="-1538"/>
                </a:stretch>
              </a:blipFill>
            </p:spPr>
            <p:txBody>
              <a:bodyPr/>
              <a:lstStyle/>
              <a:p>
                <a:r>
                  <a:rPr lang="en-US">
                    <a:noFill/>
                  </a:rPr>
                  <a:t> </a:t>
                </a:r>
              </a:p>
            </p:txBody>
          </p:sp>
        </mc:Fallback>
      </mc:AlternateContent>
      <p:sp>
        <p:nvSpPr>
          <p:cNvPr id="19" name="Freeform 18"/>
          <p:cNvSpPr/>
          <p:nvPr/>
        </p:nvSpPr>
        <p:spPr>
          <a:xfrm>
            <a:off x="8001000" y="3020291"/>
            <a:ext cx="97071" cy="221673"/>
          </a:xfrm>
          <a:custGeom>
            <a:avLst/>
            <a:gdLst>
              <a:gd name="connsiteX0" fmla="*/ 0 w 97071"/>
              <a:gd name="connsiteY0" fmla="*/ 0 h 221673"/>
              <a:gd name="connsiteX1" fmla="*/ 96982 w 97071"/>
              <a:gd name="connsiteY1" fmla="*/ 124691 h 221673"/>
              <a:gd name="connsiteX2" fmla="*/ 13854 w 97071"/>
              <a:gd name="connsiteY2" fmla="*/ 221673 h 221673"/>
            </a:gdLst>
            <a:ahLst/>
            <a:cxnLst>
              <a:cxn ang="0">
                <a:pos x="connsiteX0" y="connsiteY0"/>
              </a:cxn>
              <a:cxn ang="0">
                <a:pos x="connsiteX1" y="connsiteY1"/>
              </a:cxn>
              <a:cxn ang="0">
                <a:pos x="connsiteX2" y="connsiteY2"/>
              </a:cxn>
            </a:cxnLst>
            <a:rect l="l" t="t" r="r" b="b"/>
            <a:pathLst>
              <a:path w="97071" h="221673">
                <a:moveTo>
                  <a:pt x="0" y="0"/>
                </a:moveTo>
                <a:cubicBezTo>
                  <a:pt x="47336" y="43873"/>
                  <a:pt x="94673" y="87746"/>
                  <a:pt x="96982" y="124691"/>
                </a:cubicBezTo>
                <a:cubicBezTo>
                  <a:pt x="99291" y="161636"/>
                  <a:pt x="56572" y="191654"/>
                  <a:pt x="13854" y="22167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8298688" y="3030682"/>
                <a:ext cx="623824" cy="375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a:rPr>
                            <m:t>𝟑𝟓</m:t>
                          </m:r>
                        </m:e>
                        <m:sup>
                          <m:r>
                            <a:rPr lang="en-US" b="1" i="1" smtClean="0">
                              <a:latin typeface="Cambria Math"/>
                            </a:rPr>
                            <m:t>𝟎</m:t>
                          </m:r>
                        </m:sup>
                      </m:sSup>
                    </m:oMath>
                  </m:oMathPara>
                </a14:m>
                <a:endParaRPr 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8298688" y="3030682"/>
                <a:ext cx="623824" cy="375552"/>
              </a:xfrm>
              <a:prstGeom prst="rect">
                <a:avLst/>
              </a:prstGeom>
              <a:blipFill rotWithShape="1">
                <a:blip r:embed="rId3"/>
                <a:stretch>
                  <a:fillRect/>
                </a:stretch>
              </a:blipFill>
            </p:spPr>
            <p:txBody>
              <a:bodyPr/>
              <a:lstStyle/>
              <a:p>
                <a:r>
                  <a:rPr lang="en-US">
                    <a:noFill/>
                  </a:rPr>
                  <a:t> </a:t>
                </a:r>
              </a:p>
            </p:txBody>
          </p:sp>
        </mc:Fallback>
      </mc:AlternateContent>
      <p:sp>
        <p:nvSpPr>
          <p:cNvPr id="10" name="TextBox 9"/>
          <p:cNvSpPr txBox="1"/>
          <p:nvPr/>
        </p:nvSpPr>
        <p:spPr>
          <a:xfrm>
            <a:off x="117763" y="2245466"/>
            <a:ext cx="1399742"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Answer:</a:t>
            </a:r>
          </a:p>
        </p:txBody>
      </p:sp>
      <p:sp>
        <p:nvSpPr>
          <p:cNvPr id="2" name="TextBox 1"/>
          <p:cNvSpPr txBox="1"/>
          <p:nvPr/>
        </p:nvSpPr>
        <p:spPr>
          <a:xfrm>
            <a:off x="76200" y="2731017"/>
            <a:ext cx="466986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 Change in momentum along  x-axis:</a:t>
            </a:r>
          </a:p>
        </p:txBody>
      </p:sp>
      <mc:AlternateContent xmlns:mc="http://schemas.openxmlformats.org/markup-compatibility/2006" xmlns:a14="http://schemas.microsoft.com/office/drawing/2010/main">
        <mc:Choice Requires="a14">
          <p:sp>
            <p:nvSpPr>
              <p:cNvPr id="3" name="TextBox 2"/>
              <p:cNvSpPr txBox="1"/>
              <p:nvPr/>
            </p:nvSpPr>
            <p:spPr>
              <a:xfrm>
                <a:off x="76200" y="3278332"/>
                <a:ext cx="6541021" cy="430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𝑓</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𝑖</m:t>
                          </m:r>
                        </m:sub>
                      </m:sSub>
                      <m:r>
                        <a:rPr lang="en-US" sz="2000" b="0" i="1" smtClean="0">
                          <a:latin typeface="Cambria Math"/>
                          <a:ea typeface="Cambria Math"/>
                        </a:rPr>
                        <m:t>=0−</m:t>
                      </m:r>
                      <m:r>
                        <a:rPr lang="en-US" sz="2000" b="0" i="1" smtClean="0">
                          <a:latin typeface="Cambria Math"/>
                          <a:ea typeface="Cambria Math"/>
                        </a:rPr>
                        <m:t>𝑚</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𝑖</m:t>
                          </m:r>
                        </m:sub>
                      </m:sSub>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cos</m:t>
                          </m:r>
                        </m:fName>
                        <m:e>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35</m:t>
                              </m:r>
                            </m:e>
                            <m:sup>
                              <m:r>
                                <a:rPr lang="en-US" sz="2000" b="0" i="1" smtClean="0">
                                  <a:latin typeface="Cambria Math"/>
                                  <a:ea typeface="Cambria Math"/>
                                </a:rPr>
                                <m:t>0</m:t>
                              </m:r>
                            </m:sup>
                          </m:sSup>
                          <m:r>
                            <a:rPr lang="en-US" sz="2000" b="0" i="1" smtClean="0">
                              <a:latin typeface="Cambria Math"/>
                              <a:ea typeface="Cambria Math"/>
                            </a:rPr>
                            <m:t>=−(0.30)(15)(0.8191)</m:t>
                          </m:r>
                        </m:e>
                      </m:func>
                    </m:oMath>
                  </m:oMathPara>
                </a14:m>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76200" y="3278332"/>
                <a:ext cx="6541021" cy="430952"/>
              </a:xfrm>
              <a:prstGeom prst="rect">
                <a:avLst/>
              </a:prstGeom>
              <a:blipFill rotWithShape="1">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 y="3829949"/>
                <a:ext cx="272670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r>
                        <a:rPr lang="en-US" sz="2000" b="0" i="1" smtClean="0">
                          <a:latin typeface="Cambria Math"/>
                          <a:ea typeface="Cambria Math"/>
                        </a:rPr>
                        <m:t>=−3.686 </m:t>
                      </m:r>
                      <m:r>
                        <a:rPr lang="en-US" sz="2000" b="0" i="1" smtClean="0">
                          <a:latin typeface="Cambria Math"/>
                          <a:ea typeface="Cambria Math"/>
                        </a:rPr>
                        <m:t>𝑘𝑔</m:t>
                      </m:r>
                      <m:r>
                        <a:rPr lang="en-US" sz="2000" b="0" i="1" smtClean="0">
                          <a:latin typeface="Cambria Math"/>
                          <a:ea typeface="Cambria Math"/>
                        </a:rPr>
                        <m:t>.</m:t>
                      </m:r>
                      <m:r>
                        <a:rPr lang="en-US" sz="2000" b="0" i="1" smtClean="0">
                          <a:latin typeface="Cambria Math"/>
                          <a:ea typeface="Cambria Math"/>
                        </a:rPr>
                        <m:t>𝑚</m:t>
                      </m:r>
                      <m:r>
                        <a:rPr lang="en-US" sz="2000" b="0" i="1" smtClean="0">
                          <a:latin typeface="Cambria Math"/>
                          <a:ea typeface="Cambria Math"/>
                        </a:rPr>
                        <m:t>/</m:t>
                      </m:r>
                      <m:r>
                        <a:rPr lang="en-US" sz="2000" b="0" i="1" smtClean="0">
                          <a:latin typeface="Cambria Math"/>
                          <a:ea typeface="Cambria Math"/>
                        </a:rPr>
                        <m:t>𝑠</m:t>
                      </m:r>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3829949"/>
                <a:ext cx="2726708" cy="400110"/>
              </a:xfrm>
              <a:prstGeom prst="rect">
                <a:avLst/>
              </a:prstGeom>
              <a:blipFill rotWithShape="1">
                <a:blip r:embed="rId5"/>
                <a:stretch>
                  <a:fillRect b="-13636"/>
                </a:stretch>
              </a:blipFill>
            </p:spPr>
            <p:txBody>
              <a:bodyPr/>
              <a:lstStyle/>
              <a:p>
                <a:r>
                  <a:rPr lang="en-US">
                    <a:noFill/>
                  </a:rPr>
                  <a:t> </a:t>
                </a:r>
              </a:p>
            </p:txBody>
          </p:sp>
        </mc:Fallback>
      </mc:AlternateContent>
      <p:sp>
        <p:nvSpPr>
          <p:cNvPr id="8" name="Rectangle 7"/>
          <p:cNvSpPr/>
          <p:nvPr/>
        </p:nvSpPr>
        <p:spPr>
          <a:xfrm>
            <a:off x="117763" y="4243914"/>
            <a:ext cx="428675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Change in momentum along  y-axis:</a:t>
            </a:r>
          </a:p>
        </p:txBody>
      </p:sp>
      <mc:AlternateContent xmlns:mc="http://schemas.openxmlformats.org/markup-compatibility/2006" xmlns:a14="http://schemas.microsoft.com/office/drawing/2010/main">
        <mc:Choice Requires="a14">
          <p:sp>
            <p:nvSpPr>
              <p:cNvPr id="11" name="TextBox 10"/>
              <p:cNvSpPr txBox="1"/>
              <p:nvPr/>
            </p:nvSpPr>
            <p:spPr>
              <a:xfrm>
                <a:off x="212365" y="4754452"/>
                <a:ext cx="8065541" cy="3970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𝑦</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𝑓</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𝑚</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𝑓</m:t>
                          </m:r>
                        </m:sub>
                      </m:sSub>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m:t>
                          </m:r>
                          <m:r>
                            <a:rPr lang="en-US" b="0" i="1" smtClean="0">
                              <a:latin typeface="Cambria Math"/>
                              <a:ea typeface="Cambria Math"/>
                            </a:rPr>
                            <m:t>𝑚</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𝑖</m:t>
                              </m:r>
                            </m:sub>
                          </m:sSub>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sin</m:t>
                              </m:r>
                            </m:fName>
                            <m:e>
                              <m:sSup>
                                <m:sSupPr>
                                  <m:ctrlPr>
                                    <a:rPr lang="en-US" b="0" i="1" smtClean="0">
                                      <a:latin typeface="Cambria Math" panose="02040503050406030204" pitchFamily="18" charset="0"/>
                                      <a:ea typeface="Cambria Math"/>
                                    </a:rPr>
                                  </m:ctrlPr>
                                </m:sSupPr>
                                <m:e>
                                  <m:r>
                                    <a:rPr lang="en-US" b="0" i="1" smtClean="0">
                                      <a:latin typeface="Cambria Math"/>
                                      <a:ea typeface="Cambria Math"/>
                                    </a:rPr>
                                    <m:t>35</m:t>
                                  </m:r>
                                </m:e>
                                <m:sup>
                                  <m:r>
                                    <a:rPr lang="en-US" b="0" i="1" smtClean="0">
                                      <a:latin typeface="Cambria Math"/>
                                      <a:ea typeface="Cambria Math"/>
                                    </a:rPr>
                                    <m:t>0</m:t>
                                  </m:r>
                                </m:sup>
                              </m:sSup>
                            </m:e>
                          </m:func>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0.30</m:t>
                          </m:r>
                        </m:e>
                      </m:d>
                      <m:d>
                        <m:dPr>
                          <m:ctrlPr>
                            <a:rPr lang="en-US" b="0" i="1" smtClean="0">
                              <a:latin typeface="Cambria Math" panose="02040503050406030204" pitchFamily="18" charset="0"/>
                              <a:ea typeface="Cambria Math"/>
                            </a:rPr>
                          </m:ctrlPr>
                        </m:dPr>
                        <m:e>
                          <m:r>
                            <a:rPr lang="en-US" b="0" i="1" smtClean="0">
                              <a:latin typeface="Cambria Math"/>
                              <a:ea typeface="Cambria Math"/>
                            </a:rPr>
                            <m:t>20</m:t>
                          </m:r>
                        </m:e>
                      </m:d>
                      <m:r>
                        <a:rPr lang="en-US" b="0" i="1" smtClean="0">
                          <a:latin typeface="Cambria Math"/>
                          <a:ea typeface="Cambria Math"/>
                        </a:rPr>
                        <m:t>+(0.30)(15)(0.5736)</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12365" y="4754452"/>
                <a:ext cx="8065541" cy="397096"/>
              </a:xfrm>
              <a:prstGeom prst="rect">
                <a:avLst/>
              </a:prstGeom>
              <a:blipFill rotWithShape="1">
                <a:blip r:embed="rId6"/>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4800" y="5342852"/>
                <a:ext cx="4356962"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𝑦</m:t>
                          </m:r>
                        </m:sub>
                      </m:sSub>
                      <m:r>
                        <a:rPr lang="en-US" b="0" i="1" smtClean="0">
                          <a:latin typeface="Cambria Math"/>
                          <a:ea typeface="Cambria Math"/>
                        </a:rPr>
                        <m:t>=−6.0+2.5812=−3.4188 </m:t>
                      </m:r>
                      <m:r>
                        <a:rPr lang="en-US" b="0" i="1" smtClean="0">
                          <a:latin typeface="Cambria Math"/>
                          <a:ea typeface="Cambria Math"/>
                        </a:rPr>
                        <m:t>𝑘𝑔</m:t>
                      </m:r>
                      <m:r>
                        <a:rPr lang="en-US" b="0" i="1" smtClean="0">
                          <a:latin typeface="Cambria Math"/>
                          <a:ea typeface="Cambria Math"/>
                        </a:rPr>
                        <m:t>.</m:t>
                      </m:r>
                      <m:r>
                        <a:rPr lang="en-US" b="0" i="1" smtClean="0">
                          <a:latin typeface="Cambria Math"/>
                          <a:ea typeface="Cambria Math"/>
                        </a:rPr>
                        <m:t>𝑚</m:t>
                      </m:r>
                      <m:r>
                        <a:rPr lang="en-US" b="0" i="1" smtClean="0">
                          <a:latin typeface="Cambria Math"/>
                          <a:ea typeface="Cambria Math"/>
                        </a:rPr>
                        <m:t>/</m:t>
                      </m:r>
                      <m:r>
                        <a:rPr lang="en-US" b="0" i="1" smtClean="0">
                          <a:latin typeface="Cambria Math"/>
                          <a:ea typeface="Cambria Math"/>
                        </a:rPr>
                        <m:t>𝑠</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04800" y="5342852"/>
                <a:ext cx="4356962" cy="391261"/>
              </a:xfrm>
              <a:prstGeom prst="rect">
                <a:avLst/>
              </a:prstGeom>
              <a:blipFill rotWithShape="1">
                <a:blip r:embed="rId7"/>
                <a:stretch>
                  <a:fillRect b="-6154"/>
                </a:stretch>
              </a:blipFill>
            </p:spPr>
            <p:txBody>
              <a:bodyPr/>
              <a:lstStyle/>
              <a:p>
                <a:r>
                  <a:rPr lang="en-US">
                    <a:noFill/>
                  </a:rPr>
                  <a:t> </a:t>
                </a:r>
              </a:p>
            </p:txBody>
          </p:sp>
        </mc:Fallback>
      </mc:AlternateContent>
      <p:sp>
        <p:nvSpPr>
          <p:cNvPr id="14" name="TextBox 13"/>
          <p:cNvSpPr txBox="1"/>
          <p:nvPr/>
        </p:nvSpPr>
        <p:spPr>
          <a:xfrm>
            <a:off x="212365" y="5775677"/>
            <a:ext cx="482375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Therefore, the net change in momentum:</a:t>
            </a:r>
          </a:p>
        </p:txBody>
      </p:sp>
      <mc:AlternateContent xmlns:mc="http://schemas.openxmlformats.org/markup-compatibility/2006" xmlns:a14="http://schemas.microsoft.com/office/drawing/2010/main">
        <mc:Choice Requires="a14">
          <p:sp>
            <p:nvSpPr>
              <p:cNvPr id="15" name="TextBox 14"/>
              <p:cNvSpPr txBox="1"/>
              <p:nvPr/>
            </p:nvSpPr>
            <p:spPr>
              <a:xfrm>
                <a:off x="275908" y="6182714"/>
                <a:ext cx="4704237"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acc>
                        <m:accPr>
                          <m:chr m:val="⃗"/>
                          <m:ctrlPr>
                            <a:rPr lang="en-US" sz="2000" i="1" smtClean="0">
                              <a:latin typeface="Cambria Math" panose="02040503050406030204" pitchFamily="18" charset="0"/>
                              <a:ea typeface="Cambria Math"/>
                            </a:rPr>
                          </m:ctrlPr>
                        </m:accPr>
                        <m:e>
                          <m:r>
                            <a:rPr lang="en-US" sz="2000" b="0" i="1" smtClean="0">
                              <a:latin typeface="Cambria Math"/>
                              <a:ea typeface="Cambria Math"/>
                            </a:rPr>
                            <m:t>𝑝</m:t>
                          </m:r>
                        </m:e>
                      </m:acc>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𝑖</m:t>
                          </m:r>
                        </m:e>
                      </m:acc>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panose="02040503050406030204" pitchFamily="18" charset="0"/>
                              <a:ea typeface="Cambria Math"/>
                            </a:rPr>
                            <m:t>𝑦</m:t>
                          </m:r>
                        </m:sub>
                      </m:sSub>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𝑗</m:t>
                          </m:r>
                        </m:e>
                      </m:acc>
                      <m:r>
                        <a:rPr lang="en-US" sz="2000" b="0" i="0" smtClean="0">
                          <a:latin typeface="Cambria Math"/>
                          <a:ea typeface="Cambria Math"/>
                        </a:rPr>
                        <m:t>=−3.686 </m:t>
                      </m:r>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𝑖</m:t>
                          </m:r>
                        </m:e>
                      </m:acc>
                      <m:r>
                        <a:rPr lang="en-US" sz="2000" b="0" i="1" smtClean="0">
                          <a:latin typeface="Cambria Math"/>
                          <a:ea typeface="Cambria Math"/>
                        </a:rPr>
                        <m:t>−3.4188 </m:t>
                      </m:r>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𝑗</m:t>
                          </m:r>
                        </m:e>
                      </m:acc>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75908" y="6182714"/>
                <a:ext cx="4704237" cy="424283"/>
              </a:xfrm>
              <a:prstGeom prst="rect">
                <a:avLst/>
              </a:prstGeom>
              <a:blipFill>
                <a:blip r:embed="rId8"/>
                <a:stretch>
                  <a:fillRect t="-15714" r="-5440" b="-5714"/>
                </a:stretch>
              </a:blipFill>
            </p:spPr>
            <p:txBody>
              <a:bodyPr/>
              <a:lstStyle/>
              <a:p>
                <a:r>
                  <a:rPr lang="en-US">
                    <a:noFill/>
                  </a:rPr>
                  <a:t> </a:t>
                </a:r>
              </a:p>
            </p:txBody>
          </p:sp>
        </mc:Fallback>
      </mc:AlternateContent>
      <p:cxnSp>
        <p:nvCxnSpPr>
          <p:cNvPr id="18" name="Straight Connector 17"/>
          <p:cNvCxnSpPr/>
          <p:nvPr/>
        </p:nvCxnSpPr>
        <p:spPr>
          <a:xfrm>
            <a:off x="5257800" y="5151548"/>
            <a:ext cx="0" cy="1554052"/>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5582130" y="5324986"/>
                <a:ext cx="2214452" cy="400110"/>
              </a:xfrm>
              <a:prstGeom prst="rect">
                <a:avLst/>
              </a:prstGeom>
              <a:noFill/>
            </p:spPr>
            <p:txBody>
              <a:bodyPr wrap="none" rtlCol="0">
                <a:spAutoFit/>
              </a:bodyPr>
              <a:lstStyle/>
              <a:p>
                <a:r>
                  <a:rPr lang="en-US" sz="2000" dirty="0"/>
                  <a:t>Magnitude of </a:t>
                </a:r>
                <a14:m>
                  <m:oMath xmlns:m="http://schemas.openxmlformats.org/officeDocument/2006/math">
                    <m:r>
                      <a:rPr lang="en-US" sz="2000" i="1" smtClean="0">
                        <a:latin typeface="Cambria Math"/>
                        <a:ea typeface="Cambria Math"/>
                      </a:rPr>
                      <m:t>∆</m:t>
                    </m:r>
                    <m:acc>
                      <m:accPr>
                        <m:chr m:val="⃗"/>
                        <m:ctrlPr>
                          <a:rPr lang="en-US" sz="2000" i="1" smtClean="0">
                            <a:latin typeface="Cambria Math" panose="02040503050406030204" pitchFamily="18" charset="0"/>
                            <a:ea typeface="Cambria Math"/>
                          </a:rPr>
                        </m:ctrlPr>
                      </m:accPr>
                      <m:e>
                        <m:r>
                          <a:rPr lang="en-US" sz="2000" b="0" i="1" smtClean="0">
                            <a:latin typeface="Cambria Math"/>
                            <a:ea typeface="Cambria Math"/>
                          </a:rPr>
                          <m:t>𝑝</m:t>
                        </m:r>
                      </m:e>
                    </m:acc>
                    <m:r>
                      <a:rPr lang="en-US" sz="2000" b="0" i="1" smtClean="0">
                        <a:latin typeface="Cambria Math"/>
                        <a:ea typeface="Cambria Math"/>
                      </a:rPr>
                      <m:t> </m:t>
                    </m:r>
                    <m:r>
                      <a:rPr lang="en-US" sz="2000" b="0" i="1" smtClean="0">
                        <a:latin typeface="Cambria Math"/>
                        <a:ea typeface="Cambria Math"/>
                      </a:rPr>
                      <m:t>𝑖𝑠</m:t>
                    </m:r>
                  </m:oMath>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582130" y="5324986"/>
                <a:ext cx="2214452" cy="400110"/>
              </a:xfrm>
              <a:prstGeom prst="rect">
                <a:avLst/>
              </a:prstGeom>
              <a:blipFill rotWithShape="1">
                <a:blip r:embed="rId9"/>
                <a:stretch>
                  <a:fillRect l="-3030" t="-18462" r="-2204"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334000" y="5779001"/>
                <a:ext cx="3752887" cy="4650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r>
                        <a:rPr lang="en-US" sz="2000" b="0" i="1" smtClean="0">
                          <a:latin typeface="Cambria Math"/>
                          <a:ea typeface="Cambria Math"/>
                        </a:rPr>
                        <m:t>𝑝</m:t>
                      </m:r>
                      <m:r>
                        <a:rPr lang="en-US" sz="2000" b="0" i="1" smtClean="0">
                          <a:latin typeface="Cambria Math"/>
                          <a:ea typeface="Cambria Math"/>
                        </a:rPr>
                        <m:t>=</m:t>
                      </m:r>
                      <m:rad>
                        <m:radPr>
                          <m:degHide m:val="on"/>
                          <m:ctrlPr>
                            <a:rPr lang="en-US" sz="2000" b="0" i="1" smtClean="0">
                              <a:latin typeface="Cambria Math" panose="02040503050406030204" pitchFamily="18" charset="0"/>
                              <a:ea typeface="Cambria Math"/>
                            </a:rPr>
                          </m:ctrlPr>
                        </m:radPr>
                        <m:deg/>
                        <m:e>
                          <m:sSup>
                            <m:sSupPr>
                              <m:ctrlPr>
                                <a:rPr lang="en-US" sz="2000" i="1">
                                  <a:latin typeface="Cambria Math" panose="02040503050406030204" pitchFamily="18" charset="0"/>
                                  <a:ea typeface="Cambria Math"/>
                                </a:rPr>
                              </m:ctrlPr>
                            </m:sSupPr>
                            <m:e>
                              <m:r>
                                <a:rPr lang="en-US" sz="2000" i="1">
                                  <a:latin typeface="Cambria Math"/>
                                  <a:ea typeface="Cambria Math"/>
                                </a:rPr>
                                <m:t>(−3.686)</m:t>
                              </m:r>
                            </m:e>
                            <m:sup>
                              <m:r>
                                <a:rPr lang="en-US" sz="2000" i="1">
                                  <a:latin typeface="Cambria Math"/>
                                  <a:ea typeface="Cambria Math"/>
                                </a:rPr>
                                <m:t>2</m:t>
                              </m:r>
                            </m:sup>
                          </m:sSup>
                          <m:r>
                            <a:rPr lang="en-US" sz="2000" i="1">
                              <a:latin typeface="Cambria Math"/>
                              <a:ea typeface="Cambria Math"/>
                            </a:rPr>
                            <m:t>+</m:t>
                          </m:r>
                          <m:sSup>
                            <m:sSupPr>
                              <m:ctrlPr>
                                <a:rPr lang="en-US" sz="2000" i="1">
                                  <a:latin typeface="Cambria Math" panose="02040503050406030204" pitchFamily="18" charset="0"/>
                                  <a:ea typeface="Cambria Math"/>
                                </a:rPr>
                              </m:ctrlPr>
                            </m:sSupPr>
                            <m:e>
                              <m:r>
                                <a:rPr lang="en-US" sz="2000" i="1">
                                  <a:latin typeface="Cambria Math"/>
                                  <a:ea typeface="Cambria Math"/>
                                </a:rPr>
                                <m:t>(−3.4188)</m:t>
                              </m:r>
                            </m:e>
                            <m:sup>
                              <m:r>
                                <a:rPr lang="en-US" sz="2000" i="1">
                                  <a:latin typeface="Cambria Math"/>
                                  <a:ea typeface="Cambria Math"/>
                                </a:rPr>
                                <m:t>2</m:t>
                              </m:r>
                            </m:sup>
                          </m:sSup>
                          <m:r>
                            <m:rPr>
                              <m:nor/>
                            </m:rPr>
                            <a:rPr lang="en-US" sz="2000" dirty="0"/>
                            <m:t> </m:t>
                          </m:r>
                        </m:e>
                      </m:rad>
                    </m:oMath>
                  </m:oMathPara>
                </a14:m>
                <a:endParaRPr lang="en-US" sz="2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334000" y="5779001"/>
                <a:ext cx="3752887" cy="465064"/>
              </a:xfrm>
              <a:prstGeom prst="rect">
                <a:avLst/>
              </a:prstGeom>
              <a:blipFill rotWithShape="1">
                <a:blip r:embed="rId10"/>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540565" y="6336268"/>
                <a:ext cx="242124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a:ea typeface="Cambria Math"/>
                        </a:rPr>
                        <m:t>∆</m:t>
                      </m:r>
                      <m:r>
                        <a:rPr lang="en-US" sz="2000" b="0" i="1" smtClean="0">
                          <a:solidFill>
                            <a:srgbClr val="FF0000"/>
                          </a:solidFill>
                          <a:latin typeface="Cambria Math"/>
                          <a:ea typeface="Cambria Math"/>
                        </a:rPr>
                        <m:t>𝑝</m:t>
                      </m:r>
                      <m:r>
                        <a:rPr lang="en-US" sz="2000" b="0" i="1" smtClean="0">
                          <a:solidFill>
                            <a:srgbClr val="FF0000"/>
                          </a:solidFill>
                          <a:latin typeface="Cambria Math"/>
                          <a:ea typeface="Cambria Math"/>
                        </a:rPr>
                        <m:t>=5.027 </m:t>
                      </m:r>
                      <m:r>
                        <a:rPr lang="en-US" sz="2000" b="0" i="1" smtClean="0">
                          <a:solidFill>
                            <a:srgbClr val="FF0000"/>
                          </a:solidFill>
                          <a:latin typeface="Cambria Math"/>
                          <a:ea typeface="Cambria Math"/>
                        </a:rPr>
                        <m:t>𝑘𝑔</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𝑚</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𝑠</m:t>
                      </m:r>
                    </m:oMath>
                  </m:oMathPara>
                </a14:m>
                <a:endParaRPr lang="en-US" sz="2000"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540565" y="6336268"/>
                <a:ext cx="2421240" cy="400110"/>
              </a:xfrm>
              <a:prstGeom prst="rect">
                <a:avLst/>
              </a:prstGeom>
              <a:blipFill rotWithShape="1">
                <a:blip r:embed="rId11"/>
                <a:stretch>
                  <a:fillRect b="-1363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CB2D06BB-3082-4763-BFF4-F3DF13F83DBC}"/>
              </a:ext>
            </a:extLst>
          </p:cNvPr>
          <p:cNvCxnSpPr/>
          <p:nvPr/>
        </p:nvCxnSpPr>
        <p:spPr>
          <a:xfrm>
            <a:off x="7620000" y="3030682"/>
            <a:ext cx="990600" cy="5507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8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18" y="173182"/>
            <a:ext cx="466986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 Change in momentum along  x-axis:</a:t>
            </a:r>
          </a:p>
        </p:txBody>
      </p:sp>
      <p:cxnSp>
        <p:nvCxnSpPr>
          <p:cNvPr id="5" name="Straight Connector 4"/>
          <p:cNvCxnSpPr/>
          <p:nvPr/>
        </p:nvCxnSpPr>
        <p:spPr>
          <a:xfrm>
            <a:off x="6698488" y="1104900"/>
            <a:ext cx="19812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689088" y="152400"/>
            <a:ext cx="0" cy="1905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689087" y="1104900"/>
            <a:ext cx="886691" cy="53686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8515578" y="1524839"/>
                <a:ext cx="4758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𝒊</m:t>
                          </m:r>
                        </m:sub>
                      </m:sSub>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8515578" y="1524839"/>
                <a:ext cx="475835" cy="400110"/>
              </a:xfrm>
              <a:prstGeom prst="rect">
                <a:avLst/>
              </a:prstGeom>
              <a:blipFill rotWithShape="1">
                <a:blip r:embed="rId2"/>
                <a:stretch>
                  <a:fillRect/>
                </a:stretch>
              </a:blipFill>
            </p:spPr>
            <p:txBody>
              <a:bodyPr/>
              <a:lstStyle/>
              <a:p>
                <a:r>
                  <a:rPr lang="en-US">
                    <a:noFill/>
                  </a:rPr>
                  <a:t> </a:t>
                </a:r>
              </a:p>
            </p:txBody>
          </p:sp>
        </mc:Fallback>
      </mc:AlternateContent>
      <p:sp>
        <p:nvSpPr>
          <p:cNvPr id="9" name="Freeform 8"/>
          <p:cNvSpPr/>
          <p:nvPr/>
        </p:nvSpPr>
        <p:spPr>
          <a:xfrm>
            <a:off x="8070088" y="1115291"/>
            <a:ext cx="97071" cy="221673"/>
          </a:xfrm>
          <a:custGeom>
            <a:avLst/>
            <a:gdLst>
              <a:gd name="connsiteX0" fmla="*/ 0 w 97071"/>
              <a:gd name="connsiteY0" fmla="*/ 0 h 221673"/>
              <a:gd name="connsiteX1" fmla="*/ 96982 w 97071"/>
              <a:gd name="connsiteY1" fmla="*/ 124691 h 221673"/>
              <a:gd name="connsiteX2" fmla="*/ 13854 w 97071"/>
              <a:gd name="connsiteY2" fmla="*/ 221673 h 221673"/>
            </a:gdLst>
            <a:ahLst/>
            <a:cxnLst>
              <a:cxn ang="0">
                <a:pos x="connsiteX0" y="connsiteY0"/>
              </a:cxn>
              <a:cxn ang="0">
                <a:pos x="connsiteX1" y="connsiteY1"/>
              </a:cxn>
              <a:cxn ang="0">
                <a:pos x="connsiteX2" y="connsiteY2"/>
              </a:cxn>
            </a:cxnLst>
            <a:rect l="l" t="t" r="r" b="b"/>
            <a:pathLst>
              <a:path w="97071" h="221673">
                <a:moveTo>
                  <a:pt x="0" y="0"/>
                </a:moveTo>
                <a:cubicBezTo>
                  <a:pt x="47336" y="43873"/>
                  <a:pt x="94673" y="87746"/>
                  <a:pt x="96982" y="124691"/>
                </a:cubicBezTo>
                <a:cubicBezTo>
                  <a:pt x="99291" y="161636"/>
                  <a:pt x="56572" y="191654"/>
                  <a:pt x="13854" y="22167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8367776" y="1125682"/>
                <a:ext cx="623824" cy="375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a:rPr>
                            <m:t>𝟑𝟓</m:t>
                          </m:r>
                        </m:e>
                        <m:sup>
                          <m:r>
                            <a:rPr lang="en-US" b="1" i="1" smtClean="0">
                              <a:latin typeface="Cambria Math"/>
                            </a:rPr>
                            <m:t>𝟎</m:t>
                          </m:r>
                        </m:sup>
                      </m:sSup>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367776" y="1125682"/>
                <a:ext cx="623824" cy="37555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7467" y="753630"/>
                <a:ext cx="4364720" cy="430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𝑓</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𝑖</m:t>
                          </m:r>
                        </m:sub>
                      </m:sSub>
                      <m:r>
                        <a:rPr lang="en-US" sz="2000" b="0" i="1" smtClean="0">
                          <a:latin typeface="Cambria Math"/>
                          <a:ea typeface="Cambria Math"/>
                        </a:rPr>
                        <m:t>=−</m:t>
                      </m:r>
                      <m:r>
                        <a:rPr lang="en-US" sz="2000" b="0" i="1" smtClean="0">
                          <a:latin typeface="Cambria Math"/>
                          <a:ea typeface="Cambria Math"/>
                        </a:rPr>
                        <m:t>𝑚</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𝑓</m:t>
                          </m:r>
                        </m:sub>
                      </m:sSub>
                      <m:r>
                        <a:rPr lang="en-US" sz="2000" b="0" i="1" smtClean="0">
                          <a:latin typeface="Cambria Math"/>
                          <a:ea typeface="Cambria Math"/>
                        </a:rPr>
                        <m:t>−</m:t>
                      </m:r>
                      <m:r>
                        <a:rPr lang="en-US" sz="2000" b="0" i="1" smtClean="0">
                          <a:latin typeface="Cambria Math"/>
                          <a:ea typeface="Cambria Math"/>
                        </a:rPr>
                        <m:t>𝑚</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𝑖</m:t>
                          </m:r>
                        </m:sub>
                      </m:sSub>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cos</m:t>
                          </m:r>
                        </m:fName>
                        <m:e>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35</m:t>
                              </m:r>
                            </m:e>
                            <m:sup>
                              <m:r>
                                <a:rPr lang="en-US" sz="2000" b="0" i="1" smtClean="0">
                                  <a:latin typeface="Cambria Math"/>
                                  <a:ea typeface="Cambria Math"/>
                                </a:rPr>
                                <m:t>0</m:t>
                              </m:r>
                            </m:sup>
                          </m:sSup>
                        </m:e>
                      </m:func>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57467" y="753630"/>
                <a:ext cx="4364720" cy="430952"/>
              </a:xfrm>
              <a:prstGeom prst="rect">
                <a:avLst/>
              </a:prstGeom>
              <a:blipFill rotWithShape="1">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57467" y="1345566"/>
                <a:ext cx="645003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0.30</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20</m:t>
                          </m:r>
                        </m:e>
                      </m:d>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0.30</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15</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0.8191</m:t>
                          </m:r>
                        </m:e>
                      </m:d>
                      <m:r>
                        <a:rPr lang="en-US" sz="2000" b="0" i="1" smtClean="0">
                          <a:latin typeface="Cambria Math"/>
                          <a:ea typeface="Cambria Math"/>
                        </a:rPr>
                        <m:t>=−6−3.686</m:t>
                      </m:r>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57467" y="1345566"/>
                <a:ext cx="6450034" cy="400110"/>
              </a:xfrm>
              <a:prstGeom prst="rect">
                <a:avLst/>
              </a:prstGeom>
              <a:blipFill rotWithShape="1">
                <a:blip r:embed="rId5"/>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52400" y="1924949"/>
                <a:ext cx="272670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r>
                        <a:rPr lang="en-US" sz="2000" b="0" i="1" smtClean="0">
                          <a:latin typeface="Cambria Math"/>
                          <a:ea typeface="Cambria Math"/>
                        </a:rPr>
                        <m:t>=−9.686 </m:t>
                      </m:r>
                      <m:r>
                        <a:rPr lang="en-US" sz="2000" b="0" i="1" smtClean="0">
                          <a:latin typeface="Cambria Math"/>
                          <a:ea typeface="Cambria Math"/>
                        </a:rPr>
                        <m:t>𝑘𝑔</m:t>
                      </m:r>
                      <m:r>
                        <a:rPr lang="en-US" sz="2000" b="0" i="1" smtClean="0">
                          <a:latin typeface="Cambria Math"/>
                          <a:ea typeface="Cambria Math"/>
                        </a:rPr>
                        <m:t>.</m:t>
                      </m:r>
                      <m:r>
                        <a:rPr lang="en-US" sz="2000" b="0" i="1" smtClean="0">
                          <a:latin typeface="Cambria Math"/>
                          <a:ea typeface="Cambria Math"/>
                        </a:rPr>
                        <m:t>𝑚</m:t>
                      </m:r>
                      <m:r>
                        <a:rPr lang="en-US" sz="2000" b="0" i="1" smtClean="0">
                          <a:latin typeface="Cambria Math"/>
                          <a:ea typeface="Cambria Math"/>
                        </a:rPr>
                        <m:t>/</m:t>
                      </m:r>
                      <m:r>
                        <a:rPr lang="en-US" sz="2000" b="0" i="1" smtClean="0">
                          <a:latin typeface="Cambria Math"/>
                          <a:ea typeface="Cambria Math"/>
                        </a:rPr>
                        <m:t>𝑠</m:t>
                      </m:r>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52400" y="1924949"/>
                <a:ext cx="2726708" cy="400110"/>
              </a:xfrm>
              <a:prstGeom prst="rect">
                <a:avLst/>
              </a:prstGeom>
              <a:blipFill rotWithShape="1">
                <a:blip r:embed="rId6"/>
                <a:stretch>
                  <a:fillRect b="-15385"/>
                </a:stretch>
              </a:blipFill>
            </p:spPr>
            <p:txBody>
              <a:bodyPr/>
              <a:lstStyle/>
              <a:p>
                <a:r>
                  <a:rPr lang="en-US">
                    <a:noFill/>
                  </a:rPr>
                  <a:t> </a:t>
                </a:r>
              </a:p>
            </p:txBody>
          </p:sp>
        </mc:Fallback>
      </mc:AlternateContent>
      <p:sp>
        <p:nvSpPr>
          <p:cNvPr id="2" name="Rectangle 1"/>
          <p:cNvSpPr/>
          <p:nvPr/>
        </p:nvSpPr>
        <p:spPr>
          <a:xfrm>
            <a:off x="304800" y="2399072"/>
            <a:ext cx="428675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Change in momentum along  y-axis:</a:t>
            </a:r>
          </a:p>
        </p:txBody>
      </p:sp>
      <mc:AlternateContent xmlns:mc="http://schemas.openxmlformats.org/markup-compatibility/2006" xmlns:a14="http://schemas.microsoft.com/office/drawing/2010/main">
        <mc:Choice Requires="a14">
          <p:sp>
            <p:nvSpPr>
              <p:cNvPr id="14" name="TextBox 13"/>
              <p:cNvSpPr txBox="1"/>
              <p:nvPr/>
            </p:nvSpPr>
            <p:spPr>
              <a:xfrm>
                <a:off x="101618" y="2971800"/>
                <a:ext cx="8751883" cy="430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𝑦</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𝑓</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𝑖</m:t>
                          </m:r>
                        </m:sub>
                      </m:sSub>
                      <m:r>
                        <a:rPr lang="en-US" sz="2000" b="0" i="1" smtClean="0">
                          <a:latin typeface="Cambria Math"/>
                          <a:ea typeface="Cambria Math"/>
                        </a:rPr>
                        <m:t>=0−</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m:t>
                          </m:r>
                          <m:r>
                            <a:rPr lang="en-US" sz="2000" b="0" i="1" smtClean="0">
                              <a:latin typeface="Cambria Math"/>
                              <a:ea typeface="Cambria Math"/>
                            </a:rPr>
                            <m:t>𝑚</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𝑖</m:t>
                              </m:r>
                            </m:sub>
                          </m:sSub>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sin</m:t>
                              </m:r>
                            </m:fName>
                            <m:e>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35</m:t>
                                  </m:r>
                                </m:e>
                                <m:sup>
                                  <m:r>
                                    <a:rPr lang="en-US" sz="2000" b="0" i="1" smtClean="0">
                                      <a:latin typeface="Cambria Math"/>
                                      <a:ea typeface="Cambria Math"/>
                                    </a:rPr>
                                    <m:t>0</m:t>
                                  </m:r>
                                </m:sup>
                              </m:sSup>
                            </m:e>
                          </m:func>
                        </m:e>
                      </m:d>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0.30</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15</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0.5736</m:t>
                          </m:r>
                        </m:e>
                      </m:d>
                      <m:r>
                        <a:rPr lang="en-US" sz="2000" b="0" i="1" smtClean="0">
                          <a:latin typeface="Cambria Math"/>
                          <a:ea typeface="Cambria Math"/>
                        </a:rPr>
                        <m:t>=2.5812 </m:t>
                      </m:r>
                      <m:r>
                        <a:rPr lang="en-US" sz="2000" b="0" i="1" smtClean="0">
                          <a:latin typeface="Cambria Math"/>
                          <a:ea typeface="Cambria Math"/>
                        </a:rPr>
                        <m:t>𝑘𝑔</m:t>
                      </m:r>
                      <m:r>
                        <a:rPr lang="en-US" sz="2000" b="0" i="1" smtClean="0">
                          <a:latin typeface="Cambria Math"/>
                          <a:ea typeface="Cambria Math"/>
                        </a:rPr>
                        <m:t>.</m:t>
                      </m:r>
                      <m:r>
                        <a:rPr lang="en-US" sz="2000" b="0" i="1" smtClean="0">
                          <a:latin typeface="Cambria Math"/>
                          <a:ea typeface="Cambria Math"/>
                        </a:rPr>
                        <m:t>𝑚</m:t>
                      </m:r>
                      <m:r>
                        <a:rPr lang="en-US" sz="2000" b="0" i="1" smtClean="0">
                          <a:latin typeface="Cambria Math"/>
                          <a:ea typeface="Cambria Math"/>
                        </a:rPr>
                        <m:t>/</m:t>
                      </m:r>
                      <m:r>
                        <a:rPr lang="en-US" sz="2000" b="0" i="1" smtClean="0">
                          <a:latin typeface="Cambria Math"/>
                          <a:ea typeface="Cambria Math"/>
                        </a:rPr>
                        <m:t>𝑠</m:t>
                      </m:r>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1618" y="2971800"/>
                <a:ext cx="8751883" cy="430952"/>
              </a:xfrm>
              <a:prstGeom prst="rect">
                <a:avLst/>
              </a:prstGeom>
              <a:blipFill rotWithShape="1">
                <a:blip r:embed="rId7"/>
                <a:stretch>
                  <a:fillRect b="-8571"/>
                </a:stretch>
              </a:blipFill>
            </p:spPr>
            <p:txBody>
              <a:bodyPr/>
              <a:lstStyle/>
              <a:p>
                <a:r>
                  <a:rPr lang="en-US">
                    <a:noFill/>
                  </a:rPr>
                  <a:t> </a:t>
                </a:r>
              </a:p>
            </p:txBody>
          </p:sp>
        </mc:Fallback>
      </mc:AlternateContent>
      <p:sp>
        <p:nvSpPr>
          <p:cNvPr id="15" name="TextBox 14"/>
          <p:cNvSpPr txBox="1"/>
          <p:nvPr/>
        </p:nvSpPr>
        <p:spPr>
          <a:xfrm>
            <a:off x="212365" y="3581400"/>
            <a:ext cx="482375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Therefore, the net change in momentum:</a:t>
            </a:r>
          </a:p>
        </p:txBody>
      </p:sp>
      <mc:AlternateContent xmlns:mc="http://schemas.openxmlformats.org/markup-compatibility/2006" xmlns:a14="http://schemas.microsoft.com/office/drawing/2010/main">
        <mc:Choice Requires="a14">
          <p:sp>
            <p:nvSpPr>
              <p:cNvPr id="16" name="TextBox 15"/>
              <p:cNvSpPr txBox="1"/>
              <p:nvPr/>
            </p:nvSpPr>
            <p:spPr>
              <a:xfrm>
                <a:off x="275908" y="4064637"/>
                <a:ext cx="4704237"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acc>
                        <m:accPr>
                          <m:chr m:val="⃗"/>
                          <m:ctrlPr>
                            <a:rPr lang="en-US" sz="2000" i="1" smtClean="0">
                              <a:latin typeface="Cambria Math" panose="02040503050406030204" pitchFamily="18" charset="0"/>
                              <a:ea typeface="Cambria Math"/>
                            </a:rPr>
                          </m:ctrlPr>
                        </m:accPr>
                        <m:e>
                          <m:r>
                            <a:rPr lang="en-US" sz="2000" b="0" i="1" smtClean="0">
                              <a:latin typeface="Cambria Math"/>
                              <a:ea typeface="Cambria Math"/>
                            </a:rPr>
                            <m:t>𝑝</m:t>
                          </m:r>
                        </m:e>
                      </m:acc>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𝑥</m:t>
                          </m:r>
                        </m:sub>
                      </m:sSub>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𝑖</m:t>
                          </m:r>
                        </m:e>
                      </m:acc>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panose="02040503050406030204" pitchFamily="18" charset="0"/>
                              <a:ea typeface="Cambria Math"/>
                            </a:rPr>
                            <m:t>𝑦</m:t>
                          </m:r>
                        </m:sub>
                      </m:sSub>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𝑗</m:t>
                          </m:r>
                        </m:e>
                      </m:acc>
                      <m:r>
                        <a:rPr lang="en-US" sz="2000" b="0" i="0" smtClean="0">
                          <a:latin typeface="Cambria Math"/>
                          <a:ea typeface="Cambria Math"/>
                        </a:rPr>
                        <m:t>=−9.686 </m:t>
                      </m:r>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𝑖</m:t>
                          </m:r>
                        </m:e>
                      </m:acc>
                      <m:r>
                        <a:rPr lang="en-US" sz="2000" b="0" i="1" smtClean="0">
                          <a:latin typeface="Cambria Math"/>
                          <a:ea typeface="Cambria Math"/>
                        </a:rPr>
                        <m:t>+2.5812 </m:t>
                      </m:r>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𝑗</m:t>
                          </m:r>
                        </m:e>
                      </m:acc>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75908" y="4064637"/>
                <a:ext cx="4704237" cy="424283"/>
              </a:xfrm>
              <a:prstGeom prst="rect">
                <a:avLst/>
              </a:prstGeom>
              <a:blipFill>
                <a:blip r:embed="rId8"/>
                <a:stretch>
                  <a:fillRect t="-15942" r="-5440" b="-5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17138" y="4724400"/>
                <a:ext cx="2214452" cy="400110"/>
              </a:xfrm>
              <a:prstGeom prst="rect">
                <a:avLst/>
              </a:prstGeom>
              <a:noFill/>
            </p:spPr>
            <p:txBody>
              <a:bodyPr wrap="none" rtlCol="0">
                <a:spAutoFit/>
              </a:bodyPr>
              <a:lstStyle/>
              <a:p>
                <a:r>
                  <a:rPr lang="en-US" sz="2000" dirty="0"/>
                  <a:t>Magnitude of </a:t>
                </a:r>
                <a14:m>
                  <m:oMath xmlns:m="http://schemas.openxmlformats.org/officeDocument/2006/math">
                    <m:r>
                      <a:rPr lang="en-US" sz="2000" i="1" smtClean="0">
                        <a:latin typeface="Cambria Math"/>
                        <a:ea typeface="Cambria Math"/>
                      </a:rPr>
                      <m:t>∆</m:t>
                    </m:r>
                    <m:acc>
                      <m:accPr>
                        <m:chr m:val="⃗"/>
                        <m:ctrlPr>
                          <a:rPr lang="en-US" sz="2000" i="1" smtClean="0">
                            <a:latin typeface="Cambria Math" panose="02040503050406030204" pitchFamily="18" charset="0"/>
                            <a:ea typeface="Cambria Math"/>
                          </a:rPr>
                        </m:ctrlPr>
                      </m:accPr>
                      <m:e>
                        <m:r>
                          <a:rPr lang="en-US" sz="2000" b="0" i="1" smtClean="0">
                            <a:latin typeface="Cambria Math"/>
                            <a:ea typeface="Cambria Math"/>
                          </a:rPr>
                          <m:t>𝑝</m:t>
                        </m:r>
                      </m:e>
                    </m:acc>
                    <m:r>
                      <a:rPr lang="en-US" sz="2000" b="0" i="1" smtClean="0">
                        <a:latin typeface="Cambria Math"/>
                        <a:ea typeface="Cambria Math"/>
                      </a:rPr>
                      <m:t> </m:t>
                    </m:r>
                    <m:r>
                      <a:rPr lang="en-US" sz="2000" b="0" i="1" smtClean="0">
                        <a:latin typeface="Cambria Math"/>
                        <a:ea typeface="Cambria Math"/>
                      </a:rPr>
                      <m:t>𝑖𝑠</m:t>
                    </m:r>
                  </m:oMath>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17138" y="4724400"/>
                <a:ext cx="2214452" cy="400110"/>
              </a:xfrm>
              <a:prstGeom prst="rect">
                <a:avLst/>
              </a:prstGeom>
              <a:blipFill rotWithShape="1">
                <a:blip r:embed="rId9"/>
                <a:stretch>
                  <a:fillRect l="-2755" t="-18182" r="-247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8600" y="5178415"/>
                <a:ext cx="3560526" cy="4650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m:t>
                      </m:r>
                      <m:r>
                        <a:rPr lang="en-US" sz="2000" b="0" i="1" smtClean="0">
                          <a:latin typeface="Cambria Math"/>
                          <a:ea typeface="Cambria Math"/>
                        </a:rPr>
                        <m:t>𝑝</m:t>
                      </m:r>
                      <m:r>
                        <a:rPr lang="en-US" sz="2000" b="0" i="1" smtClean="0">
                          <a:latin typeface="Cambria Math"/>
                          <a:ea typeface="Cambria Math"/>
                        </a:rPr>
                        <m:t>=</m:t>
                      </m:r>
                      <m:rad>
                        <m:radPr>
                          <m:degHide m:val="on"/>
                          <m:ctrlPr>
                            <a:rPr lang="en-US" sz="2000" b="0" i="1" smtClean="0">
                              <a:latin typeface="Cambria Math" panose="02040503050406030204" pitchFamily="18" charset="0"/>
                              <a:ea typeface="Cambria Math"/>
                            </a:rPr>
                          </m:ctrlPr>
                        </m:radPr>
                        <m:deg/>
                        <m:e>
                          <m:sSup>
                            <m:sSupPr>
                              <m:ctrlPr>
                                <a:rPr lang="en-US" sz="2000" i="1">
                                  <a:latin typeface="Cambria Math" panose="02040503050406030204" pitchFamily="18" charset="0"/>
                                  <a:ea typeface="Cambria Math"/>
                                </a:rPr>
                              </m:ctrlPr>
                            </m:sSupPr>
                            <m:e>
                              <m:r>
                                <a:rPr lang="en-US" sz="2000" i="1">
                                  <a:latin typeface="Cambria Math"/>
                                  <a:ea typeface="Cambria Math"/>
                                </a:rPr>
                                <m:t>(−</m:t>
                              </m:r>
                              <m:r>
                                <a:rPr lang="en-US" sz="2000" b="0" i="1" smtClean="0">
                                  <a:latin typeface="Cambria Math"/>
                                  <a:ea typeface="Cambria Math"/>
                                </a:rPr>
                                <m:t>9</m:t>
                              </m:r>
                              <m:r>
                                <a:rPr lang="en-US" sz="2000" i="1">
                                  <a:latin typeface="Cambria Math"/>
                                  <a:ea typeface="Cambria Math"/>
                                </a:rPr>
                                <m:t>.686)</m:t>
                              </m:r>
                            </m:e>
                            <m:sup>
                              <m:r>
                                <a:rPr lang="en-US" sz="2000" i="1">
                                  <a:latin typeface="Cambria Math"/>
                                  <a:ea typeface="Cambria Math"/>
                                </a:rPr>
                                <m:t>2</m:t>
                              </m:r>
                            </m:sup>
                          </m:sSup>
                          <m:r>
                            <a:rPr lang="en-US" sz="2000" i="1">
                              <a:latin typeface="Cambria Math"/>
                              <a:ea typeface="Cambria Math"/>
                            </a:rPr>
                            <m:t>+</m:t>
                          </m:r>
                          <m:sSup>
                            <m:sSupPr>
                              <m:ctrlPr>
                                <a:rPr lang="en-US" sz="2000" i="1">
                                  <a:latin typeface="Cambria Math" panose="02040503050406030204" pitchFamily="18" charset="0"/>
                                  <a:ea typeface="Cambria Math"/>
                                </a:rPr>
                              </m:ctrlPr>
                            </m:sSupPr>
                            <m:e>
                              <m:r>
                                <a:rPr lang="en-US" sz="2000" i="1">
                                  <a:latin typeface="Cambria Math"/>
                                  <a:ea typeface="Cambria Math"/>
                                </a:rPr>
                                <m:t>(</m:t>
                              </m:r>
                              <m:r>
                                <a:rPr lang="en-US" sz="2000" b="0" i="1" smtClean="0">
                                  <a:latin typeface="Cambria Math"/>
                                  <a:ea typeface="Cambria Math"/>
                                </a:rPr>
                                <m:t>2</m:t>
                              </m:r>
                              <m:r>
                                <a:rPr lang="en-US" sz="2000" i="1">
                                  <a:latin typeface="Cambria Math"/>
                                  <a:ea typeface="Cambria Math"/>
                                </a:rPr>
                                <m:t>.</m:t>
                              </m:r>
                              <m:r>
                                <a:rPr lang="en-US" sz="2000" b="0" i="1" smtClean="0">
                                  <a:latin typeface="Cambria Math"/>
                                  <a:ea typeface="Cambria Math"/>
                                </a:rPr>
                                <m:t>5812</m:t>
                              </m:r>
                              <m:r>
                                <a:rPr lang="en-US" sz="2000" i="1">
                                  <a:latin typeface="Cambria Math"/>
                                  <a:ea typeface="Cambria Math"/>
                                </a:rPr>
                                <m:t>)</m:t>
                              </m:r>
                            </m:e>
                            <m:sup>
                              <m:r>
                                <a:rPr lang="en-US" sz="2000" i="1">
                                  <a:latin typeface="Cambria Math"/>
                                  <a:ea typeface="Cambria Math"/>
                                </a:rPr>
                                <m:t>2</m:t>
                              </m:r>
                            </m:sup>
                          </m:sSup>
                          <m:r>
                            <m:rPr>
                              <m:nor/>
                            </m:rPr>
                            <a:rPr lang="en-US" sz="2000" dirty="0"/>
                            <m:t> </m:t>
                          </m:r>
                        </m:e>
                      </m:rad>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8600" y="5178415"/>
                <a:ext cx="3560526" cy="465064"/>
              </a:xfrm>
              <a:prstGeom prst="rect">
                <a:avLst/>
              </a:prstGeom>
              <a:blipFill rotWithShape="1">
                <a:blip r:embed="rId10"/>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75573" y="5735682"/>
                <a:ext cx="25639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a:ea typeface="Cambria Math"/>
                        </a:rPr>
                        <m:t>∆</m:t>
                      </m:r>
                      <m:r>
                        <a:rPr lang="en-US" sz="2000" b="0" i="1" smtClean="0">
                          <a:solidFill>
                            <a:srgbClr val="FF0000"/>
                          </a:solidFill>
                          <a:latin typeface="Cambria Math"/>
                          <a:ea typeface="Cambria Math"/>
                        </a:rPr>
                        <m:t>𝑝</m:t>
                      </m:r>
                      <m:r>
                        <a:rPr lang="en-US" sz="2000" b="0" i="1" smtClean="0">
                          <a:solidFill>
                            <a:srgbClr val="FF0000"/>
                          </a:solidFill>
                          <a:latin typeface="Cambria Math"/>
                          <a:ea typeface="Cambria Math"/>
                        </a:rPr>
                        <m:t>=10.024 </m:t>
                      </m:r>
                      <m:r>
                        <a:rPr lang="en-US" sz="2000" b="0" i="1" smtClean="0">
                          <a:solidFill>
                            <a:srgbClr val="FF0000"/>
                          </a:solidFill>
                          <a:latin typeface="Cambria Math"/>
                          <a:ea typeface="Cambria Math"/>
                        </a:rPr>
                        <m:t>𝑘𝑔</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𝑚</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𝑠</m:t>
                      </m:r>
                    </m:oMath>
                  </m:oMathPara>
                </a14:m>
                <a:endParaRPr lang="en-US" sz="20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75573" y="5735682"/>
                <a:ext cx="2563907" cy="400110"/>
              </a:xfrm>
              <a:prstGeom prst="rect">
                <a:avLst/>
              </a:prstGeom>
              <a:blipFill rotWithShape="1">
                <a:blip r:embed="rId11"/>
                <a:stretch>
                  <a:fillRect b="-13636"/>
                </a:stretch>
              </a:blipFill>
            </p:spPr>
            <p:txBody>
              <a:bodyPr/>
              <a:lstStyle/>
              <a:p>
                <a:r>
                  <a:rPr lang="en-US">
                    <a:noFill/>
                  </a:rPr>
                  <a:t> </a:t>
                </a:r>
              </a:p>
            </p:txBody>
          </p:sp>
        </mc:Fallback>
      </mc:AlternateContent>
    </p:spTree>
    <p:extLst>
      <p:ext uri="{BB962C8B-B14F-4D97-AF65-F5344CB8AC3E}">
        <p14:creationId xmlns:p14="http://schemas.microsoft.com/office/powerpoint/2010/main" val="374163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908" y="609600"/>
            <a:ext cx="8963891"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bullet of mass 10 g strikes a ballistic pendulum of mass 2.0 kg. The center of mass of the pendulum rises a vertical distance of 12 cm. Assuming that the bullet remains embedded in the pendulum, calculate the bullet’s initial speed.</a:t>
            </a:r>
          </a:p>
        </p:txBody>
      </p:sp>
      <p:sp>
        <p:nvSpPr>
          <p:cNvPr id="5" name="TextBox 4"/>
          <p:cNvSpPr txBox="1"/>
          <p:nvPr/>
        </p:nvSpPr>
        <p:spPr>
          <a:xfrm>
            <a:off x="76200" y="76200"/>
            <a:ext cx="4459875"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49 (Book chapter 9):</a:t>
            </a:r>
          </a:p>
        </p:txBody>
      </p:sp>
      <p:cxnSp>
        <p:nvCxnSpPr>
          <p:cNvPr id="7" name="Straight Connector 6"/>
          <p:cNvCxnSpPr/>
          <p:nvPr/>
        </p:nvCxnSpPr>
        <p:spPr>
          <a:xfrm>
            <a:off x="6248400" y="2286000"/>
            <a:ext cx="25908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400800" y="2133600"/>
            <a:ext cx="304800" cy="15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58000" y="2133600"/>
            <a:ext cx="304800" cy="15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153400" y="2133600"/>
            <a:ext cx="304800" cy="15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696200" y="2133600"/>
            <a:ext cx="304800" cy="15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239000" y="2133600"/>
            <a:ext cx="304800" cy="15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0400" y="2286000"/>
            <a:ext cx="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23365" y="3796145"/>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706755" y="4100945"/>
                <a:ext cx="4875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𝒗</m:t>
                          </m:r>
                        </m:e>
                        <m:sub>
                          <m:r>
                            <a:rPr lang="en-US" b="1" i="1" smtClean="0">
                              <a:latin typeface="Cambria Math"/>
                            </a:rPr>
                            <m:t>𝒃</m:t>
                          </m:r>
                        </m:sub>
                      </m:sSub>
                    </m:oMath>
                  </m:oMathPara>
                </a14:m>
                <a:endParaRPr 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5706755" y="4100945"/>
                <a:ext cx="487569" cy="369332"/>
              </a:xfrm>
              <a:prstGeom prst="rect">
                <a:avLst/>
              </a:prstGeom>
              <a:blipFill rotWithShape="1">
                <a:blip r:embed="rId2"/>
                <a:stretch>
                  <a:fillRect b="-1667"/>
                </a:stretch>
              </a:blipFill>
            </p:spPr>
            <p:txBody>
              <a:bodyPr/>
              <a:lstStyle/>
              <a:p>
                <a:r>
                  <a:rPr lang="en-US">
                    <a:noFill/>
                  </a:rPr>
                  <a:t> </a:t>
                </a:r>
              </a:p>
            </p:txBody>
          </p:sp>
        </mc:Fallback>
      </mc:AlternateContent>
      <p:sp>
        <p:nvSpPr>
          <p:cNvPr id="35" name="Rectangle 34"/>
          <p:cNvSpPr/>
          <p:nvPr/>
        </p:nvSpPr>
        <p:spPr>
          <a:xfrm rot="19631893">
            <a:off x="7824586" y="3355501"/>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7010400" y="2258999"/>
            <a:ext cx="970154" cy="1246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9" idx="3"/>
          </p:cNvCxnSpPr>
          <p:nvPr/>
        </p:nvCxnSpPr>
        <p:spPr>
          <a:xfrm>
            <a:off x="7204365" y="3948545"/>
            <a:ext cx="140623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015086" y="3505200"/>
            <a:ext cx="0" cy="474517"/>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p:cNvSpPr txBox="1"/>
              <p:nvPr/>
            </p:nvSpPr>
            <p:spPr>
              <a:xfrm>
                <a:off x="7940649" y="3590881"/>
                <a:ext cx="1231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h</m:t>
                      </m:r>
                      <m:r>
                        <a:rPr lang="en-US" b="0" i="1" smtClean="0">
                          <a:latin typeface="Cambria Math"/>
                        </a:rPr>
                        <m:t>=12</m:t>
                      </m:r>
                      <m:r>
                        <a:rPr lang="en-US" b="0" i="1" smtClean="0">
                          <a:latin typeface="Cambria Math"/>
                        </a:rPr>
                        <m:t>𝑐𝑚</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7940649" y="3590881"/>
                <a:ext cx="1231363" cy="369332"/>
              </a:xfrm>
              <a:prstGeom prst="rect">
                <a:avLst/>
              </a:prstGeom>
              <a:blipFill rotWithShape="1">
                <a:blip r:embed="rId3"/>
                <a:stretch>
                  <a:fillRect/>
                </a:stretch>
              </a:blipFill>
            </p:spPr>
            <p:txBody>
              <a:bodyPr/>
              <a:lstStyle/>
              <a:p>
                <a:r>
                  <a:rPr lang="en-US">
                    <a:noFill/>
                  </a:rPr>
                  <a:t> </a:t>
                </a:r>
              </a:p>
            </p:txBody>
          </p:sp>
        </mc:Fallback>
      </mc:AlternateContent>
      <p:sp>
        <p:nvSpPr>
          <p:cNvPr id="47" name="TextBox 46"/>
          <p:cNvSpPr txBox="1"/>
          <p:nvPr/>
        </p:nvSpPr>
        <p:spPr>
          <a:xfrm>
            <a:off x="5661511" y="3597624"/>
            <a:ext cx="369012" cy="369332"/>
          </a:xfrm>
          <a:prstGeom prst="rect">
            <a:avLst/>
          </a:prstGeom>
          <a:noFill/>
        </p:spPr>
        <p:txBody>
          <a:bodyPr wrap="none" rtlCol="0">
            <a:spAutoFit/>
          </a:bodyPr>
          <a:lstStyle/>
          <a:p>
            <a:r>
              <a:rPr lang="en-US" dirty="0"/>
              <a:t>m</a:t>
            </a:r>
          </a:p>
        </p:txBody>
      </p:sp>
      <p:cxnSp>
        <p:nvCxnSpPr>
          <p:cNvPr id="52" name="Straight Arrow Connector 51"/>
          <p:cNvCxnSpPr/>
          <p:nvPr/>
        </p:nvCxnSpPr>
        <p:spPr>
          <a:xfrm flipV="1">
            <a:off x="7622230" y="3519055"/>
            <a:ext cx="300339" cy="304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786739" y="3979717"/>
            <a:ext cx="461661"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600" y="1748135"/>
            <a:ext cx="1399742"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Answer:</a:t>
            </a:r>
          </a:p>
        </p:txBody>
      </p:sp>
      <p:sp>
        <p:nvSpPr>
          <p:cNvPr id="60" name="TextBox 59"/>
          <p:cNvSpPr txBox="1"/>
          <p:nvPr/>
        </p:nvSpPr>
        <p:spPr>
          <a:xfrm>
            <a:off x="83126" y="2258999"/>
            <a:ext cx="580639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Momentum is conserved throughout the process: </a:t>
            </a:r>
          </a:p>
        </p:txBody>
      </p:sp>
      <mc:AlternateContent xmlns:mc="http://schemas.openxmlformats.org/markup-compatibility/2006" xmlns:a14="http://schemas.microsoft.com/office/drawing/2010/main">
        <mc:Choice Requires="a14">
          <p:sp>
            <p:nvSpPr>
              <p:cNvPr id="61" name="TextBox 60"/>
              <p:cNvSpPr txBox="1"/>
              <p:nvPr/>
            </p:nvSpPr>
            <p:spPr>
              <a:xfrm>
                <a:off x="306922" y="2814935"/>
                <a:ext cx="25900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𝑚</m:t>
                      </m:r>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𝑏</m:t>
                          </m:r>
                        </m:sub>
                      </m:sSub>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𝑚</m:t>
                          </m:r>
                          <m:r>
                            <a:rPr lang="en-US" sz="2400" b="0" i="1" smtClean="0">
                              <a:latin typeface="Cambria Math"/>
                            </a:rPr>
                            <m:t>+</m:t>
                          </m:r>
                          <m:r>
                            <a:rPr lang="en-US" sz="2400" b="0" i="1" smtClean="0">
                              <a:latin typeface="Cambria Math"/>
                            </a:rPr>
                            <m:t>𝑀</m:t>
                          </m:r>
                        </m:e>
                      </m:d>
                      <m:r>
                        <a:rPr lang="en-US" sz="2400" b="0" i="1" smtClean="0">
                          <a:latin typeface="Cambria Math"/>
                        </a:rPr>
                        <m:t>𝑉</m:t>
                      </m:r>
                    </m:oMath>
                  </m:oMathPara>
                </a14:m>
                <a:endParaRPr lang="en-US" sz="2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306922" y="2814935"/>
                <a:ext cx="2590004" cy="461665"/>
              </a:xfrm>
              <a:prstGeom prst="rect">
                <a:avLst/>
              </a:prstGeom>
              <a:blipFill rotWithShape="1">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38544" y="3484563"/>
                <a:ext cx="4718856" cy="6896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𝑏</m:t>
                          </m:r>
                        </m:sub>
                      </m:sSub>
                      <m:r>
                        <a:rPr lang="en-US" sz="2000" b="0" i="1" smtClean="0">
                          <a:latin typeface="Cambria Math"/>
                        </a:rPr>
                        <m:t>=</m:t>
                      </m:r>
                      <m:f>
                        <m:fPr>
                          <m:ctrlPr>
                            <a:rPr lang="en-US" sz="2000" b="0" i="1" smtClean="0">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a:rPr>
                                <m:t>𝑚</m:t>
                              </m:r>
                              <m:r>
                                <a:rPr lang="en-US" sz="2000" i="1">
                                  <a:latin typeface="Cambria Math"/>
                                </a:rPr>
                                <m:t>+</m:t>
                              </m:r>
                              <m:r>
                                <a:rPr lang="en-US" sz="2000" i="1">
                                  <a:latin typeface="Cambria Math"/>
                                </a:rPr>
                                <m:t>𝑀</m:t>
                              </m:r>
                            </m:e>
                          </m:d>
                          <m:r>
                            <a:rPr lang="en-US" sz="2000" b="0" i="1" smtClean="0">
                              <a:latin typeface="Cambria Math"/>
                            </a:rPr>
                            <m:t>𝑉</m:t>
                          </m:r>
                          <m:r>
                            <a:rPr lang="en-US" sz="2000" i="1" smtClean="0">
                              <a:latin typeface="Cambria Math"/>
                            </a:rPr>
                            <m:t> </m:t>
                          </m:r>
                        </m:num>
                        <m:den>
                          <m:r>
                            <a:rPr lang="en-US" sz="2000" b="0" i="1" smtClean="0">
                              <a:latin typeface="Cambria Math"/>
                            </a:rPr>
                            <m:t>𝑚</m:t>
                          </m:r>
                        </m:den>
                      </m:f>
                      <m:r>
                        <a:rPr lang="en-US" sz="2000" b="0" i="1" smtClean="0">
                          <a:latin typeface="Cambria Math"/>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a:rPr>
                                <m:t>0.01+2</m:t>
                              </m:r>
                            </m:e>
                          </m:d>
                          <m:r>
                            <a:rPr lang="en-US" sz="2000" b="0" i="1" smtClean="0">
                              <a:latin typeface="Cambria Math"/>
                            </a:rPr>
                            <m:t>𝑉</m:t>
                          </m:r>
                          <m:r>
                            <a:rPr lang="en-US" sz="2000" b="0" i="1" smtClean="0">
                              <a:latin typeface="Cambria Math"/>
                            </a:rPr>
                            <m:t> </m:t>
                          </m:r>
                        </m:num>
                        <m:den>
                          <m:r>
                            <a:rPr lang="en-US" sz="2000" b="0" i="1" smtClean="0">
                              <a:latin typeface="Cambria Math"/>
                            </a:rPr>
                            <m:t>0.01</m:t>
                          </m:r>
                        </m:den>
                      </m:f>
                      <m:r>
                        <a:rPr lang="en-US" sz="2000" b="0" i="1" smtClean="0">
                          <a:latin typeface="Cambria Math"/>
                        </a:rPr>
                        <m:t>=201</m:t>
                      </m:r>
                      <m:r>
                        <a:rPr lang="en-US" sz="2000" b="0" i="1" smtClean="0">
                          <a:latin typeface="Cambria Math"/>
                        </a:rPr>
                        <m:t>𝑉</m:t>
                      </m:r>
                    </m:oMath>
                  </m:oMathPara>
                </a14:m>
                <a:endParaRPr lang="en-US" sz="2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38544" y="3484563"/>
                <a:ext cx="4718856" cy="689676"/>
              </a:xfrm>
              <a:prstGeom prst="rect">
                <a:avLst/>
              </a:prstGeom>
              <a:blipFill rotWithShape="1">
                <a:blip r:embed="rId5"/>
                <a:stretch>
                  <a:fillRect/>
                </a:stretch>
              </a:blipFill>
            </p:spPr>
            <p:txBody>
              <a:bodyPr/>
              <a:lstStyle/>
              <a:p>
                <a:r>
                  <a:rPr lang="en-US">
                    <a:noFill/>
                  </a:rPr>
                  <a:t> </a:t>
                </a:r>
              </a:p>
            </p:txBody>
          </p:sp>
        </mc:Fallback>
      </mc:AlternateContent>
      <p:cxnSp>
        <p:nvCxnSpPr>
          <p:cNvPr id="64" name="Straight Arrow Connector 63"/>
          <p:cNvCxnSpPr/>
          <p:nvPr/>
        </p:nvCxnSpPr>
        <p:spPr>
          <a:xfrm>
            <a:off x="6548739" y="3962400"/>
            <a:ext cx="461661"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6629767" y="4163147"/>
                <a:ext cx="9140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𝑀</m:t>
                      </m:r>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6629767" y="4163147"/>
                <a:ext cx="914033"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621256" y="3373126"/>
                <a:ext cx="389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6621256" y="3373126"/>
                <a:ext cx="389144" cy="369332"/>
              </a:xfrm>
              <a:prstGeom prst="rect">
                <a:avLst/>
              </a:prstGeom>
              <a:blipFill rotWithShape="1">
                <a:blip r:embed="rId7"/>
                <a:stretch>
                  <a:fillRect/>
                </a:stretch>
              </a:blipFill>
            </p:spPr>
            <p:txBody>
              <a:bodyPr/>
              <a:lstStyle/>
              <a:p>
                <a:r>
                  <a:rPr lang="en-US">
                    <a:noFill/>
                  </a:rPr>
                  <a:t> </a:t>
                </a:r>
              </a:p>
            </p:txBody>
          </p:sp>
        </mc:Fallback>
      </mc:AlternateContent>
      <p:sp>
        <p:nvSpPr>
          <p:cNvPr id="67" name="TextBox 66"/>
          <p:cNvSpPr txBox="1"/>
          <p:nvPr/>
        </p:nvSpPr>
        <p:spPr>
          <a:xfrm>
            <a:off x="0" y="4332424"/>
            <a:ext cx="42739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Conservation of mechanical energy:</a:t>
            </a:r>
          </a:p>
        </p:txBody>
      </p:sp>
      <mc:AlternateContent xmlns:mc="http://schemas.openxmlformats.org/markup-compatibility/2006" xmlns:a14="http://schemas.microsoft.com/office/drawing/2010/main">
        <mc:Choice Requires="a14">
          <p:sp>
            <p:nvSpPr>
              <p:cNvPr id="68" name="TextBox 67"/>
              <p:cNvSpPr txBox="1"/>
              <p:nvPr/>
            </p:nvSpPr>
            <p:spPr>
              <a:xfrm>
                <a:off x="450273" y="4757209"/>
                <a:ext cx="2219582"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𝐾</m:t>
                          </m:r>
                        </m:e>
                        <m:sub>
                          <m:r>
                            <a:rPr lang="en-US" sz="2000" b="0" i="1" smtClean="0">
                              <a:latin typeface="Cambria Math"/>
                            </a:rPr>
                            <m:t>𝑖</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𝑈</m:t>
                          </m:r>
                        </m:e>
                        <m:sub>
                          <m:r>
                            <a:rPr lang="en-US" sz="2000" b="0" i="1" smtClean="0">
                              <a:latin typeface="Cambria Math"/>
                            </a:rPr>
                            <m:t>𝑖</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𝐾</m:t>
                          </m:r>
                        </m:e>
                        <m:sub>
                          <m:r>
                            <a:rPr lang="en-US" sz="2000" b="0" i="1" smtClean="0">
                              <a:latin typeface="Cambria Math"/>
                            </a:rPr>
                            <m:t>𝑓</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𝑈</m:t>
                          </m:r>
                        </m:e>
                        <m:sub>
                          <m:r>
                            <a:rPr lang="en-US" sz="2000" b="0" i="1" smtClean="0">
                              <a:latin typeface="Cambria Math"/>
                            </a:rPr>
                            <m:t>𝑓</m:t>
                          </m:r>
                        </m:sub>
                      </m:sSub>
                    </m:oMath>
                  </m:oMathPara>
                </a14:m>
                <a:endParaRPr lang="en-US" sz="2000" dirty="0"/>
              </a:p>
            </p:txBody>
          </p:sp>
        </mc:Choice>
        <mc:Fallback xmlns="">
          <p:sp>
            <p:nvSpPr>
              <p:cNvPr id="68" name="TextBox 67"/>
              <p:cNvSpPr txBox="1">
                <a:spLocks noRot="1" noChangeAspect="1" noMove="1" noResize="1" noEditPoints="1" noAdjustHandles="1" noChangeArrowheads="1" noChangeShapeType="1" noTextEdit="1"/>
              </p:cNvSpPr>
              <p:nvPr/>
            </p:nvSpPr>
            <p:spPr>
              <a:xfrm>
                <a:off x="450273" y="4757209"/>
                <a:ext cx="2219582" cy="424732"/>
              </a:xfrm>
              <a:prstGeom prst="rect">
                <a:avLst/>
              </a:prstGeom>
              <a:blipFill rotWithShape="1">
                <a:blip r:embed="rId8"/>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156912" y="5181941"/>
                <a:ext cx="4287392"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a:rPr>
                            <m:t>1</m:t>
                          </m:r>
                        </m:num>
                        <m:den>
                          <m:r>
                            <a:rPr lang="en-US" sz="2000" i="1">
                              <a:latin typeface="Cambria Math"/>
                            </a:rPr>
                            <m:t>2</m:t>
                          </m:r>
                        </m:den>
                      </m:f>
                      <m:d>
                        <m:dPr>
                          <m:ctrlPr>
                            <a:rPr lang="en-US" sz="2000" i="1">
                              <a:latin typeface="Cambria Math" panose="02040503050406030204" pitchFamily="18" charset="0"/>
                            </a:rPr>
                          </m:ctrlPr>
                        </m:dPr>
                        <m:e>
                          <m:r>
                            <a:rPr lang="en-US" sz="2000" i="1">
                              <a:latin typeface="Cambria Math"/>
                            </a:rPr>
                            <m:t>𝑚</m:t>
                          </m:r>
                          <m:r>
                            <a:rPr lang="en-US" sz="2000" i="1">
                              <a:latin typeface="Cambria Math"/>
                            </a:rPr>
                            <m:t>+</m:t>
                          </m:r>
                          <m:r>
                            <a:rPr lang="en-US" sz="2000" i="1">
                              <a:latin typeface="Cambria Math"/>
                            </a:rPr>
                            <m:t>𝑀</m:t>
                          </m:r>
                        </m:e>
                      </m:d>
                      <m:sSup>
                        <m:sSupPr>
                          <m:ctrlPr>
                            <a:rPr lang="en-US" sz="2000" i="1" smtClean="0">
                              <a:latin typeface="Cambria Math" panose="02040503050406030204" pitchFamily="18" charset="0"/>
                            </a:rPr>
                          </m:ctrlPr>
                        </m:sSupPr>
                        <m:e>
                          <m:r>
                            <a:rPr lang="en-US" sz="2000" b="0" i="1" smtClean="0">
                              <a:latin typeface="Cambria Math"/>
                            </a:rPr>
                            <m:t>𝑉</m:t>
                          </m:r>
                        </m:e>
                        <m:sup>
                          <m:r>
                            <a:rPr lang="en-US" sz="2000" b="0" i="1" smtClean="0">
                              <a:latin typeface="Cambria Math"/>
                            </a:rPr>
                            <m:t>2</m:t>
                          </m:r>
                        </m:sup>
                      </m:sSup>
                      <m:r>
                        <a:rPr lang="en-US" sz="2000" b="0" i="1" smtClean="0">
                          <a:latin typeface="Cambria Math"/>
                        </a:rPr>
                        <m:t>+0</m:t>
                      </m:r>
                      <m:r>
                        <a:rPr lang="en-US" sz="2000" i="1">
                          <a:latin typeface="Cambria Math"/>
                        </a:rPr>
                        <m:t>=0+</m:t>
                      </m:r>
                      <m:r>
                        <a:rPr lang="en-US" sz="2000" b="0" i="1" smtClean="0">
                          <a:latin typeface="Cambria Math"/>
                        </a:rPr>
                        <m:t>(</m:t>
                      </m:r>
                      <m:r>
                        <a:rPr lang="en-US" sz="2000" i="1">
                          <a:latin typeface="Cambria Math"/>
                        </a:rPr>
                        <m:t>𝑚</m:t>
                      </m:r>
                      <m:r>
                        <a:rPr lang="en-US" sz="2000" b="0" i="1" smtClean="0">
                          <a:latin typeface="Cambria Math"/>
                        </a:rPr>
                        <m:t>+</m:t>
                      </m:r>
                      <m:r>
                        <a:rPr lang="en-US" sz="2000" b="0" i="1" smtClean="0">
                          <a:latin typeface="Cambria Math"/>
                        </a:rPr>
                        <m:t>𝑀</m:t>
                      </m:r>
                      <m:r>
                        <a:rPr lang="en-US" sz="2000" b="0" i="1" smtClean="0">
                          <a:latin typeface="Cambria Math"/>
                        </a:rPr>
                        <m:t>)</m:t>
                      </m:r>
                      <m:r>
                        <a:rPr lang="en-US" sz="2000" i="1">
                          <a:latin typeface="Cambria Math"/>
                        </a:rPr>
                        <m:t>𝑔h</m:t>
                      </m:r>
                    </m:oMath>
                  </m:oMathPara>
                </a14:m>
                <a:endParaRPr lang="en-US" sz="2000" dirty="0"/>
              </a:p>
            </p:txBody>
          </p:sp>
        </mc:Choice>
        <mc:Fallback xmlns="">
          <p:sp>
            <p:nvSpPr>
              <p:cNvPr id="70" name="Rectangle 69"/>
              <p:cNvSpPr>
                <a:spLocks noRot="1" noChangeAspect="1" noMove="1" noResize="1" noEditPoints="1" noAdjustHandles="1" noChangeArrowheads="1" noChangeShapeType="1" noTextEdit="1"/>
              </p:cNvSpPr>
              <p:nvPr/>
            </p:nvSpPr>
            <p:spPr>
              <a:xfrm>
                <a:off x="156912" y="5181941"/>
                <a:ext cx="4287392" cy="668516"/>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8153400" y="3000330"/>
                <a:ext cx="818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=0</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8153400" y="3000330"/>
                <a:ext cx="818750"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103908" y="5830084"/>
                <a:ext cx="135652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a:rPr>
                            <m:t>1</m:t>
                          </m:r>
                        </m:num>
                        <m:den>
                          <m:r>
                            <a:rPr lang="en-US" sz="2000" i="1">
                              <a:latin typeface="Cambria Math"/>
                            </a:rPr>
                            <m:t>2</m:t>
                          </m:r>
                        </m:den>
                      </m:f>
                      <m:sSup>
                        <m:sSupPr>
                          <m:ctrlPr>
                            <a:rPr lang="en-US" sz="2000" i="1" smtClean="0">
                              <a:latin typeface="Cambria Math" panose="02040503050406030204" pitchFamily="18" charset="0"/>
                            </a:rPr>
                          </m:ctrlPr>
                        </m:sSupPr>
                        <m:e>
                          <m:r>
                            <a:rPr lang="en-US" sz="2000" b="0" i="1" smtClean="0">
                              <a:latin typeface="Cambria Math"/>
                            </a:rPr>
                            <m:t>𝑉</m:t>
                          </m:r>
                        </m:e>
                        <m:sup>
                          <m:r>
                            <a:rPr lang="en-US" sz="2000" b="0" i="1" smtClean="0">
                              <a:latin typeface="Cambria Math"/>
                            </a:rPr>
                            <m:t>2</m:t>
                          </m:r>
                        </m:sup>
                      </m:sSup>
                      <m:r>
                        <a:rPr lang="en-US" sz="2000" i="1">
                          <a:latin typeface="Cambria Math"/>
                        </a:rPr>
                        <m:t>=</m:t>
                      </m:r>
                      <m:r>
                        <a:rPr lang="en-US" sz="2000" i="1">
                          <a:latin typeface="Cambria Math"/>
                        </a:rPr>
                        <m:t>𝑔h</m:t>
                      </m:r>
                    </m:oMath>
                  </m:oMathPara>
                </a14:m>
                <a:endParaRPr lang="en-US" sz="2000" dirty="0"/>
              </a:p>
            </p:txBody>
          </p:sp>
        </mc:Choice>
        <mc:Fallback xmlns="">
          <p:sp>
            <p:nvSpPr>
              <p:cNvPr id="72" name="Rectangle 71"/>
              <p:cNvSpPr>
                <a:spLocks noRot="1" noChangeAspect="1" noMove="1" noResize="1" noEditPoints="1" noAdjustHandles="1" noChangeArrowheads="1" noChangeShapeType="1" noTextEdit="1"/>
              </p:cNvSpPr>
              <p:nvPr/>
            </p:nvSpPr>
            <p:spPr>
              <a:xfrm>
                <a:off x="103908" y="5830084"/>
                <a:ext cx="1356525" cy="668516"/>
              </a:xfrm>
              <a:prstGeom prst="rect">
                <a:avLst/>
              </a:prstGeom>
              <a:blipFill rotWithShape="1">
                <a:blip r:embed="rId11"/>
                <a:stretch>
                  <a:fillRect/>
                </a:stretch>
              </a:blipFill>
            </p:spPr>
            <p:txBody>
              <a:bodyPr/>
              <a:lstStyle/>
              <a:p>
                <a:r>
                  <a:rPr lang="en-US">
                    <a:noFill/>
                  </a:rPr>
                  <a:t> </a:t>
                </a:r>
              </a:p>
            </p:txBody>
          </p:sp>
        </mc:Fallback>
      </mc:AlternateContent>
      <p:cxnSp>
        <p:nvCxnSpPr>
          <p:cNvPr id="74" name="Straight Connector 73"/>
          <p:cNvCxnSpPr/>
          <p:nvPr/>
        </p:nvCxnSpPr>
        <p:spPr>
          <a:xfrm>
            <a:off x="4585853" y="4470277"/>
            <a:ext cx="0" cy="2159123"/>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4648200" y="4732534"/>
                <a:ext cx="4452501" cy="4294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𝑔h</m:t>
                          </m:r>
                        </m:e>
                      </m:rad>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2(9.8)(0.12)</m:t>
                          </m:r>
                        </m:e>
                      </m:rad>
                      <m:r>
                        <a:rPr lang="en-US" b="0" i="1" smtClean="0">
                          <a:latin typeface="Cambria Math"/>
                        </a:rPr>
                        <m:t>=1.5336 </m:t>
                      </m:r>
                      <m:r>
                        <a:rPr lang="en-US" b="0" i="1" smtClean="0">
                          <a:latin typeface="Cambria Math"/>
                        </a:rPr>
                        <m:t>𝑚</m:t>
                      </m:r>
                      <m:r>
                        <a:rPr lang="en-US" b="0" i="1" smtClean="0">
                          <a:latin typeface="Cambria Math"/>
                        </a:rPr>
                        <m:t>/</m:t>
                      </m:r>
                      <m:r>
                        <a:rPr lang="en-US" b="0" i="1" smtClean="0">
                          <a:latin typeface="Cambria Math"/>
                        </a:rPr>
                        <m:t>𝑠</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4648200" y="4732534"/>
                <a:ext cx="4452501" cy="429413"/>
              </a:xfrm>
              <a:prstGeom prst="rect">
                <a:avLst/>
              </a:prstGeom>
              <a:blipFill rotWithShape="1">
                <a:blip r:embed="rId12"/>
                <a:stretch>
                  <a:fillRect b="-7042"/>
                </a:stretch>
              </a:blipFill>
            </p:spPr>
            <p:txBody>
              <a:bodyPr/>
              <a:lstStyle/>
              <a:p>
                <a:r>
                  <a:rPr lang="en-US">
                    <a:noFill/>
                  </a:rPr>
                  <a:t> </a:t>
                </a:r>
              </a:p>
            </p:txBody>
          </p:sp>
        </mc:Fallback>
      </mc:AlternateContent>
      <p:sp>
        <p:nvSpPr>
          <p:cNvPr id="76" name="TextBox 75"/>
          <p:cNvSpPr txBox="1"/>
          <p:nvPr/>
        </p:nvSpPr>
        <p:spPr>
          <a:xfrm>
            <a:off x="4815402" y="5549838"/>
            <a:ext cx="1366080"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Therefore,</a:t>
            </a:r>
          </a:p>
        </p:txBody>
      </p:sp>
      <mc:AlternateContent xmlns:mc="http://schemas.openxmlformats.org/markup-compatibility/2006" xmlns:a14="http://schemas.microsoft.com/office/drawing/2010/main">
        <mc:Choice Requires="a14">
          <p:sp>
            <p:nvSpPr>
              <p:cNvPr id="77" name="TextBox 76"/>
              <p:cNvSpPr txBox="1"/>
              <p:nvPr/>
            </p:nvSpPr>
            <p:spPr>
              <a:xfrm>
                <a:off x="4815402" y="6164342"/>
                <a:ext cx="408727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a:rPr>
                            <m:t>𝑣</m:t>
                          </m:r>
                        </m:e>
                        <m:sub>
                          <m:r>
                            <a:rPr lang="en-US" sz="2000" b="0" i="1" smtClean="0">
                              <a:solidFill>
                                <a:srgbClr val="FF0000"/>
                              </a:solidFill>
                              <a:latin typeface="Cambria Math"/>
                            </a:rPr>
                            <m:t>𝑏</m:t>
                          </m:r>
                        </m:sub>
                      </m:sSub>
                      <m:r>
                        <a:rPr lang="en-US" sz="2000" b="0" i="1" smtClean="0">
                          <a:solidFill>
                            <a:srgbClr val="FF0000"/>
                          </a:solidFill>
                          <a:latin typeface="Cambria Math"/>
                        </a:rPr>
                        <m:t>=</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a:rPr>
                            <m:t>201</m:t>
                          </m:r>
                        </m:e>
                      </m:d>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a:rPr>
                            <m:t>1.5336</m:t>
                          </m:r>
                        </m:e>
                      </m:d>
                      <m:r>
                        <a:rPr lang="en-US" sz="2000" b="0" i="1" smtClean="0">
                          <a:solidFill>
                            <a:srgbClr val="FF0000"/>
                          </a:solidFill>
                          <a:latin typeface="Cambria Math"/>
                        </a:rPr>
                        <m:t>=308.25 </m:t>
                      </m:r>
                      <m:r>
                        <a:rPr lang="en-US" sz="2000" b="0" i="1" smtClean="0">
                          <a:solidFill>
                            <a:srgbClr val="FF0000"/>
                          </a:solidFill>
                          <a:latin typeface="Cambria Math"/>
                        </a:rPr>
                        <m:t>𝑚</m:t>
                      </m:r>
                      <m:r>
                        <a:rPr lang="en-US" sz="2000" b="0" i="1" smtClean="0">
                          <a:solidFill>
                            <a:srgbClr val="FF0000"/>
                          </a:solidFill>
                          <a:latin typeface="Cambria Math"/>
                        </a:rPr>
                        <m:t>/</m:t>
                      </m:r>
                      <m:r>
                        <a:rPr lang="en-US" sz="2000" b="0" i="1" smtClean="0">
                          <a:solidFill>
                            <a:srgbClr val="FF0000"/>
                          </a:solidFill>
                          <a:latin typeface="Cambria Math"/>
                        </a:rPr>
                        <m:t>𝑠</m:t>
                      </m:r>
                    </m:oMath>
                  </m:oMathPara>
                </a14:m>
                <a:endParaRPr lang="en-US" sz="2000" dirty="0">
                  <a:solidFill>
                    <a:srgbClr val="FF000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4815402" y="6164342"/>
                <a:ext cx="4087273" cy="400110"/>
              </a:xfrm>
              <a:prstGeom prst="rect">
                <a:avLst/>
              </a:prstGeom>
              <a:blipFill rotWithShape="1">
                <a:blip r:embed="rId13"/>
                <a:stretch>
                  <a:fillRect b="-13636"/>
                </a:stretch>
              </a:blipFill>
            </p:spPr>
            <p:txBody>
              <a:bodyPr/>
              <a:lstStyle/>
              <a:p>
                <a:r>
                  <a:rPr lang="en-US">
                    <a:noFill/>
                  </a:rPr>
                  <a:t> </a:t>
                </a:r>
              </a:p>
            </p:txBody>
          </p:sp>
        </mc:Fallback>
      </mc:AlternateContent>
    </p:spTree>
    <p:extLst>
      <p:ext uri="{BB962C8B-B14F-4D97-AF65-F5344CB8AC3E}">
        <p14:creationId xmlns:p14="http://schemas.microsoft.com/office/powerpoint/2010/main" val="71845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85800"/>
            <a:ext cx="8915400" cy="1323439"/>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1.2 kg ball drops vertically onto a floor, hitting with a speed of 25 m/s. It rebounds with an initial speed of 10 m/s. (a) What impulse acts on the ball during the contact? (b) If the ball is in contact with the floor for 0.020 s, what is the magnitude of the average force on the floor from the ball?</a:t>
            </a:r>
          </a:p>
        </p:txBody>
      </p:sp>
      <p:sp>
        <p:nvSpPr>
          <p:cNvPr id="5" name="TextBox 4"/>
          <p:cNvSpPr txBox="1"/>
          <p:nvPr/>
        </p:nvSpPr>
        <p:spPr>
          <a:xfrm>
            <a:off x="76200" y="76200"/>
            <a:ext cx="6249660"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25 (Book chapter 9): </a:t>
            </a: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Home Work</a:t>
            </a:r>
          </a:p>
        </p:txBody>
      </p:sp>
      <p:sp>
        <p:nvSpPr>
          <p:cNvPr id="6" name="TextBox 5"/>
          <p:cNvSpPr txBox="1"/>
          <p:nvPr/>
        </p:nvSpPr>
        <p:spPr>
          <a:xfrm>
            <a:off x="228600" y="2230582"/>
            <a:ext cx="1399742"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Answer:</a:t>
            </a:r>
          </a:p>
        </p:txBody>
      </p:sp>
      <p:cxnSp>
        <p:nvCxnSpPr>
          <p:cNvPr id="8" name="Straight Connector 7"/>
          <p:cNvCxnSpPr/>
          <p:nvPr/>
        </p:nvCxnSpPr>
        <p:spPr>
          <a:xfrm>
            <a:off x="6480464" y="3463636"/>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13419" y="2255829"/>
            <a:ext cx="0" cy="6397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37219" y="2072256"/>
            <a:ext cx="152400" cy="187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72400" y="3128665"/>
            <a:ext cx="152400" cy="187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3" idx="0"/>
          </p:cNvCxnSpPr>
          <p:nvPr/>
        </p:nvCxnSpPr>
        <p:spPr>
          <a:xfrm flipV="1">
            <a:off x="7848600" y="2461414"/>
            <a:ext cx="0" cy="667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989619" y="2390001"/>
                <a:ext cx="4474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𝒗</m:t>
                          </m:r>
                        </m:e>
                        <m:sub>
                          <m:r>
                            <a:rPr lang="en-US" b="1" i="1" smtClean="0">
                              <a:latin typeface="Cambria Math"/>
                            </a:rPr>
                            <m:t>𝒊</m:t>
                          </m:r>
                        </m:sub>
                      </m:sSub>
                    </m:oMath>
                  </m:oMathPara>
                </a14:m>
                <a:endParaRPr 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6989619" y="2390001"/>
                <a:ext cx="447495"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924800" y="2759333"/>
                <a:ext cx="479555" cy="395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𝒗</m:t>
                          </m:r>
                        </m:e>
                        <m:sub>
                          <m:r>
                            <a:rPr lang="en-US" b="1" i="1" smtClean="0">
                              <a:latin typeface="Cambria Math"/>
                            </a:rPr>
                            <m:t>𝒇</m:t>
                          </m:r>
                        </m:sub>
                      </m:sSub>
                    </m:oMath>
                  </m:oMathPara>
                </a14:m>
                <a:endParaRPr 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7924800" y="2759333"/>
                <a:ext cx="479555" cy="395558"/>
              </a:xfrm>
              <a:prstGeom prst="rect">
                <a:avLst/>
              </a:prstGeom>
              <a:blipFill rotWithShape="1">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142019" y="3886200"/>
                <a:ext cx="14496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r>
                        <a:rPr lang="en-US" b="0" i="0" smtClean="0">
                          <a:latin typeface="Cambria Math"/>
                        </a:rPr>
                        <m:t>=25 </m:t>
                      </m:r>
                      <m:r>
                        <m:rPr>
                          <m:sty m:val="p"/>
                        </m:rPr>
                        <a:rPr lang="en-US" b="0" i="0" smtClean="0">
                          <a:latin typeface="Cambria Math"/>
                        </a:rPr>
                        <m:t>m</m:t>
                      </m:r>
                      <m:r>
                        <a:rPr lang="en-US" b="0" i="0" smtClean="0">
                          <a:latin typeface="Cambria Math"/>
                        </a:rPr>
                        <m:t>/</m:t>
                      </m:r>
                      <m:r>
                        <m:rPr>
                          <m:sty m:val="p"/>
                        </m:rPr>
                        <a:rPr lang="en-US" b="0" i="0" smtClean="0">
                          <a:latin typeface="Cambria Math"/>
                        </a:rPr>
                        <m:t>s</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142019" y="3886200"/>
                <a:ext cx="1449691" cy="369332"/>
              </a:xfrm>
              <a:prstGeom prst="rect">
                <a:avLst/>
              </a:prstGeom>
              <a:blipFill rotWithShape="1">
                <a:blip r:embed="rId4"/>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162800" y="4354700"/>
                <a:ext cx="1476173"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𝑓</m:t>
                          </m:r>
                        </m:sub>
                      </m:sSub>
                      <m:r>
                        <a:rPr lang="en-US" b="0" i="0" smtClean="0">
                          <a:latin typeface="Cambria Math"/>
                        </a:rPr>
                        <m:t>=10 </m:t>
                      </m:r>
                      <m:r>
                        <m:rPr>
                          <m:sty m:val="p"/>
                        </m:rPr>
                        <a:rPr lang="en-US" b="0" i="0" smtClean="0">
                          <a:latin typeface="Cambria Math"/>
                        </a:rPr>
                        <m:t>m</m:t>
                      </m:r>
                      <m:r>
                        <a:rPr lang="en-US" b="0" i="0" smtClean="0">
                          <a:latin typeface="Cambria Math"/>
                        </a:rPr>
                        <m:t>/</m:t>
                      </m:r>
                      <m:r>
                        <m:rPr>
                          <m:sty m:val="p"/>
                        </m:rPr>
                        <a:rPr lang="en-US" b="0" i="0" smtClean="0">
                          <a:latin typeface="Cambria Math"/>
                        </a:rPr>
                        <m:t>s</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162800" y="4354700"/>
                <a:ext cx="1476173" cy="391582"/>
              </a:xfrm>
              <a:prstGeom prst="rect">
                <a:avLst/>
              </a:prstGeom>
              <a:blipFill rotWithShape="1">
                <a:blip r:embed="rId5"/>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628342" y="2209800"/>
                <a:ext cx="4572534" cy="437492"/>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 According to definition of Impulse </a:t>
                </a:r>
                <a14:m>
                  <m:oMath xmlns:m="http://schemas.openxmlformats.org/officeDocument/2006/math">
                    <m:acc>
                      <m:accPr>
                        <m:chr m:val="⃗"/>
                        <m:ctrlPr>
                          <a:rPr lang="en-US" sz="2000" i="1" smtClean="0">
                            <a:latin typeface="Cambria Math" panose="02040503050406030204" pitchFamily="18" charset="0"/>
                            <a:cs typeface="Arial" panose="020B0604020202020204" pitchFamily="34" charset="0"/>
                          </a:rPr>
                        </m:ctrlPr>
                      </m:accPr>
                      <m:e>
                        <m:r>
                          <a:rPr lang="en-US" sz="2000" b="0" i="1" smtClean="0">
                            <a:latin typeface="Cambria Math"/>
                            <a:cs typeface="Arial" panose="020B0604020202020204" pitchFamily="34" charset="0"/>
                          </a:rPr>
                          <m:t>𝐽</m:t>
                        </m:r>
                      </m:e>
                    </m:acc>
                  </m:oMath>
                </a14:m>
                <a:r>
                  <a:rPr lang="en-US" sz="2000" dirty="0">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a:xfrm>
                <a:off x="1628342" y="2209800"/>
                <a:ext cx="4572534" cy="437492"/>
              </a:xfrm>
              <a:prstGeom prst="rect">
                <a:avLst/>
              </a:prstGeom>
              <a:blipFill rotWithShape="1">
                <a:blip r:embed="rId6"/>
                <a:stretch>
                  <a:fillRect l="-1333" t="-16901" r="-5333" b="-253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80999" y="2759333"/>
                <a:ext cx="5566845" cy="5445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𝐽</m:t>
                          </m:r>
                        </m:e>
                      </m:acc>
                      <m:r>
                        <a:rPr lang="en-US" sz="2400" b="0" i="1" smtClean="0">
                          <a:latin typeface="Cambria Math"/>
                        </a:rPr>
                        <m:t>=</m:t>
                      </m:r>
                      <m:r>
                        <a:rPr lang="en-US" sz="2400" b="0" i="1" smtClean="0">
                          <a:latin typeface="Cambria Math"/>
                          <a:ea typeface="Cambria Math"/>
                        </a:rPr>
                        <m:t>∆</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𝑝</m:t>
                          </m:r>
                        </m:e>
                      </m:acc>
                      <m:r>
                        <a:rPr lang="en-US" sz="2400" b="0" i="1" smtClean="0">
                          <a:latin typeface="Cambria Math"/>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a:rPr>
                                <m:t>𝑝</m:t>
                              </m:r>
                            </m:e>
                          </m:acc>
                        </m:e>
                        <m:sub>
                          <m:r>
                            <a:rPr lang="en-US" sz="2400" b="0" i="1" smtClean="0">
                              <a:latin typeface="Cambria Math"/>
                            </a:rPr>
                            <m:t>𝑓</m:t>
                          </m:r>
                        </m:sub>
                      </m:sSub>
                      <m:r>
                        <a:rPr lang="en-US" sz="2400" b="0" i="1" smtClean="0">
                          <a:latin typeface="Cambria Math"/>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a:rPr>
                                <m:t>𝑝</m:t>
                              </m:r>
                            </m:e>
                          </m:acc>
                        </m:e>
                        <m:sub>
                          <m:r>
                            <a:rPr lang="en-US" sz="2400" b="0" i="1" smtClean="0">
                              <a:latin typeface="Cambria Math"/>
                            </a:rPr>
                            <m:t>𝑖</m:t>
                          </m:r>
                        </m:sub>
                      </m:sSub>
                      <m:r>
                        <a:rPr lang="en-US" sz="2400" b="0" i="0" smtClean="0">
                          <a:latin typeface="Cambria Math"/>
                        </a:rPr>
                        <m:t>=</m:t>
                      </m:r>
                      <m:r>
                        <a:rPr lang="en-US" sz="2400" b="0" i="1" smtClean="0">
                          <a:latin typeface="Cambria Math"/>
                        </a:rPr>
                        <m:t>𝑚</m:t>
                      </m:r>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𝑓</m:t>
                          </m:r>
                        </m:sub>
                      </m:sSub>
                      <m:d>
                        <m:dPr>
                          <m:ctrlPr>
                            <a:rPr lang="en-US" sz="2400" b="0" i="1" smtClean="0">
                              <a:latin typeface="Cambria Math" panose="02040503050406030204" pitchFamily="18" charset="0"/>
                            </a:rPr>
                          </m:ctrlPr>
                        </m:dPr>
                        <m:e>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rPr>
                                <m:t>𝑗</m:t>
                              </m:r>
                            </m:e>
                          </m:acc>
                        </m:e>
                      </m:d>
                      <m:r>
                        <a:rPr lang="en-US" sz="2400" b="0" i="1" smtClean="0">
                          <a:latin typeface="Cambria Math"/>
                        </a:rPr>
                        <m:t>−</m:t>
                      </m:r>
                      <m:r>
                        <a:rPr lang="en-US" sz="2400" b="0" i="1" smtClean="0">
                          <a:latin typeface="Cambria Math"/>
                        </a:rPr>
                        <m:t>𝑚</m:t>
                      </m:r>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𝑖</m:t>
                          </m:r>
                        </m:sub>
                      </m:sSub>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rPr>
                            <m:t>𝑗</m:t>
                          </m:r>
                        </m:e>
                      </m:acc>
                      <m:r>
                        <a:rPr lang="en-US" sz="2400" b="0" i="1" smtClean="0">
                          <a:latin typeface="Cambria Math"/>
                        </a:rPr>
                        <m:t>)</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80999" y="2759333"/>
                <a:ext cx="5566845" cy="544573"/>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27429" y="3428270"/>
                <a:ext cx="3964995" cy="437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a:rPr>
                            <m:t>𝐽</m:t>
                          </m:r>
                        </m:e>
                      </m:acc>
                      <m:r>
                        <a:rPr lang="en-US" sz="2000" b="0" i="1" smtClean="0">
                          <a:latin typeface="Cambria Math"/>
                        </a:rPr>
                        <m:t>=</m:t>
                      </m:r>
                      <m:r>
                        <a:rPr lang="en-US" sz="2000" b="0" i="1" smtClean="0">
                          <a:latin typeface="Cambria Math"/>
                          <a:ea typeface="Cambria Math"/>
                        </a:rPr>
                        <m:t>∆</m:t>
                      </m:r>
                      <m:acc>
                        <m:accPr>
                          <m:chr m:val="⃗"/>
                          <m:ctrlPr>
                            <a:rPr lang="en-US" sz="2000" b="0" i="1" smtClean="0">
                              <a:latin typeface="Cambria Math" panose="02040503050406030204" pitchFamily="18" charset="0"/>
                              <a:ea typeface="Cambria Math"/>
                            </a:rPr>
                          </m:ctrlPr>
                        </m:accPr>
                        <m:e>
                          <m:r>
                            <a:rPr lang="en-US" sz="2000" b="0" i="1" smtClean="0">
                              <a:latin typeface="Cambria Math"/>
                              <a:ea typeface="Cambria Math"/>
                            </a:rPr>
                            <m:t>𝑝</m:t>
                          </m:r>
                        </m:e>
                      </m:acc>
                      <m:r>
                        <a:rPr lang="en-US" sz="2000" b="0" i="1" smtClean="0">
                          <a:latin typeface="Cambria Math"/>
                        </a:rPr>
                        <m:t>=</m:t>
                      </m:r>
                      <m:d>
                        <m:dPr>
                          <m:ctrlPr>
                            <a:rPr lang="en-US" sz="2000" b="0" i="1" smtClean="0">
                              <a:latin typeface="Cambria Math" panose="02040503050406030204" pitchFamily="18" charset="0"/>
                            </a:rPr>
                          </m:ctrlPr>
                        </m:dPr>
                        <m:e>
                          <m:r>
                            <a:rPr lang="en-US" sz="2000" b="0" i="1" smtClean="0">
                              <a:latin typeface="Cambria Math"/>
                            </a:rPr>
                            <m:t>1.2</m:t>
                          </m:r>
                        </m:e>
                      </m:d>
                      <m:d>
                        <m:dPr>
                          <m:ctrlPr>
                            <a:rPr lang="en-US" sz="2000" b="0" i="1" smtClean="0">
                              <a:latin typeface="Cambria Math" panose="02040503050406030204" pitchFamily="18" charset="0"/>
                            </a:rPr>
                          </m:ctrlPr>
                        </m:dPr>
                        <m:e>
                          <m:r>
                            <a:rPr lang="en-US" sz="2000" b="0" i="1" smtClean="0">
                              <a:latin typeface="Cambria Math"/>
                            </a:rPr>
                            <m:t>10</m:t>
                          </m:r>
                        </m:e>
                      </m:d>
                      <m:r>
                        <a:rPr lang="en-US" sz="2000" b="0" i="1" smtClean="0">
                          <a:latin typeface="Cambria Math"/>
                        </a:rPr>
                        <m:t> </m:t>
                      </m:r>
                      <m:acc>
                        <m:accPr>
                          <m:chr m:val="̂"/>
                          <m:ctrlPr>
                            <a:rPr lang="en-US" sz="2000" b="0" i="1" smtClean="0">
                              <a:latin typeface="Cambria Math" panose="02040503050406030204" pitchFamily="18" charset="0"/>
                            </a:rPr>
                          </m:ctrlPr>
                        </m:accPr>
                        <m:e>
                          <m:r>
                            <a:rPr lang="en-US" sz="2000" b="0" i="1" smtClean="0">
                              <a:latin typeface="Cambria Math"/>
                            </a:rPr>
                            <m:t>𝑗</m:t>
                          </m:r>
                        </m:e>
                      </m:acc>
                      <m:r>
                        <a:rPr lang="en-US" sz="2000" b="0" i="1" smtClean="0">
                          <a:latin typeface="Cambria Math"/>
                        </a:rPr>
                        <m:t>+</m:t>
                      </m:r>
                      <m:d>
                        <m:dPr>
                          <m:ctrlPr>
                            <a:rPr lang="en-US" sz="2000" b="0" i="1" smtClean="0">
                              <a:latin typeface="Cambria Math" panose="02040503050406030204" pitchFamily="18" charset="0"/>
                            </a:rPr>
                          </m:ctrlPr>
                        </m:dPr>
                        <m:e>
                          <m:r>
                            <a:rPr lang="en-US" sz="2000" b="0" i="1" smtClean="0">
                              <a:latin typeface="Cambria Math"/>
                            </a:rPr>
                            <m:t>1.2</m:t>
                          </m:r>
                        </m:e>
                      </m:d>
                      <m:d>
                        <m:dPr>
                          <m:ctrlPr>
                            <a:rPr lang="en-US" sz="2000" b="0" i="1" smtClean="0">
                              <a:latin typeface="Cambria Math" panose="02040503050406030204" pitchFamily="18" charset="0"/>
                            </a:rPr>
                          </m:ctrlPr>
                        </m:dPr>
                        <m:e>
                          <m:r>
                            <a:rPr lang="en-US" sz="2000" b="0" i="1" smtClean="0">
                              <a:latin typeface="Cambria Math"/>
                            </a:rPr>
                            <m:t>25</m:t>
                          </m:r>
                        </m:e>
                      </m:d>
                      <m:acc>
                        <m:accPr>
                          <m:chr m:val="̂"/>
                          <m:ctrlPr>
                            <a:rPr lang="en-US" sz="2000" b="0" i="1" smtClean="0">
                              <a:latin typeface="Cambria Math" panose="02040503050406030204" pitchFamily="18" charset="0"/>
                            </a:rPr>
                          </m:ctrlPr>
                        </m:accPr>
                        <m:e>
                          <m:r>
                            <a:rPr lang="en-US" sz="2000" b="0" i="1" smtClean="0">
                              <a:latin typeface="Cambria Math"/>
                            </a:rPr>
                            <m:t>𝑗</m:t>
                          </m:r>
                        </m:e>
                      </m:acc>
                    </m:oMath>
                  </m:oMathPara>
                </a14:m>
                <a:endParaRPr lang="en-US"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7429" y="3428270"/>
                <a:ext cx="3964995" cy="437492"/>
              </a:xfrm>
              <a:prstGeom prst="rect">
                <a:avLst/>
              </a:prstGeom>
              <a:blipFill rotWithShape="1">
                <a:blip r:embed="rId8"/>
                <a:stretch>
                  <a:fillRect t="-19444" r="-6462"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53290" y="4043501"/>
                <a:ext cx="4187237" cy="437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a:rPr>
                            <m:t>𝐽</m:t>
                          </m:r>
                        </m:e>
                      </m:acc>
                      <m:r>
                        <a:rPr lang="en-US" sz="2000" b="0" i="1" smtClean="0">
                          <a:solidFill>
                            <a:srgbClr val="FF0000"/>
                          </a:solidFill>
                          <a:latin typeface="Cambria Math"/>
                        </a:rPr>
                        <m:t>=</m:t>
                      </m:r>
                      <m:r>
                        <a:rPr lang="en-US" sz="2000" b="0" i="1" smtClean="0">
                          <a:solidFill>
                            <a:srgbClr val="FF0000"/>
                          </a:solidFill>
                          <a:latin typeface="Cambria Math"/>
                          <a:ea typeface="Cambria Math"/>
                        </a:rPr>
                        <m:t>∆</m:t>
                      </m:r>
                      <m:acc>
                        <m:accPr>
                          <m:chr m:val="⃗"/>
                          <m:ctrlPr>
                            <a:rPr lang="en-US" sz="2000" b="0" i="1" smtClean="0">
                              <a:solidFill>
                                <a:srgbClr val="FF0000"/>
                              </a:solidFill>
                              <a:latin typeface="Cambria Math" panose="02040503050406030204" pitchFamily="18" charset="0"/>
                              <a:ea typeface="Cambria Math"/>
                            </a:rPr>
                          </m:ctrlPr>
                        </m:accPr>
                        <m:e>
                          <m:r>
                            <a:rPr lang="en-US" sz="2000" b="0" i="1" smtClean="0">
                              <a:solidFill>
                                <a:srgbClr val="FF0000"/>
                              </a:solidFill>
                              <a:latin typeface="Cambria Math"/>
                              <a:ea typeface="Cambria Math"/>
                            </a:rPr>
                            <m:t>𝑝</m:t>
                          </m:r>
                        </m:e>
                      </m:acc>
                      <m:r>
                        <a:rPr lang="en-US" sz="2000" b="0" i="1" smtClean="0">
                          <a:solidFill>
                            <a:srgbClr val="FF0000"/>
                          </a:solidFill>
                          <a:latin typeface="Cambria Math"/>
                        </a:rPr>
                        <m:t>=12 </m:t>
                      </m:r>
                      <m:acc>
                        <m:accPr>
                          <m:chr m:val="̂"/>
                          <m:ctrlPr>
                            <a:rPr lang="en-US" sz="2000" b="0" i="1" smtClean="0">
                              <a:solidFill>
                                <a:srgbClr val="FF0000"/>
                              </a:solidFill>
                              <a:latin typeface="Cambria Math" panose="02040503050406030204" pitchFamily="18" charset="0"/>
                            </a:rPr>
                          </m:ctrlPr>
                        </m:accPr>
                        <m:e>
                          <m:r>
                            <a:rPr lang="en-US" sz="2000" b="0" i="1" smtClean="0">
                              <a:solidFill>
                                <a:srgbClr val="FF0000"/>
                              </a:solidFill>
                              <a:latin typeface="Cambria Math"/>
                            </a:rPr>
                            <m:t>𝑗</m:t>
                          </m:r>
                        </m:e>
                      </m:acc>
                      <m:r>
                        <a:rPr lang="en-US" sz="2000" b="0" i="1" smtClean="0">
                          <a:solidFill>
                            <a:srgbClr val="FF0000"/>
                          </a:solidFill>
                          <a:latin typeface="Cambria Math"/>
                        </a:rPr>
                        <m:t>+30 </m:t>
                      </m:r>
                      <m:acc>
                        <m:accPr>
                          <m:chr m:val="̂"/>
                          <m:ctrlPr>
                            <a:rPr lang="en-US" sz="2000" b="0" i="1" smtClean="0">
                              <a:solidFill>
                                <a:srgbClr val="FF0000"/>
                              </a:solidFill>
                              <a:latin typeface="Cambria Math" panose="02040503050406030204" pitchFamily="18" charset="0"/>
                            </a:rPr>
                          </m:ctrlPr>
                        </m:accPr>
                        <m:e>
                          <m:r>
                            <a:rPr lang="en-US" sz="2000" b="0" i="1" smtClean="0">
                              <a:solidFill>
                                <a:srgbClr val="FF0000"/>
                              </a:solidFill>
                              <a:latin typeface="Cambria Math"/>
                            </a:rPr>
                            <m:t>𝑗</m:t>
                          </m:r>
                        </m:e>
                      </m:acc>
                      <m:r>
                        <a:rPr lang="en-US" sz="2000" b="0" i="1" smtClean="0">
                          <a:solidFill>
                            <a:srgbClr val="FF0000"/>
                          </a:solidFill>
                          <a:latin typeface="Cambria Math"/>
                        </a:rPr>
                        <m:t>=42 </m:t>
                      </m:r>
                      <m:acc>
                        <m:accPr>
                          <m:chr m:val="̂"/>
                          <m:ctrlPr>
                            <a:rPr lang="en-US" sz="2000" b="0" i="1" smtClean="0">
                              <a:solidFill>
                                <a:srgbClr val="FF0000"/>
                              </a:solidFill>
                              <a:latin typeface="Cambria Math" panose="02040503050406030204" pitchFamily="18" charset="0"/>
                            </a:rPr>
                          </m:ctrlPr>
                        </m:accPr>
                        <m:e>
                          <m:r>
                            <a:rPr lang="en-US" sz="2000" b="0" i="1" smtClean="0">
                              <a:solidFill>
                                <a:srgbClr val="FF0000"/>
                              </a:solidFill>
                              <a:latin typeface="Cambria Math"/>
                            </a:rPr>
                            <m:t>𝑗</m:t>
                          </m:r>
                        </m:e>
                      </m:acc>
                      <m:r>
                        <a:rPr lang="en-US" sz="2000" b="0" i="1" smtClean="0">
                          <a:solidFill>
                            <a:srgbClr val="FF0000"/>
                          </a:solidFill>
                          <a:latin typeface="Cambria Math"/>
                        </a:rPr>
                        <m:t> </m:t>
                      </m:r>
                      <m:r>
                        <a:rPr lang="en-US" sz="2000" b="0" i="1" smtClean="0">
                          <a:solidFill>
                            <a:srgbClr val="FF0000"/>
                          </a:solidFill>
                          <a:latin typeface="Cambria Math"/>
                        </a:rPr>
                        <m:t>𝑘𝑔</m:t>
                      </m:r>
                      <m:r>
                        <a:rPr lang="en-US" sz="2000" b="0" i="1" smtClean="0">
                          <a:solidFill>
                            <a:srgbClr val="FF0000"/>
                          </a:solidFill>
                          <a:latin typeface="Cambria Math"/>
                        </a:rPr>
                        <m:t>.</m:t>
                      </m:r>
                      <m:r>
                        <a:rPr lang="en-US" sz="2000" b="0" i="1" smtClean="0">
                          <a:solidFill>
                            <a:srgbClr val="FF0000"/>
                          </a:solidFill>
                          <a:latin typeface="Cambria Math"/>
                        </a:rPr>
                        <m:t>𝑚</m:t>
                      </m:r>
                      <m:r>
                        <a:rPr lang="en-US" sz="2000" b="0" i="1" smtClean="0">
                          <a:solidFill>
                            <a:srgbClr val="FF0000"/>
                          </a:solidFill>
                          <a:latin typeface="Cambria Math"/>
                        </a:rPr>
                        <m:t>/</m:t>
                      </m:r>
                      <m:r>
                        <a:rPr lang="en-US" sz="2000" b="0" i="1" smtClean="0">
                          <a:solidFill>
                            <a:srgbClr val="FF0000"/>
                          </a:solidFill>
                          <a:latin typeface="Cambria Math"/>
                        </a:rPr>
                        <m:t>𝑠</m:t>
                      </m:r>
                    </m:oMath>
                  </m:oMathPara>
                </a14:m>
                <a:endParaRPr lang="en-US" sz="20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53290" y="4043501"/>
                <a:ext cx="4187237" cy="437492"/>
              </a:xfrm>
              <a:prstGeom prst="rect">
                <a:avLst/>
              </a:prstGeom>
              <a:blipFill rotWithShape="1">
                <a:blip r:embed="rId9"/>
                <a:stretch>
                  <a:fillRect t="-19444" b="-12500"/>
                </a:stretch>
              </a:blipFill>
            </p:spPr>
            <p:txBody>
              <a:bodyPr/>
              <a:lstStyle/>
              <a:p>
                <a:r>
                  <a:rPr lang="en-US">
                    <a:noFill/>
                  </a:rPr>
                  <a:t> </a:t>
                </a:r>
              </a:p>
            </p:txBody>
          </p:sp>
        </mc:Fallback>
      </mc:AlternateContent>
      <p:sp>
        <p:nvSpPr>
          <p:cNvPr id="26" name="TextBox 25"/>
          <p:cNvSpPr txBox="1"/>
          <p:nvPr/>
        </p:nvSpPr>
        <p:spPr>
          <a:xfrm>
            <a:off x="291117" y="4552691"/>
            <a:ext cx="1452642"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Magnitude:</a:t>
            </a:r>
          </a:p>
        </p:txBody>
      </p:sp>
      <mc:AlternateContent xmlns:mc="http://schemas.openxmlformats.org/markup-compatibility/2006" xmlns:a14="http://schemas.microsoft.com/office/drawing/2010/main">
        <mc:Choice Requires="a14">
          <p:sp>
            <p:nvSpPr>
              <p:cNvPr id="27" name="TextBox 26"/>
              <p:cNvSpPr txBox="1"/>
              <p:nvPr/>
            </p:nvSpPr>
            <p:spPr>
              <a:xfrm>
                <a:off x="76200" y="5003163"/>
                <a:ext cx="25206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a:rPr>
                        <m:t>𝐽</m:t>
                      </m:r>
                      <m:r>
                        <a:rPr lang="en-US" sz="2000" b="0" i="1" smtClean="0">
                          <a:solidFill>
                            <a:srgbClr val="FF0000"/>
                          </a:solidFill>
                          <a:latin typeface="Cambria Math"/>
                        </a:rPr>
                        <m:t>=∆</m:t>
                      </m:r>
                      <m:r>
                        <a:rPr lang="en-US" sz="2000" b="0" i="1" smtClean="0">
                          <a:solidFill>
                            <a:srgbClr val="FF0000"/>
                          </a:solidFill>
                          <a:latin typeface="Cambria Math"/>
                          <a:ea typeface="Cambria Math"/>
                        </a:rPr>
                        <m:t>𝑝</m:t>
                      </m:r>
                      <m:r>
                        <a:rPr lang="en-US" sz="2000" b="0" i="1" smtClean="0">
                          <a:solidFill>
                            <a:srgbClr val="FF0000"/>
                          </a:solidFill>
                          <a:latin typeface="Cambria Math"/>
                          <a:ea typeface="Cambria Math"/>
                        </a:rPr>
                        <m:t>=42 </m:t>
                      </m:r>
                      <m:r>
                        <a:rPr lang="en-US" sz="2000" b="0" i="1" smtClean="0">
                          <a:solidFill>
                            <a:srgbClr val="FF0000"/>
                          </a:solidFill>
                          <a:latin typeface="Cambria Math"/>
                          <a:ea typeface="Cambria Math"/>
                        </a:rPr>
                        <m:t>𝑘𝑔</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𝑚</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𝑠</m:t>
                      </m:r>
                    </m:oMath>
                  </m:oMathPara>
                </a14:m>
                <a:endParaRPr lang="en-US" sz="2000" dirty="0">
                  <a:solidFill>
                    <a:srgbClr val="FF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6200" y="5003163"/>
                <a:ext cx="2520626" cy="400110"/>
              </a:xfrm>
              <a:prstGeom prst="rect">
                <a:avLst/>
              </a:prstGeom>
              <a:blipFill rotWithShape="1">
                <a:blip r:embed="rId10"/>
                <a:stretch>
                  <a:fillRect b="-15385"/>
                </a:stretch>
              </a:blipFill>
            </p:spPr>
            <p:txBody>
              <a:bodyPr/>
              <a:lstStyle/>
              <a:p>
                <a:r>
                  <a:rPr lang="en-US">
                    <a:noFill/>
                  </a:rPr>
                  <a:t> </a:t>
                </a:r>
              </a:p>
            </p:txBody>
          </p:sp>
        </mc:Fallback>
      </mc:AlternateContent>
      <p:sp>
        <p:nvSpPr>
          <p:cNvPr id="28" name="Rectangle 27"/>
          <p:cNvSpPr/>
          <p:nvPr/>
        </p:nvSpPr>
        <p:spPr>
          <a:xfrm>
            <a:off x="76200" y="5562600"/>
            <a:ext cx="5694188"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(b) we can write the magnitude of the impulse as</a:t>
            </a:r>
          </a:p>
        </p:txBody>
      </p:sp>
      <mc:AlternateContent xmlns:mc="http://schemas.openxmlformats.org/markup-compatibility/2006" xmlns:a14="http://schemas.microsoft.com/office/drawing/2010/main">
        <mc:Choice Requires="a14">
          <p:sp>
            <p:nvSpPr>
              <p:cNvPr id="29" name="TextBox 28"/>
              <p:cNvSpPr txBox="1"/>
              <p:nvPr/>
            </p:nvSpPr>
            <p:spPr>
              <a:xfrm>
                <a:off x="339157" y="6149431"/>
                <a:ext cx="1462773" cy="4250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𝐽</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𝐹</m:t>
                          </m:r>
                        </m:e>
                        <m:sub>
                          <m:r>
                            <a:rPr lang="en-US" sz="2000" b="0" i="1" smtClean="0">
                              <a:latin typeface="Cambria Math"/>
                            </a:rPr>
                            <m:t>𝑎𝑣𝑔</m:t>
                          </m:r>
                        </m:sub>
                      </m:sSub>
                      <m:r>
                        <a:rPr lang="en-US" sz="2000" b="0" i="1" smtClean="0">
                          <a:latin typeface="Cambria Math"/>
                        </a:rPr>
                        <m:t> </m:t>
                      </m:r>
                      <m:r>
                        <a:rPr lang="en-US" sz="2000" b="0" i="1" smtClean="0">
                          <a:latin typeface="Cambria Math"/>
                          <a:ea typeface="Cambria Math"/>
                        </a:rPr>
                        <m:t>∆</m:t>
                      </m:r>
                      <m:r>
                        <a:rPr lang="en-US" sz="2000" b="0" i="1" smtClean="0">
                          <a:latin typeface="Cambria Math"/>
                          <a:ea typeface="Cambria Math"/>
                        </a:rPr>
                        <m:t>𝑡</m:t>
                      </m:r>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39157" y="6149431"/>
                <a:ext cx="1462773" cy="425053"/>
              </a:xfrm>
              <a:prstGeom prst="rect">
                <a:avLst/>
              </a:prstGeom>
              <a:blipFill rotWithShape="1">
                <a:blip r:embed="rId11"/>
                <a:stretch>
                  <a:fillRect b="-7246"/>
                </a:stretch>
              </a:blipFill>
            </p:spPr>
            <p:txBody>
              <a:bodyPr/>
              <a:lstStyle/>
              <a:p>
                <a:r>
                  <a:rPr lang="en-US">
                    <a:noFill/>
                  </a:rPr>
                  <a:t> </a:t>
                </a:r>
              </a:p>
            </p:txBody>
          </p:sp>
        </mc:Fallback>
      </mc:AlternateContent>
      <p:cxnSp>
        <p:nvCxnSpPr>
          <p:cNvPr id="31" name="Straight Connector 30"/>
          <p:cNvCxnSpPr/>
          <p:nvPr/>
        </p:nvCxnSpPr>
        <p:spPr>
          <a:xfrm>
            <a:off x="2309926" y="5962710"/>
            <a:ext cx="0" cy="74289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2596826" y="6088463"/>
                <a:ext cx="341773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a:rPr>
                            <m:t>𝐹</m:t>
                          </m:r>
                        </m:e>
                        <m:sub>
                          <m:r>
                            <a:rPr lang="en-US" sz="2000" b="0" i="1" smtClean="0">
                              <a:solidFill>
                                <a:srgbClr val="FF0000"/>
                              </a:solidFill>
                              <a:latin typeface="Cambria Math"/>
                            </a:rPr>
                            <m:t>𝑎𝑣𝑔</m:t>
                          </m:r>
                        </m:sub>
                      </m:sSub>
                      <m:r>
                        <a:rPr lang="en-US" sz="2000" b="0" i="1" smtClean="0">
                          <a:solidFill>
                            <a:srgbClr val="FF0000"/>
                          </a:solidFill>
                          <a:latin typeface="Cambria Math"/>
                        </a:rPr>
                        <m:t>=</m:t>
                      </m:r>
                      <m:f>
                        <m:fPr>
                          <m:ctrlPr>
                            <a:rPr lang="en-US" sz="2000" b="0" i="1" smtClean="0">
                              <a:solidFill>
                                <a:srgbClr val="FF0000"/>
                              </a:solidFill>
                              <a:latin typeface="Cambria Math" panose="02040503050406030204" pitchFamily="18" charset="0"/>
                            </a:rPr>
                          </m:ctrlPr>
                        </m:fPr>
                        <m:num>
                          <m:r>
                            <a:rPr lang="en-US" sz="2000" b="0" i="1" smtClean="0">
                              <a:solidFill>
                                <a:srgbClr val="FF0000"/>
                              </a:solidFill>
                              <a:latin typeface="Cambria Math"/>
                            </a:rPr>
                            <m:t>𝐽</m:t>
                          </m:r>
                        </m:num>
                        <m:den>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𝑡</m:t>
                          </m:r>
                        </m:den>
                      </m:f>
                      <m:r>
                        <a:rPr lang="en-US" sz="2000" b="0" i="1" smtClean="0">
                          <a:solidFill>
                            <a:srgbClr val="FF0000"/>
                          </a:solidFill>
                          <a:latin typeface="Cambria Math"/>
                        </a:rPr>
                        <m:t>=</m:t>
                      </m:r>
                      <m:f>
                        <m:fPr>
                          <m:ctrlPr>
                            <a:rPr lang="en-US" sz="2000" b="0" i="1" smtClean="0">
                              <a:solidFill>
                                <a:srgbClr val="FF0000"/>
                              </a:solidFill>
                              <a:latin typeface="Cambria Math" panose="02040503050406030204" pitchFamily="18" charset="0"/>
                            </a:rPr>
                          </m:ctrlPr>
                        </m:fPr>
                        <m:num>
                          <m:r>
                            <a:rPr lang="en-US" sz="2000" b="0" i="1" smtClean="0">
                              <a:solidFill>
                                <a:srgbClr val="FF0000"/>
                              </a:solidFill>
                              <a:latin typeface="Cambria Math"/>
                            </a:rPr>
                            <m:t>42</m:t>
                          </m:r>
                        </m:num>
                        <m:den>
                          <m:r>
                            <a:rPr lang="en-US" sz="2000" b="0" i="1" smtClean="0">
                              <a:solidFill>
                                <a:srgbClr val="FF0000"/>
                              </a:solidFill>
                              <a:latin typeface="Cambria Math"/>
                            </a:rPr>
                            <m:t>0.020</m:t>
                          </m:r>
                        </m:den>
                      </m:f>
                      <m:r>
                        <a:rPr lang="en-US" sz="2000" b="0" i="1" smtClean="0">
                          <a:solidFill>
                            <a:srgbClr val="FF0000"/>
                          </a:solidFill>
                          <a:latin typeface="Cambria Math"/>
                        </a:rPr>
                        <m:t>=2100 </m:t>
                      </m:r>
                      <m:r>
                        <a:rPr lang="en-US" sz="2000" b="0" i="1" smtClean="0">
                          <a:solidFill>
                            <a:srgbClr val="FF0000"/>
                          </a:solidFill>
                          <a:latin typeface="Cambria Math"/>
                        </a:rPr>
                        <m:t>𝑁</m:t>
                      </m:r>
                    </m:oMath>
                  </m:oMathPara>
                </a14:m>
                <a:endParaRPr lang="en-US" sz="20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596826" y="6088463"/>
                <a:ext cx="3417730" cy="670568"/>
              </a:xfrm>
              <a:prstGeom prst="rect">
                <a:avLst/>
              </a:prstGeom>
              <a:blipFill rotWithShape="1">
                <a:blip r:embed="rId12"/>
                <a:stretch>
                  <a:fillRect/>
                </a:stretch>
              </a:blipFill>
            </p:spPr>
            <p:txBody>
              <a:bodyPr/>
              <a:lstStyle/>
              <a:p>
                <a:r>
                  <a:rPr lang="en-US">
                    <a:noFill/>
                  </a:rPr>
                  <a:t> </a:t>
                </a:r>
              </a:p>
            </p:txBody>
          </p:sp>
        </mc:Fallback>
      </mc:AlternateContent>
      <p:sp>
        <p:nvSpPr>
          <p:cNvPr id="33" name="TextBox 32"/>
          <p:cNvSpPr txBox="1"/>
          <p:nvPr/>
        </p:nvSpPr>
        <p:spPr>
          <a:xfrm>
            <a:off x="3164421" y="5003163"/>
            <a:ext cx="461986" cy="369332"/>
          </a:xfrm>
          <a:prstGeom prst="rect">
            <a:avLst/>
          </a:prstGeom>
          <a:noFill/>
        </p:spPr>
        <p:txBody>
          <a:bodyPr wrap="none" rtlCol="0">
            <a:spAutoFit/>
          </a:bodyPr>
          <a:lstStyle/>
          <a:p>
            <a:r>
              <a:rPr lang="en-US" dirty="0"/>
              <a:t>OR</a:t>
            </a:r>
          </a:p>
        </p:txBody>
      </p:sp>
      <mc:AlternateContent xmlns:mc="http://schemas.openxmlformats.org/markup-compatibility/2006" xmlns:a14="http://schemas.microsoft.com/office/drawing/2010/main">
        <mc:Choice Requires="a14">
          <p:sp>
            <p:nvSpPr>
              <p:cNvPr id="34" name="TextBox 33"/>
              <p:cNvSpPr txBox="1"/>
              <p:nvPr/>
            </p:nvSpPr>
            <p:spPr>
              <a:xfrm>
                <a:off x="3727840" y="4955508"/>
                <a:ext cx="20677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a:rPr>
                        <m:t>𝐽</m:t>
                      </m:r>
                      <m:r>
                        <a:rPr lang="en-US" sz="2000" b="0" i="1" smtClean="0">
                          <a:solidFill>
                            <a:srgbClr val="FF0000"/>
                          </a:solidFill>
                          <a:latin typeface="Cambria Math"/>
                        </a:rPr>
                        <m:t>=∆</m:t>
                      </m:r>
                      <m:r>
                        <a:rPr lang="en-US" sz="2000" b="0" i="1" smtClean="0">
                          <a:solidFill>
                            <a:srgbClr val="FF0000"/>
                          </a:solidFill>
                          <a:latin typeface="Cambria Math"/>
                          <a:ea typeface="Cambria Math"/>
                        </a:rPr>
                        <m:t>𝑝</m:t>
                      </m:r>
                      <m:r>
                        <a:rPr lang="en-US" sz="2000" b="0" i="1" smtClean="0">
                          <a:solidFill>
                            <a:srgbClr val="FF0000"/>
                          </a:solidFill>
                          <a:latin typeface="Cambria Math"/>
                          <a:ea typeface="Cambria Math"/>
                        </a:rPr>
                        <m:t>=42 </m:t>
                      </m:r>
                      <m:r>
                        <a:rPr lang="en-US" sz="2000" b="0" i="1" smtClean="0">
                          <a:solidFill>
                            <a:srgbClr val="FF0000"/>
                          </a:solidFill>
                          <a:latin typeface="Cambria Math"/>
                          <a:ea typeface="Cambria Math"/>
                        </a:rPr>
                        <m:t>𝑁</m:t>
                      </m:r>
                      <m:r>
                        <a:rPr lang="en-US" sz="2000" b="0" i="1" smtClean="0">
                          <a:solidFill>
                            <a:srgbClr val="FF0000"/>
                          </a:solidFill>
                          <a:latin typeface="Cambria Math"/>
                          <a:ea typeface="Cambria Math"/>
                        </a:rPr>
                        <m:t>.</m:t>
                      </m:r>
                      <m:r>
                        <a:rPr lang="en-US" sz="2000" b="0" i="1" smtClean="0">
                          <a:solidFill>
                            <a:srgbClr val="FF0000"/>
                          </a:solidFill>
                          <a:latin typeface="Cambria Math"/>
                          <a:ea typeface="Cambria Math"/>
                        </a:rPr>
                        <m:t>𝑠</m:t>
                      </m:r>
                    </m:oMath>
                  </m:oMathPara>
                </a14:m>
                <a:endParaRPr lang="en-US" sz="2000"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3727840" y="4955508"/>
                <a:ext cx="2067746" cy="400110"/>
              </a:xfrm>
              <a:prstGeom prst="rect">
                <a:avLst/>
              </a:prstGeom>
              <a:blipFill rotWithShape="1">
                <a:blip r:embed="rId13"/>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76946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2438400"/>
            <a:ext cx="6361229" cy="1569660"/>
          </a:xfrm>
          <a:prstGeom prst="rect">
            <a:avLst/>
          </a:prstGeom>
          <a:noFill/>
        </p:spPr>
        <p:txBody>
          <a:bodyPr wrap="none" rtlCol="0">
            <a:spAutoFit/>
          </a:bodyPr>
          <a:lstStyle/>
          <a:p>
            <a:r>
              <a:rPr lang="en-US" sz="96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89605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5769528" cy="461665"/>
          </a:xfrm>
          <a:prstGeom prst="rect">
            <a:avLst/>
          </a:prstGeom>
        </p:spPr>
        <p:txBody>
          <a:bodyPr wrap="non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Inelastic Collisions in One Dimension:</a:t>
            </a:r>
          </a:p>
        </p:txBody>
      </p:sp>
      <p:sp>
        <p:nvSpPr>
          <p:cNvPr id="3" name="Rectangle 2"/>
          <p:cNvSpPr/>
          <p:nvPr/>
        </p:nvSpPr>
        <p:spPr>
          <a:xfrm>
            <a:off x="0" y="614065"/>
            <a:ext cx="9067800"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In an </a:t>
            </a:r>
            <a:r>
              <a:rPr lang="en-US" sz="2000" i="1" dirty="0">
                <a:latin typeface="Arial" panose="020B0604020202020204" pitchFamily="34" charset="0"/>
                <a:cs typeface="Arial" panose="020B0604020202020204" pitchFamily="34" charset="0"/>
              </a:rPr>
              <a:t>inelastic collision </a:t>
            </a:r>
            <a:r>
              <a:rPr lang="en-US" sz="2000" dirty="0">
                <a:latin typeface="Arial" panose="020B0604020202020204" pitchFamily="34" charset="0"/>
                <a:cs typeface="Arial" panose="020B0604020202020204" pitchFamily="34" charset="0"/>
              </a:rPr>
              <a:t>of two bodies, the kinetic energy of the two-body system is not conserved. If the system is closed and isolated (net external force is zero), the total linear momentum of the system </a:t>
            </a:r>
            <a:r>
              <a:rPr lang="en-US" sz="2000" i="1" dirty="0">
                <a:latin typeface="Arial" panose="020B0604020202020204" pitchFamily="34" charset="0"/>
                <a:cs typeface="Arial" panose="020B0604020202020204" pitchFamily="34" charset="0"/>
              </a:rPr>
              <a:t>must </a:t>
            </a:r>
            <a:r>
              <a:rPr lang="en-US" sz="2000" dirty="0">
                <a:latin typeface="Arial" panose="020B0604020202020204" pitchFamily="34" charset="0"/>
                <a:cs typeface="Arial" panose="020B0604020202020204" pitchFamily="34" charset="0"/>
              </a:rPr>
              <a:t>be conserved.</a:t>
            </a:r>
          </a:p>
        </p:txBody>
      </p:sp>
      <p:sp>
        <p:nvSpPr>
          <p:cNvPr id="4" name="Rectangle 3"/>
          <p:cNvSpPr/>
          <p:nvPr/>
        </p:nvSpPr>
        <p:spPr>
          <a:xfrm>
            <a:off x="90054" y="1629728"/>
            <a:ext cx="8977745" cy="70788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If the motion of the bodies is along a single axis, the collision is one-dimensional (as shown in the figure).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57256"/>
            <a:ext cx="3962400" cy="269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582" y="5269468"/>
            <a:ext cx="410881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One-Dimensional Inelastic Collision</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4191000" y="2590800"/>
            <a:ext cx="4871847" cy="1015663"/>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According to the principle of conservation</a:t>
            </a:r>
          </a:p>
          <a:p>
            <a:r>
              <a:rPr lang="en-US" sz="2000" dirty="0">
                <a:latin typeface="Arial" panose="020B0604020202020204" pitchFamily="34" charset="0"/>
                <a:cs typeface="Arial" panose="020B0604020202020204" pitchFamily="34" charset="0"/>
              </a:rPr>
              <a:t>of linear momentum, we can write from</a:t>
            </a:r>
          </a:p>
          <a:p>
            <a:r>
              <a:rPr lang="en-US" sz="2000" dirty="0">
                <a:latin typeface="Arial" panose="020B0604020202020204" pitchFamily="34" charset="0"/>
                <a:cs typeface="Arial" panose="020B0604020202020204" pitchFamily="34" charset="0"/>
              </a:rPr>
              <a:t>the  figure</a:t>
            </a:r>
          </a:p>
        </p:txBody>
      </p:sp>
      <mc:AlternateContent xmlns:mc="http://schemas.openxmlformats.org/markup-compatibility/2006" xmlns:a14="http://schemas.microsoft.com/office/drawing/2010/main">
        <mc:Choice Requires="a14">
          <p:sp>
            <p:nvSpPr>
              <p:cNvPr id="7" name="TextBox 6"/>
              <p:cNvSpPr txBox="1"/>
              <p:nvPr/>
            </p:nvSpPr>
            <p:spPr>
              <a:xfrm>
                <a:off x="4423628" y="3962400"/>
                <a:ext cx="4639219"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1</m:t>
                          </m:r>
                        </m:sub>
                      </m:sSub>
                      <m:sSub>
                        <m:sSubPr>
                          <m:ctrlPr>
                            <a:rPr lang="en-US"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1</m:t>
                          </m:r>
                          <m:r>
                            <a:rPr lang="en-US" sz="2400" b="0" i="1" smtClean="0">
                              <a:latin typeface="Cambria Math"/>
                            </a:rPr>
                            <m:t>𝑖</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r>
                            <a:rPr lang="en-US" sz="2400" b="0" i="1" smtClean="0">
                              <a:latin typeface="Cambria Math"/>
                            </a:rPr>
                            <m:t>𝑖</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1</m:t>
                          </m:r>
                        </m:sub>
                      </m:sSub>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1</m:t>
                          </m:r>
                          <m:r>
                            <a:rPr lang="en-US" sz="2400" b="0" i="1" smtClean="0">
                              <a:latin typeface="Cambria Math"/>
                            </a:rPr>
                            <m:t>𝑓</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r>
                            <a:rPr lang="en-US" sz="2400" b="0" i="1" smtClean="0">
                              <a:latin typeface="Cambria Math"/>
                            </a:rPr>
                            <m:t>𝑓</m:t>
                          </m:r>
                        </m:sub>
                      </m:sSub>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423628" y="3962400"/>
                <a:ext cx="4639219" cy="491288"/>
              </a:xfrm>
              <a:prstGeom prst="rect">
                <a:avLst/>
              </a:prstGeom>
              <a:blipFill rotWithShape="1">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48110" y="4561582"/>
                <a:ext cx="4719690" cy="707886"/>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If the target is stationary, that 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r>
                          <a:rPr lang="en-US" sz="2000" b="0" i="1" smtClean="0">
                            <a:latin typeface="Cambria Math"/>
                          </a:rPr>
                          <m:t>𝑖</m:t>
                        </m:r>
                      </m:sub>
                    </m:sSub>
                    <m:r>
                      <a:rPr lang="en-US" sz="2000" b="0" i="1" smtClean="0">
                        <a:latin typeface="Cambria Math"/>
                      </a:rPr>
                      <m:t>=0,</m:t>
                    </m:r>
                  </m:oMath>
                </a14:m>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then</a:t>
                </a:r>
              </a:p>
            </p:txBody>
          </p:sp>
        </mc:Choice>
        <mc:Fallback xmlns="">
          <p:sp>
            <p:nvSpPr>
              <p:cNvPr id="8" name="TextBox 7"/>
              <p:cNvSpPr txBox="1">
                <a:spLocks noRot="1" noChangeAspect="1" noMove="1" noResize="1" noEditPoints="1" noAdjustHandles="1" noChangeArrowheads="1" noChangeShapeType="1" noTextEdit="1"/>
              </p:cNvSpPr>
              <p:nvPr/>
            </p:nvSpPr>
            <p:spPr>
              <a:xfrm>
                <a:off x="4348110" y="4561582"/>
                <a:ext cx="4719690" cy="707886"/>
              </a:xfrm>
              <a:prstGeom prst="rect">
                <a:avLst/>
              </a:prstGeom>
              <a:blipFill rotWithShape="1">
                <a:blip r:embed="rId4"/>
                <a:stretch>
                  <a:fillRect l="-1290" t="-3448"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886959" y="5393156"/>
                <a:ext cx="3479927"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1</m:t>
                          </m:r>
                        </m:sub>
                      </m:sSub>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a:rPr>
                            <m:t>𝑣</m:t>
                          </m:r>
                        </m:e>
                        <m:sub>
                          <m:r>
                            <a:rPr lang="en-US" sz="2400" b="0" i="1" smtClean="0">
                              <a:solidFill>
                                <a:srgbClr val="FF0000"/>
                              </a:solidFill>
                              <a:latin typeface="Cambria Math"/>
                            </a:rPr>
                            <m:t>1</m:t>
                          </m:r>
                          <m:r>
                            <a:rPr lang="en-US" sz="2400" b="0" i="1" smtClean="0">
                              <a:solidFill>
                                <a:srgbClr val="FF0000"/>
                              </a:solidFill>
                              <a:latin typeface="Cambria Math"/>
                            </a:rPr>
                            <m:t>𝑖</m:t>
                          </m:r>
                        </m:sub>
                      </m:sSub>
                      <m:r>
                        <a:rPr lang="en-US" sz="2400" b="0" i="1" smtClean="0">
                          <a:solidFill>
                            <a:srgbClr val="FF0000"/>
                          </a:solidFill>
                          <a:latin typeface="Cambria Math"/>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1</m:t>
                          </m:r>
                        </m:sub>
                      </m:sSub>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𝑣</m:t>
                          </m:r>
                        </m:e>
                        <m:sub>
                          <m:r>
                            <a:rPr lang="en-US" sz="2400" b="0" i="1" smtClean="0">
                              <a:solidFill>
                                <a:srgbClr val="FF0000"/>
                              </a:solidFill>
                              <a:latin typeface="Cambria Math"/>
                            </a:rPr>
                            <m:t>1</m:t>
                          </m:r>
                          <m:r>
                            <a:rPr lang="en-US" sz="2400" b="0" i="1" smtClean="0">
                              <a:solidFill>
                                <a:srgbClr val="FF0000"/>
                              </a:solidFill>
                              <a:latin typeface="Cambria Math"/>
                            </a:rPr>
                            <m:t>𝑓</m:t>
                          </m:r>
                        </m:sub>
                      </m:sSub>
                      <m:r>
                        <a:rPr lang="en-US" sz="2400" b="0" i="1" smtClean="0">
                          <a:solidFill>
                            <a:srgbClr val="FF0000"/>
                          </a:solidFill>
                          <a:latin typeface="Cambria Math"/>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2</m:t>
                          </m:r>
                        </m:sub>
                      </m:sSub>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𝑣</m:t>
                          </m:r>
                        </m:e>
                        <m:sub>
                          <m:r>
                            <a:rPr lang="en-US" sz="2400" b="0" i="1" smtClean="0">
                              <a:solidFill>
                                <a:srgbClr val="FF0000"/>
                              </a:solidFill>
                              <a:latin typeface="Cambria Math"/>
                            </a:rPr>
                            <m:t>2</m:t>
                          </m:r>
                          <m:r>
                            <a:rPr lang="en-US" sz="2400" b="0" i="1" smtClean="0">
                              <a:solidFill>
                                <a:srgbClr val="FF0000"/>
                              </a:solidFill>
                              <a:latin typeface="Cambria Math"/>
                            </a:rPr>
                            <m:t>𝑓</m:t>
                          </m:r>
                        </m:sub>
                      </m:sSub>
                    </m:oMath>
                  </m:oMathPara>
                </a14:m>
                <a:endParaRPr lang="en-US" sz="2400"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886959" y="5393156"/>
                <a:ext cx="3479927" cy="491288"/>
              </a:xfrm>
              <a:prstGeom prst="rect">
                <a:avLst/>
              </a:prstGeom>
              <a:blipFill rotWithShape="1">
                <a:blip r:embed="rId5"/>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370179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891" y="658752"/>
            <a:ext cx="4308764" cy="284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3964" y="641774"/>
            <a:ext cx="4454236"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If the bodies stick together, the collision is a completely inelastic collision, and the bodies have the same final velocity V (because they are stuck together).</a:t>
            </a:r>
          </a:p>
        </p:txBody>
      </p:sp>
      <p:sp>
        <p:nvSpPr>
          <p:cNvPr id="7" name="Rectangle 6"/>
          <p:cNvSpPr/>
          <p:nvPr/>
        </p:nvSpPr>
        <p:spPr>
          <a:xfrm>
            <a:off x="5105399" y="3545001"/>
            <a:ext cx="3976255" cy="646331"/>
          </a:xfrm>
          <a:prstGeom prst="rect">
            <a:avLst/>
          </a:prstGeom>
        </p:spPr>
        <p:txBody>
          <a:bodyPr wrap="square">
            <a:spAutoFit/>
          </a:bodyPr>
          <a:lstStyle/>
          <a:p>
            <a:pPr algn="ctr"/>
            <a:r>
              <a:rPr lang="en-US" b="1" dirty="0">
                <a:latin typeface="Arial" panose="020B0604020202020204" pitchFamily="34" charset="0"/>
                <a:cs typeface="Arial" panose="020B0604020202020204" pitchFamily="34" charset="0"/>
              </a:rPr>
              <a:t>One-Dimensional completely Inelastic Collision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76200" y="152400"/>
            <a:ext cx="7513595" cy="461665"/>
          </a:xfrm>
          <a:prstGeom prst="rect">
            <a:avLst/>
          </a:prstGeom>
        </p:spPr>
        <p:txBody>
          <a:bodyPr wrap="non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Completely Inelastic Collisions in One Dimension:</a:t>
            </a:r>
          </a:p>
        </p:txBody>
      </p:sp>
      <p:sp>
        <p:nvSpPr>
          <p:cNvPr id="10" name="TextBox 9"/>
          <p:cNvSpPr txBox="1"/>
          <p:nvPr/>
        </p:nvSpPr>
        <p:spPr>
          <a:xfrm>
            <a:off x="131618" y="2479963"/>
            <a:ext cx="4516582"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According to the principle of conservation of linear momentum, we can write from the  figure</a:t>
            </a:r>
          </a:p>
        </p:txBody>
      </p:sp>
      <mc:AlternateContent xmlns:mc="http://schemas.openxmlformats.org/markup-compatibility/2006" xmlns:a14="http://schemas.microsoft.com/office/drawing/2010/main">
        <mc:Choice Requires="a14">
          <p:sp>
            <p:nvSpPr>
              <p:cNvPr id="12" name="TextBox 11"/>
              <p:cNvSpPr txBox="1"/>
              <p:nvPr/>
            </p:nvSpPr>
            <p:spPr>
              <a:xfrm>
                <a:off x="353070" y="3916657"/>
                <a:ext cx="29148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1</m:t>
                          </m:r>
                        </m:sub>
                      </m:sSub>
                      <m:sSub>
                        <m:sSubPr>
                          <m:ctrlPr>
                            <a:rPr lang="en-US"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1</m:t>
                          </m:r>
                          <m:r>
                            <a:rPr lang="en-US" sz="2400" b="0" i="1" smtClean="0">
                              <a:latin typeface="Cambria Math"/>
                            </a:rPr>
                            <m:t>𝑖</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m:t>
                          </m:r>
                          <m:r>
                            <a:rPr lang="en-US" sz="2400" b="0" i="1" smtClean="0">
                              <a:latin typeface="Cambria Math"/>
                            </a:rPr>
                            <m:t>𝑚</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m:t>
                          </m:r>
                        </m:e>
                        <m:sub>
                          <m:r>
                            <a:rPr lang="en-US" sz="2400" b="0" i="1" smtClean="0">
                              <a:latin typeface="Cambria Math"/>
                            </a:rPr>
                            <m:t>2</m:t>
                          </m:r>
                        </m:sub>
                      </m:sSub>
                      <m:r>
                        <a:rPr lang="en-US" sz="2400" b="0" i="1" smtClean="0">
                          <a:latin typeface="Cambria Math"/>
                        </a:rPr>
                        <m:t>)</m:t>
                      </m:r>
                      <m:r>
                        <a:rPr lang="en-US" sz="2400" b="0" i="1" smtClean="0">
                          <a:latin typeface="Cambria Math"/>
                        </a:rPr>
                        <m:t>𝑉</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3070" y="3916657"/>
                <a:ext cx="2914837" cy="461665"/>
              </a:xfrm>
              <a:prstGeom prst="rect">
                <a:avLst/>
              </a:prstGeom>
              <a:blipFill rotWithShape="1">
                <a:blip r:embed="rId3"/>
                <a:stretch>
                  <a:fillRect b="-17105"/>
                </a:stretch>
              </a:blipFill>
            </p:spPr>
            <p:txBody>
              <a:bodyPr/>
              <a:lstStyle/>
              <a:p>
                <a:r>
                  <a:rPr lang="en-US">
                    <a:noFill/>
                  </a:rPr>
                  <a:t> </a:t>
                </a:r>
              </a:p>
            </p:txBody>
          </p:sp>
        </mc:Fallback>
      </mc:AlternateContent>
      <p:sp>
        <p:nvSpPr>
          <p:cNvPr id="9" name="TextBox 8"/>
          <p:cNvSpPr txBox="1"/>
          <p:nvPr/>
        </p:nvSpPr>
        <p:spPr>
          <a:xfrm>
            <a:off x="353070" y="4800600"/>
            <a:ext cx="166122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We can write</a:t>
            </a:r>
          </a:p>
        </p:txBody>
      </p:sp>
      <mc:AlternateContent xmlns:mc="http://schemas.openxmlformats.org/markup-compatibility/2006" xmlns:a14="http://schemas.microsoft.com/office/drawing/2010/main">
        <mc:Choice Requires="a14">
          <p:sp>
            <p:nvSpPr>
              <p:cNvPr id="11" name="TextBox 10"/>
              <p:cNvSpPr txBox="1"/>
              <p:nvPr/>
            </p:nvSpPr>
            <p:spPr>
              <a:xfrm>
                <a:off x="353069" y="5638799"/>
                <a:ext cx="2016193" cy="785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𝑉</m:t>
                      </m:r>
                      <m:r>
                        <a:rPr lang="en-US" sz="2400" b="0" i="1" smtClean="0">
                          <a:solidFill>
                            <a:srgbClr val="FF0000"/>
                          </a:solidFill>
                          <a:latin typeface="Cambria Math"/>
                        </a:rPr>
                        <m:t>=</m:t>
                      </m:r>
                      <m:f>
                        <m:fPr>
                          <m:ctrlPr>
                            <a:rPr lang="en-US" sz="2400" b="0" i="1" smtClean="0">
                              <a:solidFill>
                                <a:srgbClr val="FF0000"/>
                              </a:solidFill>
                              <a:latin typeface="Cambria Math" panose="02040503050406030204" pitchFamily="18" charset="0"/>
                            </a:rPr>
                          </m:ctrlPr>
                        </m:fPr>
                        <m:num>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1</m:t>
                              </m:r>
                            </m:sub>
                          </m:sSub>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𝑣</m:t>
                              </m:r>
                            </m:e>
                            <m:sub>
                              <m:r>
                                <a:rPr lang="en-US" sz="2400" b="0" i="1" smtClean="0">
                                  <a:solidFill>
                                    <a:srgbClr val="FF0000"/>
                                  </a:solidFill>
                                  <a:latin typeface="Cambria Math"/>
                                </a:rPr>
                                <m:t>1</m:t>
                              </m:r>
                              <m:r>
                                <a:rPr lang="en-US" sz="2400" b="0" i="1" smtClean="0">
                                  <a:solidFill>
                                    <a:srgbClr val="FF0000"/>
                                  </a:solidFill>
                                  <a:latin typeface="Cambria Math"/>
                                </a:rPr>
                                <m:t>𝑖</m:t>
                              </m:r>
                            </m:sub>
                          </m:sSub>
                        </m:num>
                        <m:den>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1</m:t>
                              </m:r>
                            </m:sub>
                          </m:sSub>
                          <m:r>
                            <a:rPr lang="en-US" sz="2400" b="0" i="1" smtClean="0">
                              <a:solidFill>
                                <a:srgbClr val="FF0000"/>
                              </a:solidFill>
                              <a:latin typeface="Cambria Math"/>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𝑚</m:t>
                              </m:r>
                            </m:e>
                            <m:sub>
                              <m:r>
                                <a:rPr lang="en-US" sz="2400" b="0" i="1" smtClean="0">
                                  <a:solidFill>
                                    <a:srgbClr val="FF0000"/>
                                  </a:solidFill>
                                  <a:latin typeface="Cambria Math"/>
                                </a:rPr>
                                <m:t>2</m:t>
                              </m:r>
                            </m:sub>
                          </m:sSub>
                        </m:den>
                      </m:f>
                    </m:oMath>
                  </m:oMathPara>
                </a14:m>
                <a:endParaRPr lang="en-US" sz="2400"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3069" y="5638799"/>
                <a:ext cx="2016193" cy="785921"/>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393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357839" y="2667000"/>
                <a:ext cx="3556743" cy="84420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a:rPr>
                            <m:t>𝑣</m:t>
                          </m:r>
                        </m:e>
                        <m:sub>
                          <m:r>
                            <a:rPr lang="en-US" sz="2400" b="0" i="1" smtClean="0">
                              <a:solidFill>
                                <a:schemeClr val="tx1"/>
                              </a:solidFill>
                              <a:latin typeface="Cambria Math"/>
                            </a:rPr>
                            <m:t>𝑐</m:t>
                          </m:r>
                        </m:sub>
                      </m:sSub>
                      <m:r>
                        <a:rPr lang="en-US" sz="2400" b="0" i="1" smtClean="0">
                          <a:solidFill>
                            <a:schemeClr val="tx1"/>
                          </a:solidFill>
                          <a:latin typeface="Cambria Math"/>
                        </a:rPr>
                        <m:t>=</m:t>
                      </m:r>
                      <m:f>
                        <m:fPr>
                          <m:ctrlPr>
                            <a:rPr lang="en-US" sz="2400" b="0" i="1" smtClean="0">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𝑚</m:t>
                              </m:r>
                            </m:e>
                            <m:sub>
                              <m:r>
                                <a:rPr lang="en-US" sz="2400" i="1">
                                  <a:solidFill>
                                    <a:schemeClr val="tx1"/>
                                  </a:solidFill>
                                  <a:latin typeface="Cambria Math"/>
                                </a:rPr>
                                <m:t>1</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𝑣</m:t>
                              </m:r>
                            </m:e>
                            <m:sub>
                              <m:r>
                                <a:rPr lang="en-US" sz="2400" i="1">
                                  <a:solidFill>
                                    <a:schemeClr val="tx1"/>
                                  </a:solidFill>
                                  <a:latin typeface="Cambria Math"/>
                                </a:rPr>
                                <m:t>1</m:t>
                              </m:r>
                              <m:r>
                                <a:rPr lang="en-US" sz="2400" b="0" i="1" smtClean="0">
                                  <a:solidFill>
                                    <a:schemeClr val="tx1"/>
                                  </a:solidFill>
                                  <a:latin typeface="Cambria Math"/>
                                </a:rPr>
                                <m:t>𝑖</m:t>
                              </m:r>
                            </m:sub>
                          </m:sSub>
                          <m:r>
                            <a:rPr lang="en-US" sz="2400" i="1">
                              <a:solidFill>
                                <a:schemeClr val="tx1"/>
                              </a:solidFill>
                              <a:latin typeface="Cambria Math"/>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𝑚</m:t>
                              </m:r>
                            </m:e>
                            <m:sub>
                              <m:r>
                                <a:rPr lang="en-US" sz="2400" i="1">
                                  <a:solidFill>
                                    <a:schemeClr val="tx1"/>
                                  </a:solidFill>
                                  <a:latin typeface="Cambria Math"/>
                                </a:rPr>
                                <m:t>2</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𝑣</m:t>
                              </m:r>
                            </m:e>
                            <m:sub>
                              <m:r>
                                <a:rPr lang="en-US" sz="2400" i="1">
                                  <a:solidFill>
                                    <a:schemeClr val="tx1"/>
                                  </a:solidFill>
                                  <a:latin typeface="Cambria Math"/>
                                </a:rPr>
                                <m:t>2</m:t>
                              </m:r>
                              <m:r>
                                <a:rPr lang="en-US" sz="2400" b="0" i="1" smtClean="0">
                                  <a:solidFill>
                                    <a:schemeClr val="tx1"/>
                                  </a:solidFill>
                                  <a:latin typeface="Cambria Math"/>
                                </a:rPr>
                                <m:t>𝑖</m:t>
                              </m:r>
                            </m:sub>
                          </m:sSub>
                        </m:num>
                        <m:den>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a:rPr>
                                <m:t>𝑚</m:t>
                              </m:r>
                            </m:e>
                            <m:sub>
                              <m:r>
                                <a:rPr lang="en-US" sz="2400" b="0" i="1" smtClean="0">
                                  <a:solidFill>
                                    <a:schemeClr val="tx1"/>
                                  </a:solidFill>
                                  <a:latin typeface="Cambria Math"/>
                                </a:rPr>
                                <m:t>1</m:t>
                              </m:r>
                            </m:sub>
                          </m:sSub>
                          <m:r>
                            <a:rPr lang="en-US" sz="2400" b="0" i="1" smtClean="0">
                              <a:solidFill>
                                <a:schemeClr val="tx1"/>
                              </a:solidFill>
                              <a:latin typeface="Cambria Math"/>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a:rPr>
                                <m:t>𝑚</m:t>
                              </m:r>
                            </m:e>
                            <m:sub>
                              <m:r>
                                <a:rPr lang="en-US" sz="2400" b="0" i="1" smtClean="0">
                                  <a:solidFill>
                                    <a:schemeClr val="tx1"/>
                                  </a:solidFill>
                                  <a:latin typeface="Cambria Math"/>
                                </a:rPr>
                                <m:t>2</m:t>
                              </m:r>
                            </m:sub>
                          </m:sSub>
                        </m:den>
                      </m:f>
                      <m:r>
                        <a:rPr lang="en-US" sz="2400" b="0" i="1" smtClean="0">
                          <a:solidFill>
                            <a:schemeClr val="tx1"/>
                          </a:solidFill>
                          <a:latin typeface="Cambria Math"/>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a:rPr>
                            <m:t>𝑃</m:t>
                          </m:r>
                        </m:num>
                        <m:den>
                          <m:r>
                            <a:rPr lang="en-US" sz="2400" b="0" i="1" smtClean="0">
                              <a:solidFill>
                                <a:schemeClr val="tx1"/>
                              </a:solidFill>
                              <a:latin typeface="Cambria Math"/>
                            </a:rPr>
                            <m:t>𝑀</m:t>
                          </m:r>
                        </m:den>
                      </m:f>
                    </m:oMath>
                  </m:oMathPara>
                </a14:m>
                <a:endParaRPr lang="en-US" sz="24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57839" y="2667000"/>
                <a:ext cx="3556743" cy="844205"/>
              </a:xfrm>
              <a:prstGeom prst="rect">
                <a:avLst/>
              </a:prstGeom>
              <a:blipFill rotWithShape="1">
                <a:blip r:embed="rId2"/>
                <a:stretch>
                  <a:fillRect/>
                </a:stretch>
              </a:blipFill>
              <a:ln>
                <a:noFill/>
              </a:ln>
            </p:spPr>
            <p:txBody>
              <a:bodyPr/>
              <a:lstStyle/>
              <a:p>
                <a:r>
                  <a:rPr lang="en-US">
                    <a:noFill/>
                  </a:rPr>
                  <a:t> </a:t>
                </a:r>
              </a:p>
            </p:txBody>
          </p:sp>
        </mc:Fallback>
      </mc:AlternateContent>
      <p:sp>
        <p:nvSpPr>
          <p:cNvPr id="5" name="Rectangle 4"/>
          <p:cNvSpPr/>
          <p:nvPr/>
        </p:nvSpPr>
        <p:spPr>
          <a:xfrm>
            <a:off x="162961" y="152400"/>
            <a:ext cx="4664097" cy="461665"/>
          </a:xfrm>
          <a:prstGeom prst="rect">
            <a:avLst/>
          </a:prstGeom>
        </p:spPr>
        <p:txBody>
          <a:bodyPr wrap="non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Velocity of the Center of Mass:</a:t>
            </a:r>
          </a:p>
        </p:txBody>
      </p:sp>
      <mc:AlternateContent xmlns:mc="http://schemas.openxmlformats.org/markup-compatibility/2006" xmlns:a14="http://schemas.microsoft.com/office/drawing/2010/main">
        <mc:Choice Requires="a14">
          <p:sp>
            <p:nvSpPr>
              <p:cNvPr id="6" name="Rectangle 5"/>
              <p:cNvSpPr/>
              <p:nvPr/>
            </p:nvSpPr>
            <p:spPr>
              <a:xfrm>
                <a:off x="0" y="762000"/>
                <a:ext cx="9067800"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For a system of particles on which the net external force is zero, so that the total momentum is constant, the velocity of the center of mass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a:cs typeface="Arial" panose="020B0604020202020204" pitchFamily="34" charset="0"/>
                          </a:rPr>
                          <m:t>𝑣</m:t>
                        </m:r>
                      </m:e>
                      <m:sub>
                        <m:r>
                          <a:rPr lang="en-US" sz="2000" b="0" i="1" smtClean="0">
                            <a:latin typeface="Cambria Math"/>
                            <a:cs typeface="Arial" panose="020B0604020202020204" pitchFamily="34" charset="0"/>
                          </a:rPr>
                          <m:t>𝑐</m:t>
                        </m:r>
                      </m:sub>
                    </m:sSub>
                    <m:r>
                      <a:rPr lang="en-US" sz="2000" b="0" i="1" smtClean="0">
                        <a:latin typeface="Cambria Math"/>
                        <a:cs typeface="Arial" panose="020B0604020202020204" pitchFamily="34" charset="0"/>
                      </a:rPr>
                      <m:t>)</m:t>
                    </m:r>
                  </m:oMath>
                </a14:m>
                <a:r>
                  <a:rPr lang="en-US" sz="2000" dirty="0">
                    <a:latin typeface="Arial" panose="020B0604020202020204" pitchFamily="34" charset="0"/>
                    <a:cs typeface="Arial" panose="020B0604020202020204" pitchFamily="34" charset="0"/>
                  </a:rPr>
                  <a:t> is also constant; which can not be changed by the collision.</a:t>
                </a:r>
              </a:p>
            </p:txBody>
          </p:sp>
        </mc:Choice>
        <mc:Fallback xmlns="">
          <p:sp>
            <p:nvSpPr>
              <p:cNvPr id="6" name="Rectangle 5"/>
              <p:cNvSpPr>
                <a:spLocks noRot="1" noChangeAspect="1" noMove="1" noResize="1" noEditPoints="1" noAdjustHandles="1" noChangeArrowheads="1" noChangeShapeType="1" noTextEdit="1"/>
              </p:cNvSpPr>
              <p:nvPr/>
            </p:nvSpPr>
            <p:spPr>
              <a:xfrm>
                <a:off x="0" y="762000"/>
                <a:ext cx="9067800" cy="1015663"/>
              </a:xfrm>
              <a:prstGeom prst="rect">
                <a:avLst/>
              </a:prstGeom>
              <a:blipFill rotWithShape="1">
                <a:blip r:embed="rId3"/>
                <a:stretch>
                  <a:fillRect l="-672" t="-2395" r="-605"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7200" y="3657600"/>
                <a:ext cx="7848600"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Where, total momentum </a:t>
                </a:r>
                <a14:m>
                  <m:oMath xmlns:m="http://schemas.openxmlformats.org/officeDocument/2006/math">
                    <m:r>
                      <a:rPr lang="en-US" sz="2000" b="0" i="1" smtClean="0">
                        <a:solidFill>
                          <a:schemeClr val="tx1"/>
                        </a:solidFill>
                        <a:latin typeface="Cambria Math"/>
                      </a:rPr>
                      <m:t>𝑃</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a:rPr>
                          <m:t>=</m:t>
                        </m:r>
                        <m:r>
                          <a:rPr lang="en-US" sz="2000" i="1">
                            <a:solidFill>
                              <a:schemeClr val="tx1"/>
                            </a:solidFill>
                            <a:latin typeface="Cambria Math"/>
                          </a:rPr>
                          <m:t>𝑚</m:t>
                        </m:r>
                      </m:e>
                      <m:sub>
                        <m:r>
                          <a:rPr lang="en-US" sz="2000" i="1">
                            <a:solidFill>
                              <a:schemeClr val="tx1"/>
                            </a:solidFill>
                            <a:latin typeface="Cambria Math"/>
                          </a:rPr>
                          <m:t>1</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𝑣</m:t>
                        </m:r>
                      </m:e>
                      <m:sub>
                        <m:r>
                          <a:rPr lang="en-US" sz="2000" i="1">
                            <a:solidFill>
                              <a:schemeClr val="tx1"/>
                            </a:solidFill>
                            <a:latin typeface="Cambria Math"/>
                          </a:rPr>
                          <m:t>1</m:t>
                        </m:r>
                        <m:r>
                          <a:rPr lang="en-US" sz="2000" i="1">
                            <a:solidFill>
                              <a:schemeClr val="tx1"/>
                            </a:solidFill>
                            <a:latin typeface="Cambria Math"/>
                          </a:rPr>
                          <m:t>𝑖</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𝑚</m:t>
                        </m:r>
                      </m:e>
                      <m:sub>
                        <m:r>
                          <a:rPr lang="en-US" sz="2000" i="1">
                            <a:solidFill>
                              <a:schemeClr val="tx1"/>
                            </a:solidFill>
                            <a:latin typeface="Cambria Math"/>
                          </a:rPr>
                          <m:t>2</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𝑣</m:t>
                        </m:r>
                      </m:e>
                      <m:sub>
                        <m:r>
                          <a:rPr lang="en-US" sz="2000" i="1">
                            <a:solidFill>
                              <a:schemeClr val="tx1"/>
                            </a:solidFill>
                            <a:latin typeface="Cambria Math"/>
                          </a:rPr>
                          <m:t>2</m:t>
                        </m:r>
                        <m:r>
                          <a:rPr lang="en-US" sz="2000" i="1">
                            <a:solidFill>
                              <a:schemeClr val="tx1"/>
                            </a:solidFill>
                            <a:latin typeface="Cambria Math"/>
                          </a:rPr>
                          <m:t>𝑖</m:t>
                        </m:r>
                      </m:sub>
                    </m:sSub>
                  </m:oMath>
                </a14:m>
                <a:r>
                  <a:rPr lang="en-US" sz="2000"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sz="2000" b="0" i="1" smtClean="0">
                        <a:solidFill>
                          <a:schemeClr val="tx1"/>
                        </a:solidFill>
                        <a:latin typeface="Cambria Math"/>
                        <a:cs typeface="Arial" panose="020B0604020202020204" pitchFamily="34" charset="0"/>
                      </a:rPr>
                      <m:t>𝑀</m:t>
                    </m:r>
                    <m:r>
                      <a:rPr lang="en-US" sz="2000" b="0" i="1" smtClean="0">
                        <a:solidFill>
                          <a:schemeClr val="tx1"/>
                        </a:solidFill>
                        <a:latin typeface="Cambria Math"/>
                        <a:cs typeface="Arial" panose="020B0604020202020204" pitchFamily="34" charset="0"/>
                      </a:rPr>
                      <m:t>=</m:t>
                    </m:r>
                    <m:sSub>
                      <m:sSubPr>
                        <m:ctrlPr>
                          <a:rPr lang="en-US" sz="2000" b="0" i="1" smtClean="0">
                            <a:solidFill>
                              <a:schemeClr val="tx1"/>
                            </a:solidFill>
                            <a:latin typeface="Cambria Math" panose="02040503050406030204" pitchFamily="18" charset="0"/>
                            <a:cs typeface="Arial" panose="020B0604020202020204" pitchFamily="34" charset="0"/>
                          </a:rPr>
                        </m:ctrlPr>
                      </m:sSubPr>
                      <m:e>
                        <m:r>
                          <a:rPr lang="en-US" sz="2000" b="0" i="1" smtClean="0">
                            <a:solidFill>
                              <a:schemeClr val="tx1"/>
                            </a:solidFill>
                            <a:latin typeface="Cambria Math"/>
                            <a:cs typeface="Arial" panose="020B0604020202020204" pitchFamily="34" charset="0"/>
                          </a:rPr>
                          <m:t>𝑚</m:t>
                        </m:r>
                      </m:e>
                      <m:sub>
                        <m:r>
                          <a:rPr lang="en-US" sz="2000" b="0" i="1" smtClean="0">
                            <a:solidFill>
                              <a:schemeClr val="tx1"/>
                            </a:solidFill>
                            <a:latin typeface="Cambria Math"/>
                            <a:cs typeface="Arial" panose="020B0604020202020204" pitchFamily="34" charset="0"/>
                          </a:rPr>
                          <m:t>1</m:t>
                        </m:r>
                      </m:sub>
                    </m:sSub>
                    <m:r>
                      <a:rPr lang="en-US" sz="2000" b="0" i="1" smtClean="0">
                        <a:solidFill>
                          <a:schemeClr val="tx1"/>
                        </a:solidFill>
                        <a:latin typeface="Cambria Math"/>
                        <a:cs typeface="Arial" panose="020B0604020202020204" pitchFamily="34" charset="0"/>
                      </a:rPr>
                      <m:t>+</m:t>
                    </m:r>
                    <m:sSub>
                      <m:sSubPr>
                        <m:ctrlPr>
                          <a:rPr lang="en-US" sz="2000" b="0" i="1" smtClean="0">
                            <a:solidFill>
                              <a:schemeClr val="tx1"/>
                            </a:solidFill>
                            <a:latin typeface="Cambria Math" panose="02040503050406030204" pitchFamily="18" charset="0"/>
                            <a:cs typeface="Arial" panose="020B0604020202020204" pitchFamily="34" charset="0"/>
                          </a:rPr>
                        </m:ctrlPr>
                      </m:sSubPr>
                      <m:e>
                        <m:r>
                          <a:rPr lang="en-US" sz="2000" b="0" i="1" smtClean="0">
                            <a:solidFill>
                              <a:schemeClr val="tx1"/>
                            </a:solidFill>
                            <a:latin typeface="Cambria Math"/>
                            <a:cs typeface="Arial" panose="020B0604020202020204" pitchFamily="34" charset="0"/>
                          </a:rPr>
                          <m:t>𝑚</m:t>
                        </m:r>
                      </m:e>
                      <m:sub>
                        <m:r>
                          <a:rPr lang="en-US" sz="2000" b="0" i="1" smtClean="0">
                            <a:solidFill>
                              <a:schemeClr val="tx1"/>
                            </a:solidFill>
                            <a:latin typeface="Cambria Math"/>
                            <a:cs typeface="Arial" panose="020B0604020202020204" pitchFamily="34" charset="0"/>
                          </a:rPr>
                          <m:t>2</m:t>
                        </m:r>
                      </m:sub>
                    </m:sSub>
                  </m:oMath>
                </a14:m>
                <a:r>
                  <a:rPr lang="en-US" sz="2000" dirty="0">
                    <a:solidFill>
                      <a:schemeClr val="tx1"/>
                    </a:solidFill>
                    <a:latin typeface="Arial" panose="020B0604020202020204" pitchFamily="34" charset="0"/>
                    <a:cs typeface="Arial" panose="020B0604020202020204" pitchFamily="34" charset="0"/>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457200" y="3657600"/>
                <a:ext cx="7848600" cy="400110"/>
              </a:xfrm>
              <a:prstGeom prst="rect">
                <a:avLst/>
              </a:prstGeom>
              <a:blipFill rotWithShape="1">
                <a:blip r:embed="rId4"/>
                <a:stretch>
                  <a:fillRect l="-776"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10203" y="4419600"/>
                <a:ext cx="5025991" cy="614848"/>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Since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𝑃</m:t>
                        </m:r>
                      </m:num>
                      <m:den>
                        <m:r>
                          <a:rPr lang="en-US" sz="2400" b="0" i="1" smtClean="0">
                            <a:latin typeface="Cambria Math"/>
                          </a:rPr>
                          <m:t>𝑀</m:t>
                        </m:r>
                      </m:den>
                    </m:f>
                  </m:oMath>
                </a14:m>
                <a:r>
                  <a:rPr lang="en-US" sz="2400" dirty="0">
                    <a:latin typeface="Arial" panose="020B0604020202020204" pitchFamily="34" charset="0"/>
                    <a:cs typeface="Arial" panose="020B0604020202020204" pitchFamily="34" charset="0"/>
                  </a:rPr>
                  <a:t>  is constant,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𝑐</m:t>
                        </m:r>
                      </m:sub>
                    </m:sSub>
                    <m:r>
                      <a:rPr lang="en-US" sz="2400" b="0" i="1" smtClean="0">
                        <a:latin typeface="Cambria Math"/>
                      </a:rPr>
                      <m:t> </m:t>
                    </m:r>
                    <m:r>
                      <a:rPr lang="en-US" sz="2400" b="0" i="1" smtClean="0">
                        <a:latin typeface="Cambria Math"/>
                      </a:rPr>
                      <m:t>𝑖𝑠</m:t>
                    </m:r>
                    <m:r>
                      <a:rPr lang="en-US" sz="2400" b="0" i="1" smtClean="0">
                        <a:latin typeface="Cambria Math"/>
                      </a:rPr>
                      <m:t> </m:t>
                    </m:r>
                    <m:r>
                      <a:rPr lang="en-US" sz="2400" b="0" i="1" smtClean="0">
                        <a:latin typeface="Cambria Math"/>
                      </a:rPr>
                      <m:t>𝑐𝑜𝑛𝑠𝑡𝑎𝑛𝑡</m:t>
                    </m:r>
                  </m:oMath>
                </a14:m>
                <a:r>
                  <a:rPr lang="en-US" sz="2400" dirty="0">
                    <a:latin typeface="Arial" panose="020B0604020202020204" pitchFamily="34" charset="0"/>
                    <a:cs typeface="Arial" panose="020B0604020202020204" pitchFamily="34" charset="0"/>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610203" y="4419600"/>
                <a:ext cx="5025991" cy="614848"/>
              </a:xfrm>
              <a:prstGeom prst="rect">
                <a:avLst/>
              </a:prstGeom>
              <a:blipFill rotWithShape="1">
                <a:blip r:embed="rId5"/>
                <a:stretch>
                  <a:fillRect l="-1818" r="-848" b="-8911"/>
                </a:stretch>
              </a:blipFill>
            </p:spPr>
            <p:txBody>
              <a:bodyPr/>
              <a:lstStyle/>
              <a:p>
                <a:r>
                  <a:rPr lang="en-US">
                    <a:noFill/>
                  </a:rPr>
                  <a:t> </a:t>
                </a:r>
              </a:p>
            </p:txBody>
          </p:sp>
        </mc:Fallback>
      </mc:AlternateContent>
      <p:sp>
        <p:nvSpPr>
          <p:cNvPr id="2" name="TextBox 1"/>
          <p:cNvSpPr txBox="1"/>
          <p:nvPr/>
        </p:nvSpPr>
        <p:spPr>
          <a:xfrm>
            <a:off x="162960" y="1905836"/>
            <a:ext cx="3142399"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We know from LESSON 8</a:t>
            </a:r>
          </a:p>
        </p:txBody>
      </p:sp>
    </p:spTree>
    <p:extLst>
      <p:ext uri="{BB962C8B-B14F-4D97-AF65-F5344CB8AC3E}">
        <p14:creationId xmlns:p14="http://schemas.microsoft.com/office/powerpoint/2010/main" val="101806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 y="224548"/>
            <a:ext cx="5530681" cy="461665"/>
          </a:xfrm>
          <a:prstGeom prst="rect">
            <a:avLst/>
          </a:prstGeom>
        </p:spPr>
        <p:txBody>
          <a:bodyPr wrap="non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Elastic Collisions in One Dimension:</a:t>
            </a:r>
          </a:p>
        </p:txBody>
      </p:sp>
      <p:sp>
        <p:nvSpPr>
          <p:cNvPr id="5" name="Rectangle 4"/>
          <p:cNvSpPr/>
          <p:nvPr/>
        </p:nvSpPr>
        <p:spPr>
          <a:xfrm>
            <a:off x="76200" y="686213"/>
            <a:ext cx="8915400" cy="2862322"/>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An </a:t>
            </a:r>
            <a:r>
              <a:rPr lang="en-US" sz="2000" i="1" dirty="0">
                <a:latin typeface="Arial" panose="020B0604020202020204" pitchFamily="34" charset="0"/>
                <a:cs typeface="Arial" panose="020B0604020202020204" pitchFamily="34" charset="0"/>
              </a:rPr>
              <a:t>elastic collision </a:t>
            </a:r>
            <a:r>
              <a:rPr lang="en-US" sz="2000" dirty="0">
                <a:latin typeface="Arial" panose="020B0604020202020204" pitchFamily="34" charset="0"/>
                <a:cs typeface="Arial" panose="020B0604020202020204" pitchFamily="34" charset="0"/>
              </a:rPr>
              <a:t>is a special type of collision in which the </a:t>
            </a:r>
            <a:r>
              <a:rPr lang="en-US" sz="2000" b="1" dirty="0">
                <a:latin typeface="Arial" panose="020B0604020202020204" pitchFamily="34" charset="0"/>
                <a:cs typeface="Arial" panose="020B0604020202020204" pitchFamily="34" charset="0"/>
              </a:rPr>
              <a:t>kinetic energy of a system of colliding bodies is conserved</a:t>
            </a:r>
            <a:r>
              <a:rPr lang="en-US" sz="2000" dirty="0">
                <a:latin typeface="Arial" panose="020B0604020202020204" pitchFamily="34" charset="0"/>
                <a:cs typeface="Arial" panose="020B0604020202020204" pitchFamily="34" charset="0"/>
              </a:rPr>
              <a:t>. If the system is closed and isolated, its </a:t>
            </a:r>
            <a:r>
              <a:rPr lang="en-US" sz="2000" b="1" dirty="0">
                <a:latin typeface="Arial" panose="020B0604020202020204" pitchFamily="34" charset="0"/>
                <a:cs typeface="Arial" panose="020B0604020202020204" pitchFamily="34" charset="0"/>
              </a:rPr>
              <a:t>linear momentum is also conserved</a:t>
            </a:r>
            <a:r>
              <a:rPr lang="en-US" sz="2000" dirty="0">
                <a:latin typeface="Arial" panose="020B0604020202020204" pitchFamily="34" charset="0"/>
                <a:cs typeface="Arial" panose="020B0604020202020204" pitchFamily="34" charset="0"/>
              </a:rPr>
              <a:t>. In an elastic collision, the kinetic energy of each colliding body may change, but the total kinetic energy of the system does not change.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For a one-dimensional collision (as shown in the figure) in which body 2 is a target and body 1 is an incoming projectile, conservation of kinetic energy and linear momentum yield the following expressions: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789323"/>
            <a:ext cx="4343400" cy="268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76200" y="3589268"/>
            <a:ext cx="429495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Total kinetic energy is conserved:</a:t>
            </a:r>
          </a:p>
        </p:txBody>
      </p:sp>
      <mc:AlternateContent xmlns:mc="http://schemas.openxmlformats.org/markup-compatibility/2006" xmlns:a14="http://schemas.microsoft.com/office/drawing/2010/main">
        <mc:Choice Requires="a14">
          <p:sp>
            <p:nvSpPr>
              <p:cNvPr id="11" name="Rectangle 10"/>
              <p:cNvSpPr/>
              <p:nvPr/>
            </p:nvSpPr>
            <p:spPr>
              <a:xfrm>
                <a:off x="151092" y="4191000"/>
                <a:ext cx="459125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𝑖</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1092" y="4191000"/>
                <a:ext cx="4591257" cy="66851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17231" y="4933106"/>
                <a:ext cx="4434163"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Since the target is stationary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i="1">
                            <a:latin typeface="Cambria Math"/>
                          </a:rPr>
                          <m:t>𝑖</m:t>
                        </m:r>
                      </m:sub>
                    </m:sSub>
                    <m:r>
                      <a:rPr lang="en-US" sz="2000" i="1">
                        <a:latin typeface="Cambria Math"/>
                      </a:rPr>
                      <m:t>=0</m:t>
                    </m:r>
                  </m:oMath>
                </a14:m>
                <a:endParaRPr lang="en-US" sz="2000" dirty="0">
                  <a:latin typeface="Arial" panose="020B060402020202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217231" y="4933106"/>
                <a:ext cx="4434163" cy="400110"/>
              </a:xfrm>
              <a:prstGeom prst="rect">
                <a:avLst/>
              </a:prstGeom>
              <a:blipFill rotWithShape="1">
                <a:blip r:embed="rId4"/>
                <a:stretch>
                  <a:fillRect l="-1513"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17231" y="5333216"/>
                <a:ext cx="3456203"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217231" y="5333216"/>
                <a:ext cx="3456203" cy="668516"/>
              </a:xfrm>
              <a:prstGeom prst="rect">
                <a:avLst/>
              </a:prstGeom>
              <a:blipFill rotWithShape="1">
                <a:blip r:embed="rId5"/>
                <a:stretch>
                  <a:fillRect/>
                </a:stretch>
              </a:blipFill>
            </p:spPr>
            <p:txBody>
              <a:bodyPr/>
              <a:lstStyle/>
              <a:p>
                <a:r>
                  <a:rPr lang="en-US">
                    <a:noFill/>
                  </a:rPr>
                  <a:t> </a:t>
                </a:r>
              </a:p>
            </p:txBody>
          </p:sp>
        </mc:Fallback>
      </mc:AlternateContent>
      <p:sp>
        <p:nvSpPr>
          <p:cNvPr id="16" name="TextBox 15"/>
          <p:cNvSpPr txBox="1"/>
          <p:nvPr/>
        </p:nvSpPr>
        <p:spPr>
          <a:xfrm>
            <a:off x="3581400" y="6292333"/>
            <a:ext cx="1457450" cy="369332"/>
          </a:xfrm>
          <a:prstGeom prst="rect">
            <a:avLst/>
          </a:prstGeom>
          <a:noFill/>
        </p:spPr>
        <p:txBody>
          <a:bodyPr wrap="none" rtlCol="0">
            <a:spAutoFit/>
          </a:bodyPr>
          <a:lstStyle/>
          <a:p>
            <a:r>
              <a:rPr lang="en-US" dirty="0"/>
              <a:t>……………..  (1)</a:t>
            </a:r>
          </a:p>
        </p:txBody>
      </p:sp>
      <mc:AlternateContent xmlns:mc="http://schemas.openxmlformats.org/markup-compatibility/2006" xmlns:a14="http://schemas.microsoft.com/office/drawing/2010/main">
        <mc:Choice Requires="a14">
          <p:sp>
            <p:nvSpPr>
              <p:cNvPr id="20" name="Rectangle 19"/>
              <p:cNvSpPr/>
              <p:nvPr/>
            </p:nvSpPr>
            <p:spPr>
              <a:xfrm>
                <a:off x="183952" y="6244051"/>
                <a:ext cx="2899896" cy="4658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83952" y="6244051"/>
                <a:ext cx="2899896" cy="465897"/>
              </a:xfrm>
              <a:prstGeom prst="rect">
                <a:avLst/>
              </a:prstGeom>
              <a:blipFill rotWithShape="1">
                <a:blip r:embed="rId6"/>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176623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855" y="82379"/>
            <a:ext cx="470693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Total linear momentum is conserved:</a:t>
            </a:r>
          </a:p>
        </p:txBody>
      </p:sp>
      <mc:AlternateContent xmlns:mc="http://schemas.openxmlformats.org/markup-compatibility/2006" xmlns:a14="http://schemas.microsoft.com/office/drawing/2010/main">
        <mc:Choice Requires="a14">
          <p:sp>
            <p:nvSpPr>
              <p:cNvPr id="9" name="TextBox 8"/>
              <p:cNvSpPr txBox="1"/>
              <p:nvPr/>
            </p:nvSpPr>
            <p:spPr>
              <a:xfrm>
                <a:off x="242454" y="555813"/>
                <a:ext cx="3909019"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b="0" i="1" smtClean="0">
                              <a:latin typeface="Cambria Math"/>
                            </a:rPr>
                            <m:t>𝑓</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b="0" i="1" smtClean="0">
                              <a:latin typeface="Cambria Math"/>
                            </a:rPr>
                            <m:t>𝑓</m:t>
                          </m:r>
                        </m:sub>
                      </m:sSub>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42454" y="555813"/>
                <a:ext cx="3909019" cy="424732"/>
              </a:xfrm>
              <a:prstGeom prst="rect">
                <a:avLst/>
              </a:prstGeom>
              <a:blipFill rotWithShape="1">
                <a:blip r:embed="rId2"/>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0055" y="1163613"/>
                <a:ext cx="443416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Since the target is stationary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r>
                          <a:rPr lang="en-US" sz="2000" b="0" i="1" smtClean="0">
                            <a:latin typeface="Cambria Math"/>
                          </a:rPr>
                          <m:t>𝑖</m:t>
                        </m:r>
                      </m:sub>
                    </m:sSub>
                    <m:r>
                      <a:rPr lang="en-US" sz="2000" b="0" i="1" smtClean="0">
                        <a:latin typeface="Cambria Math"/>
                      </a:rPr>
                      <m:t>=0</m:t>
                    </m:r>
                  </m:oMath>
                </a14:m>
                <a:endParaRPr lang="en-US" sz="2000" dirty="0">
                  <a:latin typeface="Arial" panose="020B0604020202020204" pitchFamily="34" charset="0"/>
                  <a:cs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0055" y="1163613"/>
                <a:ext cx="4434163" cy="400110"/>
              </a:xfrm>
              <a:prstGeom prst="rect">
                <a:avLst/>
              </a:prstGeom>
              <a:blipFill rotWithShape="1">
                <a:blip r:embed="rId3"/>
                <a:stretch>
                  <a:fillRect l="-1513"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80731" y="1694946"/>
                <a:ext cx="2939459"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b="0" i="1" smtClean="0">
                              <a:latin typeface="Cambria Math"/>
                            </a:rPr>
                            <m:t>𝑓</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b="0" i="1" smtClean="0">
                              <a:latin typeface="Cambria Math"/>
                            </a:rPr>
                            <m:t>𝑓</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80731" y="1694946"/>
                <a:ext cx="2939459" cy="424732"/>
              </a:xfrm>
              <a:prstGeom prst="rect">
                <a:avLst/>
              </a:prstGeom>
              <a:blipFill rotWithShape="1">
                <a:blip r:embed="rId4"/>
                <a:stretch>
                  <a:fillRect b="-8571"/>
                </a:stretch>
              </a:blipFill>
            </p:spPr>
            <p:txBody>
              <a:bodyPr/>
              <a:lstStyle/>
              <a:p>
                <a:r>
                  <a:rPr lang="en-US">
                    <a:noFill/>
                  </a:rPr>
                  <a:t> </a:t>
                </a:r>
              </a:p>
            </p:txBody>
          </p:sp>
        </mc:Fallback>
      </mc:AlternateContent>
      <p:sp>
        <p:nvSpPr>
          <p:cNvPr id="12" name="TextBox 11"/>
          <p:cNvSpPr txBox="1"/>
          <p:nvPr/>
        </p:nvSpPr>
        <p:spPr>
          <a:xfrm>
            <a:off x="3316233" y="1762511"/>
            <a:ext cx="1130438" cy="369332"/>
          </a:xfrm>
          <a:prstGeom prst="rect">
            <a:avLst/>
          </a:prstGeom>
          <a:noFill/>
        </p:spPr>
        <p:txBody>
          <a:bodyPr wrap="none" rtlCol="0">
            <a:spAutoFit/>
          </a:bodyPr>
          <a:lstStyle/>
          <a:p>
            <a:r>
              <a:rPr lang="en-US" dirty="0"/>
              <a:t>………… (2)</a:t>
            </a:r>
          </a:p>
        </p:txBody>
      </p:sp>
      <mc:AlternateContent xmlns:mc="http://schemas.openxmlformats.org/markup-compatibility/2006" xmlns:a14="http://schemas.microsoft.com/office/drawing/2010/main">
        <mc:Choice Requires="a14">
          <p:sp>
            <p:nvSpPr>
              <p:cNvPr id="13" name="TextBox 12"/>
              <p:cNvSpPr txBox="1"/>
              <p:nvPr/>
            </p:nvSpPr>
            <p:spPr>
              <a:xfrm>
                <a:off x="249381" y="2394668"/>
                <a:ext cx="2939458"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b="0" i="1" smtClean="0">
                              <a:latin typeface="Cambria Math"/>
                            </a:rPr>
                            <m:t>𝑓</m:t>
                          </m:r>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49381" y="2394668"/>
                <a:ext cx="2939458" cy="424732"/>
              </a:xfrm>
              <a:prstGeom prst="rect">
                <a:avLst/>
              </a:prstGeom>
              <a:blipFill rotWithShape="1">
                <a:blip r:embed="rId5"/>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7622" y="3025050"/>
                <a:ext cx="2822568"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r>
                        <a:rPr lang="en-US" sz="2000" b="0" i="1" smtClean="0">
                          <a:latin typeface="Cambria Math"/>
                        </a:rPr>
                        <m:t>(</m:t>
                      </m:r>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b="0" i="1" smtClean="0">
                              <a:latin typeface="Cambria Math"/>
                            </a:rPr>
                            <m:t>𝑓</m:t>
                          </m:r>
                        </m:sub>
                      </m:sSub>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7622" y="3025050"/>
                <a:ext cx="2822568" cy="424732"/>
              </a:xfrm>
              <a:prstGeom prst="rect">
                <a:avLst/>
              </a:prstGeom>
              <a:blipFill rotWithShape="1">
                <a:blip r:embed="rId6"/>
                <a:stretch>
                  <a:fillRect b="-8571"/>
                </a:stretch>
              </a:blipFill>
            </p:spPr>
            <p:txBody>
              <a:bodyPr/>
              <a:lstStyle/>
              <a:p>
                <a:r>
                  <a:rPr lang="en-US">
                    <a:noFill/>
                  </a:rPr>
                  <a:t> </a:t>
                </a:r>
              </a:p>
            </p:txBody>
          </p:sp>
        </mc:Fallback>
      </mc:AlternateContent>
      <p:sp>
        <p:nvSpPr>
          <p:cNvPr id="15" name="TextBox 14"/>
          <p:cNvSpPr txBox="1"/>
          <p:nvPr/>
        </p:nvSpPr>
        <p:spPr>
          <a:xfrm>
            <a:off x="3188839" y="3127166"/>
            <a:ext cx="1130438" cy="369332"/>
          </a:xfrm>
          <a:prstGeom prst="rect">
            <a:avLst/>
          </a:prstGeom>
          <a:noFill/>
        </p:spPr>
        <p:txBody>
          <a:bodyPr wrap="none" rtlCol="0">
            <a:spAutoFit/>
          </a:bodyPr>
          <a:lstStyle/>
          <a:p>
            <a:r>
              <a:rPr lang="en-US" dirty="0"/>
              <a:t>………… (3)</a:t>
            </a:r>
          </a:p>
        </p:txBody>
      </p:sp>
      <p:sp>
        <p:nvSpPr>
          <p:cNvPr id="3" name="TextBox 2"/>
          <p:cNvSpPr txBox="1"/>
          <p:nvPr/>
        </p:nvSpPr>
        <p:spPr>
          <a:xfrm>
            <a:off x="180731" y="3733800"/>
            <a:ext cx="378661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From equation (1), we can write</a:t>
            </a:r>
          </a:p>
        </p:txBody>
      </p:sp>
      <mc:AlternateContent xmlns:mc="http://schemas.openxmlformats.org/markup-compatibility/2006" xmlns:a14="http://schemas.microsoft.com/office/drawing/2010/main">
        <mc:Choice Requires="a14">
          <p:sp>
            <p:nvSpPr>
              <p:cNvPr id="16" name="Rectangle 15"/>
              <p:cNvSpPr/>
              <p:nvPr/>
            </p:nvSpPr>
            <p:spPr>
              <a:xfrm>
                <a:off x="180731" y="4343400"/>
                <a:ext cx="2939458" cy="4507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180731" y="4343400"/>
                <a:ext cx="2939458" cy="450764"/>
              </a:xfrm>
              <a:prstGeom prst="rect">
                <a:avLst/>
              </a:prstGeom>
              <a:blipFill rotWithShape="1">
                <a:blip r:embed="rId7"/>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35527" y="5070764"/>
                <a:ext cx="2822568" cy="4507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𝑚</m:t>
                          </m:r>
                        </m:e>
                        <m:sub>
                          <m:r>
                            <a:rPr lang="en-US" sz="2000" i="1">
                              <a:latin typeface="Cambria Math"/>
                            </a:rPr>
                            <m:t>1</m:t>
                          </m:r>
                        </m:sub>
                      </m:sSub>
                      <m:r>
                        <a:rPr lang="en-US" sz="2000" b="0" i="1" smtClean="0">
                          <a:latin typeface="Cambria Math"/>
                        </a:rPr>
                        <m:t>(</m:t>
                      </m:r>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b="0" i="1" smtClean="0">
                          <a:latin typeface="Cambria Math"/>
                        </a:rPr>
                        <m:t>−</m:t>
                      </m:r>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b="0" i="1" smtClean="0">
                          <a:latin typeface="Cambria Math"/>
                        </a:rPr>
                        <m:t>)</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235527" y="5070764"/>
                <a:ext cx="2822568" cy="450764"/>
              </a:xfrm>
              <a:prstGeom prst="rect">
                <a:avLst/>
              </a:prstGeom>
              <a:blipFill rotWithShape="1">
                <a:blip r:embed="rId8"/>
                <a:stretch>
                  <a:fillRect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4745" y="5715000"/>
                <a:ext cx="4031167" cy="450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r>
                        <a:rPr lang="en-US" sz="2000" b="0" i="1" smtClean="0">
                          <a:latin typeface="Cambria Math"/>
                        </a:rPr>
                        <m:t>(</m:t>
                      </m:r>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4745" y="5715000"/>
                <a:ext cx="4031167" cy="450060"/>
              </a:xfrm>
              <a:prstGeom prst="rect">
                <a:avLst/>
              </a:prstGeom>
              <a:blipFill rotWithShape="1">
                <a:blip r:embed="rId9"/>
                <a:stretch>
                  <a:fillRect b="-8219"/>
                </a:stretch>
              </a:blipFill>
            </p:spPr>
            <p:txBody>
              <a:bodyPr/>
              <a:lstStyle/>
              <a:p>
                <a:r>
                  <a:rPr lang="en-US">
                    <a:noFill/>
                  </a:rPr>
                  <a:t> </a:t>
                </a:r>
              </a:p>
            </p:txBody>
          </p:sp>
        </mc:Fallback>
      </mc:AlternateContent>
      <p:sp>
        <p:nvSpPr>
          <p:cNvPr id="19" name="TextBox 18"/>
          <p:cNvSpPr txBox="1"/>
          <p:nvPr/>
        </p:nvSpPr>
        <p:spPr>
          <a:xfrm>
            <a:off x="3316233" y="6225829"/>
            <a:ext cx="1130438" cy="369332"/>
          </a:xfrm>
          <a:prstGeom prst="rect">
            <a:avLst/>
          </a:prstGeom>
          <a:noFill/>
        </p:spPr>
        <p:txBody>
          <a:bodyPr wrap="none" rtlCol="0">
            <a:spAutoFit/>
          </a:bodyPr>
          <a:lstStyle/>
          <a:p>
            <a:r>
              <a:rPr lang="en-US" dirty="0"/>
              <a:t>………… (4)</a:t>
            </a:r>
          </a:p>
        </p:txBody>
      </p:sp>
      <p:cxnSp>
        <p:nvCxnSpPr>
          <p:cNvPr id="5" name="Straight Connector 4"/>
          <p:cNvCxnSpPr/>
          <p:nvPr/>
        </p:nvCxnSpPr>
        <p:spPr>
          <a:xfrm>
            <a:off x="4648200" y="497618"/>
            <a:ext cx="0" cy="58269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76800" y="586614"/>
            <a:ext cx="322716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Dividing eq</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(4) by eq</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(3)</a:t>
            </a:r>
          </a:p>
        </p:txBody>
      </p:sp>
      <mc:AlternateContent xmlns:mc="http://schemas.openxmlformats.org/markup-compatibility/2006" xmlns:a14="http://schemas.microsoft.com/office/drawing/2010/main">
        <mc:Choice Requires="a14">
          <p:sp>
            <p:nvSpPr>
              <p:cNvPr id="7" name="TextBox 6"/>
              <p:cNvSpPr txBox="1"/>
              <p:nvPr/>
            </p:nvSpPr>
            <p:spPr>
              <a:xfrm>
                <a:off x="4876800" y="1127803"/>
                <a:ext cx="3717236" cy="7795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𝑓</m:t>
                              </m:r>
                            </m:sub>
                          </m:sSub>
                          <m:r>
                            <a:rPr lang="en-US" i="1">
                              <a:latin typeface="Cambria Math"/>
                            </a:rPr>
                            <m:t>)</m:t>
                          </m:r>
                        </m:num>
                        <m:den>
                          <m:sSub>
                            <m:sSubPr>
                              <m:ctrlPr>
                                <a:rPr lang="en-US"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1</m:t>
                              </m:r>
                              <m:r>
                                <a:rPr lang="en-US" i="1">
                                  <a:latin typeface="Cambria Math"/>
                                </a:rPr>
                                <m:t>𝑓</m:t>
                              </m:r>
                            </m:sub>
                          </m:sSub>
                          <m:r>
                            <a:rPr lang="en-US" i="1">
                              <a:latin typeface="Cambria Math"/>
                            </a:rPr>
                            <m:t>)</m:t>
                          </m:r>
                        </m:den>
                      </m:f>
                      <m:r>
                        <a:rPr lang="en-US" b="0" i="1" smtClean="0">
                          <a:latin typeface="Cambria Math"/>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𝑚</m:t>
                              </m:r>
                            </m:e>
                            <m:sub>
                              <m:r>
                                <a:rPr lang="en-US" i="1">
                                  <a:latin typeface="Cambria Math"/>
                                </a:rPr>
                                <m:t>2</m:t>
                              </m:r>
                            </m:sub>
                          </m:sSub>
                          <m:sSubSup>
                            <m:sSubSupPr>
                              <m:ctrlPr>
                                <a:rPr lang="en-US" i="1">
                                  <a:latin typeface="Cambria Math" panose="02040503050406030204" pitchFamily="18" charset="0"/>
                                </a:rPr>
                              </m:ctrlPr>
                            </m:sSubSupPr>
                            <m:e>
                              <m:r>
                                <a:rPr lang="en-US" i="1">
                                  <a:latin typeface="Cambria Math"/>
                                </a:rPr>
                                <m:t>𝑣</m:t>
                              </m:r>
                            </m:e>
                            <m:sub>
                              <m:r>
                                <a:rPr lang="en-US" i="1">
                                  <a:latin typeface="Cambria Math"/>
                                </a:rPr>
                                <m:t>2</m:t>
                              </m:r>
                              <m:r>
                                <a:rPr lang="en-US" i="1">
                                  <a:latin typeface="Cambria Math"/>
                                </a:rPr>
                                <m:t>𝑓</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𝑚</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𝑣</m:t>
                              </m:r>
                            </m:e>
                            <m:sub>
                              <m:r>
                                <a:rPr lang="en-US" i="1">
                                  <a:latin typeface="Cambria Math"/>
                                </a:rPr>
                                <m:t>2</m:t>
                              </m:r>
                              <m:r>
                                <a:rPr lang="en-US" i="1">
                                  <a:latin typeface="Cambria Math"/>
                                </a:rPr>
                                <m:t>𝑓</m:t>
                              </m:r>
                            </m:sub>
                          </m:sSub>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876800" y="1127803"/>
                <a:ext cx="3717236" cy="779509"/>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105400" y="2133600"/>
                <a:ext cx="1948034"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r>
                            <a:rPr lang="en-US" sz="2000" b="0" i="1" smtClean="0">
                              <a:latin typeface="Cambria Math"/>
                            </a:rPr>
                            <m:t>𝑓</m:t>
                          </m:r>
                        </m:sub>
                      </m:sSub>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105400" y="2133600"/>
                <a:ext cx="1948034" cy="424732"/>
              </a:xfrm>
              <a:prstGeom prst="rect">
                <a:avLst/>
              </a:prstGeom>
              <a:blipFill rotWithShape="1">
                <a:blip r:embed="rId11"/>
                <a:stretch>
                  <a:fillRect b="-8571"/>
                </a:stretch>
              </a:blipFill>
            </p:spPr>
            <p:txBody>
              <a:bodyPr/>
              <a:lstStyle/>
              <a:p>
                <a:r>
                  <a:rPr lang="en-US">
                    <a:noFill/>
                  </a:rPr>
                  <a:t> </a:t>
                </a:r>
              </a:p>
            </p:txBody>
          </p:sp>
        </mc:Fallback>
      </mc:AlternateContent>
      <p:sp>
        <p:nvSpPr>
          <p:cNvPr id="21" name="TextBox 20"/>
          <p:cNvSpPr txBox="1"/>
          <p:nvPr/>
        </p:nvSpPr>
        <p:spPr>
          <a:xfrm>
            <a:off x="7239000" y="2189000"/>
            <a:ext cx="1130438" cy="369332"/>
          </a:xfrm>
          <a:prstGeom prst="rect">
            <a:avLst/>
          </a:prstGeom>
          <a:noFill/>
        </p:spPr>
        <p:txBody>
          <a:bodyPr wrap="none" rtlCol="0">
            <a:spAutoFit/>
          </a:bodyPr>
          <a:lstStyle/>
          <a:p>
            <a:r>
              <a:rPr lang="en-US" dirty="0"/>
              <a:t>………… (5)</a:t>
            </a:r>
          </a:p>
        </p:txBody>
      </p:sp>
      <p:sp>
        <p:nvSpPr>
          <p:cNvPr id="2" name="TextBox 1"/>
          <p:cNvSpPr txBox="1"/>
          <p:nvPr/>
        </p:nvSpPr>
        <p:spPr>
          <a:xfrm>
            <a:off x="4889458" y="2727056"/>
            <a:ext cx="412645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From equations  (3) and (5) we get</a:t>
            </a:r>
          </a:p>
        </p:txBody>
      </p:sp>
      <mc:AlternateContent xmlns:mc="http://schemas.openxmlformats.org/markup-compatibility/2006" xmlns:a14="http://schemas.microsoft.com/office/drawing/2010/main">
        <mc:Choice Requires="a14">
          <p:sp>
            <p:nvSpPr>
              <p:cNvPr id="22" name="TextBox 21"/>
              <p:cNvSpPr txBox="1"/>
              <p:nvPr/>
            </p:nvSpPr>
            <p:spPr>
              <a:xfrm>
                <a:off x="4817888" y="3284132"/>
                <a:ext cx="3551550" cy="424732"/>
              </a:xfrm>
              <a:prstGeom prst="rect">
                <a:avLst/>
              </a:prstGeom>
              <a:noFill/>
            </p:spPr>
            <p:txBody>
              <a:bodyPr wrap="none"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r>
                      <a:rPr lang="en-US" sz="2000" b="0" i="1" smtClean="0">
                        <a:latin typeface="Cambria Math"/>
                      </a:rPr>
                      <m:t>(</m:t>
                    </m:r>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𝑓</m:t>
                        </m:r>
                      </m:sub>
                    </m:sSub>
                  </m:oMath>
                </a14:m>
                <a:r>
                  <a:rPr lang="en-US" sz="2000" dirty="0"/>
                  <a:t>)</a:t>
                </a:r>
              </a:p>
            </p:txBody>
          </p:sp>
        </mc:Choice>
        <mc:Fallback xmlns="">
          <p:sp>
            <p:nvSpPr>
              <p:cNvPr id="22" name="TextBox 21"/>
              <p:cNvSpPr txBox="1">
                <a:spLocks noRot="1" noChangeAspect="1" noMove="1" noResize="1" noEditPoints="1" noAdjustHandles="1" noChangeArrowheads="1" noChangeShapeType="1" noTextEdit="1"/>
              </p:cNvSpPr>
              <p:nvPr/>
            </p:nvSpPr>
            <p:spPr>
              <a:xfrm>
                <a:off x="4817888" y="3284132"/>
                <a:ext cx="3551550" cy="424732"/>
              </a:xfrm>
              <a:prstGeom prst="rect">
                <a:avLst/>
              </a:prstGeom>
              <a:blipFill rotWithShape="1">
                <a:blip r:embed="rId12"/>
                <a:stretch>
                  <a:fillRect t="-5797" r="-1544"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875603" y="3933855"/>
                <a:ext cx="3525260"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𝑓</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𝑓</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875603" y="3933855"/>
                <a:ext cx="3525260" cy="391582"/>
              </a:xfrm>
              <a:prstGeom prst="rect">
                <a:avLst/>
              </a:prstGeom>
              <a:blipFill rotWithShape="1">
                <a:blip r:embed="rId1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844178" y="4560878"/>
                <a:ext cx="3525260"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𝑓</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𝑓</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844178" y="4560878"/>
                <a:ext cx="3525260" cy="391582"/>
              </a:xfrm>
              <a:prstGeom prst="rect">
                <a:avLst/>
              </a:prstGeom>
              <a:blipFill rotWithShape="1">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889458" y="5268437"/>
                <a:ext cx="3268202"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𝑓</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r>
                        <a:rPr lang="en-US" b="0" i="1" smtClean="0">
                          <a:latin typeface="Cambria Math"/>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889458" y="5268437"/>
                <a:ext cx="3268202" cy="391582"/>
              </a:xfrm>
              <a:prstGeom prst="rect">
                <a:avLst/>
              </a:prstGeom>
              <a:blipFill rotWithShape="1">
                <a:blip r:embed="rId1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116945" y="5893205"/>
                <a:ext cx="2429576" cy="72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𝟏</m:t>
                          </m:r>
                          <m:r>
                            <a:rPr lang="en-US" sz="2000" b="1" i="1" smtClean="0">
                              <a:solidFill>
                                <a:srgbClr val="FF0000"/>
                              </a:solidFill>
                              <a:latin typeface="Cambria Math"/>
                            </a:rPr>
                            <m:t>𝒇</m:t>
                          </m:r>
                        </m:sub>
                      </m:sSub>
                      <m:r>
                        <a:rPr lang="en-US" sz="2000" b="1" i="1" smtClean="0">
                          <a:solidFill>
                            <a:srgbClr val="FF0000"/>
                          </a:solidFill>
                          <a:latin typeface="Cambria Math"/>
                        </a:rPr>
                        <m:t>=</m:t>
                      </m:r>
                      <m:f>
                        <m:fPr>
                          <m:ctrlPr>
                            <a:rPr lang="en-US" sz="2000" b="1" i="1" smtClean="0">
                              <a:solidFill>
                                <a:srgbClr val="FF0000"/>
                              </a:solidFill>
                              <a:latin typeface="Cambria Math" panose="02040503050406030204" pitchFamily="18" charset="0"/>
                            </a:rPr>
                          </m:ctrlPr>
                        </m:fPr>
                        <m:num>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m:t>
                              </m:r>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𝟏</m:t>
                              </m:r>
                              <m:r>
                                <a:rPr lang="en-US" sz="2000" b="1" i="1" smtClean="0">
                                  <a:solidFill>
                                    <a:srgbClr val="FF0000"/>
                                  </a:solidFill>
                                  <a:latin typeface="Cambria Math"/>
                                </a:rPr>
                                <m:t>𝒊</m:t>
                              </m:r>
                            </m:sub>
                          </m:sSub>
                        </m:num>
                        <m:den>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den>
                      </m:f>
                    </m:oMath>
                  </m:oMathPara>
                </a14:m>
                <a:endParaRPr lang="en-US" sz="2000" b="1"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116945" y="5893205"/>
                <a:ext cx="2429576" cy="728854"/>
              </a:xfrm>
              <a:prstGeom prst="rect">
                <a:avLst/>
              </a:prstGeom>
              <a:blipFill rotWithShape="1">
                <a:blip r:embed="rId16"/>
                <a:stretch>
                  <a:fillRect/>
                </a:stretch>
              </a:blipFill>
            </p:spPr>
            <p:txBody>
              <a:bodyPr/>
              <a:lstStyle/>
              <a:p>
                <a:r>
                  <a:rPr lang="en-US">
                    <a:noFill/>
                  </a:rPr>
                  <a:t> </a:t>
                </a:r>
              </a:p>
            </p:txBody>
          </p:sp>
        </mc:Fallback>
      </mc:AlternateContent>
      <p:sp>
        <p:nvSpPr>
          <p:cNvPr id="26" name="TextBox 25"/>
          <p:cNvSpPr txBox="1"/>
          <p:nvPr/>
        </p:nvSpPr>
        <p:spPr>
          <a:xfrm>
            <a:off x="7720051" y="6072966"/>
            <a:ext cx="928459" cy="369332"/>
          </a:xfrm>
          <a:prstGeom prst="rect">
            <a:avLst/>
          </a:prstGeom>
          <a:noFill/>
        </p:spPr>
        <p:txBody>
          <a:bodyPr wrap="none" rtlCol="0">
            <a:spAutoFit/>
          </a:bodyPr>
          <a:lstStyle/>
          <a:p>
            <a:r>
              <a:rPr lang="en-US" dirty="0"/>
              <a:t>…….. (6)</a:t>
            </a:r>
          </a:p>
        </p:txBody>
      </p:sp>
    </p:spTree>
    <p:extLst>
      <p:ext uri="{BB962C8B-B14F-4D97-AF65-F5344CB8AC3E}">
        <p14:creationId xmlns:p14="http://schemas.microsoft.com/office/powerpoint/2010/main" val="272456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7872"/>
            <a:ext cx="4055919"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From equations (4) and (5) we get</a:t>
            </a:r>
          </a:p>
        </p:txBody>
      </p:sp>
      <mc:AlternateContent xmlns:mc="http://schemas.openxmlformats.org/markup-compatibility/2006" xmlns:a14="http://schemas.microsoft.com/office/drawing/2010/main">
        <mc:Choice Requires="a14">
          <p:sp>
            <p:nvSpPr>
              <p:cNvPr id="5" name="TextBox 4"/>
              <p:cNvSpPr txBox="1"/>
              <p:nvPr/>
            </p:nvSpPr>
            <p:spPr>
              <a:xfrm>
                <a:off x="367145" y="838200"/>
                <a:ext cx="2623667" cy="579518"/>
              </a:xfrm>
              <a:prstGeom prst="rect">
                <a:avLst/>
              </a:prstGeom>
              <a:noFill/>
            </p:spPr>
            <p:txBody>
              <a:bodyPr wrap="none" rtlCol="0">
                <a:spAutoFit/>
              </a:bodyPr>
              <a:lstStyle/>
              <a:p>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𝑣</m:t>
                        </m:r>
                      </m:e>
                      <m:sub>
                        <m:r>
                          <a:rPr lang="en-US" sz="2000" b="0" i="1" smtClean="0">
                            <a:solidFill>
                              <a:schemeClr val="tx1"/>
                            </a:solidFill>
                            <a:latin typeface="Cambria Math"/>
                          </a:rPr>
                          <m:t>2</m:t>
                        </m:r>
                        <m:r>
                          <a:rPr lang="en-US" sz="2000" b="0" i="1" smtClean="0">
                            <a:solidFill>
                              <a:schemeClr val="tx1"/>
                            </a:solidFill>
                            <a:latin typeface="Cambria Math"/>
                          </a:rPr>
                          <m:t>𝑓</m:t>
                        </m:r>
                      </m:sub>
                    </m:sSub>
                    <m:r>
                      <a:rPr lang="en-US" sz="2000" b="0" i="1" smtClean="0">
                        <a:solidFill>
                          <a:schemeClr val="tx1"/>
                        </a:solidFill>
                        <a:latin typeface="Cambria Math"/>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𝑣</m:t>
                        </m:r>
                      </m:e>
                      <m:sub>
                        <m:r>
                          <a:rPr lang="en-US" sz="2000" b="0" i="1" smtClean="0">
                            <a:solidFill>
                              <a:schemeClr val="tx1"/>
                            </a:solidFill>
                            <a:latin typeface="Cambria Math"/>
                          </a:rPr>
                          <m:t>1</m:t>
                        </m:r>
                        <m:r>
                          <a:rPr lang="en-US" sz="2000" b="0" i="1" smtClean="0">
                            <a:solidFill>
                              <a:schemeClr val="tx1"/>
                            </a:solidFill>
                            <a:latin typeface="Cambria Math"/>
                          </a:rPr>
                          <m:t>𝑖</m:t>
                        </m:r>
                      </m:sub>
                    </m:sSub>
                    <m:r>
                      <a:rPr lang="en-US" sz="2000" b="0" i="1" smtClean="0">
                        <a:solidFill>
                          <a:schemeClr val="tx1"/>
                        </a:solidFill>
                        <a:latin typeface="Cambria Math"/>
                      </a:rPr>
                      <m:t>+</m:t>
                    </m:r>
                  </m:oMath>
                </a14:m>
                <a:r>
                  <a:rPr lang="en-US" sz="2000" dirty="0">
                    <a:solidFill>
                      <a:schemeClr val="tx1"/>
                    </a:solidFill>
                  </a:rPr>
                  <a:t> </a:t>
                </a:r>
                <a14:m>
                  <m:oMath xmlns:m="http://schemas.openxmlformats.org/officeDocument/2006/math">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m:t>
                            </m:r>
                            <m:r>
                              <a:rPr lang="en-US" sz="2000" i="1">
                                <a:solidFill>
                                  <a:schemeClr val="tx1"/>
                                </a:solidFill>
                                <a:latin typeface="Cambria Math"/>
                              </a:rPr>
                              <m:t>𝑚</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𝑚</m:t>
                            </m:r>
                          </m:e>
                          <m:sub>
                            <m:r>
                              <a:rPr lang="en-US" sz="2000" i="1">
                                <a:solidFill>
                                  <a:schemeClr val="tx1"/>
                                </a:solidFill>
                                <a:latin typeface="Cambria Math"/>
                              </a:rPr>
                              <m:t>2</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𝑣</m:t>
                            </m:r>
                          </m:e>
                          <m:sub>
                            <m:r>
                              <a:rPr lang="en-US" sz="2000" i="1">
                                <a:solidFill>
                                  <a:schemeClr val="tx1"/>
                                </a:solidFill>
                                <a:latin typeface="Cambria Math"/>
                              </a:rPr>
                              <m:t>1</m:t>
                            </m:r>
                            <m:r>
                              <a:rPr lang="en-US" sz="2000" i="1">
                                <a:solidFill>
                                  <a:schemeClr val="tx1"/>
                                </a:solidFill>
                                <a:latin typeface="Cambria Math"/>
                              </a:rPr>
                              <m:t>𝑖</m:t>
                            </m:r>
                          </m:sub>
                        </m:sSub>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𝑚</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𝑚</m:t>
                            </m:r>
                          </m:e>
                          <m:sub>
                            <m:r>
                              <a:rPr lang="en-US" sz="2000" i="1">
                                <a:solidFill>
                                  <a:schemeClr val="tx1"/>
                                </a:solidFill>
                                <a:latin typeface="Cambria Math"/>
                              </a:rPr>
                              <m:t>2</m:t>
                            </m:r>
                          </m:sub>
                        </m:sSub>
                      </m:den>
                    </m:f>
                  </m:oMath>
                </a14:m>
                <a:endParaRPr lang="en-US"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67145" y="838200"/>
                <a:ext cx="2623667" cy="57951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7145" y="1752600"/>
                <a:ext cx="4152034" cy="739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𝑣</m:t>
                          </m:r>
                        </m:e>
                        <m:sub>
                          <m:r>
                            <a:rPr lang="en-US" sz="2000" b="0" i="1" smtClean="0">
                              <a:solidFill>
                                <a:schemeClr val="tx1"/>
                              </a:solidFill>
                              <a:latin typeface="Cambria Math"/>
                            </a:rPr>
                            <m:t>2</m:t>
                          </m:r>
                          <m:r>
                            <a:rPr lang="en-US" sz="2000" b="0" i="1" smtClean="0">
                              <a:solidFill>
                                <a:schemeClr val="tx1"/>
                              </a:solidFill>
                              <a:latin typeface="Cambria Math"/>
                            </a:rPr>
                            <m:t>𝑓</m:t>
                          </m:r>
                        </m:sub>
                      </m:sSub>
                      <m:r>
                        <a:rPr lang="en-US" sz="2000" b="0" i="1" smtClean="0">
                          <a:solidFill>
                            <a:schemeClr val="tx1"/>
                          </a:solidFill>
                          <a:latin typeface="Cambria Math"/>
                        </a:rPr>
                        <m:t>=</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𝑣</m:t>
                              </m:r>
                            </m:e>
                            <m:sub>
                              <m:r>
                                <a:rPr lang="en-US" sz="2000" b="0" i="1" smtClean="0">
                                  <a:solidFill>
                                    <a:schemeClr val="tx1"/>
                                  </a:solidFill>
                                  <a:latin typeface="Cambria Math"/>
                                </a:rPr>
                                <m:t>1</m:t>
                              </m:r>
                              <m:r>
                                <a:rPr lang="en-US" sz="2000" b="0" i="1" smtClean="0">
                                  <a:solidFill>
                                    <a:schemeClr val="tx1"/>
                                  </a:solidFill>
                                  <a:latin typeface="Cambria Math"/>
                                </a:rPr>
                                <m:t>𝑖</m:t>
                              </m:r>
                            </m:sub>
                          </m:sSub>
                          <m:d>
                            <m:dPr>
                              <m:ctrlPr>
                                <a:rPr lang="en-US" sz="2000" b="0" i="1" smtClean="0">
                                  <a:solidFill>
                                    <a:schemeClr val="tx1"/>
                                  </a:solidFill>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e>
                          </m:d>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𝑚</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num>
                        <m:den>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den>
                      </m:f>
                    </m:oMath>
                  </m:oMathPara>
                </a14:m>
                <a:endParaRPr lang="en-US" sz="2000"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67145" y="1752600"/>
                <a:ext cx="4152034" cy="73994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7145" y="2667000"/>
                <a:ext cx="4487126" cy="701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𝑣</m:t>
                          </m:r>
                        </m:e>
                        <m:sub>
                          <m:r>
                            <a:rPr lang="en-US" sz="2000" b="0" i="1" smtClean="0">
                              <a:solidFill>
                                <a:schemeClr val="tx1"/>
                              </a:solidFill>
                              <a:latin typeface="Cambria Math"/>
                            </a:rPr>
                            <m:t>2</m:t>
                          </m:r>
                          <m:r>
                            <a:rPr lang="en-US" sz="2000" b="0" i="1" smtClean="0">
                              <a:solidFill>
                                <a:schemeClr val="tx1"/>
                              </a:solidFill>
                              <a:latin typeface="Cambria Math"/>
                            </a:rPr>
                            <m:t>𝑓</m:t>
                          </m:r>
                        </m:sub>
                      </m:sSub>
                      <m:r>
                        <a:rPr lang="en-US" sz="2000" b="0" i="1" smtClean="0">
                          <a:solidFill>
                            <a:schemeClr val="tx1"/>
                          </a:solidFill>
                          <a:latin typeface="Cambria Math"/>
                        </a:rPr>
                        <m:t>=</m:t>
                      </m:r>
                      <m:f>
                        <m:fPr>
                          <m:ctrlPr>
                            <a:rPr lang="en-US" sz="2000" b="0" i="1" smtClean="0">
                              <a:solidFill>
                                <a:schemeClr val="tx1"/>
                              </a:solidFill>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r>
                            <a:rPr lang="en-US" sz="2000" i="1">
                              <a:latin typeface="Cambria Math"/>
                            </a:rPr>
                            <m:t>+</m:t>
                          </m:r>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sSub>
                            <m:sSubPr>
                              <m:ctrlPr>
                                <a:rPr lang="en-US" sz="2000" b="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i="1">
                                  <a:latin typeface="Cambria Math"/>
                                </a:rPr>
                                <m:t>𝑖</m:t>
                              </m:r>
                            </m:sub>
                          </m:sSub>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num>
                        <m:den>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den>
                      </m:f>
                    </m:oMath>
                  </m:oMathPara>
                </a14:m>
                <a:endParaRPr lang="en-US" sz="20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67145" y="2667000"/>
                <a:ext cx="4487126" cy="70166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2000" y="3886200"/>
                <a:ext cx="2343719" cy="846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a:rPr>
                            <m:t>𝒗</m:t>
                          </m:r>
                        </m:e>
                        <m:sub>
                          <m:r>
                            <a:rPr lang="en-US" sz="2400" b="1" i="1" smtClean="0">
                              <a:solidFill>
                                <a:srgbClr val="FF0000"/>
                              </a:solidFill>
                              <a:latin typeface="Cambria Math"/>
                            </a:rPr>
                            <m:t>𝟐</m:t>
                          </m:r>
                          <m:r>
                            <a:rPr lang="en-US" sz="2400" b="1" i="1" smtClean="0">
                              <a:solidFill>
                                <a:srgbClr val="FF0000"/>
                              </a:solidFill>
                              <a:latin typeface="Cambria Math"/>
                            </a:rPr>
                            <m:t>𝒇</m:t>
                          </m:r>
                        </m:sub>
                      </m:sSub>
                      <m:r>
                        <a:rPr lang="en-US" sz="2400" b="1" i="1" smtClean="0">
                          <a:solidFill>
                            <a:srgbClr val="FF0000"/>
                          </a:solidFill>
                          <a:latin typeface="Cambria Math"/>
                        </a:rPr>
                        <m:t>=</m:t>
                      </m:r>
                      <m:f>
                        <m:fPr>
                          <m:ctrlPr>
                            <a:rPr lang="en-US" sz="2400" b="1" i="1" smtClean="0">
                              <a:solidFill>
                                <a:srgbClr val="FF0000"/>
                              </a:solidFill>
                              <a:latin typeface="Cambria Math" panose="02040503050406030204" pitchFamily="18" charset="0"/>
                            </a:rPr>
                          </m:ctrlPr>
                        </m:fPr>
                        <m:num>
                          <m:r>
                            <a:rPr lang="en-US" sz="2400" b="1" i="1" smtClean="0">
                              <a:solidFill>
                                <a:srgbClr val="FF0000"/>
                              </a:solidFill>
                              <a:latin typeface="Cambria Math"/>
                            </a:rPr>
                            <m:t>𝟐</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a:rPr>
                                <m:t>𝒎</m:t>
                              </m:r>
                            </m:e>
                            <m:sub>
                              <m:r>
                                <a:rPr lang="en-US" sz="2400" b="1" i="1" smtClean="0">
                                  <a:solidFill>
                                    <a:srgbClr val="FF0000"/>
                                  </a:solidFill>
                                  <a:latin typeface="Cambria Math"/>
                                </a:rPr>
                                <m:t>𝟏</m:t>
                              </m:r>
                            </m:sub>
                          </m:sSub>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a:rPr>
                                <m:t>𝒗</m:t>
                              </m:r>
                            </m:e>
                            <m:sub>
                              <m:r>
                                <a:rPr lang="en-US" sz="2400" b="1" i="1" smtClean="0">
                                  <a:solidFill>
                                    <a:srgbClr val="FF0000"/>
                                  </a:solidFill>
                                  <a:latin typeface="Cambria Math"/>
                                </a:rPr>
                                <m:t>𝟏</m:t>
                              </m:r>
                              <m:r>
                                <a:rPr lang="en-US" sz="2400" b="1" i="1" smtClean="0">
                                  <a:solidFill>
                                    <a:srgbClr val="FF0000"/>
                                  </a:solidFill>
                                  <a:latin typeface="Cambria Math"/>
                                </a:rPr>
                                <m:t>𝒊</m:t>
                              </m:r>
                            </m:sub>
                          </m:sSub>
                        </m:num>
                        <m:den>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a:rPr>
                                <m:t>𝒎</m:t>
                              </m:r>
                            </m:e>
                            <m:sub>
                              <m:r>
                                <a:rPr lang="en-US" sz="2400" b="1" i="1">
                                  <a:solidFill>
                                    <a:srgbClr val="FF0000"/>
                                  </a:solidFill>
                                  <a:latin typeface="Cambria Math"/>
                                </a:rPr>
                                <m:t>𝟏</m:t>
                              </m:r>
                            </m:sub>
                          </m:sSub>
                          <m:r>
                            <a:rPr lang="en-US" sz="2400" b="1" i="1">
                              <a:solidFill>
                                <a:srgbClr val="FF0000"/>
                              </a:solidFill>
                              <a:latin typeface="Cambria Math"/>
                            </a:rPr>
                            <m:t>+</m:t>
                          </m:r>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a:rPr>
                                <m:t>𝒎</m:t>
                              </m:r>
                            </m:e>
                            <m:sub>
                              <m:r>
                                <a:rPr lang="en-US" sz="2400" b="1" i="1">
                                  <a:solidFill>
                                    <a:srgbClr val="FF0000"/>
                                  </a:solidFill>
                                  <a:latin typeface="Cambria Math"/>
                                </a:rPr>
                                <m:t>𝟐</m:t>
                              </m:r>
                            </m:sub>
                          </m:sSub>
                        </m:den>
                      </m:f>
                    </m:oMath>
                  </m:oMathPara>
                </a14:m>
                <a:endParaRPr lang="en-US" sz="24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62000" y="3886200"/>
                <a:ext cx="2343719" cy="846642"/>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071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63" y="204179"/>
            <a:ext cx="8606843" cy="461665"/>
          </a:xfrm>
          <a:prstGeom prst="rect">
            <a:avLst/>
          </a:prstGeom>
        </p:spPr>
        <p:txBody>
          <a:bodyPr wrap="non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Elastic Collisions in One Dimension (for a moving target):</a:t>
            </a:r>
          </a:p>
        </p:txBody>
      </p:sp>
      <p:sp>
        <p:nvSpPr>
          <p:cNvPr id="4" name="Rectangle 3"/>
          <p:cNvSpPr/>
          <p:nvPr/>
        </p:nvSpPr>
        <p:spPr>
          <a:xfrm>
            <a:off x="41563" y="914400"/>
            <a:ext cx="9026237"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For a one-dimensional collision (as shown in the figure) in which both bodies are moving before they undergo an elastic collision. Conservation of kinetic energy and linear momentum yield the following expressions: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126673"/>
            <a:ext cx="4876800" cy="144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5674" y="2646767"/>
            <a:ext cx="429495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Total kinetic energy is conserved:</a:t>
            </a:r>
          </a:p>
        </p:txBody>
      </p:sp>
      <mc:AlternateContent xmlns:mc="http://schemas.openxmlformats.org/markup-compatibility/2006" xmlns:a14="http://schemas.microsoft.com/office/drawing/2010/main">
        <mc:Choice Requires="a14">
          <p:sp>
            <p:nvSpPr>
              <p:cNvPr id="7" name="Rectangle 6"/>
              <p:cNvSpPr/>
              <p:nvPr/>
            </p:nvSpPr>
            <p:spPr>
              <a:xfrm>
                <a:off x="122601" y="3232713"/>
                <a:ext cx="459125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𝑖</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𝑖</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1</m:t>
                          </m:r>
                          <m:r>
                            <a:rPr lang="en-US" sz="2000" i="1">
                              <a:latin typeface="Cambria Math"/>
                            </a:rPr>
                            <m:t>𝑓</m:t>
                          </m:r>
                        </m:sub>
                        <m:sup>
                          <m:r>
                            <a:rPr lang="en-US" sz="2000" i="1">
                              <a:latin typeface="Cambria Math"/>
                            </a:rPr>
                            <m:t>2</m:t>
                          </m:r>
                        </m:sup>
                      </m:sSubSup>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Sup>
                        <m:sSubSupPr>
                          <m:ctrlPr>
                            <a:rPr lang="en-US" sz="2000" i="1">
                              <a:latin typeface="Cambria Math" panose="02040503050406030204" pitchFamily="18" charset="0"/>
                            </a:rPr>
                          </m:ctrlPr>
                        </m:sSubSupPr>
                        <m:e>
                          <m:r>
                            <a:rPr lang="en-US" sz="2000" i="1">
                              <a:latin typeface="Cambria Math"/>
                            </a:rPr>
                            <m:t>𝑣</m:t>
                          </m:r>
                        </m:e>
                        <m:sub>
                          <m:r>
                            <a:rPr lang="en-US" sz="2000" i="1">
                              <a:latin typeface="Cambria Math"/>
                            </a:rPr>
                            <m:t>2</m:t>
                          </m:r>
                          <m:r>
                            <a:rPr lang="en-US" sz="2000" i="1">
                              <a:latin typeface="Cambria Math"/>
                            </a:rPr>
                            <m:t>𝑓</m:t>
                          </m:r>
                        </m:sub>
                        <m:sup>
                          <m:r>
                            <a:rPr lang="en-US" sz="2000" i="1">
                              <a:latin typeface="Cambria Math"/>
                            </a:rPr>
                            <m:t>2</m:t>
                          </m:r>
                        </m:sup>
                      </m:sSubSup>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122601" y="3232713"/>
                <a:ext cx="4591257" cy="668516"/>
              </a:xfrm>
              <a:prstGeom prst="rect">
                <a:avLst/>
              </a:prstGeom>
              <a:blipFill rotWithShape="1">
                <a:blip r:embed="rId3"/>
                <a:stretch>
                  <a:fillRect/>
                </a:stretch>
              </a:blipFill>
            </p:spPr>
            <p:txBody>
              <a:bodyPr/>
              <a:lstStyle/>
              <a:p>
                <a:r>
                  <a:rPr lang="en-US">
                    <a:noFill/>
                  </a:rPr>
                  <a:t> </a:t>
                </a:r>
              </a:p>
            </p:txBody>
          </p:sp>
        </mc:Fallback>
      </mc:AlternateContent>
      <p:sp>
        <p:nvSpPr>
          <p:cNvPr id="8" name="TextBox 7"/>
          <p:cNvSpPr txBox="1"/>
          <p:nvPr/>
        </p:nvSpPr>
        <p:spPr>
          <a:xfrm>
            <a:off x="41563" y="4164127"/>
            <a:ext cx="470693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Total linear momentum is conserved:</a:t>
            </a:r>
          </a:p>
        </p:txBody>
      </p:sp>
      <mc:AlternateContent xmlns:mc="http://schemas.openxmlformats.org/markup-compatibility/2006" xmlns:a14="http://schemas.microsoft.com/office/drawing/2010/main">
        <mc:Choice Requires="a14">
          <p:sp>
            <p:nvSpPr>
              <p:cNvPr id="9" name="TextBox 8"/>
              <p:cNvSpPr txBox="1"/>
              <p:nvPr/>
            </p:nvSpPr>
            <p:spPr>
              <a:xfrm>
                <a:off x="235527" y="4773102"/>
                <a:ext cx="3909019"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1</m:t>
                          </m:r>
                        </m:sub>
                      </m:sSub>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r>
                            <a:rPr lang="en-US" sz="2000" b="0" i="1" smtClean="0">
                              <a:latin typeface="Cambria Math"/>
                            </a:rPr>
                            <m:t>𝑖</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r>
                            <a:rPr lang="en-US" sz="2000" b="0" i="1" smtClean="0">
                              <a:latin typeface="Cambria Math"/>
                            </a:rPr>
                            <m:t>𝑖</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r>
                            <a:rPr lang="en-US" sz="2000" b="0" i="1" smtClean="0">
                              <a:latin typeface="Cambria Math"/>
                            </a:rPr>
                            <m:t>𝑓</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r>
                            <a:rPr lang="en-US" sz="2000" b="0" i="1" smtClean="0">
                              <a:latin typeface="Cambria Math"/>
                            </a:rPr>
                            <m:t>𝑓</m:t>
                          </m:r>
                        </m:sub>
                      </m:sSub>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35527" y="4773102"/>
                <a:ext cx="3909019" cy="424732"/>
              </a:xfrm>
              <a:prstGeom prst="rect">
                <a:avLst/>
              </a:prstGeom>
              <a:blipFill rotWithShape="1">
                <a:blip r:embed="rId4"/>
                <a:stretch>
                  <a:fillRect b="-8571"/>
                </a:stretch>
              </a:blipFill>
            </p:spPr>
            <p:txBody>
              <a:bodyPr/>
              <a:lstStyle/>
              <a:p>
                <a:r>
                  <a:rPr lang="en-US">
                    <a:noFill/>
                  </a:rPr>
                  <a:t> </a:t>
                </a:r>
              </a:p>
            </p:txBody>
          </p:sp>
        </mc:Fallback>
      </mc:AlternateContent>
      <p:cxnSp>
        <p:nvCxnSpPr>
          <p:cNvPr id="10" name="Straight Connector 9"/>
          <p:cNvCxnSpPr/>
          <p:nvPr/>
        </p:nvCxnSpPr>
        <p:spPr>
          <a:xfrm>
            <a:off x="4748493" y="3566971"/>
            <a:ext cx="0" cy="3062429"/>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948741" y="4164127"/>
                <a:ext cx="3876510" cy="72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𝟏</m:t>
                          </m:r>
                          <m:r>
                            <a:rPr lang="en-US" sz="2000" b="1" i="1" smtClean="0">
                              <a:solidFill>
                                <a:srgbClr val="FF0000"/>
                              </a:solidFill>
                              <a:latin typeface="Cambria Math"/>
                            </a:rPr>
                            <m:t>𝒇</m:t>
                          </m:r>
                        </m:sub>
                      </m:sSub>
                      <m:r>
                        <a:rPr lang="en-US" sz="2000" b="1" i="1" smtClean="0">
                          <a:solidFill>
                            <a:srgbClr val="FF0000"/>
                          </a:solidFill>
                          <a:latin typeface="Cambria Math"/>
                        </a:rPr>
                        <m:t>=</m:t>
                      </m:r>
                      <m:f>
                        <m:fPr>
                          <m:ctrlPr>
                            <a:rPr lang="en-US" sz="2000" b="1" i="1" smtClean="0">
                              <a:solidFill>
                                <a:srgbClr val="FF0000"/>
                              </a:solidFill>
                              <a:latin typeface="Cambria Math" panose="02040503050406030204" pitchFamily="18" charset="0"/>
                            </a:rPr>
                          </m:ctrlPr>
                        </m:fPr>
                        <m:num>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𝟏</m:t>
                              </m:r>
                              <m:r>
                                <a:rPr lang="en-US" sz="2000" b="1" i="1" smtClean="0">
                                  <a:solidFill>
                                    <a:srgbClr val="FF0000"/>
                                  </a:solidFill>
                                  <a:latin typeface="Cambria Math"/>
                                </a:rPr>
                                <m:t>𝒊</m:t>
                              </m:r>
                            </m:sub>
                          </m:sSub>
                        </m:num>
                        <m:den>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den>
                      </m:f>
                      <m:r>
                        <a:rPr lang="en-US" sz="2000" b="1" i="1" smtClean="0">
                          <a:solidFill>
                            <a:srgbClr val="FF0000"/>
                          </a:solidFill>
                          <a:latin typeface="Cambria Math"/>
                        </a:rPr>
                        <m:t>+</m:t>
                      </m:r>
                      <m:f>
                        <m:fPr>
                          <m:ctrlPr>
                            <a:rPr lang="en-US" sz="2000" b="1" i="1" smtClean="0">
                              <a:solidFill>
                                <a:srgbClr val="FF0000"/>
                              </a:solidFill>
                              <a:latin typeface="Cambria Math" panose="02040503050406030204" pitchFamily="18" charset="0"/>
                            </a:rPr>
                          </m:ctrlPr>
                        </m:fPr>
                        <m:num>
                          <m:r>
                            <a:rPr lang="en-US" sz="2000" b="1" i="1" smtClean="0">
                              <a:solidFill>
                                <a:srgbClr val="FF0000"/>
                              </a:solidFill>
                              <a:latin typeface="Cambria Math"/>
                            </a:rPr>
                            <m:t>𝟐</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𝟐</m:t>
                              </m:r>
                              <m:r>
                                <a:rPr lang="en-US" sz="2000" b="1" i="1" smtClean="0">
                                  <a:solidFill>
                                    <a:srgbClr val="FF0000"/>
                                  </a:solidFill>
                                  <a:latin typeface="Cambria Math"/>
                                </a:rPr>
                                <m:t>𝒊</m:t>
                              </m:r>
                            </m:sub>
                          </m:sSub>
                        </m:num>
                        <m:den>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den>
                      </m:f>
                    </m:oMath>
                  </m:oMathPara>
                </a14:m>
                <a:endParaRPr lang="en-US" sz="2000" b="1"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48741" y="4164127"/>
                <a:ext cx="3876510" cy="72885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52370" y="5225683"/>
                <a:ext cx="3876510" cy="72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𝟐</m:t>
                          </m:r>
                          <m:r>
                            <a:rPr lang="en-US" sz="2000" b="1" i="1" smtClean="0">
                              <a:solidFill>
                                <a:srgbClr val="FF0000"/>
                              </a:solidFill>
                              <a:latin typeface="Cambria Math"/>
                            </a:rPr>
                            <m:t>𝒇</m:t>
                          </m:r>
                        </m:sub>
                      </m:sSub>
                      <m:r>
                        <a:rPr lang="en-US" sz="2000" b="1" i="1" smtClean="0">
                          <a:solidFill>
                            <a:srgbClr val="FF0000"/>
                          </a:solidFill>
                          <a:latin typeface="Cambria Math"/>
                        </a:rPr>
                        <m:t>=</m:t>
                      </m:r>
                      <m:f>
                        <m:fPr>
                          <m:ctrlPr>
                            <a:rPr lang="en-US" sz="2000" b="1" i="1" smtClean="0">
                              <a:solidFill>
                                <a:srgbClr val="FF0000"/>
                              </a:solidFill>
                              <a:latin typeface="Cambria Math" panose="02040503050406030204" pitchFamily="18" charset="0"/>
                            </a:rPr>
                          </m:ctrlPr>
                        </m:fPr>
                        <m:num>
                          <m:r>
                            <a:rPr lang="en-US" sz="2000" b="1" i="1" smtClean="0">
                              <a:solidFill>
                                <a:srgbClr val="FF0000"/>
                              </a:solidFill>
                              <a:latin typeface="Cambria Math"/>
                            </a:rPr>
                            <m:t>𝟐</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𝒗</m:t>
                              </m:r>
                            </m:e>
                            <m:sub>
                              <m:r>
                                <a:rPr lang="en-US" sz="2000" b="1" i="1" smtClean="0">
                                  <a:solidFill>
                                    <a:srgbClr val="FF0000"/>
                                  </a:solidFill>
                                  <a:latin typeface="Cambria Math"/>
                                </a:rPr>
                                <m:t>𝟏</m:t>
                              </m:r>
                              <m:r>
                                <a:rPr lang="en-US" sz="2000" b="1" i="1" smtClean="0">
                                  <a:solidFill>
                                    <a:srgbClr val="FF0000"/>
                                  </a:solidFill>
                                  <a:latin typeface="Cambria Math"/>
                                </a:rPr>
                                <m:t>𝒊</m:t>
                              </m:r>
                            </m:sub>
                          </m:sSub>
                        </m:num>
                        <m:den>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𝟏</m:t>
                              </m:r>
                            </m:sub>
                          </m:sSub>
                          <m:r>
                            <a:rPr lang="en-US" sz="2000" b="1" i="1" smtClean="0">
                              <a:solidFill>
                                <a:srgbClr val="FF0000"/>
                              </a:solidFill>
                              <a:latin typeface="Cambria Math"/>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a:rPr>
                                <m:t>𝒎</m:t>
                              </m:r>
                            </m:e>
                            <m:sub>
                              <m:r>
                                <a:rPr lang="en-US" sz="2000" b="1" i="1" smtClean="0">
                                  <a:solidFill>
                                    <a:srgbClr val="FF0000"/>
                                  </a:solidFill>
                                  <a:latin typeface="Cambria Math"/>
                                </a:rPr>
                                <m:t>𝟐</m:t>
                              </m:r>
                            </m:sub>
                          </m:sSub>
                        </m:den>
                      </m:f>
                      <m:r>
                        <a:rPr lang="en-US" sz="2000" b="1" i="1" smtClean="0">
                          <a:solidFill>
                            <a:srgbClr val="FF0000"/>
                          </a:solidFill>
                          <a:latin typeface="Cambria Math"/>
                        </a:rPr>
                        <m:t>+</m:t>
                      </m:r>
                      <m:f>
                        <m:fPr>
                          <m:ctrlPr>
                            <a:rPr lang="en-US" sz="2000" b="1" i="1">
                              <a:solidFill>
                                <a:srgbClr val="FF0000"/>
                              </a:solidFill>
                              <a:latin typeface="Cambria Math" panose="02040503050406030204" pitchFamily="18" charset="0"/>
                            </a:rPr>
                          </m:ctrlPr>
                        </m:fPr>
                        <m:num>
                          <m:r>
                            <a:rPr lang="en-US" sz="2000" b="1" i="1">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a:rPr>
                                <m:t>𝒎</m:t>
                              </m:r>
                            </m:e>
                            <m:sub>
                              <m:r>
                                <a:rPr lang="en-US" sz="2000" b="1" i="1" smtClean="0">
                                  <a:solidFill>
                                    <a:srgbClr val="FF0000"/>
                                  </a:solidFill>
                                  <a:latin typeface="Cambria Math"/>
                                </a:rPr>
                                <m:t>𝟐</m:t>
                              </m:r>
                            </m:sub>
                          </m:sSub>
                          <m:r>
                            <a:rPr lang="en-US" sz="2000" b="1" i="1">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a:rPr>
                                <m:t>𝒎</m:t>
                              </m:r>
                            </m:e>
                            <m:sub>
                              <m:r>
                                <a:rPr lang="en-US" sz="2000" b="1" i="1" smtClean="0">
                                  <a:solidFill>
                                    <a:srgbClr val="FF0000"/>
                                  </a:solidFill>
                                  <a:latin typeface="Cambria Math"/>
                                </a:rPr>
                                <m:t>𝟏</m:t>
                              </m:r>
                            </m:sub>
                          </m:sSub>
                          <m:r>
                            <a:rPr lang="en-US" sz="2000" b="1" i="1">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a:rPr>
                                <m:t>𝒗</m:t>
                              </m:r>
                            </m:e>
                            <m:sub>
                              <m:r>
                                <a:rPr lang="en-US" sz="2000" b="1" i="1" smtClean="0">
                                  <a:solidFill>
                                    <a:srgbClr val="FF0000"/>
                                  </a:solidFill>
                                  <a:latin typeface="Cambria Math"/>
                                </a:rPr>
                                <m:t>𝟐</m:t>
                              </m:r>
                              <m:r>
                                <a:rPr lang="en-US" sz="2000" b="1" i="1">
                                  <a:solidFill>
                                    <a:srgbClr val="FF0000"/>
                                  </a:solidFill>
                                  <a:latin typeface="Cambria Math"/>
                                </a:rPr>
                                <m:t>𝒊</m:t>
                              </m:r>
                            </m:sub>
                          </m:sSub>
                        </m:num>
                        <m:den>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a:rPr>
                                <m:t>𝒎</m:t>
                              </m:r>
                            </m:e>
                            <m:sub>
                              <m:r>
                                <a:rPr lang="en-US" sz="2000" b="1" i="1">
                                  <a:solidFill>
                                    <a:srgbClr val="FF0000"/>
                                  </a:solidFill>
                                  <a:latin typeface="Cambria Math"/>
                                </a:rPr>
                                <m:t>𝟏</m:t>
                              </m:r>
                            </m:sub>
                          </m:sSub>
                          <m:r>
                            <a:rPr lang="en-US" sz="2000" b="1" i="1">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a:rPr>
                                <m:t>𝒎</m:t>
                              </m:r>
                            </m:e>
                            <m:sub>
                              <m:r>
                                <a:rPr lang="en-US" sz="2000" b="1" i="1">
                                  <a:solidFill>
                                    <a:srgbClr val="FF0000"/>
                                  </a:solidFill>
                                  <a:latin typeface="Cambria Math"/>
                                </a:rPr>
                                <m:t>𝟐</m:t>
                              </m:r>
                            </m:sub>
                          </m:sSub>
                        </m:den>
                      </m:f>
                    </m:oMath>
                  </m:oMathPara>
                </a14:m>
                <a:endParaRPr lang="en-US" sz="2000" b="1"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52370" y="5225683"/>
                <a:ext cx="3876510" cy="728854"/>
              </a:xfrm>
              <a:prstGeom prst="rect">
                <a:avLst/>
              </a:prstGeom>
              <a:blipFill rotWithShape="1">
                <a:blip r:embed="rId6"/>
                <a:stretch>
                  <a:fillRect/>
                </a:stretch>
              </a:blipFill>
            </p:spPr>
            <p:txBody>
              <a:bodyPr/>
              <a:lstStyle/>
              <a:p>
                <a:r>
                  <a:rPr lang="en-US">
                    <a:noFill/>
                  </a:rPr>
                  <a:t> </a:t>
                </a:r>
              </a:p>
            </p:txBody>
          </p:sp>
        </mc:Fallback>
      </mc:AlternateContent>
      <p:sp>
        <p:nvSpPr>
          <p:cNvPr id="17" name="TextBox 16"/>
          <p:cNvSpPr txBox="1"/>
          <p:nvPr/>
        </p:nvSpPr>
        <p:spPr>
          <a:xfrm>
            <a:off x="235527" y="5590109"/>
            <a:ext cx="3594382" cy="830997"/>
          </a:xfrm>
          <a:prstGeom prst="rect">
            <a:avLst/>
          </a:prstGeom>
          <a:noFill/>
          <a:ln>
            <a:solidFill>
              <a:schemeClr val="tx1"/>
            </a:solidFill>
          </a:ln>
        </p:spPr>
        <p:txBody>
          <a:bodyPr wrap="none" rtlCol="0">
            <a:spAutoFit/>
          </a:bodyPr>
          <a:lstStyle/>
          <a:p>
            <a:r>
              <a:rPr lang="en-US" sz="4800" b="1" dirty="0">
                <a:solidFill>
                  <a:srgbClr val="FF0000"/>
                </a:solidFill>
                <a:latin typeface="Arial" panose="020B0604020202020204" pitchFamily="34" charset="0"/>
                <a:cs typeface="Arial" panose="020B0604020202020204" pitchFamily="34" charset="0"/>
              </a:rPr>
              <a:t>Home Work</a:t>
            </a:r>
          </a:p>
        </p:txBody>
      </p:sp>
    </p:spTree>
    <p:extLst>
      <p:ext uri="{BB962C8B-B14F-4D97-AF65-F5344CB8AC3E}">
        <p14:creationId xmlns:p14="http://schemas.microsoft.com/office/powerpoint/2010/main" val="412821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09600"/>
            <a:ext cx="8991600"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0.70 kg ball moving horizontally at 5.0 m/s strikes a vertical wall and rebounds with speed 2.0 m/s. What is the magnitude of the change in its linear momentum?</a:t>
            </a:r>
          </a:p>
        </p:txBody>
      </p:sp>
      <p:sp>
        <p:nvSpPr>
          <p:cNvPr id="5" name="TextBox 4"/>
          <p:cNvSpPr txBox="1"/>
          <p:nvPr/>
        </p:nvSpPr>
        <p:spPr>
          <a:xfrm>
            <a:off x="76200" y="76200"/>
            <a:ext cx="4459875"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18 (Book chapter 9):</a:t>
            </a:r>
          </a:p>
        </p:txBody>
      </p:sp>
      <p:sp>
        <p:nvSpPr>
          <p:cNvPr id="6" name="TextBox 5"/>
          <p:cNvSpPr txBox="1"/>
          <p:nvPr/>
        </p:nvSpPr>
        <p:spPr>
          <a:xfrm>
            <a:off x="110836" y="1648876"/>
            <a:ext cx="1399742" cy="461665"/>
          </a:xfrm>
          <a:prstGeom prst="rect">
            <a:avLst/>
          </a:prstGeom>
          <a:noFill/>
        </p:spPr>
        <p:txBody>
          <a:bodyPr wrap="none" rtlCol="0">
            <a:spAutoFit/>
          </a:bodyPr>
          <a:lstStyle/>
          <a:p>
            <a:r>
              <a:rPr lang="en-US" sz="2400" b="1" dirty="0">
                <a:solidFill>
                  <a:srgbClr val="FF0000"/>
                </a:solidFill>
                <a:latin typeface="Arial" panose="020B0604020202020204" pitchFamily="34" charset="0"/>
                <a:cs typeface="Arial" panose="020B0604020202020204" pitchFamily="34" charset="0"/>
              </a:rPr>
              <a:t>Answer:</a:t>
            </a:r>
          </a:p>
        </p:txBody>
      </p:sp>
      <p:sp>
        <p:nvSpPr>
          <p:cNvPr id="7" name="Rectangle 6"/>
          <p:cNvSpPr/>
          <p:nvPr/>
        </p:nvSpPr>
        <p:spPr>
          <a:xfrm>
            <a:off x="8333509" y="1447800"/>
            <a:ext cx="152400" cy="1551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rgbClr val="7C9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096000" y="2590800"/>
            <a:ext cx="1011380" cy="152400"/>
            <a:chOff x="6096000" y="2590800"/>
            <a:chExt cx="1011380" cy="152400"/>
          </a:xfrm>
        </p:grpSpPr>
        <p:cxnSp>
          <p:nvCxnSpPr>
            <p:cNvPr id="9" name="Straight Arrow Connector 8"/>
            <p:cNvCxnSpPr/>
            <p:nvPr/>
          </p:nvCxnSpPr>
          <p:spPr>
            <a:xfrm>
              <a:off x="6269180" y="2667000"/>
              <a:ext cx="83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960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8153400" y="187970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6561197" y="2667000"/>
                <a:ext cx="4758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𝒊</m:t>
                          </m:r>
                        </m:sub>
                      </m:sSub>
                    </m:oMath>
                  </m:oMathPara>
                </a14:m>
                <a:endParaRPr 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6561197" y="2667000"/>
                <a:ext cx="475835" cy="400110"/>
              </a:xfrm>
              <a:prstGeom prst="rect">
                <a:avLst/>
              </a:prstGeom>
              <a:blipFill rotWithShape="1">
                <a:blip r:embed="rId2"/>
                <a:stretch>
                  <a:fillRect/>
                </a:stretch>
              </a:blipFill>
            </p:spPr>
            <p:txBody>
              <a:bodyPr/>
              <a:lstStyle/>
              <a:p>
                <a:r>
                  <a:rPr lang="en-US">
                    <a:noFill/>
                  </a:rPr>
                  <a:t> </a:t>
                </a:r>
              </a:p>
            </p:txBody>
          </p:sp>
        </mc:Fallback>
      </mc:AlternateContent>
      <p:cxnSp>
        <p:nvCxnSpPr>
          <p:cNvPr id="15" name="Straight Arrow Connector 14"/>
          <p:cNvCxnSpPr>
            <a:stCxn id="11" idx="2"/>
          </p:cNvCxnSpPr>
          <p:nvPr/>
        </p:nvCxnSpPr>
        <p:spPr>
          <a:xfrm flipH="1">
            <a:off x="7315200" y="1955908"/>
            <a:ext cx="83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496382" y="1941868"/>
                <a:ext cx="512704" cy="429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𝒇</m:t>
                          </m:r>
                        </m:sub>
                      </m:sSub>
                    </m:oMath>
                  </m:oMathPara>
                </a14:m>
                <a:endParaRPr lang="en-US" sz="20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7496382" y="1941868"/>
                <a:ext cx="512704" cy="429220"/>
              </a:xfrm>
              <a:prstGeom prst="rect">
                <a:avLst/>
              </a:prstGeom>
              <a:blipFill rotWithShape="1">
                <a:blip r:embed="rId3"/>
                <a:stretch>
                  <a:fillRect b="-11429"/>
                </a:stretch>
              </a:blipFill>
            </p:spPr>
            <p:txBody>
              <a:bodyPr/>
              <a:lstStyle/>
              <a:p>
                <a:r>
                  <a:rPr lang="en-US">
                    <a:noFill/>
                  </a:rPr>
                  <a:t> </a:t>
                </a:r>
              </a:p>
            </p:txBody>
          </p:sp>
        </mc:Fallback>
      </mc:AlternateContent>
      <p:sp>
        <p:nvSpPr>
          <p:cNvPr id="18" name="TextBox 17"/>
          <p:cNvSpPr txBox="1"/>
          <p:nvPr/>
        </p:nvSpPr>
        <p:spPr>
          <a:xfrm>
            <a:off x="214745" y="2190690"/>
            <a:ext cx="347563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Change in linear momentum:</a:t>
            </a:r>
          </a:p>
        </p:txBody>
      </p:sp>
      <mc:AlternateContent xmlns:mc="http://schemas.openxmlformats.org/markup-compatibility/2006" xmlns:a14="http://schemas.microsoft.com/office/drawing/2010/main">
        <mc:Choice Requires="a14">
          <p:sp>
            <p:nvSpPr>
              <p:cNvPr id="20" name="TextBox 19"/>
              <p:cNvSpPr txBox="1"/>
              <p:nvPr/>
            </p:nvSpPr>
            <p:spPr>
              <a:xfrm>
                <a:off x="354512" y="2742652"/>
                <a:ext cx="1951625"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m:t>
                      </m:r>
                      <m:acc>
                        <m:accPr>
                          <m:chr m:val="⃗"/>
                          <m:ctrlPr>
                            <a:rPr lang="en-US" sz="2400" i="1" smtClean="0">
                              <a:latin typeface="Cambria Math" panose="02040503050406030204" pitchFamily="18" charset="0"/>
                              <a:ea typeface="Cambria Math"/>
                            </a:rPr>
                          </m:ctrlPr>
                        </m:accPr>
                        <m:e>
                          <m:r>
                            <a:rPr lang="en-US" sz="2400" b="0" i="1" smtClean="0">
                              <a:latin typeface="Cambria Math"/>
                              <a:ea typeface="Cambria Math"/>
                            </a:rPr>
                            <m:t>𝑝</m:t>
                          </m:r>
                        </m:e>
                      </m:acc>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𝑝</m:t>
                              </m:r>
                            </m:e>
                          </m:acc>
                        </m:e>
                        <m:sub>
                          <m:r>
                            <a:rPr lang="en-US" sz="2400" b="0" i="1" smtClean="0">
                              <a:latin typeface="Cambria Math"/>
                              <a:ea typeface="Cambria Math"/>
                            </a:rPr>
                            <m:t>𝑓</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𝑝</m:t>
                              </m:r>
                            </m:e>
                          </m:acc>
                        </m:e>
                        <m:sub>
                          <m:r>
                            <a:rPr lang="en-US" sz="2400" b="0" i="1" smtClean="0">
                              <a:latin typeface="Cambria Math"/>
                              <a:ea typeface="Cambria Math"/>
                            </a:rPr>
                            <m:t>𝑖</m:t>
                          </m:r>
                        </m:sub>
                      </m:sSub>
                    </m:oMath>
                  </m:oMathPara>
                </a14:m>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54512" y="2742652"/>
                <a:ext cx="1951625" cy="491288"/>
              </a:xfrm>
              <a:prstGeom prst="rect">
                <a:avLst/>
              </a:prstGeom>
              <a:blipFill rotWithShape="1">
                <a:blip r:embed="rId4"/>
                <a:stretch>
                  <a:fillRect t="-17284" r="-1468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54512" y="3403832"/>
                <a:ext cx="4312976"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m:t>
                      </m:r>
                      <m:acc>
                        <m:accPr>
                          <m:chr m:val="⃗"/>
                          <m:ctrlPr>
                            <a:rPr lang="en-US" sz="2400" i="1" smtClean="0">
                              <a:latin typeface="Cambria Math" panose="02040503050406030204" pitchFamily="18" charset="0"/>
                              <a:ea typeface="Cambria Math"/>
                            </a:rPr>
                          </m:ctrlPr>
                        </m:accPr>
                        <m:e>
                          <m:r>
                            <a:rPr lang="en-US" sz="2400" b="0" i="1" smtClean="0">
                              <a:latin typeface="Cambria Math"/>
                              <a:ea typeface="Cambria Math"/>
                            </a:rPr>
                            <m:t>𝑝</m:t>
                          </m:r>
                        </m:e>
                      </m:acc>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𝑚</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𝑣</m:t>
                              </m:r>
                            </m:e>
                          </m:acc>
                        </m:e>
                        <m:sub>
                          <m:r>
                            <a:rPr lang="en-US" sz="2400" b="0" i="1" smtClean="0">
                              <a:latin typeface="Cambria Math"/>
                              <a:ea typeface="Cambria Math"/>
                            </a:rPr>
                            <m:t>𝑓</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𝑚</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𝑣</m:t>
                              </m:r>
                            </m:e>
                          </m:acc>
                        </m:e>
                        <m:sub>
                          <m:r>
                            <a:rPr lang="en-US" sz="2400" b="0" i="1" smtClean="0">
                              <a:latin typeface="Cambria Math"/>
                              <a:ea typeface="Cambria Math"/>
                            </a:rPr>
                            <m:t>𝑖</m:t>
                          </m:r>
                        </m:sub>
                      </m:sSub>
                      <m:r>
                        <a:rPr lang="en-US" sz="2400" b="0" i="1" smtClean="0">
                          <a:latin typeface="Cambria Math"/>
                          <a:ea typeface="Cambria Math"/>
                        </a:rPr>
                        <m:t>=</m:t>
                      </m:r>
                      <m:r>
                        <a:rPr lang="en-US" sz="2400" b="0" i="1" smtClean="0">
                          <a:latin typeface="Cambria Math"/>
                          <a:ea typeface="Cambria Math"/>
                        </a:rPr>
                        <m:t>𝑚</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𝑣</m:t>
                              </m:r>
                            </m:e>
                          </m:acc>
                        </m:e>
                        <m:sub>
                          <m:r>
                            <a:rPr lang="en-US" sz="2400" b="0" i="1" smtClean="0">
                              <a:latin typeface="Cambria Math"/>
                              <a:ea typeface="Cambria Math"/>
                            </a:rPr>
                            <m:t>𝑓</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𝑣</m:t>
                              </m:r>
                            </m:e>
                          </m:acc>
                        </m:e>
                        <m:sub>
                          <m:r>
                            <a:rPr lang="en-US" sz="2400" b="0" i="1" smtClean="0">
                              <a:latin typeface="Cambria Math"/>
                              <a:ea typeface="Cambria Math"/>
                            </a:rPr>
                            <m:t>𝑖</m:t>
                          </m:r>
                        </m:sub>
                      </m:sSub>
                      <m:r>
                        <a:rPr lang="en-US" sz="2400" b="0" i="1" smtClean="0">
                          <a:latin typeface="Cambria Math"/>
                          <a:ea typeface="Cambria Math"/>
                        </a:rPr>
                        <m:t>)</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54512" y="3403832"/>
                <a:ext cx="4312976" cy="491288"/>
              </a:xfrm>
              <a:prstGeom prst="rect">
                <a:avLst/>
              </a:prstGeom>
              <a:blipFill rotWithShape="1">
                <a:blip r:embed="rId5"/>
                <a:stretch>
                  <a:fillRect t="-17284" r="-310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59024" y="4047520"/>
                <a:ext cx="67428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m:t>
                      </m:r>
                      <m:acc>
                        <m:accPr>
                          <m:chr m:val="⃗"/>
                          <m:ctrlPr>
                            <a:rPr lang="en-US" sz="2400" i="1" smtClean="0">
                              <a:latin typeface="Cambria Math" panose="02040503050406030204" pitchFamily="18" charset="0"/>
                              <a:ea typeface="Cambria Math"/>
                            </a:rPr>
                          </m:ctrlPr>
                        </m:accPr>
                        <m:e>
                          <m:r>
                            <a:rPr lang="en-US" sz="2400" b="0" i="1" smtClean="0">
                              <a:latin typeface="Cambria Math"/>
                              <a:ea typeface="Cambria Math"/>
                            </a:rPr>
                            <m:t>𝑝</m:t>
                          </m:r>
                        </m:e>
                      </m:acc>
                      <m:r>
                        <a:rPr lang="en-US" sz="2400" b="0" i="1" smtClean="0">
                          <a:latin typeface="Cambria Math"/>
                          <a:ea typeface="Cambria Math"/>
                        </a:rPr>
                        <m:t>=0.70</m:t>
                      </m:r>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2</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𝑖</m:t>
                                  </m:r>
                                </m:e>
                              </m:acc>
                            </m:e>
                          </m:d>
                          <m:r>
                            <a:rPr lang="en-US" sz="2400" b="0" i="1" smtClean="0">
                              <a:latin typeface="Cambria Math"/>
                              <a:ea typeface="Cambria Math"/>
                            </a:rPr>
                            <m:t>−5</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𝑖</m:t>
                                  </m:r>
                                </m:e>
                              </m:acc>
                            </m:e>
                          </m:d>
                        </m:e>
                      </m:d>
                      <m:r>
                        <a:rPr lang="en-US" sz="2400" b="0" i="1" smtClean="0">
                          <a:latin typeface="Cambria Math"/>
                          <a:ea typeface="Cambria Math"/>
                        </a:rPr>
                        <m:t>=0.70</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−7</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𝑖</m:t>
                              </m:r>
                            </m:e>
                          </m:acc>
                        </m:e>
                      </m:d>
                      <m:r>
                        <a:rPr lang="en-US" sz="2400" b="0" i="1" smtClean="0">
                          <a:latin typeface="Cambria Math"/>
                          <a:ea typeface="Cambria Math"/>
                        </a:rPr>
                        <m:t>=−4.9</m:t>
                      </m:r>
                      <m:acc>
                        <m:accPr>
                          <m:chr m:val="̂"/>
                          <m:ctrlPr>
                            <a:rPr lang="en-US" sz="2400" b="0" i="1" smtClean="0">
                              <a:latin typeface="Cambria Math" panose="02040503050406030204" pitchFamily="18" charset="0"/>
                              <a:ea typeface="Cambria Math"/>
                            </a:rPr>
                          </m:ctrlPr>
                        </m:accPr>
                        <m:e>
                          <m:r>
                            <a:rPr lang="en-US" sz="2400" b="0" i="1" smtClean="0">
                              <a:latin typeface="Cambria Math"/>
                              <a:ea typeface="Cambria Math"/>
                            </a:rPr>
                            <m:t>𝑖</m:t>
                          </m:r>
                        </m:e>
                      </m:acc>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59024" y="4047520"/>
                <a:ext cx="6742807" cy="461665"/>
              </a:xfrm>
              <a:prstGeom prst="rect">
                <a:avLst/>
              </a:prstGeom>
              <a:blipFill rotWithShape="1">
                <a:blip r:embed="rId6"/>
                <a:stretch>
                  <a:fillRect t="-19737" r="-2800"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54512" y="4800600"/>
                <a:ext cx="430656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Therefore, magnitude of </a:t>
                </a:r>
                <a14:m>
                  <m:oMath xmlns:m="http://schemas.openxmlformats.org/officeDocument/2006/math">
                    <m:r>
                      <a:rPr lang="en-US" sz="2400" i="1">
                        <a:latin typeface="Cambria Math"/>
                        <a:ea typeface="Cambria Math"/>
                      </a:rPr>
                      <m:t>∆</m:t>
                    </m:r>
                    <m:acc>
                      <m:accPr>
                        <m:chr m:val="⃗"/>
                        <m:ctrlPr>
                          <a:rPr lang="en-US" sz="2400" i="1">
                            <a:latin typeface="Cambria Math" panose="02040503050406030204" pitchFamily="18" charset="0"/>
                            <a:ea typeface="Cambria Math"/>
                          </a:rPr>
                        </m:ctrlPr>
                      </m:accPr>
                      <m:e>
                        <m:r>
                          <a:rPr lang="en-US" sz="2400" i="1">
                            <a:latin typeface="Cambria Math"/>
                            <a:ea typeface="Cambria Math"/>
                          </a:rPr>
                          <m:t>𝑝</m:t>
                        </m:r>
                      </m:e>
                    </m:acc>
                  </m:oMath>
                </a14:m>
                <a:r>
                  <a:rPr lang="en-US" sz="2400" dirty="0">
                    <a:latin typeface="Arial" panose="020B0604020202020204" pitchFamily="34" charset="0"/>
                    <a:cs typeface="Arial" panose="020B0604020202020204" pitchFamily="34" charset="0"/>
                  </a:rPr>
                  <a:t>  is</a:t>
                </a:r>
              </a:p>
            </p:txBody>
          </p:sp>
        </mc:Choice>
        <mc:Fallback xmlns="">
          <p:sp>
            <p:nvSpPr>
              <p:cNvPr id="24" name="TextBox 23"/>
              <p:cNvSpPr txBox="1">
                <a:spLocks noRot="1" noChangeAspect="1" noMove="1" noResize="1" noEditPoints="1" noAdjustHandles="1" noChangeArrowheads="1" noChangeShapeType="1" noTextEdit="1"/>
              </p:cNvSpPr>
              <p:nvPr/>
            </p:nvSpPr>
            <p:spPr>
              <a:xfrm>
                <a:off x="354512" y="4800600"/>
                <a:ext cx="4306564" cy="461665"/>
              </a:xfrm>
              <a:prstGeom prst="rect">
                <a:avLst/>
              </a:prstGeom>
              <a:blipFill rotWithShape="1">
                <a:blip r:embed="rId7"/>
                <a:stretch>
                  <a:fillRect l="-2122" t="-17333" r="-12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6243" y="5452403"/>
                <a:ext cx="2221377" cy="7250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ea typeface="Cambria Math"/>
                        </a:rPr>
                        <m:t>∆</m:t>
                      </m:r>
                      <m:r>
                        <a:rPr lang="en-US" sz="2400" b="0" i="1" smtClean="0">
                          <a:solidFill>
                            <a:srgbClr val="FF0000"/>
                          </a:solidFill>
                          <a:latin typeface="Cambria Math"/>
                          <a:ea typeface="Cambria Math"/>
                        </a:rPr>
                        <m:t>𝑝</m:t>
                      </m:r>
                      <m:r>
                        <a:rPr lang="en-US" sz="2400" b="0" i="1" smtClean="0">
                          <a:solidFill>
                            <a:srgbClr val="FF0000"/>
                          </a:solidFill>
                          <a:latin typeface="Cambria Math"/>
                          <a:ea typeface="Cambria Math"/>
                        </a:rPr>
                        <m:t>=4.9 </m:t>
                      </m:r>
                      <m:r>
                        <a:rPr lang="en-US" sz="2400" b="0" i="1" smtClean="0">
                          <a:solidFill>
                            <a:srgbClr val="FF0000"/>
                          </a:solidFill>
                          <a:latin typeface="Cambria Math"/>
                          <a:ea typeface="Cambria Math"/>
                        </a:rPr>
                        <m:t>𝑘𝑔</m:t>
                      </m:r>
                      <m:r>
                        <a:rPr lang="en-US" sz="2400" b="0" i="1" smtClean="0">
                          <a:solidFill>
                            <a:srgbClr val="FF0000"/>
                          </a:solidFill>
                          <a:latin typeface="Cambria Math"/>
                          <a:ea typeface="Cambria Math"/>
                        </a:rPr>
                        <m:t>.</m:t>
                      </m:r>
                      <m:f>
                        <m:fPr>
                          <m:ctrlPr>
                            <a:rPr lang="en-US" sz="2400" i="1" smtClean="0">
                              <a:solidFill>
                                <a:srgbClr val="FF0000"/>
                              </a:solidFill>
                              <a:latin typeface="Cambria Math" panose="02040503050406030204" pitchFamily="18" charset="0"/>
                              <a:ea typeface="Cambria Math"/>
                            </a:rPr>
                          </m:ctrlPr>
                        </m:fPr>
                        <m:num>
                          <m:r>
                            <a:rPr lang="en-US" sz="2400" b="0" i="1" smtClean="0">
                              <a:solidFill>
                                <a:srgbClr val="FF0000"/>
                              </a:solidFill>
                              <a:latin typeface="Cambria Math"/>
                              <a:ea typeface="Cambria Math"/>
                            </a:rPr>
                            <m:t>𝑚</m:t>
                          </m:r>
                        </m:num>
                        <m:den>
                          <m:r>
                            <a:rPr lang="en-US" sz="2400" b="0" i="1" smtClean="0">
                              <a:solidFill>
                                <a:srgbClr val="FF0000"/>
                              </a:solidFill>
                              <a:latin typeface="Cambria Math"/>
                              <a:ea typeface="Cambria Math"/>
                            </a:rPr>
                            <m:t>𝑠</m:t>
                          </m:r>
                        </m:den>
                      </m:f>
                    </m:oMath>
                  </m:oMathPara>
                </a14:m>
                <a:endParaRPr lang="en-US" sz="24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86243" y="5452403"/>
                <a:ext cx="2221377" cy="725007"/>
              </a:xfrm>
              <a:prstGeom prst="rect">
                <a:avLst/>
              </a:prstGeom>
              <a:blipFill rotWithShape="1">
                <a:blip r:embed="rId8"/>
                <a:stretch>
                  <a:fillRect/>
                </a:stretch>
              </a:blipFill>
            </p:spPr>
            <p:txBody>
              <a:bodyPr/>
              <a:lstStyle/>
              <a:p>
                <a:r>
                  <a:rPr lang="en-US">
                    <a:noFill/>
                  </a:rPr>
                  <a:t> </a:t>
                </a:r>
              </a:p>
            </p:txBody>
          </p:sp>
        </mc:Fallback>
      </mc:AlternateContent>
      <p:sp>
        <p:nvSpPr>
          <p:cNvPr id="26" name="TextBox 25"/>
          <p:cNvSpPr txBox="1"/>
          <p:nvPr/>
        </p:nvSpPr>
        <p:spPr>
          <a:xfrm>
            <a:off x="7710458" y="3280144"/>
            <a:ext cx="636906" cy="369332"/>
          </a:xfrm>
          <a:prstGeom prst="rect">
            <a:avLst/>
          </a:prstGeom>
          <a:noFill/>
        </p:spPr>
        <p:txBody>
          <a:bodyPr wrap="none" rtlCol="0">
            <a:spAutoFit/>
          </a:bodyPr>
          <a:lstStyle/>
          <a:p>
            <a:r>
              <a:rPr lang="en-US" dirty="0"/>
              <a:t>Here</a:t>
            </a:r>
          </a:p>
        </p:txBody>
      </p:sp>
      <mc:AlternateContent xmlns:mc="http://schemas.openxmlformats.org/markup-compatibility/2006" xmlns:a14="http://schemas.microsoft.com/office/drawing/2010/main">
        <mc:Choice Requires="a14">
          <p:sp>
            <p:nvSpPr>
              <p:cNvPr id="27" name="TextBox 26"/>
              <p:cNvSpPr txBox="1"/>
              <p:nvPr/>
            </p:nvSpPr>
            <p:spPr>
              <a:xfrm>
                <a:off x="7663614" y="3710454"/>
                <a:ext cx="133979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r>
                      <a:rPr lang="en-US" b="0" i="1" smtClean="0">
                        <a:latin typeface="Cambria Math"/>
                      </a:rPr>
                      <m:t>=5 </m:t>
                    </m:r>
                    <m:r>
                      <a:rPr lang="en-US" b="0" i="1" smtClean="0">
                        <a:latin typeface="Cambria Math"/>
                      </a:rPr>
                      <m:t>𝑚</m:t>
                    </m:r>
                    <m:r>
                      <a:rPr lang="en-US" b="0" i="1" smtClean="0">
                        <a:latin typeface="Cambria Math"/>
                      </a:rPr>
                      <m:t>/</m:t>
                    </m:r>
                    <m:r>
                      <a:rPr lang="en-US" b="0" i="1" smtClean="0">
                        <a:latin typeface="Cambria Math"/>
                      </a:rPr>
                      <m:t>𝑠</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663614" y="3710454"/>
                <a:ext cx="1339790"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684396" y="4117603"/>
                <a:ext cx="1366271" cy="39158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𝑓</m:t>
                        </m:r>
                      </m:sub>
                    </m:sSub>
                    <m:r>
                      <a:rPr lang="en-US" b="0" i="1" smtClean="0">
                        <a:latin typeface="Cambria Math"/>
                      </a:rPr>
                      <m:t>=2 </m:t>
                    </m:r>
                    <m:r>
                      <a:rPr lang="en-US" b="0" i="1" smtClean="0">
                        <a:latin typeface="Cambria Math"/>
                      </a:rPr>
                      <m:t>𝑚</m:t>
                    </m:r>
                    <m:r>
                      <a:rPr lang="en-US" b="0" i="1" smtClean="0">
                        <a:latin typeface="Cambria Math"/>
                      </a:rPr>
                      <m:t>/</m:t>
                    </m:r>
                    <m:r>
                      <a:rPr lang="en-US" b="0" i="1" smtClean="0">
                        <a:latin typeface="Cambria Math"/>
                      </a:rPr>
                      <m:t>𝑠</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684396" y="4117603"/>
                <a:ext cx="1366271" cy="391582"/>
              </a:xfrm>
              <a:prstGeom prst="rect">
                <a:avLst/>
              </a:prstGeom>
              <a:blipFill rotWithShape="1">
                <a:blip r:embed="rId10"/>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3115164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1543</Words>
  <Application>Microsoft Office PowerPoint</Application>
  <PresentationFormat>On-screen Show (4:3)</PresentationFormat>
  <Paragraphs>157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Dr. Md. Habib Ullah</cp:lastModifiedBy>
  <cp:revision>74</cp:revision>
  <dcterms:created xsi:type="dcterms:W3CDTF">2020-06-27T08:30:30Z</dcterms:created>
  <dcterms:modified xsi:type="dcterms:W3CDTF">2021-01-19T07:07:28Z</dcterms:modified>
</cp:coreProperties>
</file>