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3" r:id="rId2"/>
    <p:sldId id="387" r:id="rId3"/>
    <p:sldId id="388" r:id="rId4"/>
    <p:sldId id="389" r:id="rId5"/>
    <p:sldId id="390" r:id="rId6"/>
    <p:sldId id="391" r:id="rId7"/>
    <p:sldId id="398" r:id="rId8"/>
    <p:sldId id="441" r:id="rId9"/>
    <p:sldId id="442" r:id="rId10"/>
    <p:sldId id="437" r:id="rId11"/>
    <p:sldId id="444" r:id="rId12"/>
    <p:sldId id="393" r:id="rId13"/>
    <p:sldId id="394" r:id="rId14"/>
    <p:sldId id="395" r:id="rId15"/>
    <p:sldId id="396" r:id="rId16"/>
    <p:sldId id="438" r:id="rId17"/>
    <p:sldId id="439" r:id="rId18"/>
    <p:sldId id="445" r:id="rId19"/>
    <p:sldId id="3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7CEF5-D5D0-4466-B1E2-5C5EE544F3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DD71F3-036E-4882-AD58-FF9DB91861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4184BA-F5FC-44C5-B7E7-A64E7EF937CF}"/>
              </a:ext>
            </a:extLst>
          </p:cNvPr>
          <p:cNvSpPr>
            <a:spLocks noGrp="1"/>
          </p:cNvSpPr>
          <p:nvPr>
            <p:ph type="dt" sz="half" idx="10"/>
          </p:nvPr>
        </p:nvSpPr>
        <p:spPr/>
        <p:txBody>
          <a:bodyPr/>
          <a:lstStyle/>
          <a:p>
            <a:fld id="{D505703C-C997-487C-B5B2-2F2A6444E08E}" type="datetimeFigureOut">
              <a:rPr lang="en-US" smtClean="0"/>
              <a:t>06-Jun-22</a:t>
            </a:fld>
            <a:endParaRPr lang="en-US"/>
          </a:p>
        </p:txBody>
      </p:sp>
      <p:sp>
        <p:nvSpPr>
          <p:cNvPr id="5" name="Footer Placeholder 4">
            <a:extLst>
              <a:ext uri="{FF2B5EF4-FFF2-40B4-BE49-F238E27FC236}">
                <a16:creationId xmlns:a16="http://schemas.microsoft.com/office/drawing/2014/main" id="{98207629-98B0-4100-8BA7-E87CB54BCD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4F4D47-4160-4B09-9D55-39F586EAAAB3}"/>
              </a:ext>
            </a:extLst>
          </p:cNvPr>
          <p:cNvSpPr>
            <a:spLocks noGrp="1"/>
          </p:cNvSpPr>
          <p:nvPr>
            <p:ph type="sldNum" sz="quarter" idx="12"/>
          </p:nvPr>
        </p:nvSpPr>
        <p:spPr/>
        <p:txBody>
          <a:bodyPr/>
          <a:lstStyle/>
          <a:p>
            <a:fld id="{8DEEA7A1-2BFD-4EF4-AA70-3937DC17730F}" type="slidenum">
              <a:rPr lang="en-US" smtClean="0"/>
              <a:t>‹#›</a:t>
            </a:fld>
            <a:endParaRPr lang="en-US"/>
          </a:p>
        </p:txBody>
      </p:sp>
    </p:spTree>
    <p:extLst>
      <p:ext uri="{BB962C8B-B14F-4D97-AF65-F5344CB8AC3E}">
        <p14:creationId xmlns:p14="http://schemas.microsoft.com/office/powerpoint/2010/main" val="313074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ADE9E-1EB6-400A-BB10-7053645723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F6F4AE-19B3-4AAE-BE6A-712593E087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230E39-E265-4AC4-BA71-8B6674E46910}"/>
              </a:ext>
            </a:extLst>
          </p:cNvPr>
          <p:cNvSpPr>
            <a:spLocks noGrp="1"/>
          </p:cNvSpPr>
          <p:nvPr>
            <p:ph type="dt" sz="half" idx="10"/>
          </p:nvPr>
        </p:nvSpPr>
        <p:spPr/>
        <p:txBody>
          <a:bodyPr/>
          <a:lstStyle/>
          <a:p>
            <a:fld id="{D505703C-C997-487C-B5B2-2F2A6444E08E}" type="datetimeFigureOut">
              <a:rPr lang="en-US" smtClean="0"/>
              <a:t>06-Jun-22</a:t>
            </a:fld>
            <a:endParaRPr lang="en-US"/>
          </a:p>
        </p:txBody>
      </p:sp>
      <p:sp>
        <p:nvSpPr>
          <p:cNvPr id="5" name="Footer Placeholder 4">
            <a:extLst>
              <a:ext uri="{FF2B5EF4-FFF2-40B4-BE49-F238E27FC236}">
                <a16:creationId xmlns:a16="http://schemas.microsoft.com/office/drawing/2014/main" id="{62154E53-CD53-4858-9B67-ADC80F6A5A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7244B-F4CC-417B-AB12-1EE840FEF638}"/>
              </a:ext>
            </a:extLst>
          </p:cNvPr>
          <p:cNvSpPr>
            <a:spLocks noGrp="1"/>
          </p:cNvSpPr>
          <p:nvPr>
            <p:ph type="sldNum" sz="quarter" idx="12"/>
          </p:nvPr>
        </p:nvSpPr>
        <p:spPr/>
        <p:txBody>
          <a:bodyPr/>
          <a:lstStyle/>
          <a:p>
            <a:fld id="{8DEEA7A1-2BFD-4EF4-AA70-3937DC17730F}" type="slidenum">
              <a:rPr lang="en-US" smtClean="0"/>
              <a:t>‹#›</a:t>
            </a:fld>
            <a:endParaRPr lang="en-US"/>
          </a:p>
        </p:txBody>
      </p:sp>
    </p:spTree>
    <p:extLst>
      <p:ext uri="{BB962C8B-B14F-4D97-AF65-F5344CB8AC3E}">
        <p14:creationId xmlns:p14="http://schemas.microsoft.com/office/powerpoint/2010/main" val="489045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E820F7-44A6-4F92-B993-876BDF4242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E264C2-807E-4796-AACE-6C4D7E91D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7E3C27-78E9-425F-B883-E0B35C2A132C}"/>
              </a:ext>
            </a:extLst>
          </p:cNvPr>
          <p:cNvSpPr>
            <a:spLocks noGrp="1"/>
          </p:cNvSpPr>
          <p:nvPr>
            <p:ph type="dt" sz="half" idx="10"/>
          </p:nvPr>
        </p:nvSpPr>
        <p:spPr/>
        <p:txBody>
          <a:bodyPr/>
          <a:lstStyle/>
          <a:p>
            <a:fld id="{D505703C-C997-487C-B5B2-2F2A6444E08E}" type="datetimeFigureOut">
              <a:rPr lang="en-US" smtClean="0"/>
              <a:t>06-Jun-22</a:t>
            </a:fld>
            <a:endParaRPr lang="en-US"/>
          </a:p>
        </p:txBody>
      </p:sp>
      <p:sp>
        <p:nvSpPr>
          <p:cNvPr id="5" name="Footer Placeholder 4">
            <a:extLst>
              <a:ext uri="{FF2B5EF4-FFF2-40B4-BE49-F238E27FC236}">
                <a16:creationId xmlns:a16="http://schemas.microsoft.com/office/drawing/2014/main" id="{B55C9BC5-14C4-4DC5-9AD1-E11FE06F7C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A37E9-2353-47F5-9239-130D37307F70}"/>
              </a:ext>
            </a:extLst>
          </p:cNvPr>
          <p:cNvSpPr>
            <a:spLocks noGrp="1"/>
          </p:cNvSpPr>
          <p:nvPr>
            <p:ph type="sldNum" sz="quarter" idx="12"/>
          </p:nvPr>
        </p:nvSpPr>
        <p:spPr/>
        <p:txBody>
          <a:bodyPr/>
          <a:lstStyle/>
          <a:p>
            <a:fld id="{8DEEA7A1-2BFD-4EF4-AA70-3937DC17730F}" type="slidenum">
              <a:rPr lang="en-US" smtClean="0"/>
              <a:t>‹#›</a:t>
            </a:fld>
            <a:endParaRPr lang="en-US"/>
          </a:p>
        </p:txBody>
      </p:sp>
    </p:spTree>
    <p:extLst>
      <p:ext uri="{BB962C8B-B14F-4D97-AF65-F5344CB8AC3E}">
        <p14:creationId xmlns:p14="http://schemas.microsoft.com/office/powerpoint/2010/main" val="320191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68F6-183F-4E7F-AC49-9F7D3A9475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DEB71E-A588-4BBC-875D-4E480CAA48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94243-159F-4D17-AE63-BA73AAEB9058}"/>
              </a:ext>
            </a:extLst>
          </p:cNvPr>
          <p:cNvSpPr>
            <a:spLocks noGrp="1"/>
          </p:cNvSpPr>
          <p:nvPr>
            <p:ph type="dt" sz="half" idx="10"/>
          </p:nvPr>
        </p:nvSpPr>
        <p:spPr/>
        <p:txBody>
          <a:bodyPr/>
          <a:lstStyle/>
          <a:p>
            <a:fld id="{D505703C-C997-487C-B5B2-2F2A6444E08E}" type="datetimeFigureOut">
              <a:rPr lang="en-US" smtClean="0"/>
              <a:t>06-Jun-22</a:t>
            </a:fld>
            <a:endParaRPr lang="en-US"/>
          </a:p>
        </p:txBody>
      </p:sp>
      <p:sp>
        <p:nvSpPr>
          <p:cNvPr id="5" name="Footer Placeholder 4">
            <a:extLst>
              <a:ext uri="{FF2B5EF4-FFF2-40B4-BE49-F238E27FC236}">
                <a16:creationId xmlns:a16="http://schemas.microsoft.com/office/drawing/2014/main" id="{32882899-909D-4C35-BAA2-FC2B46EF68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86B44C-9D1C-4039-8D5B-EFF7B2F8DC41}"/>
              </a:ext>
            </a:extLst>
          </p:cNvPr>
          <p:cNvSpPr>
            <a:spLocks noGrp="1"/>
          </p:cNvSpPr>
          <p:nvPr>
            <p:ph type="sldNum" sz="quarter" idx="12"/>
          </p:nvPr>
        </p:nvSpPr>
        <p:spPr/>
        <p:txBody>
          <a:bodyPr/>
          <a:lstStyle/>
          <a:p>
            <a:fld id="{8DEEA7A1-2BFD-4EF4-AA70-3937DC17730F}" type="slidenum">
              <a:rPr lang="en-US" smtClean="0"/>
              <a:t>‹#›</a:t>
            </a:fld>
            <a:endParaRPr lang="en-US"/>
          </a:p>
        </p:txBody>
      </p:sp>
    </p:spTree>
    <p:extLst>
      <p:ext uri="{BB962C8B-B14F-4D97-AF65-F5344CB8AC3E}">
        <p14:creationId xmlns:p14="http://schemas.microsoft.com/office/powerpoint/2010/main" val="34835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B2EB0-E6F7-497A-8E4B-9B861A73D7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D549C2-EEF1-475A-BE3F-13575226E8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DF0797-ED24-4781-B110-844535B55DE6}"/>
              </a:ext>
            </a:extLst>
          </p:cNvPr>
          <p:cNvSpPr>
            <a:spLocks noGrp="1"/>
          </p:cNvSpPr>
          <p:nvPr>
            <p:ph type="dt" sz="half" idx="10"/>
          </p:nvPr>
        </p:nvSpPr>
        <p:spPr/>
        <p:txBody>
          <a:bodyPr/>
          <a:lstStyle/>
          <a:p>
            <a:fld id="{D505703C-C997-487C-B5B2-2F2A6444E08E}" type="datetimeFigureOut">
              <a:rPr lang="en-US" smtClean="0"/>
              <a:t>06-Jun-22</a:t>
            </a:fld>
            <a:endParaRPr lang="en-US"/>
          </a:p>
        </p:txBody>
      </p:sp>
      <p:sp>
        <p:nvSpPr>
          <p:cNvPr id="5" name="Footer Placeholder 4">
            <a:extLst>
              <a:ext uri="{FF2B5EF4-FFF2-40B4-BE49-F238E27FC236}">
                <a16:creationId xmlns:a16="http://schemas.microsoft.com/office/drawing/2014/main" id="{658E32BF-E280-4761-8BF4-42EDA1941C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8439-06D0-4879-A168-10DB47CA0F2E}"/>
              </a:ext>
            </a:extLst>
          </p:cNvPr>
          <p:cNvSpPr>
            <a:spLocks noGrp="1"/>
          </p:cNvSpPr>
          <p:nvPr>
            <p:ph type="sldNum" sz="quarter" idx="12"/>
          </p:nvPr>
        </p:nvSpPr>
        <p:spPr/>
        <p:txBody>
          <a:bodyPr/>
          <a:lstStyle/>
          <a:p>
            <a:fld id="{8DEEA7A1-2BFD-4EF4-AA70-3937DC17730F}" type="slidenum">
              <a:rPr lang="en-US" smtClean="0"/>
              <a:t>‹#›</a:t>
            </a:fld>
            <a:endParaRPr lang="en-US"/>
          </a:p>
        </p:txBody>
      </p:sp>
    </p:spTree>
    <p:extLst>
      <p:ext uri="{BB962C8B-B14F-4D97-AF65-F5344CB8AC3E}">
        <p14:creationId xmlns:p14="http://schemas.microsoft.com/office/powerpoint/2010/main" val="4063730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F23E6-444D-4AC3-9332-E9284443B1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D1C555-6D0F-42C3-97C6-8CBC0E307E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54DB0F-E0C7-4F7E-9D64-A6C27ADB9D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E2C183-9052-4BF0-BBE2-8B1FB539690D}"/>
              </a:ext>
            </a:extLst>
          </p:cNvPr>
          <p:cNvSpPr>
            <a:spLocks noGrp="1"/>
          </p:cNvSpPr>
          <p:nvPr>
            <p:ph type="dt" sz="half" idx="10"/>
          </p:nvPr>
        </p:nvSpPr>
        <p:spPr/>
        <p:txBody>
          <a:bodyPr/>
          <a:lstStyle/>
          <a:p>
            <a:fld id="{D505703C-C997-487C-B5B2-2F2A6444E08E}" type="datetimeFigureOut">
              <a:rPr lang="en-US" smtClean="0"/>
              <a:t>06-Jun-22</a:t>
            </a:fld>
            <a:endParaRPr lang="en-US"/>
          </a:p>
        </p:txBody>
      </p:sp>
      <p:sp>
        <p:nvSpPr>
          <p:cNvPr id="6" name="Footer Placeholder 5">
            <a:extLst>
              <a:ext uri="{FF2B5EF4-FFF2-40B4-BE49-F238E27FC236}">
                <a16:creationId xmlns:a16="http://schemas.microsoft.com/office/drawing/2014/main" id="{0A9CE7F7-09BC-4A1F-83E7-61D58AF11E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F06379-DA6E-495C-8530-C82B8FD68DD4}"/>
              </a:ext>
            </a:extLst>
          </p:cNvPr>
          <p:cNvSpPr>
            <a:spLocks noGrp="1"/>
          </p:cNvSpPr>
          <p:nvPr>
            <p:ph type="sldNum" sz="quarter" idx="12"/>
          </p:nvPr>
        </p:nvSpPr>
        <p:spPr/>
        <p:txBody>
          <a:bodyPr/>
          <a:lstStyle/>
          <a:p>
            <a:fld id="{8DEEA7A1-2BFD-4EF4-AA70-3937DC17730F}" type="slidenum">
              <a:rPr lang="en-US" smtClean="0"/>
              <a:t>‹#›</a:t>
            </a:fld>
            <a:endParaRPr lang="en-US"/>
          </a:p>
        </p:txBody>
      </p:sp>
    </p:spTree>
    <p:extLst>
      <p:ext uri="{BB962C8B-B14F-4D97-AF65-F5344CB8AC3E}">
        <p14:creationId xmlns:p14="http://schemas.microsoft.com/office/powerpoint/2010/main" val="3440307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297A-D940-4927-B109-0FAA40F51A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F88FDA-DB8A-41FD-B74C-186D371828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2B319-FAF4-4C68-9116-151B25E2A33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1EB9CE-444E-4706-A25D-03A1CF44DB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0829B4-423E-46B8-A637-F3A850AA1C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5A606D-6BF2-4988-ABC7-013BC11DF3D4}"/>
              </a:ext>
            </a:extLst>
          </p:cNvPr>
          <p:cNvSpPr>
            <a:spLocks noGrp="1"/>
          </p:cNvSpPr>
          <p:nvPr>
            <p:ph type="dt" sz="half" idx="10"/>
          </p:nvPr>
        </p:nvSpPr>
        <p:spPr/>
        <p:txBody>
          <a:bodyPr/>
          <a:lstStyle/>
          <a:p>
            <a:fld id="{D505703C-C997-487C-B5B2-2F2A6444E08E}" type="datetimeFigureOut">
              <a:rPr lang="en-US" smtClean="0"/>
              <a:t>06-Jun-22</a:t>
            </a:fld>
            <a:endParaRPr lang="en-US"/>
          </a:p>
        </p:txBody>
      </p:sp>
      <p:sp>
        <p:nvSpPr>
          <p:cNvPr id="8" name="Footer Placeholder 7">
            <a:extLst>
              <a:ext uri="{FF2B5EF4-FFF2-40B4-BE49-F238E27FC236}">
                <a16:creationId xmlns:a16="http://schemas.microsoft.com/office/drawing/2014/main" id="{E55F4484-1D1A-4A57-856D-632E545814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E64CAB-3DE1-4231-9C61-891E9F9281BF}"/>
              </a:ext>
            </a:extLst>
          </p:cNvPr>
          <p:cNvSpPr>
            <a:spLocks noGrp="1"/>
          </p:cNvSpPr>
          <p:nvPr>
            <p:ph type="sldNum" sz="quarter" idx="12"/>
          </p:nvPr>
        </p:nvSpPr>
        <p:spPr/>
        <p:txBody>
          <a:bodyPr/>
          <a:lstStyle/>
          <a:p>
            <a:fld id="{8DEEA7A1-2BFD-4EF4-AA70-3937DC17730F}" type="slidenum">
              <a:rPr lang="en-US" smtClean="0"/>
              <a:t>‹#›</a:t>
            </a:fld>
            <a:endParaRPr lang="en-US"/>
          </a:p>
        </p:txBody>
      </p:sp>
    </p:spTree>
    <p:extLst>
      <p:ext uri="{BB962C8B-B14F-4D97-AF65-F5344CB8AC3E}">
        <p14:creationId xmlns:p14="http://schemas.microsoft.com/office/powerpoint/2010/main" val="230692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3643-98B8-4DDA-A6A5-5C98F3BF71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3B538B-C279-46FA-B704-23E74CC0B72C}"/>
              </a:ext>
            </a:extLst>
          </p:cNvPr>
          <p:cNvSpPr>
            <a:spLocks noGrp="1"/>
          </p:cNvSpPr>
          <p:nvPr>
            <p:ph type="dt" sz="half" idx="10"/>
          </p:nvPr>
        </p:nvSpPr>
        <p:spPr/>
        <p:txBody>
          <a:bodyPr/>
          <a:lstStyle/>
          <a:p>
            <a:fld id="{D505703C-C997-487C-B5B2-2F2A6444E08E}" type="datetimeFigureOut">
              <a:rPr lang="en-US" smtClean="0"/>
              <a:t>06-Jun-22</a:t>
            </a:fld>
            <a:endParaRPr lang="en-US"/>
          </a:p>
        </p:txBody>
      </p:sp>
      <p:sp>
        <p:nvSpPr>
          <p:cNvPr id="4" name="Footer Placeholder 3">
            <a:extLst>
              <a:ext uri="{FF2B5EF4-FFF2-40B4-BE49-F238E27FC236}">
                <a16:creationId xmlns:a16="http://schemas.microsoft.com/office/drawing/2014/main" id="{983C5A66-7A7E-483C-BDDE-7B93CBB94B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86967-2AF9-4694-8AB2-1F6BECA47FFD}"/>
              </a:ext>
            </a:extLst>
          </p:cNvPr>
          <p:cNvSpPr>
            <a:spLocks noGrp="1"/>
          </p:cNvSpPr>
          <p:nvPr>
            <p:ph type="sldNum" sz="quarter" idx="12"/>
          </p:nvPr>
        </p:nvSpPr>
        <p:spPr/>
        <p:txBody>
          <a:bodyPr/>
          <a:lstStyle/>
          <a:p>
            <a:fld id="{8DEEA7A1-2BFD-4EF4-AA70-3937DC17730F}" type="slidenum">
              <a:rPr lang="en-US" smtClean="0"/>
              <a:t>‹#›</a:t>
            </a:fld>
            <a:endParaRPr lang="en-US"/>
          </a:p>
        </p:txBody>
      </p:sp>
    </p:spTree>
    <p:extLst>
      <p:ext uri="{BB962C8B-B14F-4D97-AF65-F5344CB8AC3E}">
        <p14:creationId xmlns:p14="http://schemas.microsoft.com/office/powerpoint/2010/main" val="3499284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017FC8-5484-4FF8-A51C-37D75EF5EED9}"/>
              </a:ext>
            </a:extLst>
          </p:cNvPr>
          <p:cNvSpPr>
            <a:spLocks noGrp="1"/>
          </p:cNvSpPr>
          <p:nvPr>
            <p:ph type="dt" sz="half" idx="10"/>
          </p:nvPr>
        </p:nvSpPr>
        <p:spPr/>
        <p:txBody>
          <a:bodyPr/>
          <a:lstStyle/>
          <a:p>
            <a:fld id="{D505703C-C997-487C-B5B2-2F2A6444E08E}" type="datetimeFigureOut">
              <a:rPr lang="en-US" smtClean="0"/>
              <a:t>06-Jun-22</a:t>
            </a:fld>
            <a:endParaRPr lang="en-US"/>
          </a:p>
        </p:txBody>
      </p:sp>
      <p:sp>
        <p:nvSpPr>
          <p:cNvPr id="3" name="Footer Placeholder 2">
            <a:extLst>
              <a:ext uri="{FF2B5EF4-FFF2-40B4-BE49-F238E27FC236}">
                <a16:creationId xmlns:a16="http://schemas.microsoft.com/office/drawing/2014/main" id="{9639833A-6A31-467F-881F-06AED2D9CB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BF7AD3-F87B-4E25-88E6-766CB2E33AE5}"/>
              </a:ext>
            </a:extLst>
          </p:cNvPr>
          <p:cNvSpPr>
            <a:spLocks noGrp="1"/>
          </p:cNvSpPr>
          <p:nvPr>
            <p:ph type="sldNum" sz="quarter" idx="12"/>
          </p:nvPr>
        </p:nvSpPr>
        <p:spPr/>
        <p:txBody>
          <a:bodyPr/>
          <a:lstStyle/>
          <a:p>
            <a:fld id="{8DEEA7A1-2BFD-4EF4-AA70-3937DC17730F}" type="slidenum">
              <a:rPr lang="en-US" smtClean="0"/>
              <a:t>‹#›</a:t>
            </a:fld>
            <a:endParaRPr lang="en-US"/>
          </a:p>
        </p:txBody>
      </p:sp>
    </p:spTree>
    <p:extLst>
      <p:ext uri="{BB962C8B-B14F-4D97-AF65-F5344CB8AC3E}">
        <p14:creationId xmlns:p14="http://schemas.microsoft.com/office/powerpoint/2010/main" val="171140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9A77E-DE08-496B-B654-77B7D4DC05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D81BE6-22BC-4BA6-A8F1-8174177442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1D1164-FA1F-4DD5-A005-3B1C1C8D67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22D321-79B7-49BF-80AA-1E81FE7D5147}"/>
              </a:ext>
            </a:extLst>
          </p:cNvPr>
          <p:cNvSpPr>
            <a:spLocks noGrp="1"/>
          </p:cNvSpPr>
          <p:nvPr>
            <p:ph type="dt" sz="half" idx="10"/>
          </p:nvPr>
        </p:nvSpPr>
        <p:spPr/>
        <p:txBody>
          <a:bodyPr/>
          <a:lstStyle/>
          <a:p>
            <a:fld id="{D505703C-C997-487C-B5B2-2F2A6444E08E}" type="datetimeFigureOut">
              <a:rPr lang="en-US" smtClean="0"/>
              <a:t>06-Jun-22</a:t>
            </a:fld>
            <a:endParaRPr lang="en-US"/>
          </a:p>
        </p:txBody>
      </p:sp>
      <p:sp>
        <p:nvSpPr>
          <p:cNvPr id="6" name="Footer Placeholder 5">
            <a:extLst>
              <a:ext uri="{FF2B5EF4-FFF2-40B4-BE49-F238E27FC236}">
                <a16:creationId xmlns:a16="http://schemas.microsoft.com/office/drawing/2014/main" id="{409F1461-12FB-4F65-A514-E19172DF0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6FF196-9B47-4B1F-9D0B-66749F85F023}"/>
              </a:ext>
            </a:extLst>
          </p:cNvPr>
          <p:cNvSpPr>
            <a:spLocks noGrp="1"/>
          </p:cNvSpPr>
          <p:nvPr>
            <p:ph type="sldNum" sz="quarter" idx="12"/>
          </p:nvPr>
        </p:nvSpPr>
        <p:spPr/>
        <p:txBody>
          <a:bodyPr/>
          <a:lstStyle/>
          <a:p>
            <a:fld id="{8DEEA7A1-2BFD-4EF4-AA70-3937DC17730F}" type="slidenum">
              <a:rPr lang="en-US" smtClean="0"/>
              <a:t>‹#›</a:t>
            </a:fld>
            <a:endParaRPr lang="en-US"/>
          </a:p>
        </p:txBody>
      </p:sp>
    </p:spTree>
    <p:extLst>
      <p:ext uri="{BB962C8B-B14F-4D97-AF65-F5344CB8AC3E}">
        <p14:creationId xmlns:p14="http://schemas.microsoft.com/office/powerpoint/2010/main" val="300048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6376D-E08F-4B47-A1D0-5BADAC2A9E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19DB51-3008-411D-877E-0DBD3B3852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394E25-738F-499F-B797-15E9B98FA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346C92-1A9C-424C-9587-FB1CBBCAC2C9}"/>
              </a:ext>
            </a:extLst>
          </p:cNvPr>
          <p:cNvSpPr>
            <a:spLocks noGrp="1"/>
          </p:cNvSpPr>
          <p:nvPr>
            <p:ph type="dt" sz="half" idx="10"/>
          </p:nvPr>
        </p:nvSpPr>
        <p:spPr/>
        <p:txBody>
          <a:bodyPr/>
          <a:lstStyle/>
          <a:p>
            <a:fld id="{D505703C-C997-487C-B5B2-2F2A6444E08E}" type="datetimeFigureOut">
              <a:rPr lang="en-US" smtClean="0"/>
              <a:t>06-Jun-22</a:t>
            </a:fld>
            <a:endParaRPr lang="en-US"/>
          </a:p>
        </p:txBody>
      </p:sp>
      <p:sp>
        <p:nvSpPr>
          <p:cNvPr id="6" name="Footer Placeholder 5">
            <a:extLst>
              <a:ext uri="{FF2B5EF4-FFF2-40B4-BE49-F238E27FC236}">
                <a16:creationId xmlns:a16="http://schemas.microsoft.com/office/drawing/2014/main" id="{67539D65-8FCC-4EBE-A3B8-4F2BE934C4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C730BE-2AEA-4D68-9A78-1859BA585A91}"/>
              </a:ext>
            </a:extLst>
          </p:cNvPr>
          <p:cNvSpPr>
            <a:spLocks noGrp="1"/>
          </p:cNvSpPr>
          <p:nvPr>
            <p:ph type="sldNum" sz="quarter" idx="12"/>
          </p:nvPr>
        </p:nvSpPr>
        <p:spPr/>
        <p:txBody>
          <a:bodyPr/>
          <a:lstStyle/>
          <a:p>
            <a:fld id="{8DEEA7A1-2BFD-4EF4-AA70-3937DC17730F}" type="slidenum">
              <a:rPr lang="en-US" smtClean="0"/>
              <a:t>‹#›</a:t>
            </a:fld>
            <a:endParaRPr lang="en-US"/>
          </a:p>
        </p:txBody>
      </p:sp>
    </p:spTree>
    <p:extLst>
      <p:ext uri="{BB962C8B-B14F-4D97-AF65-F5344CB8AC3E}">
        <p14:creationId xmlns:p14="http://schemas.microsoft.com/office/powerpoint/2010/main" val="3177223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109FAC-9523-45FD-A1A0-7B6E641BB1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B750C7-FC5B-42F1-A98C-43D621F773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98BC6-9793-4669-A729-F8EBDA2340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05703C-C997-487C-B5B2-2F2A6444E08E}" type="datetimeFigureOut">
              <a:rPr lang="en-US" smtClean="0"/>
              <a:t>06-Jun-22</a:t>
            </a:fld>
            <a:endParaRPr lang="en-US"/>
          </a:p>
        </p:txBody>
      </p:sp>
      <p:sp>
        <p:nvSpPr>
          <p:cNvPr id="5" name="Footer Placeholder 4">
            <a:extLst>
              <a:ext uri="{FF2B5EF4-FFF2-40B4-BE49-F238E27FC236}">
                <a16:creationId xmlns:a16="http://schemas.microsoft.com/office/drawing/2014/main" id="{11142062-162C-4F96-ABB3-CF1FE19770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592A14-EC73-4D42-B32C-1786376988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EA7A1-2BFD-4EF4-AA70-3937DC17730F}" type="slidenum">
              <a:rPr lang="en-US" smtClean="0"/>
              <a:t>‹#›</a:t>
            </a:fld>
            <a:endParaRPr lang="en-US"/>
          </a:p>
        </p:txBody>
      </p:sp>
    </p:spTree>
    <p:extLst>
      <p:ext uri="{BB962C8B-B14F-4D97-AF65-F5344CB8AC3E}">
        <p14:creationId xmlns:p14="http://schemas.microsoft.com/office/powerpoint/2010/main" val="2867905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w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5A5D1C0-7007-4923-81B6-AC8F6AB65F5F}"/>
              </a:ext>
            </a:extLst>
          </p:cNvPr>
          <p:cNvSpPr txBox="1">
            <a:spLocks/>
          </p:cNvSpPr>
          <p:nvPr/>
        </p:nvSpPr>
        <p:spPr>
          <a:xfrm>
            <a:off x="1676400" y="928699"/>
            <a:ext cx="8791204" cy="60267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n w="17780" cmpd="sng">
                  <a:noFill/>
                  <a:prstDash val="solid"/>
                  <a:miter lim="800000"/>
                </a:ln>
                <a:solidFill>
                  <a:sysClr val="windowText" lastClr="000000"/>
                </a:solidFill>
                <a:latin typeface="Times New Roman" panose="02020603050405020304" pitchFamily="18" charset="0"/>
                <a:cs typeface="Times New Roman" panose="02020603050405020304" pitchFamily="18" charset="0"/>
              </a:rPr>
              <a:t>Center of Mass (1D)</a:t>
            </a:r>
            <a:endParaRPr lang="en-IN" sz="3200" b="1" dirty="0">
              <a:ln w="17780" cmpd="sng">
                <a:noFill/>
                <a:prstDash val="solid"/>
                <a:miter lim="800000"/>
              </a:ln>
              <a:solidFill>
                <a:sysClr val="windowText" lastClr="000000"/>
              </a:solidFill>
              <a:latin typeface="Times New Roman" panose="02020603050405020304" pitchFamily="18" charset="0"/>
              <a:cs typeface="Times New Roman" panose="02020603050405020304" pitchFamily="18" charset="0"/>
            </a:endParaRPr>
          </a:p>
        </p:txBody>
      </p:sp>
      <p:grpSp>
        <p:nvGrpSpPr>
          <p:cNvPr id="34" name="Group 3">
            <a:extLst>
              <a:ext uri="{FF2B5EF4-FFF2-40B4-BE49-F238E27FC236}">
                <a16:creationId xmlns:a16="http://schemas.microsoft.com/office/drawing/2014/main" id="{796852EB-21EB-4ACC-82FA-AEDF7424CE83}"/>
              </a:ext>
            </a:extLst>
          </p:cNvPr>
          <p:cNvGrpSpPr>
            <a:grpSpLocks/>
          </p:cNvGrpSpPr>
          <p:nvPr/>
        </p:nvGrpSpPr>
        <p:grpSpPr bwMode="auto">
          <a:xfrm>
            <a:off x="4065588" y="3208814"/>
            <a:ext cx="5078412" cy="369888"/>
            <a:chOff x="1601" y="1729"/>
            <a:chExt cx="3199" cy="233"/>
          </a:xfrm>
        </p:grpSpPr>
        <p:sp>
          <p:nvSpPr>
            <p:cNvPr id="35" name="Line 4">
              <a:extLst>
                <a:ext uri="{FF2B5EF4-FFF2-40B4-BE49-F238E27FC236}">
                  <a16:creationId xmlns:a16="http://schemas.microsoft.com/office/drawing/2014/main" id="{8AE6F46C-F805-4C2E-B7A2-7E54207E337D}"/>
                </a:ext>
              </a:extLst>
            </p:cNvPr>
            <p:cNvSpPr>
              <a:spLocks noChangeShapeType="1"/>
            </p:cNvSpPr>
            <p:nvPr/>
          </p:nvSpPr>
          <p:spPr bwMode="auto">
            <a:xfrm>
              <a:off x="1680" y="1776"/>
              <a:ext cx="312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Text Box 5">
              <a:extLst>
                <a:ext uri="{FF2B5EF4-FFF2-40B4-BE49-F238E27FC236}">
                  <a16:creationId xmlns:a16="http://schemas.microsoft.com/office/drawing/2014/main" id="{4EDD789F-7B24-42BD-97D6-06A8D209A126}"/>
                </a:ext>
              </a:extLst>
            </p:cNvPr>
            <p:cNvSpPr txBox="1">
              <a:spLocks noChangeArrowheads="1"/>
            </p:cNvSpPr>
            <p:nvPr/>
          </p:nvSpPr>
          <p:spPr bwMode="auto">
            <a:xfrm>
              <a:off x="1601" y="1729"/>
              <a:ext cx="19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b="1"/>
                <a:t>0</a:t>
              </a:r>
              <a:endParaRPr lang="en-US"/>
            </a:p>
          </p:txBody>
        </p:sp>
      </p:grpSp>
      <p:grpSp>
        <p:nvGrpSpPr>
          <p:cNvPr id="37" name="Group 6">
            <a:extLst>
              <a:ext uri="{FF2B5EF4-FFF2-40B4-BE49-F238E27FC236}">
                <a16:creationId xmlns:a16="http://schemas.microsoft.com/office/drawing/2014/main" id="{8D65D958-A9A6-4072-9156-81B10FD0CC32}"/>
              </a:ext>
            </a:extLst>
          </p:cNvPr>
          <p:cNvGrpSpPr>
            <a:grpSpLocks/>
          </p:cNvGrpSpPr>
          <p:nvPr/>
        </p:nvGrpSpPr>
        <p:grpSpPr bwMode="auto">
          <a:xfrm>
            <a:off x="4191000" y="3435822"/>
            <a:ext cx="914400" cy="457200"/>
            <a:chOff x="1680" y="1872"/>
            <a:chExt cx="576" cy="288"/>
          </a:xfrm>
        </p:grpSpPr>
        <p:sp>
          <p:nvSpPr>
            <p:cNvPr id="38" name="Text Box 7">
              <a:extLst>
                <a:ext uri="{FF2B5EF4-FFF2-40B4-BE49-F238E27FC236}">
                  <a16:creationId xmlns:a16="http://schemas.microsoft.com/office/drawing/2014/main" id="{3E83D633-48BD-44B7-A6FE-01C2D9E7232D}"/>
                </a:ext>
              </a:extLst>
            </p:cNvPr>
            <p:cNvSpPr txBox="1">
              <a:spLocks noChangeArrowheads="1"/>
            </p:cNvSpPr>
            <p:nvPr/>
          </p:nvSpPr>
          <p:spPr bwMode="auto">
            <a:xfrm>
              <a:off x="1824" y="1872"/>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b="1"/>
                <a:t>x</a:t>
              </a:r>
              <a:r>
                <a:rPr lang="en-US" b="1" baseline="-25000"/>
                <a:t>1</a:t>
              </a:r>
              <a:endParaRPr lang="en-US"/>
            </a:p>
          </p:txBody>
        </p:sp>
        <p:sp>
          <p:nvSpPr>
            <p:cNvPr id="39" name="Line 8">
              <a:extLst>
                <a:ext uri="{FF2B5EF4-FFF2-40B4-BE49-F238E27FC236}">
                  <a16:creationId xmlns:a16="http://schemas.microsoft.com/office/drawing/2014/main" id="{1B9AE36C-3052-47FC-B788-07997DF28118}"/>
                </a:ext>
              </a:extLst>
            </p:cNvPr>
            <p:cNvSpPr>
              <a:spLocks noChangeShapeType="1"/>
            </p:cNvSpPr>
            <p:nvPr/>
          </p:nvSpPr>
          <p:spPr bwMode="auto">
            <a:xfrm>
              <a:off x="1680" y="2160"/>
              <a:ext cx="576"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0" name="Group 9">
            <a:extLst>
              <a:ext uri="{FF2B5EF4-FFF2-40B4-BE49-F238E27FC236}">
                <a16:creationId xmlns:a16="http://schemas.microsoft.com/office/drawing/2014/main" id="{A0AF5BA2-AAC4-4423-ADC6-BD8841521A53}"/>
              </a:ext>
            </a:extLst>
          </p:cNvPr>
          <p:cNvGrpSpPr>
            <a:grpSpLocks/>
          </p:cNvGrpSpPr>
          <p:nvPr/>
        </p:nvGrpSpPr>
        <p:grpSpPr bwMode="auto">
          <a:xfrm>
            <a:off x="4199648" y="3610448"/>
            <a:ext cx="3495675" cy="485775"/>
            <a:chOff x="1650" y="1982"/>
            <a:chExt cx="2202" cy="306"/>
          </a:xfrm>
        </p:grpSpPr>
        <p:sp>
          <p:nvSpPr>
            <p:cNvPr id="41" name="Text Box 10">
              <a:extLst>
                <a:ext uri="{FF2B5EF4-FFF2-40B4-BE49-F238E27FC236}">
                  <a16:creationId xmlns:a16="http://schemas.microsoft.com/office/drawing/2014/main" id="{EB710356-8DC8-4511-A311-BD3D4144737A}"/>
                </a:ext>
              </a:extLst>
            </p:cNvPr>
            <p:cNvSpPr txBox="1">
              <a:spLocks noChangeArrowheads="1"/>
            </p:cNvSpPr>
            <p:nvPr/>
          </p:nvSpPr>
          <p:spPr bwMode="auto">
            <a:xfrm>
              <a:off x="2544" y="1982"/>
              <a:ext cx="28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b="1"/>
                <a:t>x</a:t>
              </a:r>
              <a:r>
                <a:rPr lang="en-US" b="1" baseline="-25000"/>
                <a:t>2</a:t>
              </a:r>
              <a:endParaRPr lang="en-US"/>
            </a:p>
          </p:txBody>
        </p:sp>
        <p:sp>
          <p:nvSpPr>
            <p:cNvPr id="42" name="Line 11">
              <a:extLst>
                <a:ext uri="{FF2B5EF4-FFF2-40B4-BE49-F238E27FC236}">
                  <a16:creationId xmlns:a16="http://schemas.microsoft.com/office/drawing/2014/main" id="{0D8D0F73-70A2-4B52-B2DD-3C99D145FABF}"/>
                </a:ext>
              </a:extLst>
            </p:cNvPr>
            <p:cNvSpPr>
              <a:spLocks noChangeShapeType="1"/>
            </p:cNvSpPr>
            <p:nvPr/>
          </p:nvSpPr>
          <p:spPr bwMode="auto">
            <a:xfrm>
              <a:off x="1650" y="2288"/>
              <a:ext cx="220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3" name="Group 12">
            <a:extLst>
              <a:ext uri="{FF2B5EF4-FFF2-40B4-BE49-F238E27FC236}">
                <a16:creationId xmlns:a16="http://schemas.microsoft.com/office/drawing/2014/main" id="{BF1321BA-95D5-40D5-BAA4-4CDE50CAF641}"/>
              </a:ext>
            </a:extLst>
          </p:cNvPr>
          <p:cNvGrpSpPr>
            <a:grpSpLocks/>
          </p:cNvGrpSpPr>
          <p:nvPr/>
        </p:nvGrpSpPr>
        <p:grpSpPr bwMode="auto">
          <a:xfrm>
            <a:off x="4196911" y="4288315"/>
            <a:ext cx="2368550" cy="369888"/>
            <a:chOff x="1666" y="2409"/>
            <a:chExt cx="1492" cy="233"/>
          </a:xfrm>
        </p:grpSpPr>
        <p:sp>
          <p:nvSpPr>
            <p:cNvPr id="44" name="Text Box 13">
              <a:extLst>
                <a:ext uri="{FF2B5EF4-FFF2-40B4-BE49-F238E27FC236}">
                  <a16:creationId xmlns:a16="http://schemas.microsoft.com/office/drawing/2014/main" id="{585344CD-1095-4B0B-8B14-52F649D54F44}"/>
                </a:ext>
              </a:extLst>
            </p:cNvPr>
            <p:cNvSpPr txBox="1">
              <a:spLocks noChangeArrowheads="1"/>
            </p:cNvSpPr>
            <p:nvPr/>
          </p:nvSpPr>
          <p:spPr bwMode="auto">
            <a:xfrm>
              <a:off x="2351" y="2409"/>
              <a:ext cx="41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b="1"/>
                <a:t>x</a:t>
              </a:r>
              <a:r>
                <a:rPr lang="en-US" b="1" baseline="-25000"/>
                <a:t>cm</a:t>
              </a:r>
              <a:endParaRPr lang="en-US"/>
            </a:p>
          </p:txBody>
        </p:sp>
        <p:sp>
          <p:nvSpPr>
            <p:cNvPr id="45" name="Line 14">
              <a:extLst>
                <a:ext uri="{FF2B5EF4-FFF2-40B4-BE49-F238E27FC236}">
                  <a16:creationId xmlns:a16="http://schemas.microsoft.com/office/drawing/2014/main" id="{82BBC1DB-C86F-44A4-B1E9-1B6C78D36DC7}"/>
                </a:ext>
              </a:extLst>
            </p:cNvPr>
            <p:cNvSpPr>
              <a:spLocks noChangeShapeType="1"/>
            </p:cNvSpPr>
            <p:nvPr/>
          </p:nvSpPr>
          <p:spPr bwMode="auto">
            <a:xfrm>
              <a:off x="1666" y="2431"/>
              <a:ext cx="1492"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46" name="Group 15">
            <a:extLst>
              <a:ext uri="{FF2B5EF4-FFF2-40B4-BE49-F238E27FC236}">
                <a16:creationId xmlns:a16="http://schemas.microsoft.com/office/drawing/2014/main" id="{86323D86-FB3C-45B1-A811-0780F8E42395}"/>
              </a:ext>
            </a:extLst>
          </p:cNvPr>
          <p:cNvGrpSpPr>
            <a:grpSpLocks/>
          </p:cNvGrpSpPr>
          <p:nvPr/>
        </p:nvGrpSpPr>
        <p:grpSpPr bwMode="auto">
          <a:xfrm>
            <a:off x="4876800" y="2673823"/>
            <a:ext cx="685800" cy="703263"/>
            <a:chOff x="2112" y="1392"/>
            <a:chExt cx="432" cy="443"/>
          </a:xfrm>
        </p:grpSpPr>
        <p:sp>
          <p:nvSpPr>
            <p:cNvPr id="47" name="Oval 16">
              <a:extLst>
                <a:ext uri="{FF2B5EF4-FFF2-40B4-BE49-F238E27FC236}">
                  <a16:creationId xmlns:a16="http://schemas.microsoft.com/office/drawing/2014/main" id="{58B4A75C-8F32-4F59-AA1B-D49F6C066077}"/>
                </a:ext>
              </a:extLst>
            </p:cNvPr>
            <p:cNvSpPr>
              <a:spLocks noChangeArrowheads="1"/>
            </p:cNvSpPr>
            <p:nvPr/>
          </p:nvSpPr>
          <p:spPr bwMode="auto">
            <a:xfrm>
              <a:off x="2208" y="1739"/>
              <a:ext cx="96" cy="96"/>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8" name="Text Box 17">
              <a:extLst>
                <a:ext uri="{FF2B5EF4-FFF2-40B4-BE49-F238E27FC236}">
                  <a16:creationId xmlns:a16="http://schemas.microsoft.com/office/drawing/2014/main" id="{BD8F10A9-96DF-4EEB-B09A-34CFDECAECF0}"/>
                </a:ext>
              </a:extLst>
            </p:cNvPr>
            <p:cNvSpPr txBox="1">
              <a:spLocks noChangeArrowheads="1"/>
            </p:cNvSpPr>
            <p:nvPr/>
          </p:nvSpPr>
          <p:spPr bwMode="auto">
            <a:xfrm>
              <a:off x="2112" y="1392"/>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b="1"/>
                <a:t>m</a:t>
              </a:r>
              <a:r>
                <a:rPr lang="en-US" b="1" baseline="-25000"/>
                <a:t>1</a:t>
              </a:r>
              <a:endParaRPr lang="en-US" b="1"/>
            </a:p>
          </p:txBody>
        </p:sp>
      </p:grpSp>
      <p:grpSp>
        <p:nvGrpSpPr>
          <p:cNvPr id="49" name="Group 18">
            <a:extLst>
              <a:ext uri="{FF2B5EF4-FFF2-40B4-BE49-F238E27FC236}">
                <a16:creationId xmlns:a16="http://schemas.microsoft.com/office/drawing/2014/main" id="{01EB3F27-47A4-49B9-A07F-A8A743A9C901}"/>
              </a:ext>
            </a:extLst>
          </p:cNvPr>
          <p:cNvGrpSpPr>
            <a:grpSpLocks/>
          </p:cNvGrpSpPr>
          <p:nvPr/>
        </p:nvGrpSpPr>
        <p:grpSpPr bwMode="auto">
          <a:xfrm>
            <a:off x="6096000" y="2597623"/>
            <a:ext cx="685800" cy="911225"/>
            <a:chOff x="2880" y="1344"/>
            <a:chExt cx="432" cy="574"/>
          </a:xfrm>
        </p:grpSpPr>
        <p:sp>
          <p:nvSpPr>
            <p:cNvPr id="50" name="Oval 19" descr="25%">
              <a:extLst>
                <a:ext uri="{FF2B5EF4-FFF2-40B4-BE49-F238E27FC236}">
                  <a16:creationId xmlns:a16="http://schemas.microsoft.com/office/drawing/2014/main" id="{A1763483-57DC-4C8A-BD3A-A24A69727196}"/>
                </a:ext>
              </a:extLst>
            </p:cNvPr>
            <p:cNvSpPr>
              <a:spLocks noChangeArrowheads="1"/>
            </p:cNvSpPr>
            <p:nvPr/>
          </p:nvSpPr>
          <p:spPr bwMode="auto">
            <a:xfrm>
              <a:off x="3002" y="1656"/>
              <a:ext cx="262" cy="262"/>
            </a:xfrm>
            <a:prstGeom prst="ellipse">
              <a:avLst/>
            </a:prstGeom>
            <a:pattFill prst="pct25">
              <a:fgClr>
                <a:schemeClr val="accent1"/>
              </a:fgClr>
              <a:bgClr>
                <a:schemeClr val="bg1"/>
              </a:bgClr>
            </a:patt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1" name="Text Box 20">
              <a:extLst>
                <a:ext uri="{FF2B5EF4-FFF2-40B4-BE49-F238E27FC236}">
                  <a16:creationId xmlns:a16="http://schemas.microsoft.com/office/drawing/2014/main" id="{F9C9B395-6E40-4FD6-8764-9EB73561489F}"/>
                </a:ext>
              </a:extLst>
            </p:cNvPr>
            <p:cNvSpPr txBox="1">
              <a:spLocks noChangeArrowheads="1"/>
            </p:cNvSpPr>
            <p:nvPr/>
          </p:nvSpPr>
          <p:spPr bwMode="auto">
            <a:xfrm>
              <a:off x="2880" y="1344"/>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b="1"/>
                <a:t>M</a:t>
              </a:r>
            </a:p>
          </p:txBody>
        </p:sp>
      </p:grpSp>
      <p:grpSp>
        <p:nvGrpSpPr>
          <p:cNvPr id="52" name="Group 21">
            <a:extLst>
              <a:ext uri="{FF2B5EF4-FFF2-40B4-BE49-F238E27FC236}">
                <a16:creationId xmlns:a16="http://schemas.microsoft.com/office/drawing/2014/main" id="{6613B580-18DD-4552-BFAE-3A896AAD7111}"/>
              </a:ext>
            </a:extLst>
          </p:cNvPr>
          <p:cNvGrpSpPr>
            <a:grpSpLocks/>
          </p:cNvGrpSpPr>
          <p:nvPr/>
        </p:nvGrpSpPr>
        <p:grpSpPr bwMode="auto">
          <a:xfrm>
            <a:off x="7162800" y="2673823"/>
            <a:ext cx="685800" cy="779463"/>
            <a:chOff x="3552" y="1392"/>
            <a:chExt cx="432" cy="491"/>
          </a:xfrm>
        </p:grpSpPr>
        <p:sp>
          <p:nvSpPr>
            <p:cNvPr id="53" name="Oval 22">
              <a:extLst>
                <a:ext uri="{FF2B5EF4-FFF2-40B4-BE49-F238E27FC236}">
                  <a16:creationId xmlns:a16="http://schemas.microsoft.com/office/drawing/2014/main" id="{B5C3BEF6-D680-422D-843D-3F257862B25B}"/>
                </a:ext>
              </a:extLst>
            </p:cNvPr>
            <p:cNvSpPr>
              <a:spLocks noChangeArrowheads="1"/>
            </p:cNvSpPr>
            <p:nvPr/>
          </p:nvSpPr>
          <p:spPr bwMode="auto">
            <a:xfrm>
              <a:off x="3744" y="1691"/>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54" name="Text Box 23">
              <a:extLst>
                <a:ext uri="{FF2B5EF4-FFF2-40B4-BE49-F238E27FC236}">
                  <a16:creationId xmlns:a16="http://schemas.microsoft.com/office/drawing/2014/main" id="{4EC80FF3-E117-4E85-A8DF-B1ACC7327124}"/>
                </a:ext>
              </a:extLst>
            </p:cNvPr>
            <p:cNvSpPr txBox="1">
              <a:spLocks noChangeArrowheads="1"/>
            </p:cNvSpPr>
            <p:nvPr/>
          </p:nvSpPr>
          <p:spPr bwMode="auto">
            <a:xfrm>
              <a:off x="3552" y="1392"/>
              <a:ext cx="43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b="1"/>
                <a:t>m</a:t>
              </a:r>
              <a:r>
                <a:rPr lang="en-US" b="1" baseline="-25000"/>
                <a:t>2</a:t>
              </a:r>
              <a:endParaRPr lang="en-US" b="1"/>
            </a:p>
          </p:txBody>
        </p:sp>
      </p:grpSp>
      <p:sp>
        <p:nvSpPr>
          <p:cNvPr id="55" name="Text Box 24">
            <a:extLst>
              <a:ext uri="{FF2B5EF4-FFF2-40B4-BE49-F238E27FC236}">
                <a16:creationId xmlns:a16="http://schemas.microsoft.com/office/drawing/2014/main" id="{072F6A29-0A52-4DC0-B657-33573A6FAEE5}"/>
              </a:ext>
            </a:extLst>
          </p:cNvPr>
          <p:cNvSpPr txBox="1">
            <a:spLocks noChangeArrowheads="1"/>
          </p:cNvSpPr>
          <p:nvPr/>
        </p:nvSpPr>
        <p:spPr bwMode="auto">
          <a:xfrm>
            <a:off x="8077201" y="2369022"/>
            <a:ext cx="219551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b="1" dirty="0"/>
              <a:t>M = m</a:t>
            </a:r>
            <a:r>
              <a:rPr lang="en-US" b="1" baseline="-25000" dirty="0"/>
              <a:t>1</a:t>
            </a:r>
            <a:r>
              <a:rPr lang="en-US" b="1" dirty="0"/>
              <a:t> + m</a:t>
            </a:r>
            <a:r>
              <a:rPr lang="en-US" b="1" baseline="-25000" dirty="0"/>
              <a:t>2</a:t>
            </a:r>
            <a:endParaRPr lang="en-US" b="1" dirty="0"/>
          </a:p>
        </p:txBody>
      </p:sp>
      <p:sp>
        <p:nvSpPr>
          <p:cNvPr id="56" name="Text Box 25">
            <a:extLst>
              <a:ext uri="{FF2B5EF4-FFF2-40B4-BE49-F238E27FC236}">
                <a16:creationId xmlns:a16="http://schemas.microsoft.com/office/drawing/2014/main" id="{452178D6-7E65-411A-BB93-E59184F7B579}"/>
              </a:ext>
            </a:extLst>
          </p:cNvPr>
          <p:cNvSpPr txBox="1">
            <a:spLocks noChangeArrowheads="1"/>
          </p:cNvSpPr>
          <p:nvPr/>
        </p:nvSpPr>
        <p:spPr bwMode="auto">
          <a:xfrm>
            <a:off x="2438400" y="4883622"/>
            <a:ext cx="3657600" cy="7848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b="1" dirty="0"/>
              <a:t>M </a:t>
            </a:r>
            <a:r>
              <a:rPr lang="en-US" b="1" dirty="0" err="1"/>
              <a:t>x</a:t>
            </a:r>
            <a:r>
              <a:rPr lang="en-US" b="1" baseline="-25000" dirty="0" err="1"/>
              <a:t>cm</a:t>
            </a:r>
            <a:r>
              <a:rPr lang="en-US" b="1" dirty="0"/>
              <a:t> = m</a:t>
            </a:r>
            <a:r>
              <a:rPr lang="en-US" b="1" baseline="-25000" dirty="0"/>
              <a:t>1</a:t>
            </a:r>
            <a:r>
              <a:rPr lang="en-US" b="1" dirty="0"/>
              <a:t> x</a:t>
            </a:r>
            <a:r>
              <a:rPr lang="en-US" b="1" baseline="-25000" dirty="0"/>
              <a:t>1</a:t>
            </a:r>
            <a:r>
              <a:rPr lang="en-US" b="1" dirty="0"/>
              <a:t> + m</a:t>
            </a:r>
            <a:r>
              <a:rPr lang="en-US" b="1" baseline="-25000" dirty="0"/>
              <a:t>2</a:t>
            </a:r>
            <a:r>
              <a:rPr lang="en-US" b="1" dirty="0"/>
              <a:t> x</a:t>
            </a:r>
            <a:r>
              <a:rPr lang="en-US" b="1" baseline="-25000" dirty="0"/>
              <a:t>2</a:t>
            </a:r>
            <a:endParaRPr lang="en-US" baseline="-25000" dirty="0"/>
          </a:p>
          <a:p>
            <a:pPr eaLnBrk="0" hangingPunct="0">
              <a:spcBef>
                <a:spcPct val="50000"/>
              </a:spcBef>
            </a:pPr>
            <a:endParaRPr lang="en-US" dirty="0"/>
          </a:p>
        </p:txBody>
      </p:sp>
      <p:graphicFrame>
        <p:nvGraphicFramePr>
          <p:cNvPr id="57" name="Object 26">
            <a:extLst>
              <a:ext uri="{FF2B5EF4-FFF2-40B4-BE49-F238E27FC236}">
                <a16:creationId xmlns:a16="http://schemas.microsoft.com/office/drawing/2014/main" id="{3812815F-CD1C-418E-B78F-4978D7FA9C12}"/>
              </a:ext>
            </a:extLst>
          </p:cNvPr>
          <p:cNvGraphicFramePr>
            <a:graphicFrameLocks noChangeAspect="1"/>
          </p:cNvGraphicFramePr>
          <p:nvPr>
            <p:extLst>
              <p:ext uri="{D42A27DB-BD31-4B8C-83A1-F6EECF244321}">
                <p14:modId xmlns:p14="http://schemas.microsoft.com/office/powerpoint/2010/main" val="1794998962"/>
              </p:ext>
            </p:extLst>
          </p:nvPr>
        </p:nvGraphicFramePr>
        <p:xfrm>
          <a:off x="2438400" y="5721822"/>
          <a:ext cx="2857500" cy="838200"/>
        </p:xfrm>
        <a:graphic>
          <a:graphicData uri="http://schemas.openxmlformats.org/presentationml/2006/ole">
            <mc:AlternateContent xmlns:mc="http://schemas.openxmlformats.org/markup-compatibility/2006">
              <mc:Choice xmlns:v="urn:schemas-microsoft-com:vml" Requires="v">
                <p:oleObj name="Equation" r:id="rId2" imgW="2857320" imgH="838080" progId="Equation.3">
                  <p:embed/>
                </p:oleObj>
              </mc:Choice>
              <mc:Fallback>
                <p:oleObj name="Equation" r:id="rId2" imgW="2857320" imgH="838080" progId="Equation.3">
                  <p:embed/>
                  <p:pic>
                    <p:nvPicPr>
                      <p:cNvPr id="57" name="Object 26">
                        <a:extLst>
                          <a:ext uri="{FF2B5EF4-FFF2-40B4-BE49-F238E27FC236}">
                            <a16:creationId xmlns:a16="http://schemas.microsoft.com/office/drawing/2014/main" id="{3812815F-CD1C-418E-B78F-4978D7FA9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5721822"/>
                        <a:ext cx="28575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8" name="Text Box 27">
            <a:extLst>
              <a:ext uri="{FF2B5EF4-FFF2-40B4-BE49-F238E27FC236}">
                <a16:creationId xmlns:a16="http://schemas.microsoft.com/office/drawing/2014/main" id="{9A8234C6-44D2-4CC0-AA29-8EBB0BDE8425}"/>
              </a:ext>
            </a:extLst>
          </p:cNvPr>
          <p:cNvSpPr txBox="1">
            <a:spLocks noChangeArrowheads="1"/>
          </p:cNvSpPr>
          <p:nvPr/>
        </p:nvSpPr>
        <p:spPr bwMode="auto">
          <a:xfrm>
            <a:off x="6701972" y="5888510"/>
            <a:ext cx="1279979"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lang="en-US" b="1"/>
              <a:t>In general</a:t>
            </a:r>
            <a:endParaRPr lang="en-US"/>
          </a:p>
        </p:txBody>
      </p:sp>
      <p:graphicFrame>
        <p:nvGraphicFramePr>
          <p:cNvPr id="59" name="Object 28">
            <a:extLst>
              <a:ext uri="{FF2B5EF4-FFF2-40B4-BE49-F238E27FC236}">
                <a16:creationId xmlns:a16="http://schemas.microsoft.com/office/drawing/2014/main" id="{A2395D5E-1F2C-4764-A7B0-A4B947313BCE}"/>
              </a:ext>
            </a:extLst>
          </p:cNvPr>
          <p:cNvGraphicFramePr>
            <a:graphicFrameLocks noChangeAspect="1"/>
          </p:cNvGraphicFramePr>
          <p:nvPr>
            <p:extLst>
              <p:ext uri="{D42A27DB-BD31-4B8C-83A1-F6EECF244321}">
                <p14:modId xmlns:p14="http://schemas.microsoft.com/office/powerpoint/2010/main" val="2016356078"/>
              </p:ext>
            </p:extLst>
          </p:nvPr>
        </p:nvGraphicFramePr>
        <p:xfrm>
          <a:off x="6000750" y="3683472"/>
          <a:ext cx="190500" cy="419100"/>
        </p:xfrm>
        <a:graphic>
          <a:graphicData uri="http://schemas.openxmlformats.org/presentationml/2006/ole">
            <mc:AlternateContent xmlns:mc="http://schemas.openxmlformats.org/markup-compatibility/2006">
              <mc:Choice xmlns:v="urn:schemas-microsoft-com:vml" Requires="v">
                <p:oleObj name="Equation" r:id="rId4" imgW="190440" imgH="419040" progId="Equation.3">
                  <p:embed/>
                </p:oleObj>
              </mc:Choice>
              <mc:Fallback>
                <p:oleObj name="Equation" r:id="rId4" imgW="190440" imgH="419040" progId="Equation.3">
                  <p:embed/>
                  <p:pic>
                    <p:nvPicPr>
                      <p:cNvPr id="59" name="Object 28">
                        <a:extLst>
                          <a:ext uri="{FF2B5EF4-FFF2-40B4-BE49-F238E27FC236}">
                            <a16:creationId xmlns:a16="http://schemas.microsoft.com/office/drawing/2014/main" id="{A2395D5E-1F2C-4764-A7B0-A4B947313B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00750" y="3683472"/>
                        <a:ext cx="1905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 name="Text Box 30">
            <a:extLst>
              <a:ext uri="{FF2B5EF4-FFF2-40B4-BE49-F238E27FC236}">
                <a16:creationId xmlns:a16="http://schemas.microsoft.com/office/drawing/2014/main" id="{485BD75B-ABC2-4962-9794-323DCF72ACEA}"/>
              </a:ext>
            </a:extLst>
          </p:cNvPr>
          <p:cNvSpPr txBox="1">
            <a:spLocks noChangeArrowheads="1"/>
          </p:cNvSpPr>
          <p:nvPr/>
        </p:nvSpPr>
        <p:spPr bwMode="auto">
          <a:xfrm>
            <a:off x="5880101" y="4982047"/>
            <a:ext cx="43926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1600" b="1">
                <a:solidFill>
                  <a:srgbClr val="CC0000"/>
                </a:solidFill>
              </a:rPr>
              <a:t>moment of M = moment of individual masses</a:t>
            </a:r>
          </a:p>
        </p:txBody>
      </p:sp>
      <mc:AlternateContent xmlns:mc="http://schemas.openxmlformats.org/markup-compatibility/2006">
        <mc:Choice xmlns:a14="http://schemas.microsoft.com/office/drawing/2010/main" Requires="a14">
          <p:sp>
            <p:nvSpPr>
              <p:cNvPr id="61" name="TextBox 60">
                <a:extLst>
                  <a:ext uri="{FF2B5EF4-FFF2-40B4-BE49-F238E27FC236}">
                    <a16:creationId xmlns:a16="http://schemas.microsoft.com/office/drawing/2014/main" id="{869B6B45-087A-453A-87EC-79DBAAED34A2}"/>
                  </a:ext>
                </a:extLst>
              </p:cNvPr>
              <p:cNvSpPr txBox="1"/>
              <p:nvPr/>
            </p:nvSpPr>
            <p:spPr>
              <a:xfrm>
                <a:off x="7772400" y="5721822"/>
                <a:ext cx="2064540" cy="7630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US" i="1">
                              <a:latin typeface="Cambria Math"/>
                            </a:rPr>
                            <m:t>𝑋</m:t>
                          </m:r>
                        </m:e>
                        <m:sub>
                          <m:r>
                            <a:rPr lang="en-US" i="1">
                              <a:latin typeface="Cambria Math"/>
                            </a:rPr>
                            <m:t>𝐶𝑀</m:t>
                          </m:r>
                        </m:sub>
                      </m:sSub>
                      <m:r>
                        <a:rPr lang="en-US" i="1">
                          <a:latin typeface="Cambria Math"/>
                        </a:rPr>
                        <m:t>=</m:t>
                      </m:r>
                      <m:f>
                        <m:fPr>
                          <m:ctrlPr>
                            <a:rPr lang="en-US" i="1">
                              <a:latin typeface="Cambria Math" panose="02040503050406030204" pitchFamily="18" charset="0"/>
                            </a:rPr>
                          </m:ctrlPr>
                        </m:fPr>
                        <m:num>
                          <m:r>
                            <a:rPr lang="en-US" i="1">
                              <a:latin typeface="Cambria Math"/>
                            </a:rPr>
                            <m:t>1</m:t>
                          </m:r>
                        </m:num>
                        <m:den>
                          <m:r>
                            <a:rPr lang="en-US" i="1">
                              <a:latin typeface="Cambria Math"/>
                            </a:rPr>
                            <m:t>𝑀</m:t>
                          </m:r>
                        </m:den>
                      </m:f>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a:rPr lang="en-US" i="1">
                                  <a:latin typeface="Cambria Math"/>
                                </a:rPr>
                                <m:t>𝑚</m:t>
                              </m:r>
                            </m:e>
                            <m:sub>
                              <m:r>
                                <a:rPr lang="en-US" i="1">
                                  <a:latin typeface="Cambria Math"/>
                                </a:rPr>
                                <m:t>𝑖</m:t>
                              </m:r>
                            </m:sub>
                          </m:sSub>
                          <m:sSub>
                            <m:sSubPr>
                              <m:ctrlPr>
                                <a:rPr lang="en-US" i="1">
                                  <a:latin typeface="Cambria Math" panose="02040503050406030204" pitchFamily="18" charset="0"/>
                                </a:rPr>
                              </m:ctrlPr>
                            </m:sSubPr>
                            <m:e>
                              <m:r>
                                <a:rPr lang="en-US" i="1">
                                  <a:latin typeface="Cambria Math"/>
                                </a:rPr>
                                <m:t>𝑥</m:t>
                              </m:r>
                            </m:e>
                            <m:sub>
                              <m:r>
                                <a:rPr lang="en-US" i="1">
                                  <a:latin typeface="Cambria Math"/>
                                </a:rPr>
                                <m:t>𝑖</m:t>
                              </m:r>
                            </m:sub>
                          </m:sSub>
                        </m:e>
                      </m:nary>
                    </m:oMath>
                  </m:oMathPara>
                </a14:m>
                <a:endParaRPr lang="en-IN" dirty="0"/>
              </a:p>
            </p:txBody>
          </p:sp>
        </mc:Choice>
        <mc:Fallback>
          <p:sp>
            <p:nvSpPr>
              <p:cNvPr id="61" name="TextBox 60">
                <a:extLst>
                  <a:ext uri="{FF2B5EF4-FFF2-40B4-BE49-F238E27FC236}">
                    <a16:creationId xmlns:a16="http://schemas.microsoft.com/office/drawing/2014/main" id="{869B6B45-087A-453A-87EC-79DBAAED34A2}"/>
                  </a:ext>
                </a:extLst>
              </p:cNvPr>
              <p:cNvSpPr txBox="1">
                <a:spLocks noRot="1" noChangeAspect="1" noMove="1" noResize="1" noEditPoints="1" noAdjustHandles="1" noChangeArrowheads="1" noChangeShapeType="1" noTextEdit="1"/>
              </p:cNvSpPr>
              <p:nvPr/>
            </p:nvSpPr>
            <p:spPr>
              <a:xfrm>
                <a:off x="7772400" y="5721822"/>
                <a:ext cx="2064540" cy="763094"/>
              </a:xfrm>
              <a:prstGeom prst="rect">
                <a:avLst/>
              </a:prstGeom>
              <a:blipFill>
                <a:blip r:embed="rId6"/>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CF9649F8-2D4B-479C-A823-6F9A8AD70504}"/>
              </a:ext>
            </a:extLst>
          </p:cNvPr>
          <p:cNvSpPr/>
          <p:nvPr/>
        </p:nvSpPr>
        <p:spPr>
          <a:xfrm>
            <a:off x="1524000" y="1683223"/>
            <a:ext cx="9144000" cy="707886"/>
          </a:xfrm>
          <a:prstGeom prst="rect">
            <a:avLst/>
          </a:prstGeom>
        </p:spPr>
        <p:txBody>
          <a:bodyPr wrap="square">
            <a:spAutoFit/>
          </a:bodyPr>
          <a:lstStyle/>
          <a:p>
            <a:pPr fontAlgn="base"/>
            <a:r>
              <a:rPr lang="en-US" sz="2000" dirty="0">
                <a:solidFill>
                  <a:srgbClr val="303336"/>
                </a:solidFill>
                <a:latin typeface="Times New Roman" panose="02020603050405020304" pitchFamily="18" charset="0"/>
                <a:cs typeface="Times New Roman" panose="02020603050405020304" pitchFamily="18" charset="0"/>
              </a:rPr>
              <a:t>The center of mass is the point in a body or system of bodies at which the whole mass may be considered as concentrated.</a:t>
            </a:r>
            <a:endParaRPr lang="en-US" sz="2000" dirty="0">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4C22B37D-0716-E3E8-9B9D-9A8184676A90}"/>
              </a:ext>
            </a:extLst>
          </p:cNvPr>
          <p:cNvSpPr/>
          <p:nvPr/>
        </p:nvSpPr>
        <p:spPr>
          <a:xfrm>
            <a:off x="1500002" y="117425"/>
            <a:ext cx="9144000" cy="584200"/>
          </a:xfrm>
          <a:prstGeom prst="rect">
            <a:avLst/>
          </a:prstGeom>
          <a:solidFill>
            <a:srgbClr val="740000"/>
          </a:solidFill>
        </p:spPr>
        <p:style>
          <a:lnRef idx="1">
            <a:schemeClr val="accent5"/>
          </a:lnRef>
          <a:fillRef idx="2">
            <a:schemeClr val="accent5"/>
          </a:fillRef>
          <a:effectRef idx="1">
            <a:schemeClr val="accent5"/>
          </a:effectRef>
          <a:fontRef idx="minor">
            <a:schemeClr val="dk1"/>
          </a:fontRef>
        </p:style>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sz="3200" b="1">
                <a:solidFill>
                  <a:schemeClr val="bg1"/>
                </a:solidFill>
                <a:latin typeface="Times New Roman" panose="02020603050405020304" pitchFamily="18" charset="0"/>
                <a:cs typeface="Times New Roman" panose="02020603050405020304" pitchFamily="18" charset="0"/>
              </a:rPr>
              <a:t>Lecture-8    </a:t>
            </a:r>
            <a:endParaRPr lang="en-US"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9637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ipe(left)">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dissolv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dissolve">
                                      <p:cBhvr>
                                        <p:cTn id="17" dur="500"/>
                                        <p:tgtEl>
                                          <p:spTgt spid="5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dissolve">
                                      <p:cBhvr>
                                        <p:cTn id="22" dur="500"/>
                                        <p:tgtEl>
                                          <p:spTgt spid="4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animEffect transition="in" filter="blinds(vertical)">
                                      <p:cBhvr>
                                        <p:cTn id="27" dur="500"/>
                                        <p:tgtEl>
                                          <p:spTgt spid="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left)">
                                      <p:cBhvr>
                                        <p:cTn id="37" dur="500"/>
                                        <p:tgtEl>
                                          <p:spTgt spid="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left)">
                                      <p:cBhvr>
                                        <p:cTn id="42" dur="500"/>
                                        <p:tgtEl>
                                          <p:spTgt spid="4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40" presetClass="entr" presetSubtype="0" fill="hold" grpId="0" nodeType="clickEffect">
                                  <p:stCondLst>
                                    <p:cond delay="0"/>
                                  </p:stCondLst>
                                  <p:iterate type="lt">
                                    <p:tmPct val="10000"/>
                                  </p:iterate>
                                  <p:childTnLst>
                                    <p:set>
                                      <p:cBhvr>
                                        <p:cTn id="51" dur="1" fill="hold">
                                          <p:stCondLst>
                                            <p:cond delay="0"/>
                                          </p:stCondLst>
                                        </p:cTn>
                                        <p:tgtEl>
                                          <p:spTgt spid="60"/>
                                        </p:tgtEl>
                                        <p:attrNameLst>
                                          <p:attrName>style.visibility</p:attrName>
                                        </p:attrNameLst>
                                      </p:cBhvr>
                                      <p:to>
                                        <p:strVal val="visible"/>
                                      </p:to>
                                    </p:set>
                                    <p:animEffect transition="in" filter="fade">
                                      <p:cBhvr>
                                        <p:cTn id="52" dur="500"/>
                                        <p:tgtEl>
                                          <p:spTgt spid="60"/>
                                        </p:tgtEl>
                                      </p:cBhvr>
                                    </p:animEffect>
                                    <p:anim calcmode="lin" valueType="num">
                                      <p:cBhvr>
                                        <p:cTn id="53" dur="500" fill="hold"/>
                                        <p:tgtEl>
                                          <p:spTgt spid="60"/>
                                        </p:tgtEl>
                                        <p:attrNameLst>
                                          <p:attrName>ppt_x</p:attrName>
                                        </p:attrNameLst>
                                      </p:cBhvr>
                                      <p:tavLst>
                                        <p:tav tm="0">
                                          <p:val>
                                            <p:strVal val="#ppt_x-.1"/>
                                          </p:val>
                                        </p:tav>
                                        <p:tav tm="100000">
                                          <p:val>
                                            <p:strVal val="#ppt_x"/>
                                          </p:val>
                                        </p:tav>
                                      </p:tavLst>
                                    </p:anim>
                                    <p:anim calcmode="lin" valueType="num">
                                      <p:cBhvr>
                                        <p:cTn id="54" dur="500" fill="hold"/>
                                        <p:tgtEl>
                                          <p:spTgt spid="60"/>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57"/>
                                        </p:tgtEl>
                                        <p:attrNameLst>
                                          <p:attrName>style.visibility</p:attrName>
                                        </p:attrNameLst>
                                      </p:cBhvr>
                                      <p:to>
                                        <p:strVal val="visible"/>
                                      </p:to>
                                    </p:set>
                                    <p:animEffect transition="in" filter="dissolve">
                                      <p:cBhvr>
                                        <p:cTn id="59" dur="500"/>
                                        <p:tgtEl>
                                          <p:spTgt spid="57"/>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8"/>
                                        </p:tgtEl>
                                        <p:attrNameLst>
                                          <p:attrName>style.visibility</p:attrName>
                                        </p:attrNameLst>
                                      </p:cBhvr>
                                      <p:to>
                                        <p:strVal val="visible"/>
                                      </p:to>
                                    </p:set>
                                    <p:animEffect transition="in" filter="dissolve">
                                      <p:cBhvr>
                                        <p:cTn id="64" dur="500"/>
                                        <p:tgtEl>
                                          <p:spTgt spid="5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61"/>
                                        </p:tgtEl>
                                        <p:attrNameLst>
                                          <p:attrName>style.visibility</p:attrName>
                                        </p:attrNameLst>
                                      </p:cBhvr>
                                      <p:to>
                                        <p:strVal val="visible"/>
                                      </p:to>
                                    </p:set>
                                    <p:animEffect transition="in" filter="wipe(down)">
                                      <p:cBhvr>
                                        <p:cTn id="69"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utoUpdateAnimBg="0"/>
      <p:bldP spid="56" grpId="0" autoUpdateAnimBg="0"/>
      <p:bldP spid="58" grpId="0" autoUpdateAnimBg="0"/>
      <p:bldP spid="60" grpId="0"/>
      <p:bldP spid="6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17987" y="723014"/>
            <a:ext cx="11960942" cy="1569660"/>
          </a:xfrm>
          <a:prstGeom prst="rect">
            <a:avLst/>
          </a:prstGeom>
          <a:noFill/>
        </p:spPr>
        <p:txBody>
          <a:bodyPr wrap="square" rtlCol="0">
            <a:spAutoFit/>
          </a:bodyPr>
          <a:lstStyle/>
          <a:p>
            <a:pPr algn="just"/>
            <a:r>
              <a:rPr lang="en-US" sz="2400" b="1" dirty="0"/>
              <a:t>Completely (Perfectly) inelastic collision: </a:t>
            </a:r>
            <a:r>
              <a:rPr lang="en-US" sz="2400" dirty="0"/>
              <a:t>The inelastic collision of two bodies always involves a loss in the kinetic energy of the system. The greatest loss occurs if the bodies stick together, in which case the collision is called a </a:t>
            </a:r>
            <a:r>
              <a:rPr lang="en-US" sz="2400" b="1" dirty="0"/>
              <a:t>completely inelastic collision. </a:t>
            </a:r>
            <a:r>
              <a:rPr lang="en-US" sz="2400" dirty="0"/>
              <a:t>The collision of a baseball and a bat is inelastic</a:t>
            </a:r>
          </a:p>
        </p:txBody>
      </p:sp>
      <p:pic>
        <p:nvPicPr>
          <p:cNvPr id="3" name="Picture 2" descr="Diagram&#10;&#10;Description automatically generated with medium confidence">
            <a:extLst>
              <a:ext uri="{FF2B5EF4-FFF2-40B4-BE49-F238E27FC236}">
                <a16:creationId xmlns:a16="http://schemas.microsoft.com/office/drawing/2014/main" id="{517227D0-2FBA-90FF-D0A3-752FEE65C8CA}"/>
              </a:ext>
            </a:extLst>
          </p:cNvPr>
          <p:cNvPicPr>
            <a:picLocks noChangeAspect="1"/>
          </p:cNvPicPr>
          <p:nvPr/>
        </p:nvPicPr>
        <p:blipFill rotWithShape="1">
          <a:blip r:embed="rId2">
            <a:extLst>
              <a:ext uri="{28A0092B-C50C-407E-A947-70E740481C1C}">
                <a14:useLocalDpi xmlns:a14="http://schemas.microsoft.com/office/drawing/2010/main" val="0"/>
              </a:ext>
            </a:extLst>
          </a:blip>
          <a:srcRect l="54883" t="66056" b="9783"/>
          <a:stretch/>
        </p:blipFill>
        <p:spPr>
          <a:xfrm>
            <a:off x="7536426" y="2255013"/>
            <a:ext cx="4542503" cy="2347973"/>
          </a:xfrm>
          <a:prstGeom prst="rect">
            <a:avLst/>
          </a:prstGeom>
        </p:spPr>
      </p:pic>
      <p:pic>
        <p:nvPicPr>
          <p:cNvPr id="2" name="Picture 1">
            <a:extLst>
              <a:ext uri="{FF2B5EF4-FFF2-40B4-BE49-F238E27FC236}">
                <a16:creationId xmlns:a16="http://schemas.microsoft.com/office/drawing/2014/main" id="{CEA43B28-E810-2259-A6D3-D3D1A08AD332}"/>
              </a:ext>
            </a:extLst>
          </p:cNvPr>
          <p:cNvPicPr>
            <a:picLocks noChangeAspect="1"/>
          </p:cNvPicPr>
          <p:nvPr/>
        </p:nvPicPr>
        <p:blipFill rotWithShape="1">
          <a:blip r:embed="rId3"/>
          <a:srcRect t="15738" r="47444"/>
          <a:stretch/>
        </p:blipFill>
        <p:spPr>
          <a:xfrm>
            <a:off x="3259210" y="3537600"/>
            <a:ext cx="2792730" cy="3203924"/>
          </a:xfrm>
          <a:prstGeom prst="rect">
            <a:avLst/>
          </a:prstGeom>
        </p:spPr>
      </p:pic>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EB705B9A-81E2-0BFC-5931-8AC760F416FD}"/>
                  </a:ext>
                </a:extLst>
              </p:cNvPr>
              <p:cNvSpPr/>
              <p:nvPr/>
            </p:nvSpPr>
            <p:spPr>
              <a:xfrm>
                <a:off x="501446" y="2255013"/>
                <a:ext cx="8610600" cy="1352550"/>
              </a:xfrm>
              <a:prstGeom prst="rect">
                <a:avLst/>
              </a:prstGeom>
            </p:spPr>
            <p:txBody>
              <a:bodyPr wrap="square">
                <a:spAutoFit/>
              </a:bodyPr>
              <a:lstStyle/>
              <a:p>
                <a:pPr algn="l"/>
                <a:r>
                  <a:rPr lang="en-US" sz="2000" b="1" dirty="0">
                    <a:solidFill>
                      <a:schemeClr val="tx1"/>
                    </a:solidFill>
                    <a:latin typeface="Times New Roman" panose="02020603050405020304" pitchFamily="18" charset="0"/>
                    <a:ea typeface="Calibri" panose="020F0502020204030204" pitchFamily="34" charset="0"/>
                  </a:rPr>
                  <a:t>For completely inelastic collision: </a:t>
                </a:r>
              </a:p>
              <a:p>
                <a:pPr algn="l"/>
                <a14:m>
                  <m:oMathPara xmlns:m="http://schemas.openxmlformats.org/officeDocument/2006/math">
                    <m:oMathParaPr>
                      <m:jc m:val="centerGroup"/>
                    </m:oMathParaPr>
                    <m:oMath xmlns:m="http://schemas.openxmlformats.org/officeDocument/2006/math">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𝟏</m:t>
                          </m:r>
                        </m:sub>
                      </m:sSub>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𝟏</m:t>
                          </m:r>
                          <m:r>
                            <a:rPr lang="en-US" sz="2000" b="1" i="1">
                              <a:solidFill>
                                <a:schemeClr val="tx1"/>
                              </a:solidFill>
                              <a:latin typeface="Cambria Math" panose="02040503050406030204" pitchFamily="18" charset="0"/>
                            </a:rPr>
                            <m:t>𝒊</m:t>
                          </m:r>
                        </m:sub>
                      </m:sSub>
                      <m:r>
                        <a:rPr lang="en-US" sz="2000" b="1" i="1">
                          <a:solidFill>
                            <a:schemeClr val="tx1"/>
                          </a:solidFill>
                          <a:latin typeface="Cambria Math" panose="02040503050406030204" pitchFamily="18" charset="0"/>
                        </a:rPr>
                        <m:t>+</m:t>
                      </m:r>
                      <m:sSub>
                        <m:sSubPr>
                          <m:ctrlPr>
                            <a:rPr lang="en-US" sz="2000" b="1" i="1">
                              <a:solidFill>
                                <a:schemeClr val="tx1"/>
                              </a:solidFill>
                              <a:latin typeface="Cambria Math" panose="02040503050406030204" pitchFamily="18" charset="0"/>
                            </a:rPr>
                          </m:ctrlPr>
                        </m:sSubPr>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𝟐</m:t>
                              </m:r>
                            </m:sub>
                          </m:sSub>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𝟐</m:t>
                          </m:r>
                          <m:r>
                            <a:rPr lang="en-US" sz="2000" b="1" i="1">
                              <a:solidFill>
                                <a:schemeClr val="tx1"/>
                              </a:solidFill>
                              <a:latin typeface="Cambria Math" panose="02040503050406030204" pitchFamily="18" charset="0"/>
                            </a:rPr>
                            <m:t>𝒊</m:t>
                          </m:r>
                        </m:sub>
                      </m:sSub>
                      <m:r>
                        <a:rPr lang="en-US" sz="2000" b="1" dirty="0">
                          <a:solidFill>
                            <a:schemeClr val="tx1"/>
                          </a:solidFill>
                          <a:latin typeface="Cambria Math" panose="02040503050406030204" pitchFamily="18" charset="0"/>
                        </a:rPr>
                        <m:t>=</m:t>
                      </m:r>
                      <m:r>
                        <a:rPr lang="en-US" sz="2000" b="1" i="1" dirty="0" smtClean="0">
                          <a:solidFill>
                            <a:schemeClr val="tx1"/>
                          </a:solidFill>
                          <a:latin typeface="Cambria Math" panose="02040503050406030204" pitchFamily="18" charset="0"/>
                        </a:rPr>
                        <m:t>(</m:t>
                      </m:r>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𝟏</m:t>
                          </m:r>
                        </m:sub>
                      </m:sSub>
                      <m:r>
                        <a:rPr lang="en-US" sz="2000" b="1" i="1">
                          <a:solidFill>
                            <a:schemeClr val="tx1"/>
                          </a:solidFill>
                          <a:latin typeface="Cambria Math" panose="02040503050406030204" pitchFamily="18" charset="0"/>
                        </a:rPr>
                        <m:t>+</m:t>
                      </m:r>
                      <m:sSub>
                        <m:sSubPr>
                          <m:ctrlPr>
                            <a:rPr lang="en-US" sz="2000" b="1" i="1">
                              <a:solidFill>
                                <a:schemeClr val="tx1"/>
                              </a:solidFill>
                              <a:latin typeface="Cambria Math" panose="02040503050406030204" pitchFamily="18" charset="0"/>
                            </a:rPr>
                          </m:ctrlPr>
                        </m:sSubPr>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𝟐</m:t>
                              </m:r>
                            </m:sub>
                          </m:sSub>
                          <m:r>
                            <a:rPr lang="en-US" sz="2000" b="1" i="1" smtClean="0">
                              <a:solidFill>
                                <a:schemeClr val="tx1"/>
                              </a:solidFill>
                              <a:latin typeface="Cambria Math" panose="02040503050406030204" pitchFamily="18" charset="0"/>
                            </a:rPr>
                            <m:t>)</m:t>
                          </m:r>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𝒇</m:t>
                          </m:r>
                        </m:sub>
                      </m:sSub>
                    </m:oMath>
                  </m:oMathPara>
                </a14:m>
                <a:endParaRPr lang="en-US" sz="2000" dirty="0">
                  <a:solidFill>
                    <a:schemeClr val="tx1"/>
                  </a:solidFill>
                </a:endParaRPr>
              </a:p>
              <a:p>
                <a:pPr algn="l"/>
                <a:r>
                  <a:rPr lang="en-US" sz="2000" dirty="0">
                    <a:solidFill>
                      <a:schemeClr val="tx1"/>
                    </a:solidFill>
                  </a:rPr>
                  <a:t>                </a:t>
                </a:r>
              </a:p>
              <a:p>
                <a:pPr algn="l"/>
                <a:r>
                  <a:rPr lang="en-US" sz="2000" dirty="0">
                    <a:solidFill>
                      <a:schemeClr val="tx2"/>
                    </a:solidFill>
                  </a:rPr>
                  <a:t>        </a:t>
                </a:r>
              </a:p>
            </p:txBody>
          </p:sp>
        </mc:Choice>
        <mc:Fallback>
          <p:sp>
            <p:nvSpPr>
              <p:cNvPr id="6" name="Rectangle 5">
                <a:extLst>
                  <a:ext uri="{FF2B5EF4-FFF2-40B4-BE49-F238E27FC236}">
                    <a16:creationId xmlns:a16="http://schemas.microsoft.com/office/drawing/2014/main" id="{EB705B9A-81E2-0BFC-5931-8AC760F416FD}"/>
                  </a:ext>
                </a:extLst>
              </p:cNvPr>
              <p:cNvSpPr>
                <a:spLocks noRot="1" noChangeAspect="1" noMove="1" noResize="1" noEditPoints="1" noAdjustHandles="1" noChangeArrowheads="1" noChangeShapeType="1" noTextEdit="1"/>
              </p:cNvSpPr>
              <p:nvPr/>
            </p:nvSpPr>
            <p:spPr>
              <a:xfrm>
                <a:off x="501446" y="2255013"/>
                <a:ext cx="8610600" cy="1352550"/>
              </a:xfrm>
              <a:prstGeom prst="rect">
                <a:avLst/>
              </a:prstGeom>
              <a:blipFill>
                <a:blip r:embed="rId4"/>
                <a:stretch>
                  <a:fillRect l="-708" t="-2703"/>
                </a:stretch>
              </a:blipFill>
            </p:spPr>
            <p:txBody>
              <a:bodyPr/>
              <a:lstStyle/>
              <a:p>
                <a:r>
                  <a:rPr lang="en-US">
                    <a:noFill/>
                  </a:rPr>
                  <a:t> </a:t>
                </a:r>
              </a:p>
            </p:txBody>
          </p:sp>
        </mc:Fallback>
      </mc:AlternateContent>
    </p:spTree>
    <p:extLst>
      <p:ext uri="{BB962C8B-B14F-4D97-AF65-F5344CB8AC3E}">
        <p14:creationId xmlns:p14="http://schemas.microsoft.com/office/powerpoint/2010/main" val="2663254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B585AC5-A500-2EF8-7CD4-3215EE3D4810}"/>
              </a:ext>
            </a:extLst>
          </p:cNvPr>
          <p:cNvSpPr txBox="1">
            <a:spLocks noChangeArrowheads="1"/>
          </p:cNvSpPr>
          <p:nvPr/>
        </p:nvSpPr>
        <p:spPr>
          <a:xfrm>
            <a:off x="457200" y="381000"/>
            <a:ext cx="11046542" cy="9144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en-US" dirty="0"/>
              <a:t>Collisions</a:t>
            </a:r>
            <a:r>
              <a:rPr lang="en-US" altLang="zh-CN" dirty="0">
                <a:ea typeface="宋体" panose="02010600030101010101" pitchFamily="2" charset="-122"/>
              </a:rPr>
              <a:t> Summary</a:t>
            </a:r>
            <a:endParaRPr lang="en-US" altLang="en-US" dirty="0"/>
          </a:p>
        </p:txBody>
      </p:sp>
      <p:sp>
        <p:nvSpPr>
          <p:cNvPr id="5" name="Rectangle 3">
            <a:extLst>
              <a:ext uri="{FF2B5EF4-FFF2-40B4-BE49-F238E27FC236}">
                <a16:creationId xmlns:a16="http://schemas.microsoft.com/office/drawing/2014/main" id="{DE7DCB04-1DF2-253E-15CE-AF5E3BA22CD0}"/>
              </a:ext>
            </a:extLst>
          </p:cNvPr>
          <p:cNvSpPr txBox="1">
            <a:spLocks noChangeArrowheads="1"/>
          </p:cNvSpPr>
          <p:nvPr/>
        </p:nvSpPr>
        <p:spPr>
          <a:xfrm>
            <a:off x="457200" y="1447800"/>
            <a:ext cx="11046542" cy="43307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a:ea typeface="宋体" panose="02010600030101010101" pitchFamily="2" charset="-122"/>
              </a:rPr>
              <a:t>In an elastic collision, both momentum and kinetic energy are conserved</a:t>
            </a:r>
          </a:p>
          <a:p>
            <a:r>
              <a:rPr lang="en-US" altLang="en-US" sz="2400"/>
              <a:t>In a non-perfect inelastic collision, </a:t>
            </a:r>
            <a:r>
              <a:rPr lang="en-US" altLang="zh-CN" sz="2400">
                <a:ea typeface="宋体" panose="02010600030101010101" pitchFamily="2" charset="-122"/>
              </a:rPr>
              <a:t>momentum is conserved but kinetic energy is not.</a:t>
            </a:r>
            <a:r>
              <a:rPr lang="en-US" altLang="en-US" sz="2400"/>
              <a:t> </a:t>
            </a:r>
            <a:r>
              <a:rPr lang="en-US" altLang="zh-CN" sz="2400">
                <a:ea typeface="宋体" panose="02010600030101010101" pitchFamily="2" charset="-122"/>
              </a:rPr>
              <a:t>Moreover, </a:t>
            </a:r>
            <a:r>
              <a:rPr lang="en-US" altLang="en-US" sz="2400"/>
              <a:t> the objects do not stick together</a:t>
            </a:r>
            <a:endParaRPr lang="en-US" altLang="zh-CN" sz="2400">
              <a:ea typeface="宋体" panose="02010600030101010101" pitchFamily="2" charset="-122"/>
            </a:endParaRPr>
          </a:p>
          <a:p>
            <a:r>
              <a:rPr lang="en-US" altLang="zh-CN" sz="2400">
                <a:ea typeface="宋体" panose="02010600030101010101" pitchFamily="2" charset="-122"/>
              </a:rPr>
              <a:t>In a perfectly inelastic collision, momentum is conserved, kinetic energy is not, and the two objects stick together after the collision, so their final velocities are the same</a:t>
            </a:r>
            <a:endParaRPr lang="en-US" altLang="en-US" sz="2400"/>
          </a:p>
          <a:p>
            <a:r>
              <a:rPr lang="en-US" altLang="en-US" sz="2400"/>
              <a:t>Elastic and perfectly inelastic collisions are limiting cases, most actual collisions fall in between these two types </a:t>
            </a:r>
          </a:p>
          <a:p>
            <a:r>
              <a:rPr lang="en-US" altLang="en-US" sz="2400"/>
              <a:t>Momentum is conserved in all collisions</a:t>
            </a:r>
            <a:endParaRPr lang="en-US" altLang="en-US" sz="2400" dirty="0"/>
          </a:p>
        </p:txBody>
      </p:sp>
    </p:spTree>
    <p:extLst>
      <p:ext uri="{BB962C8B-B14F-4D97-AF65-F5344CB8AC3E}">
        <p14:creationId xmlns:p14="http://schemas.microsoft.com/office/powerpoint/2010/main" val="2810323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150559-D3C6-FAD9-8821-F6541C7EBFC3}"/>
              </a:ext>
            </a:extLst>
          </p:cNvPr>
          <p:cNvSpPr/>
          <p:nvPr/>
        </p:nvSpPr>
        <p:spPr>
          <a:xfrm>
            <a:off x="0" y="0"/>
            <a:ext cx="12192000" cy="584200"/>
          </a:xfrm>
          <a:prstGeom prst="rect">
            <a:avLst/>
          </a:prstGeom>
          <a:solidFill>
            <a:srgbClr val="740000"/>
          </a:solidFill>
        </p:spPr>
        <p:style>
          <a:lnRef idx="1">
            <a:schemeClr val="accent5"/>
          </a:lnRef>
          <a:fillRef idx="2">
            <a:schemeClr val="accent5"/>
          </a:fillRef>
          <a:effectRef idx="1">
            <a:schemeClr val="accent5"/>
          </a:effectRef>
          <a:fontRef idx="minor">
            <a:schemeClr val="dk1"/>
          </a:fontRef>
        </p:style>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sz="3200" b="1" dirty="0">
                <a:solidFill>
                  <a:schemeClr val="bg1"/>
                </a:solidFill>
                <a:latin typeface="Times New Roman" panose="02020603050405020304" pitchFamily="18" charset="0"/>
                <a:cs typeface="Times New Roman" panose="02020603050405020304" pitchFamily="18" charset="0"/>
              </a:rPr>
              <a:t>Problems</a:t>
            </a:r>
          </a:p>
        </p:txBody>
      </p:sp>
      <p:sp>
        <p:nvSpPr>
          <p:cNvPr id="4" name="TextBox 3">
            <a:extLst>
              <a:ext uri="{FF2B5EF4-FFF2-40B4-BE49-F238E27FC236}">
                <a16:creationId xmlns:a16="http://schemas.microsoft.com/office/drawing/2014/main" id="{72F0EAEB-A2FB-6CD1-EC9B-5B2B26D81578}"/>
              </a:ext>
            </a:extLst>
          </p:cNvPr>
          <p:cNvSpPr txBox="1"/>
          <p:nvPr/>
        </p:nvSpPr>
        <p:spPr>
          <a:xfrm>
            <a:off x="0" y="623767"/>
            <a:ext cx="12192000" cy="830997"/>
          </a:xfrm>
          <a:prstGeom prst="rect">
            <a:avLst/>
          </a:prstGeom>
          <a:noFill/>
        </p:spPr>
        <p:txBody>
          <a:bodyPr wrap="square" rtlCol="0">
            <a:spAutoFit/>
          </a:bodyPr>
          <a:lstStyle/>
          <a:p>
            <a:r>
              <a:rPr lang="en-US" sz="2400" dirty="0"/>
              <a:t>18. A 70.0 kg ball moving horizontally at 5.0 m/s strikes a vertical wall and rebounds with speed 2.0 m/s. What is the magnitude of the change in its linear momentum? </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A5D4627-CC54-E0C3-DB30-77CDA87CFF6E}"/>
                  </a:ext>
                </a:extLst>
              </p:cNvPr>
              <p:cNvSpPr/>
              <p:nvPr/>
            </p:nvSpPr>
            <p:spPr>
              <a:xfrm>
                <a:off x="678426" y="1611002"/>
                <a:ext cx="10191135" cy="4005327"/>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sz="2400" b="1" dirty="0">
                    <a:solidFill>
                      <a:srgbClr val="C00000"/>
                    </a:solidFill>
                    <a:latin typeface="Times New Roman" panose="02020603050405020304" pitchFamily="18" charset="0"/>
                    <a:ea typeface="Calibri" panose="020F0502020204030204" pitchFamily="34" charset="0"/>
                  </a:rPr>
                  <a:t>Solution:</a:t>
                </a:r>
                <a:r>
                  <a:rPr lang="en-US" b="1" dirty="0">
                    <a:solidFill>
                      <a:srgbClr val="C00000"/>
                    </a:solidFill>
                    <a:latin typeface="Times New Roman" panose="02020603050405020304" pitchFamily="18" charset="0"/>
                    <a:ea typeface="Calibri" panose="020F0502020204030204" pitchFamily="34" charset="0"/>
                  </a:rPr>
                  <a:t> </a:t>
                </a:r>
              </a:p>
              <a:p>
                <a:pPr algn="l"/>
                <a:endParaRPr lang="en-US" b="1" dirty="0">
                  <a:solidFill>
                    <a:srgbClr val="C00000"/>
                  </a:solidFill>
                  <a:latin typeface="Times New Roman" panose="02020603050405020304" pitchFamily="18" charset="0"/>
                  <a:ea typeface="Calibri" panose="020F0502020204030204" pitchFamily="34" charset="0"/>
                </a:endParaRPr>
              </a:p>
              <a:p>
                <a:pPr algn="l"/>
                <a:r>
                  <a:rPr lang="en-US" sz="2400" b="1" dirty="0">
                    <a:solidFill>
                      <a:schemeClr val="tx1"/>
                    </a:solidFill>
                    <a:latin typeface="Times New Roman" panose="02020603050405020304" pitchFamily="18" charset="0"/>
                    <a:ea typeface="Calibri" panose="020F0502020204030204" pitchFamily="34" charset="0"/>
                  </a:rPr>
                  <a:t>Here, The ball mass 0.7 Kg, </a:t>
                </a:r>
              </a:p>
              <a:p>
                <a:pPr algn="l"/>
                <a:r>
                  <a:rPr lang="en-US" sz="2400" b="1" dirty="0">
                    <a:solidFill>
                      <a:schemeClr val="tx1"/>
                    </a:solidFill>
                    <a:latin typeface="Times New Roman" panose="02020603050405020304" pitchFamily="18" charset="0"/>
                    <a:ea typeface="Calibri" panose="020F0502020204030204" pitchFamily="34" charset="0"/>
                  </a:rPr>
                  <a:t>Before collision speed = 5 m/s,    After collision speed = 2 m/s.</a:t>
                </a:r>
              </a:p>
              <a:p>
                <a:pPr algn="l"/>
                <a:r>
                  <a:rPr lang="en-US" sz="2400" b="1" dirty="0">
                    <a:solidFill>
                      <a:schemeClr val="tx1"/>
                    </a:solidFill>
                    <a:latin typeface="Times New Roman" panose="02020603050405020304" pitchFamily="18" charset="0"/>
                    <a:ea typeface="Calibri" panose="020F0502020204030204" pitchFamily="34" charset="0"/>
                  </a:rPr>
                  <a:t>Let the direction of the ball  before striking the wall be the positive direction and after it strikes the wall and rebound be the negative direction.</a:t>
                </a:r>
              </a:p>
              <a:p>
                <a:pPr algn="l"/>
                <a:r>
                  <a:rPr lang="en-US" sz="2400" b="1" dirty="0">
                    <a:solidFill>
                      <a:schemeClr val="tx1"/>
                    </a:solidFill>
                    <a:latin typeface="Times New Roman" panose="02020603050405020304" pitchFamily="18" charset="0"/>
                    <a:ea typeface="Calibri" panose="020F0502020204030204" pitchFamily="34" charset="0"/>
                  </a:rPr>
                  <a:t>We know,</a:t>
                </a:r>
              </a:p>
              <a:p>
                <a:pPr algn="l"/>
                <a14:m>
                  <m:oMath xmlns:m="http://schemas.openxmlformats.org/officeDocument/2006/math">
                    <m:r>
                      <a:rPr lang="en-US" sz="2400" b="1" i="1">
                        <a:solidFill>
                          <a:schemeClr val="tx1"/>
                        </a:solidFill>
                        <a:latin typeface="Cambria Math" panose="02040503050406030204" pitchFamily="18" charset="0"/>
                        <a:ea typeface="Cambria Math" panose="02040503050406030204" pitchFamily="18" charset="0"/>
                      </a:rPr>
                      <m:t>∆</m:t>
                    </m:r>
                    <m:r>
                      <a:rPr lang="en-US" sz="2400" b="1" i="1">
                        <a:solidFill>
                          <a:schemeClr val="tx1"/>
                        </a:solidFill>
                        <a:latin typeface="Cambria Math" panose="02040503050406030204" pitchFamily="18" charset="0"/>
                        <a:ea typeface="Cambria Math" panose="02040503050406030204" pitchFamily="18" charset="0"/>
                      </a:rPr>
                      <m:t>𝑷</m:t>
                    </m:r>
                    <m:r>
                      <a:rPr lang="en-US" sz="2400" b="1" i="1">
                        <a:solidFill>
                          <a:schemeClr val="tx1"/>
                        </a:solidFill>
                        <a:latin typeface="Cambria Math" panose="02040503050406030204" pitchFamily="18" charset="0"/>
                        <a:ea typeface="Cambria Math" panose="02040503050406030204" pitchFamily="18" charset="0"/>
                      </a:rPr>
                      <m:t>=</m:t>
                    </m:r>
                    <m:sSub>
                      <m:sSubPr>
                        <m:ctrlPr>
                          <a:rPr lang="en-US" sz="2400" b="1" i="1">
                            <a:solidFill>
                              <a:schemeClr val="tx1"/>
                            </a:solidFill>
                            <a:latin typeface="Cambria Math" panose="02040503050406030204" pitchFamily="18" charset="0"/>
                            <a:ea typeface="Cambria Math" panose="02040503050406030204" pitchFamily="18" charset="0"/>
                          </a:rPr>
                        </m:ctrlPr>
                      </m:sSubPr>
                      <m:e>
                        <m:r>
                          <a:rPr lang="en-US" sz="2400" b="1" i="1">
                            <a:solidFill>
                              <a:schemeClr val="tx1"/>
                            </a:solidFill>
                            <a:latin typeface="Cambria Math" panose="02040503050406030204" pitchFamily="18" charset="0"/>
                            <a:ea typeface="Cambria Math" panose="02040503050406030204" pitchFamily="18" charset="0"/>
                          </a:rPr>
                          <m:t>−</m:t>
                        </m:r>
                        <m:r>
                          <a:rPr lang="en-US" sz="2400" b="1" i="1">
                            <a:solidFill>
                              <a:schemeClr val="tx1"/>
                            </a:solidFill>
                            <a:latin typeface="Cambria Math" panose="02040503050406030204" pitchFamily="18" charset="0"/>
                            <a:ea typeface="Cambria Math" panose="02040503050406030204" pitchFamily="18" charset="0"/>
                          </a:rPr>
                          <m:t>𝑷</m:t>
                        </m:r>
                      </m:e>
                      <m:sub>
                        <m:r>
                          <a:rPr lang="en-US" sz="2400" b="1" i="1">
                            <a:solidFill>
                              <a:schemeClr val="tx1"/>
                            </a:solidFill>
                            <a:latin typeface="Cambria Math" panose="02040503050406030204" pitchFamily="18" charset="0"/>
                            <a:ea typeface="Cambria Math" panose="02040503050406030204" pitchFamily="18" charset="0"/>
                          </a:rPr>
                          <m:t>𝒇</m:t>
                        </m:r>
                      </m:sub>
                    </m:sSub>
                    <m:r>
                      <a:rPr lang="en-US" sz="2400" b="1" i="1">
                        <a:solidFill>
                          <a:schemeClr val="tx1"/>
                        </a:solidFill>
                        <a:latin typeface="Cambria Math" panose="02040503050406030204" pitchFamily="18" charset="0"/>
                        <a:ea typeface="Cambria Math" panose="02040503050406030204" pitchFamily="18" charset="0"/>
                      </a:rPr>
                      <m:t>−</m:t>
                    </m:r>
                    <m:sSub>
                      <m:sSubPr>
                        <m:ctrlPr>
                          <a:rPr lang="en-US" sz="2400" b="1" i="1">
                            <a:solidFill>
                              <a:schemeClr val="tx1"/>
                            </a:solidFill>
                            <a:latin typeface="Cambria Math" panose="02040503050406030204" pitchFamily="18" charset="0"/>
                            <a:ea typeface="Cambria Math" panose="02040503050406030204" pitchFamily="18" charset="0"/>
                          </a:rPr>
                        </m:ctrlPr>
                      </m:sSubPr>
                      <m:e>
                        <m:r>
                          <a:rPr lang="en-US" sz="2400" b="1" i="1">
                            <a:solidFill>
                              <a:schemeClr val="tx1"/>
                            </a:solidFill>
                            <a:latin typeface="Cambria Math" panose="02040503050406030204" pitchFamily="18" charset="0"/>
                            <a:ea typeface="Cambria Math" panose="02040503050406030204" pitchFamily="18" charset="0"/>
                          </a:rPr>
                          <m:t>𝑷</m:t>
                        </m:r>
                      </m:e>
                      <m:sub>
                        <m:r>
                          <a:rPr lang="en-US" sz="2400" b="1" i="1">
                            <a:solidFill>
                              <a:schemeClr val="tx1"/>
                            </a:solidFill>
                            <a:latin typeface="Cambria Math" panose="02040503050406030204" pitchFamily="18" charset="0"/>
                            <a:ea typeface="Cambria Math" panose="02040503050406030204" pitchFamily="18" charset="0"/>
                          </a:rPr>
                          <m:t>𝒊</m:t>
                        </m:r>
                      </m:sub>
                    </m:sSub>
                  </m:oMath>
                </a14:m>
                <a:r>
                  <a:rPr lang="en-US" sz="2400" b="1" dirty="0">
                    <a:solidFill>
                      <a:schemeClr val="tx1"/>
                    </a:solidFill>
                    <a:latin typeface="Times New Roman" panose="02020603050405020304" pitchFamily="18" charset="0"/>
                    <a:ea typeface="Calibri" panose="020F0502020204030204" pitchFamily="34" charset="0"/>
                  </a:rPr>
                  <a:t>      ;    </a:t>
                </a:r>
                <a14:m>
                  <m:oMath xmlns:m="http://schemas.openxmlformats.org/officeDocument/2006/math">
                    <m:r>
                      <a:rPr lang="en-US" sz="2400" b="1">
                        <a:solidFill>
                          <a:schemeClr val="tx1"/>
                        </a:solidFill>
                        <a:latin typeface="Cambria Math"/>
                        <a:ea typeface="Cambria Math" panose="02040503050406030204" pitchFamily="18" charset="0"/>
                      </a:rPr>
                      <m:t>      </m:t>
                    </m:r>
                    <m:r>
                      <a:rPr lang="en-US" sz="2400" b="1" i="1">
                        <a:solidFill>
                          <a:schemeClr val="tx1"/>
                        </a:solidFill>
                        <a:latin typeface="Cambria Math" panose="02040503050406030204" pitchFamily="18" charset="0"/>
                        <a:ea typeface="Cambria Math" panose="02040503050406030204" pitchFamily="18" charset="0"/>
                      </a:rPr>
                      <m:t>∆</m:t>
                    </m:r>
                    <m:r>
                      <a:rPr lang="en-US" sz="2400" b="1" i="1">
                        <a:solidFill>
                          <a:schemeClr val="tx1"/>
                        </a:solidFill>
                        <a:latin typeface="Cambria Math" panose="02040503050406030204" pitchFamily="18" charset="0"/>
                        <a:ea typeface="Cambria Math" panose="02040503050406030204" pitchFamily="18" charset="0"/>
                      </a:rPr>
                      <m:t>𝑷</m:t>
                    </m:r>
                    <m:r>
                      <a:rPr lang="en-US" sz="2400" b="1" i="1">
                        <a:solidFill>
                          <a:schemeClr val="tx1"/>
                        </a:solidFill>
                        <a:latin typeface="Cambria Math" panose="02040503050406030204" pitchFamily="18" charset="0"/>
                        <a:ea typeface="Cambria Math" panose="02040503050406030204" pitchFamily="18" charset="0"/>
                      </a:rPr>
                      <m:t>=</m:t>
                    </m:r>
                    <m:r>
                      <a:rPr lang="en-US" sz="2400" b="1">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rPr>
                  <a:t>m(</a:t>
                </a:r>
                <a14:m>
                  <m:oMath xmlns:m="http://schemas.openxmlformats.org/officeDocument/2006/math">
                    <m:sSub>
                      <m:sSubPr>
                        <m:ctrlPr>
                          <a:rPr lang="en-US" sz="2400" b="1" i="1">
                            <a:solidFill>
                              <a:schemeClr val="tx1"/>
                            </a:solidFill>
                            <a:latin typeface="Cambria Math" panose="02040503050406030204" pitchFamily="18" charset="0"/>
                            <a:ea typeface="Cambria Math" panose="02040503050406030204" pitchFamily="18" charset="0"/>
                          </a:rPr>
                        </m:ctrlPr>
                      </m:sSubPr>
                      <m:e>
                        <m:r>
                          <a:rPr lang="en-US" sz="2400" b="1" i="1">
                            <a:solidFill>
                              <a:schemeClr val="tx1"/>
                            </a:solidFill>
                            <a:latin typeface="Cambria Math" panose="02040503050406030204" pitchFamily="18" charset="0"/>
                            <a:ea typeface="Cambria Math" panose="02040503050406030204" pitchFamily="18" charset="0"/>
                          </a:rPr>
                          <m:t>𝑽</m:t>
                        </m:r>
                      </m:e>
                      <m:sub>
                        <m:r>
                          <a:rPr lang="en-US" sz="2400" b="1" i="1">
                            <a:solidFill>
                              <a:schemeClr val="tx1"/>
                            </a:solidFill>
                            <a:latin typeface="Cambria Math" panose="02040503050406030204" pitchFamily="18" charset="0"/>
                            <a:ea typeface="Cambria Math" panose="02040503050406030204" pitchFamily="18" charset="0"/>
                          </a:rPr>
                          <m:t>𝒇</m:t>
                        </m:r>
                      </m:sub>
                    </m:sSub>
                    <m:r>
                      <a:rPr lang="en-US" sz="2400" b="1" i="1">
                        <a:solidFill>
                          <a:schemeClr val="tx1"/>
                        </a:solidFill>
                        <a:latin typeface="Cambria Math" panose="02040503050406030204" pitchFamily="18" charset="0"/>
                        <a:ea typeface="Cambria Math" panose="02040503050406030204" pitchFamily="18" charset="0"/>
                      </a:rPr>
                      <m:t>−</m:t>
                    </m:r>
                    <m:sSub>
                      <m:sSubPr>
                        <m:ctrlPr>
                          <a:rPr lang="en-US" sz="2400" b="1" i="1">
                            <a:solidFill>
                              <a:schemeClr val="tx1"/>
                            </a:solidFill>
                            <a:latin typeface="Cambria Math" panose="02040503050406030204" pitchFamily="18" charset="0"/>
                            <a:ea typeface="Cambria Math" panose="02040503050406030204" pitchFamily="18" charset="0"/>
                          </a:rPr>
                        </m:ctrlPr>
                      </m:sSubPr>
                      <m:e>
                        <m:r>
                          <a:rPr lang="en-US" sz="2400" b="1" i="1">
                            <a:solidFill>
                              <a:schemeClr val="tx1"/>
                            </a:solidFill>
                            <a:latin typeface="Cambria Math" panose="02040503050406030204" pitchFamily="18" charset="0"/>
                            <a:ea typeface="Cambria Math" panose="02040503050406030204" pitchFamily="18" charset="0"/>
                          </a:rPr>
                          <m:t>𝑽</m:t>
                        </m:r>
                      </m:e>
                      <m:sub>
                        <m:r>
                          <a:rPr lang="en-US" sz="2400" b="1" i="1">
                            <a:solidFill>
                              <a:schemeClr val="tx1"/>
                            </a:solidFill>
                            <a:latin typeface="Cambria Math" panose="02040503050406030204" pitchFamily="18" charset="0"/>
                            <a:ea typeface="Cambria Math" panose="02040503050406030204" pitchFamily="18" charset="0"/>
                          </a:rPr>
                          <m:t>𝒊</m:t>
                        </m:r>
                      </m:sub>
                    </m:sSub>
                  </m:oMath>
                </a14:m>
                <a:r>
                  <a:rPr lang="en-US" sz="2400" b="1" dirty="0">
                    <a:solidFill>
                      <a:schemeClr val="tx1"/>
                    </a:solidFill>
                    <a:latin typeface="Times New Roman" panose="02020603050405020304" pitchFamily="18" charset="0"/>
                    <a:ea typeface="Calibri" panose="020F0502020204030204" pitchFamily="34" charset="0"/>
                  </a:rPr>
                  <a:t> )</a:t>
                </a:r>
              </a:p>
              <a:p>
                <a:pPr algn="l"/>
                <a14:m>
                  <m:oMath xmlns:m="http://schemas.openxmlformats.org/officeDocument/2006/math">
                    <m:r>
                      <a:rPr lang="en-US" sz="2400" b="1" i="1">
                        <a:solidFill>
                          <a:schemeClr val="tx1"/>
                        </a:solidFill>
                        <a:latin typeface="Cambria Math" panose="02040503050406030204" pitchFamily="18" charset="0"/>
                        <a:ea typeface="Cambria Math" panose="02040503050406030204" pitchFamily="18" charset="0"/>
                      </a:rPr>
                      <m:t>∆</m:t>
                    </m:r>
                    <m:r>
                      <a:rPr lang="en-US" sz="2400" b="1" i="1">
                        <a:solidFill>
                          <a:schemeClr val="tx1"/>
                        </a:solidFill>
                        <a:latin typeface="Cambria Math" panose="02040503050406030204" pitchFamily="18" charset="0"/>
                        <a:ea typeface="Cambria Math" panose="02040503050406030204" pitchFamily="18" charset="0"/>
                      </a:rPr>
                      <m:t>𝑷</m:t>
                    </m:r>
                    <m:r>
                      <a:rPr lang="en-US" sz="2400" b="1" i="1">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latin typeface="Times New Roman" panose="02020603050405020304" pitchFamily="18" charset="0"/>
                    <a:ea typeface="Calibri" panose="020F0502020204030204" pitchFamily="34" charset="0"/>
                  </a:rPr>
                  <a:t> -(.7)×(-2) + .7×5   </a:t>
                </a:r>
              </a:p>
              <a:p>
                <a:pPr algn="l"/>
                <a14:m>
                  <m:oMath xmlns:m="http://schemas.openxmlformats.org/officeDocument/2006/math">
                    <m:r>
                      <a:rPr lang="en-US" sz="2400" b="1" i="1" smtClean="0">
                        <a:solidFill>
                          <a:schemeClr val="tx1"/>
                        </a:solidFill>
                        <a:latin typeface="Cambria Math" panose="02040503050406030204" pitchFamily="18" charset="0"/>
                        <a:ea typeface="Cambria Math" panose="02040503050406030204" pitchFamily="18" charset="0"/>
                      </a:rPr>
                      <m:t>∴</m:t>
                    </m:r>
                    <m:r>
                      <a:rPr lang="en-US" sz="2400" b="1" i="1">
                        <a:solidFill>
                          <a:schemeClr val="tx1"/>
                        </a:solidFill>
                        <a:latin typeface="Cambria Math" panose="02040503050406030204" pitchFamily="18" charset="0"/>
                        <a:ea typeface="Cambria Math" panose="02040503050406030204" pitchFamily="18" charset="0"/>
                      </a:rPr>
                      <m:t>∆</m:t>
                    </m:r>
                    <m:r>
                      <a:rPr lang="en-US" sz="2400" b="1" i="1">
                        <a:solidFill>
                          <a:schemeClr val="tx1"/>
                        </a:solidFill>
                        <a:latin typeface="Cambria Math" panose="02040503050406030204" pitchFamily="18" charset="0"/>
                        <a:ea typeface="Cambria Math" panose="02040503050406030204" pitchFamily="18" charset="0"/>
                      </a:rPr>
                      <m:t>𝑷</m:t>
                    </m:r>
                    <m:r>
                      <a:rPr lang="en-US" sz="2400" b="1" i="1">
                        <a:solidFill>
                          <a:schemeClr val="tx1"/>
                        </a:solidFill>
                        <a:latin typeface="Cambria Math" panose="02040503050406030204" pitchFamily="18" charset="0"/>
                        <a:ea typeface="Cambria Math" panose="02040503050406030204" pitchFamily="18" charset="0"/>
                      </a:rPr>
                      <m:t>=</m:t>
                    </m:r>
                  </m:oMath>
                </a14:m>
                <a:r>
                  <a:rPr lang="en-US" sz="2400" b="1" dirty="0">
                    <a:solidFill>
                      <a:schemeClr val="tx1"/>
                    </a:solidFill>
                    <a:latin typeface="Times New Roman" panose="02020603050405020304" pitchFamily="18" charset="0"/>
                    <a:ea typeface="Calibri" panose="020F0502020204030204" pitchFamily="34" charset="0"/>
                  </a:rPr>
                  <a:t> 4.9 Kgm/s.   </a:t>
                </a:r>
              </a:p>
              <a:p>
                <a:pPr algn="l"/>
                <a:endParaRPr lang="en-US" b="1" dirty="0">
                  <a:solidFill>
                    <a:schemeClr val="bg2"/>
                  </a:solidFill>
                </a:endParaRPr>
              </a:p>
            </p:txBody>
          </p:sp>
        </mc:Choice>
        <mc:Fallback xmlns="">
          <p:sp>
            <p:nvSpPr>
              <p:cNvPr id="5" name="Rectangle 4">
                <a:extLst>
                  <a:ext uri="{FF2B5EF4-FFF2-40B4-BE49-F238E27FC236}">
                    <a16:creationId xmlns:a16="http://schemas.microsoft.com/office/drawing/2014/main" id="{BA5D4627-CC54-E0C3-DB30-77CDA87CFF6E}"/>
                  </a:ext>
                </a:extLst>
              </p:cNvPr>
              <p:cNvSpPr>
                <a:spLocks noRot="1" noChangeAspect="1" noMove="1" noResize="1" noEditPoints="1" noAdjustHandles="1" noChangeArrowheads="1" noChangeShapeType="1" noTextEdit="1"/>
              </p:cNvSpPr>
              <p:nvPr/>
            </p:nvSpPr>
            <p:spPr>
              <a:xfrm>
                <a:off x="678426" y="1611002"/>
                <a:ext cx="10191135" cy="4005327"/>
              </a:xfrm>
              <a:prstGeom prst="rect">
                <a:avLst/>
              </a:prstGeom>
              <a:blipFill>
                <a:blip r:embed="rId2"/>
                <a:stretch>
                  <a:fillRect l="-897" t="-1218" r="-478"/>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195648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38BB42-E3CC-8D55-1E8A-50B12BA1FACE}"/>
              </a:ext>
            </a:extLst>
          </p:cNvPr>
          <p:cNvSpPr txBox="1"/>
          <p:nvPr/>
        </p:nvSpPr>
        <p:spPr>
          <a:xfrm>
            <a:off x="0" y="225569"/>
            <a:ext cx="12192000" cy="1569660"/>
          </a:xfrm>
          <a:prstGeom prst="rect">
            <a:avLst/>
          </a:prstGeom>
          <a:noFill/>
        </p:spPr>
        <p:txBody>
          <a:bodyPr wrap="square" rtlCol="0">
            <a:spAutoFit/>
          </a:bodyPr>
          <a:lstStyle/>
          <a:p>
            <a:r>
              <a:rPr lang="en-US" sz="2400" dirty="0"/>
              <a:t>21. A 0.30 kg softball has a velocity of 15 m/s at an angle of 35° below the horizontal just before making contact with the bat. What is the magnitude of the change in momentum of the ball while in contact with the bat if the ball leaves with a velocity of (a) 20 m/s, vertically downward, and (b) 20 m/s, horizontally back toward the pitcher?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03A878C-9880-6441-CB7D-BCCA5A22E4B3}"/>
                  </a:ext>
                </a:extLst>
              </p:cNvPr>
              <p:cNvSpPr txBox="1"/>
              <p:nvPr/>
            </p:nvSpPr>
            <p:spPr>
              <a:xfrm>
                <a:off x="294968" y="2077031"/>
                <a:ext cx="10161638" cy="4255589"/>
              </a:xfrm>
              <a:prstGeom prst="rect">
                <a:avLst/>
              </a:prstGeom>
              <a:noFill/>
            </p:spPr>
            <p:txBody>
              <a:bodyPr wrap="square" rtlCol="0">
                <a:spAutoFit/>
              </a:bodyPr>
              <a:lstStyle/>
              <a:p>
                <a:pPr algn="l"/>
                <a:r>
                  <a:rPr lang="en-US" sz="2400" dirty="0"/>
                  <a:t>Given that, m=3 Kg, v= 15m/s, </a:t>
                </a:r>
                <a:r>
                  <a:rPr lang="el-GR" sz="2400" dirty="0"/>
                  <a:t>θ</a:t>
                </a:r>
                <a:r>
                  <a:rPr lang="en-US" sz="2400" dirty="0"/>
                  <a:t>=</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35</m:t>
                        </m:r>
                      </m:e>
                      <m:sup>
                        <m:r>
                          <a:rPr lang="en-US" sz="2400" i="1">
                            <a:latin typeface="Cambria Math" panose="02040503050406030204" pitchFamily="18" charset="0"/>
                          </a:rPr>
                          <m:t>0</m:t>
                        </m:r>
                      </m:sup>
                    </m:sSup>
                    <m:r>
                      <a:rPr lang="en-US" sz="2400">
                        <a:latin typeface="Cambria Math" panose="02040503050406030204" pitchFamily="18" charset="0"/>
                      </a:rPr>
                      <m:t> , </m:t>
                    </m:r>
                    <m:r>
                      <m:rPr>
                        <m:sty m:val="p"/>
                      </m:rPr>
                      <a:rPr lang="en-US" sz="2400" i="1">
                        <a:latin typeface="Cambria Math" panose="02040503050406030204" pitchFamily="18" charset="0"/>
                      </a:rPr>
                      <m:t>so</m:t>
                    </m:r>
                    <m:r>
                      <a:rPr lang="en-US" sz="2400">
                        <a:latin typeface="Cambria Math" panose="02040503050406030204" pitchFamily="18" charset="0"/>
                      </a:rPr>
                      <m:t> </m:t>
                    </m:r>
                    <m:r>
                      <m:rPr>
                        <m:sty m:val="p"/>
                      </m:rPr>
                      <a:rPr lang="en-US" sz="2400" i="1">
                        <a:latin typeface="Cambria Math" panose="02040503050406030204" pitchFamily="18" charset="0"/>
                      </a:rPr>
                      <m:t>the</m:t>
                    </m:r>
                    <m:r>
                      <a:rPr lang="en-US" sz="2400">
                        <a:latin typeface="Cambria Math" panose="02040503050406030204" pitchFamily="18" charset="0"/>
                      </a:rPr>
                      <m:t> </m:t>
                    </m:r>
                    <m:r>
                      <m:rPr>
                        <m:sty m:val="p"/>
                      </m:rPr>
                      <a:rPr lang="en-US" sz="2400" i="1">
                        <a:latin typeface="Cambria Math" panose="02040503050406030204" pitchFamily="18" charset="0"/>
                      </a:rPr>
                      <m:t>change</m:t>
                    </m:r>
                    <m:r>
                      <a:rPr lang="en-US" sz="2400">
                        <a:latin typeface="Cambria Math" panose="02040503050406030204" pitchFamily="18" charset="0"/>
                      </a:rPr>
                      <m:t> </m:t>
                    </m:r>
                    <m:r>
                      <m:rPr>
                        <m:sty m:val="p"/>
                      </m:rPr>
                      <a:rPr lang="en-US" sz="2400" i="1">
                        <a:latin typeface="Cambria Math" panose="02040503050406030204" pitchFamily="18" charset="0"/>
                      </a:rPr>
                      <m:t>of</m:t>
                    </m:r>
                    <m:r>
                      <a:rPr lang="en-US" sz="2400">
                        <a:latin typeface="Cambria Math" panose="02040503050406030204" pitchFamily="18" charset="0"/>
                      </a:rPr>
                      <m:t> </m:t>
                    </m:r>
                    <m:r>
                      <m:rPr>
                        <m:sty m:val="p"/>
                      </m:rPr>
                      <a:rPr lang="en-US" sz="2400" i="1">
                        <a:latin typeface="Cambria Math" panose="02040503050406030204" pitchFamily="18" charset="0"/>
                      </a:rPr>
                      <m:t>momentum</m:t>
                    </m:r>
                    <m:r>
                      <a:rPr lang="en-US" sz="2400" i="1">
                        <a:latin typeface="Cambria Math" panose="02040503050406030204" pitchFamily="18" charset="0"/>
                      </a:rPr>
                      <m:t>:</m:t>
                    </m:r>
                  </m:oMath>
                </a14:m>
                <a:endParaRPr lang="en-US" sz="2400" dirty="0"/>
              </a:p>
              <a:p>
                <a:pPr algn="l"/>
                <a:r>
                  <a:rPr lang="en-US" sz="2400" b="1" dirty="0">
                    <a:latin typeface="+mj-lt"/>
                  </a:rPr>
                  <a:t>Part (a):</a:t>
                </a:r>
              </a:p>
              <a:p>
                <a:pPr algn="l"/>
                <a:r>
                  <a:rPr lang="en-US" sz="2400" dirty="0">
                    <a:solidFill>
                      <a:schemeClr val="tx1"/>
                    </a:solidFill>
                    <a:latin typeface="+mj-lt"/>
                  </a:rPr>
                  <a:t>Along the x-axis, we have</a:t>
                </a:r>
              </a:p>
              <a:p>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𝑃</m:t>
                        </m:r>
                      </m:e>
                      <m:sub>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𝑓</m:t>
                            </m:r>
                          </m:sub>
                        </m:sSub>
                      </m:sub>
                    </m:sSub>
                    <m:r>
                      <a:rPr lang="en-US" sz="2400" b="0" i="1" smtClean="0">
                        <a:solidFill>
                          <a:schemeClr val="tx1"/>
                        </a:solidFill>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b>
                    </m:sSub>
                    <m:r>
                      <a:rPr lang="en-US" sz="2400" b="0" i="0" smtClean="0">
                        <a:latin typeface="Cambria Math" panose="02040503050406030204" pitchFamily="18" charset="0"/>
                      </a:rPr>
                      <m:t>=0−0.3 </m:t>
                    </m:r>
                    <m:d>
                      <m:dPr>
                        <m:ctrlPr>
                          <a:rPr lang="en-US" sz="2400" b="0" i="1" smtClean="0">
                            <a:latin typeface="Cambria Math" panose="02040503050406030204" pitchFamily="18" charset="0"/>
                          </a:rPr>
                        </m:ctrlPr>
                      </m:dPr>
                      <m:e>
                        <m:r>
                          <a:rPr lang="en-US" sz="2400" b="0" i="0" smtClean="0">
                            <a:latin typeface="Cambria Math" panose="02040503050406030204" pitchFamily="18" charset="0"/>
                          </a:rPr>
                          <m:t>15</m:t>
                        </m:r>
                      </m:e>
                    </m:d>
                    <m:r>
                      <m:rPr>
                        <m:sty m:val="p"/>
                      </m:rPr>
                      <a:rPr lang="en-US" sz="2400" b="0" i="0" smtClean="0">
                        <a:latin typeface="Cambria Math" panose="02040503050406030204" pitchFamily="18" charset="0"/>
                      </a:rPr>
                      <m:t>cos</m:t>
                    </m:r>
                    <m:r>
                      <a:rPr lang="en-US" sz="2400" b="0" i="0" smtClean="0">
                        <a:latin typeface="Cambria Math" panose="02040503050406030204" pitchFamily="18" charset="0"/>
                      </a:rPr>
                      <m:t>35</m:t>
                    </m:r>
                    <m:r>
                      <a:rPr lang="en-US" sz="2400" b="0" i="1" smtClean="0">
                        <a:latin typeface="Cambria Math" panose="02040503050406030204" pitchFamily="18" charset="0"/>
                      </a:rPr>
                      <m:t>°</m:t>
                    </m:r>
                    <m:r>
                      <a:rPr lang="en-US" sz="2400" b="0" i="0" smtClean="0">
                        <a:latin typeface="Cambria Math" panose="02040503050406030204" pitchFamily="18" charset="0"/>
                      </a:rPr>
                      <m:t>=(−3.68)</m:t>
                    </m:r>
                    <m:r>
                      <a:rPr lang="en-US" sz="2400" b="0" i="1" smtClean="0">
                        <a:latin typeface="Cambria Math" panose="02040503050406030204" pitchFamily="18" charset="0"/>
                      </a:rPr>
                      <m:t> </m:t>
                    </m:r>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𝑖</m:t>
                        </m:r>
                      </m:e>
                    </m:acc>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𝑘𝑔</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𝑚</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𝑠</m:t>
                    </m:r>
                  </m:oMath>
                </a14:m>
                <a:r>
                  <a:rPr lang="en-US" sz="2400" dirty="0"/>
                  <a:t> </a:t>
                </a:r>
              </a:p>
              <a:p>
                <a:endParaRPr lang="en-US" sz="2400" dirty="0"/>
              </a:p>
              <a:p>
                <a:pPr algn="l"/>
                <a:r>
                  <a:rPr lang="en-US" sz="2400" dirty="0">
                    <a:solidFill>
                      <a:schemeClr val="tx1"/>
                    </a:solidFill>
                    <a:latin typeface="+mj-lt"/>
                  </a:rPr>
                  <a:t>Along the y-axis, we have</a:t>
                </a:r>
              </a:p>
              <a:p>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𝑃</m:t>
                        </m:r>
                      </m:e>
                      <m:sub>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𝑓</m:t>
                            </m:r>
                          </m:sub>
                        </m:sSub>
                      </m:sub>
                    </m:sSub>
                    <m:r>
                      <a:rPr lang="en-US" sz="2400" b="0" i="1" smtClean="0">
                        <a:solidFill>
                          <a:schemeClr val="tx1"/>
                        </a:solidFill>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𝑖</m:t>
                            </m:r>
                          </m:sub>
                        </m:sSub>
                      </m:sub>
                    </m:sSub>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0" smtClean="0">
                            <a:latin typeface="Cambria Math" panose="02040503050406030204" pitchFamily="18" charset="0"/>
                          </a:rPr>
                          <m:t>0.3</m:t>
                        </m:r>
                      </m:e>
                    </m:d>
                    <m:r>
                      <a:rPr lang="en-US" sz="2400" b="0" i="0" smtClean="0">
                        <a:latin typeface="Cambria Math" panose="02040503050406030204" pitchFamily="18" charset="0"/>
                      </a:rPr>
                      <m:t>20+0.3 </m:t>
                    </m:r>
                    <m:d>
                      <m:dPr>
                        <m:ctrlPr>
                          <a:rPr lang="en-US" sz="2400" b="0" i="1" smtClean="0">
                            <a:latin typeface="Cambria Math" panose="02040503050406030204" pitchFamily="18" charset="0"/>
                          </a:rPr>
                        </m:ctrlPr>
                      </m:dPr>
                      <m:e>
                        <m:r>
                          <a:rPr lang="en-US" sz="2400" b="0" i="0" smtClean="0">
                            <a:latin typeface="Cambria Math" panose="02040503050406030204" pitchFamily="18" charset="0"/>
                          </a:rPr>
                          <m:t>15</m:t>
                        </m:r>
                      </m:e>
                    </m:d>
                    <m:r>
                      <m:rPr>
                        <m:sty m:val="p"/>
                      </m:rPr>
                      <a:rPr lang="en-US" sz="2400" b="0" i="0" smtClean="0">
                        <a:latin typeface="Cambria Math" panose="02040503050406030204" pitchFamily="18" charset="0"/>
                      </a:rPr>
                      <m:t>sin</m:t>
                    </m:r>
                    <m:r>
                      <a:rPr lang="en-US" sz="2400" b="0" i="0" smtClean="0">
                        <a:latin typeface="Cambria Math" panose="02040503050406030204" pitchFamily="18" charset="0"/>
                      </a:rPr>
                      <m:t>35</m:t>
                    </m:r>
                    <m:r>
                      <a:rPr lang="en-US" sz="2400" b="0" i="1" smtClean="0">
                        <a:latin typeface="Cambria Math" panose="02040503050406030204" pitchFamily="18" charset="0"/>
                      </a:rPr>
                      <m:t>°</m:t>
                    </m:r>
                    <m:r>
                      <a:rPr lang="en-US" sz="2400" b="0" i="0" smtClean="0">
                        <a:latin typeface="Cambria Math" panose="02040503050406030204" pitchFamily="18" charset="0"/>
                      </a:rPr>
                      <m:t>=(−3.41)</m:t>
                    </m:r>
                    <m:r>
                      <a:rPr lang="en-US" sz="2400" b="0" i="1" smtClean="0">
                        <a:latin typeface="Cambria Math" panose="02040503050406030204" pitchFamily="18" charset="0"/>
                      </a:rPr>
                      <m:t> </m:t>
                    </m:r>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𝑗</m:t>
                        </m:r>
                      </m:e>
                    </m:acc>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𝑘𝑔</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𝑚</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𝑠</m:t>
                    </m:r>
                  </m:oMath>
                </a14:m>
                <a:r>
                  <a:rPr lang="en-US" sz="2400" dirty="0"/>
                  <a:t> </a:t>
                </a:r>
              </a:p>
              <a:p>
                <a:endParaRPr lang="en-US" sz="2400" dirty="0"/>
              </a:p>
              <a:p>
                <a:r>
                  <a:rPr lang="en-US" sz="2400" dirty="0"/>
                  <a:t>The magnitude of the change in momentum is</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rad>
                        <m:radPr>
                          <m:degHide m:val="on"/>
                          <m:ctrlPr>
                            <a:rPr lang="en-US" sz="2400" b="0" i="1" smtClean="0">
                              <a:latin typeface="Cambria Math" panose="02040503050406030204" pitchFamily="18" charset="0"/>
                              <a:ea typeface="Cambria Math" panose="02040503050406030204" pitchFamily="18" charset="0"/>
                            </a:rPr>
                          </m:ctrlPr>
                        </m:radPr>
                        <m:deg/>
                        <m:e>
                          <m:sSup>
                            <m:sSupPr>
                              <m:ctrlPr>
                                <a:rPr lang="en-US" sz="2400" b="0" i="1" smtClean="0">
                                  <a:latin typeface="Cambria Math" panose="02040503050406030204" pitchFamily="18" charset="0"/>
                                  <a:ea typeface="Cambria Math" panose="02040503050406030204" pitchFamily="18" charset="0"/>
                                </a:rPr>
                              </m:ctrlPr>
                            </m:sSupPr>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−3.68</m:t>
                                  </m:r>
                                </m:e>
                              </m:d>
                            </m:e>
                            <m:sup>
                              <m:r>
                                <a:rPr lang="en-US" sz="2400" b="0" i="1" smtClean="0">
                                  <a:latin typeface="Cambria Math" panose="02040503050406030204" pitchFamily="18" charset="0"/>
                                  <a:ea typeface="Cambria Math" panose="02040503050406030204" pitchFamily="18" charset="0"/>
                                </a:rPr>
                                <m:t>2</m:t>
                              </m:r>
                            </m:sup>
                          </m:sSup>
                          <m:r>
                            <a:rPr lang="en-US" sz="2400" b="0" i="1" smtClean="0">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−3.4</m:t>
                                  </m:r>
                                  <m:r>
                                    <a:rPr lang="en-US" sz="2400" b="0" i="1" smtClean="0">
                                      <a:latin typeface="Cambria Math" panose="02040503050406030204" pitchFamily="18" charset="0"/>
                                      <a:ea typeface="Cambria Math" panose="02040503050406030204" pitchFamily="18" charset="0"/>
                                    </a:rPr>
                                    <m:t>1</m:t>
                                  </m:r>
                                </m:e>
                              </m:d>
                            </m:e>
                            <m:sup>
                              <m:r>
                                <a:rPr lang="en-US" sz="2400" i="1">
                                  <a:latin typeface="Cambria Math" panose="02040503050406030204" pitchFamily="18" charset="0"/>
                                  <a:ea typeface="Cambria Math" panose="02040503050406030204" pitchFamily="18" charset="0"/>
                                </a:rPr>
                                <m:t>2</m:t>
                              </m:r>
                            </m:sup>
                          </m:sSup>
                        </m:e>
                      </m:rad>
                      <m:r>
                        <a:rPr lang="en-US" sz="2400" b="0" i="1" smtClean="0">
                          <a:latin typeface="Cambria Math" panose="02040503050406030204" pitchFamily="18" charset="0"/>
                          <a:ea typeface="Cambria Math" panose="02040503050406030204" pitchFamily="18" charset="0"/>
                        </a:rPr>
                        <m:t>=5 </m:t>
                      </m:r>
                      <m:r>
                        <a:rPr lang="en-US" sz="2400" b="0" i="1" smtClean="0">
                          <a:latin typeface="Cambria Math" panose="02040503050406030204" pitchFamily="18" charset="0"/>
                          <a:ea typeface="Cambria Math" panose="02040503050406030204" pitchFamily="18" charset="0"/>
                        </a:rPr>
                        <m:t>𝑘𝑔</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𝑚</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oMath>
                  </m:oMathPara>
                </a14:m>
                <a:endParaRPr lang="en-US" sz="2400" dirty="0"/>
              </a:p>
              <a:p>
                <a:pPr algn="l"/>
                <a:endParaRPr lang="en-US" sz="1600" dirty="0">
                  <a:solidFill>
                    <a:schemeClr val="tx1"/>
                  </a:solidFill>
                  <a:latin typeface="+mj-lt"/>
                </a:endParaRPr>
              </a:p>
            </p:txBody>
          </p:sp>
        </mc:Choice>
        <mc:Fallback xmlns="">
          <p:sp>
            <p:nvSpPr>
              <p:cNvPr id="6" name="TextBox 5">
                <a:extLst>
                  <a:ext uri="{FF2B5EF4-FFF2-40B4-BE49-F238E27FC236}">
                    <a16:creationId xmlns:a16="http://schemas.microsoft.com/office/drawing/2014/main" id="{203A878C-9880-6441-CB7D-BCCA5A22E4B3}"/>
                  </a:ext>
                </a:extLst>
              </p:cNvPr>
              <p:cNvSpPr txBox="1">
                <a:spLocks noRot="1" noChangeAspect="1" noMove="1" noResize="1" noEditPoints="1" noAdjustHandles="1" noChangeArrowheads="1" noChangeShapeType="1" noTextEdit="1"/>
              </p:cNvSpPr>
              <p:nvPr/>
            </p:nvSpPr>
            <p:spPr>
              <a:xfrm>
                <a:off x="294968" y="2077031"/>
                <a:ext cx="10161638" cy="4255589"/>
              </a:xfrm>
              <a:prstGeom prst="rect">
                <a:avLst/>
              </a:prstGeom>
              <a:blipFill>
                <a:blip r:embed="rId2"/>
                <a:stretch>
                  <a:fillRect l="-900" t="-1146"/>
                </a:stretch>
              </a:blipFill>
            </p:spPr>
            <p:txBody>
              <a:bodyPr/>
              <a:lstStyle/>
              <a:p>
                <a:r>
                  <a:rPr lang="en-US">
                    <a:noFill/>
                  </a:rPr>
                  <a:t> </a:t>
                </a:r>
              </a:p>
            </p:txBody>
          </p:sp>
        </mc:Fallback>
      </mc:AlternateContent>
    </p:spTree>
    <p:extLst>
      <p:ext uri="{BB962C8B-B14F-4D97-AF65-F5344CB8AC3E}">
        <p14:creationId xmlns:p14="http://schemas.microsoft.com/office/powerpoint/2010/main" val="523474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B107B3B-90AE-75AC-5619-BB6B435E3475}"/>
                  </a:ext>
                </a:extLst>
              </p:cNvPr>
              <p:cNvSpPr txBox="1"/>
              <p:nvPr/>
            </p:nvSpPr>
            <p:spPr>
              <a:xfrm>
                <a:off x="221226" y="675934"/>
                <a:ext cx="10161638" cy="3886257"/>
              </a:xfrm>
              <a:prstGeom prst="rect">
                <a:avLst/>
              </a:prstGeom>
              <a:noFill/>
            </p:spPr>
            <p:txBody>
              <a:bodyPr wrap="square" rtlCol="0">
                <a:spAutoFit/>
              </a:bodyPr>
              <a:lstStyle/>
              <a:p>
                <a:pPr algn="l"/>
                <a:r>
                  <a:rPr lang="en-US" sz="2400" b="1" dirty="0">
                    <a:latin typeface="+mj-lt"/>
                  </a:rPr>
                  <a:t>Part (b):</a:t>
                </a:r>
              </a:p>
              <a:p>
                <a:pPr algn="l"/>
                <a:r>
                  <a:rPr lang="en-US" sz="2400" dirty="0">
                    <a:solidFill>
                      <a:schemeClr val="tx1"/>
                    </a:solidFill>
                    <a:latin typeface="+mj-lt"/>
                  </a:rPr>
                  <a:t>Along the </a:t>
                </a:r>
                <a:r>
                  <a:rPr lang="en-US" sz="2400" dirty="0">
                    <a:latin typeface="+mj-lt"/>
                  </a:rPr>
                  <a:t>x</a:t>
                </a:r>
                <a:r>
                  <a:rPr lang="en-US" sz="2400" dirty="0">
                    <a:solidFill>
                      <a:schemeClr val="tx1"/>
                    </a:solidFill>
                    <a:latin typeface="+mj-lt"/>
                  </a:rPr>
                  <a:t>-axis, we have</a:t>
                </a:r>
              </a:p>
              <a:p>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𝑃</m:t>
                        </m:r>
                      </m:e>
                      <m:sub>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𝑓</m:t>
                            </m:r>
                          </m:sub>
                        </m:sSub>
                      </m:sub>
                    </m:sSub>
                    <m:r>
                      <a:rPr lang="en-US" sz="2400" b="0" i="1" smtClean="0">
                        <a:solidFill>
                          <a:schemeClr val="tx1"/>
                        </a:solidFill>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b>
                    </m:sSub>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0" smtClean="0">
                            <a:latin typeface="Cambria Math" panose="02040503050406030204" pitchFamily="18" charset="0"/>
                          </a:rPr>
                          <m:t>0.3</m:t>
                        </m:r>
                      </m:e>
                    </m:d>
                    <m:r>
                      <a:rPr lang="en-US" sz="2400" b="0" i="0" smtClean="0">
                        <a:latin typeface="Cambria Math" panose="02040503050406030204" pitchFamily="18" charset="0"/>
                      </a:rPr>
                      <m:t>20−0.3 </m:t>
                    </m:r>
                    <m:d>
                      <m:dPr>
                        <m:ctrlPr>
                          <a:rPr lang="en-US" sz="2400" b="0" i="1" smtClean="0">
                            <a:latin typeface="Cambria Math" panose="02040503050406030204" pitchFamily="18" charset="0"/>
                          </a:rPr>
                        </m:ctrlPr>
                      </m:dPr>
                      <m:e>
                        <m:r>
                          <a:rPr lang="en-US" sz="2400" b="0" i="0" smtClean="0">
                            <a:latin typeface="Cambria Math" panose="02040503050406030204" pitchFamily="18" charset="0"/>
                          </a:rPr>
                          <m:t>15</m:t>
                        </m:r>
                      </m:e>
                    </m:d>
                    <m:r>
                      <m:rPr>
                        <m:sty m:val="p"/>
                      </m:rPr>
                      <a:rPr lang="en-US" sz="2400" b="0" i="0" smtClean="0">
                        <a:latin typeface="Cambria Math" panose="02040503050406030204" pitchFamily="18" charset="0"/>
                      </a:rPr>
                      <m:t>cos</m:t>
                    </m:r>
                    <m:r>
                      <a:rPr lang="en-US" sz="2400" b="0" i="0" smtClean="0">
                        <a:latin typeface="Cambria Math" panose="02040503050406030204" pitchFamily="18" charset="0"/>
                      </a:rPr>
                      <m:t>35</m:t>
                    </m:r>
                    <m:r>
                      <a:rPr lang="en-US" sz="2400" b="0" i="1" smtClean="0">
                        <a:latin typeface="Cambria Math" panose="02040503050406030204" pitchFamily="18" charset="0"/>
                      </a:rPr>
                      <m:t>°</m:t>
                    </m:r>
                    <m:r>
                      <a:rPr lang="en-US" sz="2400" b="0" i="0" smtClean="0">
                        <a:latin typeface="Cambria Math" panose="02040503050406030204" pitchFamily="18" charset="0"/>
                      </a:rPr>
                      <m:t>=(−9.68)</m:t>
                    </m:r>
                    <m:r>
                      <a:rPr lang="en-US" sz="2400" b="0" i="1" smtClean="0">
                        <a:latin typeface="Cambria Math" panose="02040503050406030204" pitchFamily="18" charset="0"/>
                      </a:rPr>
                      <m:t> </m:t>
                    </m:r>
                    <m:r>
                      <a:rPr lang="en-US" sz="2400" b="0" i="1" smtClean="0">
                        <a:solidFill>
                          <a:schemeClr val="tx1"/>
                        </a:solidFill>
                        <a:latin typeface="Cambria Math" panose="02040503050406030204" pitchFamily="18" charset="0"/>
                      </a:rPr>
                      <m:t>𝑘𝑔</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𝑚</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𝑠</m:t>
                    </m:r>
                  </m:oMath>
                </a14:m>
                <a:r>
                  <a:rPr lang="en-US" sz="2400" dirty="0"/>
                  <a:t> </a:t>
                </a:r>
              </a:p>
              <a:p>
                <a:endParaRPr lang="en-US" sz="2400" dirty="0"/>
              </a:p>
              <a:p>
                <a:pPr algn="l"/>
                <a:r>
                  <a:rPr lang="en-US" sz="2400" dirty="0">
                    <a:solidFill>
                      <a:schemeClr val="tx1"/>
                    </a:solidFill>
                    <a:latin typeface="+mj-lt"/>
                  </a:rPr>
                  <a:t>Along the y-axis, we have</a:t>
                </a:r>
              </a:p>
              <a:p>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𝑃</m:t>
                        </m:r>
                      </m:e>
                      <m:sub>
                        <m:sSub>
                          <m:sSubPr>
                            <m:ctrlPr>
                              <a:rPr lang="en-US"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𝑓</m:t>
                            </m:r>
                          </m:sub>
                        </m:sSub>
                      </m:sub>
                    </m:sSub>
                    <m:r>
                      <a:rPr lang="en-US" sz="2400" b="0" i="1" smtClean="0">
                        <a:solidFill>
                          <a:schemeClr val="tx1"/>
                        </a:solidFill>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𝑃</m:t>
                        </m:r>
                      </m:e>
                      <m: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i="1">
                                <a:latin typeface="Cambria Math" panose="02040503050406030204" pitchFamily="18" charset="0"/>
                              </a:rPr>
                              <m:t>𝑖</m:t>
                            </m:r>
                          </m:sub>
                        </m:sSub>
                      </m:sub>
                    </m:sSub>
                    <m:r>
                      <a:rPr lang="en-US" sz="2400" b="0" i="0" smtClean="0">
                        <a:latin typeface="Cambria Math" panose="02040503050406030204" pitchFamily="18" charset="0"/>
                      </a:rPr>
                      <m:t>=0+0.3 </m:t>
                    </m:r>
                    <m:d>
                      <m:dPr>
                        <m:ctrlPr>
                          <a:rPr lang="en-US" sz="2400" b="0" i="1" smtClean="0">
                            <a:latin typeface="Cambria Math" panose="02040503050406030204" pitchFamily="18" charset="0"/>
                          </a:rPr>
                        </m:ctrlPr>
                      </m:dPr>
                      <m:e>
                        <m:r>
                          <a:rPr lang="en-US" sz="2400" b="0" i="0" smtClean="0">
                            <a:latin typeface="Cambria Math" panose="02040503050406030204" pitchFamily="18" charset="0"/>
                          </a:rPr>
                          <m:t>15</m:t>
                        </m:r>
                      </m:e>
                    </m:d>
                    <m:r>
                      <m:rPr>
                        <m:sty m:val="p"/>
                      </m:rPr>
                      <a:rPr lang="en-US" sz="2400" b="0" i="0" smtClean="0">
                        <a:latin typeface="Cambria Math" panose="02040503050406030204" pitchFamily="18" charset="0"/>
                      </a:rPr>
                      <m:t>sin</m:t>
                    </m:r>
                    <m:r>
                      <a:rPr lang="en-US" sz="2400" b="0" i="0" smtClean="0">
                        <a:latin typeface="Cambria Math" panose="02040503050406030204" pitchFamily="18" charset="0"/>
                      </a:rPr>
                      <m:t>35</m:t>
                    </m:r>
                    <m:r>
                      <a:rPr lang="en-US" sz="2400" b="0" i="1" smtClean="0">
                        <a:latin typeface="Cambria Math" panose="02040503050406030204" pitchFamily="18" charset="0"/>
                      </a:rPr>
                      <m:t>°</m:t>
                    </m:r>
                    <m:r>
                      <a:rPr lang="en-US" sz="2400" b="0" i="0" smtClean="0">
                        <a:latin typeface="Cambria Math" panose="02040503050406030204" pitchFamily="18" charset="0"/>
                      </a:rPr>
                      <m:t>=(2.58)</m:t>
                    </m:r>
                    <m:r>
                      <a:rPr lang="en-US" sz="2400" b="0" i="1" smtClean="0">
                        <a:latin typeface="Cambria Math" panose="02040503050406030204" pitchFamily="18" charset="0"/>
                      </a:rPr>
                      <m:t> </m:t>
                    </m:r>
                    <m:r>
                      <a:rPr lang="en-US" sz="2400" b="0" i="1" smtClean="0">
                        <a:solidFill>
                          <a:schemeClr val="tx1"/>
                        </a:solidFill>
                        <a:latin typeface="Cambria Math" panose="02040503050406030204" pitchFamily="18" charset="0"/>
                      </a:rPr>
                      <m:t>𝑘𝑔</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𝑚</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𝑠</m:t>
                    </m:r>
                  </m:oMath>
                </a14:m>
                <a:r>
                  <a:rPr lang="en-US" sz="2400" dirty="0"/>
                  <a:t> </a:t>
                </a:r>
              </a:p>
              <a:p>
                <a:endParaRPr lang="en-US" sz="2400" dirty="0"/>
              </a:p>
              <a:p>
                <a:pPr/>
                <a14:m>
                  <m:oMathPara xmlns:m="http://schemas.openxmlformats.org/officeDocument/2006/math">
                    <m:oMathParaPr>
                      <m:jc m:val="left"/>
                    </m:oMathParaPr>
                    <m:oMath xmlns:m="http://schemas.openxmlformats.org/officeDocument/2006/math">
                      <m:r>
                        <m:rPr>
                          <m:nor/>
                        </m:rPr>
                        <a:rPr lang="en-US" sz="2400" dirty="0"/>
                        <m:t>The</m:t>
                      </m:r>
                      <m:r>
                        <m:rPr>
                          <m:nor/>
                        </m:rPr>
                        <a:rPr lang="en-US" sz="2400" dirty="0"/>
                        <m:t> </m:t>
                      </m:r>
                      <m:r>
                        <m:rPr>
                          <m:nor/>
                        </m:rPr>
                        <a:rPr lang="en-US" sz="2400" dirty="0"/>
                        <m:t>magnitude</m:t>
                      </m:r>
                      <m:r>
                        <m:rPr>
                          <m:nor/>
                        </m:rPr>
                        <a:rPr lang="en-US" sz="2400" dirty="0"/>
                        <m:t> </m:t>
                      </m:r>
                      <m:r>
                        <m:rPr>
                          <m:nor/>
                        </m:rPr>
                        <a:rPr lang="en-US" sz="2400" dirty="0"/>
                        <m:t>of</m:t>
                      </m:r>
                      <m:r>
                        <m:rPr>
                          <m:nor/>
                        </m:rPr>
                        <a:rPr lang="en-US" sz="2400" dirty="0"/>
                        <m:t> </m:t>
                      </m:r>
                      <m:r>
                        <m:rPr>
                          <m:nor/>
                        </m:rPr>
                        <a:rPr lang="en-US" sz="2400" dirty="0"/>
                        <m:t>the</m:t>
                      </m:r>
                      <m:r>
                        <m:rPr>
                          <m:nor/>
                        </m:rPr>
                        <a:rPr lang="en-US" sz="2400" dirty="0"/>
                        <m:t> </m:t>
                      </m:r>
                      <m:r>
                        <m:rPr>
                          <m:nor/>
                        </m:rPr>
                        <a:rPr lang="en-US" sz="2400" dirty="0"/>
                        <m:t>change</m:t>
                      </m:r>
                      <m:r>
                        <m:rPr>
                          <m:nor/>
                        </m:rPr>
                        <a:rPr lang="en-US" sz="2400" dirty="0"/>
                        <m:t> </m:t>
                      </m:r>
                      <m:r>
                        <m:rPr>
                          <m:nor/>
                        </m:rPr>
                        <a:rPr lang="en-US" sz="2400" dirty="0"/>
                        <m:t>in</m:t>
                      </m:r>
                      <m:r>
                        <m:rPr>
                          <m:nor/>
                        </m:rPr>
                        <a:rPr lang="en-US" sz="2400" dirty="0"/>
                        <m:t> </m:t>
                      </m:r>
                      <m:r>
                        <m:rPr>
                          <m:nor/>
                        </m:rPr>
                        <a:rPr lang="en-US" sz="2400" dirty="0"/>
                        <m:t>momentum</m:t>
                      </m:r>
                      <m:r>
                        <m:rPr>
                          <m:nor/>
                        </m:rPr>
                        <a:rPr lang="en-US" sz="2400" dirty="0"/>
                        <m:t> </m:t>
                      </m:r>
                      <m:r>
                        <m:rPr>
                          <m:nor/>
                        </m:rPr>
                        <a:rPr lang="en-US" sz="2400" dirty="0"/>
                        <m:t>is</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𝑃</m:t>
                      </m:r>
                      <m:r>
                        <a:rPr lang="en-US" sz="2400" i="1">
                          <a:latin typeface="Cambria Math" panose="02040503050406030204" pitchFamily="18" charset="0"/>
                          <a:ea typeface="Cambria Math" panose="02040503050406030204" pitchFamily="18" charset="0"/>
                        </a:rPr>
                        <m:t>=</m:t>
                      </m:r>
                      <m:rad>
                        <m:radPr>
                          <m:degHide m:val="on"/>
                          <m:ctrlPr>
                            <a:rPr lang="en-US" sz="2400" i="1">
                              <a:latin typeface="Cambria Math" panose="02040503050406030204" pitchFamily="18" charset="0"/>
                              <a:ea typeface="Cambria Math" panose="02040503050406030204" pitchFamily="18" charset="0"/>
                            </a:rPr>
                          </m:ctrlPr>
                        </m:radPr>
                        <m:deg/>
                        <m:e>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9</m:t>
                                  </m:r>
                                  <m:r>
                                    <a:rPr lang="en-US" sz="2400" i="1">
                                      <a:latin typeface="Cambria Math" panose="02040503050406030204" pitchFamily="18" charset="0"/>
                                      <a:ea typeface="Cambria Math" panose="02040503050406030204" pitchFamily="18" charset="0"/>
                                    </a:rPr>
                                    <m:t>.68</m:t>
                                  </m:r>
                                </m:e>
                              </m:d>
                            </m:e>
                            <m:sup>
                              <m:r>
                                <a:rPr lang="en-US" sz="2400" i="1">
                                  <a:latin typeface="Cambria Math" panose="02040503050406030204" pitchFamily="18" charset="0"/>
                                  <a:ea typeface="Cambria Math" panose="02040503050406030204" pitchFamily="18" charset="0"/>
                                </a:rPr>
                                <m:t>2</m:t>
                              </m:r>
                            </m:sup>
                          </m:sSup>
                          <m:r>
                            <a:rPr lang="en-US" sz="2400" i="1">
                              <a:latin typeface="Cambria Math" panose="02040503050406030204" pitchFamily="18" charset="0"/>
                              <a:ea typeface="Cambria Math" panose="02040503050406030204" pitchFamily="18" charset="0"/>
                            </a:rPr>
                            <m:t>+</m:t>
                          </m:r>
                          <m:sSup>
                            <m:sSupPr>
                              <m:ctrlPr>
                                <a:rPr lang="en-US" sz="2400" i="1">
                                  <a:latin typeface="Cambria Math" panose="02040503050406030204" pitchFamily="18" charset="0"/>
                                  <a:ea typeface="Cambria Math" panose="02040503050406030204" pitchFamily="18" charset="0"/>
                                </a:rPr>
                              </m:ctrlPr>
                            </m:sSupPr>
                            <m:e>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2.58</m:t>
                                  </m:r>
                                </m:e>
                              </m:d>
                            </m:e>
                            <m:sup>
                              <m:r>
                                <a:rPr lang="en-US" sz="2400" i="1">
                                  <a:latin typeface="Cambria Math" panose="02040503050406030204" pitchFamily="18" charset="0"/>
                                  <a:ea typeface="Cambria Math" panose="02040503050406030204" pitchFamily="18" charset="0"/>
                                </a:rPr>
                                <m:t>2</m:t>
                              </m:r>
                            </m:sup>
                          </m:sSup>
                        </m:e>
                      </m:rad>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10</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𝑘𝑔</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𝑚</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𝑠</m:t>
                      </m:r>
                    </m:oMath>
                  </m:oMathPara>
                </a14:m>
                <a:endParaRPr lang="en-US" sz="2400" dirty="0"/>
              </a:p>
              <a:p>
                <a:pPr algn="l"/>
                <a:endParaRPr lang="en-US" sz="1600" dirty="0">
                  <a:solidFill>
                    <a:schemeClr val="tx1"/>
                  </a:solidFill>
                  <a:latin typeface="+mj-lt"/>
                </a:endParaRPr>
              </a:p>
            </p:txBody>
          </p:sp>
        </mc:Choice>
        <mc:Fallback xmlns="">
          <p:sp>
            <p:nvSpPr>
              <p:cNvPr id="3" name="TextBox 2">
                <a:extLst>
                  <a:ext uri="{FF2B5EF4-FFF2-40B4-BE49-F238E27FC236}">
                    <a16:creationId xmlns:a16="http://schemas.microsoft.com/office/drawing/2014/main" id="{DB107B3B-90AE-75AC-5619-BB6B435E3475}"/>
                  </a:ext>
                </a:extLst>
              </p:cNvPr>
              <p:cNvSpPr txBox="1">
                <a:spLocks noRot="1" noChangeAspect="1" noMove="1" noResize="1" noEditPoints="1" noAdjustHandles="1" noChangeArrowheads="1" noChangeShapeType="1" noTextEdit="1"/>
              </p:cNvSpPr>
              <p:nvPr/>
            </p:nvSpPr>
            <p:spPr>
              <a:xfrm>
                <a:off x="221226" y="675934"/>
                <a:ext cx="10161638" cy="3886257"/>
              </a:xfrm>
              <a:prstGeom prst="rect">
                <a:avLst/>
              </a:prstGeom>
              <a:blipFill>
                <a:blip r:embed="rId2"/>
                <a:stretch>
                  <a:fillRect l="-900" t="-1256"/>
                </a:stretch>
              </a:blipFill>
            </p:spPr>
            <p:txBody>
              <a:bodyPr/>
              <a:lstStyle/>
              <a:p>
                <a:r>
                  <a:rPr lang="en-US">
                    <a:noFill/>
                  </a:rPr>
                  <a:t> </a:t>
                </a:r>
              </a:p>
            </p:txBody>
          </p:sp>
        </mc:Fallback>
      </mc:AlternateContent>
    </p:spTree>
    <p:extLst>
      <p:ext uri="{BB962C8B-B14F-4D97-AF65-F5344CB8AC3E}">
        <p14:creationId xmlns:p14="http://schemas.microsoft.com/office/powerpoint/2010/main" val="43106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241FD4B-D4D7-6E8D-BC12-FBCADAE777D3}"/>
                  </a:ext>
                </a:extLst>
              </p:cNvPr>
              <p:cNvSpPr/>
              <p:nvPr/>
            </p:nvSpPr>
            <p:spPr>
              <a:xfrm>
                <a:off x="292510" y="1596708"/>
                <a:ext cx="11078496" cy="4728410"/>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sz="2000" dirty="0">
                    <a:solidFill>
                      <a:schemeClr val="tx1"/>
                    </a:solidFill>
                    <a:latin typeface="Times New Roman" panose="02020603050405020304" pitchFamily="18" charset="0"/>
                    <a:ea typeface="Calibri" panose="020F0502020204030204" pitchFamily="34" charset="0"/>
                  </a:rPr>
                  <a:t>Solution: </a:t>
                </a:r>
              </a:p>
              <a:p>
                <a:pPr algn="l"/>
                <a:r>
                  <a:rPr lang="en-US" sz="2000" dirty="0">
                    <a:solidFill>
                      <a:schemeClr val="tx1"/>
                    </a:solidFill>
                    <a:latin typeface="Times New Roman" panose="02020603050405020304" pitchFamily="18" charset="0"/>
                    <a:ea typeface="Calibri" panose="020F0502020204030204" pitchFamily="34" charset="0"/>
                  </a:rPr>
                  <a:t>Given,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𝑏</m:t>
                        </m:r>
                      </m:sub>
                    </m:sSub>
                    <m:r>
                      <a:rPr lang="en-US" sz="2000" b="0" i="1">
                        <a:solidFill>
                          <a:schemeClr val="tx1"/>
                        </a:solidFill>
                        <a:latin typeface="Cambria Math" panose="02040503050406030204" pitchFamily="18" charset="0"/>
                      </a:rPr>
                      <m:t>−10</m:t>
                    </m:r>
                    <m:r>
                      <a:rPr lang="en-US" sz="2000" b="0" i="1">
                        <a:solidFill>
                          <a:schemeClr val="tx1"/>
                        </a:solidFill>
                        <a:latin typeface="Cambria Math" panose="02040503050406030204" pitchFamily="18" charset="0"/>
                      </a:rPr>
                      <m:t>𝑔</m:t>
                    </m:r>
                    <m:r>
                      <a:rPr lang="en-US" sz="2000" b="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𝑑</m:t>
                        </m:r>
                      </m:sub>
                    </m:sSub>
                    <m:r>
                      <a:rPr lang="en-US" sz="2000" b="0" i="1">
                        <a:solidFill>
                          <a:schemeClr val="tx1"/>
                        </a:solidFill>
                        <a:latin typeface="Cambria Math" panose="02040503050406030204" pitchFamily="18" charset="0"/>
                      </a:rPr>
                      <m:t>=2</m:t>
                    </m:r>
                    <m:r>
                      <a:rPr lang="en-US" sz="2000" b="0" i="1">
                        <a:solidFill>
                          <a:schemeClr val="tx1"/>
                        </a:solidFill>
                        <a:latin typeface="Cambria Math" panose="02040503050406030204" pitchFamily="18" charset="0"/>
                      </a:rPr>
                      <m:t>𝐾𝑔</m:t>
                    </m:r>
                    <m:r>
                      <a:rPr lang="en-US" sz="2000" b="0" i="1">
                        <a:solidFill>
                          <a:schemeClr val="tx1"/>
                        </a:solidFill>
                        <a:latin typeface="Cambria Math" panose="02040503050406030204" pitchFamily="18" charset="0"/>
                      </a:rPr>
                      <m:t>,   </m:t>
                    </m:r>
                    <m:r>
                      <a:rPr lang="en-US" sz="2000" b="0" i="1">
                        <a:solidFill>
                          <a:schemeClr val="tx1"/>
                        </a:solidFill>
                        <a:latin typeface="Cambria Math" panose="02040503050406030204" pitchFamily="18" charset="0"/>
                      </a:rPr>
                      <m:t>h</m:t>
                    </m:r>
                    <m:r>
                      <a:rPr lang="en-US" sz="2000" b="0" i="1">
                        <a:solidFill>
                          <a:schemeClr val="tx1"/>
                        </a:solidFill>
                        <a:latin typeface="Cambria Math" panose="02040503050406030204" pitchFamily="18" charset="0"/>
                      </a:rPr>
                      <m:t>=12</m:t>
                    </m:r>
                    <m:r>
                      <a:rPr lang="en-US" sz="2000" b="0" i="1">
                        <a:solidFill>
                          <a:schemeClr val="tx1"/>
                        </a:solidFill>
                        <a:latin typeface="Cambria Math" panose="02040503050406030204" pitchFamily="18" charset="0"/>
                      </a:rPr>
                      <m:t>𝑐𝑚</m:t>
                    </m:r>
                  </m:oMath>
                </a14:m>
                <a:endParaRPr lang="en-US" sz="2000" dirty="0">
                  <a:solidFill>
                    <a:schemeClr val="tx1"/>
                  </a:solidFill>
                  <a:latin typeface="Times New Roman" panose="02020603050405020304" pitchFamily="18" charset="0"/>
                </a:endParaRPr>
              </a:p>
              <a:p>
                <a:pPr algn="l"/>
                <a:r>
                  <a:rPr lang="en-US" sz="2000" dirty="0">
                    <a:solidFill>
                      <a:schemeClr val="tx1"/>
                    </a:solidFill>
                    <a:latin typeface="Times New Roman" panose="02020603050405020304" pitchFamily="18" charset="0"/>
                    <a:ea typeface="Calibri" panose="020F0502020204030204" pitchFamily="34" charset="0"/>
                  </a:rPr>
                  <a:t>We know from conservation of momentum</a:t>
                </a:r>
              </a:p>
              <a:p>
                <a:pPr algn="l"/>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𝑏</m:t>
                        </m:r>
                      </m:sub>
                    </m:sSub>
                    <m:r>
                      <a:rPr lang="en-US" sz="2000" b="0" i="1">
                        <a:solidFill>
                          <a:schemeClr val="tx1"/>
                        </a:solidFill>
                        <a:latin typeface="Cambria Math" panose="02040503050406030204" pitchFamily="18" charset="0"/>
                      </a:rPr>
                      <m:t>𝑣</m:t>
                    </m:r>
                    <m:r>
                      <a:rPr lang="en-US" sz="2000" b="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𝑑</m:t>
                        </m:r>
                      </m:sub>
                    </m:sSub>
                    <m:r>
                      <a:rPr lang="en-US" sz="2000" b="0" dirty="0">
                        <a:solidFill>
                          <a:schemeClr val="tx1"/>
                        </a:solidFill>
                        <a:latin typeface="Cambria Math" panose="02040503050406030204" pitchFamily="18" charset="0"/>
                      </a:rPr>
                      <m:t>×</m:t>
                    </m:r>
                    <m:r>
                      <a:rPr lang="en-US" sz="2000" b="0" i="1" dirty="0">
                        <a:solidFill>
                          <a:schemeClr val="tx1"/>
                        </a:solidFill>
                        <a:latin typeface="Cambria Math" panose="02040503050406030204" pitchFamily="18" charset="0"/>
                      </a:rPr>
                      <m:t>0</m:t>
                    </m:r>
                    <m:r>
                      <a:rPr lang="en-US" sz="2000" b="0" dirty="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m:t>
                        </m:r>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𝑏</m:t>
                        </m:r>
                      </m:sub>
                    </m:sSub>
                    <m:r>
                      <a:rPr lang="en-US" sz="2000" b="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𝑑</m:t>
                        </m:r>
                      </m:sub>
                    </m:sSub>
                  </m:oMath>
                </a14:m>
                <a:r>
                  <a:rPr lang="en-US" sz="2000" dirty="0">
                    <a:solidFill>
                      <a:schemeClr val="tx1"/>
                    </a:solidFill>
                  </a:rPr>
                  <a:t>)V</a:t>
                </a:r>
              </a:p>
              <a:p>
                <a:pPr algn="l"/>
                <a:r>
                  <a:rPr lang="en-US" sz="2000" dirty="0">
                    <a:solidFill>
                      <a:schemeClr val="tx1"/>
                    </a:solidFill>
                  </a:rPr>
                  <a:t>V= </a:t>
                </a:r>
                <a14:m>
                  <m:oMath xmlns:m="http://schemas.openxmlformats.org/officeDocument/2006/math">
                    <m:f>
                      <m:fPr>
                        <m:ctrlPr>
                          <a:rPr lang="en-US" sz="2000" i="1">
                            <a:solidFill>
                              <a:schemeClr val="tx1"/>
                            </a:solidFill>
                            <a:latin typeface="Cambria Math" panose="02040503050406030204" pitchFamily="18" charset="0"/>
                          </a:rPr>
                        </m:ctrlPr>
                      </m:fPr>
                      <m:num>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𝑏</m:t>
                            </m:r>
                          </m:sub>
                        </m:sSub>
                        <m:r>
                          <a:rPr lang="en-US" sz="2000" b="0" i="1">
                            <a:solidFill>
                              <a:schemeClr val="tx1"/>
                            </a:solidFill>
                            <a:latin typeface="Cambria Math" panose="02040503050406030204" pitchFamily="18" charset="0"/>
                          </a:rPr>
                          <m:t>𝑣</m:t>
                        </m:r>
                      </m:num>
                      <m:den>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𝑏</m:t>
                            </m:r>
                          </m:sub>
                        </m:sSub>
                        <m:r>
                          <a:rPr lang="en-US" sz="2000" b="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𝑑</m:t>
                            </m:r>
                          </m:sub>
                        </m:sSub>
                      </m:den>
                    </m:f>
                  </m:oMath>
                </a14:m>
                <a:r>
                  <a:rPr lang="en-US" sz="2000" dirty="0">
                    <a:solidFill>
                      <a:schemeClr val="tx1"/>
                    </a:solidFill>
                  </a:rPr>
                  <a:t> ---------------(</a:t>
                </a:r>
                <a:r>
                  <a:rPr lang="en-US" sz="2000" dirty="0" err="1">
                    <a:solidFill>
                      <a:schemeClr val="tx1"/>
                    </a:solidFill>
                  </a:rPr>
                  <a:t>i</a:t>
                </a:r>
                <a:r>
                  <a:rPr lang="en-US" sz="2000" dirty="0">
                    <a:solidFill>
                      <a:schemeClr val="tx1"/>
                    </a:solidFill>
                  </a:rPr>
                  <a:t>)</a:t>
                </a:r>
              </a:p>
              <a:p>
                <a:pPr algn="l"/>
                <a:r>
                  <a:rPr lang="en-US" sz="2000" dirty="0">
                    <a:solidFill>
                      <a:schemeClr val="tx1"/>
                    </a:solidFill>
                  </a:rPr>
                  <a:t>In this problem all the kinetic energy of the bullet is converted to potential energy for the whole system, so we can write</a:t>
                </a:r>
              </a:p>
              <a:p>
                <a:pPr algn="l"/>
                <a14:m>
                  <m:oMath xmlns:m="http://schemas.openxmlformats.org/officeDocument/2006/math">
                    <m:f>
                      <m:fPr>
                        <m:ctrlPr>
                          <a:rPr lang="en-US" sz="2000" i="1">
                            <a:solidFill>
                              <a:schemeClr val="tx1"/>
                            </a:solidFill>
                            <a:latin typeface="Cambria Math" panose="02040503050406030204" pitchFamily="18" charset="0"/>
                          </a:rPr>
                        </m:ctrlPr>
                      </m:fPr>
                      <m:num>
                        <m:r>
                          <a:rPr lang="en-US" sz="2000" b="0" i="1">
                            <a:solidFill>
                              <a:schemeClr val="tx1"/>
                            </a:solidFill>
                            <a:latin typeface="Cambria Math" panose="02040503050406030204" pitchFamily="18" charset="0"/>
                          </a:rPr>
                          <m:t>1</m:t>
                        </m:r>
                      </m:num>
                      <m:den>
                        <m:r>
                          <a:rPr lang="en-US" sz="2000" b="0" i="1">
                            <a:solidFill>
                              <a:schemeClr val="tx1"/>
                            </a:solidFill>
                            <a:latin typeface="Cambria Math" panose="02040503050406030204" pitchFamily="18" charset="0"/>
                          </a:rPr>
                          <m:t>2</m:t>
                        </m:r>
                      </m:den>
                    </m:f>
                  </m:oMath>
                </a14:m>
                <a:r>
                  <a:rPr lang="en-US" sz="2000" dirty="0">
                    <a:solidFill>
                      <a:schemeClr val="tx1"/>
                    </a:solidFill>
                  </a:rPr>
                  <a:t>(</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m:t>
                        </m:r>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𝑏</m:t>
                        </m:r>
                      </m:sub>
                    </m:sSub>
                    <m:r>
                      <a:rPr lang="en-US" sz="2000" b="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𝑑</m:t>
                        </m:r>
                      </m:sub>
                    </m:sSub>
                  </m:oMath>
                </a14:m>
                <a:r>
                  <a:rPr lang="en-US" sz="2000" dirty="0">
                    <a:solidFill>
                      <a:schemeClr val="tx1"/>
                    </a:solidFill>
                  </a:rPr>
                  <a:t>)</a:t>
                </a:r>
                <a14:m>
                  <m:oMath xmlns:m="http://schemas.openxmlformats.org/officeDocument/2006/math">
                    <m:sSup>
                      <m:sSupPr>
                        <m:ctrlPr>
                          <a:rPr lang="en-US" sz="2000" i="1">
                            <a:solidFill>
                              <a:schemeClr val="tx1"/>
                            </a:solidFill>
                            <a:latin typeface="Cambria Math" panose="02040503050406030204" pitchFamily="18" charset="0"/>
                          </a:rPr>
                        </m:ctrlPr>
                      </m:sSupPr>
                      <m:e>
                        <m:r>
                          <a:rPr lang="en-US" sz="2000" b="0" i="1">
                            <a:solidFill>
                              <a:schemeClr val="tx1"/>
                            </a:solidFill>
                            <a:latin typeface="Cambria Math" panose="02040503050406030204" pitchFamily="18" charset="0"/>
                          </a:rPr>
                          <m:t>𝑉</m:t>
                        </m:r>
                      </m:e>
                      <m:sup>
                        <m:r>
                          <a:rPr lang="en-US" sz="2000" b="0" i="1">
                            <a:solidFill>
                              <a:schemeClr val="tx1"/>
                            </a:solidFill>
                            <a:latin typeface="Cambria Math" panose="02040503050406030204" pitchFamily="18" charset="0"/>
                          </a:rPr>
                          <m:t>2</m:t>
                        </m:r>
                      </m:sup>
                    </m:sSup>
                  </m:oMath>
                </a14:m>
                <a:r>
                  <a:rPr lang="en-US" sz="2000" dirty="0">
                    <a:solidFill>
                      <a:schemeClr val="tx1"/>
                    </a:solidFill>
                  </a:rPr>
                  <a:t>=</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m:t>
                        </m:r>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𝑏</m:t>
                        </m:r>
                      </m:sub>
                    </m:sSub>
                    <m:r>
                      <a:rPr lang="en-US" sz="2000" b="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𝑑</m:t>
                        </m:r>
                      </m:sub>
                    </m:sSub>
                  </m:oMath>
                </a14:m>
                <a:r>
                  <a:rPr lang="en-US" sz="2000" dirty="0">
                    <a:solidFill>
                      <a:schemeClr val="tx1"/>
                    </a:solidFill>
                  </a:rPr>
                  <a:t>)</a:t>
                </a:r>
                <a:r>
                  <a:rPr lang="en-US" sz="2000" dirty="0" err="1">
                    <a:solidFill>
                      <a:schemeClr val="tx1"/>
                    </a:solidFill>
                  </a:rPr>
                  <a:t>gh</a:t>
                </a:r>
                <a:endParaRPr lang="en-US" sz="2000" dirty="0">
                  <a:solidFill>
                    <a:schemeClr val="tx1"/>
                  </a:solidFill>
                </a:endParaRPr>
              </a:p>
              <a:p>
                <a:pPr algn="l"/>
                <a:r>
                  <a:rPr lang="en-US" sz="2000" dirty="0">
                    <a:solidFill>
                      <a:schemeClr val="tx1"/>
                    </a:solidFill>
                  </a:rPr>
                  <a:t>Or, </a:t>
                </a:r>
                <a14:m>
                  <m:oMath xmlns:m="http://schemas.openxmlformats.org/officeDocument/2006/math">
                    <m:r>
                      <a:rPr lang="en-US" sz="2000" b="0" i="1">
                        <a:solidFill>
                          <a:schemeClr val="tx1"/>
                        </a:solidFill>
                        <a:latin typeface="Cambria Math" panose="02040503050406030204" pitchFamily="18" charset="0"/>
                      </a:rPr>
                      <m:t>𝑉</m:t>
                    </m:r>
                    <m:r>
                      <a:rPr lang="en-US" sz="2000" b="0" i="1">
                        <a:solidFill>
                          <a:schemeClr val="tx1"/>
                        </a:solidFill>
                        <a:latin typeface="Cambria Math" panose="02040503050406030204" pitchFamily="18" charset="0"/>
                      </a:rPr>
                      <m:t>=</m:t>
                    </m:r>
                    <m:rad>
                      <m:radPr>
                        <m:degHide m:val="on"/>
                        <m:ctrlPr>
                          <a:rPr lang="en-US" sz="2000" i="1">
                            <a:solidFill>
                              <a:schemeClr val="tx1"/>
                            </a:solidFill>
                            <a:latin typeface="Cambria Math" panose="02040503050406030204" pitchFamily="18" charset="0"/>
                          </a:rPr>
                        </m:ctrlPr>
                      </m:radPr>
                      <m:deg/>
                      <m:e>
                        <m:r>
                          <a:rPr lang="en-US" sz="2000" b="0" i="1">
                            <a:solidFill>
                              <a:schemeClr val="tx1"/>
                            </a:solidFill>
                            <a:latin typeface="Cambria Math" panose="02040503050406030204" pitchFamily="18" charset="0"/>
                          </a:rPr>
                          <m:t>2</m:t>
                        </m:r>
                        <m:r>
                          <a:rPr lang="en-US" sz="2000" b="0" i="1">
                            <a:solidFill>
                              <a:schemeClr val="tx1"/>
                            </a:solidFill>
                            <a:latin typeface="Cambria Math" panose="02040503050406030204" pitchFamily="18" charset="0"/>
                          </a:rPr>
                          <m:t>𝑔h</m:t>
                        </m:r>
                        <m:r>
                          <a:rPr lang="en-US" sz="2000" b="0" i="1">
                            <a:solidFill>
                              <a:schemeClr val="tx1"/>
                            </a:solidFill>
                            <a:latin typeface="Cambria Math" panose="02040503050406030204" pitchFamily="18" charset="0"/>
                          </a:rPr>
                          <m:t> </m:t>
                        </m:r>
                      </m:e>
                    </m:rad>
                  </m:oMath>
                </a14:m>
                <a:endParaRPr lang="en-US" sz="2000" dirty="0">
                  <a:solidFill>
                    <a:schemeClr val="tx1"/>
                  </a:solidFill>
                </a:endParaRPr>
              </a:p>
              <a:p>
                <a:pPr algn="l"/>
                <a:r>
                  <a:rPr lang="en-US" sz="2000" dirty="0">
                    <a:solidFill>
                      <a:schemeClr val="tx1"/>
                    </a:solidFill>
                  </a:rPr>
                  <a:t>Equation (</a:t>
                </a:r>
                <a:r>
                  <a:rPr lang="en-US" sz="2000" dirty="0" err="1">
                    <a:solidFill>
                      <a:schemeClr val="tx1"/>
                    </a:solidFill>
                  </a:rPr>
                  <a:t>i</a:t>
                </a:r>
                <a:r>
                  <a:rPr lang="en-US" sz="2000" dirty="0">
                    <a:solidFill>
                      <a:schemeClr val="tx1"/>
                    </a:solidFill>
                  </a:rPr>
                  <a:t>) can be written as,</a:t>
                </a:r>
              </a:p>
              <a:p>
                <a:pPr algn="l"/>
                <a14:m>
                  <m:oMath xmlns:m="http://schemas.openxmlformats.org/officeDocument/2006/math">
                    <m:r>
                      <a:rPr lang="en-US" sz="2000" b="0" i="1">
                        <a:solidFill>
                          <a:schemeClr val="tx1"/>
                        </a:solidFill>
                        <a:latin typeface="Cambria Math" panose="02040503050406030204" pitchFamily="18" charset="0"/>
                      </a:rPr>
                      <m:t>𝑣</m:t>
                    </m:r>
                    <m:r>
                      <a:rPr lang="en-US" sz="2000" b="0" i="1">
                        <a:solidFill>
                          <a:schemeClr val="tx1"/>
                        </a:solidFill>
                        <a:latin typeface="Cambria Math" panose="02040503050406030204" pitchFamily="18" charset="0"/>
                      </a:rPr>
                      <m:t>=</m:t>
                    </m:r>
                    <m:f>
                      <m:fPr>
                        <m:ctrlPr>
                          <a:rPr lang="en-US" sz="2000" i="1">
                            <a:solidFill>
                              <a:schemeClr val="tx1"/>
                            </a:solidFill>
                            <a:latin typeface="Cambria Math" panose="02040503050406030204" pitchFamily="18" charset="0"/>
                          </a:rPr>
                        </m:ctrlPr>
                      </m:fPr>
                      <m:num>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𝑏</m:t>
                            </m:r>
                          </m:sub>
                        </m:sSub>
                        <m:r>
                          <a:rPr lang="en-US" sz="2000" b="0" i="1">
                            <a:solidFill>
                              <a:schemeClr val="tx1"/>
                            </a:solidFill>
                            <a:latin typeface="Cambria Math" panose="02040503050406030204" pitchFamily="18" charset="0"/>
                          </a:rPr>
                          <m:t>+ </m:t>
                        </m:r>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𝑑</m:t>
                            </m:r>
                          </m:sub>
                        </m:sSub>
                      </m:num>
                      <m:den>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𝑚</m:t>
                            </m:r>
                          </m:e>
                          <m:sub>
                            <m:r>
                              <a:rPr lang="en-US" sz="2000" b="0" i="1">
                                <a:solidFill>
                                  <a:schemeClr val="tx1"/>
                                </a:solidFill>
                                <a:latin typeface="Cambria Math" panose="02040503050406030204" pitchFamily="18" charset="0"/>
                              </a:rPr>
                              <m:t>𝑏</m:t>
                            </m:r>
                          </m:sub>
                        </m:sSub>
                      </m:den>
                    </m:f>
                  </m:oMath>
                </a14:m>
                <a:r>
                  <a:rPr lang="en-US" sz="2000" dirty="0">
                    <a:solidFill>
                      <a:schemeClr val="tx1"/>
                    </a:solidFill>
                  </a:rPr>
                  <a:t> </a:t>
                </a:r>
                <a14:m>
                  <m:oMath xmlns:m="http://schemas.openxmlformats.org/officeDocument/2006/math">
                    <m:rad>
                      <m:radPr>
                        <m:degHide m:val="on"/>
                        <m:ctrlPr>
                          <a:rPr lang="en-US" sz="2000" i="1">
                            <a:solidFill>
                              <a:schemeClr val="tx1"/>
                            </a:solidFill>
                            <a:latin typeface="Cambria Math" panose="02040503050406030204" pitchFamily="18" charset="0"/>
                          </a:rPr>
                        </m:ctrlPr>
                      </m:radPr>
                      <m:deg/>
                      <m:e>
                        <m:r>
                          <a:rPr lang="en-US" sz="2000" b="0" i="1">
                            <a:solidFill>
                              <a:schemeClr val="tx1"/>
                            </a:solidFill>
                            <a:latin typeface="Cambria Math" panose="02040503050406030204" pitchFamily="18" charset="0"/>
                          </a:rPr>
                          <m:t>2</m:t>
                        </m:r>
                        <m:r>
                          <a:rPr lang="en-US" sz="2000" b="0" i="1">
                            <a:solidFill>
                              <a:schemeClr val="tx1"/>
                            </a:solidFill>
                            <a:latin typeface="Cambria Math" panose="02040503050406030204" pitchFamily="18" charset="0"/>
                          </a:rPr>
                          <m:t>𝑔h</m:t>
                        </m:r>
                        <m:r>
                          <a:rPr lang="en-US" sz="2000" b="0" i="1">
                            <a:solidFill>
                              <a:schemeClr val="tx1"/>
                            </a:solidFill>
                            <a:latin typeface="Cambria Math" panose="02040503050406030204" pitchFamily="18" charset="0"/>
                          </a:rPr>
                          <m:t> </m:t>
                        </m:r>
                      </m:e>
                    </m:rad>
                  </m:oMath>
                </a14:m>
                <a:endParaRPr lang="en-US" sz="2000" dirty="0">
                  <a:solidFill>
                    <a:schemeClr val="tx1"/>
                  </a:solidFill>
                </a:endParaRPr>
              </a:p>
              <a:p>
                <a:pPr algn="l"/>
                <a:r>
                  <a:rPr lang="en-US" sz="2000" dirty="0">
                    <a:solidFill>
                      <a:schemeClr val="tx1"/>
                    </a:solidFill>
                  </a:rPr>
                  <a:t>Or, </a:t>
                </a:r>
                <a14:m>
                  <m:oMath xmlns:m="http://schemas.openxmlformats.org/officeDocument/2006/math">
                    <m:r>
                      <a:rPr lang="en-US" sz="2000" b="0" i="1">
                        <a:solidFill>
                          <a:schemeClr val="tx1"/>
                        </a:solidFill>
                        <a:latin typeface="Cambria Math" panose="02040503050406030204" pitchFamily="18" charset="0"/>
                      </a:rPr>
                      <m:t>𝑣</m:t>
                    </m:r>
                    <m:r>
                      <a:rPr lang="en-US" sz="2000" b="0" i="1">
                        <a:solidFill>
                          <a:schemeClr val="tx1"/>
                        </a:solidFill>
                        <a:latin typeface="Cambria Math" panose="02040503050406030204" pitchFamily="18" charset="0"/>
                      </a:rPr>
                      <m:t>=</m:t>
                    </m:r>
                    <m:f>
                      <m:fPr>
                        <m:ctrlPr>
                          <a:rPr lang="en-US" sz="2000" i="1">
                            <a:solidFill>
                              <a:schemeClr val="tx1"/>
                            </a:solidFill>
                            <a:latin typeface="Cambria Math" panose="02040503050406030204" pitchFamily="18" charset="0"/>
                          </a:rPr>
                        </m:ctrlPr>
                      </m:fPr>
                      <m:num>
                        <m:r>
                          <a:rPr lang="en-US" sz="2000" b="0" i="1">
                            <a:solidFill>
                              <a:schemeClr val="tx1"/>
                            </a:solidFill>
                            <a:latin typeface="Cambria Math" panose="02040503050406030204" pitchFamily="18" charset="0"/>
                          </a:rPr>
                          <m:t>2.01</m:t>
                        </m:r>
                      </m:num>
                      <m:den>
                        <m:r>
                          <a:rPr lang="en-US" sz="2000" b="0" i="1">
                            <a:solidFill>
                              <a:schemeClr val="tx1"/>
                            </a:solidFill>
                            <a:latin typeface="Cambria Math" panose="02040503050406030204" pitchFamily="18" charset="0"/>
                          </a:rPr>
                          <m:t>0.01</m:t>
                        </m:r>
                      </m:den>
                    </m:f>
                  </m:oMath>
                </a14:m>
                <a:r>
                  <a:rPr lang="en-US" sz="2000" dirty="0">
                    <a:solidFill>
                      <a:schemeClr val="tx1"/>
                    </a:solidFill>
                  </a:rPr>
                  <a:t> </a:t>
                </a:r>
                <a14:m>
                  <m:oMath xmlns:m="http://schemas.openxmlformats.org/officeDocument/2006/math">
                    <m:rad>
                      <m:radPr>
                        <m:degHide m:val="on"/>
                        <m:ctrlPr>
                          <a:rPr lang="en-US" sz="2000" i="1">
                            <a:solidFill>
                              <a:schemeClr val="tx1"/>
                            </a:solidFill>
                            <a:latin typeface="Cambria Math" panose="02040503050406030204" pitchFamily="18" charset="0"/>
                          </a:rPr>
                        </m:ctrlPr>
                      </m:radPr>
                      <m:deg/>
                      <m:e>
                        <m:r>
                          <a:rPr lang="en-US" sz="2000" b="0" i="1">
                            <a:solidFill>
                              <a:schemeClr val="tx1"/>
                            </a:solidFill>
                            <a:latin typeface="Cambria Math" panose="02040503050406030204" pitchFamily="18" charset="0"/>
                          </a:rPr>
                          <m:t>2×9.8×0.12 </m:t>
                        </m:r>
                      </m:e>
                    </m:rad>
                  </m:oMath>
                </a14:m>
                <a:endParaRPr lang="en-US" sz="2000" dirty="0">
                  <a:solidFill>
                    <a:schemeClr val="tx1"/>
                  </a:solidFill>
                </a:endParaRPr>
              </a:p>
              <a:p>
                <a:pPr algn="l"/>
                <a:r>
                  <a:rPr lang="en-US" sz="2000" dirty="0">
                    <a:solidFill>
                      <a:schemeClr val="tx1"/>
                    </a:solidFill>
                  </a:rPr>
                  <a:t>Or, v= 308.25 m/s</a:t>
                </a:r>
              </a:p>
            </p:txBody>
          </p:sp>
        </mc:Choice>
        <mc:Fallback xmlns="">
          <p:sp>
            <p:nvSpPr>
              <p:cNvPr id="3" name="Rectangle 2">
                <a:extLst>
                  <a:ext uri="{FF2B5EF4-FFF2-40B4-BE49-F238E27FC236}">
                    <a16:creationId xmlns:a16="http://schemas.microsoft.com/office/drawing/2014/main" id="{D241FD4B-D4D7-6E8D-BC12-FBCADAE777D3}"/>
                  </a:ext>
                </a:extLst>
              </p:cNvPr>
              <p:cNvSpPr>
                <a:spLocks noRot="1" noChangeAspect="1" noMove="1" noResize="1" noEditPoints="1" noAdjustHandles="1" noChangeArrowheads="1" noChangeShapeType="1" noTextEdit="1"/>
              </p:cNvSpPr>
              <p:nvPr/>
            </p:nvSpPr>
            <p:spPr>
              <a:xfrm>
                <a:off x="292510" y="1596708"/>
                <a:ext cx="11078496" cy="4728410"/>
              </a:xfrm>
              <a:prstGeom prst="rect">
                <a:avLst/>
              </a:prstGeom>
              <a:blipFill>
                <a:blip r:embed="rId2"/>
                <a:stretch>
                  <a:fillRect l="-605" t="-773" b="-1031"/>
                </a:stretch>
              </a:blipFill>
              <a:ln>
                <a:noFill/>
              </a:ln>
            </p:spPr>
            <p:txBody>
              <a:bodyPr/>
              <a:lstStyle/>
              <a:p>
                <a:r>
                  <a:rPr lang="en-US">
                    <a:noFill/>
                  </a:rPr>
                  <a:t> </a:t>
                </a:r>
              </a:p>
            </p:txBody>
          </p:sp>
        </mc:Fallback>
      </mc:AlternateContent>
      <p:sp>
        <p:nvSpPr>
          <p:cNvPr id="4" name="TextBox 3">
            <a:extLst>
              <a:ext uri="{FF2B5EF4-FFF2-40B4-BE49-F238E27FC236}">
                <a16:creationId xmlns:a16="http://schemas.microsoft.com/office/drawing/2014/main" id="{5307145A-993B-1C78-815A-9D354D0F4903}"/>
              </a:ext>
            </a:extLst>
          </p:cNvPr>
          <p:cNvSpPr txBox="1"/>
          <p:nvPr/>
        </p:nvSpPr>
        <p:spPr>
          <a:xfrm>
            <a:off x="0" y="225569"/>
            <a:ext cx="12192000" cy="1200329"/>
          </a:xfrm>
          <a:prstGeom prst="rect">
            <a:avLst/>
          </a:prstGeom>
          <a:noFill/>
        </p:spPr>
        <p:txBody>
          <a:bodyPr wrap="square" rtlCol="0">
            <a:spAutoFit/>
          </a:bodyPr>
          <a:lstStyle/>
          <a:p>
            <a:r>
              <a:rPr lang="en-US" sz="2400" dirty="0"/>
              <a:t>21. A bullet of mass 10 g strikes a ballistic pendulum of mass of 2.0 kg. The center of mass of the pendulum rises a vertical distance of 12 cm. Assuming that the bullet remains embedded in the pendulum, calculate the bullet’s initial speed. </a:t>
            </a:r>
          </a:p>
        </p:txBody>
      </p:sp>
    </p:spTree>
    <p:extLst>
      <p:ext uri="{BB962C8B-B14F-4D97-AF65-F5344CB8AC3E}">
        <p14:creationId xmlns:p14="http://schemas.microsoft.com/office/powerpoint/2010/main" val="3982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D7DC2CEE-34C8-84F0-F824-0FBC4CE2F285}"/>
              </a:ext>
            </a:extLst>
          </p:cNvPr>
          <p:cNvPicPr>
            <a:picLocks noChangeAspect="1" noChangeArrowheads="1"/>
          </p:cNvPicPr>
          <p:nvPr/>
        </p:nvPicPr>
        <p:blipFill>
          <a:blip r:embed="rId2"/>
          <a:srcRect/>
          <a:stretch>
            <a:fillRect/>
          </a:stretch>
        </p:blipFill>
        <p:spPr bwMode="auto">
          <a:xfrm>
            <a:off x="467032" y="235974"/>
            <a:ext cx="11346425" cy="1718665"/>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DE5910E5-AC48-A5DC-609F-43BA80B7ED64}"/>
                  </a:ext>
                </a:extLst>
              </p:cNvPr>
              <p:cNvSpPr/>
              <p:nvPr/>
            </p:nvSpPr>
            <p:spPr>
              <a:xfrm>
                <a:off x="666361" y="2181636"/>
                <a:ext cx="6968306" cy="3827843"/>
              </a:xfrm>
              <a:prstGeom prst="rect">
                <a:avLst/>
              </a:prstGeom>
              <a:noFill/>
            </p:spPr>
            <p:style>
              <a:lnRef idx="1">
                <a:schemeClr val="accent1"/>
              </a:lnRef>
              <a:fillRef idx="2">
                <a:schemeClr val="accent1"/>
              </a:fillRef>
              <a:effectRef idx="1">
                <a:schemeClr val="accent1"/>
              </a:effectRef>
              <a:fontRef idx="minor">
                <a:schemeClr val="dk1"/>
              </a:fontRef>
            </p:style>
            <p:txBody>
              <a:bodyPr wrap="square">
                <a:spAutoFit/>
              </a:bodyPr>
              <a:lstStyle/>
              <a:p>
                <a:pPr algn="l"/>
                <a:r>
                  <a:rPr lang="en-US" b="1" dirty="0">
                    <a:solidFill>
                      <a:srgbClr val="C00000"/>
                    </a:solidFill>
                    <a:latin typeface="Times New Roman" panose="02020603050405020304" pitchFamily="18" charset="0"/>
                    <a:ea typeface="Calibri" panose="020F0502020204030204" pitchFamily="34" charset="0"/>
                  </a:rPr>
                  <a:t>Answer: (a) </a:t>
                </a:r>
                <a:r>
                  <a:rPr lang="en-US" sz="2400" b="1" dirty="0">
                    <a:solidFill>
                      <a:schemeClr val="tx1"/>
                    </a:solidFill>
                    <a:latin typeface="Times New Roman" panose="02020603050405020304" pitchFamily="18" charset="0"/>
                    <a:ea typeface="Calibri" panose="020F0502020204030204" pitchFamily="34" charset="0"/>
                  </a:rPr>
                  <a:t>Here, The bullet mass 0.7 Kg, Initial speed </a:t>
                </a:r>
                <a14:m>
                  <m:oMath xmlns:m="http://schemas.openxmlformats.org/officeDocument/2006/math">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𝒃𝒊</m:t>
                        </m:r>
                      </m:sub>
                    </m:sSub>
                  </m:oMath>
                </a14:m>
                <a:r>
                  <a:rPr lang="en-US" sz="2400" b="1" dirty="0">
                    <a:solidFill>
                      <a:schemeClr val="tx1"/>
                    </a:solidFill>
                    <a:latin typeface="Times New Roman" panose="02020603050405020304" pitchFamily="18" charset="0"/>
                    <a:ea typeface="Calibri" panose="020F0502020204030204" pitchFamily="34" charset="0"/>
                  </a:rPr>
                  <a:t>= 672 m/s, Final speed </a:t>
                </a:r>
                <a14:m>
                  <m:oMath xmlns:m="http://schemas.openxmlformats.org/officeDocument/2006/math">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𝒃𝒇</m:t>
                        </m:r>
                      </m:sub>
                    </m:sSub>
                  </m:oMath>
                </a14:m>
                <a:r>
                  <a:rPr lang="en-US" sz="2400" b="1" dirty="0">
                    <a:solidFill>
                      <a:schemeClr val="tx1"/>
                    </a:solidFill>
                    <a:latin typeface="Times New Roman" panose="02020603050405020304" pitchFamily="18" charset="0"/>
                    <a:ea typeface="Calibri" panose="020F0502020204030204" pitchFamily="34" charset="0"/>
                  </a:rPr>
                  <a:t>== 428 m/s.</a:t>
                </a:r>
              </a:p>
              <a:p>
                <a:pPr algn="l"/>
                <a:r>
                  <a:rPr lang="en-US" sz="2400" b="1" dirty="0">
                    <a:solidFill>
                      <a:schemeClr val="tx1"/>
                    </a:solidFill>
                    <a:latin typeface="Times New Roman" panose="02020603050405020304" pitchFamily="18" charset="0"/>
                    <a:ea typeface="Calibri" panose="020F0502020204030204" pitchFamily="34" charset="0"/>
                  </a:rPr>
                  <a:t>We know from conservation of momentum</a:t>
                </a:r>
              </a:p>
              <a:p>
                <a:pPr algn="l"/>
                <a14:m>
                  <m:oMathPara xmlns:m="http://schemas.openxmlformats.org/officeDocument/2006/math">
                    <m:oMathParaPr>
                      <m:jc m:val="centerGroup"/>
                    </m:oMathParaPr>
                    <m:oMath xmlns:m="http://schemas.openxmlformats.org/officeDocument/2006/math">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𝒎</m:t>
                          </m:r>
                        </m:e>
                        <m:sub>
                          <m:r>
                            <a:rPr lang="en-US" sz="2400" b="1" i="1">
                              <a:solidFill>
                                <a:schemeClr val="tx1"/>
                              </a:solidFill>
                              <a:latin typeface="Cambria Math" panose="02040503050406030204" pitchFamily="18" charset="0"/>
                            </a:rPr>
                            <m:t>𝒃</m:t>
                          </m:r>
                        </m:sub>
                      </m:sSub>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𝒃𝒊</m:t>
                          </m:r>
                        </m:sub>
                      </m:sSub>
                      <m:r>
                        <a:rPr lang="en-US" sz="2400" b="1" i="1">
                          <a:solidFill>
                            <a:schemeClr val="tx1"/>
                          </a:solidFill>
                          <a:latin typeface="Cambria Math" panose="02040503050406030204" pitchFamily="18" charset="0"/>
                        </a:rPr>
                        <m:t>+</m:t>
                      </m:r>
                      <m:sSub>
                        <m:sSubPr>
                          <m:ctrlPr>
                            <a:rPr lang="en-US" sz="2400" b="1" i="1">
                              <a:solidFill>
                                <a:schemeClr val="tx1"/>
                              </a:solidFill>
                              <a:latin typeface="Cambria Math" panose="02040503050406030204" pitchFamily="18" charset="0"/>
                            </a:rPr>
                          </m:ctrlPr>
                        </m:sSubPr>
                        <m:e>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𝒎</m:t>
                              </m:r>
                            </m:e>
                            <m:sub>
                              <m:r>
                                <a:rPr lang="en-US" sz="2400" b="1" i="1">
                                  <a:solidFill>
                                    <a:schemeClr val="tx1"/>
                                  </a:solidFill>
                                  <a:latin typeface="Cambria Math" panose="02040503050406030204" pitchFamily="18" charset="0"/>
                                </a:rPr>
                                <m:t>𝒘</m:t>
                              </m:r>
                            </m:sub>
                          </m:sSub>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𝒘𝒊</m:t>
                          </m:r>
                        </m:sub>
                      </m:sSub>
                      <m:r>
                        <a:rPr lang="en-US" sz="2400" b="1" dirty="0">
                          <a:solidFill>
                            <a:schemeClr val="tx1"/>
                          </a:solidFill>
                          <a:latin typeface="Cambria Math" panose="02040503050406030204" pitchFamily="18" charset="0"/>
                        </a:rPr>
                        <m:t>=</m:t>
                      </m:r>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𝒎</m:t>
                          </m:r>
                        </m:e>
                        <m:sub>
                          <m:r>
                            <a:rPr lang="en-US" sz="2400" b="1" i="1">
                              <a:solidFill>
                                <a:schemeClr val="tx1"/>
                              </a:solidFill>
                              <a:latin typeface="Cambria Math" panose="02040503050406030204" pitchFamily="18" charset="0"/>
                            </a:rPr>
                            <m:t>𝒃</m:t>
                          </m:r>
                        </m:sub>
                      </m:sSub>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𝒃𝒇</m:t>
                          </m:r>
                        </m:sub>
                      </m:sSub>
                      <m:r>
                        <a:rPr lang="en-US" sz="2400" b="1" i="1">
                          <a:solidFill>
                            <a:schemeClr val="tx1"/>
                          </a:solidFill>
                          <a:latin typeface="Cambria Math" panose="02040503050406030204" pitchFamily="18" charset="0"/>
                        </a:rPr>
                        <m:t>+</m:t>
                      </m:r>
                      <m:sSub>
                        <m:sSubPr>
                          <m:ctrlPr>
                            <a:rPr lang="en-US" sz="2400" b="1" i="1">
                              <a:solidFill>
                                <a:schemeClr val="tx1"/>
                              </a:solidFill>
                              <a:latin typeface="Cambria Math" panose="02040503050406030204" pitchFamily="18" charset="0"/>
                            </a:rPr>
                          </m:ctrlPr>
                        </m:sSubPr>
                        <m:e>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𝒎</m:t>
                              </m:r>
                            </m:e>
                            <m:sub>
                              <m:r>
                                <a:rPr lang="en-US" sz="2400" b="1" i="1">
                                  <a:solidFill>
                                    <a:schemeClr val="tx1"/>
                                  </a:solidFill>
                                  <a:latin typeface="Cambria Math" panose="02040503050406030204" pitchFamily="18" charset="0"/>
                                </a:rPr>
                                <m:t>𝒘</m:t>
                              </m:r>
                            </m:sub>
                          </m:sSub>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𝒘𝒇</m:t>
                          </m:r>
                        </m:sub>
                      </m:sSub>
                    </m:oMath>
                  </m:oMathPara>
                </a14:m>
                <a:endParaRPr lang="en-US" sz="2400" b="1" dirty="0">
                  <a:solidFill>
                    <a:schemeClr val="tx1"/>
                  </a:solidFill>
                </a:endParaRPr>
              </a:p>
              <a:p>
                <a:pPr algn="l"/>
                <a:r>
                  <a:rPr lang="en-US" sz="2400" b="1" dirty="0">
                    <a:solidFill>
                      <a:schemeClr val="tx1"/>
                    </a:solidFill>
                  </a:rPr>
                  <a:t>Or, </a:t>
                </a:r>
                <a14:m>
                  <m:oMath xmlns:m="http://schemas.openxmlformats.org/officeDocument/2006/math">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𝒎</m:t>
                        </m:r>
                      </m:e>
                      <m:sub>
                        <m:r>
                          <a:rPr lang="en-US" sz="2400" b="1" i="1">
                            <a:solidFill>
                              <a:schemeClr val="tx1"/>
                            </a:solidFill>
                            <a:latin typeface="Cambria Math" panose="02040503050406030204" pitchFamily="18" charset="0"/>
                          </a:rPr>
                          <m:t>𝒃</m:t>
                        </m:r>
                      </m:sub>
                    </m:sSub>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𝒃𝒊</m:t>
                        </m:r>
                      </m:sub>
                    </m:sSub>
                    <m:r>
                      <a:rPr lang="en-US" sz="2400" b="1" i="1">
                        <a:solidFill>
                          <a:schemeClr val="tx1"/>
                        </a:solidFill>
                        <a:latin typeface="Cambria Math" panose="02040503050406030204" pitchFamily="18" charset="0"/>
                      </a:rPr>
                      <m:t>+</m:t>
                    </m:r>
                    <m:r>
                      <a:rPr lang="en-US" sz="2400" b="1">
                        <a:solidFill>
                          <a:schemeClr val="tx1"/>
                        </a:solidFill>
                        <a:latin typeface="Cambria Math" panose="02040503050406030204" pitchFamily="18" charset="0"/>
                      </a:rPr>
                      <m:t>𝟎</m:t>
                    </m:r>
                    <m:r>
                      <a:rPr lang="en-US" sz="2400" b="1" dirty="0">
                        <a:solidFill>
                          <a:schemeClr val="tx1"/>
                        </a:solidFill>
                        <a:latin typeface="Cambria Math" panose="02040503050406030204" pitchFamily="18" charset="0"/>
                      </a:rPr>
                      <m:t>=</m:t>
                    </m:r>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𝒎</m:t>
                        </m:r>
                      </m:e>
                      <m:sub>
                        <m:r>
                          <a:rPr lang="en-US" sz="2400" b="1" i="1">
                            <a:solidFill>
                              <a:schemeClr val="tx1"/>
                            </a:solidFill>
                            <a:latin typeface="Cambria Math" panose="02040503050406030204" pitchFamily="18" charset="0"/>
                          </a:rPr>
                          <m:t>𝒃</m:t>
                        </m:r>
                      </m:sub>
                    </m:sSub>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𝒃𝒇</m:t>
                        </m:r>
                      </m:sub>
                    </m:sSub>
                    <m:r>
                      <a:rPr lang="en-US" sz="2400" b="1" i="1">
                        <a:solidFill>
                          <a:schemeClr val="tx1"/>
                        </a:solidFill>
                        <a:latin typeface="Cambria Math" panose="02040503050406030204" pitchFamily="18" charset="0"/>
                      </a:rPr>
                      <m:t>+</m:t>
                    </m:r>
                    <m:sSub>
                      <m:sSubPr>
                        <m:ctrlPr>
                          <a:rPr lang="en-US" sz="2400" b="1" i="1">
                            <a:solidFill>
                              <a:schemeClr val="tx1"/>
                            </a:solidFill>
                            <a:latin typeface="Cambria Math" panose="02040503050406030204" pitchFamily="18" charset="0"/>
                          </a:rPr>
                        </m:ctrlPr>
                      </m:sSubPr>
                      <m:e>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𝒎</m:t>
                            </m:r>
                          </m:e>
                          <m:sub>
                            <m:r>
                              <a:rPr lang="en-US" sz="2400" b="1" i="1">
                                <a:solidFill>
                                  <a:schemeClr val="tx1"/>
                                </a:solidFill>
                                <a:latin typeface="Cambria Math" panose="02040503050406030204" pitchFamily="18" charset="0"/>
                              </a:rPr>
                              <m:t>𝒘</m:t>
                            </m:r>
                          </m:sub>
                        </m:sSub>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𝒘𝒇</m:t>
                        </m:r>
                      </m:sub>
                    </m:sSub>
                  </m:oMath>
                </a14:m>
                <a:r>
                  <a:rPr lang="en-US" sz="2400" b="1" dirty="0">
                    <a:solidFill>
                      <a:schemeClr val="tx1"/>
                    </a:solidFill>
                  </a:rPr>
                  <a:t>     </a:t>
                </a:r>
              </a:p>
              <a:p>
                <a:pPr algn="l"/>
                <a:r>
                  <a:rPr lang="en-US" sz="2400" b="1" dirty="0">
                    <a:solidFill>
                      <a:schemeClr val="tx1"/>
                    </a:solidFill>
                  </a:rPr>
                  <a:t>Or, </a:t>
                </a:r>
                <a14:m>
                  <m:oMath xmlns:m="http://schemas.openxmlformats.org/officeDocument/2006/math">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𝒘𝒇</m:t>
                        </m:r>
                      </m:sub>
                    </m:sSub>
                  </m:oMath>
                </a14:m>
                <a:r>
                  <a:rPr lang="en-US" sz="2400" b="1" dirty="0">
                    <a:solidFill>
                      <a:schemeClr val="tx1"/>
                    </a:solidFill>
                  </a:rPr>
                  <a:t>=</a:t>
                </a:r>
                <a14:m>
                  <m:oMath xmlns:m="http://schemas.openxmlformats.org/officeDocument/2006/math">
                    <m:f>
                      <m:fPr>
                        <m:ctrlPr>
                          <a:rPr lang="en-US" sz="2400" b="1" i="1" dirty="0">
                            <a:solidFill>
                              <a:schemeClr val="tx1"/>
                            </a:solidFill>
                            <a:latin typeface="Cambria Math" panose="02040503050406030204" pitchFamily="18" charset="0"/>
                          </a:rPr>
                        </m:ctrlPr>
                      </m:fPr>
                      <m:num>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𝒎</m:t>
                            </m:r>
                          </m:e>
                          <m:sub>
                            <m:r>
                              <a:rPr lang="en-US" sz="2400" b="1" i="1">
                                <a:solidFill>
                                  <a:schemeClr val="tx1"/>
                                </a:solidFill>
                                <a:latin typeface="Cambria Math" panose="02040503050406030204" pitchFamily="18" charset="0"/>
                              </a:rPr>
                              <m:t>𝒃</m:t>
                            </m:r>
                          </m:sub>
                        </m:sSub>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𝒃𝒊</m:t>
                            </m:r>
                          </m:sub>
                        </m:sSub>
                        <m:r>
                          <a:rPr lang="en-US" sz="2400" b="1" i="1">
                            <a:solidFill>
                              <a:schemeClr val="tx1"/>
                            </a:solidFill>
                            <a:latin typeface="Cambria Math" panose="02040503050406030204" pitchFamily="18" charset="0"/>
                          </a:rPr>
                          <m:t>−</m:t>
                        </m:r>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𝒎</m:t>
                            </m:r>
                          </m:e>
                          <m:sub>
                            <m:r>
                              <a:rPr lang="en-US" sz="2400" b="1" i="1">
                                <a:solidFill>
                                  <a:schemeClr val="tx1"/>
                                </a:solidFill>
                                <a:latin typeface="Cambria Math" panose="02040503050406030204" pitchFamily="18" charset="0"/>
                              </a:rPr>
                              <m:t>𝒃</m:t>
                            </m:r>
                          </m:sub>
                        </m:sSub>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𝒃𝒇</m:t>
                            </m:r>
                          </m:sub>
                        </m:sSub>
                      </m:num>
                      <m:den>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𝒎</m:t>
                            </m:r>
                          </m:e>
                          <m:sub>
                            <m:r>
                              <a:rPr lang="en-US" sz="2400" b="1" i="1">
                                <a:solidFill>
                                  <a:schemeClr val="tx1"/>
                                </a:solidFill>
                                <a:latin typeface="Cambria Math" panose="02040503050406030204" pitchFamily="18" charset="0"/>
                              </a:rPr>
                              <m:t>𝒘</m:t>
                            </m:r>
                          </m:sub>
                        </m:sSub>
                      </m:den>
                    </m:f>
                  </m:oMath>
                </a14:m>
                <a:endParaRPr lang="en-US" sz="2400" b="1" dirty="0">
                  <a:solidFill>
                    <a:schemeClr val="tx1"/>
                  </a:solidFill>
                </a:endParaRPr>
              </a:p>
              <a:p>
                <a:pPr algn="l"/>
                <a:r>
                  <a:rPr lang="en-US" sz="2400" b="1" dirty="0">
                    <a:solidFill>
                      <a:schemeClr val="tx1"/>
                    </a:solidFill>
                  </a:rPr>
                  <a:t>Or, </a:t>
                </a:r>
                <a14:m>
                  <m:oMath xmlns:m="http://schemas.openxmlformats.org/officeDocument/2006/math">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𝒘𝒇</m:t>
                        </m:r>
                      </m:sub>
                    </m:sSub>
                  </m:oMath>
                </a14:m>
                <a:r>
                  <a:rPr lang="en-US" sz="2400" b="1" dirty="0">
                    <a:solidFill>
                      <a:schemeClr val="tx1"/>
                    </a:solidFill>
                  </a:rPr>
                  <a:t>=</a:t>
                </a:r>
                <a14:m>
                  <m:oMath xmlns:m="http://schemas.openxmlformats.org/officeDocument/2006/math">
                    <m:f>
                      <m:fPr>
                        <m:ctrlPr>
                          <a:rPr lang="en-US" sz="2400" b="1" i="1" dirty="0">
                            <a:solidFill>
                              <a:schemeClr val="tx1"/>
                            </a:solidFill>
                            <a:latin typeface="Cambria Math" panose="02040503050406030204" pitchFamily="18" charset="0"/>
                          </a:rPr>
                        </m:ctrlPr>
                      </m:fPr>
                      <m:num>
                        <m:r>
                          <a:rPr lang="en-US" sz="2400" b="1" i="1" dirty="0">
                            <a:solidFill>
                              <a:schemeClr val="tx1"/>
                            </a:solidFill>
                            <a:latin typeface="Cambria Math" panose="02040503050406030204" pitchFamily="18" charset="0"/>
                          </a:rPr>
                          <m:t>𝟓</m:t>
                        </m:r>
                        <m:r>
                          <a:rPr lang="en-US" sz="2400" b="1" i="1" dirty="0">
                            <a:solidFill>
                              <a:schemeClr val="tx1"/>
                            </a:solidFill>
                            <a:latin typeface="Cambria Math" panose="02040503050406030204" pitchFamily="18" charset="0"/>
                          </a:rPr>
                          <m:t>.</m:t>
                        </m:r>
                        <m:r>
                          <a:rPr lang="en-US" sz="2400" b="1" i="1" dirty="0">
                            <a:solidFill>
                              <a:schemeClr val="tx1"/>
                            </a:solidFill>
                            <a:latin typeface="Cambria Math" panose="02040503050406030204" pitchFamily="18" charset="0"/>
                          </a:rPr>
                          <m:t>𝟐</m:t>
                        </m:r>
                        <m:r>
                          <a:rPr lang="en-US" sz="2400" b="1" i="1" dirty="0">
                            <a:solidFill>
                              <a:schemeClr val="tx1"/>
                            </a:solidFill>
                            <a:latin typeface="Cambria Math" panose="02040503050406030204" pitchFamily="18" charset="0"/>
                          </a:rPr>
                          <m:t>(</m:t>
                        </m:r>
                        <m:r>
                          <a:rPr lang="en-US" sz="2400" b="1" i="1" dirty="0">
                            <a:solidFill>
                              <a:schemeClr val="tx1"/>
                            </a:solidFill>
                            <a:latin typeface="Cambria Math" panose="02040503050406030204" pitchFamily="18" charset="0"/>
                          </a:rPr>
                          <m:t>𝟔𝟕𝟐</m:t>
                        </m:r>
                        <m:r>
                          <a:rPr lang="en-US" sz="2400" b="1" i="1" dirty="0">
                            <a:solidFill>
                              <a:schemeClr val="tx1"/>
                            </a:solidFill>
                            <a:latin typeface="Cambria Math" panose="02040503050406030204" pitchFamily="18" charset="0"/>
                          </a:rPr>
                          <m:t>−</m:t>
                        </m:r>
                        <m:r>
                          <a:rPr lang="en-US" sz="2400" b="1" i="1" dirty="0">
                            <a:solidFill>
                              <a:schemeClr val="tx1"/>
                            </a:solidFill>
                            <a:latin typeface="Cambria Math" panose="02040503050406030204" pitchFamily="18" charset="0"/>
                          </a:rPr>
                          <m:t>𝟒𝟖𝟎</m:t>
                        </m:r>
                        <m:r>
                          <a:rPr lang="en-US" sz="2400" b="1" i="1" dirty="0">
                            <a:solidFill>
                              <a:schemeClr val="tx1"/>
                            </a:solidFill>
                            <a:latin typeface="Cambria Math" panose="02040503050406030204" pitchFamily="18" charset="0"/>
                          </a:rPr>
                          <m:t>)</m:t>
                        </m:r>
                      </m:num>
                      <m:den>
                        <m:r>
                          <a:rPr lang="en-US" sz="2400" b="1" i="1">
                            <a:solidFill>
                              <a:schemeClr val="tx1"/>
                            </a:solidFill>
                            <a:latin typeface="Cambria Math" panose="02040503050406030204" pitchFamily="18" charset="0"/>
                          </a:rPr>
                          <m:t>𝟕𝟎𝟎</m:t>
                        </m:r>
                      </m:den>
                    </m:f>
                  </m:oMath>
                </a14:m>
                <a:endParaRPr lang="en-US" sz="2400" b="1" dirty="0">
                  <a:solidFill>
                    <a:schemeClr val="tx1"/>
                  </a:solidFill>
                </a:endParaRPr>
              </a:p>
              <a:p>
                <a:pPr algn="l"/>
                <a:r>
                  <a:rPr lang="en-US" sz="2400" b="1" dirty="0">
                    <a:solidFill>
                      <a:schemeClr val="tx1"/>
                    </a:solidFill>
                  </a:rPr>
                  <a:t>Or, </a:t>
                </a:r>
                <a14:m>
                  <m:oMath xmlns:m="http://schemas.openxmlformats.org/officeDocument/2006/math">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𝒘𝒇</m:t>
                        </m:r>
                      </m:sub>
                    </m:sSub>
                  </m:oMath>
                </a14:m>
                <a:r>
                  <a:rPr lang="en-US" sz="2400" b="1" dirty="0">
                    <a:solidFill>
                      <a:schemeClr val="tx1"/>
                    </a:solidFill>
                  </a:rPr>
                  <a:t>=1.8m/s</a:t>
                </a:r>
              </a:p>
              <a:p>
                <a:pPr algn="l"/>
                <a:endParaRPr lang="en-US" b="1" dirty="0">
                  <a:solidFill>
                    <a:schemeClr val="bg2"/>
                  </a:solidFill>
                  <a:latin typeface="Times New Roman" panose="02020603050405020304" pitchFamily="18" charset="0"/>
                  <a:ea typeface="Calibri" panose="020F0502020204030204" pitchFamily="34" charset="0"/>
                </a:endParaRPr>
              </a:p>
            </p:txBody>
          </p:sp>
        </mc:Choice>
        <mc:Fallback>
          <p:sp>
            <p:nvSpPr>
              <p:cNvPr id="3" name="Rectangle 2">
                <a:extLst>
                  <a:ext uri="{FF2B5EF4-FFF2-40B4-BE49-F238E27FC236}">
                    <a16:creationId xmlns:a16="http://schemas.microsoft.com/office/drawing/2014/main" id="{DE5910E5-AC48-A5DC-609F-43BA80B7ED64}"/>
                  </a:ext>
                </a:extLst>
              </p:cNvPr>
              <p:cNvSpPr>
                <a:spLocks noRot="1" noChangeAspect="1" noMove="1" noResize="1" noEditPoints="1" noAdjustHandles="1" noChangeArrowheads="1" noChangeShapeType="1" noTextEdit="1"/>
              </p:cNvSpPr>
              <p:nvPr/>
            </p:nvSpPr>
            <p:spPr>
              <a:xfrm>
                <a:off x="666361" y="2181636"/>
                <a:ext cx="6968306" cy="3827843"/>
              </a:xfrm>
              <a:prstGeom prst="rect">
                <a:avLst/>
              </a:prstGeom>
              <a:blipFill>
                <a:blip r:embed="rId3"/>
                <a:stretch>
                  <a:fillRect l="-1311" t="-1272" r="-139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B8628A76-3DBF-4D40-C5E3-D74829B45FE7}"/>
                  </a:ext>
                </a:extLst>
              </p:cNvPr>
              <p:cNvSpPr/>
              <p:nvPr/>
            </p:nvSpPr>
            <p:spPr>
              <a:xfrm>
                <a:off x="7977659" y="2591222"/>
                <a:ext cx="3547980" cy="1908151"/>
              </a:xfrm>
              <a:prstGeom prst="rect">
                <a:avLst/>
              </a:prstGeom>
              <a:noFill/>
            </p:spPr>
            <p:style>
              <a:lnRef idx="1">
                <a:schemeClr val="accent2"/>
              </a:lnRef>
              <a:fillRef idx="2">
                <a:schemeClr val="accent2"/>
              </a:fillRef>
              <a:effectRef idx="1">
                <a:schemeClr val="accent2"/>
              </a:effectRef>
              <a:fontRef idx="minor">
                <a:schemeClr val="dk1"/>
              </a:fontRef>
            </p:style>
            <p:txBody>
              <a:bodyPr wrap="square">
                <a:spAutoFit/>
              </a:bodyPr>
              <a:lstStyle/>
              <a:p>
                <a:pPr algn="ctr"/>
                <a:r>
                  <a:rPr lang="en-US" sz="2400" b="1" dirty="0">
                    <a:solidFill>
                      <a:schemeClr val="tx1"/>
                    </a:solidFill>
                    <a:latin typeface="+mj-lt"/>
                    <a:ea typeface="Calibri" panose="020F0502020204030204" pitchFamily="34" charset="0"/>
                  </a:rPr>
                  <a:t>(b) We know,</a:t>
                </a:r>
              </a:p>
              <a:p>
                <a:pPr algn="ctr"/>
                <a:r>
                  <a:rPr lang="en-US" sz="2400" b="1" dirty="0">
                    <a:solidFill>
                      <a:schemeClr val="tx1"/>
                    </a:solidFill>
                    <a:latin typeface="+mj-lt"/>
                    <a:ea typeface="Calibri" panose="020F0502020204030204" pitchFamily="34" charset="0"/>
                  </a:rPr>
                  <a:t>v</a:t>
                </a:r>
                <a:r>
                  <a:rPr lang="en-US" sz="2400" b="1" dirty="0">
                    <a:solidFill>
                      <a:schemeClr val="tx1"/>
                    </a:solidFill>
                    <a:latin typeface="+mj-lt"/>
                  </a:rPr>
                  <a:t>=</a:t>
                </a:r>
                <a14:m>
                  <m:oMath xmlns:m="http://schemas.openxmlformats.org/officeDocument/2006/math">
                    <m:f>
                      <m:fPr>
                        <m:ctrlPr>
                          <a:rPr lang="en-US" sz="2400" b="1" i="1" dirty="0">
                            <a:solidFill>
                              <a:schemeClr val="tx1"/>
                            </a:solidFill>
                            <a:latin typeface="Cambria Math" panose="02040503050406030204" pitchFamily="18" charset="0"/>
                          </a:rPr>
                        </m:ctrlPr>
                      </m:fPr>
                      <m:num>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𝒎</m:t>
                            </m:r>
                          </m:e>
                          <m:sub>
                            <m:r>
                              <a:rPr lang="en-US" sz="2400" b="1" i="1">
                                <a:solidFill>
                                  <a:schemeClr val="tx1"/>
                                </a:solidFill>
                                <a:latin typeface="Cambria Math" panose="02040503050406030204" pitchFamily="18" charset="0"/>
                              </a:rPr>
                              <m:t>𝒃</m:t>
                            </m:r>
                          </m:sub>
                        </m:sSub>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𝒗</m:t>
                            </m:r>
                          </m:e>
                          <m:sub>
                            <m:r>
                              <a:rPr lang="en-US" sz="2400" b="1" i="1">
                                <a:solidFill>
                                  <a:schemeClr val="tx1"/>
                                </a:solidFill>
                                <a:latin typeface="Cambria Math" panose="02040503050406030204" pitchFamily="18" charset="0"/>
                              </a:rPr>
                              <m:t>𝒃𝒊</m:t>
                            </m:r>
                          </m:sub>
                        </m:sSub>
                      </m:num>
                      <m:den>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𝒎</m:t>
                            </m:r>
                          </m:e>
                          <m:sub>
                            <m:r>
                              <a:rPr lang="en-US" sz="2400" b="1" i="1">
                                <a:solidFill>
                                  <a:schemeClr val="tx1"/>
                                </a:solidFill>
                                <a:latin typeface="Cambria Math" panose="02040503050406030204" pitchFamily="18" charset="0"/>
                              </a:rPr>
                              <m:t>𝒘</m:t>
                            </m:r>
                          </m:sub>
                        </m:sSub>
                        <m:r>
                          <a:rPr lang="en-US" sz="2400" b="1" i="1">
                            <a:solidFill>
                              <a:schemeClr val="tx1"/>
                            </a:solidFill>
                            <a:latin typeface="Cambria Math" panose="02040503050406030204" pitchFamily="18" charset="0"/>
                          </a:rPr>
                          <m:t>+</m:t>
                        </m:r>
                        <m:sSub>
                          <m:sSubPr>
                            <m:ctrlPr>
                              <a:rPr lang="en-US" sz="2400" b="1" i="1">
                                <a:solidFill>
                                  <a:schemeClr val="tx1"/>
                                </a:solidFill>
                                <a:latin typeface="Cambria Math" panose="02040503050406030204" pitchFamily="18" charset="0"/>
                              </a:rPr>
                            </m:ctrlPr>
                          </m:sSubPr>
                          <m:e>
                            <m:r>
                              <a:rPr lang="en-US" sz="2400" b="1" i="1">
                                <a:solidFill>
                                  <a:schemeClr val="tx1"/>
                                </a:solidFill>
                                <a:latin typeface="Cambria Math" panose="02040503050406030204" pitchFamily="18" charset="0"/>
                              </a:rPr>
                              <m:t>𝒎</m:t>
                            </m:r>
                          </m:e>
                          <m:sub>
                            <m:r>
                              <a:rPr lang="en-US" sz="2400" b="1" i="1">
                                <a:solidFill>
                                  <a:schemeClr val="tx1"/>
                                </a:solidFill>
                                <a:latin typeface="Cambria Math" panose="02040503050406030204" pitchFamily="18" charset="0"/>
                              </a:rPr>
                              <m:t>𝒃</m:t>
                            </m:r>
                          </m:sub>
                        </m:sSub>
                      </m:den>
                    </m:f>
                  </m:oMath>
                </a14:m>
                <a:endParaRPr lang="en-US" sz="2400" b="1" dirty="0">
                  <a:solidFill>
                    <a:schemeClr val="tx1"/>
                  </a:solidFill>
                  <a:latin typeface="+mj-lt"/>
                </a:endParaRPr>
              </a:p>
              <a:p>
                <a:pPr algn="ctr"/>
                <a:r>
                  <a:rPr lang="en-US" sz="2400" b="1" dirty="0">
                    <a:solidFill>
                      <a:schemeClr val="tx1"/>
                    </a:solidFill>
                    <a:latin typeface="+mj-lt"/>
                  </a:rPr>
                  <a:t>Or, v= </a:t>
                </a:r>
                <a14:m>
                  <m:oMath xmlns:m="http://schemas.openxmlformats.org/officeDocument/2006/math">
                    <m:f>
                      <m:fPr>
                        <m:ctrlPr>
                          <a:rPr lang="en-US" sz="2400" b="1" i="1">
                            <a:solidFill>
                              <a:schemeClr val="tx1"/>
                            </a:solidFill>
                            <a:latin typeface="Cambria Math" panose="02040503050406030204" pitchFamily="18" charset="0"/>
                          </a:rPr>
                        </m:ctrlPr>
                      </m:fPr>
                      <m:num>
                        <m:r>
                          <a:rPr lang="en-US" sz="2400" b="1" i="1">
                            <a:solidFill>
                              <a:schemeClr val="tx1"/>
                            </a:solidFill>
                            <a:latin typeface="Cambria Math" panose="02040503050406030204" pitchFamily="18" charset="0"/>
                          </a:rPr>
                          <m:t>𝟓</m:t>
                        </m:r>
                        <m:r>
                          <a:rPr lang="en-US" sz="2400" b="1" i="1">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rPr>
                          <m:t>𝟐</m:t>
                        </m:r>
                        <m:r>
                          <a:rPr lang="en-US" sz="2400" b="1" i="1">
                            <a:solidFill>
                              <a:schemeClr val="tx1"/>
                            </a:solidFill>
                            <a:latin typeface="Cambria Math" panose="02040503050406030204" pitchFamily="18" charset="0"/>
                            <a:ea typeface="Cambria Math" panose="02040503050406030204" pitchFamily="18" charset="0"/>
                          </a:rPr>
                          <m:t>×</m:t>
                        </m:r>
                        <m:r>
                          <a:rPr lang="en-US" sz="2400" b="1" i="1">
                            <a:solidFill>
                              <a:schemeClr val="tx1"/>
                            </a:solidFill>
                            <a:latin typeface="Cambria Math" panose="02040503050406030204" pitchFamily="18" charset="0"/>
                            <a:ea typeface="Cambria Math" panose="02040503050406030204" pitchFamily="18" charset="0"/>
                          </a:rPr>
                          <m:t>𝟔𝟕𝟐</m:t>
                        </m:r>
                      </m:num>
                      <m:den>
                        <m:r>
                          <a:rPr lang="en-US" sz="2400" b="1" i="1">
                            <a:solidFill>
                              <a:schemeClr val="tx1"/>
                            </a:solidFill>
                            <a:latin typeface="Cambria Math" panose="02040503050406030204" pitchFamily="18" charset="0"/>
                          </a:rPr>
                          <m:t>𝟓</m:t>
                        </m:r>
                        <m:r>
                          <a:rPr lang="en-US" sz="2400" b="1" i="1">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rPr>
                          <m:t>𝟐</m:t>
                        </m:r>
                        <m:r>
                          <a:rPr lang="en-US" sz="2400" b="1" i="1">
                            <a:solidFill>
                              <a:schemeClr val="tx1"/>
                            </a:solidFill>
                            <a:latin typeface="Cambria Math" panose="02040503050406030204" pitchFamily="18" charset="0"/>
                          </a:rPr>
                          <m:t>+</m:t>
                        </m:r>
                        <m:r>
                          <a:rPr lang="en-US" sz="2400" b="1" i="1">
                            <a:solidFill>
                              <a:schemeClr val="tx1"/>
                            </a:solidFill>
                            <a:latin typeface="Cambria Math" panose="02040503050406030204" pitchFamily="18" charset="0"/>
                          </a:rPr>
                          <m:t>𝟕𝟎𝟎</m:t>
                        </m:r>
                      </m:den>
                    </m:f>
                  </m:oMath>
                </a14:m>
                <a:endParaRPr lang="en-US" sz="2400" b="1" dirty="0">
                  <a:solidFill>
                    <a:schemeClr val="tx1"/>
                  </a:solidFill>
                  <a:latin typeface="+mj-lt"/>
                </a:endParaRPr>
              </a:p>
              <a:p>
                <a:pPr algn="ctr"/>
                <a:r>
                  <a:rPr lang="en-US" sz="2400" b="1" dirty="0">
                    <a:solidFill>
                      <a:schemeClr val="tx1"/>
                    </a:solidFill>
                    <a:latin typeface="+mj-lt"/>
                  </a:rPr>
                  <a:t>Or, v=4.95m/s</a:t>
                </a:r>
              </a:p>
            </p:txBody>
          </p:sp>
        </mc:Choice>
        <mc:Fallback>
          <p:sp>
            <p:nvSpPr>
              <p:cNvPr id="4" name="Rectangle 3">
                <a:extLst>
                  <a:ext uri="{FF2B5EF4-FFF2-40B4-BE49-F238E27FC236}">
                    <a16:creationId xmlns:a16="http://schemas.microsoft.com/office/drawing/2014/main" id="{B8628A76-3DBF-4D40-C5E3-D74829B45FE7}"/>
                  </a:ext>
                </a:extLst>
              </p:cNvPr>
              <p:cNvSpPr>
                <a:spLocks noRot="1" noChangeAspect="1" noMove="1" noResize="1" noEditPoints="1" noAdjustHandles="1" noChangeArrowheads="1" noChangeShapeType="1" noTextEdit="1"/>
              </p:cNvSpPr>
              <p:nvPr/>
            </p:nvSpPr>
            <p:spPr>
              <a:xfrm>
                <a:off x="7977659" y="2591222"/>
                <a:ext cx="3547980" cy="1908151"/>
              </a:xfrm>
              <a:prstGeom prst="rect">
                <a:avLst/>
              </a:prstGeom>
              <a:blipFill>
                <a:blip r:embed="rId4"/>
                <a:stretch>
                  <a:fillRect t="-2548" b="-6051"/>
                </a:stretch>
              </a:blipFill>
            </p:spPr>
            <p:txBody>
              <a:bodyPr/>
              <a:lstStyle/>
              <a:p>
                <a:r>
                  <a:rPr lang="en-US">
                    <a:noFill/>
                  </a:rPr>
                  <a:t> </a:t>
                </a:r>
              </a:p>
            </p:txBody>
          </p:sp>
        </mc:Fallback>
      </mc:AlternateContent>
    </p:spTree>
    <p:extLst>
      <p:ext uri="{BB962C8B-B14F-4D97-AF65-F5344CB8AC3E}">
        <p14:creationId xmlns:p14="http://schemas.microsoft.com/office/powerpoint/2010/main" val="146582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anim calcmode="lin" valueType="num">
                                      <p:cBhvr>
                                        <p:cTn id="12" dur="1000" fill="hold"/>
                                        <p:tgtEl>
                                          <p:spTgt spid="4"/>
                                        </p:tgtEl>
                                        <p:attrNameLst>
                                          <p:attrName>ppt_x</p:attrName>
                                        </p:attrNameLst>
                                      </p:cBhvr>
                                      <p:tavLst>
                                        <p:tav tm="0">
                                          <p:val>
                                            <p:strVal val="#ppt_x"/>
                                          </p:val>
                                        </p:tav>
                                        <p:tav tm="100000">
                                          <p:val>
                                            <p:strVal val="#ppt_x"/>
                                          </p:val>
                                        </p:tav>
                                      </p:tavLst>
                                    </p:anim>
                                    <p:anim calcmode="lin" valueType="num">
                                      <p:cBhvr>
                                        <p:cTn id="1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F22399-EBCB-B475-87AD-C1ADAABCF31C}"/>
              </a:ext>
            </a:extLst>
          </p:cNvPr>
          <p:cNvPicPr>
            <a:picLocks noChangeAspect="1" noChangeArrowheads="1"/>
          </p:cNvPicPr>
          <p:nvPr/>
        </p:nvPicPr>
        <p:blipFill>
          <a:blip r:embed="rId2"/>
          <a:srcRect/>
          <a:stretch>
            <a:fillRect/>
          </a:stretch>
        </p:blipFill>
        <p:spPr bwMode="auto">
          <a:xfrm>
            <a:off x="1676400" y="76200"/>
            <a:ext cx="8763000" cy="1943100"/>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3FC51CC5-8F06-5BB3-05BD-783FAA86BF32}"/>
                  </a:ext>
                </a:extLst>
              </p:cNvPr>
              <p:cNvSpPr/>
              <p:nvPr/>
            </p:nvSpPr>
            <p:spPr>
              <a:xfrm>
                <a:off x="1676400" y="2280809"/>
                <a:ext cx="8763000" cy="2829108"/>
              </a:xfrm>
              <a:prstGeom prst="rect">
                <a:avLst/>
              </a:prstGeom>
            </p:spPr>
            <p:txBody>
              <a:bodyPr wrap="square">
                <a:spAutoFit/>
              </a:bodyPr>
              <a:lstStyle/>
              <a:p>
                <a:pPr algn="l"/>
                <a:r>
                  <a:rPr lang="en-US" b="1" dirty="0">
                    <a:solidFill>
                      <a:srgbClr val="C00000"/>
                    </a:solidFill>
                    <a:latin typeface="Times New Roman" panose="02020603050405020304" pitchFamily="18" charset="0"/>
                    <a:ea typeface="Calibri" panose="020F0502020204030204" pitchFamily="34" charset="0"/>
                  </a:rPr>
                  <a:t>Answer:  </a:t>
                </a:r>
                <a:r>
                  <a:rPr lang="en-US" b="1" dirty="0">
                    <a:solidFill>
                      <a:schemeClr val="tx2"/>
                    </a:solidFill>
                    <a:latin typeface="Times New Roman" panose="02020603050405020304" pitchFamily="18" charset="0"/>
                    <a:ea typeface="Calibri" panose="020F0502020204030204" pitchFamily="34" charset="0"/>
                  </a:rPr>
                  <a:t>Here, The one ball mass </a:t>
                </a:r>
                <a14:m>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r>
                      <a:rPr lang="en-US" b="1" i="1">
                        <a:solidFill>
                          <a:schemeClr val="tx2"/>
                        </a:solidFill>
                        <a:latin typeface="Cambria Math" panose="02040503050406030204" pitchFamily="18" charset="0"/>
                      </a:rPr>
                      <m:t> </m:t>
                    </m:r>
                  </m:oMath>
                </a14:m>
                <a:r>
                  <a:rPr lang="en-US" b="1" dirty="0">
                    <a:solidFill>
                      <a:schemeClr val="tx2"/>
                    </a:solidFill>
                    <a:latin typeface="Times New Roman" panose="02020603050405020304" pitchFamily="18" charset="0"/>
                    <a:ea typeface="Calibri" panose="020F0502020204030204" pitchFamily="34" charset="0"/>
                  </a:rPr>
                  <a:t>=3 Kg, Upward velocity </a:t>
                </a:r>
                <a14:m>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sub>
                    </m:sSub>
                  </m:oMath>
                </a14:m>
                <a:r>
                  <a:rPr lang="en-US" b="1" dirty="0">
                    <a:solidFill>
                      <a:schemeClr val="tx2"/>
                    </a:solidFill>
                    <a:latin typeface="Times New Roman" panose="02020603050405020304" pitchFamily="18" charset="0"/>
                    <a:ea typeface="Calibri" panose="020F0502020204030204" pitchFamily="34" charset="0"/>
                  </a:rPr>
                  <a:t>= 20 m/s, Second ball mass </a:t>
                </a:r>
                <a14:m>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𝟐</m:t>
                        </m:r>
                      </m:sub>
                    </m:sSub>
                  </m:oMath>
                </a14:m>
                <a:r>
                  <a:rPr lang="en-US" b="1" dirty="0">
                    <a:solidFill>
                      <a:schemeClr val="tx2"/>
                    </a:solidFill>
                    <a:latin typeface="Times New Roman" panose="02020603050405020304" pitchFamily="18" charset="0"/>
                    <a:ea typeface="Calibri" panose="020F0502020204030204" pitchFamily="34" charset="0"/>
                  </a:rPr>
                  <a:t>=2 Kg, Downward velocity </a:t>
                </a:r>
                <a14:m>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𝟐</m:t>
                        </m:r>
                      </m:sub>
                    </m:sSub>
                  </m:oMath>
                </a14:m>
                <a:r>
                  <a:rPr lang="en-US" b="1" dirty="0">
                    <a:solidFill>
                      <a:schemeClr val="tx2"/>
                    </a:solidFill>
                    <a:latin typeface="Times New Roman" panose="02020603050405020304" pitchFamily="18" charset="0"/>
                    <a:ea typeface="Calibri" panose="020F0502020204030204" pitchFamily="34" charset="0"/>
                  </a:rPr>
                  <a:t>=12 m/s.</a:t>
                </a:r>
              </a:p>
              <a:p>
                <a:pPr algn="l"/>
                <a:r>
                  <a:rPr lang="en-US" b="1" dirty="0">
                    <a:solidFill>
                      <a:schemeClr val="tx2"/>
                    </a:solidFill>
                    <a:latin typeface="Times New Roman" panose="02020603050405020304" pitchFamily="18" charset="0"/>
                    <a:ea typeface="Calibri" panose="020F0502020204030204" pitchFamily="34" charset="0"/>
                  </a:rPr>
                  <a:t>We know from conservation of momentum</a:t>
                </a:r>
              </a:p>
              <a:p>
                <a:pPr algn="l"/>
                <a14:m>
                  <m:oMathPara xmlns:m="http://schemas.openxmlformats.org/officeDocument/2006/math">
                    <m:oMathParaPr>
                      <m:jc m:val="centerGroup"/>
                    </m:oMathParaPr>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sub>
                      </m:sSub>
                      <m:r>
                        <a:rPr lang="en-US" b="1" i="1">
                          <a:solidFill>
                            <a:schemeClr val="tx2"/>
                          </a:solidFill>
                          <a:latin typeface="Cambria Math" panose="02040503050406030204" pitchFamily="18" charset="0"/>
                        </a:rPr>
                        <m:t>+</m:t>
                      </m:r>
                      <m:sSub>
                        <m:sSubPr>
                          <m:ctrlPr>
                            <a:rPr lang="en-US" b="1" i="1">
                              <a:solidFill>
                                <a:schemeClr val="tx2"/>
                              </a:solidFill>
                              <a:latin typeface="Cambria Math" panose="02040503050406030204" pitchFamily="18" charset="0"/>
                            </a:rPr>
                          </m:ctrlPr>
                        </m:sSub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𝟐</m:t>
                              </m:r>
                            </m:sub>
                          </m:sSub>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𝟐</m:t>
                          </m:r>
                        </m:sub>
                      </m:sSub>
                      <m:r>
                        <a:rPr lang="en-US" b="1" dirty="0">
                          <a:solidFill>
                            <a:schemeClr val="tx2"/>
                          </a:solidFill>
                          <a:latin typeface="Cambria Math" panose="02040503050406030204" pitchFamily="18" charset="0"/>
                        </a:rPr>
                        <m:t>=</m:t>
                      </m:r>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𝒕</m:t>
                          </m:r>
                        </m:sub>
                      </m:sSub>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𝒕</m:t>
                          </m:r>
                        </m:sub>
                      </m:sSub>
                    </m:oMath>
                  </m:oMathPara>
                </a14:m>
                <a:endParaRPr lang="en-US" b="1" dirty="0">
                  <a:solidFill>
                    <a:schemeClr val="tx2"/>
                  </a:solidFill>
                </a:endParaRPr>
              </a:p>
              <a:p>
                <a:pPr algn="l"/>
                <a14:m>
                  <m:oMathPara xmlns:m="http://schemas.openxmlformats.org/officeDocument/2006/math">
                    <m:oMathParaPr>
                      <m:jc m:val="centerGroup"/>
                    </m:oMathParaPr>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𝒕</m:t>
                          </m:r>
                        </m:sub>
                      </m:sSub>
                      <m:r>
                        <a:rPr lang="en-US" b="1" i="1">
                          <a:solidFill>
                            <a:schemeClr val="tx2"/>
                          </a:solidFill>
                          <a:latin typeface="Cambria Math" panose="02040503050406030204" pitchFamily="18" charset="0"/>
                        </a:rPr>
                        <m:t>=</m:t>
                      </m:r>
                      <m:f>
                        <m:fPr>
                          <m:ctrlPr>
                            <a:rPr lang="en-US" b="1" i="1">
                              <a:solidFill>
                                <a:schemeClr val="tx2"/>
                              </a:solidFill>
                              <a:latin typeface="Cambria Math" panose="02040503050406030204" pitchFamily="18" charset="0"/>
                            </a:rPr>
                          </m:ctrlPr>
                        </m:fPr>
                        <m:num>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sub>
                          </m:sSub>
                          <m:r>
                            <a:rPr lang="en-US" b="1" i="1">
                              <a:solidFill>
                                <a:schemeClr val="tx2"/>
                              </a:solidFill>
                              <a:latin typeface="Cambria Math" panose="02040503050406030204" pitchFamily="18" charset="0"/>
                            </a:rPr>
                            <m:t>+</m:t>
                          </m:r>
                          <m:sSub>
                            <m:sSubPr>
                              <m:ctrlPr>
                                <a:rPr lang="en-US" b="1" i="1">
                                  <a:solidFill>
                                    <a:schemeClr val="tx2"/>
                                  </a:solidFill>
                                  <a:latin typeface="Cambria Math" panose="02040503050406030204" pitchFamily="18" charset="0"/>
                                </a:rPr>
                              </m:ctrlPr>
                            </m:sSub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𝟐</m:t>
                                  </m:r>
                                </m:sub>
                              </m:sSub>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𝟐</m:t>
                              </m:r>
                            </m:sub>
                          </m:sSub>
                        </m:num>
                        <m:den>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𝒕</m:t>
                              </m:r>
                            </m:sub>
                          </m:sSub>
                        </m:den>
                      </m:f>
                    </m:oMath>
                  </m:oMathPara>
                </a14:m>
                <a:endParaRPr lang="en-US" b="1" dirty="0">
                  <a:solidFill>
                    <a:schemeClr val="tx2"/>
                  </a:solidFill>
                </a:endParaRPr>
              </a:p>
              <a:p>
                <a:pPr algn="l"/>
                <a14:m>
                  <m:oMathPara xmlns:m="http://schemas.openxmlformats.org/officeDocument/2006/math">
                    <m:oMathParaPr>
                      <m:jc m:val="centerGroup"/>
                    </m:oMathParaPr>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𝒕</m:t>
                          </m:r>
                        </m:sub>
                      </m:sSub>
                      <m:r>
                        <a:rPr lang="en-US" b="1" i="1">
                          <a:solidFill>
                            <a:schemeClr val="tx2"/>
                          </a:solidFill>
                          <a:latin typeface="Cambria Math" panose="02040503050406030204" pitchFamily="18" charset="0"/>
                        </a:rPr>
                        <m:t>=</m:t>
                      </m:r>
                      <m:f>
                        <m:fPr>
                          <m:ctrlPr>
                            <a:rPr lang="en-US" b="1" i="1">
                              <a:solidFill>
                                <a:schemeClr val="tx2"/>
                              </a:solidFill>
                              <a:latin typeface="Cambria Math" panose="02040503050406030204" pitchFamily="18" charset="0"/>
                            </a:rPr>
                          </m:ctrlPr>
                        </m:fPr>
                        <m:num>
                          <m:r>
                            <a:rPr lang="en-US" b="1" i="1">
                              <a:solidFill>
                                <a:schemeClr val="tx2"/>
                              </a:solidFill>
                              <a:latin typeface="Cambria Math" panose="02040503050406030204" pitchFamily="18" charset="0"/>
                            </a:rPr>
                            <m:t>𝟑</m:t>
                          </m:r>
                          <m:r>
                            <a:rPr lang="en-US" b="1" i="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𝟐𝟎</m:t>
                          </m:r>
                          <m:r>
                            <a:rPr lang="en-US" b="1" i="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𝟐</m:t>
                          </m:r>
                          <m:r>
                            <a:rPr lang="en-US" b="1" i="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𝟏𝟐</m:t>
                          </m:r>
                        </m:num>
                        <m:den>
                          <m:r>
                            <a:rPr lang="en-US" b="1" i="1">
                              <a:solidFill>
                                <a:schemeClr val="tx2"/>
                              </a:solidFill>
                              <a:latin typeface="Cambria Math" panose="02040503050406030204" pitchFamily="18" charset="0"/>
                            </a:rPr>
                            <m:t>𝟑</m:t>
                          </m:r>
                          <m:r>
                            <a:rPr lang="en-US" b="1" i="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𝟐</m:t>
                          </m:r>
                        </m:den>
                      </m:f>
                    </m:oMath>
                  </m:oMathPara>
                </a14:m>
                <a:endParaRPr lang="en-US" b="1" dirty="0">
                  <a:solidFill>
                    <a:schemeClr val="tx2"/>
                  </a:solidFill>
                </a:endParaRPr>
              </a:p>
              <a:p>
                <a:pPr algn="l"/>
                <a14:m>
                  <m:oMathPara xmlns:m="http://schemas.openxmlformats.org/officeDocument/2006/math">
                    <m:oMathParaPr>
                      <m:jc m:val="centerGroup"/>
                    </m:oMathParaPr>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𝒕</m:t>
                          </m:r>
                        </m:sub>
                      </m:sSub>
                      <m:r>
                        <a:rPr lang="en-US" b="1" i="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𝟕</m:t>
                      </m:r>
                      <m:r>
                        <a:rPr lang="en-US" b="1" i="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𝟐</m:t>
                      </m:r>
                      <m:r>
                        <a:rPr lang="en-US" b="1" i="1">
                          <a:solidFill>
                            <a:schemeClr val="tx2"/>
                          </a:solidFill>
                          <a:latin typeface="Cambria Math" panose="02040503050406030204" pitchFamily="18" charset="0"/>
                        </a:rPr>
                        <m:t> </m:t>
                      </m:r>
                      <m:r>
                        <a:rPr lang="en-US" b="1" i="1">
                          <a:solidFill>
                            <a:schemeClr val="tx2"/>
                          </a:solidFill>
                          <a:latin typeface="Cambria Math" panose="02040503050406030204" pitchFamily="18" charset="0"/>
                        </a:rPr>
                        <m:t>𝒎</m:t>
                      </m:r>
                      <m:r>
                        <a:rPr lang="en-US" b="1" i="1">
                          <a:solidFill>
                            <a:schemeClr val="tx2"/>
                          </a:solidFill>
                          <a:latin typeface="Cambria Math" panose="02040503050406030204" pitchFamily="18" charset="0"/>
                        </a:rPr>
                        <m:t>/</m:t>
                      </m:r>
                      <m:r>
                        <a:rPr lang="en-US" b="1" i="1">
                          <a:solidFill>
                            <a:schemeClr val="tx2"/>
                          </a:solidFill>
                          <a:latin typeface="Cambria Math" panose="02040503050406030204" pitchFamily="18" charset="0"/>
                        </a:rPr>
                        <m:t>𝒔</m:t>
                      </m:r>
                    </m:oMath>
                  </m:oMathPara>
                </a14:m>
                <a:endParaRPr lang="en-US" b="1" dirty="0">
                  <a:solidFill>
                    <a:schemeClr val="tx2"/>
                  </a:solidFill>
                </a:endParaRPr>
              </a:p>
              <a:p>
                <a:endParaRPr lang="en-US" b="1" dirty="0">
                  <a:solidFill>
                    <a:schemeClr val="bg2"/>
                  </a:solidFill>
                </a:endParaRPr>
              </a:p>
            </p:txBody>
          </p:sp>
        </mc:Choice>
        <mc:Fallback>
          <p:sp>
            <p:nvSpPr>
              <p:cNvPr id="3" name="Rectangle 2">
                <a:extLst>
                  <a:ext uri="{FF2B5EF4-FFF2-40B4-BE49-F238E27FC236}">
                    <a16:creationId xmlns:a16="http://schemas.microsoft.com/office/drawing/2014/main" id="{3FC51CC5-8F06-5BB3-05BD-783FAA86BF32}"/>
                  </a:ext>
                </a:extLst>
              </p:cNvPr>
              <p:cNvSpPr>
                <a:spLocks noRot="1" noChangeAspect="1" noMove="1" noResize="1" noEditPoints="1" noAdjustHandles="1" noChangeArrowheads="1" noChangeShapeType="1" noTextEdit="1"/>
              </p:cNvSpPr>
              <p:nvPr/>
            </p:nvSpPr>
            <p:spPr>
              <a:xfrm>
                <a:off x="1676400" y="2280809"/>
                <a:ext cx="8763000" cy="2829108"/>
              </a:xfrm>
              <a:prstGeom prst="rect">
                <a:avLst/>
              </a:prstGeom>
              <a:blipFill>
                <a:blip r:embed="rId3"/>
                <a:stretch>
                  <a:fillRect l="-556" t="-10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itle 1">
                <a:extLst>
                  <a:ext uri="{FF2B5EF4-FFF2-40B4-BE49-F238E27FC236}">
                    <a16:creationId xmlns:a16="http://schemas.microsoft.com/office/drawing/2014/main" id="{2A3A0CD6-0E70-B2C4-98DC-51D50E0C1E6E}"/>
                  </a:ext>
                </a:extLst>
              </p:cNvPr>
              <p:cNvSpPr txBox="1">
                <a:spLocks/>
              </p:cNvSpPr>
              <p:nvPr/>
            </p:nvSpPr>
            <p:spPr>
              <a:xfrm>
                <a:off x="2809876" y="5371427"/>
                <a:ext cx="5895975" cy="1191299"/>
              </a:xfrm>
              <a:prstGeom prst="rect">
                <a:avLst/>
              </a:prstGeo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b="1" dirty="0"/>
                  <a:t>We can write from constant acceleration,</a:t>
                </a:r>
                <a:br>
                  <a:rPr lang="en-US" sz="2400" b="1" dirty="0"/>
                </a:br>
                <a:br>
                  <a:rPr lang="en-US" sz="2400" b="1" dirty="0"/>
                </a:br>
                <a:r>
                  <a:rPr lang="en-US" sz="2400" b="1" dirty="0"/>
                  <a:t>y = </a:t>
                </a:r>
                <a14:m>
                  <m:oMath xmlns:m="http://schemas.openxmlformats.org/officeDocument/2006/math">
                    <m:f>
                      <m:fPr>
                        <m:ctrlPr>
                          <a:rPr lang="en-US" sz="2400" b="1" i="1">
                            <a:latin typeface="Cambria Math" panose="02040503050406030204" pitchFamily="18" charset="0"/>
                          </a:rPr>
                        </m:ctrlPr>
                      </m:fPr>
                      <m:num>
                        <m:sSup>
                          <m:sSupPr>
                            <m:ctrlPr>
                              <a:rPr lang="en-US" sz="2400" b="1" i="1">
                                <a:latin typeface="Cambria Math" panose="02040503050406030204" pitchFamily="18" charset="0"/>
                              </a:rPr>
                            </m:ctrlPr>
                          </m:sSupPr>
                          <m:e>
                            <m:sSub>
                              <m:sSubPr>
                                <m:ctrlPr>
                                  <a:rPr lang="en-US" sz="2400" b="1" i="1">
                                    <a:solidFill>
                                      <a:schemeClr val="tx2"/>
                                    </a:solidFill>
                                    <a:latin typeface="Cambria Math" panose="02040503050406030204" pitchFamily="18" charset="0"/>
                                  </a:rPr>
                                </m:ctrlPr>
                              </m:sSubPr>
                              <m:e>
                                <m:r>
                                  <a:rPr lang="en-US" sz="2400" b="1" i="1">
                                    <a:solidFill>
                                      <a:schemeClr val="tx2"/>
                                    </a:solidFill>
                                    <a:latin typeface="Cambria Math" panose="02040503050406030204" pitchFamily="18" charset="0"/>
                                  </a:rPr>
                                  <m:t>𝒗</m:t>
                                </m:r>
                              </m:e>
                              <m:sub>
                                <m:r>
                                  <a:rPr lang="en-US" sz="2400" b="1" i="1">
                                    <a:solidFill>
                                      <a:schemeClr val="tx2"/>
                                    </a:solidFill>
                                    <a:latin typeface="Cambria Math" panose="02040503050406030204" pitchFamily="18" charset="0"/>
                                  </a:rPr>
                                  <m:t>𝒕</m:t>
                                </m:r>
                              </m:sub>
                            </m:sSub>
                          </m:e>
                          <m:sup>
                            <m:r>
                              <a:rPr lang="en-US" sz="2400" b="1" i="1">
                                <a:latin typeface="Cambria Math" panose="02040503050406030204" pitchFamily="18" charset="0"/>
                              </a:rPr>
                              <m:t>𝟐</m:t>
                            </m:r>
                          </m:sup>
                        </m:sSup>
                      </m:num>
                      <m:den>
                        <m:r>
                          <a:rPr lang="en-US" sz="2400" b="1" i="1">
                            <a:latin typeface="Cambria Math" panose="02040503050406030204" pitchFamily="18" charset="0"/>
                          </a:rPr>
                          <m:t>𝟐</m:t>
                        </m:r>
                        <m:r>
                          <a:rPr lang="en-US" sz="2400" b="1" i="1">
                            <a:latin typeface="Cambria Math" panose="02040503050406030204" pitchFamily="18" charset="0"/>
                          </a:rPr>
                          <m:t>𝒈</m:t>
                        </m:r>
                      </m:den>
                    </m:f>
                    <m:r>
                      <a:rPr lang="en-US" sz="2400" b="1">
                        <a:latin typeface="Cambria Math"/>
                      </a:rPr>
                      <m:t>       </m:t>
                    </m:r>
                  </m:oMath>
                </a14:m>
                <a:r>
                  <a:rPr lang="en-US" sz="2400" b="1" dirty="0"/>
                  <a:t>or, y = </a:t>
                </a:r>
                <a14:m>
                  <m:oMath xmlns:m="http://schemas.openxmlformats.org/officeDocument/2006/math">
                    <m:f>
                      <m:fPr>
                        <m:ctrlPr>
                          <a:rPr lang="en-US" sz="2400" b="1" i="1">
                            <a:latin typeface="Cambria Math" panose="02040503050406030204" pitchFamily="18" charset="0"/>
                          </a:rPr>
                        </m:ctrlPr>
                      </m:fPr>
                      <m:num>
                        <m:sSup>
                          <m:sSupPr>
                            <m:ctrlPr>
                              <a:rPr lang="en-US" sz="2400" b="1" i="1">
                                <a:latin typeface="Cambria Math" panose="02040503050406030204" pitchFamily="18" charset="0"/>
                              </a:rPr>
                            </m:ctrlPr>
                          </m:sSupPr>
                          <m:e>
                            <m:r>
                              <a:rPr lang="en-US" sz="2400" b="1" i="1">
                                <a:latin typeface="Cambria Math" panose="02040503050406030204" pitchFamily="18" charset="0"/>
                              </a:rPr>
                              <m:t>𝟕</m:t>
                            </m:r>
                            <m:r>
                              <a:rPr lang="en-US" sz="2400" b="1" i="1">
                                <a:latin typeface="Cambria Math" panose="02040503050406030204" pitchFamily="18" charset="0"/>
                              </a:rPr>
                              <m:t>.</m:t>
                            </m:r>
                            <m:r>
                              <a:rPr lang="en-US" sz="2400" b="1" i="1">
                                <a:latin typeface="Cambria Math" panose="02040503050406030204" pitchFamily="18" charset="0"/>
                              </a:rPr>
                              <m:t>𝟐</m:t>
                            </m:r>
                          </m:e>
                          <m:sup>
                            <m:r>
                              <a:rPr lang="en-US" sz="2400" b="1" i="1">
                                <a:latin typeface="Cambria Math" panose="02040503050406030204" pitchFamily="18" charset="0"/>
                              </a:rPr>
                              <m:t>𝟐</m:t>
                            </m:r>
                          </m:sup>
                        </m:sSup>
                      </m:num>
                      <m:den>
                        <m:r>
                          <a:rPr lang="en-US" sz="2400" b="1" i="1">
                            <a:latin typeface="Cambria Math" panose="02040503050406030204" pitchFamily="18" charset="0"/>
                          </a:rPr>
                          <m:t>𝟐</m:t>
                        </m:r>
                        <m:r>
                          <a:rPr lang="en-US" sz="2400" b="1" i="1">
                            <a:latin typeface="Cambria Math" panose="02040503050406030204" pitchFamily="18" charset="0"/>
                          </a:rPr>
                          <m:t>×</m:t>
                        </m:r>
                        <m:r>
                          <a:rPr lang="en-US" sz="2400" b="1" i="1">
                            <a:latin typeface="Cambria Math" panose="02040503050406030204" pitchFamily="18" charset="0"/>
                          </a:rPr>
                          <m:t>𝟗</m:t>
                        </m:r>
                        <m:r>
                          <a:rPr lang="en-US" sz="2400" b="1" i="1">
                            <a:latin typeface="Cambria Math" panose="02040503050406030204" pitchFamily="18" charset="0"/>
                          </a:rPr>
                          <m:t>.</m:t>
                        </m:r>
                        <m:r>
                          <a:rPr lang="en-US" sz="2400" b="1" i="1">
                            <a:latin typeface="Cambria Math" panose="02040503050406030204" pitchFamily="18" charset="0"/>
                          </a:rPr>
                          <m:t>𝟖</m:t>
                        </m:r>
                      </m:den>
                    </m:f>
                    <m:r>
                      <a:rPr lang="en-US" sz="2400" b="1">
                        <a:latin typeface="Cambria Math"/>
                      </a:rPr>
                      <m:t>           </m:t>
                    </m:r>
                  </m:oMath>
                </a14:m>
                <a:r>
                  <a:rPr lang="en-US" sz="2400" b="1" dirty="0"/>
                  <a:t>or, y = 2.64m</a:t>
                </a:r>
              </a:p>
            </p:txBody>
          </p:sp>
        </mc:Choice>
        <mc:Fallback>
          <p:sp>
            <p:nvSpPr>
              <p:cNvPr id="4" name="Title 1">
                <a:extLst>
                  <a:ext uri="{FF2B5EF4-FFF2-40B4-BE49-F238E27FC236}">
                    <a16:creationId xmlns:a16="http://schemas.microsoft.com/office/drawing/2014/main" id="{2A3A0CD6-0E70-B2C4-98DC-51D50E0C1E6E}"/>
                  </a:ext>
                </a:extLst>
              </p:cNvPr>
              <p:cNvSpPr txBox="1">
                <a:spLocks noRot="1" noChangeAspect="1" noMove="1" noResize="1" noEditPoints="1" noAdjustHandles="1" noChangeArrowheads="1" noChangeShapeType="1" noTextEdit="1"/>
              </p:cNvSpPr>
              <p:nvPr/>
            </p:nvSpPr>
            <p:spPr>
              <a:xfrm>
                <a:off x="2809876" y="5371427"/>
                <a:ext cx="5895975" cy="1191299"/>
              </a:xfrm>
              <a:prstGeom prst="rect">
                <a:avLst/>
              </a:prstGeom>
              <a:blipFill>
                <a:blip r:embed="rId4"/>
                <a:stretch>
                  <a:fillRect l="-1344" t="-8673"/>
                </a:stretch>
              </a:blipFill>
            </p:spPr>
            <p:txBody>
              <a:bodyPr/>
              <a:lstStyle/>
              <a:p>
                <a:r>
                  <a:rPr lang="en-US">
                    <a:noFill/>
                  </a:rPr>
                  <a:t> </a:t>
                </a:r>
              </a:p>
            </p:txBody>
          </p:sp>
        </mc:Fallback>
      </mc:AlternateContent>
    </p:spTree>
    <p:extLst>
      <p:ext uri="{BB962C8B-B14F-4D97-AF65-F5344CB8AC3E}">
        <p14:creationId xmlns:p14="http://schemas.microsoft.com/office/powerpoint/2010/main" val="2641900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F40EB5C0-F699-F921-56F8-80E63102AF8B}"/>
              </a:ext>
            </a:extLst>
          </p:cNvPr>
          <p:cNvPicPr>
            <a:picLocks noChangeAspect="1" noChangeArrowheads="1"/>
          </p:cNvPicPr>
          <p:nvPr/>
        </p:nvPicPr>
        <p:blipFill>
          <a:blip r:embed="rId2"/>
          <a:srcRect/>
          <a:stretch>
            <a:fillRect/>
          </a:stretch>
        </p:blipFill>
        <p:spPr bwMode="auto">
          <a:xfrm>
            <a:off x="324465" y="152402"/>
            <a:ext cx="11518490" cy="141092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D375F04D-A876-4433-D9CC-5274BEDF53F4}"/>
                  </a:ext>
                </a:extLst>
              </p:cNvPr>
              <p:cNvSpPr/>
              <p:nvPr/>
            </p:nvSpPr>
            <p:spPr>
              <a:xfrm>
                <a:off x="349045" y="1563330"/>
                <a:ext cx="8610600" cy="4385047"/>
              </a:xfrm>
              <a:prstGeom prst="rect">
                <a:avLst/>
              </a:prstGeom>
            </p:spPr>
            <p:txBody>
              <a:bodyPr wrap="square">
                <a:spAutoFit/>
              </a:bodyPr>
              <a:lstStyle/>
              <a:p>
                <a:pPr algn="l"/>
                <a:r>
                  <a:rPr lang="en-US" b="1" dirty="0">
                    <a:solidFill>
                      <a:srgbClr val="FF0000"/>
                    </a:solidFill>
                    <a:latin typeface="Times New Roman" panose="02020603050405020304" pitchFamily="18" charset="0"/>
                    <a:ea typeface="Calibri" panose="020F0502020204030204" pitchFamily="34" charset="0"/>
                  </a:rPr>
                  <a:t>(a) Answer</a:t>
                </a:r>
                <a:r>
                  <a:rPr lang="en-US" b="1" dirty="0">
                    <a:solidFill>
                      <a:schemeClr val="bg2"/>
                    </a:solidFill>
                    <a:latin typeface="Times New Roman" panose="02020603050405020304" pitchFamily="18" charset="0"/>
                    <a:ea typeface="Calibri" panose="020F0502020204030204" pitchFamily="34" charset="0"/>
                  </a:rPr>
                  <a:t>: </a:t>
                </a:r>
                <a:r>
                  <a:rPr lang="en-US" b="1" dirty="0">
                    <a:solidFill>
                      <a:schemeClr val="tx2"/>
                    </a:solidFill>
                    <a:latin typeface="Times New Roman" panose="02020603050405020304" pitchFamily="18" charset="0"/>
                    <a:ea typeface="Calibri" panose="020F0502020204030204" pitchFamily="34" charset="0"/>
                  </a:rPr>
                  <a:t>We know from conservation of momentum</a:t>
                </a:r>
              </a:p>
              <a:p>
                <a:pPr algn="l"/>
                <a14:m>
                  <m:oMathPara xmlns:m="http://schemas.openxmlformats.org/officeDocument/2006/math">
                    <m:oMathParaPr>
                      <m:jc m:val="centerGroup"/>
                    </m:oMathParaPr>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r>
                            <a:rPr lang="en-US" b="1" i="1">
                              <a:solidFill>
                                <a:schemeClr val="tx2"/>
                              </a:solidFill>
                              <a:latin typeface="Cambria Math" panose="02040503050406030204" pitchFamily="18" charset="0"/>
                            </a:rPr>
                            <m:t>𝒊</m:t>
                          </m:r>
                        </m:sub>
                      </m:sSub>
                      <m:r>
                        <a:rPr lang="en-US" b="1" i="1">
                          <a:solidFill>
                            <a:schemeClr val="tx2"/>
                          </a:solidFill>
                          <a:latin typeface="Cambria Math" panose="02040503050406030204" pitchFamily="18" charset="0"/>
                        </a:rPr>
                        <m:t>+</m:t>
                      </m:r>
                      <m:sSub>
                        <m:sSubPr>
                          <m:ctrlPr>
                            <a:rPr lang="en-US" b="1" i="1">
                              <a:solidFill>
                                <a:schemeClr val="tx2"/>
                              </a:solidFill>
                              <a:latin typeface="Cambria Math" panose="02040503050406030204" pitchFamily="18" charset="0"/>
                            </a:rPr>
                          </m:ctrlPr>
                        </m:sSub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𝟐</m:t>
                              </m:r>
                            </m:sub>
                          </m:sSub>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𝟐</m:t>
                          </m:r>
                          <m:r>
                            <a:rPr lang="en-US" b="1" i="1">
                              <a:solidFill>
                                <a:schemeClr val="tx2"/>
                              </a:solidFill>
                              <a:latin typeface="Cambria Math" panose="02040503050406030204" pitchFamily="18" charset="0"/>
                            </a:rPr>
                            <m:t>𝒊</m:t>
                          </m:r>
                        </m:sub>
                      </m:sSub>
                      <m:r>
                        <a:rPr lang="en-US" b="1" dirty="0">
                          <a:solidFill>
                            <a:schemeClr val="tx2"/>
                          </a:solidFill>
                          <a:latin typeface="Cambria Math" panose="02040503050406030204" pitchFamily="18" charset="0"/>
                        </a:rPr>
                        <m:t>=</m:t>
                      </m:r>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r>
                            <a:rPr lang="en-US" b="1" i="1">
                              <a:solidFill>
                                <a:schemeClr val="tx2"/>
                              </a:solidFill>
                              <a:latin typeface="Cambria Math" panose="02040503050406030204" pitchFamily="18" charset="0"/>
                            </a:rPr>
                            <m:t>𝒇</m:t>
                          </m:r>
                        </m:sub>
                      </m:sSub>
                      <m:r>
                        <a:rPr lang="en-US" b="1" i="1">
                          <a:solidFill>
                            <a:schemeClr val="tx2"/>
                          </a:solidFill>
                          <a:latin typeface="Cambria Math" panose="02040503050406030204" pitchFamily="18" charset="0"/>
                        </a:rPr>
                        <m:t>+</m:t>
                      </m:r>
                      <m:sSub>
                        <m:sSubPr>
                          <m:ctrlPr>
                            <a:rPr lang="en-US" b="1" i="1">
                              <a:solidFill>
                                <a:schemeClr val="tx2"/>
                              </a:solidFill>
                              <a:latin typeface="Cambria Math" panose="02040503050406030204" pitchFamily="18" charset="0"/>
                            </a:rPr>
                          </m:ctrlPr>
                        </m:sSub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𝟐</m:t>
                              </m:r>
                            </m:sub>
                          </m:sSub>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𝟐</m:t>
                          </m:r>
                          <m:r>
                            <a:rPr lang="en-US" b="1" i="1">
                              <a:solidFill>
                                <a:schemeClr val="tx2"/>
                              </a:solidFill>
                              <a:latin typeface="Cambria Math" panose="02040503050406030204" pitchFamily="18" charset="0"/>
                            </a:rPr>
                            <m:t>𝒇</m:t>
                          </m:r>
                        </m:sub>
                      </m:sSub>
                    </m:oMath>
                  </m:oMathPara>
                </a14:m>
                <a:endParaRPr lang="en-US" dirty="0">
                  <a:solidFill>
                    <a:schemeClr val="tx2"/>
                  </a:solidFill>
                </a:endParaRPr>
              </a:p>
              <a:p>
                <a:pPr algn="l"/>
                <a:r>
                  <a:rPr lang="en-US" dirty="0">
                    <a:solidFill>
                      <a:schemeClr val="tx2"/>
                    </a:solidFill>
                  </a:rPr>
                  <a:t>                Or, </a:t>
                </a:r>
                <a14:m>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r>
                          <a:rPr lang="en-US" b="1" i="1">
                            <a:solidFill>
                              <a:schemeClr val="tx2"/>
                            </a:solidFill>
                            <a:latin typeface="Cambria Math" panose="02040503050406030204" pitchFamily="18" charset="0"/>
                          </a:rPr>
                          <m:t>𝒊</m:t>
                        </m:r>
                      </m:sub>
                    </m:sSub>
                    <m:r>
                      <a:rPr lang="en-US" b="1" i="1">
                        <a:solidFill>
                          <a:schemeClr val="tx2"/>
                        </a:solidFill>
                        <a:latin typeface="Cambria Math" panose="02040503050406030204" pitchFamily="18" charset="0"/>
                      </a:rPr>
                      <m:t>+</m:t>
                    </m:r>
                    <m:r>
                      <a:rPr lang="en-US" b="1">
                        <a:solidFill>
                          <a:schemeClr val="tx2"/>
                        </a:solidFill>
                        <a:latin typeface="Cambria Math" panose="02040503050406030204" pitchFamily="18" charset="0"/>
                      </a:rPr>
                      <m:t>𝟎</m:t>
                    </m:r>
                    <m:r>
                      <a:rPr lang="en-US" b="1">
                        <a:solidFill>
                          <a:schemeClr val="tx2"/>
                        </a:solidFill>
                        <a:latin typeface="Cambria Math" panose="02040503050406030204" pitchFamily="18" charset="0"/>
                      </a:rPr>
                      <m:t> =</m:t>
                    </m:r>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r>
                          <a:rPr lang="en-US" b="1" i="1">
                            <a:solidFill>
                              <a:schemeClr val="tx2"/>
                            </a:solidFill>
                            <a:latin typeface="Cambria Math" panose="02040503050406030204" pitchFamily="18" charset="0"/>
                          </a:rPr>
                          <m:t>𝒇</m:t>
                        </m:r>
                      </m:sub>
                    </m:sSub>
                    <m:r>
                      <a:rPr lang="en-US" b="1" i="1">
                        <a:solidFill>
                          <a:schemeClr val="tx2"/>
                        </a:solidFill>
                        <a:latin typeface="Cambria Math" panose="02040503050406030204" pitchFamily="18" charset="0"/>
                      </a:rPr>
                      <m:t>+</m:t>
                    </m:r>
                    <m:sSub>
                      <m:sSubPr>
                        <m:ctrlPr>
                          <a:rPr lang="en-US" b="1" i="1">
                            <a:solidFill>
                              <a:schemeClr val="tx2"/>
                            </a:solidFill>
                            <a:latin typeface="Cambria Math" panose="02040503050406030204" pitchFamily="18" charset="0"/>
                          </a:rPr>
                        </m:ctrlPr>
                      </m:sSub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𝟐</m:t>
                            </m:r>
                          </m:sub>
                        </m:sSub>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𝟐</m:t>
                        </m:r>
                        <m:r>
                          <a:rPr lang="en-US" b="1" i="1">
                            <a:solidFill>
                              <a:schemeClr val="tx2"/>
                            </a:solidFill>
                            <a:latin typeface="Cambria Math" panose="02040503050406030204" pitchFamily="18" charset="0"/>
                          </a:rPr>
                          <m:t>𝒇</m:t>
                        </m:r>
                      </m:sub>
                    </m:sSub>
                  </m:oMath>
                </a14:m>
                <a:endParaRPr lang="en-US" dirty="0">
                  <a:solidFill>
                    <a:schemeClr val="tx2"/>
                  </a:solidFill>
                </a:endParaRPr>
              </a:p>
              <a:p>
                <a:pPr algn="l"/>
                <a:r>
                  <a:rPr lang="en-US" dirty="0">
                    <a:solidFill>
                      <a:schemeClr val="tx2"/>
                    </a:solidFill>
                  </a:rPr>
                  <a:t>                 Or, </a:t>
                </a:r>
                <a14:m>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𝟐</m:t>
                        </m:r>
                        <m:r>
                          <a:rPr lang="en-US" b="1" i="1">
                            <a:solidFill>
                              <a:schemeClr val="tx2"/>
                            </a:solidFill>
                            <a:latin typeface="Cambria Math" panose="02040503050406030204" pitchFamily="18" charset="0"/>
                          </a:rPr>
                          <m:t>𝒇</m:t>
                        </m:r>
                      </m:sub>
                    </m:sSub>
                  </m:oMath>
                </a14:m>
                <a:r>
                  <a:rPr lang="en-US" dirty="0">
                    <a:solidFill>
                      <a:schemeClr val="tx2"/>
                    </a:solidFill>
                  </a:rPr>
                  <a:t>=</a:t>
                </a:r>
                <a14:m>
                  <m:oMath xmlns:m="http://schemas.openxmlformats.org/officeDocument/2006/math">
                    <m:f>
                      <m:fPr>
                        <m:ctrlPr>
                          <a:rPr lang="en-US" i="1" dirty="0">
                            <a:solidFill>
                              <a:schemeClr val="tx2"/>
                            </a:solidFill>
                            <a:latin typeface="Cambria Math" panose="02040503050406030204" pitchFamily="18" charset="0"/>
                          </a:rPr>
                        </m:ctrlPr>
                      </m:fPr>
                      <m:num>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r>
                              <a:rPr lang="en-US" b="1" i="1">
                                <a:solidFill>
                                  <a:schemeClr val="tx2"/>
                                </a:solidFill>
                                <a:latin typeface="Cambria Math" panose="02040503050406030204" pitchFamily="18" charset="0"/>
                              </a:rPr>
                              <m:t>𝒊</m:t>
                            </m:r>
                          </m:sub>
                        </m:sSub>
                        <m:r>
                          <a:rPr lang="en-US" i="1">
                            <a:solidFill>
                              <a:schemeClr val="tx2"/>
                            </a:solidFill>
                            <a:latin typeface="Cambria Math" panose="02040503050406030204" pitchFamily="18" charset="0"/>
                            <a:ea typeface="Cambria Math" panose="02040503050406030204" pitchFamily="18" charset="0"/>
                          </a:rPr>
                          <m:t>−</m:t>
                        </m:r>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r>
                              <a:rPr lang="en-US" b="1" i="1">
                                <a:solidFill>
                                  <a:schemeClr val="tx2"/>
                                </a:solidFill>
                                <a:latin typeface="Cambria Math" panose="02040503050406030204" pitchFamily="18" charset="0"/>
                              </a:rPr>
                              <m:t>𝒇</m:t>
                            </m:r>
                          </m:sub>
                        </m:sSub>
                      </m:num>
                      <m:den>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𝟐</m:t>
                            </m:r>
                          </m:sub>
                        </m:sSub>
                      </m:den>
                    </m:f>
                  </m:oMath>
                </a14:m>
                <a:r>
                  <a:rPr lang="en-US" dirty="0">
                    <a:solidFill>
                      <a:schemeClr val="tx2"/>
                    </a:solidFill>
                  </a:rPr>
                  <a:t>               ……………..(</a:t>
                </a:r>
                <a:r>
                  <a:rPr lang="en-US" dirty="0" err="1">
                    <a:solidFill>
                      <a:schemeClr val="tx2"/>
                    </a:solidFill>
                  </a:rPr>
                  <a:t>i</a:t>
                </a:r>
                <a:r>
                  <a:rPr lang="en-US" dirty="0">
                    <a:solidFill>
                      <a:schemeClr val="tx2"/>
                    </a:solidFill>
                  </a:rPr>
                  <a:t>)</a:t>
                </a:r>
              </a:p>
              <a:p>
                <a:pPr algn="l"/>
                <a:r>
                  <a:rPr lang="en-US" b="1" dirty="0">
                    <a:solidFill>
                      <a:schemeClr val="tx2"/>
                    </a:solidFill>
                    <a:latin typeface="Times New Roman" panose="02020603050405020304" pitchFamily="18" charset="0"/>
                    <a:ea typeface="Calibri" panose="020F0502020204030204" pitchFamily="34" charset="0"/>
                  </a:rPr>
                  <a:t>From conservation of energy,</a:t>
                </a:r>
              </a:p>
              <a:p>
                <a:pPr algn="l"/>
                <a14:m>
                  <m:oMathPara xmlns:m="http://schemas.openxmlformats.org/officeDocument/2006/math">
                    <m:oMathParaPr>
                      <m:jc m:val="centerGroup"/>
                    </m:oMathParaPr>
                    <m:oMath xmlns:m="http://schemas.openxmlformats.org/officeDocument/2006/math">
                      <m:sSub>
                        <m:sSubPr>
                          <m:ctrlPr>
                            <a:rPr lang="en-US" b="1" i="1">
                              <a:solidFill>
                                <a:schemeClr val="tx2"/>
                              </a:solidFill>
                              <a:latin typeface="Cambria Math" panose="02040503050406030204" pitchFamily="18" charset="0"/>
                            </a:rPr>
                          </m:ctrlPr>
                        </m:sSubPr>
                        <m:e>
                          <m:f>
                            <m:fPr>
                              <m:ctrlPr>
                                <a:rPr lang="en-US" b="1" i="1">
                                  <a:solidFill>
                                    <a:schemeClr val="tx2"/>
                                  </a:solidFill>
                                  <a:latin typeface="Cambria Math" panose="02040503050406030204" pitchFamily="18" charset="0"/>
                                </a:rPr>
                              </m:ctrlPr>
                            </m:fPr>
                            <m:num>
                              <m:r>
                                <a:rPr lang="en-US" b="1" i="1">
                                  <a:solidFill>
                                    <a:schemeClr val="tx2"/>
                                  </a:solidFill>
                                  <a:latin typeface="Cambria Math" panose="02040503050406030204" pitchFamily="18" charset="0"/>
                                </a:rPr>
                                <m:t>𝟏</m:t>
                              </m:r>
                            </m:num>
                            <m:den>
                              <m:r>
                                <a:rPr lang="en-US" b="1" i="1">
                                  <a:solidFill>
                                    <a:schemeClr val="tx2"/>
                                  </a:solidFill>
                                  <a:latin typeface="Cambria Math" panose="02040503050406030204" pitchFamily="18" charset="0"/>
                                </a:rPr>
                                <m:t>𝟐</m:t>
                              </m:r>
                            </m:den>
                          </m:f>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p>
                        <m:sSupPr>
                          <m:ctrlPr>
                            <a:rPr lang="en-US" b="1" i="1">
                              <a:solidFill>
                                <a:schemeClr val="tx2"/>
                              </a:solidFill>
                              <a:latin typeface="Cambria Math" panose="02040503050406030204" pitchFamily="18" charset="0"/>
                            </a:rPr>
                          </m:ctrlPr>
                        </m:sSup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r>
                                <a:rPr lang="en-US" b="1" i="1">
                                  <a:solidFill>
                                    <a:schemeClr val="tx2"/>
                                  </a:solidFill>
                                  <a:latin typeface="Cambria Math" panose="02040503050406030204" pitchFamily="18" charset="0"/>
                                </a:rPr>
                                <m:t>𝒊</m:t>
                              </m:r>
                            </m:sub>
                          </m:sSub>
                        </m:e>
                        <m:sup>
                          <m:r>
                            <a:rPr lang="en-US" b="1" i="1">
                              <a:solidFill>
                                <a:schemeClr val="tx2"/>
                              </a:solidFill>
                              <a:latin typeface="Cambria Math" panose="02040503050406030204" pitchFamily="18" charset="0"/>
                            </a:rPr>
                            <m:t>𝟐</m:t>
                          </m:r>
                        </m:sup>
                      </m:sSup>
                      <m:r>
                        <a:rPr lang="en-US" b="1" i="1">
                          <a:solidFill>
                            <a:schemeClr val="tx2"/>
                          </a:solidFill>
                          <a:latin typeface="Cambria Math" panose="02040503050406030204" pitchFamily="18" charset="0"/>
                        </a:rPr>
                        <m:t>+</m:t>
                      </m:r>
                      <m:sSub>
                        <m:sSubPr>
                          <m:ctrlPr>
                            <a:rPr lang="en-US" b="1" i="1">
                              <a:solidFill>
                                <a:schemeClr val="tx2"/>
                              </a:solidFill>
                              <a:latin typeface="Cambria Math" panose="02040503050406030204" pitchFamily="18" charset="0"/>
                            </a:rPr>
                          </m:ctrlPr>
                        </m:sSubPr>
                        <m:e>
                          <m:f>
                            <m:fPr>
                              <m:ctrlPr>
                                <a:rPr lang="en-US" b="1" i="1">
                                  <a:solidFill>
                                    <a:schemeClr val="tx2"/>
                                  </a:solidFill>
                                  <a:latin typeface="Cambria Math" panose="02040503050406030204" pitchFamily="18" charset="0"/>
                                </a:rPr>
                              </m:ctrlPr>
                            </m:fPr>
                            <m:num>
                              <m:r>
                                <a:rPr lang="en-US" b="1" i="1">
                                  <a:solidFill>
                                    <a:schemeClr val="tx2"/>
                                  </a:solidFill>
                                  <a:latin typeface="Cambria Math" panose="02040503050406030204" pitchFamily="18" charset="0"/>
                                </a:rPr>
                                <m:t>𝟏</m:t>
                              </m:r>
                            </m:num>
                            <m:den>
                              <m:r>
                                <a:rPr lang="en-US" b="1" i="1">
                                  <a:solidFill>
                                    <a:schemeClr val="tx2"/>
                                  </a:solidFill>
                                  <a:latin typeface="Cambria Math" panose="02040503050406030204" pitchFamily="18" charset="0"/>
                                </a:rPr>
                                <m:t>𝟐</m:t>
                              </m:r>
                            </m:den>
                          </m:f>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𝟐</m:t>
                          </m:r>
                        </m:sub>
                      </m:sSub>
                      <m:sSup>
                        <m:sSupPr>
                          <m:ctrlPr>
                            <a:rPr lang="en-US" b="1" i="1">
                              <a:solidFill>
                                <a:schemeClr val="tx2"/>
                              </a:solidFill>
                              <a:latin typeface="Cambria Math" panose="02040503050406030204" pitchFamily="18" charset="0"/>
                            </a:rPr>
                          </m:ctrlPr>
                        </m:sSup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𝟐</m:t>
                              </m:r>
                              <m:r>
                                <a:rPr lang="en-US" b="1" i="1">
                                  <a:solidFill>
                                    <a:schemeClr val="tx2"/>
                                  </a:solidFill>
                                  <a:latin typeface="Cambria Math" panose="02040503050406030204" pitchFamily="18" charset="0"/>
                                </a:rPr>
                                <m:t>𝒊</m:t>
                              </m:r>
                            </m:sub>
                          </m:sSub>
                        </m:e>
                        <m:sup>
                          <m:r>
                            <a:rPr lang="en-US" b="1" i="1">
                              <a:solidFill>
                                <a:schemeClr val="tx2"/>
                              </a:solidFill>
                              <a:latin typeface="Cambria Math" panose="02040503050406030204" pitchFamily="18" charset="0"/>
                            </a:rPr>
                            <m:t>𝟐</m:t>
                          </m:r>
                        </m:sup>
                      </m:sSup>
                      <m:r>
                        <a:rPr lang="en-US" b="1" dirty="0">
                          <a:solidFill>
                            <a:schemeClr val="tx2"/>
                          </a:solidFill>
                          <a:latin typeface="Cambria Math" panose="02040503050406030204" pitchFamily="18" charset="0"/>
                        </a:rPr>
                        <m:t>=</m:t>
                      </m:r>
                      <m:sSub>
                        <m:sSubPr>
                          <m:ctrlPr>
                            <a:rPr lang="en-US" b="1" i="1">
                              <a:solidFill>
                                <a:schemeClr val="tx2"/>
                              </a:solidFill>
                              <a:latin typeface="Cambria Math" panose="02040503050406030204" pitchFamily="18" charset="0"/>
                            </a:rPr>
                          </m:ctrlPr>
                        </m:sSubPr>
                        <m:e>
                          <m:f>
                            <m:fPr>
                              <m:ctrlPr>
                                <a:rPr lang="en-US" b="1" i="1">
                                  <a:solidFill>
                                    <a:schemeClr val="tx2"/>
                                  </a:solidFill>
                                  <a:latin typeface="Cambria Math" panose="02040503050406030204" pitchFamily="18" charset="0"/>
                                </a:rPr>
                              </m:ctrlPr>
                            </m:fPr>
                            <m:num>
                              <m:r>
                                <a:rPr lang="en-US" b="1" i="1">
                                  <a:solidFill>
                                    <a:schemeClr val="tx2"/>
                                  </a:solidFill>
                                  <a:latin typeface="Cambria Math" panose="02040503050406030204" pitchFamily="18" charset="0"/>
                                </a:rPr>
                                <m:t>𝟏</m:t>
                              </m:r>
                            </m:num>
                            <m:den>
                              <m:r>
                                <a:rPr lang="en-US" b="1" i="1">
                                  <a:solidFill>
                                    <a:schemeClr val="tx2"/>
                                  </a:solidFill>
                                  <a:latin typeface="Cambria Math" panose="02040503050406030204" pitchFamily="18" charset="0"/>
                                </a:rPr>
                                <m:t>𝟐</m:t>
                              </m:r>
                            </m:den>
                          </m:f>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p>
                        <m:sSupPr>
                          <m:ctrlPr>
                            <a:rPr lang="en-US" b="1" i="1">
                              <a:solidFill>
                                <a:schemeClr val="tx2"/>
                              </a:solidFill>
                              <a:latin typeface="Cambria Math" panose="02040503050406030204" pitchFamily="18" charset="0"/>
                            </a:rPr>
                          </m:ctrlPr>
                        </m:sSup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r>
                                <a:rPr lang="en-US" b="1" i="1">
                                  <a:solidFill>
                                    <a:schemeClr val="tx2"/>
                                  </a:solidFill>
                                  <a:latin typeface="Cambria Math" panose="02040503050406030204" pitchFamily="18" charset="0"/>
                                </a:rPr>
                                <m:t>𝒇</m:t>
                              </m:r>
                            </m:sub>
                          </m:sSub>
                        </m:e>
                        <m:sup>
                          <m:r>
                            <a:rPr lang="en-US" b="1" i="1">
                              <a:solidFill>
                                <a:schemeClr val="tx2"/>
                              </a:solidFill>
                              <a:latin typeface="Cambria Math" panose="02040503050406030204" pitchFamily="18" charset="0"/>
                            </a:rPr>
                            <m:t>𝟐</m:t>
                          </m:r>
                        </m:sup>
                      </m:sSup>
                      <m:r>
                        <a:rPr lang="en-US" b="1" i="1">
                          <a:solidFill>
                            <a:schemeClr val="tx2"/>
                          </a:solidFill>
                          <a:latin typeface="Cambria Math" panose="02040503050406030204" pitchFamily="18" charset="0"/>
                        </a:rPr>
                        <m:t>+</m:t>
                      </m:r>
                      <m:sSub>
                        <m:sSubPr>
                          <m:ctrlPr>
                            <a:rPr lang="en-US" b="1" i="1">
                              <a:solidFill>
                                <a:schemeClr val="tx2"/>
                              </a:solidFill>
                              <a:latin typeface="Cambria Math" panose="02040503050406030204" pitchFamily="18" charset="0"/>
                            </a:rPr>
                          </m:ctrlPr>
                        </m:sSubPr>
                        <m:e>
                          <m:f>
                            <m:fPr>
                              <m:ctrlPr>
                                <a:rPr lang="en-US" b="1" i="1">
                                  <a:solidFill>
                                    <a:schemeClr val="tx2"/>
                                  </a:solidFill>
                                  <a:latin typeface="Cambria Math" panose="02040503050406030204" pitchFamily="18" charset="0"/>
                                </a:rPr>
                              </m:ctrlPr>
                            </m:fPr>
                            <m:num>
                              <m:r>
                                <a:rPr lang="en-US" b="1" i="1">
                                  <a:solidFill>
                                    <a:schemeClr val="tx2"/>
                                  </a:solidFill>
                                  <a:latin typeface="Cambria Math" panose="02040503050406030204" pitchFamily="18" charset="0"/>
                                </a:rPr>
                                <m:t>𝟏</m:t>
                              </m:r>
                            </m:num>
                            <m:den>
                              <m:r>
                                <a:rPr lang="en-US" b="1" i="1">
                                  <a:solidFill>
                                    <a:schemeClr val="tx2"/>
                                  </a:solidFill>
                                  <a:latin typeface="Cambria Math" panose="02040503050406030204" pitchFamily="18" charset="0"/>
                                </a:rPr>
                                <m:t>𝟐</m:t>
                              </m:r>
                            </m:den>
                          </m:f>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𝟐</m:t>
                          </m:r>
                        </m:sub>
                      </m:sSub>
                      <m:sSup>
                        <m:sSupPr>
                          <m:ctrlPr>
                            <a:rPr lang="en-US" b="1" i="1">
                              <a:solidFill>
                                <a:schemeClr val="tx2"/>
                              </a:solidFill>
                              <a:latin typeface="Cambria Math" panose="02040503050406030204" pitchFamily="18" charset="0"/>
                            </a:rPr>
                          </m:ctrlPr>
                        </m:sSup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𝟐</m:t>
                              </m:r>
                              <m:r>
                                <a:rPr lang="en-US" b="1" i="1">
                                  <a:solidFill>
                                    <a:schemeClr val="tx2"/>
                                  </a:solidFill>
                                  <a:latin typeface="Cambria Math" panose="02040503050406030204" pitchFamily="18" charset="0"/>
                                </a:rPr>
                                <m:t>𝒇</m:t>
                              </m:r>
                            </m:sub>
                          </m:sSub>
                        </m:e>
                        <m:sup>
                          <m:r>
                            <a:rPr lang="en-US" b="1" i="1">
                              <a:solidFill>
                                <a:schemeClr val="tx2"/>
                              </a:solidFill>
                              <a:latin typeface="Cambria Math" panose="02040503050406030204" pitchFamily="18" charset="0"/>
                            </a:rPr>
                            <m:t>𝟐</m:t>
                          </m:r>
                        </m:sup>
                      </m:sSup>
                    </m:oMath>
                  </m:oMathPara>
                </a14:m>
                <a:endParaRPr lang="en-US" dirty="0">
                  <a:solidFill>
                    <a:schemeClr val="tx2"/>
                  </a:solidFill>
                </a:endParaRPr>
              </a:p>
              <a:p>
                <a:pPr algn="l"/>
                <a:r>
                  <a:rPr lang="en-US" dirty="0">
                    <a:solidFill>
                      <a:schemeClr val="tx2"/>
                    </a:solidFill>
                  </a:rPr>
                  <a:t>        0r, </a:t>
                </a:r>
                <a14:m>
                  <m:oMath xmlns:m="http://schemas.openxmlformats.org/officeDocument/2006/math">
                    <m:sSub>
                      <m:sSubPr>
                        <m:ctrlPr>
                          <a:rPr lang="en-US" b="1" i="1">
                            <a:solidFill>
                              <a:schemeClr val="tx2"/>
                            </a:solidFill>
                            <a:latin typeface="Cambria Math" panose="02040503050406030204" pitchFamily="18" charset="0"/>
                          </a:rPr>
                        </m:ctrlPr>
                      </m:sSubPr>
                      <m:e>
                        <m:f>
                          <m:fPr>
                            <m:ctrlPr>
                              <a:rPr lang="en-US" b="1" i="1">
                                <a:solidFill>
                                  <a:schemeClr val="tx2"/>
                                </a:solidFill>
                                <a:latin typeface="Cambria Math" panose="02040503050406030204" pitchFamily="18" charset="0"/>
                              </a:rPr>
                            </m:ctrlPr>
                          </m:fPr>
                          <m:num>
                            <m:r>
                              <a:rPr lang="en-US" b="1" i="1">
                                <a:solidFill>
                                  <a:schemeClr val="tx2"/>
                                </a:solidFill>
                                <a:latin typeface="Cambria Math" panose="02040503050406030204" pitchFamily="18" charset="0"/>
                              </a:rPr>
                              <m:t>𝟏</m:t>
                            </m:r>
                          </m:num>
                          <m:den>
                            <m:r>
                              <a:rPr lang="en-US" b="1" i="1">
                                <a:solidFill>
                                  <a:schemeClr val="tx2"/>
                                </a:solidFill>
                                <a:latin typeface="Cambria Math" panose="02040503050406030204" pitchFamily="18" charset="0"/>
                              </a:rPr>
                              <m:t>𝟐</m:t>
                            </m:r>
                          </m:den>
                        </m:f>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p>
                      <m:sSupPr>
                        <m:ctrlPr>
                          <a:rPr lang="en-US" b="1" i="1">
                            <a:solidFill>
                              <a:schemeClr val="tx2"/>
                            </a:solidFill>
                            <a:latin typeface="Cambria Math" panose="02040503050406030204" pitchFamily="18" charset="0"/>
                          </a:rPr>
                        </m:ctrlPr>
                      </m:sSup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r>
                              <a:rPr lang="en-US" b="1" i="1">
                                <a:solidFill>
                                  <a:schemeClr val="tx2"/>
                                </a:solidFill>
                                <a:latin typeface="Cambria Math" panose="02040503050406030204" pitchFamily="18" charset="0"/>
                              </a:rPr>
                              <m:t>𝒊</m:t>
                            </m:r>
                          </m:sub>
                        </m:sSub>
                      </m:e>
                      <m:sup>
                        <m:r>
                          <a:rPr lang="en-US" b="1" i="1">
                            <a:solidFill>
                              <a:schemeClr val="tx2"/>
                            </a:solidFill>
                            <a:latin typeface="Cambria Math" panose="02040503050406030204" pitchFamily="18" charset="0"/>
                          </a:rPr>
                          <m:t>𝟐</m:t>
                        </m:r>
                      </m:sup>
                    </m:sSup>
                    <m:r>
                      <a:rPr lang="en-US" b="1" i="1">
                        <a:solidFill>
                          <a:schemeClr val="tx2"/>
                        </a:solidFill>
                        <a:latin typeface="Cambria Math" panose="02040503050406030204" pitchFamily="18" charset="0"/>
                      </a:rPr>
                      <m:t>+</m:t>
                    </m:r>
                    <m:r>
                      <a:rPr lang="en-US" b="1">
                        <a:solidFill>
                          <a:schemeClr val="tx2"/>
                        </a:solidFill>
                        <a:latin typeface="Cambria Math" panose="02040503050406030204" pitchFamily="18" charset="0"/>
                      </a:rPr>
                      <m:t>𝟎</m:t>
                    </m:r>
                    <m:r>
                      <a:rPr lang="en-US" b="1">
                        <a:solidFill>
                          <a:schemeClr val="tx2"/>
                        </a:solidFill>
                        <a:latin typeface="Cambria Math" panose="02040503050406030204" pitchFamily="18" charset="0"/>
                      </a:rPr>
                      <m:t> =</m:t>
                    </m:r>
                    <m:sSub>
                      <m:sSubPr>
                        <m:ctrlPr>
                          <a:rPr lang="en-US" b="1" i="1">
                            <a:solidFill>
                              <a:schemeClr val="tx2"/>
                            </a:solidFill>
                            <a:latin typeface="Cambria Math" panose="02040503050406030204" pitchFamily="18" charset="0"/>
                          </a:rPr>
                        </m:ctrlPr>
                      </m:sSubPr>
                      <m:e>
                        <m:f>
                          <m:fPr>
                            <m:ctrlPr>
                              <a:rPr lang="en-US" b="1" i="1">
                                <a:solidFill>
                                  <a:schemeClr val="tx2"/>
                                </a:solidFill>
                                <a:latin typeface="Cambria Math" panose="02040503050406030204" pitchFamily="18" charset="0"/>
                              </a:rPr>
                            </m:ctrlPr>
                          </m:fPr>
                          <m:num>
                            <m:r>
                              <a:rPr lang="en-US" b="1" i="1">
                                <a:solidFill>
                                  <a:schemeClr val="tx2"/>
                                </a:solidFill>
                                <a:latin typeface="Cambria Math" panose="02040503050406030204" pitchFamily="18" charset="0"/>
                              </a:rPr>
                              <m:t>𝟏</m:t>
                            </m:r>
                          </m:num>
                          <m:den>
                            <m:r>
                              <a:rPr lang="en-US" b="1" i="1">
                                <a:solidFill>
                                  <a:schemeClr val="tx2"/>
                                </a:solidFill>
                                <a:latin typeface="Cambria Math" panose="02040503050406030204" pitchFamily="18" charset="0"/>
                              </a:rPr>
                              <m:t>𝟐</m:t>
                            </m:r>
                          </m:den>
                        </m:f>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p>
                      <m:sSupPr>
                        <m:ctrlPr>
                          <a:rPr lang="en-US" b="1" i="1">
                            <a:solidFill>
                              <a:schemeClr val="tx2"/>
                            </a:solidFill>
                            <a:latin typeface="Cambria Math" panose="02040503050406030204" pitchFamily="18" charset="0"/>
                          </a:rPr>
                        </m:ctrlPr>
                      </m:sSup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r>
                              <a:rPr lang="en-US" b="1" i="1">
                                <a:solidFill>
                                  <a:schemeClr val="tx2"/>
                                </a:solidFill>
                                <a:latin typeface="Cambria Math" panose="02040503050406030204" pitchFamily="18" charset="0"/>
                              </a:rPr>
                              <m:t>𝒇</m:t>
                            </m:r>
                          </m:sub>
                        </m:sSub>
                      </m:e>
                      <m:sup>
                        <m:r>
                          <a:rPr lang="en-US" b="1" i="1">
                            <a:solidFill>
                              <a:schemeClr val="tx2"/>
                            </a:solidFill>
                            <a:latin typeface="Cambria Math" panose="02040503050406030204" pitchFamily="18" charset="0"/>
                          </a:rPr>
                          <m:t>𝟐</m:t>
                        </m:r>
                      </m:sup>
                    </m:sSup>
                    <m:r>
                      <a:rPr lang="en-US" b="1" i="1">
                        <a:solidFill>
                          <a:schemeClr val="tx2"/>
                        </a:solidFill>
                        <a:latin typeface="Cambria Math" panose="02040503050406030204" pitchFamily="18" charset="0"/>
                      </a:rPr>
                      <m:t>+</m:t>
                    </m:r>
                    <m:sSub>
                      <m:sSubPr>
                        <m:ctrlPr>
                          <a:rPr lang="en-US" b="1" i="1">
                            <a:solidFill>
                              <a:schemeClr val="tx2"/>
                            </a:solidFill>
                            <a:latin typeface="Cambria Math" panose="02040503050406030204" pitchFamily="18" charset="0"/>
                          </a:rPr>
                        </m:ctrlPr>
                      </m:sSubPr>
                      <m:e>
                        <m:f>
                          <m:fPr>
                            <m:ctrlPr>
                              <a:rPr lang="en-US" b="1" i="1">
                                <a:solidFill>
                                  <a:schemeClr val="tx2"/>
                                </a:solidFill>
                                <a:latin typeface="Cambria Math" panose="02040503050406030204" pitchFamily="18" charset="0"/>
                              </a:rPr>
                            </m:ctrlPr>
                          </m:fPr>
                          <m:num>
                            <m:r>
                              <a:rPr lang="en-US" b="1" i="1">
                                <a:solidFill>
                                  <a:schemeClr val="tx2"/>
                                </a:solidFill>
                                <a:latin typeface="Cambria Math" panose="02040503050406030204" pitchFamily="18" charset="0"/>
                              </a:rPr>
                              <m:t>𝟏</m:t>
                            </m:r>
                          </m:num>
                          <m:den>
                            <m:r>
                              <a:rPr lang="en-US" b="1" i="1">
                                <a:solidFill>
                                  <a:schemeClr val="tx2"/>
                                </a:solidFill>
                                <a:latin typeface="Cambria Math" panose="02040503050406030204" pitchFamily="18" charset="0"/>
                              </a:rPr>
                              <m:t>𝟐</m:t>
                            </m:r>
                          </m:den>
                        </m:f>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𝟐</m:t>
                        </m:r>
                      </m:sub>
                    </m:sSub>
                    <m:sSup>
                      <m:sSupPr>
                        <m:ctrlPr>
                          <a:rPr lang="en-US" b="1" i="1">
                            <a:solidFill>
                              <a:schemeClr val="tx2"/>
                            </a:solidFill>
                            <a:latin typeface="Cambria Math" panose="02040503050406030204" pitchFamily="18" charset="0"/>
                          </a:rPr>
                        </m:ctrlPr>
                      </m:sSup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𝟐</m:t>
                            </m:r>
                            <m:r>
                              <a:rPr lang="en-US" b="1" i="1">
                                <a:solidFill>
                                  <a:schemeClr val="tx2"/>
                                </a:solidFill>
                                <a:latin typeface="Cambria Math" panose="02040503050406030204" pitchFamily="18" charset="0"/>
                              </a:rPr>
                              <m:t>𝒇</m:t>
                            </m:r>
                          </m:sub>
                        </m:sSub>
                      </m:e>
                      <m:sup>
                        <m:r>
                          <a:rPr lang="en-US" b="1" i="1">
                            <a:solidFill>
                              <a:schemeClr val="tx2"/>
                            </a:solidFill>
                            <a:latin typeface="Cambria Math" panose="02040503050406030204" pitchFamily="18" charset="0"/>
                          </a:rPr>
                          <m:t>𝟐</m:t>
                        </m:r>
                      </m:sup>
                    </m:sSup>
                  </m:oMath>
                </a14:m>
                <a:endParaRPr lang="en-US" dirty="0">
                  <a:solidFill>
                    <a:schemeClr val="tx2"/>
                  </a:solidFill>
                </a:endParaRPr>
              </a:p>
              <a:p>
                <a:pPr algn="l"/>
                <a:r>
                  <a:rPr lang="en-US" dirty="0">
                    <a:solidFill>
                      <a:schemeClr val="tx2"/>
                    </a:solidFill>
                  </a:rPr>
                  <a:t>         Or, </a:t>
                </a:r>
                <a14:m>
                  <m:oMath xmlns:m="http://schemas.openxmlformats.org/officeDocument/2006/math">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𝟐</m:t>
                        </m:r>
                      </m:sub>
                    </m:sSub>
                  </m:oMath>
                </a14:m>
                <a:r>
                  <a:rPr lang="en-US" dirty="0">
                    <a:solidFill>
                      <a:schemeClr val="tx2"/>
                    </a:solidFill>
                  </a:rPr>
                  <a:t>=</a:t>
                </a:r>
                <a14:m>
                  <m:oMath xmlns:m="http://schemas.openxmlformats.org/officeDocument/2006/math">
                    <m:f>
                      <m:fPr>
                        <m:ctrlPr>
                          <a:rPr lang="en-US" i="1" dirty="0">
                            <a:solidFill>
                              <a:schemeClr val="tx2"/>
                            </a:solidFill>
                            <a:latin typeface="Cambria Math" panose="02040503050406030204" pitchFamily="18" charset="0"/>
                          </a:rPr>
                        </m:ctrlPr>
                      </m:fPr>
                      <m:num>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p>
                          <m:sSupPr>
                            <m:ctrlPr>
                              <a:rPr lang="en-US" b="1" i="1">
                                <a:solidFill>
                                  <a:schemeClr val="tx2"/>
                                </a:solidFill>
                                <a:latin typeface="Cambria Math" panose="02040503050406030204" pitchFamily="18" charset="0"/>
                              </a:rPr>
                            </m:ctrlPr>
                          </m:sSup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r>
                                  <a:rPr lang="en-US" b="1" i="1">
                                    <a:solidFill>
                                      <a:schemeClr val="tx2"/>
                                    </a:solidFill>
                                    <a:latin typeface="Cambria Math" panose="02040503050406030204" pitchFamily="18" charset="0"/>
                                  </a:rPr>
                                  <m:t>𝒊</m:t>
                                </m:r>
                              </m:sub>
                            </m:sSub>
                          </m:e>
                          <m:sup>
                            <m:r>
                              <a:rPr lang="en-US" b="1" i="1">
                                <a:solidFill>
                                  <a:schemeClr val="tx2"/>
                                </a:solidFill>
                                <a:latin typeface="Cambria Math" panose="02040503050406030204" pitchFamily="18" charset="0"/>
                              </a:rPr>
                              <m:t>𝟐</m:t>
                            </m:r>
                          </m:sup>
                        </m:sSup>
                        <m:r>
                          <a:rPr lang="en-US" i="1">
                            <a:solidFill>
                              <a:schemeClr val="tx2"/>
                            </a:solidFill>
                            <a:latin typeface="Cambria Math" panose="02040503050406030204" pitchFamily="18" charset="0"/>
                            <a:ea typeface="Cambria Math" panose="02040503050406030204" pitchFamily="18" charset="0"/>
                          </a:rPr>
                          <m:t>−</m:t>
                        </m:r>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𝒎</m:t>
                            </m:r>
                          </m:e>
                          <m:sub>
                            <m:r>
                              <a:rPr lang="en-US" b="1" i="1">
                                <a:solidFill>
                                  <a:schemeClr val="tx2"/>
                                </a:solidFill>
                                <a:latin typeface="Cambria Math" panose="02040503050406030204" pitchFamily="18" charset="0"/>
                              </a:rPr>
                              <m:t>𝟏</m:t>
                            </m:r>
                          </m:sub>
                        </m:sSub>
                        <m:sSup>
                          <m:sSupPr>
                            <m:ctrlPr>
                              <a:rPr lang="en-US" b="1" i="1">
                                <a:solidFill>
                                  <a:schemeClr val="tx2"/>
                                </a:solidFill>
                                <a:latin typeface="Cambria Math" panose="02040503050406030204" pitchFamily="18" charset="0"/>
                              </a:rPr>
                            </m:ctrlPr>
                          </m:sSup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𝟏</m:t>
                                </m:r>
                                <m:r>
                                  <a:rPr lang="en-US" b="1" i="1">
                                    <a:solidFill>
                                      <a:schemeClr val="tx2"/>
                                    </a:solidFill>
                                    <a:latin typeface="Cambria Math" panose="02040503050406030204" pitchFamily="18" charset="0"/>
                                  </a:rPr>
                                  <m:t>𝒇</m:t>
                                </m:r>
                              </m:sub>
                            </m:sSub>
                          </m:e>
                          <m:sup>
                            <m:r>
                              <a:rPr lang="en-US" b="1" i="1">
                                <a:solidFill>
                                  <a:schemeClr val="tx2"/>
                                </a:solidFill>
                                <a:latin typeface="Cambria Math" panose="02040503050406030204" pitchFamily="18" charset="0"/>
                              </a:rPr>
                              <m:t>𝟐</m:t>
                            </m:r>
                          </m:sup>
                        </m:sSup>
                      </m:num>
                      <m:den>
                        <m:sSup>
                          <m:sSupPr>
                            <m:ctrlPr>
                              <a:rPr lang="en-US" b="1" i="1">
                                <a:solidFill>
                                  <a:schemeClr val="tx2"/>
                                </a:solidFill>
                                <a:latin typeface="Cambria Math" panose="02040503050406030204" pitchFamily="18" charset="0"/>
                              </a:rPr>
                            </m:ctrlPr>
                          </m:sSupPr>
                          <m:e>
                            <m:sSub>
                              <m:sSubPr>
                                <m:ctrlPr>
                                  <a:rPr lang="en-US" b="1" i="1">
                                    <a:solidFill>
                                      <a:schemeClr val="tx2"/>
                                    </a:solidFill>
                                    <a:latin typeface="Cambria Math" panose="02040503050406030204" pitchFamily="18" charset="0"/>
                                  </a:rPr>
                                </m:ctrlPr>
                              </m:sSubPr>
                              <m:e>
                                <m:r>
                                  <a:rPr lang="en-US" b="1" i="1">
                                    <a:solidFill>
                                      <a:schemeClr val="tx2"/>
                                    </a:solidFill>
                                    <a:latin typeface="Cambria Math" panose="02040503050406030204" pitchFamily="18" charset="0"/>
                                  </a:rPr>
                                  <m:t>𝒗</m:t>
                                </m:r>
                              </m:e>
                              <m:sub>
                                <m:r>
                                  <a:rPr lang="en-US" b="1" i="1">
                                    <a:solidFill>
                                      <a:schemeClr val="tx2"/>
                                    </a:solidFill>
                                    <a:latin typeface="Cambria Math" panose="02040503050406030204" pitchFamily="18" charset="0"/>
                                  </a:rPr>
                                  <m:t>𝟐</m:t>
                                </m:r>
                                <m:r>
                                  <a:rPr lang="en-US" b="1" i="1">
                                    <a:solidFill>
                                      <a:schemeClr val="tx2"/>
                                    </a:solidFill>
                                    <a:latin typeface="Cambria Math" panose="02040503050406030204" pitchFamily="18" charset="0"/>
                                  </a:rPr>
                                  <m:t>𝒇</m:t>
                                </m:r>
                              </m:sub>
                            </m:sSub>
                          </m:e>
                          <m:sup>
                            <m:r>
                              <a:rPr lang="en-US" b="1" i="1">
                                <a:solidFill>
                                  <a:schemeClr val="tx2"/>
                                </a:solidFill>
                                <a:latin typeface="Cambria Math" panose="02040503050406030204" pitchFamily="18" charset="0"/>
                              </a:rPr>
                              <m:t>𝟐</m:t>
                            </m:r>
                          </m:sup>
                        </m:sSup>
                      </m:den>
                    </m:f>
                  </m:oMath>
                </a14:m>
                <a:r>
                  <a:rPr lang="en-US" dirty="0">
                    <a:solidFill>
                      <a:schemeClr val="tx2"/>
                    </a:solidFill>
                  </a:rPr>
                  <a:t>                ………………...(ii)</a:t>
                </a:r>
              </a:p>
              <a:p>
                <a:r>
                  <a:rPr lang="en-US" b="1" dirty="0"/>
                  <a:t>Substitute equation (</a:t>
                </a:r>
                <a:r>
                  <a:rPr lang="en-US" b="1" dirty="0" err="1"/>
                  <a:t>i</a:t>
                </a:r>
                <a:r>
                  <a:rPr lang="en-US" b="1" dirty="0"/>
                  <a:t>) into equation (ii)</a:t>
                </a:r>
                <a:br>
                  <a:rPr lang="en-US" b="1" dirty="0"/>
                </a:br>
                <a:endParaRPr lang="en-US" b="1" dirty="0"/>
              </a:p>
              <a:p>
                <a:pPr algn="l"/>
                <a:r>
                  <a:rPr lang="en-US" sz="1800" b="1" dirty="0">
                    <a:solidFill>
                      <a:schemeClr val="tx2"/>
                    </a:solidFill>
                  </a:rPr>
                  <a:t>or, </a:t>
                </a:r>
                <a14:m>
                  <m:oMath xmlns:m="http://schemas.openxmlformats.org/officeDocument/2006/math">
                    <m:sSub>
                      <m:sSubPr>
                        <m:ctrlPr>
                          <a:rPr lang="en-US" sz="1800" b="1" i="1">
                            <a:solidFill>
                              <a:schemeClr val="tx2"/>
                            </a:solidFill>
                            <a:latin typeface="Cambria Math" panose="02040503050406030204" pitchFamily="18" charset="0"/>
                          </a:rPr>
                        </m:ctrlPr>
                      </m:sSubPr>
                      <m:e>
                        <m:r>
                          <a:rPr lang="en-US" sz="1800" b="1" i="1">
                            <a:solidFill>
                              <a:schemeClr val="tx2"/>
                            </a:solidFill>
                            <a:latin typeface="Cambria Math" panose="02040503050406030204" pitchFamily="18" charset="0"/>
                          </a:rPr>
                          <m:t>𝒎</m:t>
                        </m:r>
                      </m:e>
                      <m:sub>
                        <m:r>
                          <a:rPr lang="en-US" sz="1800" b="1" i="1">
                            <a:solidFill>
                              <a:schemeClr val="tx2"/>
                            </a:solidFill>
                            <a:latin typeface="Cambria Math" panose="02040503050406030204" pitchFamily="18" charset="0"/>
                          </a:rPr>
                          <m:t>𝟐</m:t>
                        </m:r>
                      </m:sub>
                    </m:sSub>
                  </m:oMath>
                </a14:m>
                <a:r>
                  <a:rPr lang="en-US" sz="1800" b="1" dirty="0">
                    <a:solidFill>
                      <a:schemeClr val="tx2"/>
                    </a:solidFill>
                  </a:rPr>
                  <a:t>=2×</a:t>
                </a:r>
                <a14:m>
                  <m:oMath xmlns:m="http://schemas.openxmlformats.org/officeDocument/2006/math">
                    <m:f>
                      <m:fPr>
                        <m:ctrlPr>
                          <a:rPr lang="en-US" sz="1800" b="1" i="1">
                            <a:solidFill>
                              <a:schemeClr val="tx2"/>
                            </a:solidFill>
                            <a:latin typeface="Cambria Math" panose="02040503050406030204" pitchFamily="18" charset="0"/>
                          </a:rPr>
                        </m:ctrlPr>
                      </m:fPr>
                      <m:num>
                        <m:sSup>
                          <m:sSupPr>
                            <m:ctrlPr>
                              <a:rPr lang="en-US" sz="1800" b="1" i="1">
                                <a:solidFill>
                                  <a:schemeClr val="tx2"/>
                                </a:solidFill>
                                <a:latin typeface="Cambria Math" panose="02040503050406030204" pitchFamily="18" charset="0"/>
                              </a:rPr>
                            </m:ctrlPr>
                          </m:sSupPr>
                          <m:e>
                            <m:r>
                              <a:rPr lang="en-US" sz="1800" b="1" i="1">
                                <a:solidFill>
                                  <a:schemeClr val="tx2"/>
                                </a:solidFill>
                                <a:latin typeface="Cambria Math" panose="02040503050406030204" pitchFamily="18" charset="0"/>
                              </a:rPr>
                              <m:t>(</m:t>
                            </m:r>
                            <m:r>
                              <a:rPr lang="en-US" sz="1800" b="1" i="1">
                                <a:solidFill>
                                  <a:schemeClr val="tx2"/>
                                </a:solidFill>
                                <a:latin typeface="Cambria Math" panose="02040503050406030204" pitchFamily="18" charset="0"/>
                              </a:rPr>
                              <m:t>𝟒</m:t>
                            </m:r>
                            <m:r>
                              <a:rPr lang="en-US" sz="1800" b="1" i="1">
                                <a:solidFill>
                                  <a:schemeClr val="tx2"/>
                                </a:solidFill>
                                <a:latin typeface="Cambria Math" panose="02040503050406030204" pitchFamily="18" charset="0"/>
                              </a:rPr>
                              <m:t>−</m:t>
                            </m:r>
                            <m:r>
                              <a:rPr lang="en-US" sz="1800" b="1" i="1">
                                <a:solidFill>
                                  <a:schemeClr val="tx2"/>
                                </a:solidFill>
                                <a:latin typeface="Cambria Math" panose="02040503050406030204" pitchFamily="18" charset="0"/>
                              </a:rPr>
                              <m:t>𝟏</m:t>
                            </m:r>
                            <m:r>
                              <a:rPr lang="en-US" sz="1800" b="1" i="1">
                                <a:solidFill>
                                  <a:schemeClr val="tx2"/>
                                </a:solidFill>
                                <a:latin typeface="Cambria Math" panose="02040503050406030204" pitchFamily="18" charset="0"/>
                              </a:rPr>
                              <m:t>)</m:t>
                            </m:r>
                          </m:e>
                          <m:sup>
                            <m:r>
                              <a:rPr lang="en-US" sz="1800" b="1" i="1">
                                <a:solidFill>
                                  <a:schemeClr val="tx2"/>
                                </a:solidFill>
                                <a:latin typeface="Cambria Math" panose="02040503050406030204" pitchFamily="18" charset="0"/>
                              </a:rPr>
                              <m:t>𝟐</m:t>
                            </m:r>
                          </m:sup>
                        </m:sSup>
                      </m:num>
                      <m:den>
                        <m:sSup>
                          <m:sSupPr>
                            <m:ctrlPr>
                              <a:rPr lang="en-US" sz="1800" b="1" i="1">
                                <a:solidFill>
                                  <a:schemeClr val="tx2"/>
                                </a:solidFill>
                                <a:latin typeface="Cambria Math" panose="02040503050406030204" pitchFamily="18" charset="0"/>
                              </a:rPr>
                            </m:ctrlPr>
                          </m:sSupPr>
                          <m:e>
                            <m:r>
                              <a:rPr lang="en-US" sz="1800" b="1" i="1">
                                <a:solidFill>
                                  <a:schemeClr val="tx2"/>
                                </a:solidFill>
                                <a:latin typeface="Cambria Math" panose="02040503050406030204" pitchFamily="18" charset="0"/>
                              </a:rPr>
                              <m:t>𝟒</m:t>
                            </m:r>
                          </m:e>
                          <m:sup>
                            <m:r>
                              <a:rPr lang="en-US" sz="1800" b="1" i="1">
                                <a:solidFill>
                                  <a:schemeClr val="tx2"/>
                                </a:solidFill>
                                <a:latin typeface="Cambria Math" panose="02040503050406030204" pitchFamily="18" charset="0"/>
                              </a:rPr>
                              <m:t>𝟐</m:t>
                            </m:r>
                          </m:sup>
                        </m:sSup>
                        <m:r>
                          <a:rPr lang="en-US" sz="1800" b="1" i="1">
                            <a:solidFill>
                              <a:schemeClr val="tx2"/>
                            </a:solidFill>
                            <a:latin typeface="Cambria Math" panose="02040503050406030204" pitchFamily="18" charset="0"/>
                            <a:ea typeface="Cambria Math" panose="02040503050406030204" pitchFamily="18" charset="0"/>
                          </a:rPr>
                          <m:t>−</m:t>
                        </m:r>
                        <m:sSup>
                          <m:sSupPr>
                            <m:ctrlPr>
                              <a:rPr lang="en-US" sz="1800" b="1" i="1">
                                <a:solidFill>
                                  <a:schemeClr val="tx2"/>
                                </a:solidFill>
                                <a:latin typeface="Cambria Math" panose="02040503050406030204" pitchFamily="18" charset="0"/>
                                <a:ea typeface="Cambria Math" panose="02040503050406030204" pitchFamily="18" charset="0"/>
                              </a:rPr>
                            </m:ctrlPr>
                          </m:sSupPr>
                          <m:e>
                            <m:r>
                              <a:rPr lang="en-US" sz="1800" b="1" i="1">
                                <a:solidFill>
                                  <a:schemeClr val="tx2"/>
                                </a:solidFill>
                                <a:latin typeface="Cambria Math" panose="02040503050406030204" pitchFamily="18" charset="0"/>
                                <a:ea typeface="Cambria Math" panose="02040503050406030204" pitchFamily="18" charset="0"/>
                              </a:rPr>
                              <m:t>𝟏</m:t>
                            </m:r>
                          </m:e>
                          <m:sup>
                            <m:r>
                              <a:rPr lang="en-US" sz="1800" b="1" i="1">
                                <a:solidFill>
                                  <a:schemeClr val="tx2"/>
                                </a:solidFill>
                                <a:latin typeface="Cambria Math" panose="02040503050406030204" pitchFamily="18" charset="0"/>
                                <a:ea typeface="Cambria Math" panose="02040503050406030204" pitchFamily="18" charset="0"/>
                              </a:rPr>
                              <m:t>𝟐</m:t>
                            </m:r>
                          </m:sup>
                        </m:sSup>
                      </m:den>
                    </m:f>
                    <m:r>
                      <a:rPr lang="en-US" sz="1800" b="1">
                        <a:solidFill>
                          <a:schemeClr val="tx2"/>
                        </a:solidFill>
                        <a:latin typeface="Cambria Math"/>
                        <a:ea typeface="Cambria Math" panose="02040503050406030204" pitchFamily="18" charset="0"/>
                      </a:rPr>
                      <m:t>               </m:t>
                    </m:r>
                  </m:oMath>
                </a14:m>
                <a:r>
                  <a:rPr lang="en-US" sz="1800" b="1" dirty="0">
                    <a:solidFill>
                      <a:schemeClr val="tx2"/>
                    </a:solidFill>
                  </a:rPr>
                  <a:t>or, </a:t>
                </a:r>
                <a14:m>
                  <m:oMath xmlns:m="http://schemas.openxmlformats.org/officeDocument/2006/math">
                    <m:sSub>
                      <m:sSubPr>
                        <m:ctrlPr>
                          <a:rPr lang="en-US" sz="1800" b="1" i="1">
                            <a:solidFill>
                              <a:schemeClr val="tx2"/>
                            </a:solidFill>
                            <a:latin typeface="Cambria Math" panose="02040503050406030204" pitchFamily="18" charset="0"/>
                          </a:rPr>
                        </m:ctrlPr>
                      </m:sSubPr>
                      <m:e>
                        <m:r>
                          <a:rPr lang="en-US" sz="1800" b="1" i="1">
                            <a:solidFill>
                              <a:schemeClr val="tx2"/>
                            </a:solidFill>
                            <a:latin typeface="Cambria Math" panose="02040503050406030204" pitchFamily="18" charset="0"/>
                          </a:rPr>
                          <m:t>𝒎</m:t>
                        </m:r>
                      </m:e>
                      <m:sub>
                        <m:r>
                          <a:rPr lang="en-US" sz="1800" b="1" i="1">
                            <a:solidFill>
                              <a:schemeClr val="tx2"/>
                            </a:solidFill>
                            <a:latin typeface="Cambria Math" panose="02040503050406030204" pitchFamily="18" charset="0"/>
                          </a:rPr>
                          <m:t>𝟐</m:t>
                        </m:r>
                      </m:sub>
                    </m:sSub>
                  </m:oMath>
                </a14:m>
                <a:r>
                  <a:rPr lang="en-US" sz="1800" b="1" dirty="0">
                    <a:solidFill>
                      <a:schemeClr val="tx2"/>
                    </a:solidFill>
                  </a:rPr>
                  <a:t>= 1.2 Kg       (Answer)</a:t>
                </a:r>
                <a:br>
                  <a:rPr lang="en-US" sz="1800" b="1" dirty="0">
                    <a:solidFill>
                      <a:schemeClr val="tx2"/>
                    </a:solidFill>
                  </a:rPr>
                </a:br>
                <a:endParaRPr lang="en-US" dirty="0">
                  <a:solidFill>
                    <a:schemeClr val="tx2"/>
                  </a:solidFill>
                </a:endParaRPr>
              </a:p>
            </p:txBody>
          </p:sp>
        </mc:Choice>
        <mc:Fallback>
          <p:sp>
            <p:nvSpPr>
              <p:cNvPr id="3" name="Rectangle 2">
                <a:extLst>
                  <a:ext uri="{FF2B5EF4-FFF2-40B4-BE49-F238E27FC236}">
                    <a16:creationId xmlns:a16="http://schemas.microsoft.com/office/drawing/2014/main" id="{D375F04D-A876-4433-D9CC-5274BEDF53F4}"/>
                  </a:ext>
                </a:extLst>
              </p:cNvPr>
              <p:cNvSpPr>
                <a:spLocks noRot="1" noChangeAspect="1" noMove="1" noResize="1" noEditPoints="1" noAdjustHandles="1" noChangeArrowheads="1" noChangeShapeType="1" noTextEdit="1"/>
              </p:cNvSpPr>
              <p:nvPr/>
            </p:nvSpPr>
            <p:spPr>
              <a:xfrm>
                <a:off x="349045" y="1563330"/>
                <a:ext cx="8610600" cy="4385047"/>
              </a:xfrm>
              <a:prstGeom prst="rect">
                <a:avLst/>
              </a:prstGeom>
              <a:blipFill>
                <a:blip r:embed="rId3"/>
                <a:stretch>
                  <a:fillRect l="-566" t="-6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Title 1">
                <a:extLst>
                  <a:ext uri="{FF2B5EF4-FFF2-40B4-BE49-F238E27FC236}">
                    <a16:creationId xmlns:a16="http://schemas.microsoft.com/office/drawing/2014/main" id="{113343EC-4851-E3E4-CD57-E157985386D5}"/>
                  </a:ext>
                </a:extLst>
              </p:cNvPr>
              <p:cNvSpPr txBox="1">
                <a:spLocks/>
              </p:cNvSpPr>
              <p:nvPr/>
            </p:nvSpPr>
            <p:spPr>
              <a:xfrm>
                <a:off x="7285704" y="1890183"/>
                <a:ext cx="4734231" cy="3731340"/>
              </a:xfrm>
              <a:prstGeom prst="rect">
                <a:avLst/>
              </a:prstGeom>
              <a:ln>
                <a:solidFill>
                  <a:schemeClr val="accent5">
                    <a:lumMod val="50000"/>
                  </a:schemeClr>
                </a:solidFill>
              </a:ln>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br>
                  <a:rPr lang="en-US" sz="2400" b="1" dirty="0"/>
                </a:br>
                <a:r>
                  <a:rPr lang="en-US" sz="2400" b="1" dirty="0">
                    <a:solidFill>
                      <a:schemeClr val="tx2"/>
                    </a:solidFill>
                  </a:rPr>
                  <a:t>(b)  The center of mass speed is given by</a:t>
                </a:r>
                <a:br>
                  <a:rPr lang="en-US" sz="2400" b="1" dirty="0">
                    <a:solidFill>
                      <a:schemeClr val="tx2"/>
                    </a:solidFill>
                  </a:rPr>
                </a:br>
                <a:br>
                  <a:rPr lang="en-US" sz="2400" b="1" dirty="0">
                    <a:solidFill>
                      <a:schemeClr val="tx2"/>
                    </a:solidFill>
                  </a:rPr>
                </a:br>
                <a14:m>
                  <m:oMath xmlns:m="http://schemas.openxmlformats.org/officeDocument/2006/math">
                    <m:sSub>
                      <m:sSubPr>
                        <m:ctrlPr>
                          <a:rPr lang="en-US" sz="2400" b="1" i="1">
                            <a:solidFill>
                              <a:schemeClr val="tx2"/>
                            </a:solidFill>
                            <a:latin typeface="Cambria Math" panose="02040503050406030204" pitchFamily="18" charset="0"/>
                          </a:rPr>
                        </m:ctrlPr>
                      </m:sSubPr>
                      <m:e>
                        <m:r>
                          <a:rPr lang="en-US" sz="2400" b="1" i="1">
                            <a:solidFill>
                              <a:schemeClr val="tx2"/>
                            </a:solidFill>
                            <a:latin typeface="Cambria Math" panose="02040503050406030204" pitchFamily="18" charset="0"/>
                          </a:rPr>
                          <m:t>𝑽</m:t>
                        </m:r>
                      </m:e>
                      <m:sub>
                        <m:r>
                          <a:rPr lang="en-US" sz="2400" b="1" i="1">
                            <a:solidFill>
                              <a:schemeClr val="tx2"/>
                            </a:solidFill>
                            <a:latin typeface="Cambria Math" panose="02040503050406030204" pitchFamily="18" charset="0"/>
                          </a:rPr>
                          <m:t>𝒄𝒐𝒎</m:t>
                        </m:r>
                      </m:sub>
                    </m:sSub>
                  </m:oMath>
                </a14:m>
                <a:r>
                  <a:rPr lang="en-US" sz="2400" b="1" dirty="0">
                    <a:solidFill>
                      <a:schemeClr val="tx2"/>
                    </a:solidFill>
                  </a:rPr>
                  <a:t>=</a:t>
                </a:r>
                <a14:m>
                  <m:oMath xmlns:m="http://schemas.openxmlformats.org/officeDocument/2006/math">
                    <m:f>
                      <m:fPr>
                        <m:ctrlPr>
                          <a:rPr lang="en-US" sz="2400" b="1" i="1">
                            <a:solidFill>
                              <a:schemeClr val="tx2"/>
                            </a:solidFill>
                            <a:latin typeface="Cambria Math" panose="02040503050406030204" pitchFamily="18" charset="0"/>
                          </a:rPr>
                        </m:ctrlPr>
                      </m:fPr>
                      <m:num>
                        <m:sSub>
                          <m:sSubPr>
                            <m:ctrlPr>
                              <a:rPr lang="en-US" sz="2400" b="1" i="1">
                                <a:solidFill>
                                  <a:schemeClr val="tx2"/>
                                </a:solidFill>
                                <a:latin typeface="Cambria Math" panose="02040503050406030204" pitchFamily="18" charset="0"/>
                              </a:rPr>
                            </m:ctrlPr>
                          </m:sSubPr>
                          <m:e>
                            <m:r>
                              <a:rPr lang="en-US" sz="2400" b="1" i="1">
                                <a:solidFill>
                                  <a:schemeClr val="tx2"/>
                                </a:solidFill>
                                <a:latin typeface="Cambria Math" panose="02040503050406030204" pitchFamily="18" charset="0"/>
                              </a:rPr>
                              <m:t>𝒎</m:t>
                            </m:r>
                          </m:e>
                          <m:sub>
                            <m:r>
                              <a:rPr lang="en-US" sz="2400" b="1" i="1">
                                <a:solidFill>
                                  <a:schemeClr val="tx2"/>
                                </a:solidFill>
                                <a:latin typeface="Cambria Math" panose="02040503050406030204" pitchFamily="18" charset="0"/>
                              </a:rPr>
                              <m:t>𝟏</m:t>
                            </m:r>
                          </m:sub>
                        </m:sSub>
                        <m:sSub>
                          <m:sSubPr>
                            <m:ctrlPr>
                              <a:rPr lang="en-US" sz="2400" b="1" i="1">
                                <a:solidFill>
                                  <a:schemeClr val="tx2"/>
                                </a:solidFill>
                                <a:latin typeface="Cambria Math" panose="02040503050406030204" pitchFamily="18" charset="0"/>
                              </a:rPr>
                            </m:ctrlPr>
                          </m:sSubPr>
                          <m:e>
                            <m:r>
                              <a:rPr lang="en-US" sz="2400" b="1" i="1">
                                <a:solidFill>
                                  <a:schemeClr val="tx2"/>
                                </a:solidFill>
                                <a:latin typeface="Cambria Math" panose="02040503050406030204" pitchFamily="18" charset="0"/>
                              </a:rPr>
                              <m:t>𝒗</m:t>
                            </m:r>
                          </m:e>
                          <m:sub>
                            <m:r>
                              <a:rPr lang="en-US" sz="2400" b="1" i="1">
                                <a:solidFill>
                                  <a:schemeClr val="tx2"/>
                                </a:solidFill>
                                <a:latin typeface="Cambria Math" panose="02040503050406030204" pitchFamily="18" charset="0"/>
                              </a:rPr>
                              <m:t>𝟏</m:t>
                            </m:r>
                          </m:sub>
                        </m:sSub>
                      </m:num>
                      <m:den>
                        <m:sSub>
                          <m:sSubPr>
                            <m:ctrlPr>
                              <a:rPr lang="en-US" sz="2400" b="1" i="1">
                                <a:solidFill>
                                  <a:schemeClr val="tx2"/>
                                </a:solidFill>
                                <a:latin typeface="Cambria Math" panose="02040503050406030204" pitchFamily="18" charset="0"/>
                              </a:rPr>
                            </m:ctrlPr>
                          </m:sSubPr>
                          <m:e>
                            <m:r>
                              <a:rPr lang="en-US" sz="2400" b="1" i="1">
                                <a:solidFill>
                                  <a:schemeClr val="tx2"/>
                                </a:solidFill>
                                <a:latin typeface="Cambria Math" panose="02040503050406030204" pitchFamily="18" charset="0"/>
                              </a:rPr>
                              <m:t>𝒎</m:t>
                            </m:r>
                          </m:e>
                          <m:sub>
                            <m:r>
                              <a:rPr lang="en-US" sz="2400" b="1" i="1">
                                <a:solidFill>
                                  <a:schemeClr val="tx2"/>
                                </a:solidFill>
                                <a:latin typeface="Cambria Math" panose="02040503050406030204" pitchFamily="18" charset="0"/>
                              </a:rPr>
                              <m:t>𝟏</m:t>
                            </m:r>
                          </m:sub>
                        </m:sSub>
                        <m:r>
                          <a:rPr lang="en-US" sz="2400" b="1" i="1">
                            <a:solidFill>
                              <a:schemeClr val="tx2"/>
                            </a:solidFill>
                            <a:latin typeface="Cambria Math" panose="02040503050406030204" pitchFamily="18" charset="0"/>
                          </a:rPr>
                          <m:t>+</m:t>
                        </m:r>
                        <m:sSub>
                          <m:sSubPr>
                            <m:ctrlPr>
                              <a:rPr lang="en-US" sz="2400" b="1" i="1">
                                <a:solidFill>
                                  <a:schemeClr val="tx2"/>
                                </a:solidFill>
                                <a:latin typeface="Cambria Math" panose="02040503050406030204" pitchFamily="18" charset="0"/>
                              </a:rPr>
                            </m:ctrlPr>
                          </m:sSubPr>
                          <m:e>
                            <m:r>
                              <a:rPr lang="en-US" sz="2400" b="1" i="1">
                                <a:solidFill>
                                  <a:schemeClr val="tx2"/>
                                </a:solidFill>
                                <a:latin typeface="Cambria Math" panose="02040503050406030204" pitchFamily="18" charset="0"/>
                              </a:rPr>
                              <m:t>𝒎</m:t>
                            </m:r>
                          </m:e>
                          <m:sub>
                            <m:r>
                              <a:rPr lang="en-US" sz="2400" b="1" i="1">
                                <a:solidFill>
                                  <a:schemeClr val="tx2"/>
                                </a:solidFill>
                                <a:latin typeface="Cambria Math" panose="02040503050406030204" pitchFamily="18" charset="0"/>
                              </a:rPr>
                              <m:t>𝟐</m:t>
                            </m:r>
                          </m:sub>
                        </m:sSub>
                      </m:den>
                    </m:f>
                  </m:oMath>
                </a14:m>
                <a:br>
                  <a:rPr lang="en-US" sz="2400" b="1" dirty="0">
                    <a:solidFill>
                      <a:schemeClr val="tx2"/>
                    </a:solidFill>
                  </a:rPr>
                </a:br>
                <a:br>
                  <a:rPr lang="en-US" sz="2400" b="1" dirty="0">
                    <a:solidFill>
                      <a:schemeClr val="tx2"/>
                    </a:solidFill>
                  </a:rPr>
                </a:br>
                <a:r>
                  <a:rPr lang="en-US" sz="2400" b="1" dirty="0">
                    <a:solidFill>
                      <a:schemeClr val="tx2"/>
                    </a:solidFill>
                  </a:rPr>
                  <a:t>or, </a:t>
                </a:r>
                <a14:m>
                  <m:oMath xmlns:m="http://schemas.openxmlformats.org/officeDocument/2006/math">
                    <m:sSub>
                      <m:sSubPr>
                        <m:ctrlPr>
                          <a:rPr lang="en-US" sz="2400" b="1" i="1">
                            <a:solidFill>
                              <a:schemeClr val="tx2"/>
                            </a:solidFill>
                            <a:latin typeface="Cambria Math" panose="02040503050406030204" pitchFamily="18" charset="0"/>
                          </a:rPr>
                        </m:ctrlPr>
                      </m:sSubPr>
                      <m:e>
                        <m:r>
                          <a:rPr lang="en-US" sz="2400" b="1" i="1">
                            <a:solidFill>
                              <a:schemeClr val="tx2"/>
                            </a:solidFill>
                            <a:latin typeface="Cambria Math" panose="02040503050406030204" pitchFamily="18" charset="0"/>
                          </a:rPr>
                          <m:t>𝑽</m:t>
                        </m:r>
                      </m:e>
                      <m:sub>
                        <m:r>
                          <a:rPr lang="en-US" sz="2400" b="1" i="1">
                            <a:solidFill>
                              <a:schemeClr val="tx2"/>
                            </a:solidFill>
                            <a:latin typeface="Cambria Math" panose="02040503050406030204" pitchFamily="18" charset="0"/>
                          </a:rPr>
                          <m:t>𝒄𝒐𝒎</m:t>
                        </m:r>
                      </m:sub>
                    </m:sSub>
                  </m:oMath>
                </a14:m>
                <a:r>
                  <a:rPr lang="en-US" sz="2400" b="1" dirty="0">
                    <a:solidFill>
                      <a:schemeClr val="tx2"/>
                    </a:solidFill>
                  </a:rPr>
                  <a:t>=</a:t>
                </a:r>
                <a14:m>
                  <m:oMath xmlns:m="http://schemas.openxmlformats.org/officeDocument/2006/math">
                    <m:f>
                      <m:fPr>
                        <m:ctrlPr>
                          <a:rPr lang="en-US" sz="2400" b="1" i="1" dirty="0">
                            <a:solidFill>
                              <a:schemeClr val="tx2"/>
                            </a:solidFill>
                            <a:latin typeface="Cambria Math" panose="02040503050406030204" pitchFamily="18" charset="0"/>
                          </a:rPr>
                        </m:ctrlPr>
                      </m:fPr>
                      <m:num>
                        <m:r>
                          <a:rPr lang="en-US" sz="2400" b="1" i="1" dirty="0">
                            <a:solidFill>
                              <a:schemeClr val="tx2"/>
                            </a:solidFill>
                            <a:latin typeface="Cambria Math" panose="02040503050406030204" pitchFamily="18" charset="0"/>
                          </a:rPr>
                          <m:t>𝟐</m:t>
                        </m:r>
                        <m:r>
                          <a:rPr lang="en-US" sz="2400" b="1" i="1" dirty="0">
                            <a:solidFill>
                              <a:schemeClr val="tx2"/>
                            </a:solidFill>
                            <a:latin typeface="Cambria Math" panose="02040503050406030204" pitchFamily="18" charset="0"/>
                            <a:ea typeface="Cambria Math" panose="02040503050406030204" pitchFamily="18" charset="0"/>
                          </a:rPr>
                          <m:t>×</m:t>
                        </m:r>
                        <m:r>
                          <a:rPr lang="en-US" sz="2400" b="1" i="1" dirty="0">
                            <a:solidFill>
                              <a:schemeClr val="tx2"/>
                            </a:solidFill>
                            <a:latin typeface="Cambria Math" panose="02040503050406030204" pitchFamily="18" charset="0"/>
                            <a:ea typeface="Cambria Math" panose="02040503050406030204" pitchFamily="18" charset="0"/>
                          </a:rPr>
                          <m:t>𝟒</m:t>
                        </m:r>
                      </m:num>
                      <m:den>
                        <m:r>
                          <a:rPr lang="en-US" sz="2400" b="1" i="1" dirty="0">
                            <a:solidFill>
                              <a:schemeClr val="tx2"/>
                            </a:solidFill>
                            <a:latin typeface="Cambria Math" panose="02040503050406030204" pitchFamily="18" charset="0"/>
                          </a:rPr>
                          <m:t>𝟐</m:t>
                        </m:r>
                        <m:r>
                          <a:rPr lang="en-US" sz="2400" b="1" i="1" dirty="0">
                            <a:solidFill>
                              <a:schemeClr val="tx2"/>
                            </a:solidFill>
                            <a:latin typeface="Cambria Math" panose="02040503050406030204" pitchFamily="18" charset="0"/>
                          </a:rPr>
                          <m:t>+</m:t>
                        </m:r>
                        <m:r>
                          <a:rPr lang="en-US" sz="2400" b="1" i="1" dirty="0">
                            <a:solidFill>
                              <a:schemeClr val="tx2"/>
                            </a:solidFill>
                            <a:latin typeface="Cambria Math" panose="02040503050406030204" pitchFamily="18" charset="0"/>
                          </a:rPr>
                          <m:t>𝟏</m:t>
                        </m:r>
                        <m:r>
                          <a:rPr lang="en-US" sz="2400" b="1" i="1" dirty="0">
                            <a:solidFill>
                              <a:schemeClr val="tx2"/>
                            </a:solidFill>
                            <a:latin typeface="Cambria Math" panose="02040503050406030204" pitchFamily="18" charset="0"/>
                          </a:rPr>
                          <m:t>.</m:t>
                        </m:r>
                        <m:r>
                          <a:rPr lang="en-US" sz="2400" b="1" i="1" dirty="0">
                            <a:solidFill>
                              <a:schemeClr val="tx2"/>
                            </a:solidFill>
                            <a:latin typeface="Cambria Math" panose="02040503050406030204" pitchFamily="18" charset="0"/>
                          </a:rPr>
                          <m:t>𝟐</m:t>
                        </m:r>
                      </m:den>
                    </m:f>
                  </m:oMath>
                </a14:m>
                <a:r>
                  <a:rPr lang="en-US" sz="2400" b="1" dirty="0">
                    <a:solidFill>
                      <a:srgbClr val="CC0099"/>
                    </a:solidFill>
                  </a:rPr>
                  <a:t>  = 2.5 m/s            </a:t>
                </a:r>
              </a:p>
              <a:p>
                <a:endParaRPr lang="en-US" sz="2400" b="1" dirty="0">
                  <a:solidFill>
                    <a:srgbClr val="CC0099"/>
                  </a:solidFill>
                </a:endParaRPr>
              </a:p>
              <a:p>
                <a:r>
                  <a:rPr lang="en-US" sz="2400" b="1" dirty="0">
                    <a:solidFill>
                      <a:srgbClr val="CC0099"/>
                    </a:solidFill>
                  </a:rPr>
                  <a:t>or, </a:t>
                </a:r>
                <a14:m>
                  <m:oMath xmlns:m="http://schemas.openxmlformats.org/officeDocument/2006/math">
                    <m:sSub>
                      <m:sSubPr>
                        <m:ctrlPr>
                          <a:rPr lang="en-US" sz="2400" b="1" i="1">
                            <a:solidFill>
                              <a:srgbClr val="CC0099"/>
                            </a:solidFill>
                            <a:latin typeface="Cambria Math" panose="02040503050406030204" pitchFamily="18" charset="0"/>
                          </a:rPr>
                        </m:ctrlPr>
                      </m:sSubPr>
                      <m:e>
                        <m:r>
                          <a:rPr lang="en-US" sz="2400" b="1" i="1">
                            <a:solidFill>
                              <a:srgbClr val="CC0099"/>
                            </a:solidFill>
                            <a:latin typeface="Cambria Math" panose="02040503050406030204" pitchFamily="18" charset="0"/>
                          </a:rPr>
                          <m:t>𝑽</m:t>
                        </m:r>
                      </m:e>
                      <m:sub>
                        <m:r>
                          <a:rPr lang="en-US" sz="2400" b="1" i="1">
                            <a:solidFill>
                              <a:srgbClr val="CC0099"/>
                            </a:solidFill>
                            <a:latin typeface="Cambria Math" panose="02040503050406030204" pitchFamily="18" charset="0"/>
                          </a:rPr>
                          <m:t>𝒄𝒐𝒎</m:t>
                        </m:r>
                      </m:sub>
                    </m:sSub>
                  </m:oMath>
                </a14:m>
                <a:r>
                  <a:rPr lang="en-US" sz="2400" b="1" dirty="0">
                    <a:solidFill>
                      <a:srgbClr val="CC0099"/>
                    </a:solidFill>
                  </a:rPr>
                  <a:t>= 2.5 m/s       (Answer)</a:t>
                </a:r>
                <a:br>
                  <a:rPr lang="en-US" sz="2400" b="1" dirty="0">
                    <a:solidFill>
                      <a:srgbClr val="CC0099"/>
                    </a:solidFill>
                  </a:rPr>
                </a:br>
                <a:endParaRPr lang="en-US" sz="2400" b="1" dirty="0">
                  <a:solidFill>
                    <a:srgbClr val="CC0099"/>
                  </a:solidFill>
                </a:endParaRPr>
              </a:p>
            </p:txBody>
          </p:sp>
        </mc:Choice>
        <mc:Fallback>
          <p:sp>
            <p:nvSpPr>
              <p:cNvPr id="4" name="Title 1">
                <a:extLst>
                  <a:ext uri="{FF2B5EF4-FFF2-40B4-BE49-F238E27FC236}">
                    <a16:creationId xmlns:a16="http://schemas.microsoft.com/office/drawing/2014/main" id="{113343EC-4851-E3E4-CD57-E157985386D5}"/>
                  </a:ext>
                </a:extLst>
              </p:cNvPr>
              <p:cNvSpPr txBox="1">
                <a:spLocks noRot="1" noChangeAspect="1" noMove="1" noResize="1" noEditPoints="1" noAdjustHandles="1" noChangeArrowheads="1" noChangeShapeType="1" noTextEdit="1"/>
              </p:cNvSpPr>
              <p:nvPr/>
            </p:nvSpPr>
            <p:spPr>
              <a:xfrm>
                <a:off x="7285704" y="1890183"/>
                <a:ext cx="4734231" cy="3731340"/>
              </a:xfrm>
              <a:prstGeom prst="rect">
                <a:avLst/>
              </a:prstGeom>
              <a:blipFill>
                <a:blip r:embed="rId4"/>
                <a:stretch>
                  <a:fillRect l="-1797" r="-2182"/>
                </a:stretch>
              </a:blipFill>
              <a:ln>
                <a:solidFill>
                  <a:schemeClr val="accent5">
                    <a:lumMod val="50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454523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439C7E-2AC3-42B8-B14C-568A9C8FC42B}"/>
              </a:ext>
            </a:extLst>
          </p:cNvPr>
          <p:cNvSpPr txBox="1">
            <a:spLocks/>
          </p:cNvSpPr>
          <p:nvPr/>
        </p:nvSpPr>
        <p:spPr>
          <a:xfrm>
            <a:off x="1981200" y="2667001"/>
            <a:ext cx="8229600" cy="1905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9600">
                <a:ln w="18415" cmpd="sng">
                  <a:solidFill>
                    <a:srgbClr val="FFFFFF"/>
                  </a:solidFill>
                  <a:prstDash val="solid"/>
                </a:ln>
                <a:solidFill>
                  <a:schemeClr val="accent1">
                    <a:lumMod val="75000"/>
                  </a:schemeClr>
                </a:solidFill>
                <a:effectLst>
                  <a:outerShdw blurRad="63500" dir="3600000" algn="tl" rotWithShape="0">
                    <a:srgbClr val="000000">
                      <a:alpha val="70000"/>
                    </a:srgbClr>
                  </a:outerShdw>
                </a:effectLst>
                <a:latin typeface="Georgia" pitchFamily="18" charset="0"/>
              </a:rPr>
              <a:t>THANK YOU</a:t>
            </a:r>
            <a:endParaRPr lang="en-US" sz="9600" dirty="0">
              <a:ln w="18415" cmpd="sng">
                <a:solidFill>
                  <a:srgbClr val="FFFFFF"/>
                </a:solidFill>
                <a:prstDash val="solid"/>
              </a:ln>
              <a:solidFill>
                <a:schemeClr val="accent1">
                  <a:lumMod val="75000"/>
                </a:schemeClr>
              </a:solidFill>
              <a:effectLst>
                <a:outerShdw blurRad="63500" dir="3600000" algn="tl" rotWithShape="0">
                  <a:srgbClr val="000000">
                    <a:alpha val="70000"/>
                  </a:srgbClr>
                </a:outerShdw>
              </a:effectLst>
              <a:latin typeface="Georgia" pitchFamily="18" charset="0"/>
            </a:endParaRPr>
          </a:p>
        </p:txBody>
      </p:sp>
    </p:spTree>
    <p:extLst>
      <p:ext uri="{BB962C8B-B14F-4D97-AF65-F5344CB8AC3E}">
        <p14:creationId xmlns:p14="http://schemas.microsoft.com/office/powerpoint/2010/main" val="175411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500" fill="hold"/>
                                        <p:tgtEl>
                                          <p:spTgt spid="2">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2">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B1DA2DEA-B6B0-4735-8102-B44B8BDC3DB5}"/>
                  </a:ext>
                </a:extLst>
              </p:cNvPr>
              <p:cNvSpPr txBox="1">
                <a:spLocks noChangeArrowheads="1"/>
              </p:cNvSpPr>
              <p:nvPr/>
            </p:nvSpPr>
            <p:spPr>
              <a:xfrm>
                <a:off x="1828800" y="859972"/>
                <a:ext cx="8229600" cy="554082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linear momentum</a:t>
                </a:r>
                <a:r>
                  <a:rPr lang="en-US" sz="2000" dirty="0">
                    <a:latin typeface="Times New Roman" panose="02020603050405020304" pitchFamily="18" charset="0"/>
                    <a:cs typeface="Times New Roman" panose="02020603050405020304" pitchFamily="18" charset="0"/>
                  </a:rPr>
                  <a:t> of a particle, or an object that can be modeled as a particle, of mass </a:t>
                </a:r>
                <a:r>
                  <a:rPr lang="en-US" sz="2000" i="1" dirty="0">
                    <a:latin typeface="Times New Roman" panose="02020603050405020304" pitchFamily="18" charset="0"/>
                    <a:cs typeface="Times New Roman" panose="02020603050405020304" pitchFamily="18" charset="0"/>
                  </a:rPr>
                  <a:t>m</a:t>
                </a:r>
                <a:r>
                  <a:rPr lang="en-US" sz="2000" dirty="0">
                    <a:latin typeface="Times New Roman" panose="02020603050405020304" pitchFamily="18" charset="0"/>
                    <a:cs typeface="Times New Roman" panose="02020603050405020304" pitchFamily="18" charset="0"/>
                  </a:rPr>
                  <a:t> moving with a velocity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defined to be the product of the mass and velocity:</a:t>
                </a:r>
              </a:p>
              <a:p>
                <a:pPr marL="457200" lvl="1" indent="0" algn="ctr">
                  <a:lnSpc>
                    <a:spcPct val="150000"/>
                  </a:lnSpc>
                  <a:buNone/>
                </a:pPr>
                <a:r>
                  <a:rPr lang="en-US" sz="2000" b="1"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𝑝</m:t>
                        </m:r>
                      </m:e>
                    </m:acc>
                    <m:r>
                      <a:rPr lang="en-US" sz="2000" i="1">
                        <a:latin typeface="Cambria Math" panose="02040503050406030204" pitchFamily="18" charset="0"/>
                      </a:rPr>
                      <m:t>=</m:t>
                    </m:r>
                    <m:r>
                      <a:rPr lang="en-US" sz="2000" i="1">
                        <a:latin typeface="Cambria Math" panose="02040503050406030204" pitchFamily="18" charset="0"/>
                      </a:rPr>
                      <m:t>𝑚</m:t>
                    </m:r>
                  </m:oMath>
                </a14:m>
                <a:r>
                  <a:rPr lang="en-US" sz="2000"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𝑣</m:t>
                        </m:r>
                      </m:e>
                    </m:acc>
                  </m:oMath>
                </a14:m>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Linear momentum is a vector quantity</a:t>
                </a:r>
              </a:p>
              <a:p>
                <a:pPr lvl="1">
                  <a:lnSpc>
                    <a:spcPct val="150000"/>
                  </a:lnSpc>
                </a:pPr>
                <a:r>
                  <a:rPr lang="en-US" sz="2000" dirty="0">
                    <a:latin typeface="Times New Roman" panose="02020603050405020304" pitchFamily="18" charset="0"/>
                    <a:cs typeface="Times New Roman" panose="02020603050405020304" pitchFamily="18" charset="0"/>
                  </a:rPr>
                  <a:t>Its direction is the same as the direction of the velocity</a:t>
                </a:r>
              </a:p>
              <a:p>
                <a:pPr>
                  <a:lnSpc>
                    <a:spcPct val="150000"/>
                  </a:lnSpc>
                </a:pPr>
                <a:r>
                  <a:rPr lang="en-US" sz="2000" dirty="0">
                    <a:latin typeface="Times New Roman" panose="02020603050405020304" pitchFamily="18" charset="0"/>
                    <a:cs typeface="Times New Roman" panose="02020603050405020304" pitchFamily="18" charset="0"/>
                  </a:rPr>
                  <a:t>The dimensions of momentum are </a:t>
                </a:r>
                <a:r>
                  <a:rPr lang="en-US" sz="2000" i="1" dirty="0">
                    <a:latin typeface="Times New Roman" panose="02020603050405020304" pitchFamily="18" charset="0"/>
                    <a:cs typeface="Times New Roman" panose="02020603050405020304" pitchFamily="18" charset="0"/>
                  </a:rPr>
                  <a:t>ML/T</a:t>
                </a:r>
              </a:p>
              <a:p>
                <a:pPr>
                  <a:lnSpc>
                    <a:spcPct val="150000"/>
                  </a:lnSpc>
                </a:pPr>
                <a:r>
                  <a:rPr lang="en-US" sz="2000" dirty="0">
                    <a:latin typeface="Times New Roman" panose="02020603050405020304" pitchFamily="18" charset="0"/>
                    <a:cs typeface="Times New Roman" panose="02020603050405020304" pitchFamily="18" charset="0"/>
                  </a:rPr>
                  <a:t>The SI units of momentum are </a:t>
                </a:r>
                <a:r>
                  <a:rPr lang="en-US" sz="2000" i="1" dirty="0" err="1">
                    <a:latin typeface="Times New Roman" panose="02020603050405020304" pitchFamily="18" charset="0"/>
                    <a:cs typeface="Times New Roman" panose="02020603050405020304" pitchFamily="18" charset="0"/>
                  </a:rPr>
                  <a:t>kg·m</a:t>
                </a:r>
                <a:r>
                  <a:rPr lang="en-US" sz="2000" i="1" dirty="0">
                    <a:latin typeface="Times New Roman" panose="02020603050405020304" pitchFamily="18" charset="0"/>
                    <a:cs typeface="Times New Roman" panose="02020603050405020304" pitchFamily="18" charset="0"/>
                  </a:rPr>
                  <a:t>/s</a:t>
                </a:r>
              </a:p>
              <a:p>
                <a:pPr>
                  <a:lnSpc>
                    <a:spcPct val="150000"/>
                  </a:lnSpc>
                </a:pPr>
                <a:r>
                  <a:rPr lang="en-US" sz="2000" dirty="0">
                    <a:latin typeface="Times New Roman" panose="02020603050405020304" pitchFamily="18" charset="0"/>
                    <a:cs typeface="Times New Roman" panose="02020603050405020304" pitchFamily="18" charset="0"/>
                  </a:rPr>
                  <a:t>Momentum can be expressed in component form:</a:t>
                </a:r>
              </a:p>
              <a:p>
                <a:pPr marL="457200" lvl="1" indent="0">
                  <a:lnSpc>
                    <a:spcPct val="150000"/>
                  </a:lnSpc>
                  <a:buNone/>
                </a:pPr>
                <a:r>
                  <a:rPr lang="en-US" sz="2400" i="1" dirty="0">
                    <a:latin typeface="Times New Roman" panose="02020603050405020304" pitchFamily="18" charset="0"/>
                    <a:cs typeface="Times New Roman" panose="02020603050405020304" pitchFamily="18" charset="0"/>
                  </a:rPr>
                  <a:t>p</a:t>
                </a:r>
                <a:r>
                  <a:rPr lang="en-US" sz="2400" i="1" baseline="-25000" dirty="0">
                    <a:latin typeface="Times New Roman" panose="02020603050405020304" pitchFamily="18" charset="0"/>
                    <a:cs typeface="Times New Roman" panose="02020603050405020304" pitchFamily="18" charset="0"/>
                  </a:rPr>
                  <a:t>x</a:t>
                </a:r>
                <a:r>
                  <a:rPr lang="en-US" sz="2400" i="1"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mv</a:t>
                </a:r>
                <a:r>
                  <a:rPr lang="en-US" sz="2400" i="1" baseline="-25000" dirty="0" err="1">
                    <a:latin typeface="Times New Roman" panose="02020603050405020304" pitchFamily="18" charset="0"/>
                    <a:cs typeface="Times New Roman" panose="02020603050405020304" pitchFamily="18" charset="0"/>
                  </a:rPr>
                  <a:t>x</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p</a:t>
                </a:r>
                <a:r>
                  <a:rPr lang="en-US" sz="2400" i="1" baseline="-25000" dirty="0" err="1">
                    <a:latin typeface="Times New Roman" panose="02020603050405020304" pitchFamily="18" charset="0"/>
                    <a:cs typeface="Times New Roman" panose="02020603050405020304" pitchFamily="18" charset="0"/>
                  </a:rPr>
                  <a:t>y</a:t>
                </a:r>
                <a:r>
                  <a:rPr lang="en-US" sz="2400" i="1"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mv</a:t>
                </a:r>
                <a:r>
                  <a:rPr lang="en-US" sz="2400" i="1" baseline="-25000" dirty="0" err="1">
                    <a:latin typeface="Times New Roman" panose="02020603050405020304" pitchFamily="18" charset="0"/>
                    <a:cs typeface="Times New Roman" panose="02020603050405020304" pitchFamily="18" charset="0"/>
                  </a:rPr>
                  <a:t>y</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p</a:t>
                </a:r>
                <a:r>
                  <a:rPr lang="en-US" sz="2400" i="1" baseline="-25000" dirty="0" err="1">
                    <a:latin typeface="Times New Roman" panose="02020603050405020304" pitchFamily="18" charset="0"/>
                    <a:cs typeface="Times New Roman" panose="02020603050405020304" pitchFamily="18" charset="0"/>
                  </a:rPr>
                  <a:t>z</a:t>
                </a:r>
                <a:r>
                  <a:rPr lang="en-US" sz="2400" i="1"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mv</a:t>
                </a:r>
                <a:r>
                  <a:rPr lang="en-US" sz="2400" i="1" baseline="-25000" dirty="0" err="1">
                    <a:latin typeface="Times New Roman" panose="02020603050405020304" pitchFamily="18" charset="0"/>
                    <a:cs typeface="Times New Roman" panose="02020603050405020304" pitchFamily="18" charset="0"/>
                  </a:rPr>
                  <a:t>z</a:t>
                </a:r>
                <a:endParaRPr lang="en-US" sz="2400" i="1" baseline="-25000" dirty="0">
                  <a:latin typeface="Times New Roman" panose="02020603050405020304" pitchFamily="18" charset="0"/>
                  <a:cs typeface="Times New Roman" panose="02020603050405020304" pitchFamily="18" charset="0"/>
                </a:endParaRPr>
              </a:p>
              <a:p>
                <a:pPr marL="457200" lvl="1" indent="0">
                  <a:lnSpc>
                    <a:spcPct val="150000"/>
                  </a:lnSpc>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2" name="Rectangle 3">
                <a:extLst>
                  <a:ext uri="{FF2B5EF4-FFF2-40B4-BE49-F238E27FC236}">
                    <a16:creationId xmlns:a16="http://schemas.microsoft.com/office/drawing/2014/main" id="{B1DA2DEA-B6B0-4735-8102-B44B8BDC3DB5}"/>
                  </a:ext>
                </a:extLst>
              </p:cNvPr>
              <p:cNvSpPr txBox="1">
                <a:spLocks noRot="1" noChangeAspect="1" noMove="1" noResize="1" noEditPoints="1" noAdjustHandles="1" noChangeArrowheads="1" noChangeShapeType="1" noTextEdit="1"/>
              </p:cNvSpPr>
              <p:nvPr/>
            </p:nvSpPr>
            <p:spPr>
              <a:xfrm>
                <a:off x="1828800" y="859972"/>
                <a:ext cx="8229600" cy="5540829"/>
              </a:xfrm>
              <a:prstGeom prst="rect">
                <a:avLst/>
              </a:prstGeom>
              <a:blipFill>
                <a:blip r:embed="rId2"/>
                <a:stretch>
                  <a:fillRect l="-66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D0760FF-2C68-4F22-8B7A-3C29AB433970}"/>
              </a:ext>
            </a:extLst>
          </p:cNvPr>
          <p:cNvSpPr txBox="1">
            <a:spLocks/>
          </p:cNvSpPr>
          <p:nvPr/>
        </p:nvSpPr>
        <p:spPr>
          <a:xfrm>
            <a:off x="1676400" y="235530"/>
            <a:ext cx="8791204" cy="60267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n w="17780" cmpd="sng">
                  <a:noFill/>
                  <a:prstDash val="solid"/>
                  <a:miter lim="800000"/>
                </a:ln>
                <a:solidFill>
                  <a:sysClr val="windowText" lastClr="000000"/>
                </a:solidFill>
                <a:latin typeface="Times New Roman" panose="02020603050405020304" pitchFamily="18" charset="0"/>
                <a:cs typeface="Times New Roman" panose="02020603050405020304" pitchFamily="18" charset="0"/>
              </a:rPr>
              <a:t>Linear Momentum</a:t>
            </a:r>
          </a:p>
        </p:txBody>
      </p:sp>
    </p:spTree>
    <p:extLst>
      <p:ext uri="{BB962C8B-B14F-4D97-AF65-F5344CB8AC3E}">
        <p14:creationId xmlns:p14="http://schemas.microsoft.com/office/powerpoint/2010/main" val="14962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EE23-BB77-4E70-A1C8-B046F9F344A3}"/>
              </a:ext>
            </a:extLst>
          </p:cNvPr>
          <p:cNvSpPr txBox="1">
            <a:spLocks/>
          </p:cNvSpPr>
          <p:nvPr/>
        </p:nvSpPr>
        <p:spPr>
          <a:xfrm>
            <a:off x="1676400" y="235530"/>
            <a:ext cx="8791204" cy="60267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n w="17780" cmpd="sng">
                  <a:noFill/>
                  <a:prstDash val="solid"/>
                  <a:miter lim="800000"/>
                </a:ln>
                <a:solidFill>
                  <a:sysClr val="windowText" lastClr="000000"/>
                </a:solidFill>
                <a:latin typeface="Times New Roman" panose="02020603050405020304" pitchFamily="18" charset="0"/>
                <a:cs typeface="Times New Roman" panose="02020603050405020304" pitchFamily="18" charset="0"/>
              </a:rPr>
              <a:t>Impulse</a:t>
            </a: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8A5BC56-BF06-4371-B864-2E22F84F5A82}"/>
                  </a:ext>
                </a:extLst>
              </p:cNvPr>
              <p:cNvSpPr txBox="1">
                <a:spLocks noChangeArrowheads="1"/>
              </p:cNvSpPr>
              <p:nvPr/>
            </p:nvSpPr>
            <p:spPr>
              <a:xfrm>
                <a:off x="1828800" y="1223169"/>
                <a:ext cx="8229600" cy="44116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US" sz="2000" dirty="0">
                    <a:latin typeface="Times New Roman" panose="02020603050405020304" pitchFamily="18" charset="0"/>
                    <a:cs typeface="Times New Roman" panose="02020603050405020304" pitchFamily="18" charset="0"/>
                  </a:rPr>
                  <a:t>From Newton’s Second Law, </a:t>
                </a:r>
                <a14:m>
                  <m:oMath xmlns:m="http://schemas.openxmlformats.org/officeDocument/2006/math">
                    <m:nary>
                      <m:naryPr>
                        <m:chr m:val="∑"/>
                        <m:subHide m:val="on"/>
                        <m:supHide m:val="on"/>
                        <m:ctrlPr>
                          <a:rPr lang="en-US" sz="2000" i="1">
                            <a:solidFill>
                              <a:srgbClr val="000000"/>
                            </a:solidFill>
                            <a:latin typeface="Cambria Math" panose="02040503050406030204" pitchFamily="18" charset="0"/>
                          </a:rPr>
                        </m:ctrlPr>
                      </m:naryPr>
                      <m:sub/>
                      <m:sup/>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𝐹</m:t>
                            </m:r>
                          </m:e>
                        </m:acc>
                      </m:e>
                    </m:nary>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𝑑</m:t>
                        </m:r>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𝑝</m:t>
                            </m:r>
                          </m:e>
                        </m:acc>
                      </m:num>
                      <m:den>
                        <m:r>
                          <a:rPr lang="en-US" sz="2000" i="1">
                            <a:solidFill>
                              <a:srgbClr val="000000"/>
                            </a:solidFill>
                            <a:latin typeface="Cambria Math" panose="02040503050406030204" pitchFamily="18" charset="0"/>
                          </a:rPr>
                          <m:t>𝑑𝑡</m:t>
                        </m:r>
                      </m:den>
                    </m:f>
                  </m:oMath>
                </a14:m>
                <a:endParaRPr lang="en-US" sz="2000" i="1"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Solving this equation </a:t>
                </a:r>
                <a14:m>
                  <m:oMath xmlns:m="http://schemas.openxmlformats.org/officeDocument/2006/math">
                    <m:r>
                      <a:rPr lang="en-US" sz="2000" i="1">
                        <a:solidFill>
                          <a:srgbClr val="000000"/>
                        </a:solidFill>
                        <a:latin typeface="Cambria Math" panose="02040503050406030204" pitchFamily="18" charset="0"/>
                      </a:rPr>
                      <m:t>𝑑</m:t>
                    </m:r>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𝑝</m:t>
                        </m:r>
                      </m:e>
                    </m:acc>
                    <m:r>
                      <a:rPr lang="en-US" sz="2000" i="1">
                        <a:solidFill>
                          <a:srgbClr val="000000"/>
                        </a:solidFill>
                        <a:latin typeface="Cambria Math" panose="02040503050406030204" pitchFamily="18" charset="0"/>
                      </a:rPr>
                      <m:t>=</m:t>
                    </m:r>
                    <m:nary>
                      <m:naryPr>
                        <m:chr m:val="∑"/>
                        <m:subHide m:val="on"/>
                        <m:supHide m:val="on"/>
                        <m:ctrlPr>
                          <a:rPr lang="en-US" sz="2000" i="1">
                            <a:solidFill>
                              <a:srgbClr val="000000"/>
                            </a:solidFill>
                            <a:latin typeface="Cambria Math" panose="02040503050406030204" pitchFamily="18" charset="0"/>
                          </a:rPr>
                        </m:ctrlPr>
                      </m:naryPr>
                      <m:sub/>
                      <m:sup/>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𝐹</m:t>
                            </m:r>
                          </m:e>
                        </m:acc>
                        <m:r>
                          <a:rPr lang="en-US" sz="2000" i="1">
                            <a:solidFill>
                              <a:srgbClr val="000000"/>
                            </a:solidFill>
                            <a:latin typeface="Cambria Math" panose="02040503050406030204" pitchFamily="18" charset="0"/>
                          </a:rPr>
                          <m:t>𝑑𝑡</m:t>
                        </m:r>
                      </m:e>
                    </m:nary>
                  </m:oMath>
                </a14:m>
                <a:endParaRPr lang="en-US" sz="2000" i="1" dirty="0">
                  <a:latin typeface="Times New Roman" panose="02020603050405020304" pitchFamily="18" charset="0"/>
                  <a:cs typeface="Times New Roman" panose="02020603050405020304" pitchFamily="18" charset="0"/>
                </a:endParaRPr>
              </a:p>
              <a:p>
                <a:pPr>
                  <a:lnSpc>
                    <a:spcPct val="90000"/>
                  </a:lnSpc>
                </a:pPr>
                <a:r>
                  <a:rPr lang="en-US" sz="2000" dirty="0">
                    <a:latin typeface="Times New Roman" panose="02020603050405020304" pitchFamily="18" charset="0"/>
                    <a:cs typeface="Times New Roman" panose="02020603050405020304" pitchFamily="18" charset="0"/>
                  </a:rPr>
                  <a:t> Integrating to find the change in momentum over some time interval</a:t>
                </a:r>
              </a:p>
              <a:p>
                <a:pPr marL="0" indent="0">
                  <a:lnSpc>
                    <a:spcPct val="90000"/>
                  </a:lnSpc>
                  <a:buNone/>
                </a:pPr>
                <a14:m>
                  <m:oMathPara xmlns:m="http://schemas.openxmlformats.org/officeDocument/2006/math">
                    <m:oMathParaPr>
                      <m:jc m:val="centerGroup"/>
                    </m:oMathParaPr>
                    <m:oMath xmlns:m="http://schemas.openxmlformats.org/officeDocument/2006/math">
                      <m:r>
                        <a:rPr lang="en-US" sz="2000" i="1">
                          <a:solidFill>
                            <a:srgbClr val="000000"/>
                          </a:solidFill>
                          <a:latin typeface="Cambria Math" panose="02040503050406030204" pitchFamily="18" charset="0"/>
                        </a:rPr>
                        <m:t>𝛥</m:t>
                      </m:r>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𝑝</m:t>
                          </m:r>
                        </m:e>
                      </m:acc>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𝑝</m:t>
                              </m:r>
                            </m:e>
                          </m:acc>
                        </m:e>
                        <m:sub>
                          <m:r>
                            <a:rPr lang="en-US" sz="2000" i="1">
                              <a:solidFill>
                                <a:srgbClr val="000000"/>
                              </a:solidFill>
                              <a:latin typeface="Cambria Math" panose="02040503050406030204" pitchFamily="18" charset="0"/>
                            </a:rPr>
                            <m:t>𝑓</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𝑝</m:t>
                              </m:r>
                            </m:e>
                          </m:acc>
                        </m:e>
                        <m:sub>
                          <m:r>
                            <a:rPr lang="en-US" sz="2000" i="1">
                              <a:solidFill>
                                <a:srgbClr val="000000"/>
                              </a:solidFill>
                              <a:latin typeface="Cambria Math" panose="02040503050406030204" pitchFamily="18" charset="0"/>
                            </a:rPr>
                            <m:t>𝑖</m:t>
                          </m:r>
                        </m:sub>
                      </m:sSub>
                      <m:r>
                        <a:rPr lang="en-US" sz="2000" i="1">
                          <a:solidFill>
                            <a:srgbClr val="000000"/>
                          </a:solidFill>
                          <a:latin typeface="Cambria Math" panose="02040503050406030204" pitchFamily="18" charset="0"/>
                        </a:rPr>
                        <m:t>=</m:t>
                      </m:r>
                      <m:nary>
                        <m:naryPr>
                          <m:ctrlPr>
                            <a:rPr lang="en-US" sz="2000" i="1">
                              <a:solidFill>
                                <a:srgbClr val="000000"/>
                              </a:solidFill>
                              <a:latin typeface="Cambria Math" panose="02040503050406030204" pitchFamily="18" charset="0"/>
                            </a:rPr>
                          </m:ctrlPr>
                        </m:naryPr>
                        <m:sub>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𝑡</m:t>
                              </m:r>
                            </m:e>
                            <m:sub>
                              <m:r>
                                <a:rPr lang="en-US" sz="2000" i="1">
                                  <a:solidFill>
                                    <a:srgbClr val="000000"/>
                                  </a:solidFill>
                                  <a:latin typeface="Cambria Math" panose="02040503050406030204" pitchFamily="18" charset="0"/>
                                </a:rPr>
                                <m:t>𝑖</m:t>
                              </m:r>
                            </m:sub>
                          </m:sSub>
                        </m:sub>
                        <m:sup>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𝑡</m:t>
                              </m:r>
                            </m:e>
                            <m:sub>
                              <m:r>
                                <a:rPr lang="en-US" sz="2000" i="1">
                                  <a:solidFill>
                                    <a:srgbClr val="000000"/>
                                  </a:solidFill>
                                  <a:latin typeface="Cambria Math" panose="02040503050406030204" pitchFamily="18" charset="0"/>
                                </a:rPr>
                                <m:t>𝑓</m:t>
                              </m:r>
                            </m:sub>
                          </m:sSub>
                        </m:sup>
                        <m:e>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𝐹</m:t>
                              </m:r>
                            </m:e>
                          </m:acc>
                          <m:r>
                            <a:rPr lang="en-US" sz="2000" i="1">
                              <a:solidFill>
                                <a:srgbClr val="000000"/>
                              </a:solidFill>
                              <a:latin typeface="Cambria Math" panose="02040503050406030204" pitchFamily="18" charset="0"/>
                            </a:rPr>
                            <m:t>𝑑𝑡</m:t>
                          </m:r>
                        </m:e>
                      </m:nary>
                      <m:r>
                        <a:rPr lang="en-US" sz="2000" i="1">
                          <a:solidFill>
                            <a:srgbClr val="000000"/>
                          </a:solidFill>
                          <a:latin typeface="Cambria Math" panose="02040503050406030204" pitchFamily="18" charset="0"/>
                        </a:rPr>
                        <m:t>=</m:t>
                      </m:r>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𝐽</m:t>
                          </m:r>
                        </m:e>
                      </m:acc>
                    </m:oMath>
                  </m:oMathPara>
                </a14:m>
                <a:endParaRPr lang="en-US" sz="2000" i="1" dirty="0"/>
              </a:p>
              <a:p>
                <a:pPr>
                  <a:lnSpc>
                    <a:spcPct val="90000"/>
                  </a:lnSpc>
                </a:pPr>
                <a:r>
                  <a:rPr lang="en-US" sz="2000" dirty="0">
                    <a:latin typeface="Times New Roman" panose="02020603050405020304" pitchFamily="18" charset="0"/>
                    <a:cs typeface="Times New Roman" panose="02020603050405020304" pitchFamily="18" charset="0"/>
                  </a:rPr>
                  <a:t>The integral is called the </a:t>
                </a:r>
                <a:r>
                  <a:rPr lang="en-US" sz="2000" i="1" dirty="0">
                    <a:solidFill>
                      <a:srgbClr val="FF0000"/>
                    </a:solidFill>
                    <a:latin typeface="Times New Roman" panose="02020603050405020304" pitchFamily="18" charset="0"/>
                    <a:cs typeface="Times New Roman" panose="02020603050405020304" pitchFamily="18" charset="0"/>
                  </a:rPr>
                  <a:t>impulse</a:t>
                </a:r>
                <a:r>
                  <a:rPr lang="en-US" sz="2000" i="1" dirty="0">
                    <a:latin typeface="Times New Roman" panose="02020603050405020304" pitchFamily="18" charset="0"/>
                    <a:cs typeface="Times New Roman" panose="02020603050405020304" pitchFamily="18" charset="0"/>
                  </a:rPr>
                  <a:t>,</a:t>
                </a:r>
                <a:r>
                  <a:rPr lang="en-US" sz="2000" dirty="0">
                    <a:solidFill>
                      <a:srgbClr val="000000"/>
                    </a:solidFill>
                  </a:rPr>
                  <a:t> </a:t>
                </a:r>
                <a14:m>
                  <m:oMath xmlns:m="http://schemas.openxmlformats.org/officeDocument/2006/math">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𝐽</m:t>
                        </m:r>
                      </m:e>
                    </m:acc>
                  </m:oMath>
                </a14:m>
                <a:r>
                  <a:rPr lang="en-US" sz="2000" i="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of the force acting on an object over </a:t>
                </a:r>
                <a:r>
                  <a:rPr lang="el-GR" sz="2000" dirty="0">
                    <a:latin typeface="Times New Roman" panose="02020603050405020304" pitchFamily="18" charset="0"/>
                    <a:cs typeface="Times New Roman" panose="02020603050405020304" pitchFamily="18" charset="0"/>
                  </a:rPr>
                  <a:t>Δ</a:t>
                </a:r>
                <a:r>
                  <a:rPr lang="en-US" sz="2000" dirty="0">
                    <a:latin typeface="Times New Roman" panose="02020603050405020304" pitchFamily="18" charset="0"/>
                    <a:cs typeface="Times New Roman" panose="02020603050405020304" pitchFamily="18" charset="0"/>
                  </a:rPr>
                  <a:t>t</a:t>
                </a:r>
              </a:p>
              <a:p>
                <a:r>
                  <a:rPr lang="en-US" sz="2000" dirty="0">
                    <a:latin typeface="Times New Roman" panose="02020603050405020304" pitchFamily="18" charset="0"/>
                    <a:cs typeface="Times New Roman" panose="02020603050405020304" pitchFamily="18" charset="0"/>
                  </a:rPr>
                  <a:t>This equation expresses the </a:t>
                </a:r>
                <a:r>
                  <a:rPr lang="en-US" sz="2000" b="1" dirty="0">
                    <a:latin typeface="Times New Roman" panose="02020603050405020304" pitchFamily="18" charset="0"/>
                    <a:cs typeface="Times New Roman" panose="02020603050405020304" pitchFamily="18" charset="0"/>
                  </a:rPr>
                  <a:t>impulse-momentum theorem</a:t>
                </a:r>
                <a:r>
                  <a:rPr lang="en-US" sz="2000" dirty="0">
                    <a:latin typeface="Times New Roman" panose="02020603050405020304" pitchFamily="18" charset="0"/>
                    <a:cs typeface="Times New Roman" panose="02020603050405020304" pitchFamily="18" charset="0"/>
                  </a:rPr>
                  <a:t>: The impulse of the force acting on a particle equals the change in the momentum of the particle</a:t>
                </a:r>
              </a:p>
              <a:p>
                <a:pPr marL="457200" lvl="1" indent="0" algn="ctr">
                  <a:buNone/>
                </a:pPr>
                <a:r>
                  <a:rPr lang="en-US" sz="2000" dirty="0">
                    <a:latin typeface="Times New Roman" panose="02020603050405020304" pitchFamily="18" charset="0"/>
                    <a:cs typeface="Times New Roman" panose="02020603050405020304" pitchFamily="18" charset="0"/>
                  </a:rPr>
                  <a:t> </a:t>
                </a:r>
                <a14:m>
                  <m:oMath xmlns:m="http://schemas.openxmlformats.org/officeDocument/2006/math">
                    <m:r>
                      <m:rPr>
                        <m:sty m:val="p"/>
                      </m:rPr>
                      <a:rPr lang="en-US" sz="2000" i="1">
                        <a:solidFill>
                          <a:srgbClr val="000000"/>
                        </a:solidFill>
                        <a:latin typeface="Cambria Math" panose="02040503050406030204" pitchFamily="18" charset="0"/>
                      </a:rPr>
                      <m:t>Δ</m:t>
                    </m:r>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𝐩</m:t>
                        </m:r>
                      </m:e>
                    </m:acc>
                    <m:r>
                      <a:rPr lang="en-US" sz="2000" i="1">
                        <a:solidFill>
                          <a:srgbClr val="000000"/>
                        </a:solidFill>
                        <a:latin typeface="Cambria Math" panose="02040503050406030204" pitchFamily="18" charset="0"/>
                      </a:rPr>
                      <m:t>=</m:t>
                    </m:r>
                    <m:acc>
                      <m:accPr>
                        <m:chr m:val="⃗"/>
                        <m:ctrlPr>
                          <a:rPr lang="en-US" sz="2000" i="1">
                            <a:solidFill>
                              <a:srgbClr val="000000"/>
                            </a:solidFill>
                            <a:latin typeface="Cambria Math" panose="02040503050406030204" pitchFamily="18" charset="0"/>
                          </a:rPr>
                        </m:ctrlPr>
                      </m:accPr>
                      <m:e>
                        <m:r>
                          <a:rPr lang="en-US" sz="2000" i="1">
                            <a:solidFill>
                              <a:srgbClr val="000000"/>
                            </a:solidFill>
                            <a:latin typeface="Cambria Math" panose="02040503050406030204" pitchFamily="18" charset="0"/>
                          </a:rPr>
                          <m:t>𝐽</m:t>
                        </m:r>
                      </m:e>
                    </m:acc>
                  </m:oMath>
                </a14:m>
                <a:endParaRPr lang="en-US" sz="2000" dirty="0"/>
              </a:p>
              <a:p>
                <a:pPr marL="457200" lvl="1" indent="0">
                  <a:buNone/>
                </a:pPr>
                <a:r>
                  <a:rPr lang="en-US" sz="2000" dirty="0">
                    <a:latin typeface="Times New Roman" panose="02020603050405020304" pitchFamily="18" charset="0"/>
                    <a:cs typeface="Times New Roman" panose="02020603050405020304" pitchFamily="18" charset="0"/>
                  </a:rPr>
                  <a:t>This is equivalent to Newton’s Second Law</a:t>
                </a:r>
              </a:p>
              <a:p>
                <a:pPr>
                  <a:lnSpc>
                    <a:spcPct val="90000"/>
                  </a:lnSpc>
                </a:pPr>
                <a:endParaRPr lang="en-US" sz="2000" dirty="0">
                  <a:latin typeface="Times New Roman" panose="02020603050405020304" pitchFamily="18" charset="0"/>
                  <a:cs typeface="Times New Roman" panose="02020603050405020304" pitchFamily="18" charset="0"/>
                </a:endParaRPr>
              </a:p>
            </p:txBody>
          </p:sp>
        </mc:Choice>
        <mc:Fallback xmlns="">
          <p:sp>
            <p:nvSpPr>
              <p:cNvPr id="4" name="Rectangle 3">
                <a:extLst>
                  <a:ext uri="{FF2B5EF4-FFF2-40B4-BE49-F238E27FC236}">
                    <a16:creationId xmlns:a16="http://schemas.microsoft.com/office/drawing/2014/main" id="{98A5BC56-BF06-4371-B864-2E22F84F5A82}"/>
                  </a:ext>
                </a:extLst>
              </p:cNvPr>
              <p:cNvSpPr txBox="1">
                <a:spLocks noRot="1" noChangeAspect="1" noMove="1" noResize="1" noEditPoints="1" noAdjustHandles="1" noChangeArrowheads="1" noChangeShapeType="1" noTextEdit="1"/>
              </p:cNvSpPr>
              <p:nvPr/>
            </p:nvSpPr>
            <p:spPr>
              <a:xfrm>
                <a:off x="1828800" y="1223169"/>
                <a:ext cx="8229600" cy="4411662"/>
              </a:xfrm>
              <a:prstGeom prst="rect">
                <a:avLst/>
              </a:prstGeom>
              <a:blipFill>
                <a:blip r:embed="rId2"/>
                <a:stretch>
                  <a:fillRect l="-667" r="-889"/>
                </a:stretch>
              </a:blipFill>
            </p:spPr>
            <p:txBody>
              <a:bodyPr/>
              <a:lstStyle/>
              <a:p>
                <a:r>
                  <a:rPr lang="en-US">
                    <a:noFill/>
                  </a:rPr>
                  <a:t> </a:t>
                </a:r>
              </a:p>
            </p:txBody>
          </p:sp>
        </mc:Fallback>
      </mc:AlternateContent>
      <p:sp>
        <p:nvSpPr>
          <p:cNvPr id="8" name="Object 8">
            <a:extLst>
              <a:ext uri="{FF2B5EF4-FFF2-40B4-BE49-F238E27FC236}">
                <a16:creationId xmlns:a16="http://schemas.microsoft.com/office/drawing/2014/main" id="{F18D7171-ECE8-45A7-8C2D-8084149EC06F}"/>
              </a:ext>
            </a:extLst>
          </p:cNvPr>
          <p:cNvSpPr txBox="1"/>
          <p:nvPr/>
        </p:nvSpPr>
        <p:spPr bwMode="auto">
          <a:xfrm>
            <a:off x="7942262" y="4306094"/>
            <a:ext cx="1066800" cy="427038"/>
          </a:xfrm>
          <a:prstGeom prst="rect">
            <a:avLst/>
          </a:prstGeom>
          <a:noFill/>
          <a:ln>
            <a:noFill/>
          </a:ln>
          <a:effectLst/>
        </p:spPr>
        <p:txBody>
          <a:bodyPr>
            <a:noAutofit/>
          </a:bodyPr>
          <a:lstStyle/>
          <a:p>
            <a:endParaRPr lang="en-US" sz="2400" dirty="0"/>
          </a:p>
        </p:txBody>
      </p:sp>
    </p:spTree>
    <p:extLst>
      <p:ext uri="{BB962C8B-B14F-4D97-AF65-F5344CB8AC3E}">
        <p14:creationId xmlns:p14="http://schemas.microsoft.com/office/powerpoint/2010/main" val="957042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EF71F-CA42-45BE-A3E8-E9782D65C4D8}"/>
              </a:ext>
            </a:extLst>
          </p:cNvPr>
          <p:cNvSpPr txBox="1">
            <a:spLocks/>
          </p:cNvSpPr>
          <p:nvPr/>
        </p:nvSpPr>
        <p:spPr>
          <a:xfrm>
            <a:off x="1676400" y="77672"/>
            <a:ext cx="8791204" cy="60267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n w="17780" cmpd="sng">
                  <a:noFill/>
                  <a:prstDash val="solid"/>
                  <a:miter lim="800000"/>
                </a:ln>
                <a:solidFill>
                  <a:sysClr val="windowText" lastClr="000000"/>
                </a:solidFill>
                <a:latin typeface="Times New Roman" panose="02020603050405020304" pitchFamily="18" charset="0"/>
                <a:cs typeface="Times New Roman" panose="02020603050405020304" pitchFamily="18" charset="0"/>
              </a:rPr>
              <a:t>More about Impulse</a:t>
            </a:r>
          </a:p>
        </p:txBody>
      </p:sp>
      <p:pic>
        <p:nvPicPr>
          <p:cNvPr id="3" name="Picture 2">
            <a:extLst>
              <a:ext uri="{FF2B5EF4-FFF2-40B4-BE49-F238E27FC236}">
                <a16:creationId xmlns:a16="http://schemas.microsoft.com/office/drawing/2014/main" id="{96EA5F71-B3AD-486F-A9C3-B5F5FEDE18B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000" t="1" b="1600"/>
          <a:stretch/>
        </p:blipFill>
        <p:spPr bwMode="auto">
          <a:xfrm>
            <a:off x="7467600" y="643209"/>
            <a:ext cx="3048000" cy="30386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6E1613B8-1AD2-43BE-A101-422032F51E9C}"/>
              </a:ext>
            </a:extLst>
          </p:cNvPr>
          <p:cNvSpPr txBox="1"/>
          <p:nvPr/>
        </p:nvSpPr>
        <p:spPr>
          <a:xfrm>
            <a:off x="1524000" y="587428"/>
            <a:ext cx="5090886" cy="557697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Impulse is a vector quantity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magnitude of the impulse is equal to the area under the force-time curve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force may vary with time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Dimensions of impulse are ML/T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Impulse is not a property of the particle but a measure of the change in momentum of the particle </a:t>
            </a:r>
          </a:p>
          <a:p>
            <a:pPr marL="342900" indent="-342900">
              <a:lnSpc>
                <a:spcPct val="150000"/>
              </a:lnSpc>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impulse can also be found by using the time averaged force</a:t>
            </a:r>
          </a:p>
          <a:p>
            <a:pPr marL="342900" indent="-342900">
              <a:lnSpc>
                <a:spcPct val="150000"/>
              </a:lnSpc>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This would give the same impulse as the time-varying force does</a:t>
            </a:r>
          </a:p>
        </p:txBody>
      </p:sp>
      <p:pic>
        <p:nvPicPr>
          <p:cNvPr id="5" name="Picture 12">
            <a:extLst>
              <a:ext uri="{FF2B5EF4-FFF2-40B4-BE49-F238E27FC236}">
                <a16:creationId xmlns:a16="http://schemas.microsoft.com/office/drawing/2014/main" id="{F4E4147D-4A98-43C9-9AF6-CDF636F9B33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7010401" y="3681892"/>
            <a:ext cx="3457204" cy="3098437"/>
          </a:xfrm>
          <a:prstGeom prst="rect">
            <a:avLst/>
          </a:prstGeom>
        </p:spPr>
      </p:pic>
    </p:spTree>
    <p:extLst>
      <p:ext uri="{BB962C8B-B14F-4D97-AF65-F5344CB8AC3E}">
        <p14:creationId xmlns:p14="http://schemas.microsoft.com/office/powerpoint/2010/main" val="3456918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56893-7257-4F7B-9F04-204A16237884}"/>
              </a:ext>
            </a:extLst>
          </p:cNvPr>
          <p:cNvSpPr txBox="1">
            <a:spLocks/>
          </p:cNvSpPr>
          <p:nvPr/>
        </p:nvSpPr>
        <p:spPr>
          <a:xfrm>
            <a:off x="1676400" y="77672"/>
            <a:ext cx="8791204" cy="60267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n w="17780" cmpd="sng">
                  <a:noFill/>
                  <a:prstDash val="solid"/>
                  <a:miter lim="800000"/>
                </a:ln>
                <a:solidFill>
                  <a:sysClr val="windowText" lastClr="000000"/>
                </a:solidFill>
                <a:latin typeface="Times New Roman" panose="02020603050405020304" pitchFamily="18" charset="0"/>
                <a:cs typeface="Times New Roman" panose="02020603050405020304" pitchFamily="18" charset="0"/>
              </a:rPr>
              <a:t>Conservation of Linear Momentum</a:t>
            </a:r>
          </a:p>
        </p:txBody>
      </p:sp>
      <p:sp>
        <p:nvSpPr>
          <p:cNvPr id="3" name="Rectangle 5">
            <a:extLst>
              <a:ext uri="{FF2B5EF4-FFF2-40B4-BE49-F238E27FC236}">
                <a16:creationId xmlns:a16="http://schemas.microsoft.com/office/drawing/2014/main" id="{A9023CF4-BC20-4F6D-B09C-6F357D6E4EE3}"/>
              </a:ext>
            </a:extLst>
          </p:cNvPr>
          <p:cNvSpPr txBox="1">
            <a:spLocks noChangeArrowheads="1"/>
          </p:cNvSpPr>
          <p:nvPr/>
        </p:nvSpPr>
        <p:spPr>
          <a:xfrm>
            <a:off x="1724396" y="838200"/>
            <a:ext cx="8743208" cy="572045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pPr>
            <a:r>
              <a:rPr lang="en-US" sz="2000" dirty="0">
                <a:latin typeface="Times New Roman" panose="02020603050405020304" pitchFamily="18" charset="0"/>
                <a:cs typeface="Times New Roman" panose="02020603050405020304" pitchFamily="18" charset="0"/>
              </a:rPr>
              <a:t>Whenever two or more particles in an isolated system interact, the total momentum of the system remains constant</a:t>
            </a:r>
          </a:p>
          <a:p>
            <a:pPr lvl="1">
              <a:lnSpc>
                <a:spcPct val="120000"/>
              </a:lnSpc>
            </a:pPr>
            <a:r>
              <a:rPr lang="en-US" sz="2000" dirty="0">
                <a:latin typeface="Times New Roman" panose="02020603050405020304" pitchFamily="18" charset="0"/>
                <a:cs typeface="Times New Roman" panose="02020603050405020304" pitchFamily="18" charset="0"/>
              </a:rPr>
              <a:t>The momentum of the system is conserved, not necessarily the momentum of an individual particle</a:t>
            </a:r>
          </a:p>
          <a:p>
            <a:pPr lvl="1">
              <a:lnSpc>
                <a:spcPct val="120000"/>
              </a:lnSpc>
            </a:pPr>
            <a:r>
              <a:rPr lang="en-US" sz="2000" dirty="0">
                <a:latin typeface="Times New Roman" panose="02020603050405020304" pitchFamily="18" charset="0"/>
                <a:cs typeface="Times New Roman" panose="02020603050405020304" pitchFamily="18" charset="0"/>
              </a:rPr>
              <a:t>This also tells us that the total momentum of an isolated system equals its initial momentum</a:t>
            </a:r>
          </a:p>
          <a:p>
            <a:pPr>
              <a:lnSpc>
                <a:spcPct val="120000"/>
              </a:lnSpc>
            </a:pPr>
            <a:r>
              <a:rPr lang="en-US" sz="2000" dirty="0">
                <a:latin typeface="Times New Roman" panose="02020603050405020304" pitchFamily="18" charset="0"/>
                <a:cs typeface="Times New Roman" panose="02020603050405020304" pitchFamily="18" charset="0"/>
              </a:rPr>
              <a:t>Conservation of momentum can be expressed mathematically in various ways</a:t>
            </a:r>
          </a:p>
          <a:p>
            <a:pPr>
              <a:lnSpc>
                <a:spcPct val="120000"/>
              </a:lnSpc>
            </a:pPr>
            <a:r>
              <a:rPr lang="en-US" sz="2000" dirty="0">
                <a:latin typeface="Times New Roman" panose="02020603050405020304" pitchFamily="18" charset="0"/>
                <a:cs typeface="Times New Roman" panose="02020603050405020304" pitchFamily="18" charset="0"/>
              </a:rPr>
              <a:t>In component form, the total momenta in each direction are independently conserved</a:t>
            </a:r>
          </a:p>
          <a:p>
            <a:pPr marL="457200" lvl="1" indent="0">
              <a:lnSpc>
                <a:spcPct val="120000"/>
              </a:lnSpc>
              <a:buNone/>
            </a:pPr>
            <a:r>
              <a:rPr lang="en-US" sz="2000" i="1" dirty="0">
                <a:latin typeface="Times New Roman" panose="02020603050405020304" pitchFamily="18" charset="0"/>
                <a:cs typeface="Times New Roman" panose="02020603050405020304" pitchFamily="18" charset="0"/>
              </a:rPr>
              <a:t>p</a:t>
            </a:r>
            <a:r>
              <a:rPr lang="en-US" sz="2000" i="1" baseline="-25000" dirty="0">
                <a:latin typeface="Times New Roman" panose="02020603050405020304" pitchFamily="18" charset="0"/>
                <a:cs typeface="Times New Roman" panose="02020603050405020304" pitchFamily="18" charset="0"/>
              </a:rPr>
              <a:t>ix</a:t>
            </a:r>
            <a:r>
              <a:rPr lang="en-US" sz="2000" dirty="0">
                <a:latin typeface="Times New Roman" panose="02020603050405020304" pitchFamily="18" charset="0"/>
                <a:cs typeface="Times New Roman" panose="02020603050405020304" pitchFamily="18" charset="0"/>
              </a:rPr>
              <a:t> = </a:t>
            </a:r>
            <a:r>
              <a:rPr lang="en-US" sz="2000" i="1" dirty="0" err="1">
                <a:latin typeface="Times New Roman" panose="02020603050405020304" pitchFamily="18" charset="0"/>
                <a:cs typeface="Times New Roman" panose="02020603050405020304" pitchFamily="18" charset="0"/>
              </a:rPr>
              <a:t>p</a:t>
            </a:r>
            <a:r>
              <a:rPr lang="en-US" sz="2000" i="1" baseline="-25000" dirty="0" err="1">
                <a:latin typeface="Times New Roman" panose="02020603050405020304" pitchFamily="18" charset="0"/>
                <a:cs typeface="Times New Roman" panose="02020603050405020304" pitchFamily="18" charset="0"/>
              </a:rPr>
              <a:t>fx</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p</a:t>
            </a:r>
            <a:r>
              <a:rPr lang="en-US" sz="2000" i="1" baseline="-25000" dirty="0" err="1">
                <a:latin typeface="Times New Roman" panose="02020603050405020304" pitchFamily="18" charset="0"/>
                <a:cs typeface="Times New Roman" panose="02020603050405020304" pitchFamily="18" charset="0"/>
              </a:rPr>
              <a:t>iy</a:t>
            </a:r>
            <a:r>
              <a:rPr lang="en-US" sz="2000" dirty="0">
                <a:latin typeface="Times New Roman" panose="02020603050405020304" pitchFamily="18" charset="0"/>
                <a:cs typeface="Times New Roman" panose="02020603050405020304" pitchFamily="18" charset="0"/>
              </a:rPr>
              <a:t> = </a:t>
            </a:r>
            <a:r>
              <a:rPr lang="en-US" sz="2000" i="1" dirty="0" err="1">
                <a:latin typeface="Times New Roman" panose="02020603050405020304" pitchFamily="18" charset="0"/>
                <a:cs typeface="Times New Roman" panose="02020603050405020304" pitchFamily="18" charset="0"/>
              </a:rPr>
              <a:t>p</a:t>
            </a:r>
            <a:r>
              <a:rPr lang="en-US" sz="2000" i="1" baseline="-25000" dirty="0" err="1">
                <a:latin typeface="Times New Roman" panose="02020603050405020304" pitchFamily="18" charset="0"/>
                <a:cs typeface="Times New Roman" panose="02020603050405020304" pitchFamily="18" charset="0"/>
              </a:rPr>
              <a:t>fy</a:t>
            </a:r>
            <a:r>
              <a:rPr lang="en-US" sz="2000"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p</a:t>
            </a:r>
            <a:r>
              <a:rPr lang="en-US" sz="2000" i="1" baseline="-25000" dirty="0" err="1">
                <a:latin typeface="Times New Roman" panose="02020603050405020304" pitchFamily="18" charset="0"/>
                <a:cs typeface="Times New Roman" panose="02020603050405020304" pitchFamily="18" charset="0"/>
              </a:rPr>
              <a:t>iz</a:t>
            </a:r>
            <a:r>
              <a:rPr lang="en-US" sz="2000" dirty="0">
                <a:latin typeface="Times New Roman" panose="02020603050405020304" pitchFamily="18" charset="0"/>
                <a:cs typeface="Times New Roman" panose="02020603050405020304" pitchFamily="18" charset="0"/>
              </a:rPr>
              <a:t> = </a:t>
            </a:r>
            <a:r>
              <a:rPr lang="en-US" sz="2000" i="1" dirty="0" err="1">
                <a:latin typeface="Times New Roman" panose="02020603050405020304" pitchFamily="18" charset="0"/>
                <a:cs typeface="Times New Roman" panose="02020603050405020304" pitchFamily="18" charset="0"/>
              </a:rPr>
              <a:t>p</a:t>
            </a:r>
            <a:r>
              <a:rPr lang="en-US" sz="2000" i="1" baseline="-25000" dirty="0" err="1">
                <a:latin typeface="Times New Roman" panose="02020603050405020304" pitchFamily="18" charset="0"/>
                <a:cs typeface="Times New Roman" panose="02020603050405020304" pitchFamily="18" charset="0"/>
              </a:rPr>
              <a:t>fz</a:t>
            </a:r>
            <a:endParaRPr lang="en-US" sz="2000" i="1" dirty="0">
              <a:latin typeface="Times New Roman" panose="02020603050405020304" pitchFamily="18" charset="0"/>
              <a:cs typeface="Times New Roman" panose="02020603050405020304" pitchFamily="18" charset="0"/>
            </a:endParaRPr>
          </a:p>
          <a:p>
            <a:pPr>
              <a:lnSpc>
                <a:spcPct val="120000"/>
              </a:lnSpc>
            </a:pPr>
            <a:r>
              <a:rPr lang="en-US" sz="2000" dirty="0">
                <a:latin typeface="Times New Roman" panose="02020603050405020304" pitchFamily="18" charset="0"/>
                <a:cs typeface="Times New Roman" panose="02020603050405020304" pitchFamily="18" charset="0"/>
              </a:rPr>
              <a:t>Conservation of momentum can be applied to systems with any number of particles</a:t>
            </a:r>
          </a:p>
          <a:p>
            <a:pPr>
              <a:lnSpc>
                <a:spcPct val="120000"/>
              </a:lnSpc>
            </a:pPr>
            <a:r>
              <a:rPr lang="en-US" sz="2000" dirty="0">
                <a:latin typeface="Times New Roman" panose="02020603050405020304" pitchFamily="18" charset="0"/>
                <a:cs typeface="Times New Roman" panose="02020603050405020304" pitchFamily="18" charset="0"/>
              </a:rPr>
              <a:t>This law is the mathematical representation of the momentum version of the isolated system model</a:t>
            </a:r>
          </a:p>
          <a:p>
            <a:pPr marL="457200" lvl="1" indent="0">
              <a:lnSpc>
                <a:spcPct val="12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356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092CBB-7BE4-48E8-8AD3-5F2200B5AAFF}"/>
              </a:ext>
            </a:extLst>
          </p:cNvPr>
          <p:cNvSpPr txBox="1">
            <a:spLocks/>
          </p:cNvSpPr>
          <p:nvPr/>
        </p:nvSpPr>
        <p:spPr>
          <a:xfrm>
            <a:off x="1905000" y="1219201"/>
            <a:ext cx="8715374" cy="129986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Principle that states that the total momentum of an isolated system stays constant.</a:t>
            </a:r>
          </a:p>
          <a:p>
            <a:pPr lvl="1"/>
            <a:r>
              <a:rPr lang="en-US" sz="2000" dirty="0">
                <a:latin typeface="Times New Roman" panose="02020603050405020304" pitchFamily="18" charset="0"/>
                <a:cs typeface="Times New Roman" panose="02020603050405020304" pitchFamily="18" charset="0"/>
              </a:rPr>
              <a:t>Total momentum before a collision equals total momentum after a collision</a:t>
            </a:r>
          </a:p>
        </p:txBody>
      </p:sp>
      <p:sp>
        <p:nvSpPr>
          <p:cNvPr id="3" name="TextBox 2">
            <a:extLst>
              <a:ext uri="{FF2B5EF4-FFF2-40B4-BE49-F238E27FC236}">
                <a16:creationId xmlns:a16="http://schemas.microsoft.com/office/drawing/2014/main" id="{F4FFEE30-4FFE-4768-8F27-7EFC67D8CFB4}"/>
              </a:ext>
            </a:extLst>
          </p:cNvPr>
          <p:cNvSpPr txBox="1"/>
          <p:nvPr/>
        </p:nvSpPr>
        <p:spPr>
          <a:xfrm>
            <a:off x="1539240" y="4810126"/>
            <a:ext cx="2438400" cy="461665"/>
          </a:xfrm>
          <a:prstGeom prst="rect">
            <a:avLst/>
          </a:prstGeom>
          <a:noFill/>
        </p:spPr>
        <p:txBody>
          <a:bodyPr wrap="square" rtlCol="0">
            <a:spAutoFit/>
          </a:bodyPr>
          <a:lstStyle/>
          <a:p>
            <a:r>
              <a:rPr lang="en-US" sz="2400" dirty="0">
                <a:solidFill>
                  <a:srgbClr val="FF0000"/>
                </a:solidFill>
              </a:rPr>
              <a:t>p = 30 </a:t>
            </a:r>
            <a:r>
              <a:rPr lang="en-US" sz="2400" dirty="0" err="1">
                <a:solidFill>
                  <a:srgbClr val="FF0000"/>
                </a:solidFill>
              </a:rPr>
              <a:t>kg</a:t>
            </a:r>
            <a:r>
              <a:rPr lang="en-US" sz="2400" dirty="0" err="1">
                <a:solidFill>
                  <a:srgbClr val="FF0000"/>
                </a:solidFill>
                <a:latin typeface="Arial"/>
                <a:cs typeface="Arial"/>
              </a:rPr>
              <a:t>·</a:t>
            </a:r>
            <a:r>
              <a:rPr lang="en-US" sz="2400" dirty="0" err="1">
                <a:solidFill>
                  <a:srgbClr val="FF0000"/>
                </a:solidFill>
              </a:rPr>
              <a:t>m</a:t>
            </a:r>
            <a:r>
              <a:rPr lang="en-US" sz="2400" dirty="0">
                <a:solidFill>
                  <a:srgbClr val="FF0000"/>
                </a:solidFill>
              </a:rPr>
              <a:t>/s</a:t>
            </a:r>
          </a:p>
        </p:txBody>
      </p:sp>
      <p:sp>
        <p:nvSpPr>
          <p:cNvPr id="4" name="TextBox 3">
            <a:extLst>
              <a:ext uri="{FF2B5EF4-FFF2-40B4-BE49-F238E27FC236}">
                <a16:creationId xmlns:a16="http://schemas.microsoft.com/office/drawing/2014/main" id="{842E488E-C87F-4E58-935E-4C830F285414}"/>
              </a:ext>
            </a:extLst>
          </p:cNvPr>
          <p:cNvSpPr txBox="1"/>
          <p:nvPr/>
        </p:nvSpPr>
        <p:spPr>
          <a:xfrm>
            <a:off x="3824287" y="4800601"/>
            <a:ext cx="2438400" cy="461665"/>
          </a:xfrm>
          <a:prstGeom prst="rect">
            <a:avLst/>
          </a:prstGeom>
          <a:noFill/>
        </p:spPr>
        <p:txBody>
          <a:bodyPr wrap="square" rtlCol="0">
            <a:spAutoFit/>
          </a:bodyPr>
          <a:lstStyle/>
          <a:p>
            <a:r>
              <a:rPr lang="en-US" sz="2400" dirty="0">
                <a:solidFill>
                  <a:srgbClr val="0070C0"/>
                </a:solidFill>
              </a:rPr>
              <a:t>p = 20 </a:t>
            </a:r>
            <a:r>
              <a:rPr lang="en-US" sz="2400" dirty="0" err="1">
                <a:solidFill>
                  <a:srgbClr val="0070C0"/>
                </a:solidFill>
              </a:rPr>
              <a:t>kg</a:t>
            </a:r>
            <a:r>
              <a:rPr lang="en-US" sz="2400" dirty="0" err="1">
                <a:solidFill>
                  <a:srgbClr val="0070C0"/>
                </a:solidFill>
                <a:latin typeface="Arial"/>
                <a:cs typeface="Arial"/>
              </a:rPr>
              <a:t>·</a:t>
            </a:r>
            <a:r>
              <a:rPr lang="en-US" sz="2400" dirty="0" err="1">
                <a:solidFill>
                  <a:srgbClr val="0070C0"/>
                </a:solidFill>
              </a:rPr>
              <a:t>m</a:t>
            </a:r>
            <a:r>
              <a:rPr lang="en-US" sz="2400" dirty="0">
                <a:solidFill>
                  <a:srgbClr val="0070C0"/>
                </a:solidFill>
              </a:rPr>
              <a:t>/s</a:t>
            </a:r>
          </a:p>
        </p:txBody>
      </p:sp>
      <p:sp>
        <p:nvSpPr>
          <p:cNvPr id="5" name="TextBox 4">
            <a:extLst>
              <a:ext uri="{FF2B5EF4-FFF2-40B4-BE49-F238E27FC236}">
                <a16:creationId xmlns:a16="http://schemas.microsoft.com/office/drawing/2014/main" id="{CD2C8B22-1439-4C41-BFAE-6A048854183E}"/>
              </a:ext>
            </a:extLst>
          </p:cNvPr>
          <p:cNvSpPr txBox="1"/>
          <p:nvPr/>
        </p:nvSpPr>
        <p:spPr>
          <a:xfrm>
            <a:off x="6400800" y="4810126"/>
            <a:ext cx="2438400" cy="461665"/>
          </a:xfrm>
          <a:prstGeom prst="rect">
            <a:avLst/>
          </a:prstGeom>
          <a:noFill/>
        </p:spPr>
        <p:txBody>
          <a:bodyPr wrap="square" rtlCol="0">
            <a:spAutoFit/>
          </a:bodyPr>
          <a:lstStyle/>
          <a:p>
            <a:r>
              <a:rPr lang="en-US" sz="2400" dirty="0">
                <a:solidFill>
                  <a:srgbClr val="FF0000"/>
                </a:solidFill>
              </a:rPr>
              <a:t>p = 20 </a:t>
            </a:r>
            <a:r>
              <a:rPr lang="en-US" sz="2400" dirty="0" err="1">
                <a:solidFill>
                  <a:srgbClr val="FF0000"/>
                </a:solidFill>
              </a:rPr>
              <a:t>kg</a:t>
            </a:r>
            <a:r>
              <a:rPr lang="en-US" sz="2400" dirty="0" err="1">
                <a:solidFill>
                  <a:srgbClr val="FF0000"/>
                </a:solidFill>
                <a:latin typeface="Arial"/>
                <a:cs typeface="Arial"/>
              </a:rPr>
              <a:t>·</a:t>
            </a:r>
            <a:r>
              <a:rPr lang="en-US" sz="2400" dirty="0" err="1">
                <a:solidFill>
                  <a:srgbClr val="FF0000"/>
                </a:solidFill>
              </a:rPr>
              <a:t>m</a:t>
            </a:r>
            <a:r>
              <a:rPr lang="en-US" sz="2400" dirty="0">
                <a:solidFill>
                  <a:srgbClr val="FF0000"/>
                </a:solidFill>
              </a:rPr>
              <a:t>/s</a:t>
            </a:r>
          </a:p>
        </p:txBody>
      </p:sp>
      <p:sp>
        <p:nvSpPr>
          <p:cNvPr id="6" name="TextBox 5">
            <a:extLst>
              <a:ext uri="{FF2B5EF4-FFF2-40B4-BE49-F238E27FC236}">
                <a16:creationId xmlns:a16="http://schemas.microsoft.com/office/drawing/2014/main" id="{A3CB1EE9-7470-4DEE-8414-51DA1251D56F}"/>
              </a:ext>
            </a:extLst>
          </p:cNvPr>
          <p:cNvSpPr txBox="1"/>
          <p:nvPr/>
        </p:nvSpPr>
        <p:spPr>
          <a:xfrm>
            <a:off x="8610600" y="4810126"/>
            <a:ext cx="2072640" cy="461665"/>
          </a:xfrm>
          <a:prstGeom prst="rect">
            <a:avLst/>
          </a:prstGeom>
          <a:noFill/>
        </p:spPr>
        <p:txBody>
          <a:bodyPr wrap="square" rtlCol="0">
            <a:spAutoFit/>
          </a:bodyPr>
          <a:lstStyle/>
          <a:p>
            <a:r>
              <a:rPr lang="en-US" sz="2400" dirty="0">
                <a:solidFill>
                  <a:srgbClr val="0070C0"/>
                </a:solidFill>
              </a:rPr>
              <a:t>p = 30 </a:t>
            </a:r>
            <a:r>
              <a:rPr lang="en-US" sz="2400" dirty="0" err="1">
                <a:solidFill>
                  <a:srgbClr val="0070C0"/>
                </a:solidFill>
              </a:rPr>
              <a:t>kg</a:t>
            </a:r>
            <a:r>
              <a:rPr lang="en-US" sz="2400" dirty="0" err="1">
                <a:solidFill>
                  <a:srgbClr val="0070C0"/>
                </a:solidFill>
                <a:latin typeface="Arial"/>
                <a:cs typeface="Arial"/>
              </a:rPr>
              <a:t>·</a:t>
            </a:r>
            <a:r>
              <a:rPr lang="en-US" sz="2400" dirty="0" err="1">
                <a:solidFill>
                  <a:srgbClr val="0070C0"/>
                </a:solidFill>
              </a:rPr>
              <a:t>m</a:t>
            </a:r>
            <a:r>
              <a:rPr lang="en-US" sz="2400" dirty="0">
                <a:solidFill>
                  <a:srgbClr val="0070C0"/>
                </a:solidFill>
              </a:rPr>
              <a:t>/s</a:t>
            </a:r>
          </a:p>
        </p:txBody>
      </p:sp>
      <p:sp>
        <p:nvSpPr>
          <p:cNvPr id="7" name="TextBox 6">
            <a:extLst>
              <a:ext uri="{FF2B5EF4-FFF2-40B4-BE49-F238E27FC236}">
                <a16:creationId xmlns:a16="http://schemas.microsoft.com/office/drawing/2014/main" id="{43777F64-6216-487E-B663-F552A3822B0D}"/>
              </a:ext>
            </a:extLst>
          </p:cNvPr>
          <p:cNvSpPr txBox="1"/>
          <p:nvPr/>
        </p:nvSpPr>
        <p:spPr>
          <a:xfrm>
            <a:off x="2133600" y="5334001"/>
            <a:ext cx="3429000" cy="584775"/>
          </a:xfrm>
          <a:prstGeom prst="rect">
            <a:avLst/>
          </a:prstGeom>
          <a:noFill/>
        </p:spPr>
        <p:txBody>
          <a:bodyPr wrap="square" rtlCol="0">
            <a:spAutoFit/>
          </a:bodyPr>
          <a:lstStyle/>
          <a:p>
            <a:r>
              <a:rPr lang="en-US" sz="3200" dirty="0">
                <a:solidFill>
                  <a:srgbClr val="00B050"/>
                </a:solidFill>
              </a:rPr>
              <a:t>Total = 50 </a:t>
            </a:r>
            <a:r>
              <a:rPr lang="en-US" sz="3200" dirty="0" err="1">
                <a:solidFill>
                  <a:srgbClr val="00B050"/>
                </a:solidFill>
              </a:rPr>
              <a:t>kg</a:t>
            </a:r>
            <a:r>
              <a:rPr lang="en-US" sz="3200" dirty="0" err="1">
                <a:solidFill>
                  <a:srgbClr val="00B050"/>
                </a:solidFill>
                <a:latin typeface="Arial"/>
                <a:cs typeface="Arial"/>
              </a:rPr>
              <a:t>·</a:t>
            </a:r>
            <a:r>
              <a:rPr lang="en-US" sz="3200" dirty="0" err="1">
                <a:solidFill>
                  <a:srgbClr val="00B050"/>
                </a:solidFill>
              </a:rPr>
              <a:t>m</a:t>
            </a:r>
            <a:r>
              <a:rPr lang="en-US" sz="3200" dirty="0">
                <a:solidFill>
                  <a:srgbClr val="00B050"/>
                </a:solidFill>
              </a:rPr>
              <a:t>/s</a:t>
            </a:r>
          </a:p>
        </p:txBody>
      </p:sp>
      <p:sp>
        <p:nvSpPr>
          <p:cNvPr id="8" name="TextBox 7">
            <a:extLst>
              <a:ext uri="{FF2B5EF4-FFF2-40B4-BE49-F238E27FC236}">
                <a16:creationId xmlns:a16="http://schemas.microsoft.com/office/drawing/2014/main" id="{FCE90407-E98C-4F1A-8633-43508A65CBDF}"/>
              </a:ext>
            </a:extLst>
          </p:cNvPr>
          <p:cNvSpPr txBox="1"/>
          <p:nvPr/>
        </p:nvSpPr>
        <p:spPr>
          <a:xfrm>
            <a:off x="6934200" y="5358826"/>
            <a:ext cx="3429000" cy="584775"/>
          </a:xfrm>
          <a:prstGeom prst="rect">
            <a:avLst/>
          </a:prstGeom>
          <a:noFill/>
        </p:spPr>
        <p:txBody>
          <a:bodyPr wrap="square" rtlCol="0">
            <a:spAutoFit/>
          </a:bodyPr>
          <a:lstStyle/>
          <a:p>
            <a:r>
              <a:rPr lang="en-US" sz="3200" dirty="0">
                <a:solidFill>
                  <a:srgbClr val="00B050"/>
                </a:solidFill>
              </a:rPr>
              <a:t>Total = 50 </a:t>
            </a:r>
            <a:r>
              <a:rPr lang="en-US" sz="3200" dirty="0" err="1">
                <a:solidFill>
                  <a:srgbClr val="00B050"/>
                </a:solidFill>
              </a:rPr>
              <a:t>kg</a:t>
            </a:r>
            <a:r>
              <a:rPr lang="en-US" sz="3200" dirty="0" err="1">
                <a:solidFill>
                  <a:srgbClr val="00B050"/>
                </a:solidFill>
                <a:latin typeface="Arial"/>
                <a:cs typeface="Arial"/>
              </a:rPr>
              <a:t>·</a:t>
            </a:r>
            <a:r>
              <a:rPr lang="en-US" sz="3200" dirty="0" err="1">
                <a:solidFill>
                  <a:srgbClr val="00B050"/>
                </a:solidFill>
              </a:rPr>
              <a:t>m</a:t>
            </a:r>
            <a:r>
              <a:rPr lang="en-US" sz="3200" dirty="0">
                <a:solidFill>
                  <a:srgbClr val="00B050"/>
                </a:solidFill>
              </a:rPr>
              <a:t>/s</a:t>
            </a:r>
          </a:p>
        </p:txBody>
      </p:sp>
      <p:pic>
        <p:nvPicPr>
          <p:cNvPr id="9" name="Picture 2">
            <a:extLst>
              <a:ext uri="{FF2B5EF4-FFF2-40B4-BE49-F238E27FC236}">
                <a16:creationId xmlns:a16="http://schemas.microsoft.com/office/drawing/2014/main" id="{39BEBCFD-EE6F-4AB7-8D5D-F0E619048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464" y="2819400"/>
            <a:ext cx="8601075"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itle 1">
            <a:extLst>
              <a:ext uri="{FF2B5EF4-FFF2-40B4-BE49-F238E27FC236}">
                <a16:creationId xmlns:a16="http://schemas.microsoft.com/office/drawing/2014/main" id="{416EAB72-1486-474B-BC91-1B6358A2EAFA}"/>
              </a:ext>
            </a:extLst>
          </p:cNvPr>
          <p:cNvSpPr txBox="1">
            <a:spLocks/>
          </p:cNvSpPr>
          <p:nvPr/>
        </p:nvSpPr>
        <p:spPr>
          <a:xfrm>
            <a:off x="1676400" y="77672"/>
            <a:ext cx="8791204" cy="602670"/>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b="1" dirty="0">
                <a:ln w="17780" cmpd="sng">
                  <a:noFill/>
                  <a:prstDash val="solid"/>
                  <a:miter lim="800000"/>
                </a:ln>
                <a:solidFill>
                  <a:sysClr val="windowText" lastClr="000000"/>
                </a:solidFill>
                <a:latin typeface="Times New Roman" panose="02020603050405020304" pitchFamily="18" charset="0"/>
                <a:cs typeface="Times New Roman" panose="02020603050405020304" pitchFamily="18" charset="0"/>
              </a:rPr>
              <a:t>Conservation of Linear Momentum</a:t>
            </a:r>
          </a:p>
        </p:txBody>
      </p:sp>
    </p:spTree>
    <p:extLst>
      <p:ext uri="{BB962C8B-B14F-4D97-AF65-F5344CB8AC3E}">
        <p14:creationId xmlns:p14="http://schemas.microsoft.com/office/powerpoint/2010/main" val="3873709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53FAC47-E84A-4E6C-A258-C0EE820C82C1}"/>
              </a:ext>
            </a:extLst>
          </p:cNvPr>
          <p:cNvSpPr>
            <a:spLocks noGrp="1"/>
          </p:cNvSpPr>
          <p:nvPr>
            <p:ph type="title"/>
          </p:nvPr>
        </p:nvSpPr>
        <p:spPr>
          <a:xfrm>
            <a:off x="1764561" y="933894"/>
            <a:ext cx="8686800" cy="1316665"/>
          </a:xfrm>
        </p:spPr>
        <p:txBody>
          <a:bodyPr>
            <a:normAutofit fontScale="90000"/>
          </a:bodyPr>
          <a:lstStyle/>
          <a:p>
            <a:pPr algn="just"/>
            <a:r>
              <a:rPr lang="en-US" sz="3600" b="1" dirty="0">
                <a:solidFill>
                  <a:schemeClr val="accent5"/>
                </a:solidFill>
              </a:rPr>
              <a:t>Elastic Collision</a:t>
            </a:r>
            <a:r>
              <a:rPr lang="en-US" dirty="0">
                <a:solidFill>
                  <a:schemeClr val="accent5"/>
                </a:solidFill>
              </a:rPr>
              <a:t>: </a:t>
            </a:r>
            <a:r>
              <a:rPr lang="en-US" sz="2700" dirty="0"/>
              <a:t>When kinetic energy before collision</a:t>
            </a:r>
            <a:br>
              <a:rPr lang="en-US" sz="2700" dirty="0"/>
            </a:br>
            <a:r>
              <a:rPr lang="en-US" sz="2700" dirty="0"/>
              <a:t>is equal to kinetic energy after the collision that means kinetic energy is conserved. This types of collision is called elastic collision.</a:t>
            </a:r>
          </a:p>
        </p:txBody>
      </p:sp>
      <p:sp>
        <p:nvSpPr>
          <p:cNvPr id="6" name="Title 1">
            <a:extLst>
              <a:ext uri="{FF2B5EF4-FFF2-40B4-BE49-F238E27FC236}">
                <a16:creationId xmlns:a16="http://schemas.microsoft.com/office/drawing/2014/main" id="{3ACD88F0-DDB9-41C4-954B-68BEAB0553BA}"/>
              </a:ext>
            </a:extLst>
          </p:cNvPr>
          <p:cNvSpPr txBox="1">
            <a:spLocks/>
          </p:cNvSpPr>
          <p:nvPr/>
        </p:nvSpPr>
        <p:spPr bwMode="auto">
          <a:xfrm>
            <a:off x="1640073" y="2397264"/>
            <a:ext cx="8510477" cy="19205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lvl1pPr marL="450850" indent="-450850" algn="l" rtl="0" fontAlgn="base">
              <a:lnSpc>
                <a:spcPct val="90000"/>
              </a:lnSpc>
              <a:spcBef>
                <a:spcPct val="0"/>
              </a:spcBef>
              <a:spcAft>
                <a:spcPct val="0"/>
              </a:spcAft>
              <a:defRPr sz="3000" b="1">
                <a:solidFill>
                  <a:srgbClr val="D33325"/>
                </a:solidFill>
                <a:latin typeface="+mj-lt"/>
                <a:ea typeface="+mj-ea"/>
                <a:cs typeface="+mj-cs"/>
              </a:defRPr>
            </a:lvl1pPr>
            <a:lvl2pPr marL="450850" indent="-450850" algn="l" rtl="0" fontAlgn="base">
              <a:lnSpc>
                <a:spcPct val="90000"/>
              </a:lnSpc>
              <a:spcBef>
                <a:spcPct val="0"/>
              </a:spcBef>
              <a:spcAft>
                <a:spcPct val="0"/>
              </a:spcAft>
              <a:defRPr sz="3000" b="1">
                <a:solidFill>
                  <a:srgbClr val="D33325"/>
                </a:solidFill>
                <a:latin typeface="Times New Roman" pitchFamily="84" charset="0"/>
              </a:defRPr>
            </a:lvl2pPr>
            <a:lvl3pPr marL="450850" indent="-450850" algn="l" rtl="0" fontAlgn="base">
              <a:lnSpc>
                <a:spcPct val="90000"/>
              </a:lnSpc>
              <a:spcBef>
                <a:spcPct val="0"/>
              </a:spcBef>
              <a:spcAft>
                <a:spcPct val="0"/>
              </a:spcAft>
              <a:defRPr sz="3000" b="1">
                <a:solidFill>
                  <a:srgbClr val="D33325"/>
                </a:solidFill>
                <a:latin typeface="Times New Roman" pitchFamily="84" charset="0"/>
              </a:defRPr>
            </a:lvl3pPr>
            <a:lvl4pPr marL="450850" indent="-450850" algn="l" rtl="0" fontAlgn="base">
              <a:lnSpc>
                <a:spcPct val="90000"/>
              </a:lnSpc>
              <a:spcBef>
                <a:spcPct val="0"/>
              </a:spcBef>
              <a:spcAft>
                <a:spcPct val="0"/>
              </a:spcAft>
              <a:defRPr sz="3000" b="1">
                <a:solidFill>
                  <a:srgbClr val="D33325"/>
                </a:solidFill>
                <a:latin typeface="Times New Roman" pitchFamily="84" charset="0"/>
              </a:defRPr>
            </a:lvl4pPr>
            <a:lvl5pPr marL="450850" indent="-450850" algn="l" rtl="0" fontAlgn="base">
              <a:lnSpc>
                <a:spcPct val="90000"/>
              </a:lnSpc>
              <a:spcBef>
                <a:spcPct val="0"/>
              </a:spcBef>
              <a:spcAft>
                <a:spcPct val="0"/>
              </a:spcAft>
              <a:defRPr sz="3000" b="1">
                <a:solidFill>
                  <a:srgbClr val="D33325"/>
                </a:solidFill>
                <a:latin typeface="Times New Roman" pitchFamily="84" charset="0"/>
              </a:defRPr>
            </a:lvl5pPr>
            <a:lvl6pPr marL="908050" indent="-450850" algn="l" rtl="0" fontAlgn="base">
              <a:lnSpc>
                <a:spcPct val="90000"/>
              </a:lnSpc>
              <a:spcBef>
                <a:spcPct val="0"/>
              </a:spcBef>
              <a:spcAft>
                <a:spcPct val="0"/>
              </a:spcAft>
              <a:defRPr sz="3000" b="1">
                <a:solidFill>
                  <a:srgbClr val="D33325"/>
                </a:solidFill>
                <a:latin typeface="Times New Roman" pitchFamily="84" charset="0"/>
              </a:defRPr>
            </a:lvl6pPr>
            <a:lvl7pPr marL="1365250" indent="-450850" algn="l" rtl="0" fontAlgn="base">
              <a:lnSpc>
                <a:spcPct val="90000"/>
              </a:lnSpc>
              <a:spcBef>
                <a:spcPct val="0"/>
              </a:spcBef>
              <a:spcAft>
                <a:spcPct val="0"/>
              </a:spcAft>
              <a:defRPr sz="3000" b="1">
                <a:solidFill>
                  <a:srgbClr val="D33325"/>
                </a:solidFill>
                <a:latin typeface="Times New Roman" pitchFamily="84" charset="0"/>
              </a:defRPr>
            </a:lvl7pPr>
            <a:lvl8pPr marL="1822450" indent="-450850" algn="l" rtl="0" fontAlgn="base">
              <a:lnSpc>
                <a:spcPct val="90000"/>
              </a:lnSpc>
              <a:spcBef>
                <a:spcPct val="0"/>
              </a:spcBef>
              <a:spcAft>
                <a:spcPct val="0"/>
              </a:spcAft>
              <a:defRPr sz="3000" b="1">
                <a:solidFill>
                  <a:srgbClr val="D33325"/>
                </a:solidFill>
                <a:latin typeface="Times New Roman" pitchFamily="84" charset="0"/>
              </a:defRPr>
            </a:lvl8pPr>
            <a:lvl9pPr marL="2279650" indent="-450850" algn="l" rtl="0" fontAlgn="base">
              <a:lnSpc>
                <a:spcPct val="90000"/>
              </a:lnSpc>
              <a:spcBef>
                <a:spcPct val="0"/>
              </a:spcBef>
              <a:spcAft>
                <a:spcPct val="0"/>
              </a:spcAft>
              <a:defRPr sz="3000" b="1">
                <a:solidFill>
                  <a:srgbClr val="D33325"/>
                </a:solidFill>
                <a:latin typeface="Times New Roman" pitchFamily="84" charset="0"/>
              </a:defRPr>
            </a:lvl9pPr>
          </a:lstStyle>
          <a:p>
            <a:pPr algn="just" eaLnBrk="1" hangingPunct="1"/>
            <a:r>
              <a:rPr lang="en-US" kern="0" dirty="0">
                <a:solidFill>
                  <a:schemeClr val="accent5"/>
                </a:solidFill>
              </a:rPr>
              <a:t>Inelastic Collision:</a:t>
            </a:r>
            <a:r>
              <a:rPr lang="en-US" kern="0" dirty="0">
                <a:solidFill>
                  <a:schemeClr val="tx1"/>
                </a:solidFill>
              </a:rPr>
              <a:t> </a:t>
            </a:r>
            <a:r>
              <a:rPr lang="en-US" sz="2400" kern="0" dirty="0">
                <a:solidFill>
                  <a:srgbClr val="004A37"/>
                </a:solidFill>
              </a:rPr>
              <a:t>When kinetic energy before collision is not equal to kinetic energy after the collision that means kinetic energy is not conserved. This types of collision is called inelastic collision.</a:t>
            </a:r>
          </a:p>
          <a:p>
            <a:pPr algn="ctr" eaLnBrk="1" hangingPunct="1"/>
            <a:endParaRPr lang="en-US" kern="0" dirty="0">
              <a:solidFill>
                <a:srgbClr val="004A37"/>
              </a:solidFill>
            </a:endParaRPr>
          </a:p>
        </p:txBody>
      </p:sp>
      <p:pic>
        <p:nvPicPr>
          <p:cNvPr id="7" name="Picture 6">
            <a:extLst>
              <a:ext uri="{FF2B5EF4-FFF2-40B4-BE49-F238E27FC236}">
                <a16:creationId xmlns:a16="http://schemas.microsoft.com/office/drawing/2014/main" id="{5E2DEA28-9DA8-44AA-AE2A-6D17C7D12E2F}"/>
              </a:ext>
            </a:extLst>
          </p:cNvPr>
          <p:cNvPicPr>
            <a:picLocks noChangeAspect="1" noChangeArrowheads="1"/>
          </p:cNvPicPr>
          <p:nvPr/>
        </p:nvPicPr>
        <p:blipFill>
          <a:blip r:embed="rId2"/>
          <a:srcRect/>
          <a:stretch>
            <a:fillRect/>
          </a:stretch>
        </p:blipFill>
        <p:spPr bwMode="auto">
          <a:xfrm>
            <a:off x="2135372" y="4540103"/>
            <a:ext cx="8334154" cy="1648047"/>
          </a:xfrm>
          <a:prstGeom prst="rect">
            <a:avLst/>
          </a:prstGeom>
          <a:noFill/>
          <a:ln w="9525">
            <a:noFill/>
            <a:miter lim="800000"/>
            <a:headEnd/>
            <a:tailEnd/>
          </a:ln>
          <a:effectLst/>
        </p:spPr>
      </p:pic>
      <p:sp>
        <p:nvSpPr>
          <p:cNvPr id="9" name="Rectangle 8">
            <a:extLst>
              <a:ext uri="{FF2B5EF4-FFF2-40B4-BE49-F238E27FC236}">
                <a16:creationId xmlns:a16="http://schemas.microsoft.com/office/drawing/2014/main" id="{570F20B9-36A3-407E-92C8-18727250F70F}"/>
              </a:ext>
            </a:extLst>
          </p:cNvPr>
          <p:cNvSpPr/>
          <p:nvPr/>
        </p:nvSpPr>
        <p:spPr>
          <a:xfrm>
            <a:off x="1871870" y="101959"/>
            <a:ext cx="8229600" cy="622799"/>
          </a:xfrm>
          <a:prstGeom prst="rect">
            <a:avLst/>
          </a:prstGeom>
          <a:solidFill>
            <a:srgbClr val="C00000"/>
          </a:solidFill>
        </p:spPr>
        <p:style>
          <a:lnRef idx="3">
            <a:schemeClr val="lt1"/>
          </a:lnRef>
          <a:fillRef idx="1">
            <a:schemeClr val="accent2"/>
          </a:fillRef>
          <a:effectRef idx="1">
            <a:schemeClr val="accent2"/>
          </a:effectRef>
          <a:fontRef idx="minor">
            <a:schemeClr val="lt1"/>
          </a:fontRef>
        </p:style>
        <p:txBody>
          <a:bodyPr wrap="square">
            <a:spAutoFit/>
          </a:bodyPr>
          <a:lstStyle/>
          <a:p>
            <a:pPr algn="ctr">
              <a:lnSpc>
                <a:spcPct val="115000"/>
              </a:lnSpc>
              <a:spcAft>
                <a:spcPts val="1000"/>
              </a:spcAft>
              <a:tabLst>
                <a:tab pos="2470150" algn="l"/>
              </a:tabLst>
            </a:pPr>
            <a:r>
              <a:rPr lang="en-US" sz="3200" b="1" dirty="0">
                <a:latin typeface="Times New Roman" panose="02020603050405020304" pitchFamily="18" charset="0"/>
                <a:ea typeface="Calibri" panose="020F0502020204030204" pitchFamily="34" charset="0"/>
                <a:cs typeface="Times New Roman" panose="02020603050405020304" pitchFamily="18" charset="0"/>
              </a:rPr>
              <a:t>Elastic &amp; Inelastic collision</a:t>
            </a:r>
            <a:endParaRPr lang="en-US" sz="3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p:cNvSpPr txBox="1"/>
          <p:nvPr/>
        </p:nvSpPr>
        <p:spPr>
          <a:xfrm>
            <a:off x="1640073" y="3984269"/>
            <a:ext cx="2385525" cy="461665"/>
          </a:xfrm>
          <a:prstGeom prst="rect">
            <a:avLst/>
          </a:prstGeom>
          <a:noFill/>
        </p:spPr>
        <p:txBody>
          <a:bodyPr wrap="none" rtlCol="0">
            <a:spAutoFit/>
          </a:bodyPr>
          <a:lstStyle/>
          <a:p>
            <a:r>
              <a:rPr lang="en-US" sz="2400" b="1" dirty="0">
                <a:solidFill>
                  <a:schemeClr val="accent5"/>
                </a:solidFill>
              </a:rPr>
              <a:t>Important Notes:</a:t>
            </a:r>
          </a:p>
        </p:txBody>
      </p:sp>
    </p:spTree>
    <p:extLst>
      <p:ext uri="{BB962C8B-B14F-4D97-AF65-F5344CB8AC3E}">
        <p14:creationId xmlns:p14="http://schemas.microsoft.com/office/powerpoint/2010/main" val="3348302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31D109C1-4CE3-7C30-AC87-3A352EE22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343" y="914400"/>
            <a:ext cx="3816350" cy="4364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a:extLst>
              <a:ext uri="{FF2B5EF4-FFF2-40B4-BE49-F238E27FC236}">
                <a16:creationId xmlns:a16="http://schemas.microsoft.com/office/drawing/2014/main" id="{7292973C-057D-09D9-C2B3-164F18F6BE64}"/>
              </a:ext>
            </a:extLst>
          </p:cNvPr>
          <p:cNvSpPr>
            <a:spLocks noGrp="1" noChangeArrowheads="1"/>
          </p:cNvSpPr>
          <p:nvPr/>
        </p:nvSpPr>
        <p:spPr bwMode="auto">
          <a:xfrm>
            <a:off x="1727918" y="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Tahoma" pitchFamily="34" charset="0"/>
              </a:defRPr>
            </a:lvl2pPr>
            <a:lvl3pPr algn="ctr" rtl="0" eaLnBrk="0" fontAlgn="base" hangingPunct="0">
              <a:spcBef>
                <a:spcPct val="0"/>
              </a:spcBef>
              <a:spcAft>
                <a:spcPct val="0"/>
              </a:spcAft>
              <a:defRPr sz="4400">
                <a:solidFill>
                  <a:schemeClr val="bg2"/>
                </a:solidFill>
                <a:latin typeface="Tahoma" pitchFamily="34" charset="0"/>
              </a:defRPr>
            </a:lvl3pPr>
            <a:lvl4pPr algn="ctr" rtl="0" eaLnBrk="0" fontAlgn="base" hangingPunct="0">
              <a:spcBef>
                <a:spcPct val="0"/>
              </a:spcBef>
              <a:spcAft>
                <a:spcPct val="0"/>
              </a:spcAft>
              <a:defRPr sz="4400">
                <a:solidFill>
                  <a:schemeClr val="bg2"/>
                </a:solidFill>
                <a:latin typeface="Tahoma" pitchFamily="34" charset="0"/>
              </a:defRPr>
            </a:lvl4pPr>
            <a:lvl5pPr algn="ctr" rtl="0" eaLnBrk="0" fontAlgn="base" hangingPunct="0">
              <a:spcBef>
                <a:spcPct val="0"/>
              </a:spcBef>
              <a:spcAft>
                <a:spcPct val="0"/>
              </a:spcAft>
              <a:defRPr sz="4400">
                <a:solidFill>
                  <a:schemeClr val="bg2"/>
                </a:solidFill>
                <a:latin typeface="Tahoma" pitchFamily="34" charset="0"/>
              </a:defRPr>
            </a:lvl5pPr>
            <a:lvl6pPr marL="457200" algn="ctr" rtl="0" fontAlgn="base">
              <a:spcBef>
                <a:spcPct val="0"/>
              </a:spcBef>
              <a:spcAft>
                <a:spcPct val="0"/>
              </a:spcAft>
              <a:defRPr sz="4400">
                <a:solidFill>
                  <a:schemeClr val="bg2"/>
                </a:solidFill>
                <a:latin typeface="Tahoma" pitchFamily="34" charset="0"/>
              </a:defRPr>
            </a:lvl6pPr>
            <a:lvl7pPr marL="914400" algn="ctr" rtl="0" fontAlgn="base">
              <a:spcBef>
                <a:spcPct val="0"/>
              </a:spcBef>
              <a:spcAft>
                <a:spcPct val="0"/>
              </a:spcAft>
              <a:defRPr sz="4400">
                <a:solidFill>
                  <a:schemeClr val="bg2"/>
                </a:solidFill>
                <a:latin typeface="Tahoma" pitchFamily="34" charset="0"/>
              </a:defRPr>
            </a:lvl7pPr>
            <a:lvl8pPr marL="1371600" algn="ctr" rtl="0" fontAlgn="base">
              <a:spcBef>
                <a:spcPct val="0"/>
              </a:spcBef>
              <a:spcAft>
                <a:spcPct val="0"/>
              </a:spcAft>
              <a:defRPr sz="4400">
                <a:solidFill>
                  <a:schemeClr val="bg2"/>
                </a:solidFill>
                <a:latin typeface="Tahoma" pitchFamily="34" charset="0"/>
              </a:defRPr>
            </a:lvl8pPr>
            <a:lvl9pPr marL="1828800" algn="ctr" rtl="0" fontAlgn="base">
              <a:spcBef>
                <a:spcPct val="0"/>
              </a:spcBef>
              <a:spcAft>
                <a:spcPct val="0"/>
              </a:spcAft>
              <a:defRPr sz="4400">
                <a:solidFill>
                  <a:schemeClr val="bg2"/>
                </a:solidFill>
                <a:latin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0" cap="none" spc="0" normalizeH="0" baseline="0" noProof="0" dirty="0">
                <a:ln>
                  <a:noFill/>
                </a:ln>
                <a:solidFill>
                  <a:srgbClr val="000066"/>
                </a:solidFill>
                <a:effectLst/>
                <a:uLnTx/>
                <a:uFillTx/>
                <a:latin typeface="Tahoma"/>
                <a:ea typeface="+mj-ea"/>
                <a:cs typeface="+mj-cs"/>
              </a:rPr>
              <a:t>More About Elastic Collisions</a:t>
            </a:r>
          </a:p>
        </p:txBody>
      </p:sp>
      <p:pic>
        <p:nvPicPr>
          <p:cNvPr id="16" name="Picture 15" descr="Diagram&#10;&#10;Description automatically generated with medium confidence">
            <a:extLst>
              <a:ext uri="{FF2B5EF4-FFF2-40B4-BE49-F238E27FC236}">
                <a16:creationId xmlns:a16="http://schemas.microsoft.com/office/drawing/2014/main" id="{021D7C8F-319C-F072-85E9-ED601211F1DA}"/>
              </a:ext>
            </a:extLst>
          </p:cNvPr>
          <p:cNvPicPr>
            <a:picLocks noChangeAspect="1"/>
          </p:cNvPicPr>
          <p:nvPr/>
        </p:nvPicPr>
        <p:blipFill rotWithShape="1">
          <a:blip r:embed="rId3">
            <a:extLst>
              <a:ext uri="{28A0092B-C50C-407E-A947-70E740481C1C}">
                <a14:useLocalDpi xmlns:a14="http://schemas.microsoft.com/office/drawing/2010/main" val="0"/>
              </a:ext>
            </a:extLst>
          </a:blip>
          <a:srcRect l="54646" t="31038" b="35473"/>
          <a:stretch/>
        </p:blipFill>
        <p:spPr>
          <a:xfrm>
            <a:off x="2351249" y="3831428"/>
            <a:ext cx="5074764" cy="2894530"/>
          </a:xfrm>
          <a:prstGeom prst="rect">
            <a:avLst/>
          </a:prstGeom>
        </p:spPr>
      </p:pic>
      <mc:AlternateContent xmlns:mc="http://schemas.openxmlformats.org/markup-compatibility/2006">
        <mc:Choice xmlns:a14="http://schemas.microsoft.com/office/drawing/2010/main" Requires="a14">
          <p:sp>
            <p:nvSpPr>
              <p:cNvPr id="17" name="Rectangle 16">
                <a:extLst>
                  <a:ext uri="{FF2B5EF4-FFF2-40B4-BE49-F238E27FC236}">
                    <a16:creationId xmlns:a16="http://schemas.microsoft.com/office/drawing/2014/main" id="{1BE7DF9D-B50D-EBDD-0B0F-0FB5BEB3A0AB}"/>
                  </a:ext>
                </a:extLst>
              </p:cNvPr>
              <p:cNvSpPr/>
              <p:nvPr/>
            </p:nvSpPr>
            <p:spPr>
              <a:xfrm>
                <a:off x="442452" y="1137718"/>
                <a:ext cx="8610600" cy="2236510"/>
              </a:xfrm>
              <a:prstGeom prst="rect">
                <a:avLst/>
              </a:prstGeom>
            </p:spPr>
            <p:txBody>
              <a:bodyPr wrap="square">
                <a:spAutoFit/>
              </a:bodyPr>
              <a:lstStyle/>
              <a:p>
                <a:pPr algn="l"/>
                <a:r>
                  <a:rPr lang="en-US" sz="2000" b="1" dirty="0">
                    <a:solidFill>
                      <a:schemeClr val="tx1"/>
                    </a:solidFill>
                    <a:latin typeface="Times New Roman" panose="02020603050405020304" pitchFamily="18" charset="0"/>
                    <a:ea typeface="Calibri" panose="020F0502020204030204" pitchFamily="34" charset="0"/>
                  </a:rPr>
                  <a:t>Conservation of momentum:</a:t>
                </a:r>
              </a:p>
              <a:p>
                <a:pPr algn="l"/>
                <a14:m>
                  <m:oMathPara xmlns:m="http://schemas.openxmlformats.org/officeDocument/2006/math">
                    <m:oMathParaPr>
                      <m:jc m:val="centerGroup"/>
                    </m:oMathParaPr>
                    <m:oMath xmlns:m="http://schemas.openxmlformats.org/officeDocument/2006/math">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𝟏</m:t>
                          </m:r>
                        </m:sub>
                      </m:sSub>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𝟏</m:t>
                          </m:r>
                          <m:r>
                            <a:rPr lang="en-US" sz="2000" b="1" i="1">
                              <a:solidFill>
                                <a:schemeClr val="tx1"/>
                              </a:solidFill>
                              <a:latin typeface="Cambria Math" panose="02040503050406030204" pitchFamily="18" charset="0"/>
                            </a:rPr>
                            <m:t>𝒊</m:t>
                          </m:r>
                        </m:sub>
                      </m:sSub>
                      <m:r>
                        <a:rPr lang="en-US" sz="2000" b="1" i="1">
                          <a:solidFill>
                            <a:schemeClr val="tx1"/>
                          </a:solidFill>
                          <a:latin typeface="Cambria Math" panose="02040503050406030204" pitchFamily="18" charset="0"/>
                        </a:rPr>
                        <m:t>+</m:t>
                      </m:r>
                      <m:sSub>
                        <m:sSubPr>
                          <m:ctrlPr>
                            <a:rPr lang="en-US" sz="2000" b="1" i="1">
                              <a:solidFill>
                                <a:schemeClr val="tx1"/>
                              </a:solidFill>
                              <a:latin typeface="Cambria Math" panose="02040503050406030204" pitchFamily="18" charset="0"/>
                            </a:rPr>
                          </m:ctrlPr>
                        </m:sSubPr>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𝟐</m:t>
                              </m:r>
                            </m:sub>
                          </m:sSub>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𝟐</m:t>
                          </m:r>
                          <m:r>
                            <a:rPr lang="en-US" sz="2000" b="1" i="1">
                              <a:solidFill>
                                <a:schemeClr val="tx1"/>
                              </a:solidFill>
                              <a:latin typeface="Cambria Math" panose="02040503050406030204" pitchFamily="18" charset="0"/>
                            </a:rPr>
                            <m:t>𝒊</m:t>
                          </m:r>
                        </m:sub>
                      </m:sSub>
                      <m:r>
                        <a:rPr lang="en-US" sz="2000" b="1" dirty="0">
                          <a:solidFill>
                            <a:schemeClr val="tx1"/>
                          </a:solidFill>
                          <a:latin typeface="Cambria Math" panose="02040503050406030204" pitchFamily="18" charset="0"/>
                        </a:rPr>
                        <m:t>=</m:t>
                      </m:r>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𝟏</m:t>
                          </m:r>
                        </m:sub>
                      </m:sSub>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𝟏</m:t>
                          </m:r>
                          <m:r>
                            <a:rPr lang="en-US" sz="2000" b="1" i="1">
                              <a:solidFill>
                                <a:schemeClr val="tx1"/>
                              </a:solidFill>
                              <a:latin typeface="Cambria Math" panose="02040503050406030204" pitchFamily="18" charset="0"/>
                            </a:rPr>
                            <m:t>𝒇</m:t>
                          </m:r>
                        </m:sub>
                      </m:sSub>
                      <m:r>
                        <a:rPr lang="en-US" sz="2000" b="1" i="1">
                          <a:solidFill>
                            <a:schemeClr val="tx1"/>
                          </a:solidFill>
                          <a:latin typeface="Cambria Math" panose="02040503050406030204" pitchFamily="18" charset="0"/>
                        </a:rPr>
                        <m:t>+</m:t>
                      </m:r>
                      <m:sSub>
                        <m:sSubPr>
                          <m:ctrlPr>
                            <a:rPr lang="en-US" sz="2000" b="1" i="1">
                              <a:solidFill>
                                <a:schemeClr val="tx1"/>
                              </a:solidFill>
                              <a:latin typeface="Cambria Math" panose="02040503050406030204" pitchFamily="18" charset="0"/>
                            </a:rPr>
                          </m:ctrlPr>
                        </m:sSubPr>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𝟐</m:t>
                              </m:r>
                            </m:sub>
                          </m:sSub>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𝟐</m:t>
                          </m:r>
                          <m:r>
                            <a:rPr lang="en-US" sz="2000" b="1" i="1">
                              <a:solidFill>
                                <a:schemeClr val="tx1"/>
                              </a:solidFill>
                              <a:latin typeface="Cambria Math" panose="02040503050406030204" pitchFamily="18" charset="0"/>
                            </a:rPr>
                            <m:t>𝒇</m:t>
                          </m:r>
                        </m:sub>
                      </m:sSub>
                    </m:oMath>
                  </m:oMathPara>
                </a14:m>
                <a:endParaRPr lang="en-US" sz="2000" dirty="0">
                  <a:solidFill>
                    <a:schemeClr val="tx1"/>
                  </a:solidFill>
                </a:endParaRPr>
              </a:p>
              <a:p>
                <a:pPr algn="l"/>
                <a:r>
                  <a:rPr lang="en-US" sz="2000" dirty="0">
                    <a:solidFill>
                      <a:schemeClr val="tx1"/>
                    </a:solidFill>
                  </a:rPr>
                  <a:t>                </a:t>
                </a:r>
              </a:p>
              <a:p>
                <a:pPr algn="l"/>
                <a:r>
                  <a:rPr lang="en-US" sz="2000" b="1" dirty="0">
                    <a:solidFill>
                      <a:schemeClr val="tx1"/>
                    </a:solidFill>
                    <a:latin typeface="Times New Roman" panose="02020603050405020304" pitchFamily="18" charset="0"/>
                    <a:ea typeface="Calibri" panose="020F0502020204030204" pitchFamily="34" charset="0"/>
                  </a:rPr>
                  <a:t>From conservation of energy,</a:t>
                </a:r>
              </a:p>
              <a:p>
                <a:pPr algn="l"/>
                <a14:m>
                  <m:oMathPara xmlns:m="http://schemas.openxmlformats.org/officeDocument/2006/math">
                    <m:oMathParaPr>
                      <m:jc m:val="centerGroup"/>
                    </m:oMathParaPr>
                    <m:oMath xmlns:m="http://schemas.openxmlformats.org/officeDocument/2006/math">
                      <m:sSub>
                        <m:sSubPr>
                          <m:ctrlPr>
                            <a:rPr lang="en-US" sz="2000" b="1" i="1">
                              <a:solidFill>
                                <a:schemeClr val="tx1"/>
                              </a:solidFill>
                              <a:latin typeface="Cambria Math" panose="02040503050406030204" pitchFamily="18" charset="0"/>
                            </a:rPr>
                          </m:ctrlPr>
                        </m:sSubPr>
                        <m:e>
                          <m:f>
                            <m:fPr>
                              <m:ctrlPr>
                                <a:rPr lang="en-US" sz="2000" b="1" i="1">
                                  <a:solidFill>
                                    <a:schemeClr val="tx1"/>
                                  </a:solidFill>
                                  <a:latin typeface="Cambria Math" panose="02040503050406030204" pitchFamily="18" charset="0"/>
                                </a:rPr>
                              </m:ctrlPr>
                            </m:fPr>
                            <m:num>
                              <m:r>
                                <a:rPr lang="en-US" sz="2000" b="1" i="1">
                                  <a:solidFill>
                                    <a:schemeClr val="tx1"/>
                                  </a:solidFill>
                                  <a:latin typeface="Cambria Math" panose="02040503050406030204" pitchFamily="18" charset="0"/>
                                </a:rPr>
                                <m:t>𝟏</m:t>
                              </m:r>
                            </m:num>
                            <m:den>
                              <m:r>
                                <a:rPr lang="en-US" sz="2000" b="1" i="1">
                                  <a:solidFill>
                                    <a:schemeClr val="tx1"/>
                                  </a:solidFill>
                                  <a:latin typeface="Cambria Math" panose="02040503050406030204" pitchFamily="18" charset="0"/>
                                </a:rPr>
                                <m:t>𝟐</m:t>
                              </m:r>
                            </m:den>
                          </m:f>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𝟏</m:t>
                          </m:r>
                        </m:sub>
                      </m:sSub>
                      <m:sSup>
                        <m:sSupPr>
                          <m:ctrlPr>
                            <a:rPr lang="en-US" sz="2000" b="1" i="1">
                              <a:solidFill>
                                <a:schemeClr val="tx1"/>
                              </a:solidFill>
                              <a:latin typeface="Cambria Math" panose="02040503050406030204" pitchFamily="18" charset="0"/>
                            </a:rPr>
                          </m:ctrlPr>
                        </m:sSupPr>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𝟏</m:t>
                              </m:r>
                              <m:r>
                                <a:rPr lang="en-US" sz="2000" b="1" i="1">
                                  <a:solidFill>
                                    <a:schemeClr val="tx1"/>
                                  </a:solidFill>
                                  <a:latin typeface="Cambria Math" panose="02040503050406030204" pitchFamily="18" charset="0"/>
                                </a:rPr>
                                <m:t>𝒊</m:t>
                              </m:r>
                            </m:sub>
                          </m:sSub>
                        </m:e>
                        <m:sup>
                          <m:r>
                            <a:rPr lang="en-US" sz="2000" b="1" i="1">
                              <a:solidFill>
                                <a:schemeClr val="tx1"/>
                              </a:solidFill>
                              <a:latin typeface="Cambria Math" panose="02040503050406030204" pitchFamily="18" charset="0"/>
                            </a:rPr>
                            <m:t>𝟐</m:t>
                          </m:r>
                        </m:sup>
                      </m:sSup>
                      <m:r>
                        <a:rPr lang="en-US" sz="2000" b="1" i="1">
                          <a:solidFill>
                            <a:schemeClr val="tx1"/>
                          </a:solidFill>
                          <a:latin typeface="Cambria Math" panose="02040503050406030204" pitchFamily="18" charset="0"/>
                        </a:rPr>
                        <m:t>+</m:t>
                      </m:r>
                      <m:sSub>
                        <m:sSubPr>
                          <m:ctrlPr>
                            <a:rPr lang="en-US" sz="2000" b="1" i="1">
                              <a:solidFill>
                                <a:schemeClr val="tx1"/>
                              </a:solidFill>
                              <a:latin typeface="Cambria Math" panose="02040503050406030204" pitchFamily="18" charset="0"/>
                            </a:rPr>
                          </m:ctrlPr>
                        </m:sSubPr>
                        <m:e>
                          <m:f>
                            <m:fPr>
                              <m:ctrlPr>
                                <a:rPr lang="en-US" sz="2000" b="1" i="1">
                                  <a:solidFill>
                                    <a:schemeClr val="tx1"/>
                                  </a:solidFill>
                                  <a:latin typeface="Cambria Math" panose="02040503050406030204" pitchFamily="18" charset="0"/>
                                </a:rPr>
                              </m:ctrlPr>
                            </m:fPr>
                            <m:num>
                              <m:r>
                                <a:rPr lang="en-US" sz="2000" b="1" i="1">
                                  <a:solidFill>
                                    <a:schemeClr val="tx1"/>
                                  </a:solidFill>
                                  <a:latin typeface="Cambria Math" panose="02040503050406030204" pitchFamily="18" charset="0"/>
                                </a:rPr>
                                <m:t>𝟏</m:t>
                              </m:r>
                            </m:num>
                            <m:den>
                              <m:r>
                                <a:rPr lang="en-US" sz="2000" b="1" i="1">
                                  <a:solidFill>
                                    <a:schemeClr val="tx1"/>
                                  </a:solidFill>
                                  <a:latin typeface="Cambria Math" panose="02040503050406030204" pitchFamily="18" charset="0"/>
                                </a:rPr>
                                <m:t>𝟐</m:t>
                              </m:r>
                            </m:den>
                          </m:f>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𝟐</m:t>
                          </m:r>
                        </m:sub>
                      </m:sSub>
                      <m:sSup>
                        <m:sSupPr>
                          <m:ctrlPr>
                            <a:rPr lang="en-US" sz="2000" b="1" i="1">
                              <a:solidFill>
                                <a:schemeClr val="tx1"/>
                              </a:solidFill>
                              <a:latin typeface="Cambria Math" panose="02040503050406030204" pitchFamily="18" charset="0"/>
                            </a:rPr>
                          </m:ctrlPr>
                        </m:sSupPr>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𝟐</m:t>
                              </m:r>
                              <m:r>
                                <a:rPr lang="en-US" sz="2000" b="1" i="1">
                                  <a:solidFill>
                                    <a:schemeClr val="tx1"/>
                                  </a:solidFill>
                                  <a:latin typeface="Cambria Math" panose="02040503050406030204" pitchFamily="18" charset="0"/>
                                </a:rPr>
                                <m:t>𝒊</m:t>
                              </m:r>
                            </m:sub>
                          </m:sSub>
                        </m:e>
                        <m:sup>
                          <m:r>
                            <a:rPr lang="en-US" sz="2000" b="1" i="1">
                              <a:solidFill>
                                <a:schemeClr val="tx1"/>
                              </a:solidFill>
                              <a:latin typeface="Cambria Math" panose="02040503050406030204" pitchFamily="18" charset="0"/>
                            </a:rPr>
                            <m:t>𝟐</m:t>
                          </m:r>
                        </m:sup>
                      </m:sSup>
                      <m:r>
                        <a:rPr lang="en-US" sz="2000" b="1" dirty="0">
                          <a:solidFill>
                            <a:schemeClr val="tx1"/>
                          </a:solidFill>
                          <a:latin typeface="Cambria Math" panose="02040503050406030204" pitchFamily="18" charset="0"/>
                        </a:rPr>
                        <m:t>=</m:t>
                      </m:r>
                      <m:sSub>
                        <m:sSubPr>
                          <m:ctrlPr>
                            <a:rPr lang="en-US" sz="2000" b="1" i="1">
                              <a:solidFill>
                                <a:schemeClr val="tx1"/>
                              </a:solidFill>
                              <a:latin typeface="Cambria Math" panose="02040503050406030204" pitchFamily="18" charset="0"/>
                            </a:rPr>
                          </m:ctrlPr>
                        </m:sSubPr>
                        <m:e>
                          <m:f>
                            <m:fPr>
                              <m:ctrlPr>
                                <a:rPr lang="en-US" sz="2000" b="1" i="1">
                                  <a:solidFill>
                                    <a:schemeClr val="tx1"/>
                                  </a:solidFill>
                                  <a:latin typeface="Cambria Math" panose="02040503050406030204" pitchFamily="18" charset="0"/>
                                </a:rPr>
                              </m:ctrlPr>
                            </m:fPr>
                            <m:num>
                              <m:r>
                                <a:rPr lang="en-US" sz="2000" b="1" i="1">
                                  <a:solidFill>
                                    <a:schemeClr val="tx1"/>
                                  </a:solidFill>
                                  <a:latin typeface="Cambria Math" panose="02040503050406030204" pitchFamily="18" charset="0"/>
                                </a:rPr>
                                <m:t>𝟏</m:t>
                              </m:r>
                            </m:num>
                            <m:den>
                              <m:r>
                                <a:rPr lang="en-US" sz="2000" b="1" i="1">
                                  <a:solidFill>
                                    <a:schemeClr val="tx1"/>
                                  </a:solidFill>
                                  <a:latin typeface="Cambria Math" panose="02040503050406030204" pitchFamily="18" charset="0"/>
                                </a:rPr>
                                <m:t>𝟐</m:t>
                              </m:r>
                            </m:den>
                          </m:f>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𝟏</m:t>
                          </m:r>
                        </m:sub>
                      </m:sSub>
                      <m:sSup>
                        <m:sSupPr>
                          <m:ctrlPr>
                            <a:rPr lang="en-US" sz="2000" b="1" i="1">
                              <a:solidFill>
                                <a:schemeClr val="tx1"/>
                              </a:solidFill>
                              <a:latin typeface="Cambria Math" panose="02040503050406030204" pitchFamily="18" charset="0"/>
                            </a:rPr>
                          </m:ctrlPr>
                        </m:sSupPr>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𝟏</m:t>
                              </m:r>
                              <m:r>
                                <a:rPr lang="en-US" sz="2000" b="1" i="1">
                                  <a:solidFill>
                                    <a:schemeClr val="tx1"/>
                                  </a:solidFill>
                                  <a:latin typeface="Cambria Math" panose="02040503050406030204" pitchFamily="18" charset="0"/>
                                </a:rPr>
                                <m:t>𝒇</m:t>
                              </m:r>
                            </m:sub>
                          </m:sSub>
                        </m:e>
                        <m:sup>
                          <m:r>
                            <a:rPr lang="en-US" sz="2000" b="1" i="1">
                              <a:solidFill>
                                <a:schemeClr val="tx1"/>
                              </a:solidFill>
                              <a:latin typeface="Cambria Math" panose="02040503050406030204" pitchFamily="18" charset="0"/>
                            </a:rPr>
                            <m:t>𝟐</m:t>
                          </m:r>
                        </m:sup>
                      </m:sSup>
                      <m:r>
                        <a:rPr lang="en-US" sz="2000" b="1" i="1">
                          <a:solidFill>
                            <a:schemeClr val="tx1"/>
                          </a:solidFill>
                          <a:latin typeface="Cambria Math" panose="02040503050406030204" pitchFamily="18" charset="0"/>
                        </a:rPr>
                        <m:t>+</m:t>
                      </m:r>
                      <m:sSub>
                        <m:sSubPr>
                          <m:ctrlPr>
                            <a:rPr lang="en-US" sz="2000" b="1" i="1">
                              <a:solidFill>
                                <a:schemeClr val="tx1"/>
                              </a:solidFill>
                              <a:latin typeface="Cambria Math" panose="02040503050406030204" pitchFamily="18" charset="0"/>
                            </a:rPr>
                          </m:ctrlPr>
                        </m:sSubPr>
                        <m:e>
                          <m:f>
                            <m:fPr>
                              <m:ctrlPr>
                                <a:rPr lang="en-US" sz="2000" b="1" i="1">
                                  <a:solidFill>
                                    <a:schemeClr val="tx1"/>
                                  </a:solidFill>
                                  <a:latin typeface="Cambria Math" panose="02040503050406030204" pitchFamily="18" charset="0"/>
                                </a:rPr>
                              </m:ctrlPr>
                            </m:fPr>
                            <m:num>
                              <m:r>
                                <a:rPr lang="en-US" sz="2000" b="1" i="1">
                                  <a:solidFill>
                                    <a:schemeClr val="tx1"/>
                                  </a:solidFill>
                                  <a:latin typeface="Cambria Math" panose="02040503050406030204" pitchFamily="18" charset="0"/>
                                </a:rPr>
                                <m:t>𝟏</m:t>
                              </m:r>
                            </m:num>
                            <m:den>
                              <m:r>
                                <a:rPr lang="en-US" sz="2000" b="1" i="1">
                                  <a:solidFill>
                                    <a:schemeClr val="tx1"/>
                                  </a:solidFill>
                                  <a:latin typeface="Cambria Math" panose="02040503050406030204" pitchFamily="18" charset="0"/>
                                </a:rPr>
                                <m:t>𝟐</m:t>
                              </m:r>
                            </m:den>
                          </m:f>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𝟐</m:t>
                          </m:r>
                        </m:sub>
                      </m:sSub>
                      <m:sSup>
                        <m:sSupPr>
                          <m:ctrlPr>
                            <a:rPr lang="en-US" sz="2000" b="1" i="1">
                              <a:solidFill>
                                <a:schemeClr val="tx1"/>
                              </a:solidFill>
                              <a:latin typeface="Cambria Math" panose="02040503050406030204" pitchFamily="18" charset="0"/>
                            </a:rPr>
                          </m:ctrlPr>
                        </m:sSupPr>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𝟐</m:t>
                              </m:r>
                              <m:r>
                                <a:rPr lang="en-US" sz="2000" b="1" i="1">
                                  <a:solidFill>
                                    <a:schemeClr val="tx1"/>
                                  </a:solidFill>
                                  <a:latin typeface="Cambria Math" panose="02040503050406030204" pitchFamily="18" charset="0"/>
                                </a:rPr>
                                <m:t>𝒇</m:t>
                              </m:r>
                            </m:sub>
                          </m:sSub>
                        </m:e>
                        <m:sup>
                          <m:r>
                            <a:rPr lang="en-US" sz="2000" b="1" i="1">
                              <a:solidFill>
                                <a:schemeClr val="tx1"/>
                              </a:solidFill>
                              <a:latin typeface="Cambria Math" panose="02040503050406030204" pitchFamily="18" charset="0"/>
                            </a:rPr>
                            <m:t>𝟐</m:t>
                          </m:r>
                        </m:sup>
                      </m:sSup>
                    </m:oMath>
                  </m:oMathPara>
                </a14:m>
                <a:endParaRPr lang="en-US" sz="2000" dirty="0">
                  <a:solidFill>
                    <a:schemeClr val="tx1"/>
                  </a:solidFill>
                </a:endParaRPr>
              </a:p>
              <a:p>
                <a:pPr algn="l"/>
                <a:r>
                  <a:rPr lang="en-US" sz="2000" dirty="0">
                    <a:solidFill>
                      <a:schemeClr val="tx2"/>
                    </a:solidFill>
                  </a:rPr>
                  <a:t>        </a:t>
                </a:r>
              </a:p>
            </p:txBody>
          </p:sp>
        </mc:Choice>
        <mc:Fallback>
          <p:sp>
            <p:nvSpPr>
              <p:cNvPr id="17" name="Rectangle 16">
                <a:extLst>
                  <a:ext uri="{FF2B5EF4-FFF2-40B4-BE49-F238E27FC236}">
                    <a16:creationId xmlns:a16="http://schemas.microsoft.com/office/drawing/2014/main" id="{1BE7DF9D-B50D-EBDD-0B0F-0FB5BEB3A0AB}"/>
                  </a:ext>
                </a:extLst>
              </p:cNvPr>
              <p:cNvSpPr>
                <a:spLocks noRot="1" noChangeAspect="1" noMove="1" noResize="1" noEditPoints="1" noAdjustHandles="1" noChangeArrowheads="1" noChangeShapeType="1" noTextEdit="1"/>
              </p:cNvSpPr>
              <p:nvPr/>
            </p:nvSpPr>
            <p:spPr>
              <a:xfrm>
                <a:off x="442452" y="1137718"/>
                <a:ext cx="8610600" cy="2236510"/>
              </a:xfrm>
              <a:prstGeom prst="rect">
                <a:avLst/>
              </a:prstGeom>
              <a:blipFill>
                <a:blip r:embed="rId4"/>
                <a:stretch>
                  <a:fillRect l="-779" t="-1635"/>
                </a:stretch>
              </a:blipFill>
            </p:spPr>
            <p:txBody>
              <a:bodyPr/>
              <a:lstStyle/>
              <a:p>
                <a:r>
                  <a:rPr lang="en-US">
                    <a:noFill/>
                  </a:rPr>
                  <a:t> </a:t>
                </a:r>
              </a:p>
            </p:txBody>
          </p:sp>
        </mc:Fallback>
      </mc:AlternateContent>
    </p:spTree>
    <p:extLst>
      <p:ext uri="{BB962C8B-B14F-4D97-AF65-F5344CB8AC3E}">
        <p14:creationId xmlns:p14="http://schemas.microsoft.com/office/powerpoint/2010/main" val="132472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1DBAF3-03B2-BE48-B303-C389ABDA72E4}"/>
              </a:ext>
            </a:extLst>
          </p:cNvPr>
          <p:cNvSpPr>
            <a:spLocks noGrp="1" noChangeArrowheads="1"/>
          </p:cNvSpPr>
          <p:nvPr/>
        </p:nvSpPr>
        <p:spPr bwMode="auto">
          <a:xfrm>
            <a:off x="1727918" y="0"/>
            <a:ext cx="82296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bg2"/>
                </a:solidFill>
                <a:latin typeface="+mj-lt"/>
                <a:ea typeface="+mj-ea"/>
                <a:cs typeface="+mj-cs"/>
              </a:defRPr>
            </a:lvl1pPr>
            <a:lvl2pPr algn="ctr" rtl="0" eaLnBrk="0" fontAlgn="base" hangingPunct="0">
              <a:spcBef>
                <a:spcPct val="0"/>
              </a:spcBef>
              <a:spcAft>
                <a:spcPct val="0"/>
              </a:spcAft>
              <a:defRPr sz="4400">
                <a:solidFill>
                  <a:schemeClr val="bg2"/>
                </a:solidFill>
                <a:latin typeface="Tahoma" pitchFamily="34" charset="0"/>
              </a:defRPr>
            </a:lvl2pPr>
            <a:lvl3pPr algn="ctr" rtl="0" eaLnBrk="0" fontAlgn="base" hangingPunct="0">
              <a:spcBef>
                <a:spcPct val="0"/>
              </a:spcBef>
              <a:spcAft>
                <a:spcPct val="0"/>
              </a:spcAft>
              <a:defRPr sz="4400">
                <a:solidFill>
                  <a:schemeClr val="bg2"/>
                </a:solidFill>
                <a:latin typeface="Tahoma" pitchFamily="34" charset="0"/>
              </a:defRPr>
            </a:lvl3pPr>
            <a:lvl4pPr algn="ctr" rtl="0" eaLnBrk="0" fontAlgn="base" hangingPunct="0">
              <a:spcBef>
                <a:spcPct val="0"/>
              </a:spcBef>
              <a:spcAft>
                <a:spcPct val="0"/>
              </a:spcAft>
              <a:defRPr sz="4400">
                <a:solidFill>
                  <a:schemeClr val="bg2"/>
                </a:solidFill>
                <a:latin typeface="Tahoma" pitchFamily="34" charset="0"/>
              </a:defRPr>
            </a:lvl4pPr>
            <a:lvl5pPr algn="ctr" rtl="0" eaLnBrk="0" fontAlgn="base" hangingPunct="0">
              <a:spcBef>
                <a:spcPct val="0"/>
              </a:spcBef>
              <a:spcAft>
                <a:spcPct val="0"/>
              </a:spcAft>
              <a:defRPr sz="4400">
                <a:solidFill>
                  <a:schemeClr val="bg2"/>
                </a:solidFill>
                <a:latin typeface="Tahoma" pitchFamily="34" charset="0"/>
              </a:defRPr>
            </a:lvl5pPr>
            <a:lvl6pPr marL="457200" algn="ctr" rtl="0" fontAlgn="base">
              <a:spcBef>
                <a:spcPct val="0"/>
              </a:spcBef>
              <a:spcAft>
                <a:spcPct val="0"/>
              </a:spcAft>
              <a:defRPr sz="4400">
                <a:solidFill>
                  <a:schemeClr val="bg2"/>
                </a:solidFill>
                <a:latin typeface="Tahoma" pitchFamily="34" charset="0"/>
              </a:defRPr>
            </a:lvl6pPr>
            <a:lvl7pPr marL="914400" algn="ctr" rtl="0" fontAlgn="base">
              <a:spcBef>
                <a:spcPct val="0"/>
              </a:spcBef>
              <a:spcAft>
                <a:spcPct val="0"/>
              </a:spcAft>
              <a:defRPr sz="4400">
                <a:solidFill>
                  <a:schemeClr val="bg2"/>
                </a:solidFill>
                <a:latin typeface="Tahoma" pitchFamily="34" charset="0"/>
              </a:defRPr>
            </a:lvl7pPr>
            <a:lvl8pPr marL="1371600" algn="ctr" rtl="0" fontAlgn="base">
              <a:spcBef>
                <a:spcPct val="0"/>
              </a:spcBef>
              <a:spcAft>
                <a:spcPct val="0"/>
              </a:spcAft>
              <a:defRPr sz="4400">
                <a:solidFill>
                  <a:schemeClr val="bg2"/>
                </a:solidFill>
                <a:latin typeface="Tahoma" pitchFamily="34" charset="0"/>
              </a:defRPr>
            </a:lvl8pPr>
            <a:lvl9pPr marL="1828800" algn="ctr" rtl="0" fontAlgn="base">
              <a:spcBef>
                <a:spcPct val="0"/>
              </a:spcBef>
              <a:spcAft>
                <a:spcPct val="0"/>
              </a:spcAft>
              <a:defRPr sz="4400">
                <a:solidFill>
                  <a:schemeClr val="bg2"/>
                </a:solidFill>
                <a:latin typeface="Tahoma"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4400" b="0" i="0" u="none" strike="noStrike" kern="0" cap="none" spc="0" normalizeH="0" baseline="0" noProof="0" dirty="0">
                <a:ln>
                  <a:noFill/>
                </a:ln>
                <a:solidFill>
                  <a:srgbClr val="000066"/>
                </a:solidFill>
                <a:effectLst/>
                <a:uLnTx/>
                <a:uFillTx/>
                <a:latin typeface="Tahoma"/>
                <a:ea typeface="+mj-ea"/>
                <a:cs typeface="+mj-cs"/>
              </a:rPr>
              <a:t>More About Inelastic Collisions</a:t>
            </a:r>
          </a:p>
        </p:txBody>
      </p: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84713AAE-2CAC-2B96-0CE6-80BA687EF5F9}"/>
                  </a:ext>
                </a:extLst>
              </p:cNvPr>
              <p:cNvSpPr/>
              <p:nvPr/>
            </p:nvSpPr>
            <p:spPr>
              <a:xfrm>
                <a:off x="442452" y="1137718"/>
                <a:ext cx="8610600" cy="1352550"/>
              </a:xfrm>
              <a:prstGeom prst="rect">
                <a:avLst/>
              </a:prstGeom>
            </p:spPr>
            <p:txBody>
              <a:bodyPr wrap="square">
                <a:spAutoFit/>
              </a:bodyPr>
              <a:lstStyle/>
              <a:p>
                <a:pPr algn="l"/>
                <a:r>
                  <a:rPr lang="en-US" sz="2000" b="1" dirty="0">
                    <a:solidFill>
                      <a:schemeClr val="tx1"/>
                    </a:solidFill>
                    <a:latin typeface="Times New Roman" panose="02020603050405020304" pitchFamily="18" charset="0"/>
                    <a:ea typeface="Calibri" panose="020F0502020204030204" pitchFamily="34" charset="0"/>
                  </a:rPr>
                  <a:t>Only momentum</a:t>
                </a:r>
                <a:r>
                  <a:rPr lang="en-US" sz="2000" b="1" dirty="0">
                    <a:latin typeface="Times New Roman" panose="02020603050405020304" pitchFamily="18" charset="0"/>
                    <a:ea typeface="Calibri" panose="020F0502020204030204" pitchFamily="34" charset="0"/>
                  </a:rPr>
                  <a:t> will conserve:</a:t>
                </a:r>
                <a:endParaRPr lang="en-US" sz="2000" b="1" dirty="0">
                  <a:solidFill>
                    <a:schemeClr val="tx1"/>
                  </a:solidFill>
                  <a:latin typeface="Times New Roman" panose="02020603050405020304" pitchFamily="18" charset="0"/>
                  <a:ea typeface="Calibri" panose="020F0502020204030204" pitchFamily="34" charset="0"/>
                </a:endParaRPr>
              </a:p>
              <a:p>
                <a:pPr algn="l"/>
                <a14:m>
                  <m:oMathPara xmlns:m="http://schemas.openxmlformats.org/officeDocument/2006/math">
                    <m:oMathParaPr>
                      <m:jc m:val="centerGroup"/>
                    </m:oMathParaPr>
                    <m:oMath xmlns:m="http://schemas.openxmlformats.org/officeDocument/2006/math">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𝟏</m:t>
                          </m:r>
                        </m:sub>
                      </m:sSub>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𝟏</m:t>
                          </m:r>
                          <m:r>
                            <a:rPr lang="en-US" sz="2000" b="1" i="1">
                              <a:solidFill>
                                <a:schemeClr val="tx1"/>
                              </a:solidFill>
                              <a:latin typeface="Cambria Math" panose="02040503050406030204" pitchFamily="18" charset="0"/>
                            </a:rPr>
                            <m:t>𝒊</m:t>
                          </m:r>
                        </m:sub>
                      </m:sSub>
                      <m:r>
                        <a:rPr lang="en-US" sz="2000" b="1" i="1">
                          <a:solidFill>
                            <a:schemeClr val="tx1"/>
                          </a:solidFill>
                          <a:latin typeface="Cambria Math" panose="02040503050406030204" pitchFamily="18" charset="0"/>
                        </a:rPr>
                        <m:t>+</m:t>
                      </m:r>
                      <m:sSub>
                        <m:sSubPr>
                          <m:ctrlPr>
                            <a:rPr lang="en-US" sz="2000" b="1" i="1">
                              <a:solidFill>
                                <a:schemeClr val="tx1"/>
                              </a:solidFill>
                              <a:latin typeface="Cambria Math" panose="02040503050406030204" pitchFamily="18" charset="0"/>
                            </a:rPr>
                          </m:ctrlPr>
                        </m:sSubPr>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𝟐</m:t>
                              </m:r>
                            </m:sub>
                          </m:sSub>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𝟐</m:t>
                          </m:r>
                          <m:r>
                            <a:rPr lang="en-US" sz="2000" b="1" i="1">
                              <a:solidFill>
                                <a:schemeClr val="tx1"/>
                              </a:solidFill>
                              <a:latin typeface="Cambria Math" panose="02040503050406030204" pitchFamily="18" charset="0"/>
                            </a:rPr>
                            <m:t>𝒊</m:t>
                          </m:r>
                        </m:sub>
                      </m:sSub>
                      <m:r>
                        <a:rPr lang="en-US" sz="2000" b="1" dirty="0">
                          <a:solidFill>
                            <a:schemeClr val="tx1"/>
                          </a:solidFill>
                          <a:latin typeface="Cambria Math" panose="02040503050406030204" pitchFamily="18" charset="0"/>
                        </a:rPr>
                        <m:t>=</m:t>
                      </m:r>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𝟏</m:t>
                          </m:r>
                        </m:sub>
                      </m:sSub>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𝟏</m:t>
                          </m:r>
                          <m:r>
                            <a:rPr lang="en-US" sz="2000" b="1" i="1">
                              <a:solidFill>
                                <a:schemeClr val="tx1"/>
                              </a:solidFill>
                              <a:latin typeface="Cambria Math" panose="02040503050406030204" pitchFamily="18" charset="0"/>
                            </a:rPr>
                            <m:t>𝒇</m:t>
                          </m:r>
                        </m:sub>
                      </m:sSub>
                      <m:r>
                        <a:rPr lang="en-US" sz="2000" b="1" i="1">
                          <a:solidFill>
                            <a:schemeClr val="tx1"/>
                          </a:solidFill>
                          <a:latin typeface="Cambria Math" panose="02040503050406030204" pitchFamily="18" charset="0"/>
                        </a:rPr>
                        <m:t>+</m:t>
                      </m:r>
                      <m:sSub>
                        <m:sSubPr>
                          <m:ctrlPr>
                            <a:rPr lang="en-US" sz="2000" b="1" i="1">
                              <a:solidFill>
                                <a:schemeClr val="tx1"/>
                              </a:solidFill>
                              <a:latin typeface="Cambria Math" panose="02040503050406030204" pitchFamily="18" charset="0"/>
                            </a:rPr>
                          </m:ctrlPr>
                        </m:sSubPr>
                        <m:e>
                          <m:sSub>
                            <m:sSubPr>
                              <m:ctrlPr>
                                <a:rPr lang="en-US" sz="2000" b="1" i="1">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𝒎</m:t>
                              </m:r>
                            </m:e>
                            <m:sub>
                              <m:r>
                                <a:rPr lang="en-US" sz="2000" b="1" i="1">
                                  <a:solidFill>
                                    <a:schemeClr val="tx1"/>
                                  </a:solidFill>
                                  <a:latin typeface="Cambria Math" panose="02040503050406030204" pitchFamily="18" charset="0"/>
                                </a:rPr>
                                <m:t>𝟐</m:t>
                              </m:r>
                            </m:sub>
                          </m:sSub>
                          <m:r>
                            <a:rPr lang="en-US" sz="2000" b="1" i="1">
                              <a:solidFill>
                                <a:schemeClr val="tx1"/>
                              </a:solidFill>
                              <a:latin typeface="Cambria Math" panose="02040503050406030204" pitchFamily="18" charset="0"/>
                            </a:rPr>
                            <m:t>𝒗</m:t>
                          </m:r>
                        </m:e>
                        <m:sub>
                          <m:r>
                            <a:rPr lang="en-US" sz="2000" b="1" i="1">
                              <a:solidFill>
                                <a:schemeClr val="tx1"/>
                              </a:solidFill>
                              <a:latin typeface="Cambria Math" panose="02040503050406030204" pitchFamily="18" charset="0"/>
                            </a:rPr>
                            <m:t>𝟐</m:t>
                          </m:r>
                          <m:r>
                            <a:rPr lang="en-US" sz="2000" b="1" i="1">
                              <a:solidFill>
                                <a:schemeClr val="tx1"/>
                              </a:solidFill>
                              <a:latin typeface="Cambria Math" panose="02040503050406030204" pitchFamily="18" charset="0"/>
                            </a:rPr>
                            <m:t>𝒇</m:t>
                          </m:r>
                        </m:sub>
                      </m:sSub>
                    </m:oMath>
                  </m:oMathPara>
                </a14:m>
                <a:endParaRPr lang="en-US" sz="2000" dirty="0">
                  <a:solidFill>
                    <a:schemeClr val="tx1"/>
                  </a:solidFill>
                </a:endParaRPr>
              </a:p>
              <a:p>
                <a:pPr algn="l"/>
                <a:r>
                  <a:rPr lang="en-US" sz="2000" dirty="0">
                    <a:solidFill>
                      <a:schemeClr val="tx1"/>
                    </a:solidFill>
                  </a:rPr>
                  <a:t>                </a:t>
                </a:r>
              </a:p>
              <a:p>
                <a:pPr algn="l"/>
                <a:r>
                  <a:rPr lang="en-US" sz="2000" dirty="0">
                    <a:solidFill>
                      <a:schemeClr val="tx2"/>
                    </a:solidFill>
                  </a:rPr>
                  <a:t>        </a:t>
                </a:r>
              </a:p>
            </p:txBody>
          </p:sp>
        </mc:Choice>
        <mc:Fallback>
          <p:sp>
            <p:nvSpPr>
              <p:cNvPr id="6" name="Rectangle 5">
                <a:extLst>
                  <a:ext uri="{FF2B5EF4-FFF2-40B4-BE49-F238E27FC236}">
                    <a16:creationId xmlns:a16="http://schemas.microsoft.com/office/drawing/2014/main" id="{84713AAE-2CAC-2B96-0CE6-80BA687EF5F9}"/>
                  </a:ext>
                </a:extLst>
              </p:cNvPr>
              <p:cNvSpPr>
                <a:spLocks noRot="1" noChangeAspect="1" noMove="1" noResize="1" noEditPoints="1" noAdjustHandles="1" noChangeArrowheads="1" noChangeShapeType="1" noTextEdit="1"/>
              </p:cNvSpPr>
              <p:nvPr/>
            </p:nvSpPr>
            <p:spPr>
              <a:xfrm>
                <a:off x="442452" y="1137718"/>
                <a:ext cx="8610600" cy="1352550"/>
              </a:xfrm>
              <a:prstGeom prst="rect">
                <a:avLst/>
              </a:prstGeom>
              <a:blipFill>
                <a:blip r:embed="rId2"/>
                <a:stretch>
                  <a:fillRect l="-779" t="-2703"/>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BACE619A-326F-90C8-7AFA-AF481DD9DBE7}"/>
              </a:ext>
            </a:extLst>
          </p:cNvPr>
          <p:cNvPicPr>
            <a:picLocks noChangeAspect="1"/>
          </p:cNvPicPr>
          <p:nvPr/>
        </p:nvPicPr>
        <p:blipFill>
          <a:blip r:embed="rId3"/>
          <a:stretch>
            <a:fillRect/>
          </a:stretch>
        </p:blipFill>
        <p:spPr>
          <a:xfrm>
            <a:off x="2901758" y="2315496"/>
            <a:ext cx="6388484" cy="3642237"/>
          </a:xfrm>
          <a:prstGeom prst="rect">
            <a:avLst/>
          </a:prstGeom>
        </p:spPr>
      </p:pic>
    </p:spTree>
    <p:extLst>
      <p:ext uri="{BB962C8B-B14F-4D97-AF65-F5344CB8AC3E}">
        <p14:creationId xmlns:p14="http://schemas.microsoft.com/office/powerpoint/2010/main" val="124423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1703</Words>
  <Application>Microsoft Office PowerPoint</Application>
  <PresentationFormat>Widescreen</PresentationFormat>
  <Paragraphs>162</Paragraphs>
  <Slides>19</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8" baseType="lpstr">
      <vt:lpstr>Arial</vt:lpstr>
      <vt:lpstr>Calibri</vt:lpstr>
      <vt:lpstr>Calibri Light</vt:lpstr>
      <vt:lpstr>Cambria Math</vt:lpstr>
      <vt:lpstr>Georgia</vt:lpstr>
      <vt:lpstr>Tahoma</vt:lpstr>
      <vt:lpstr>Times New Roman</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Elastic Collision: When kinetic energy before collision is equal to kinetic energy after the collision that means kinetic energy is conserved. This types of collision is called elastic collision.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Shovan Kumar Kundu</dc:creator>
  <cp:lastModifiedBy>Dr. Shovan Kumar Kundu</cp:lastModifiedBy>
  <cp:revision>4</cp:revision>
  <dcterms:created xsi:type="dcterms:W3CDTF">2021-09-26T04:49:36Z</dcterms:created>
  <dcterms:modified xsi:type="dcterms:W3CDTF">2022-06-06T08:54:53Z</dcterms:modified>
</cp:coreProperties>
</file>