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7" r:id="rId13"/>
    <p:sldId id="269" r:id="rId14"/>
    <p:sldId id="273" r:id="rId15"/>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880" y="-3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081A40-CFD0-4900-A401-1FE4D0D5DAC5}"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3C5FC-6D99-4266-B55A-6FD6310569EF}" type="slidenum">
              <a:rPr lang="en-US" smtClean="0"/>
              <a:t>‹#›</a:t>
            </a:fld>
            <a:endParaRPr lang="en-US"/>
          </a:p>
        </p:txBody>
      </p:sp>
    </p:spTree>
    <p:extLst>
      <p:ext uri="{BB962C8B-B14F-4D97-AF65-F5344CB8AC3E}">
        <p14:creationId xmlns:p14="http://schemas.microsoft.com/office/powerpoint/2010/main" val="1910964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081A40-CFD0-4900-A401-1FE4D0D5DAC5}"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3C5FC-6D99-4266-B55A-6FD6310569EF}" type="slidenum">
              <a:rPr lang="en-US" smtClean="0"/>
              <a:t>‹#›</a:t>
            </a:fld>
            <a:endParaRPr lang="en-US"/>
          </a:p>
        </p:txBody>
      </p:sp>
    </p:spTree>
    <p:extLst>
      <p:ext uri="{BB962C8B-B14F-4D97-AF65-F5344CB8AC3E}">
        <p14:creationId xmlns:p14="http://schemas.microsoft.com/office/powerpoint/2010/main" val="360472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081A40-CFD0-4900-A401-1FE4D0D5DAC5}"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3C5FC-6D99-4266-B55A-6FD6310569EF}" type="slidenum">
              <a:rPr lang="en-US" smtClean="0"/>
              <a:t>‹#›</a:t>
            </a:fld>
            <a:endParaRPr lang="en-US"/>
          </a:p>
        </p:txBody>
      </p:sp>
    </p:spTree>
    <p:extLst>
      <p:ext uri="{BB962C8B-B14F-4D97-AF65-F5344CB8AC3E}">
        <p14:creationId xmlns:p14="http://schemas.microsoft.com/office/powerpoint/2010/main" val="572873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081A40-CFD0-4900-A401-1FE4D0D5DAC5}"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3C5FC-6D99-4266-B55A-6FD6310569EF}" type="slidenum">
              <a:rPr lang="en-US" smtClean="0"/>
              <a:t>‹#›</a:t>
            </a:fld>
            <a:endParaRPr lang="en-US"/>
          </a:p>
        </p:txBody>
      </p:sp>
    </p:spTree>
    <p:extLst>
      <p:ext uri="{BB962C8B-B14F-4D97-AF65-F5344CB8AC3E}">
        <p14:creationId xmlns:p14="http://schemas.microsoft.com/office/powerpoint/2010/main" val="3416588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81A40-CFD0-4900-A401-1FE4D0D5DAC5}"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3C5FC-6D99-4266-B55A-6FD6310569EF}" type="slidenum">
              <a:rPr lang="en-US" smtClean="0"/>
              <a:t>‹#›</a:t>
            </a:fld>
            <a:endParaRPr lang="en-US"/>
          </a:p>
        </p:txBody>
      </p:sp>
    </p:spTree>
    <p:extLst>
      <p:ext uri="{BB962C8B-B14F-4D97-AF65-F5344CB8AC3E}">
        <p14:creationId xmlns:p14="http://schemas.microsoft.com/office/powerpoint/2010/main" val="194528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081A40-CFD0-4900-A401-1FE4D0D5DAC5}"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3C5FC-6D99-4266-B55A-6FD6310569EF}" type="slidenum">
              <a:rPr lang="en-US" smtClean="0"/>
              <a:t>‹#›</a:t>
            </a:fld>
            <a:endParaRPr lang="en-US"/>
          </a:p>
        </p:txBody>
      </p:sp>
    </p:spTree>
    <p:extLst>
      <p:ext uri="{BB962C8B-B14F-4D97-AF65-F5344CB8AC3E}">
        <p14:creationId xmlns:p14="http://schemas.microsoft.com/office/powerpoint/2010/main" val="9498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081A40-CFD0-4900-A401-1FE4D0D5DAC5}" type="datetimeFigureOut">
              <a:rPr lang="en-US" smtClean="0"/>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3C5FC-6D99-4266-B55A-6FD6310569EF}" type="slidenum">
              <a:rPr lang="en-US" smtClean="0"/>
              <a:t>‹#›</a:t>
            </a:fld>
            <a:endParaRPr lang="en-US"/>
          </a:p>
        </p:txBody>
      </p:sp>
    </p:spTree>
    <p:extLst>
      <p:ext uri="{BB962C8B-B14F-4D97-AF65-F5344CB8AC3E}">
        <p14:creationId xmlns:p14="http://schemas.microsoft.com/office/powerpoint/2010/main" val="627815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081A40-CFD0-4900-A401-1FE4D0D5DAC5}" type="datetimeFigureOut">
              <a:rPr lang="en-US" smtClean="0"/>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3C5FC-6D99-4266-B55A-6FD6310569EF}" type="slidenum">
              <a:rPr lang="en-US" smtClean="0"/>
              <a:t>‹#›</a:t>
            </a:fld>
            <a:endParaRPr lang="en-US"/>
          </a:p>
        </p:txBody>
      </p:sp>
    </p:spTree>
    <p:extLst>
      <p:ext uri="{BB962C8B-B14F-4D97-AF65-F5344CB8AC3E}">
        <p14:creationId xmlns:p14="http://schemas.microsoft.com/office/powerpoint/2010/main" val="305844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081A40-CFD0-4900-A401-1FE4D0D5DAC5}" type="datetimeFigureOut">
              <a:rPr lang="en-US" smtClean="0"/>
              <a:t>3/15/2023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3C5FC-6D99-4266-B55A-6FD6310569EF}" type="slidenum">
              <a:rPr lang="en-US" smtClean="0"/>
              <a:t>‹#›</a:t>
            </a:fld>
            <a:endParaRPr lang="en-US"/>
          </a:p>
        </p:txBody>
      </p:sp>
    </p:spTree>
    <p:extLst>
      <p:ext uri="{BB962C8B-B14F-4D97-AF65-F5344CB8AC3E}">
        <p14:creationId xmlns:p14="http://schemas.microsoft.com/office/powerpoint/2010/main" val="13589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081A40-CFD0-4900-A401-1FE4D0D5DAC5}"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3C5FC-6D99-4266-B55A-6FD6310569EF}" type="slidenum">
              <a:rPr lang="en-US" smtClean="0"/>
              <a:t>‹#›</a:t>
            </a:fld>
            <a:endParaRPr lang="en-US"/>
          </a:p>
        </p:txBody>
      </p:sp>
    </p:spTree>
    <p:extLst>
      <p:ext uri="{BB962C8B-B14F-4D97-AF65-F5344CB8AC3E}">
        <p14:creationId xmlns:p14="http://schemas.microsoft.com/office/powerpoint/2010/main" val="157199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081A40-CFD0-4900-A401-1FE4D0D5DAC5}"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3C5FC-6D99-4266-B55A-6FD6310569EF}" type="slidenum">
              <a:rPr lang="en-US" smtClean="0"/>
              <a:t>‹#›</a:t>
            </a:fld>
            <a:endParaRPr lang="en-US"/>
          </a:p>
        </p:txBody>
      </p:sp>
    </p:spTree>
    <p:extLst>
      <p:ext uri="{BB962C8B-B14F-4D97-AF65-F5344CB8AC3E}">
        <p14:creationId xmlns:p14="http://schemas.microsoft.com/office/powerpoint/2010/main" val="3273954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081A40-CFD0-4900-A401-1FE4D0D5DAC5}" type="datetimeFigureOut">
              <a:rPr lang="en-US" smtClean="0"/>
              <a:t>3/15/2023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3C5FC-6D99-4266-B55A-6FD6310569EF}" type="slidenum">
              <a:rPr lang="en-US" smtClean="0"/>
              <a:t>‹#›</a:t>
            </a:fld>
            <a:endParaRPr lang="en-US"/>
          </a:p>
        </p:txBody>
      </p:sp>
    </p:spTree>
    <p:extLst>
      <p:ext uri="{BB962C8B-B14F-4D97-AF65-F5344CB8AC3E}">
        <p14:creationId xmlns:p14="http://schemas.microsoft.com/office/powerpoint/2010/main" val="1463581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457200"/>
            <a:ext cx="5029200" cy="769441"/>
          </a:xfrm>
          <a:prstGeom prst="rect">
            <a:avLst/>
          </a:prstGeom>
          <a:solidFill>
            <a:schemeClr val="accent6">
              <a:lumMod val="75000"/>
            </a:schemeClr>
          </a:solidFill>
        </p:spPr>
        <p:txBody>
          <a:bodyPr wrap="square" rtlCol="0">
            <a:spAutoFit/>
          </a:bodyPr>
          <a:lstStyle/>
          <a:p>
            <a:r>
              <a:rPr lang="en-US" sz="4400" b="1" i="1" u="sng" dirty="0"/>
              <a:t>Oscillation</a:t>
            </a:r>
          </a:p>
        </p:txBody>
      </p:sp>
      <p:sp>
        <p:nvSpPr>
          <p:cNvPr id="3" name="TextBox 2"/>
          <p:cNvSpPr txBox="1"/>
          <p:nvPr/>
        </p:nvSpPr>
        <p:spPr>
          <a:xfrm>
            <a:off x="381000" y="1447800"/>
            <a:ext cx="7848600" cy="830997"/>
          </a:xfrm>
          <a:prstGeom prst="rect">
            <a:avLst/>
          </a:prstGeom>
          <a:solidFill>
            <a:schemeClr val="accent4">
              <a:lumMod val="60000"/>
              <a:lumOff val="40000"/>
            </a:schemeClr>
          </a:solidFill>
        </p:spPr>
        <p:txBody>
          <a:bodyPr wrap="square" rtlCol="0">
            <a:spAutoFit/>
          </a:bodyPr>
          <a:lstStyle/>
          <a:p>
            <a:r>
              <a:rPr lang="en-US" sz="2400" b="1" dirty="0"/>
              <a:t>Oscillation: The incident in which a particle moves back and forth  repeatedly is called oscillation.</a:t>
            </a:r>
          </a:p>
        </p:txBody>
      </p:sp>
      <p:sp>
        <p:nvSpPr>
          <p:cNvPr id="4" name="TextBox 3"/>
          <p:cNvSpPr txBox="1"/>
          <p:nvPr/>
        </p:nvSpPr>
        <p:spPr>
          <a:xfrm>
            <a:off x="381000" y="2438400"/>
            <a:ext cx="8534400" cy="830997"/>
          </a:xfrm>
          <a:prstGeom prst="rect">
            <a:avLst/>
          </a:prstGeom>
          <a:solidFill>
            <a:schemeClr val="accent2">
              <a:lumMod val="60000"/>
              <a:lumOff val="40000"/>
            </a:schemeClr>
          </a:solidFill>
        </p:spPr>
        <p:txBody>
          <a:bodyPr wrap="square" rtlCol="0">
            <a:spAutoFit/>
          </a:bodyPr>
          <a:lstStyle/>
          <a:p>
            <a:r>
              <a:rPr lang="en-US" sz="2400" b="1" dirty="0"/>
              <a:t>Periodic/ Harmonic Motion: Any motion that repeats at regular intervals is called periodic motion or harmonic motion.</a:t>
            </a:r>
          </a:p>
        </p:txBody>
      </p:sp>
      <p:sp>
        <p:nvSpPr>
          <p:cNvPr id="5" name="TextBox 4"/>
          <p:cNvSpPr txBox="1"/>
          <p:nvPr/>
        </p:nvSpPr>
        <p:spPr>
          <a:xfrm>
            <a:off x="533400" y="3733800"/>
            <a:ext cx="8229600" cy="830997"/>
          </a:xfrm>
          <a:prstGeom prst="rect">
            <a:avLst/>
          </a:prstGeom>
          <a:solidFill>
            <a:schemeClr val="accent5">
              <a:lumMod val="60000"/>
              <a:lumOff val="40000"/>
            </a:schemeClr>
          </a:solidFill>
        </p:spPr>
        <p:txBody>
          <a:bodyPr wrap="square" rtlCol="0">
            <a:spAutoFit/>
          </a:bodyPr>
          <a:lstStyle/>
          <a:p>
            <a:r>
              <a:rPr lang="en-US" sz="2400" b="1" dirty="0"/>
              <a:t>Simple Harmonic Motion (SHM): This is a particular type of periodic motion which is a sinusoidal function of time.</a:t>
            </a:r>
          </a:p>
        </p:txBody>
      </p:sp>
      <p:sp>
        <p:nvSpPr>
          <p:cNvPr id="6" name="TextBox 5"/>
          <p:cNvSpPr txBox="1"/>
          <p:nvPr/>
        </p:nvSpPr>
        <p:spPr>
          <a:xfrm>
            <a:off x="838200" y="4953000"/>
            <a:ext cx="7315200" cy="461665"/>
          </a:xfrm>
          <a:prstGeom prst="rect">
            <a:avLst/>
          </a:prstGeom>
          <a:solidFill>
            <a:schemeClr val="accent3"/>
          </a:solidFill>
        </p:spPr>
        <p:txBody>
          <a:bodyPr wrap="square" rtlCol="0">
            <a:spAutoFit/>
          </a:bodyPr>
          <a:lstStyle/>
          <a:p>
            <a:r>
              <a:rPr lang="en-US" sz="2400" b="1" dirty="0"/>
              <a:t>It can be written as a sine or a cosine of time t.</a:t>
            </a:r>
          </a:p>
        </p:txBody>
      </p:sp>
    </p:spTree>
    <p:extLst>
      <p:ext uri="{BB962C8B-B14F-4D97-AF65-F5344CB8AC3E}">
        <p14:creationId xmlns:p14="http://schemas.microsoft.com/office/powerpoint/2010/main" val="30604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838200"/>
            <a:ext cx="6553200" cy="646331"/>
          </a:xfrm>
          <a:prstGeom prst="rect">
            <a:avLst/>
          </a:prstGeom>
          <a:solidFill>
            <a:schemeClr val="accent6"/>
          </a:solidFill>
        </p:spPr>
        <p:txBody>
          <a:bodyPr wrap="square" rtlCol="0">
            <a:spAutoFit/>
          </a:bodyPr>
          <a:lstStyle/>
          <a:p>
            <a:r>
              <a:rPr lang="en-US" sz="3600" b="1" i="1" dirty="0"/>
              <a:t>The Force law for SHM:</a:t>
            </a:r>
          </a:p>
        </p:txBody>
      </p:sp>
      <mc:AlternateContent xmlns:mc="http://schemas.openxmlformats.org/markup-compatibility/2006" xmlns:a14="http://schemas.microsoft.com/office/drawing/2010/main">
        <mc:Choice Requires="a14">
          <p:sp>
            <p:nvSpPr>
              <p:cNvPr id="3" name="TextBox 2"/>
              <p:cNvSpPr txBox="1"/>
              <p:nvPr/>
            </p:nvSpPr>
            <p:spPr>
              <a:xfrm>
                <a:off x="568036" y="2000071"/>
                <a:ext cx="5753100" cy="1200329"/>
              </a:xfrm>
              <a:prstGeom prst="rect">
                <a:avLst/>
              </a:prstGeom>
              <a:solidFill>
                <a:schemeClr val="accent2">
                  <a:lumMod val="60000"/>
                  <a:lumOff val="40000"/>
                </a:schemeClr>
              </a:solidFill>
            </p:spPr>
            <p:txBody>
              <a:bodyPr wrap="square" rtlCol="0">
                <a:spAutoFit/>
              </a:bodyPr>
              <a:lstStyle/>
              <a:p>
                <a:r>
                  <a:rPr lang="en-US" sz="2400" b="1" dirty="0"/>
                  <a:t>From Newton’s 2</a:t>
                </a:r>
                <a:r>
                  <a:rPr lang="en-US" sz="2400" b="1" baseline="30000" dirty="0"/>
                  <a:t>nd</a:t>
                </a:r>
                <a:r>
                  <a:rPr lang="en-US" sz="2400" b="1" dirty="0"/>
                  <a:t> Law, the force responsible for SHM,</a:t>
                </a:r>
              </a:p>
              <a:p>
                <a:pPr/>
                <a14:m>
                  <m:oMathPara xmlns:m="http://schemas.openxmlformats.org/officeDocument/2006/math">
                    <m:oMathParaPr>
                      <m:jc m:val="centerGroup"/>
                    </m:oMathParaPr>
                    <m:oMath xmlns:m="http://schemas.openxmlformats.org/officeDocument/2006/math">
                      <m:r>
                        <a:rPr lang="en-US" sz="2400" b="1" i="1" smtClean="0">
                          <a:latin typeface="Cambria Math"/>
                        </a:rPr>
                        <m:t>𝑭</m:t>
                      </m:r>
                      <m:r>
                        <a:rPr lang="en-US" sz="2400" b="1" i="1" smtClean="0">
                          <a:latin typeface="Cambria Math"/>
                        </a:rPr>
                        <m:t>=</m:t>
                      </m:r>
                      <m:r>
                        <a:rPr lang="en-US" sz="2400" b="1" i="1" smtClean="0">
                          <a:latin typeface="Cambria Math"/>
                        </a:rPr>
                        <m:t>𝒎𝒂</m:t>
                      </m:r>
                    </m:oMath>
                  </m:oMathPara>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568036" y="2000071"/>
                <a:ext cx="5753100" cy="1200329"/>
              </a:xfrm>
              <a:prstGeom prst="rect">
                <a:avLst/>
              </a:prstGeom>
              <a:blipFill rotWithShape="1">
                <a:blip r:embed="rId2"/>
                <a:stretch>
                  <a:fillRect l="-1589"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514600" y="3581400"/>
                <a:ext cx="2194190" cy="470000"/>
              </a:xfrm>
              <a:prstGeom prst="rect">
                <a:avLst/>
              </a:prstGeom>
              <a:solidFill>
                <a:schemeClr val="accent5">
                  <a:lumMod val="60000"/>
                  <a:lumOff val="40000"/>
                </a:schemeClr>
              </a:solidFill>
            </p:spPr>
            <p:txBody>
              <a:bodyPr wrap="none" rtlCol="0">
                <a:spAutoFit/>
              </a:bodyPr>
              <a:lstStyle/>
              <a:p>
                <a:pPr lvl="0"/>
                <a14:m>
                  <m:oMathPara xmlns:m="http://schemas.openxmlformats.org/officeDocument/2006/math">
                    <m:oMathParaPr>
                      <m:jc m:val="centerGroup"/>
                    </m:oMathParaPr>
                    <m:oMath xmlns:m="http://schemas.openxmlformats.org/officeDocument/2006/math">
                      <m:r>
                        <a:rPr lang="en-US" sz="2400" b="1" i="1" smtClean="0">
                          <a:latin typeface="Cambria Math"/>
                        </a:rPr>
                        <m:t>𝑭</m:t>
                      </m:r>
                      <m:r>
                        <a:rPr lang="en-US" sz="2400" b="1" i="1" smtClean="0">
                          <a:latin typeface="Cambria Math"/>
                        </a:rPr>
                        <m:t>=</m:t>
                      </m:r>
                      <m:r>
                        <a:rPr lang="en-US" sz="2400" b="1" i="1" smtClean="0">
                          <a:latin typeface="Cambria Math"/>
                        </a:rPr>
                        <m:t>𝒎</m:t>
                      </m:r>
                      <m:r>
                        <a:rPr lang="en-US" sz="2400" b="1" i="1" smtClean="0">
                          <a:latin typeface="Cambria Math"/>
                        </a:rPr>
                        <m:t>(−</m:t>
                      </m:r>
                      <m:sSup>
                        <m:sSupPr>
                          <m:ctrlPr>
                            <a:rPr lang="en-US" sz="2400" b="1" i="1">
                              <a:solidFill>
                                <a:prstClr val="black"/>
                              </a:solidFill>
                              <a:latin typeface="Cambria Math" panose="02040503050406030204" pitchFamily="18" charset="0"/>
                              <a:ea typeface="Cambria Math"/>
                            </a:rPr>
                          </m:ctrlPr>
                        </m:sSupPr>
                        <m:e>
                          <m:r>
                            <a:rPr lang="en-US" sz="2400" b="1" i="1">
                              <a:solidFill>
                                <a:prstClr val="black"/>
                              </a:solidFill>
                              <a:latin typeface="Cambria Math"/>
                              <a:ea typeface="Cambria Math"/>
                            </a:rPr>
                            <m:t>𝝎</m:t>
                          </m:r>
                        </m:e>
                        <m:sup>
                          <m:r>
                            <a:rPr lang="en-US" sz="2400" b="1" i="1">
                              <a:solidFill>
                                <a:prstClr val="black"/>
                              </a:solidFill>
                              <a:latin typeface="Cambria Math"/>
                              <a:ea typeface="Cambria Math"/>
                            </a:rPr>
                            <m:t>𝟐</m:t>
                          </m:r>
                        </m:sup>
                      </m:sSup>
                      <m:r>
                        <a:rPr lang="en-US" sz="2400" b="1" i="1">
                          <a:solidFill>
                            <a:prstClr val="black"/>
                          </a:solidFill>
                          <a:latin typeface="Cambria Math"/>
                          <a:ea typeface="Cambria Math"/>
                        </a:rPr>
                        <m:t>𝒙</m:t>
                      </m:r>
                      <m:r>
                        <a:rPr lang="en-US" sz="2400" b="1" i="1" smtClean="0">
                          <a:solidFill>
                            <a:prstClr val="black"/>
                          </a:solidFill>
                          <a:latin typeface="Cambria Math"/>
                          <a:ea typeface="Cambria Math"/>
                        </a:rPr>
                        <m:t>)</m:t>
                      </m:r>
                    </m:oMath>
                  </m:oMathPara>
                </a14:m>
                <a:endParaRPr lang="en-US" sz="2400" b="1"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514600" y="3581400"/>
                <a:ext cx="2194190" cy="470000"/>
              </a:xfrm>
              <a:prstGeom prst="rect">
                <a:avLst/>
              </a:prstGeom>
              <a:blipFill rotWithShape="1">
                <a:blip r:embed="rId3"/>
                <a:stretch>
                  <a:fillRect t="-7792" r="-5292"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394746" y="4191000"/>
                <a:ext cx="2194190" cy="470000"/>
              </a:xfrm>
              <a:prstGeom prst="rect">
                <a:avLst/>
              </a:prstGeom>
              <a:solidFill>
                <a:schemeClr val="accent3"/>
              </a:solidFill>
            </p:spPr>
            <p:txBody>
              <a:bodyPr wrap="none" rtlCol="0">
                <a:spAutoFit/>
              </a:bodyPr>
              <a:lstStyle/>
              <a:p>
                <a:pPr lvl="0"/>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a:rPr>
                        <m:t>𝑭</m:t>
                      </m:r>
                      <m:r>
                        <a:rPr lang="en-US" sz="2400" b="1" i="1" smtClean="0">
                          <a:solidFill>
                            <a:prstClr val="black"/>
                          </a:solidFill>
                          <a:latin typeface="Cambria Math"/>
                        </a:rPr>
                        <m:t>=−(</m:t>
                      </m:r>
                      <m:r>
                        <a:rPr lang="en-US" sz="2400" b="1" i="1">
                          <a:solidFill>
                            <a:prstClr val="black"/>
                          </a:solidFill>
                          <a:latin typeface="Cambria Math"/>
                        </a:rPr>
                        <m:t>𝒎</m:t>
                      </m:r>
                      <m:sSup>
                        <m:sSupPr>
                          <m:ctrlPr>
                            <a:rPr lang="en-US" sz="2400" b="1" i="1">
                              <a:solidFill>
                                <a:prstClr val="black"/>
                              </a:solidFill>
                              <a:latin typeface="Cambria Math" panose="02040503050406030204" pitchFamily="18" charset="0"/>
                              <a:ea typeface="Cambria Math"/>
                            </a:rPr>
                          </m:ctrlPr>
                        </m:sSupPr>
                        <m:e>
                          <m:r>
                            <a:rPr lang="en-US" sz="2400" b="1" i="1">
                              <a:solidFill>
                                <a:prstClr val="black"/>
                              </a:solidFill>
                              <a:latin typeface="Cambria Math"/>
                              <a:ea typeface="Cambria Math"/>
                            </a:rPr>
                            <m:t>𝝎</m:t>
                          </m:r>
                        </m:e>
                        <m:sup>
                          <m:r>
                            <a:rPr lang="en-US" sz="2400" b="1" i="1">
                              <a:solidFill>
                                <a:prstClr val="black"/>
                              </a:solidFill>
                              <a:latin typeface="Cambria Math"/>
                              <a:ea typeface="Cambria Math"/>
                            </a:rPr>
                            <m:t>𝟐</m:t>
                          </m:r>
                        </m:sup>
                      </m:sSup>
                      <m:r>
                        <a:rPr lang="en-US" sz="2400" b="1" i="1" smtClean="0">
                          <a:solidFill>
                            <a:prstClr val="black"/>
                          </a:solidFill>
                          <a:latin typeface="Cambria Math"/>
                          <a:ea typeface="Cambria Math"/>
                        </a:rPr>
                        <m:t>)</m:t>
                      </m:r>
                      <m:r>
                        <a:rPr lang="en-US" sz="2400" b="1" i="1">
                          <a:solidFill>
                            <a:prstClr val="black"/>
                          </a:solidFill>
                          <a:latin typeface="Cambria Math"/>
                          <a:ea typeface="Cambria Math"/>
                        </a:rPr>
                        <m:t>𝒙</m:t>
                      </m:r>
                    </m:oMath>
                  </m:oMathPara>
                </a14:m>
                <a:endParaRPr lang="en-US" sz="2400" b="1" dirty="0">
                  <a:solidFill>
                    <a:prstClr val="black"/>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394746" y="4191000"/>
                <a:ext cx="2194190" cy="470000"/>
              </a:xfrm>
              <a:prstGeom prst="rect">
                <a:avLst/>
              </a:prstGeom>
              <a:blipFill rotWithShape="1">
                <a:blip r:embed="rId4"/>
                <a:stretch>
                  <a:fillRect t="-7792" r="-5000" b="-28571"/>
                </a:stretch>
              </a:blipFill>
            </p:spPr>
            <p:txBody>
              <a:bodyPr/>
              <a:lstStyle/>
              <a:p>
                <a:r>
                  <a:rPr lang="en-US">
                    <a:noFill/>
                  </a:rPr>
                  <a:t> </a:t>
                </a:r>
              </a:p>
            </p:txBody>
          </p:sp>
        </mc:Fallback>
      </mc:AlternateContent>
      <p:sp>
        <p:nvSpPr>
          <p:cNvPr id="6" name="TextBox 5"/>
          <p:cNvSpPr txBox="1"/>
          <p:nvPr/>
        </p:nvSpPr>
        <p:spPr>
          <a:xfrm>
            <a:off x="762000" y="4953000"/>
            <a:ext cx="7543800" cy="830997"/>
          </a:xfrm>
          <a:prstGeom prst="rect">
            <a:avLst/>
          </a:prstGeom>
          <a:solidFill>
            <a:schemeClr val="accent4">
              <a:lumMod val="60000"/>
              <a:lumOff val="40000"/>
            </a:schemeClr>
          </a:solidFill>
        </p:spPr>
        <p:txBody>
          <a:bodyPr wrap="square" rtlCol="0">
            <a:spAutoFit/>
          </a:bodyPr>
          <a:lstStyle/>
          <a:p>
            <a:r>
              <a:rPr lang="en-US" sz="2400" b="1" dirty="0"/>
              <a:t>Thus the force on a particle in SHM </a:t>
            </a:r>
            <a:r>
              <a:rPr lang="en-US" sz="2400" b="1" dirty="0">
                <a:solidFill>
                  <a:prstClr val="black"/>
                </a:solidFill>
              </a:rPr>
              <a:t>is a restoring force that acts </a:t>
            </a:r>
            <a:r>
              <a:rPr lang="en-US" sz="2400" b="1" dirty="0"/>
              <a:t>opposite to the displacement of the particle. </a:t>
            </a:r>
          </a:p>
        </p:txBody>
      </p:sp>
    </p:spTree>
    <p:extLst>
      <p:ext uri="{BB962C8B-B14F-4D97-AF65-F5344CB8AC3E}">
        <p14:creationId xmlns:p14="http://schemas.microsoft.com/office/powerpoint/2010/main" val="297952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533400"/>
            <a:ext cx="6705600" cy="584775"/>
          </a:xfrm>
          <a:prstGeom prst="rect">
            <a:avLst/>
          </a:prstGeom>
          <a:solidFill>
            <a:schemeClr val="accent6"/>
          </a:solidFill>
        </p:spPr>
        <p:txBody>
          <a:bodyPr wrap="square" rtlCol="0">
            <a:spAutoFit/>
          </a:bodyPr>
          <a:lstStyle/>
          <a:p>
            <a:r>
              <a:rPr lang="en-US" sz="3200" b="1" i="1" u="sng" dirty="0"/>
              <a:t>Period of a simple harmonic oscillator: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308678"/>
            <a:ext cx="2987675" cy="144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018309" y="1828800"/>
            <a:ext cx="3810000" cy="1569660"/>
          </a:xfrm>
          <a:prstGeom prst="rect">
            <a:avLst/>
          </a:prstGeom>
          <a:solidFill>
            <a:schemeClr val="accent4">
              <a:lumMod val="60000"/>
              <a:lumOff val="40000"/>
            </a:schemeClr>
          </a:solidFill>
        </p:spPr>
        <p:txBody>
          <a:bodyPr wrap="square" rtlCol="0">
            <a:spAutoFit/>
          </a:bodyPr>
          <a:lstStyle/>
          <a:p>
            <a:pPr lvl="0"/>
            <a:r>
              <a:rPr lang="en-US" sz="2400" b="1" dirty="0">
                <a:solidFill>
                  <a:prstClr val="black"/>
                </a:solidFill>
              </a:rPr>
              <a:t>We consider a block-spring system which is called a linear simple harmonic oscillator.</a:t>
            </a:r>
          </a:p>
        </p:txBody>
      </p:sp>
      <mc:AlternateContent xmlns:mc="http://schemas.openxmlformats.org/markup-compatibility/2006" xmlns:a14="http://schemas.microsoft.com/office/drawing/2010/main">
        <mc:Choice Requires="a14">
          <p:sp>
            <p:nvSpPr>
              <p:cNvPr id="4" name="TextBox 3"/>
              <p:cNvSpPr txBox="1"/>
              <p:nvPr/>
            </p:nvSpPr>
            <p:spPr>
              <a:xfrm>
                <a:off x="1600200" y="3657600"/>
                <a:ext cx="4191000" cy="839332"/>
              </a:xfrm>
              <a:prstGeom prst="rect">
                <a:avLst/>
              </a:prstGeom>
              <a:solidFill>
                <a:schemeClr val="accent2">
                  <a:lumMod val="60000"/>
                  <a:lumOff val="40000"/>
                </a:schemeClr>
              </a:solidFill>
            </p:spPr>
            <p:txBody>
              <a:bodyPr wrap="square" rtlCol="0">
                <a:spAutoFit/>
              </a:bodyPr>
              <a:lstStyle/>
              <a:p>
                <a:r>
                  <a:rPr lang="en-US" sz="2400" b="1" dirty="0"/>
                  <a:t>From the force law,</a:t>
                </a:r>
              </a:p>
              <a:p>
                <a:pPr lvl="0"/>
                <a14:m>
                  <m:oMathPara xmlns:m="http://schemas.openxmlformats.org/officeDocument/2006/math">
                    <m:oMathParaPr>
                      <m:jc m:val="centerGroup"/>
                    </m:oMathParaPr>
                    <m:oMath xmlns:m="http://schemas.openxmlformats.org/officeDocument/2006/math">
                      <m:r>
                        <a:rPr lang="en-US" sz="2400" b="1" i="1">
                          <a:solidFill>
                            <a:prstClr val="black"/>
                          </a:solidFill>
                          <a:latin typeface="Cambria Math"/>
                        </a:rPr>
                        <m:t>𝑭</m:t>
                      </m:r>
                      <m:r>
                        <a:rPr lang="en-US" sz="2400" b="1" i="1">
                          <a:solidFill>
                            <a:prstClr val="black"/>
                          </a:solidFill>
                          <a:latin typeface="Cambria Math"/>
                        </a:rPr>
                        <m:t>=−(</m:t>
                      </m:r>
                      <m:r>
                        <a:rPr lang="en-US" sz="2400" b="1" i="1">
                          <a:solidFill>
                            <a:prstClr val="black"/>
                          </a:solidFill>
                          <a:latin typeface="Cambria Math"/>
                        </a:rPr>
                        <m:t>𝒎</m:t>
                      </m:r>
                      <m:sSup>
                        <m:sSupPr>
                          <m:ctrlPr>
                            <a:rPr lang="en-US" sz="2400" b="1" i="1">
                              <a:solidFill>
                                <a:prstClr val="black"/>
                              </a:solidFill>
                              <a:latin typeface="Cambria Math" panose="02040503050406030204" pitchFamily="18" charset="0"/>
                              <a:ea typeface="Cambria Math"/>
                            </a:rPr>
                          </m:ctrlPr>
                        </m:sSupPr>
                        <m:e>
                          <m:r>
                            <a:rPr lang="en-US" sz="2400" b="1" i="1">
                              <a:solidFill>
                                <a:prstClr val="black"/>
                              </a:solidFill>
                              <a:latin typeface="Cambria Math"/>
                              <a:ea typeface="Cambria Math"/>
                            </a:rPr>
                            <m:t>𝝎</m:t>
                          </m:r>
                        </m:e>
                        <m:sup>
                          <m:r>
                            <a:rPr lang="en-US" sz="2400" b="1" i="1">
                              <a:solidFill>
                                <a:prstClr val="black"/>
                              </a:solidFill>
                              <a:latin typeface="Cambria Math"/>
                              <a:ea typeface="Cambria Math"/>
                            </a:rPr>
                            <m:t>𝟐</m:t>
                          </m:r>
                        </m:sup>
                      </m:sSup>
                      <m:r>
                        <a:rPr lang="en-US" sz="2400" b="1" i="1">
                          <a:solidFill>
                            <a:prstClr val="black"/>
                          </a:solidFill>
                          <a:latin typeface="Cambria Math"/>
                          <a:ea typeface="Cambria Math"/>
                        </a:rPr>
                        <m:t>)</m:t>
                      </m:r>
                      <m:r>
                        <a:rPr lang="en-US" sz="2400" b="1" i="1">
                          <a:solidFill>
                            <a:prstClr val="black"/>
                          </a:solidFill>
                          <a:latin typeface="Cambria Math"/>
                          <a:ea typeface="Cambria Math"/>
                        </a:rPr>
                        <m:t>𝒙</m:t>
                      </m:r>
                    </m:oMath>
                  </m:oMathPara>
                </a14:m>
                <a:endParaRPr lang="en-US" sz="2400" b="1"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600200" y="3657600"/>
                <a:ext cx="4191000" cy="839332"/>
              </a:xfrm>
              <a:prstGeom prst="rect">
                <a:avLst/>
              </a:prstGeom>
              <a:blipFill rotWithShape="1">
                <a:blip r:embed="rId3"/>
                <a:stretch>
                  <a:fillRect l="-2329" t="-5797" b="-159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905000" y="4652665"/>
                <a:ext cx="5029200" cy="461665"/>
              </a:xfrm>
              <a:prstGeom prst="rect">
                <a:avLst/>
              </a:prstGeom>
              <a:solidFill>
                <a:schemeClr val="accent3"/>
              </a:solidFill>
            </p:spPr>
            <p:txBody>
              <a:bodyPr wrap="square" rtlCol="0">
                <a:spAutoFit/>
              </a:bodyPr>
              <a:lstStyle/>
              <a:p>
                <a:pPr lvl="0"/>
                <a:r>
                  <a:rPr lang="en-US" sz="2400" b="1" dirty="0">
                    <a:solidFill>
                      <a:prstClr val="black"/>
                    </a:solidFill>
                  </a:rPr>
                  <a:t>Again from Hook’s law, </a:t>
                </a:r>
                <a14:m>
                  <m:oMath xmlns:m="http://schemas.openxmlformats.org/officeDocument/2006/math">
                    <m:r>
                      <a:rPr lang="en-US" sz="2400" b="1" i="1">
                        <a:solidFill>
                          <a:prstClr val="black"/>
                        </a:solidFill>
                        <a:latin typeface="Cambria Math"/>
                      </a:rPr>
                      <m:t>𝑭</m:t>
                    </m:r>
                    <m:r>
                      <a:rPr lang="en-US" sz="2400" b="1" i="1">
                        <a:solidFill>
                          <a:prstClr val="black"/>
                        </a:solidFill>
                        <a:latin typeface="Cambria Math"/>
                      </a:rPr>
                      <m:t>=−</m:t>
                    </m:r>
                    <m:r>
                      <a:rPr lang="en-US" sz="2400" b="1" i="1">
                        <a:solidFill>
                          <a:prstClr val="black"/>
                        </a:solidFill>
                        <a:latin typeface="Cambria Math"/>
                      </a:rPr>
                      <m:t>𝒌𝒙</m:t>
                    </m:r>
                  </m:oMath>
                </a14:m>
                <a:endParaRPr lang="en-US" sz="2400" b="1" dirty="0">
                  <a:solidFill>
                    <a:prstClr val="black"/>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905000" y="4652665"/>
                <a:ext cx="5029200" cy="461665"/>
              </a:xfrm>
              <a:prstGeom prst="rect">
                <a:avLst/>
              </a:prstGeom>
              <a:blipFill rotWithShape="1">
                <a:blip r:embed="rId4"/>
                <a:stretch>
                  <a:fillRect l="-193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057400" y="5416073"/>
                <a:ext cx="4876800" cy="470000"/>
              </a:xfrm>
              <a:prstGeom prst="rect">
                <a:avLst/>
              </a:prstGeom>
              <a:solidFill>
                <a:schemeClr val="accent5">
                  <a:lumMod val="60000"/>
                  <a:lumOff val="4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a:solidFill>
                            <a:prstClr val="black"/>
                          </a:solidFill>
                          <a:latin typeface="Cambria Math"/>
                          <a:ea typeface="Cambria Math"/>
                        </a:rPr>
                        <m:t>∴</m:t>
                      </m:r>
                      <m:r>
                        <a:rPr lang="en-US" sz="2400" b="1" i="1">
                          <a:solidFill>
                            <a:prstClr val="black"/>
                          </a:solidFill>
                          <a:latin typeface="Cambria Math"/>
                        </a:rPr>
                        <m:t>𝒌</m:t>
                      </m:r>
                      <m:r>
                        <a:rPr lang="en-US" sz="2400" b="1">
                          <a:solidFill>
                            <a:prstClr val="black"/>
                          </a:solidFill>
                          <a:latin typeface="Cambria Math"/>
                        </a:rPr>
                        <m:t>=</m:t>
                      </m:r>
                      <m:r>
                        <a:rPr lang="en-US" sz="2400" b="1" i="1">
                          <a:solidFill>
                            <a:prstClr val="black"/>
                          </a:solidFill>
                          <a:latin typeface="Cambria Math"/>
                        </a:rPr>
                        <m:t>𝒎</m:t>
                      </m:r>
                      <m:sSup>
                        <m:sSupPr>
                          <m:ctrlPr>
                            <a:rPr lang="en-US" sz="2400" b="1" i="1">
                              <a:solidFill>
                                <a:prstClr val="black"/>
                              </a:solidFill>
                              <a:latin typeface="Cambria Math" panose="02040503050406030204" pitchFamily="18" charset="0"/>
                              <a:ea typeface="Cambria Math"/>
                            </a:rPr>
                          </m:ctrlPr>
                        </m:sSupPr>
                        <m:e>
                          <m:r>
                            <a:rPr lang="en-US" sz="2400" b="1" i="1">
                              <a:solidFill>
                                <a:prstClr val="black"/>
                              </a:solidFill>
                              <a:latin typeface="Cambria Math"/>
                              <a:ea typeface="Cambria Math"/>
                            </a:rPr>
                            <m:t>𝝎</m:t>
                          </m:r>
                        </m:e>
                        <m:sup>
                          <m:r>
                            <a:rPr lang="en-US" sz="2400" b="1" i="1">
                              <a:solidFill>
                                <a:prstClr val="black"/>
                              </a:solidFill>
                              <a:latin typeface="Cambria Math"/>
                              <a:ea typeface="Cambria Math"/>
                            </a:rPr>
                            <m:t>𝟐</m:t>
                          </m:r>
                        </m:sup>
                      </m:sSup>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057400" y="5416073"/>
                <a:ext cx="4876800" cy="470000"/>
              </a:xfrm>
              <a:prstGeom prst="rect">
                <a:avLst/>
              </a:prstGeom>
              <a:blipFill rotWithShape="1">
                <a:blip r:embed="rId5"/>
                <a:stretch>
                  <a:fillRect t="-7692" b="-28205"/>
                </a:stretch>
              </a:blipFill>
            </p:spPr>
            <p:txBody>
              <a:bodyPr/>
              <a:lstStyle/>
              <a:p>
                <a:r>
                  <a:rPr lang="en-US">
                    <a:noFill/>
                  </a:rPr>
                  <a:t> </a:t>
                </a:r>
              </a:p>
            </p:txBody>
          </p:sp>
        </mc:Fallback>
      </mc:AlternateContent>
    </p:spTree>
    <p:extLst>
      <p:ext uri="{BB962C8B-B14F-4D97-AF65-F5344CB8AC3E}">
        <p14:creationId xmlns:p14="http://schemas.microsoft.com/office/powerpoint/2010/main" val="39439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2841173" y="689501"/>
                <a:ext cx="1421287" cy="1183529"/>
              </a:xfrm>
              <a:prstGeom prst="rect">
                <a:avLst/>
              </a:prstGeom>
              <a:solidFill>
                <a:schemeClr val="tx2">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ea typeface="Cambria Math"/>
                        </a:rPr>
                        <m:t>𝝎</m:t>
                      </m:r>
                      <m:r>
                        <a:rPr lang="en-US" sz="2400" b="1" i="1" smtClean="0">
                          <a:latin typeface="Cambria Math"/>
                          <a:ea typeface="Cambria Math"/>
                        </a:rPr>
                        <m:t>=</m:t>
                      </m:r>
                      <m:rad>
                        <m:radPr>
                          <m:degHide m:val="on"/>
                          <m:ctrlPr>
                            <a:rPr lang="en-US" sz="2400" b="1" i="1" smtClean="0">
                              <a:latin typeface="Cambria Math" panose="02040503050406030204" pitchFamily="18" charset="0"/>
                              <a:ea typeface="Cambria Math"/>
                            </a:rPr>
                          </m:ctrlPr>
                        </m:radPr>
                        <m:deg/>
                        <m:e>
                          <m:f>
                            <m:fPr>
                              <m:ctrlPr>
                                <a:rPr lang="en-US" sz="2400" b="1" i="1" smtClean="0">
                                  <a:latin typeface="Cambria Math" panose="02040503050406030204" pitchFamily="18" charset="0"/>
                                  <a:ea typeface="Cambria Math"/>
                                </a:rPr>
                              </m:ctrlPr>
                            </m:fPr>
                            <m:num>
                              <m:r>
                                <a:rPr lang="en-US" sz="2400" b="1" i="1" smtClean="0">
                                  <a:latin typeface="Cambria Math"/>
                                  <a:ea typeface="Cambria Math"/>
                                </a:rPr>
                                <m:t>𝒌</m:t>
                              </m:r>
                            </m:num>
                            <m:den>
                              <m:r>
                                <a:rPr lang="en-US" sz="2400" b="1" i="1" smtClean="0">
                                  <a:latin typeface="Cambria Math"/>
                                  <a:ea typeface="Cambria Math"/>
                                </a:rPr>
                                <m:t>𝒎</m:t>
                              </m:r>
                            </m:den>
                          </m:f>
                        </m:e>
                      </m:rad>
                    </m:oMath>
                  </m:oMathPara>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841173" y="689501"/>
                <a:ext cx="1421287" cy="1183529"/>
              </a:xfrm>
              <a:prstGeom prst="rect">
                <a:avLst/>
              </a:prstGeom>
              <a:blipFill rotWithShape="1">
                <a:blip r:embed="rId2"/>
                <a:stretch>
                  <a:fillRect r="-9013"/>
                </a:stretch>
              </a:blipFill>
            </p:spPr>
            <p:txBody>
              <a:bodyPr/>
              <a:lstStyle/>
              <a:p>
                <a:r>
                  <a:rPr lang="en-US">
                    <a:noFill/>
                  </a:rPr>
                  <a:t> </a:t>
                </a:r>
              </a:p>
            </p:txBody>
          </p:sp>
        </mc:Fallback>
      </mc:AlternateContent>
      <p:sp>
        <p:nvSpPr>
          <p:cNvPr id="5" name="TextBox 4"/>
          <p:cNvSpPr txBox="1"/>
          <p:nvPr/>
        </p:nvSpPr>
        <p:spPr>
          <a:xfrm>
            <a:off x="1143000" y="4800600"/>
            <a:ext cx="6858000" cy="461665"/>
          </a:xfrm>
          <a:prstGeom prst="rect">
            <a:avLst/>
          </a:prstGeom>
          <a:solidFill>
            <a:schemeClr val="accent4">
              <a:lumMod val="60000"/>
              <a:lumOff val="40000"/>
            </a:schemeClr>
          </a:solidFill>
        </p:spPr>
        <p:txBody>
          <a:bodyPr wrap="square" rtlCol="0">
            <a:spAutoFit/>
          </a:bodyPr>
          <a:lstStyle/>
          <a:p>
            <a:r>
              <a:rPr lang="en-US" sz="2400" b="1" dirty="0"/>
              <a:t>This is the period of the </a:t>
            </a:r>
            <a:r>
              <a:rPr lang="en-US" sz="2400" b="1" dirty="0">
                <a:solidFill>
                  <a:prstClr val="black"/>
                </a:solidFill>
              </a:rPr>
              <a:t>simple harmonic oscillator</a:t>
            </a:r>
            <a:r>
              <a:rPr lang="en-US" sz="2400" b="1" dirty="0"/>
              <a:t>.</a:t>
            </a:r>
          </a:p>
        </p:txBody>
      </p:sp>
      <mc:AlternateContent xmlns:mc="http://schemas.openxmlformats.org/markup-compatibility/2006" xmlns:a14="http://schemas.microsoft.com/office/drawing/2010/main">
        <mc:Choice Requires="a14">
          <p:sp>
            <p:nvSpPr>
              <p:cNvPr id="6" name="TextBox 5"/>
              <p:cNvSpPr txBox="1"/>
              <p:nvPr/>
            </p:nvSpPr>
            <p:spPr>
              <a:xfrm>
                <a:off x="2841173" y="2167900"/>
                <a:ext cx="1921936" cy="1183529"/>
              </a:xfrm>
              <a:prstGeom prst="rect">
                <a:avLst/>
              </a:prstGeom>
              <a:solidFill>
                <a:schemeClr val="accent2">
                  <a:lumMod val="60000"/>
                  <a:lumOff val="4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ea typeface="Cambria Math"/>
                        </a:rPr>
                        <m:t>⇒</m:t>
                      </m:r>
                      <m:f>
                        <m:fPr>
                          <m:ctrlPr>
                            <a:rPr lang="en-US" sz="2400" b="1" i="1" smtClean="0">
                              <a:latin typeface="Cambria Math" panose="02040503050406030204" pitchFamily="18" charset="0"/>
                              <a:ea typeface="Cambria Math"/>
                            </a:rPr>
                          </m:ctrlPr>
                        </m:fPr>
                        <m:num>
                          <m:r>
                            <a:rPr lang="en-US" sz="2400" b="1" i="1" smtClean="0">
                              <a:latin typeface="Cambria Math"/>
                              <a:ea typeface="Cambria Math"/>
                            </a:rPr>
                            <m:t>𝟐</m:t>
                          </m:r>
                          <m:r>
                            <a:rPr lang="en-US" sz="2400" b="1" i="1" smtClean="0">
                              <a:latin typeface="Cambria Math"/>
                              <a:ea typeface="Cambria Math"/>
                            </a:rPr>
                            <m:t>𝝅</m:t>
                          </m:r>
                        </m:num>
                        <m:den>
                          <m:r>
                            <a:rPr lang="en-US" sz="2400" b="1" i="1" smtClean="0">
                              <a:latin typeface="Cambria Math"/>
                              <a:ea typeface="Cambria Math"/>
                            </a:rPr>
                            <m:t>𝑻</m:t>
                          </m:r>
                        </m:den>
                      </m:f>
                      <m:r>
                        <a:rPr lang="en-US" sz="2400" b="1" i="1" smtClean="0">
                          <a:latin typeface="Cambria Math"/>
                          <a:ea typeface="Cambria Math"/>
                        </a:rPr>
                        <m:t>=</m:t>
                      </m:r>
                      <m:rad>
                        <m:radPr>
                          <m:degHide m:val="on"/>
                          <m:ctrlPr>
                            <a:rPr lang="en-US" sz="2400" b="1" i="1">
                              <a:solidFill>
                                <a:prstClr val="black"/>
                              </a:solidFill>
                              <a:latin typeface="Cambria Math" panose="02040503050406030204" pitchFamily="18" charset="0"/>
                              <a:ea typeface="Cambria Math"/>
                            </a:rPr>
                          </m:ctrlPr>
                        </m:radPr>
                        <m:deg/>
                        <m:e>
                          <m:f>
                            <m:fPr>
                              <m:ctrlPr>
                                <a:rPr lang="en-US" sz="2400" b="1" i="1">
                                  <a:solidFill>
                                    <a:prstClr val="black"/>
                                  </a:solidFill>
                                  <a:latin typeface="Cambria Math" panose="02040503050406030204" pitchFamily="18" charset="0"/>
                                  <a:ea typeface="Cambria Math"/>
                                </a:rPr>
                              </m:ctrlPr>
                            </m:fPr>
                            <m:num>
                              <m:r>
                                <a:rPr lang="en-US" sz="2400" b="1" i="1">
                                  <a:solidFill>
                                    <a:prstClr val="black"/>
                                  </a:solidFill>
                                  <a:latin typeface="Cambria Math"/>
                                  <a:ea typeface="Cambria Math"/>
                                </a:rPr>
                                <m:t>𝒌</m:t>
                              </m:r>
                            </m:num>
                            <m:den>
                              <m:r>
                                <a:rPr lang="en-US" sz="2400" b="1" i="1">
                                  <a:solidFill>
                                    <a:prstClr val="black"/>
                                  </a:solidFill>
                                  <a:latin typeface="Cambria Math"/>
                                  <a:ea typeface="Cambria Math"/>
                                </a:rPr>
                                <m:t>𝒎</m:t>
                              </m:r>
                            </m:den>
                          </m:f>
                        </m:e>
                      </m:rad>
                    </m:oMath>
                  </m:oMathPara>
                </a14:m>
                <a:endParaRPr lang="en-US" sz="24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2841173" y="2167900"/>
                <a:ext cx="1921936" cy="1183529"/>
              </a:xfrm>
              <a:prstGeom prst="rect">
                <a:avLst/>
              </a:prstGeom>
              <a:blipFill rotWithShape="1">
                <a:blip r:embed="rId3"/>
                <a:stretch>
                  <a:fillRect r="-63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004743" y="3657599"/>
                <a:ext cx="1758366" cy="843885"/>
              </a:xfrm>
              <a:prstGeom prst="rect">
                <a:avLst/>
              </a:prstGeom>
              <a:solidFill>
                <a:schemeClr val="accent3"/>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𝑻</m:t>
                      </m:r>
                      <m:r>
                        <a:rPr lang="en-US" sz="2400" b="1" i="1" smtClean="0">
                          <a:latin typeface="Cambria Math"/>
                        </a:rPr>
                        <m:t>=</m:t>
                      </m:r>
                      <m:r>
                        <a:rPr lang="en-US" sz="2400" b="1" i="1" smtClean="0">
                          <a:latin typeface="Cambria Math"/>
                        </a:rPr>
                        <m:t>𝟐</m:t>
                      </m:r>
                      <m:r>
                        <a:rPr lang="en-US" sz="2400" b="1" i="1" smtClean="0">
                          <a:latin typeface="Cambria Math"/>
                          <a:ea typeface="Cambria Math"/>
                        </a:rPr>
                        <m:t>𝝅</m:t>
                      </m:r>
                      <m:rad>
                        <m:radPr>
                          <m:degHide m:val="on"/>
                          <m:ctrlPr>
                            <a:rPr lang="en-US" sz="2400" b="1" i="1">
                              <a:solidFill>
                                <a:prstClr val="black"/>
                              </a:solidFill>
                              <a:latin typeface="Cambria Math" panose="02040503050406030204" pitchFamily="18" charset="0"/>
                              <a:ea typeface="Cambria Math"/>
                            </a:rPr>
                          </m:ctrlPr>
                        </m:radPr>
                        <m:deg/>
                        <m:e>
                          <m:f>
                            <m:fPr>
                              <m:ctrlPr>
                                <a:rPr lang="en-US" sz="2400" b="1" i="1">
                                  <a:solidFill>
                                    <a:prstClr val="black"/>
                                  </a:solidFill>
                                  <a:latin typeface="Cambria Math" panose="02040503050406030204" pitchFamily="18" charset="0"/>
                                  <a:ea typeface="Cambria Math"/>
                                </a:rPr>
                              </m:ctrlPr>
                            </m:fPr>
                            <m:num>
                              <m:r>
                                <a:rPr lang="en-US" sz="2400" b="1" i="1" smtClean="0">
                                  <a:solidFill>
                                    <a:prstClr val="black"/>
                                  </a:solidFill>
                                  <a:latin typeface="Cambria Math"/>
                                  <a:ea typeface="Cambria Math"/>
                                </a:rPr>
                                <m:t>𝒎</m:t>
                              </m:r>
                            </m:num>
                            <m:den>
                              <m:r>
                                <a:rPr lang="en-US" sz="2400" b="1" i="1" smtClean="0">
                                  <a:solidFill>
                                    <a:prstClr val="black"/>
                                  </a:solidFill>
                                  <a:latin typeface="Cambria Math"/>
                                  <a:ea typeface="Cambria Math"/>
                                </a:rPr>
                                <m:t>𝒌</m:t>
                              </m:r>
                            </m:den>
                          </m:f>
                        </m:e>
                      </m:rad>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3004743" y="3657599"/>
                <a:ext cx="1758366" cy="843885"/>
              </a:xfrm>
              <a:prstGeom prst="rect">
                <a:avLst/>
              </a:prstGeom>
              <a:blipFill rotWithShape="1">
                <a:blip r:embed="rId4"/>
                <a:stretch>
                  <a:fillRect r="-6597"/>
                </a:stretch>
              </a:blipFill>
            </p:spPr>
            <p:txBody>
              <a:bodyPr/>
              <a:lstStyle/>
              <a:p>
                <a:r>
                  <a:rPr lang="en-US">
                    <a:noFill/>
                  </a:rPr>
                  <a:t> </a:t>
                </a:r>
              </a:p>
            </p:txBody>
          </p:sp>
        </mc:Fallback>
      </mc:AlternateContent>
    </p:spTree>
    <p:extLst>
      <p:ext uri="{BB962C8B-B14F-4D97-AF65-F5344CB8AC3E}">
        <p14:creationId xmlns:p14="http://schemas.microsoft.com/office/powerpoint/2010/main" val="29118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2612F3-D615-44E4-BC0C-B7E22AACC5EB}"/>
              </a:ext>
            </a:extLst>
          </p:cNvPr>
          <p:cNvSpPr>
            <a:spLocks noGrp="1"/>
          </p:cNvSpPr>
          <p:nvPr>
            <p:ph idx="1"/>
          </p:nvPr>
        </p:nvSpPr>
        <p:spPr>
          <a:xfrm>
            <a:off x="491987" y="1319420"/>
            <a:ext cx="8160026" cy="3583056"/>
          </a:xfrm>
        </p:spPr>
        <p:txBody>
          <a:bodyPr>
            <a:normAutofit/>
          </a:bodyPr>
          <a:lstStyle/>
          <a:p>
            <a:pPr marL="28575" marR="93345" indent="0" algn="just">
              <a:lnSpc>
                <a:spcPct val="115000"/>
              </a:lnSpc>
              <a:spcBef>
                <a:spcPts val="0"/>
              </a:spcBef>
              <a:buNone/>
            </a:pPr>
            <a:r>
              <a:rPr lang="en-US" sz="1500" b="1" i="1" dirty="0">
                <a:solidFill>
                  <a:srgbClr val="0070C0"/>
                </a:solidFill>
                <a:latin typeface="Times New Roman" panose="02020603050405020304" pitchFamily="18" charset="0"/>
                <a:cs typeface="Times New Roman" panose="02020603050405020304" pitchFamily="18" charset="0"/>
              </a:rPr>
              <a:t>3 </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What is the maximum acceleration of a platform that oscillates at amplitude 2.20 cm and frequency 6.60 Hz?</a:t>
            </a:r>
          </a:p>
          <a:p>
            <a:pPr marL="28575" marR="93345" indent="0" algn="just">
              <a:lnSpc>
                <a:spcPct val="115000"/>
              </a:lnSpc>
              <a:spcBef>
                <a:spcPts val="0"/>
              </a:spcBef>
              <a:buNone/>
            </a:pPr>
            <a:endParaRPr lang="en-US" sz="135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500" dirty="0">
                <a:solidFill>
                  <a:prstClr val="black"/>
                </a:solidFill>
                <a:latin typeface="Times New Roman" panose="02020603050405020304" pitchFamily="18" charset="0"/>
                <a:cs typeface="Times New Roman" panose="02020603050405020304" pitchFamily="18" charset="0"/>
              </a:rPr>
              <a:t>x</a:t>
            </a:r>
            <a:r>
              <a:rPr lang="en-US" sz="1500" baseline="-25000" dirty="0">
                <a:solidFill>
                  <a:prstClr val="black"/>
                </a:solidFill>
                <a:latin typeface="Times New Roman" panose="02020603050405020304" pitchFamily="18" charset="0"/>
                <a:cs typeface="Times New Roman" panose="02020603050405020304" pitchFamily="18" charset="0"/>
              </a:rPr>
              <a:t>m  </a:t>
            </a:r>
            <a:r>
              <a:rPr lang="en-US" sz="1500" dirty="0">
                <a:solidFill>
                  <a:prstClr val="black"/>
                </a:solidFill>
                <a:latin typeface="Times New Roman" panose="02020603050405020304" pitchFamily="18" charset="0"/>
                <a:cs typeface="Times New Roman" panose="02020603050405020304" pitchFamily="18" charset="0"/>
              </a:rPr>
              <a:t>= 2.20 cm = 0.0220 m </a:t>
            </a:r>
          </a:p>
          <a:p>
            <a:pPr marL="0" indent="0">
              <a:buNone/>
            </a:pPr>
            <a:r>
              <a:rPr lang="en-US" sz="1500" dirty="0">
                <a:solidFill>
                  <a:prstClr val="black"/>
                </a:solidFill>
                <a:latin typeface="Times New Roman" panose="02020603050405020304" pitchFamily="18" charset="0"/>
                <a:cs typeface="Times New Roman" panose="02020603050405020304" pitchFamily="18" charset="0"/>
              </a:rPr>
              <a:t>f = 6.60 Hz </a:t>
            </a:r>
          </a:p>
          <a:p>
            <a:pPr marL="0" indent="0">
              <a:buNone/>
            </a:pPr>
            <a:endParaRPr lang="en-US" sz="1500" dirty="0">
              <a:solidFill>
                <a:prstClr val="black"/>
              </a:solidFill>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a:p>
            <a:pPr marL="0" indent="0">
              <a:buNone/>
            </a:pPr>
            <a:r>
              <a:rPr lang="en-US" sz="1500" dirty="0">
                <a:latin typeface="Times New Roman" panose="02020603050405020304" pitchFamily="18" charset="0"/>
                <a:cs typeface="Times New Roman" panose="02020603050405020304" pitchFamily="18" charset="0"/>
              </a:rPr>
              <a:t> </a:t>
            </a:r>
          </a:p>
          <a:p>
            <a:pPr marL="0" indent="0">
              <a:buNone/>
            </a:pPr>
            <a:r>
              <a:rPr lang="en-US" sz="1500" dirty="0">
                <a:solidFill>
                  <a:prstClr val="black"/>
                </a:solidFill>
                <a:latin typeface="Arial" panose="020B0604020202020204" pitchFamily="34" charset="0"/>
                <a:cs typeface="Arial" panose="020B0604020202020204" pitchFamily="34" charset="0"/>
              </a:rPr>
              <a:t>a(t) = - ω</a:t>
            </a:r>
            <a:r>
              <a:rPr lang="en-US" sz="1500" baseline="30000" dirty="0">
                <a:solidFill>
                  <a:prstClr val="black"/>
                </a:solidFill>
                <a:latin typeface="Arial" panose="020B0604020202020204" pitchFamily="34" charset="0"/>
                <a:cs typeface="Arial" panose="020B0604020202020204" pitchFamily="34" charset="0"/>
              </a:rPr>
              <a:t>2</a:t>
            </a:r>
            <a:r>
              <a:rPr lang="en-US" sz="1500" dirty="0">
                <a:solidFill>
                  <a:prstClr val="black"/>
                </a:solidFill>
                <a:latin typeface="Arial" panose="020B0604020202020204" pitchFamily="34" charset="0"/>
                <a:cs typeface="Arial" panose="020B0604020202020204" pitchFamily="34" charset="0"/>
              </a:rPr>
              <a:t> </a:t>
            </a:r>
            <a:r>
              <a:rPr lang="en-US" sz="1500" dirty="0" err="1">
                <a:solidFill>
                  <a:prstClr val="black"/>
                </a:solidFill>
                <a:latin typeface="Arial" panose="020B0604020202020204" pitchFamily="34" charset="0"/>
                <a:cs typeface="Arial" panose="020B0604020202020204" pitchFamily="34" charset="0"/>
              </a:rPr>
              <a:t>x</a:t>
            </a:r>
            <a:r>
              <a:rPr lang="en-US" sz="1500" baseline="-25000" dirty="0" err="1">
                <a:solidFill>
                  <a:prstClr val="black"/>
                </a:solidFill>
                <a:latin typeface="Arial" panose="020B0604020202020204" pitchFamily="34" charset="0"/>
                <a:cs typeface="Arial" panose="020B0604020202020204" pitchFamily="34" charset="0"/>
              </a:rPr>
              <a:t>m</a:t>
            </a:r>
            <a:r>
              <a:rPr lang="en-US" sz="1500" baseline="-25000" dirty="0">
                <a:solidFill>
                  <a:prstClr val="black"/>
                </a:solidFill>
                <a:latin typeface="Arial" panose="020B0604020202020204" pitchFamily="34" charset="0"/>
                <a:cs typeface="Arial" panose="020B0604020202020204" pitchFamily="34" charset="0"/>
              </a:rPr>
              <a:t> </a:t>
            </a:r>
            <a:r>
              <a:rPr lang="en-US" sz="1500" dirty="0">
                <a:solidFill>
                  <a:prstClr val="black"/>
                </a:solidFill>
                <a:latin typeface="Arial" panose="020B0604020202020204" pitchFamily="34" charset="0"/>
                <a:cs typeface="Arial" panose="020B0604020202020204" pitchFamily="34" charset="0"/>
              </a:rPr>
              <a:t> cos (</a:t>
            </a:r>
            <a:r>
              <a:rPr lang="en-US" sz="1500" dirty="0" err="1">
                <a:solidFill>
                  <a:prstClr val="black"/>
                </a:solidFill>
                <a:latin typeface="Arial" panose="020B0604020202020204" pitchFamily="34" charset="0"/>
                <a:cs typeface="Arial" panose="020B0604020202020204" pitchFamily="34" charset="0"/>
              </a:rPr>
              <a:t>ωt</a:t>
            </a:r>
            <a:r>
              <a:rPr lang="en-US" sz="1500" dirty="0">
                <a:solidFill>
                  <a:prstClr val="black"/>
                </a:solidFill>
                <a:latin typeface="Arial" panose="020B0604020202020204" pitchFamily="34" charset="0"/>
                <a:cs typeface="Arial" panose="020B0604020202020204" pitchFamily="34" charset="0"/>
              </a:rPr>
              <a:t> + φ)</a:t>
            </a:r>
            <a:endParaRPr lang="en-US" sz="1500" dirty="0">
              <a:latin typeface="Times New Roman" panose="02020603050405020304" pitchFamily="18" charset="0"/>
              <a:cs typeface="Times New Roman" panose="02020603050405020304" pitchFamily="18" charset="0"/>
            </a:endParaRPr>
          </a:p>
          <a:p>
            <a:pPr marL="0" indent="0">
              <a:buNone/>
            </a:pPr>
            <a:r>
              <a:rPr lang="en-US" sz="1500" dirty="0">
                <a:latin typeface="Times New Roman" panose="02020603050405020304" pitchFamily="18" charset="0"/>
                <a:cs typeface="Times New Roman" panose="02020603050405020304" pitchFamily="18" charset="0"/>
              </a:rPr>
              <a:t>a</a:t>
            </a:r>
            <a:r>
              <a:rPr lang="en-US" sz="1500" baseline="-25000" dirty="0">
                <a:latin typeface="Times New Roman" panose="02020603050405020304" pitchFamily="18" charset="0"/>
                <a:cs typeface="Times New Roman" panose="02020603050405020304" pitchFamily="18" charset="0"/>
              </a:rPr>
              <a:t>m</a:t>
            </a:r>
            <a:r>
              <a:rPr lang="en-US" sz="1500" dirty="0">
                <a:latin typeface="Times New Roman" panose="02020603050405020304" pitchFamily="18" charset="0"/>
                <a:cs typeface="Times New Roman" panose="02020603050405020304" pitchFamily="18" charset="0"/>
              </a:rPr>
              <a:t>= ω</a:t>
            </a:r>
            <a:r>
              <a:rPr lang="en-US" sz="1500" baseline="30000" dirty="0">
                <a:latin typeface="Times New Roman" panose="02020603050405020304" pitchFamily="18" charset="0"/>
                <a:cs typeface="Times New Roman" panose="02020603050405020304" pitchFamily="18" charset="0"/>
              </a:rPr>
              <a:t>2</a:t>
            </a:r>
            <a:r>
              <a:rPr lang="en-US" sz="1500" dirty="0">
                <a:latin typeface="Times New Roman" panose="02020603050405020304" pitchFamily="18" charset="0"/>
                <a:cs typeface="Times New Roman" panose="02020603050405020304" pitchFamily="18" charset="0"/>
              </a:rPr>
              <a:t> x</a:t>
            </a:r>
            <a:r>
              <a:rPr lang="en-US" sz="1500" baseline="-25000" dirty="0">
                <a:latin typeface="Times New Roman" panose="02020603050405020304" pitchFamily="18" charset="0"/>
                <a:cs typeface="Times New Roman" panose="02020603050405020304" pitchFamily="18" charset="0"/>
              </a:rPr>
              <a:t>m</a:t>
            </a:r>
            <a:r>
              <a:rPr lang="en-US" sz="1500" dirty="0">
                <a:latin typeface="Times New Roman" panose="02020603050405020304" pitchFamily="18" charset="0"/>
                <a:cs typeface="Times New Roman" panose="02020603050405020304" pitchFamily="18" charset="0"/>
              </a:rPr>
              <a:t> =  (2πf )</a:t>
            </a:r>
            <a:r>
              <a:rPr lang="en-US" sz="1500" baseline="30000" dirty="0">
                <a:latin typeface="Times New Roman" panose="02020603050405020304" pitchFamily="18" charset="0"/>
                <a:cs typeface="Times New Roman" panose="02020603050405020304" pitchFamily="18" charset="0"/>
              </a:rPr>
              <a:t>2</a:t>
            </a:r>
            <a:r>
              <a:rPr lang="en-US" sz="1500" dirty="0">
                <a:latin typeface="Times New Roman" panose="02020603050405020304" pitchFamily="18" charset="0"/>
                <a:cs typeface="Times New Roman" panose="02020603050405020304" pitchFamily="18" charset="0"/>
              </a:rPr>
              <a:t> x</a:t>
            </a:r>
            <a:r>
              <a:rPr lang="en-US" sz="1500" baseline="-25000" dirty="0">
                <a:latin typeface="Times New Roman" panose="02020603050405020304" pitchFamily="18" charset="0"/>
                <a:cs typeface="Times New Roman" panose="02020603050405020304" pitchFamily="18" charset="0"/>
              </a:rPr>
              <a:t>m</a:t>
            </a:r>
            <a:r>
              <a:rPr lang="en-US" sz="1500" dirty="0">
                <a:latin typeface="Times New Roman" panose="02020603050405020304" pitchFamily="18" charset="0"/>
                <a:cs typeface="Times New Roman" panose="02020603050405020304" pitchFamily="18" charset="0"/>
              </a:rPr>
              <a:t> = 4π</a:t>
            </a:r>
            <a:r>
              <a:rPr lang="en-US" sz="1500" baseline="30000" dirty="0">
                <a:latin typeface="Times New Roman" panose="02020603050405020304" pitchFamily="18" charset="0"/>
                <a:cs typeface="Times New Roman" panose="02020603050405020304" pitchFamily="18" charset="0"/>
              </a:rPr>
              <a:t>2</a:t>
            </a:r>
            <a:r>
              <a:rPr lang="en-US" sz="1500" dirty="0">
                <a:latin typeface="Times New Roman" panose="02020603050405020304" pitchFamily="18" charset="0"/>
                <a:cs typeface="Times New Roman" panose="02020603050405020304" pitchFamily="18" charset="0"/>
              </a:rPr>
              <a:t>( 6.60)</a:t>
            </a:r>
            <a:r>
              <a:rPr lang="en-US" sz="1500" baseline="30000" dirty="0">
                <a:latin typeface="Times New Roman" panose="02020603050405020304" pitchFamily="18" charset="0"/>
                <a:cs typeface="Times New Roman" panose="02020603050405020304" pitchFamily="18" charset="0"/>
              </a:rPr>
              <a:t>2</a:t>
            </a:r>
            <a:r>
              <a:rPr lang="en-US" sz="1500" dirty="0">
                <a:latin typeface="Times New Roman" panose="02020603050405020304" pitchFamily="18" charset="0"/>
                <a:cs typeface="Times New Roman" panose="02020603050405020304" pitchFamily="18" charset="0"/>
              </a:rPr>
              <a:t>( 0.0220) = 37.8 m/s</a:t>
            </a:r>
            <a:r>
              <a:rPr lang="en-US" sz="1500" baseline="30000" dirty="0">
                <a:latin typeface="Times New Roman" panose="02020603050405020304" pitchFamily="18" charset="0"/>
                <a:cs typeface="Times New Roman" panose="02020603050405020304" pitchFamily="18" charset="0"/>
              </a:rPr>
              <a:t>2  </a:t>
            </a:r>
            <a:r>
              <a:rPr lang="en-US" sz="1500" dirty="0">
                <a:solidFill>
                  <a:prstClr val="black"/>
                </a:solidFill>
                <a:latin typeface="Times New Roman" panose="02020603050405020304" pitchFamily="18" charset="0"/>
                <a:cs typeface="Times New Roman" panose="02020603050405020304" pitchFamily="18" charset="0"/>
              </a:rPr>
              <a:t>= </a:t>
            </a:r>
            <a:r>
              <a:rPr lang="en-US" sz="1500" dirty="0">
                <a:solidFill>
                  <a:srgbClr val="FF0000"/>
                </a:solidFill>
                <a:latin typeface="Times New Roman" panose="02020603050405020304" pitchFamily="18" charset="0"/>
                <a:cs typeface="Times New Roman" panose="02020603050405020304" pitchFamily="18" charset="0"/>
              </a:rPr>
              <a:t>37.8 m/s-s</a:t>
            </a:r>
            <a:r>
              <a:rPr lang="en-US" sz="1500" baseline="30000" dirty="0">
                <a:solidFill>
                  <a:srgbClr val="FF0000"/>
                </a:solidFill>
                <a:latin typeface="Times New Roman" panose="02020603050405020304" pitchFamily="18" charset="0"/>
                <a:cs typeface="Times New Roman" panose="02020603050405020304" pitchFamily="18" charset="0"/>
              </a:rPr>
              <a:t> </a:t>
            </a:r>
          </a:p>
          <a:p>
            <a:pPr marL="0" indent="0">
              <a:buNone/>
            </a:pPr>
            <a:r>
              <a:rPr lang="en-US" sz="1500" dirty="0">
                <a:latin typeface="Times New Roman" panose="02020603050405020304" pitchFamily="18" charset="0"/>
                <a:cs typeface="Times New Roman" panose="02020603050405020304" pitchFamily="18" charset="0"/>
              </a:rPr>
              <a:t> </a:t>
            </a:r>
            <a:endParaRPr lang="en-US" sz="1350" dirty="0">
              <a:latin typeface="Times New Roman" panose="02020603050405020304" pitchFamily="18" charset="0"/>
              <a:cs typeface="Times New Roman" panose="02020603050405020304" pitchFamily="18" charset="0"/>
            </a:endParaRPr>
          </a:p>
          <a:p>
            <a:pPr marL="0" indent="0">
              <a:buNone/>
            </a:pPr>
            <a:r>
              <a:rPr lang="en-US" sz="1500" b="1" i="1" dirty="0">
                <a:latin typeface="Times New Roman" panose="02020603050405020304" pitchFamily="18" charset="0"/>
                <a:cs typeface="Times New Roman" panose="02020603050405020304" pitchFamily="18" charset="0"/>
              </a:rPr>
              <a:t>                                                                                                                               </a:t>
            </a:r>
          </a:p>
        </p:txBody>
      </p:sp>
      <p:sp>
        <p:nvSpPr>
          <p:cNvPr id="2" name="Rectangle 1">
            <a:extLst>
              <a:ext uri="{FF2B5EF4-FFF2-40B4-BE49-F238E27FC236}">
                <a16:creationId xmlns:a16="http://schemas.microsoft.com/office/drawing/2014/main" id="{1D9A4796-8B5B-46AF-B61D-322469EA885C}"/>
              </a:ext>
            </a:extLst>
          </p:cNvPr>
          <p:cNvSpPr/>
          <p:nvPr/>
        </p:nvSpPr>
        <p:spPr>
          <a:xfrm>
            <a:off x="331012" y="2891333"/>
            <a:ext cx="2103461" cy="323165"/>
          </a:xfrm>
          <a:prstGeom prst="rect">
            <a:avLst/>
          </a:prstGeom>
        </p:spPr>
        <p:txBody>
          <a:bodyPr wrap="none">
            <a:spAutoFit/>
          </a:bodyPr>
          <a:lstStyle/>
          <a:p>
            <a:r>
              <a:rPr lang="en-US" sz="1500" b="1" i="1" dirty="0">
                <a:solidFill>
                  <a:srgbClr val="FFFF00"/>
                </a:solidFill>
                <a:latin typeface="Arial" panose="020B0604020202020204" pitchFamily="34" charset="0"/>
                <a:cs typeface="Arial" panose="020B0604020202020204" pitchFamily="34" charset="0"/>
              </a:rPr>
              <a:t> </a:t>
            </a:r>
            <a:r>
              <a:rPr lang="en-US" sz="1500" i="1" dirty="0">
                <a:solidFill>
                  <a:prstClr val="black"/>
                </a:solidFill>
                <a:latin typeface="Arial" panose="020B0604020202020204" pitchFamily="34" charset="0"/>
                <a:cs typeface="Arial" panose="020B0604020202020204" pitchFamily="34" charset="0"/>
              </a:rPr>
              <a:t>x (t) = </a:t>
            </a:r>
            <a:r>
              <a:rPr lang="en-US" sz="1500" i="1" dirty="0" err="1">
                <a:solidFill>
                  <a:prstClr val="black"/>
                </a:solidFill>
                <a:latin typeface="Arial" panose="020B0604020202020204" pitchFamily="34" charset="0"/>
                <a:cs typeface="Arial" panose="020B0604020202020204" pitchFamily="34" charset="0"/>
              </a:rPr>
              <a:t>x</a:t>
            </a:r>
            <a:r>
              <a:rPr lang="en-US" sz="1500" i="1" baseline="-25000" dirty="0" err="1">
                <a:solidFill>
                  <a:prstClr val="black"/>
                </a:solidFill>
                <a:latin typeface="Arial" panose="020B0604020202020204" pitchFamily="34" charset="0"/>
                <a:cs typeface="Arial" panose="020B0604020202020204" pitchFamily="34" charset="0"/>
              </a:rPr>
              <a:t>m</a:t>
            </a:r>
            <a:r>
              <a:rPr lang="en-US" sz="1500" i="1" baseline="-25000" dirty="0">
                <a:solidFill>
                  <a:prstClr val="black"/>
                </a:solidFill>
                <a:latin typeface="Arial" panose="020B0604020202020204" pitchFamily="34" charset="0"/>
                <a:cs typeface="Arial" panose="020B0604020202020204" pitchFamily="34" charset="0"/>
              </a:rPr>
              <a:t> </a:t>
            </a:r>
            <a:r>
              <a:rPr lang="en-US" sz="1500" i="1" dirty="0">
                <a:solidFill>
                  <a:prstClr val="black"/>
                </a:solidFill>
                <a:latin typeface="Arial" panose="020B0604020202020204" pitchFamily="34" charset="0"/>
                <a:cs typeface="Arial" panose="020B0604020202020204" pitchFamily="34" charset="0"/>
              </a:rPr>
              <a:t>cos (</a:t>
            </a:r>
            <a:r>
              <a:rPr lang="en-US" sz="1500" i="1" dirty="0" err="1">
                <a:solidFill>
                  <a:prstClr val="black"/>
                </a:solidFill>
                <a:latin typeface="Arial" panose="020B0604020202020204" pitchFamily="34" charset="0"/>
                <a:cs typeface="Arial" panose="020B0604020202020204" pitchFamily="34" charset="0"/>
              </a:rPr>
              <a:t>ωt</a:t>
            </a:r>
            <a:r>
              <a:rPr lang="en-US" sz="1500" i="1" dirty="0">
                <a:solidFill>
                  <a:prstClr val="black"/>
                </a:solidFill>
                <a:latin typeface="Arial" panose="020B0604020202020204" pitchFamily="34" charset="0"/>
                <a:cs typeface="Arial" panose="020B0604020202020204" pitchFamily="34" charset="0"/>
              </a:rPr>
              <a:t> + φ</a:t>
            </a:r>
            <a:r>
              <a:rPr lang="en-US" sz="1500" dirty="0">
                <a:solidFill>
                  <a:prstClr val="black"/>
                </a:solidFill>
                <a:latin typeface="Arial" panose="020B0604020202020204" pitchFamily="34" charset="0"/>
                <a:cs typeface="Arial" panose="020B0604020202020204" pitchFamily="34" charset="0"/>
              </a:rPr>
              <a:t>) </a:t>
            </a:r>
            <a:endParaRPr lang="en-US" sz="1350" dirty="0"/>
          </a:p>
        </p:txBody>
      </p:sp>
      <p:sp>
        <p:nvSpPr>
          <p:cNvPr id="4" name="Rectangle 3">
            <a:extLst>
              <a:ext uri="{FF2B5EF4-FFF2-40B4-BE49-F238E27FC236}">
                <a16:creationId xmlns:a16="http://schemas.microsoft.com/office/drawing/2014/main" id="{5BA56FF9-C1CF-40E5-85BB-88B436B809F6}"/>
              </a:ext>
            </a:extLst>
          </p:cNvPr>
          <p:cNvSpPr/>
          <p:nvPr/>
        </p:nvSpPr>
        <p:spPr>
          <a:xfrm>
            <a:off x="410525" y="3267417"/>
            <a:ext cx="2481770" cy="346249"/>
          </a:xfrm>
          <a:prstGeom prst="rect">
            <a:avLst/>
          </a:prstGeom>
        </p:spPr>
        <p:txBody>
          <a:bodyPr wrap="none">
            <a:spAutoFit/>
          </a:bodyPr>
          <a:lstStyle/>
          <a:p>
            <a:r>
              <a:rPr lang="en-US" sz="1650" dirty="0">
                <a:solidFill>
                  <a:prstClr val="black"/>
                </a:solidFill>
                <a:latin typeface="Arial" panose="020B0604020202020204" pitchFamily="34" charset="0"/>
                <a:cs typeface="Arial" panose="020B0604020202020204" pitchFamily="34" charset="0"/>
              </a:rPr>
              <a:t>v(t) = - </a:t>
            </a:r>
            <a:r>
              <a:rPr lang="en-US" sz="1650" i="1" dirty="0">
                <a:solidFill>
                  <a:prstClr val="black"/>
                </a:solidFill>
                <a:latin typeface="Arial" panose="020B0604020202020204" pitchFamily="34" charset="0"/>
                <a:cs typeface="Arial" panose="020B0604020202020204" pitchFamily="34" charset="0"/>
              </a:rPr>
              <a:t>ω </a:t>
            </a:r>
            <a:r>
              <a:rPr lang="en-US" sz="1650" i="1" dirty="0" err="1">
                <a:solidFill>
                  <a:prstClr val="black"/>
                </a:solidFill>
                <a:latin typeface="Arial" panose="020B0604020202020204" pitchFamily="34" charset="0"/>
                <a:cs typeface="Arial" panose="020B0604020202020204" pitchFamily="34" charset="0"/>
              </a:rPr>
              <a:t>x</a:t>
            </a:r>
            <a:r>
              <a:rPr lang="en-US" sz="1650" i="1" baseline="-25000" dirty="0" err="1">
                <a:solidFill>
                  <a:prstClr val="black"/>
                </a:solidFill>
                <a:latin typeface="Arial" panose="020B0604020202020204" pitchFamily="34" charset="0"/>
                <a:cs typeface="Arial" panose="020B0604020202020204" pitchFamily="34" charset="0"/>
              </a:rPr>
              <a:t>m</a:t>
            </a:r>
            <a:r>
              <a:rPr lang="en-US" sz="1650" i="1" baseline="-25000" dirty="0">
                <a:solidFill>
                  <a:prstClr val="black"/>
                </a:solidFill>
                <a:latin typeface="Arial" panose="020B0604020202020204" pitchFamily="34" charset="0"/>
                <a:cs typeface="Arial" panose="020B0604020202020204" pitchFamily="34" charset="0"/>
              </a:rPr>
              <a:t> </a:t>
            </a:r>
            <a:r>
              <a:rPr lang="en-US" sz="1650" i="1" dirty="0">
                <a:solidFill>
                  <a:prstClr val="black"/>
                </a:solidFill>
                <a:latin typeface="Arial" panose="020B0604020202020204" pitchFamily="34" charset="0"/>
                <a:cs typeface="Arial" panose="020B0604020202020204" pitchFamily="34" charset="0"/>
              </a:rPr>
              <a:t>sin (</a:t>
            </a:r>
            <a:r>
              <a:rPr lang="en-US" sz="1650" i="1" dirty="0" err="1">
                <a:solidFill>
                  <a:prstClr val="black"/>
                </a:solidFill>
                <a:latin typeface="Arial" panose="020B0604020202020204" pitchFamily="34" charset="0"/>
                <a:cs typeface="Arial" panose="020B0604020202020204" pitchFamily="34" charset="0"/>
              </a:rPr>
              <a:t>ωt</a:t>
            </a:r>
            <a:r>
              <a:rPr lang="en-US" sz="1650" i="1" dirty="0">
                <a:solidFill>
                  <a:prstClr val="black"/>
                </a:solidFill>
                <a:latin typeface="Arial" panose="020B0604020202020204" pitchFamily="34" charset="0"/>
                <a:cs typeface="Arial" panose="020B0604020202020204" pitchFamily="34" charset="0"/>
              </a:rPr>
              <a:t> + φ</a:t>
            </a:r>
            <a:r>
              <a:rPr lang="en-US" sz="1650" dirty="0">
                <a:solidFill>
                  <a:prstClr val="black"/>
                </a:solidFill>
                <a:latin typeface="Arial" panose="020B0604020202020204" pitchFamily="34" charset="0"/>
                <a:cs typeface="Arial" panose="020B0604020202020204" pitchFamily="34" charset="0"/>
              </a:rPr>
              <a:t>) </a:t>
            </a:r>
            <a:endParaRPr lang="en-US" sz="1350" dirty="0"/>
          </a:p>
        </p:txBody>
      </p:sp>
    </p:spTree>
    <p:extLst>
      <p:ext uri="{BB962C8B-B14F-4D97-AF65-F5344CB8AC3E}">
        <p14:creationId xmlns:p14="http://schemas.microsoft.com/office/powerpoint/2010/main" val="2592116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4AE2CE-8748-4037-9D5F-1FC9A4632E29}"/>
                  </a:ext>
                </a:extLst>
              </p:cNvPr>
              <p:cNvSpPr>
                <a:spLocks noGrp="1"/>
              </p:cNvSpPr>
              <p:nvPr>
                <p:ph idx="1"/>
              </p:nvPr>
            </p:nvSpPr>
            <p:spPr>
              <a:xfrm>
                <a:off x="457201" y="956641"/>
                <a:ext cx="8058150" cy="5044109"/>
              </a:xfrm>
            </p:spPr>
            <p:txBody>
              <a:bodyPr>
                <a:normAutofit fontScale="92500" lnSpcReduction="10000"/>
              </a:bodyPr>
              <a:lstStyle/>
              <a:p>
                <a:pPr marL="28575" marR="93345" indent="0" algn="just">
                  <a:lnSpc>
                    <a:spcPct val="115000"/>
                  </a:lnSpc>
                  <a:spcBef>
                    <a:spcPts val="0"/>
                  </a:spcBef>
                  <a:buNone/>
                </a:pPr>
                <a:r>
                  <a:rPr lang="en-US" sz="1500" b="1" i="1" dirty="0">
                    <a:solidFill>
                      <a:srgbClr val="0070C0"/>
                    </a:solidFill>
                    <a:latin typeface="Times New Roman" panose="02020603050405020304" pitchFamily="18" charset="0"/>
                    <a:cs typeface="Times New Roman" panose="02020603050405020304" pitchFamily="18" charset="0"/>
                  </a:rPr>
                  <a:t>13 </a:t>
                </a:r>
                <a:r>
                  <a:rPr lang="en-US" sz="1500" i="1" dirty="0">
                    <a:solidFill>
                      <a:srgbClr val="0070C0"/>
                    </a:solidFill>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An oscillator consists of a block of mass 0.500 kg connected to a spring. When set into oscillation with amplitude 35.0 cm, the oscillator repeats its motion every 0.500 s. Find the (a) period, (b) frequency, (c) angular frequency, (d) spring constant, (e) maximum speed, and (f) magnitude of the maximum force on the block from the spring.</a:t>
                </a:r>
              </a:p>
              <a:p>
                <a:pPr marL="28575" marR="93345" indent="0" algn="just">
                  <a:lnSpc>
                    <a:spcPct val="115000"/>
                  </a:lnSpc>
                  <a:spcBef>
                    <a:spcPts val="0"/>
                  </a:spcBef>
                  <a:buNone/>
                </a:pPr>
                <a:endParaRPr lang="en-US" sz="1500" i="1" dirty="0">
                  <a:solidFill>
                    <a:prstClr val="black"/>
                  </a:solidFill>
                  <a:latin typeface="Times New Roman" panose="02020603050405020304" pitchFamily="18" charset="0"/>
                  <a:cs typeface="Times New Roman" panose="02020603050405020304" pitchFamily="18" charset="0"/>
                </a:endParaRPr>
              </a:p>
              <a:p>
                <a:pPr marL="28575" marR="93345" indent="0" algn="just">
                  <a:lnSpc>
                    <a:spcPct val="115000"/>
                  </a:lnSpc>
                  <a:spcBef>
                    <a:spcPts val="0"/>
                  </a:spcBef>
                  <a:buNone/>
                </a:pPr>
                <a:r>
                  <a:rPr lang="en-US" sz="1500" i="1" dirty="0">
                    <a:solidFill>
                      <a:prstClr val="black"/>
                    </a:solidFill>
                    <a:latin typeface="Times New Roman" panose="02020603050405020304" pitchFamily="18" charset="0"/>
                    <a:cs typeface="Times New Roman" panose="02020603050405020304" pitchFamily="18" charset="0"/>
                  </a:rPr>
                  <a:t>Given: m =0.500 kg</a:t>
                </a:r>
              </a:p>
              <a:p>
                <a:pPr marL="28575" marR="93345" indent="0" algn="just">
                  <a:lnSpc>
                    <a:spcPct val="115000"/>
                  </a:lnSpc>
                  <a:spcBef>
                    <a:spcPts val="0"/>
                  </a:spcBef>
                  <a:buNone/>
                </a:pPr>
                <a:r>
                  <a:rPr lang="en-US" sz="1500" i="1" dirty="0">
                    <a:solidFill>
                      <a:prstClr val="black"/>
                    </a:solidFill>
                    <a:latin typeface="Times New Roman" panose="02020603050405020304" pitchFamily="18" charset="0"/>
                    <a:cs typeface="Times New Roman" panose="02020603050405020304" pitchFamily="18" charset="0"/>
                  </a:rPr>
                  <a:t>           </a:t>
                </a:r>
                <a:r>
                  <a:rPr lang="en-US" sz="1500" i="1" dirty="0" err="1">
                    <a:solidFill>
                      <a:prstClr val="black"/>
                    </a:solidFill>
                    <a:latin typeface="Times New Roman" panose="02020603050405020304" pitchFamily="18" charset="0"/>
                    <a:cs typeface="Times New Roman" panose="02020603050405020304" pitchFamily="18" charset="0"/>
                  </a:rPr>
                  <a:t>x</a:t>
                </a:r>
                <a:r>
                  <a:rPr lang="en-US" sz="1500" i="1" baseline="-25000" dirty="0" err="1">
                    <a:solidFill>
                      <a:prstClr val="black"/>
                    </a:solidFill>
                    <a:latin typeface="Times New Roman" panose="02020603050405020304" pitchFamily="18" charset="0"/>
                    <a:cs typeface="Times New Roman" panose="02020603050405020304" pitchFamily="18" charset="0"/>
                  </a:rPr>
                  <a:t>m</a:t>
                </a:r>
                <a:r>
                  <a:rPr lang="en-US" sz="1500" i="1" dirty="0">
                    <a:solidFill>
                      <a:prstClr val="black"/>
                    </a:solidFill>
                    <a:latin typeface="Times New Roman" panose="02020603050405020304" pitchFamily="18" charset="0"/>
                    <a:cs typeface="Times New Roman" panose="02020603050405020304" pitchFamily="18" charset="0"/>
                  </a:rPr>
                  <a:t> =35.0 cm = 0.35 m</a:t>
                </a:r>
                <a:endParaRPr lang="en-US" sz="1500" i="1" dirty="0">
                  <a:latin typeface="Times New Roman" panose="02020603050405020304" pitchFamily="18" charset="0"/>
                  <a:cs typeface="Times New Roman" panose="02020603050405020304" pitchFamily="18" charset="0"/>
                </a:endParaRPr>
              </a:p>
              <a:p>
                <a:pPr marL="28575" marR="93345" indent="0" algn="just">
                  <a:lnSpc>
                    <a:spcPct val="115000"/>
                  </a:lnSpc>
                  <a:spcBef>
                    <a:spcPts val="0"/>
                  </a:spcBef>
                  <a:buNone/>
                </a:pPr>
                <a:r>
                  <a:rPr lang="en-US" sz="1500" i="1" dirty="0">
                    <a:solidFill>
                      <a:prstClr val="black"/>
                    </a:solidFill>
                    <a:latin typeface="Times New Roman" panose="02020603050405020304" pitchFamily="18" charset="0"/>
                    <a:cs typeface="Times New Roman" panose="02020603050405020304" pitchFamily="18" charset="0"/>
                  </a:rPr>
                  <a:t>           T = 0.500 s</a:t>
                </a:r>
                <a:endParaRPr lang="en-US" sz="1500" i="1" dirty="0">
                  <a:latin typeface="Times New Roman" panose="02020603050405020304" pitchFamily="18" charset="0"/>
                  <a:cs typeface="Times New Roman" panose="02020603050405020304" pitchFamily="18" charset="0"/>
                </a:endParaRPr>
              </a:p>
              <a:p>
                <a:pPr>
                  <a:buAutoNum type="alphaLcParenBoth"/>
                </a:pPr>
                <a:r>
                  <a:rPr lang="en-US" sz="1500" i="1" dirty="0">
                    <a:latin typeface="Times New Roman" panose="02020603050405020304" pitchFamily="18" charset="0"/>
                    <a:cs typeface="Times New Roman" panose="02020603050405020304" pitchFamily="18" charset="0"/>
                  </a:rPr>
                  <a:t>T = 0.500 s</a:t>
                </a:r>
              </a:p>
              <a:p>
                <a:pPr marL="0" indent="0">
                  <a:buNone/>
                </a:pPr>
                <a:r>
                  <a:rPr lang="en-US" sz="1500" dirty="0">
                    <a:latin typeface="Times New Roman" panose="02020603050405020304" pitchFamily="18" charset="0"/>
                    <a:cs typeface="Times New Roman" panose="02020603050405020304" pitchFamily="18" charset="0"/>
                  </a:rPr>
                  <a:t>(b) </a:t>
                </a:r>
                <a:r>
                  <a:rPr lang="en-US" sz="1500" i="1" dirty="0">
                    <a:latin typeface="Times New Roman" panose="02020603050405020304" pitchFamily="18" charset="0"/>
                    <a:cs typeface="Times New Roman" panose="02020603050405020304" pitchFamily="18" charset="0"/>
                  </a:rPr>
                  <a:t>f  =  </a:t>
                </a:r>
                <a14:m>
                  <m:oMath xmlns:m="http://schemas.openxmlformats.org/officeDocument/2006/math">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𝑇</m:t>
                        </m:r>
                      </m:den>
                    </m:f>
                  </m:oMath>
                </a14:m>
                <a:r>
                  <a:rPr lang="en-US" sz="1500" i="1"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0.500 </m:t>
                        </m:r>
                      </m:den>
                    </m:f>
                  </m:oMath>
                </a14:m>
                <a:r>
                  <a:rPr lang="en-US" sz="1500" i="1" dirty="0">
                    <a:latin typeface="Times New Roman" panose="02020603050405020304" pitchFamily="18" charset="0"/>
                    <a:cs typeface="Times New Roman" panose="02020603050405020304" pitchFamily="18" charset="0"/>
                  </a:rPr>
                  <a:t> = 2.00 Hz   [2 oscillations/s]</a:t>
                </a:r>
              </a:p>
              <a:p>
                <a:pPr>
                  <a:buAutoNum type="alphaLcParenBoth" startAt="3"/>
                </a:pPr>
                <a:r>
                  <a:rPr lang="en-US" sz="1500" i="1" dirty="0">
                    <a:solidFill>
                      <a:srgbClr val="FF0000"/>
                    </a:solidFill>
                    <a:latin typeface="Times New Roman" panose="02020603050405020304" pitchFamily="18" charset="0"/>
                    <a:cs typeface="Times New Roman" panose="02020603050405020304" pitchFamily="18" charset="0"/>
                  </a:rPr>
                  <a:t>ω</a:t>
                </a:r>
                <a:r>
                  <a:rPr lang="en-US" sz="1500" i="1" dirty="0">
                    <a:latin typeface="Times New Roman" panose="02020603050405020304" pitchFamily="18" charset="0"/>
                    <a:cs typeface="Times New Roman" panose="02020603050405020304" pitchFamily="18" charset="0"/>
                  </a:rPr>
                  <a:t> = 2πf = 2π(2.00) = 12.6 </a:t>
                </a:r>
                <a:r>
                  <a:rPr lang="en-US" sz="1500" i="1" dirty="0">
                    <a:solidFill>
                      <a:srgbClr val="FF0000"/>
                    </a:solidFill>
                    <a:latin typeface="Times New Roman" panose="02020603050405020304" pitchFamily="18" charset="0"/>
                    <a:cs typeface="Times New Roman" panose="02020603050405020304" pitchFamily="18" charset="0"/>
                  </a:rPr>
                  <a:t>rad/s</a:t>
                </a:r>
              </a:p>
              <a:p>
                <a:pPr marL="257175" indent="-257175">
                  <a:buFont typeface="Arial" panose="020B0604020202020204" pitchFamily="34" charset="0"/>
                  <a:buAutoNum type="alphaLcParenBoth" startAt="4"/>
                </a:pPr>
                <a:r>
                  <a:rPr lang="en-US" sz="1500" dirty="0">
                    <a:latin typeface="Times New Roman" panose="02020603050405020304" pitchFamily="18" charset="0"/>
                    <a:cs typeface="Times New Roman" panose="02020603050405020304" pitchFamily="18" charset="0"/>
                  </a:rPr>
                  <a:t> </a:t>
                </a:r>
                <a:r>
                  <a:rPr lang="en-US" sz="1500" i="1" dirty="0">
                    <a:solidFill>
                      <a:prstClr val="black"/>
                    </a:solidFill>
                    <a:latin typeface="Times New Roman" panose="02020603050405020304" pitchFamily="18" charset="0"/>
                    <a:cs typeface="Times New Roman" panose="02020603050405020304" pitchFamily="18" charset="0"/>
                  </a:rPr>
                  <a:t>ω = </a:t>
                </a:r>
                <a14:m>
                  <m:oMath xmlns:m="http://schemas.openxmlformats.org/officeDocument/2006/math">
                    <m:rad>
                      <m:radPr>
                        <m:degHide m:val="on"/>
                        <m:ctrlPr>
                          <a:rPr lang="en-US" sz="1800" i="1">
                            <a:solidFill>
                              <a:prstClr val="black"/>
                            </a:solidFill>
                            <a:latin typeface="Cambria Math" panose="02040503050406030204" pitchFamily="18" charset="0"/>
                            <a:cs typeface="Times New Roman" panose="02020603050405020304" pitchFamily="18" charset="0"/>
                          </a:rPr>
                        </m:ctrlPr>
                      </m:radPr>
                      <m:deg/>
                      <m:e>
                        <m:f>
                          <m:fPr>
                            <m:ctrlPr>
                              <a:rPr lang="en-US" sz="1800" i="1">
                                <a:solidFill>
                                  <a:prstClr val="black"/>
                                </a:solidFill>
                                <a:latin typeface="Cambria Math" panose="02040503050406030204" pitchFamily="18" charset="0"/>
                                <a:cs typeface="Times New Roman" panose="02020603050405020304" pitchFamily="18" charset="0"/>
                              </a:rPr>
                            </m:ctrlPr>
                          </m:fPr>
                          <m:num>
                            <m:r>
                              <a:rPr lang="en-US" sz="1800" i="1">
                                <a:solidFill>
                                  <a:prstClr val="black"/>
                                </a:solidFill>
                                <a:latin typeface="Cambria Math" panose="02040503050406030204" pitchFamily="18" charset="0"/>
                                <a:cs typeface="Times New Roman" panose="02020603050405020304" pitchFamily="18" charset="0"/>
                              </a:rPr>
                              <m:t>𝑘</m:t>
                            </m:r>
                          </m:num>
                          <m:den>
                            <m:r>
                              <a:rPr lang="en-US" sz="1800" i="1">
                                <a:solidFill>
                                  <a:prstClr val="black"/>
                                </a:solidFill>
                                <a:latin typeface="Cambria Math" panose="02040503050406030204" pitchFamily="18" charset="0"/>
                                <a:cs typeface="Times New Roman" panose="02020603050405020304" pitchFamily="18" charset="0"/>
                              </a:rPr>
                              <m:t>𝑚</m:t>
                            </m:r>
                          </m:den>
                        </m:f>
                      </m:e>
                    </m:rad>
                  </m:oMath>
                </a14:m>
                <a:r>
                  <a:rPr lang="en-US" sz="1350" dirty="0">
                    <a:solidFill>
                      <a:prstClr val="black"/>
                    </a:solidFill>
                    <a:latin typeface="Times New Roman" panose="02020603050405020304" pitchFamily="18" charset="0"/>
                    <a:cs typeface="Times New Roman" panose="02020603050405020304" pitchFamily="18" charset="0"/>
                  </a:rPr>
                  <a:t>. </a:t>
                </a:r>
              </a:p>
              <a:p>
                <a:pPr marL="0" indent="0">
                  <a:buNone/>
                </a:pPr>
                <a:r>
                  <a:rPr lang="en-US" sz="1500" i="1" dirty="0">
                    <a:solidFill>
                      <a:prstClr val="black"/>
                    </a:solidFill>
                    <a:latin typeface="Times New Roman" panose="02020603050405020304" pitchFamily="18" charset="0"/>
                    <a:cs typeface="Times New Roman" panose="02020603050405020304" pitchFamily="18" charset="0"/>
                  </a:rPr>
                  <a:t>      k = m ω</a:t>
                </a:r>
                <a:r>
                  <a:rPr lang="en-US" sz="1500" i="1" baseline="30000" dirty="0">
                    <a:solidFill>
                      <a:prstClr val="black"/>
                    </a:solidFill>
                    <a:latin typeface="Times New Roman" panose="02020603050405020304" pitchFamily="18" charset="0"/>
                    <a:cs typeface="Times New Roman" panose="02020603050405020304" pitchFamily="18" charset="0"/>
                  </a:rPr>
                  <a:t>2</a:t>
                </a:r>
                <a:r>
                  <a:rPr lang="en-US" sz="1500" i="1" dirty="0">
                    <a:solidFill>
                      <a:prstClr val="black"/>
                    </a:solidFill>
                    <a:latin typeface="Times New Roman" panose="02020603050405020304" pitchFamily="18" charset="0"/>
                    <a:cs typeface="Times New Roman" panose="02020603050405020304" pitchFamily="18" charset="0"/>
                  </a:rPr>
                  <a:t> </a:t>
                </a:r>
                <a:r>
                  <a:rPr lang="en-US" sz="1500" dirty="0">
                    <a:solidFill>
                      <a:prstClr val="black"/>
                    </a:solidFill>
                    <a:latin typeface="Times New Roman" panose="02020603050405020304" pitchFamily="18" charset="0"/>
                    <a:cs typeface="Times New Roman" panose="02020603050405020304" pitchFamily="18" charset="0"/>
                  </a:rPr>
                  <a:t>= (0.500)(12.6)</a:t>
                </a:r>
                <a:r>
                  <a:rPr lang="en-US" sz="1500" baseline="30000" dirty="0">
                    <a:solidFill>
                      <a:prstClr val="black"/>
                    </a:solidFill>
                    <a:latin typeface="Times New Roman" panose="02020603050405020304" pitchFamily="18" charset="0"/>
                    <a:cs typeface="Times New Roman" panose="02020603050405020304" pitchFamily="18" charset="0"/>
                  </a:rPr>
                  <a:t>2</a:t>
                </a:r>
                <a:r>
                  <a:rPr lang="en-US" sz="1500" dirty="0">
                    <a:solidFill>
                      <a:prstClr val="black"/>
                    </a:solidFill>
                    <a:latin typeface="Times New Roman" panose="02020603050405020304" pitchFamily="18" charset="0"/>
                    <a:cs typeface="Times New Roman" panose="02020603050405020304" pitchFamily="18" charset="0"/>
                  </a:rPr>
                  <a:t> = 79.0 N/m</a:t>
                </a:r>
              </a:p>
              <a:p>
                <a:pPr marL="0" indent="0">
                  <a:buNone/>
                </a:pPr>
                <a:r>
                  <a:rPr lang="en-US" sz="1350" dirty="0">
                    <a:solidFill>
                      <a:prstClr val="black"/>
                    </a:solidFill>
                    <a:latin typeface="Times New Roman" panose="02020603050405020304" pitchFamily="18" charset="0"/>
                    <a:cs typeface="Times New Roman" panose="02020603050405020304" pitchFamily="18" charset="0"/>
                  </a:rPr>
                  <a:t> (e)</a:t>
                </a:r>
                <a:r>
                  <a:rPr lang="en-US" sz="1500" dirty="0">
                    <a:solidFill>
                      <a:prstClr val="black"/>
                    </a:solidFill>
                    <a:latin typeface="Times New Roman" panose="02020603050405020304" pitchFamily="18" charset="0"/>
                    <a:cs typeface="Times New Roman" panose="02020603050405020304" pitchFamily="18" charset="0"/>
                  </a:rPr>
                  <a:t> </a:t>
                </a:r>
                <a:r>
                  <a:rPr lang="en-US" sz="1425" dirty="0">
                    <a:solidFill>
                      <a:prstClr val="black"/>
                    </a:solidFill>
                    <a:latin typeface="Arial" panose="020B0604020202020204" pitchFamily="34" charset="0"/>
                    <a:cs typeface="Arial" panose="020B0604020202020204" pitchFamily="34" charset="0"/>
                  </a:rPr>
                  <a:t>v(t) = - </a:t>
                </a:r>
                <a:r>
                  <a:rPr lang="en-US" sz="1425" i="1" dirty="0">
                    <a:solidFill>
                      <a:prstClr val="black"/>
                    </a:solidFill>
                    <a:latin typeface="Arial" panose="020B0604020202020204" pitchFamily="34" charset="0"/>
                    <a:cs typeface="Arial" panose="020B0604020202020204" pitchFamily="34" charset="0"/>
                  </a:rPr>
                  <a:t>ω </a:t>
                </a:r>
                <a:r>
                  <a:rPr lang="en-US" sz="1425" i="1" dirty="0" err="1">
                    <a:solidFill>
                      <a:prstClr val="black"/>
                    </a:solidFill>
                    <a:latin typeface="Arial" panose="020B0604020202020204" pitchFamily="34" charset="0"/>
                    <a:cs typeface="Arial" panose="020B0604020202020204" pitchFamily="34" charset="0"/>
                  </a:rPr>
                  <a:t>x</a:t>
                </a:r>
                <a:r>
                  <a:rPr lang="en-US" sz="1425" i="1" baseline="-25000" dirty="0" err="1">
                    <a:solidFill>
                      <a:prstClr val="black"/>
                    </a:solidFill>
                    <a:latin typeface="Arial" panose="020B0604020202020204" pitchFamily="34" charset="0"/>
                    <a:cs typeface="Arial" panose="020B0604020202020204" pitchFamily="34" charset="0"/>
                  </a:rPr>
                  <a:t>m</a:t>
                </a:r>
                <a:r>
                  <a:rPr lang="en-US" sz="1425" i="1" baseline="-25000" dirty="0">
                    <a:solidFill>
                      <a:prstClr val="black"/>
                    </a:solidFill>
                    <a:latin typeface="Arial" panose="020B0604020202020204" pitchFamily="34" charset="0"/>
                    <a:cs typeface="Arial" panose="020B0604020202020204" pitchFamily="34" charset="0"/>
                  </a:rPr>
                  <a:t> </a:t>
                </a:r>
                <a:r>
                  <a:rPr lang="en-US" sz="1425" i="1" dirty="0">
                    <a:solidFill>
                      <a:prstClr val="black"/>
                    </a:solidFill>
                    <a:latin typeface="Arial" panose="020B0604020202020204" pitchFamily="34" charset="0"/>
                    <a:cs typeface="Arial" panose="020B0604020202020204" pitchFamily="34" charset="0"/>
                  </a:rPr>
                  <a:t>sin (</a:t>
                </a:r>
                <a:r>
                  <a:rPr lang="en-US" sz="1425" i="1" dirty="0" err="1">
                    <a:solidFill>
                      <a:prstClr val="black"/>
                    </a:solidFill>
                    <a:latin typeface="Arial" panose="020B0604020202020204" pitchFamily="34" charset="0"/>
                    <a:cs typeface="Arial" panose="020B0604020202020204" pitchFamily="34" charset="0"/>
                  </a:rPr>
                  <a:t>ωt</a:t>
                </a:r>
                <a:r>
                  <a:rPr lang="en-US" sz="1425" i="1" dirty="0">
                    <a:solidFill>
                      <a:prstClr val="black"/>
                    </a:solidFill>
                    <a:latin typeface="Arial" panose="020B0604020202020204" pitchFamily="34" charset="0"/>
                    <a:cs typeface="Arial" panose="020B0604020202020204" pitchFamily="34" charset="0"/>
                  </a:rPr>
                  <a:t> + φ</a:t>
                </a:r>
                <a:r>
                  <a:rPr lang="en-US" sz="1425" dirty="0">
                    <a:solidFill>
                      <a:prstClr val="black"/>
                    </a:solidFill>
                    <a:latin typeface="Arial" panose="020B0604020202020204" pitchFamily="34" charset="0"/>
                    <a:cs typeface="Arial" panose="020B0604020202020204" pitchFamily="34" charset="0"/>
                  </a:rPr>
                  <a:t>)</a:t>
                </a:r>
                <a:r>
                  <a:rPr lang="en-US" sz="1425" dirty="0">
                    <a:solidFill>
                      <a:prstClr val="black"/>
                    </a:solidFill>
                    <a:latin typeface="Times New Roman" panose="02020603050405020304" pitchFamily="18" charset="0"/>
                    <a:cs typeface="Times New Roman" panose="02020603050405020304" pitchFamily="18" charset="0"/>
                  </a:rPr>
                  <a:t> </a:t>
                </a:r>
              </a:p>
              <a:p>
                <a:pPr marL="0" indent="0">
                  <a:buNone/>
                </a:pPr>
                <a:r>
                  <a:rPr lang="en-US" sz="1500" i="1" dirty="0">
                    <a:solidFill>
                      <a:prstClr val="black"/>
                    </a:solidFill>
                    <a:latin typeface="Times New Roman" panose="02020603050405020304" pitchFamily="18" charset="0"/>
                    <a:cs typeface="Times New Roman" panose="02020603050405020304" pitchFamily="18" charset="0"/>
                  </a:rPr>
                  <a:t>     </a:t>
                </a:r>
                <a:r>
                  <a:rPr lang="en-US" sz="1500" i="1" dirty="0" err="1">
                    <a:solidFill>
                      <a:prstClr val="black"/>
                    </a:solidFill>
                    <a:latin typeface="Times New Roman" panose="02020603050405020304" pitchFamily="18" charset="0"/>
                    <a:cs typeface="Times New Roman" panose="02020603050405020304" pitchFamily="18" charset="0"/>
                  </a:rPr>
                  <a:t>v</a:t>
                </a:r>
                <a:r>
                  <a:rPr lang="en-US" sz="1500" i="1" baseline="-25000" dirty="0" err="1">
                    <a:solidFill>
                      <a:prstClr val="black"/>
                    </a:solidFill>
                    <a:latin typeface="Times New Roman" panose="02020603050405020304" pitchFamily="18" charset="0"/>
                    <a:cs typeface="Times New Roman" panose="02020603050405020304" pitchFamily="18" charset="0"/>
                  </a:rPr>
                  <a:t>m</a:t>
                </a:r>
                <a:r>
                  <a:rPr lang="en-US" sz="1500" i="1" dirty="0">
                    <a:solidFill>
                      <a:prstClr val="black"/>
                    </a:solidFill>
                    <a:latin typeface="Times New Roman" panose="02020603050405020304" pitchFamily="18" charset="0"/>
                    <a:cs typeface="Times New Roman" panose="02020603050405020304" pitchFamily="18" charset="0"/>
                  </a:rPr>
                  <a:t> = </a:t>
                </a:r>
                <a:r>
                  <a:rPr lang="en-US" sz="1500" i="1" dirty="0" err="1">
                    <a:solidFill>
                      <a:prstClr val="black"/>
                    </a:solidFill>
                    <a:latin typeface="Times New Roman" panose="02020603050405020304" pitchFamily="18" charset="0"/>
                    <a:cs typeface="Times New Roman" panose="02020603050405020304" pitchFamily="18" charset="0"/>
                  </a:rPr>
                  <a:t>ωx</a:t>
                </a:r>
                <a:r>
                  <a:rPr lang="en-US" sz="1500" i="1" baseline="-25000" dirty="0" err="1">
                    <a:solidFill>
                      <a:prstClr val="black"/>
                    </a:solidFill>
                    <a:latin typeface="Times New Roman" panose="02020603050405020304" pitchFamily="18" charset="0"/>
                    <a:cs typeface="Times New Roman" panose="02020603050405020304" pitchFamily="18" charset="0"/>
                  </a:rPr>
                  <a:t>m</a:t>
                </a:r>
                <a:r>
                  <a:rPr lang="en-US" sz="1500" dirty="0">
                    <a:solidFill>
                      <a:prstClr val="black"/>
                    </a:solidFill>
                    <a:latin typeface="Times New Roman" panose="02020603050405020304" pitchFamily="18" charset="0"/>
                    <a:cs typeface="Times New Roman" panose="02020603050405020304" pitchFamily="18" charset="0"/>
                  </a:rPr>
                  <a:t> </a:t>
                </a:r>
                <a:r>
                  <a:rPr lang="en-US" sz="1500" i="1" dirty="0">
                    <a:solidFill>
                      <a:prstClr val="black"/>
                    </a:solidFill>
                    <a:latin typeface="Times New Roman" panose="02020603050405020304" pitchFamily="18" charset="0"/>
                    <a:cs typeface="Times New Roman" panose="02020603050405020304" pitchFamily="18" charset="0"/>
                  </a:rPr>
                  <a:t>= (12.6)(0.350) = 4.40 m/s</a:t>
                </a:r>
                <a:r>
                  <a:rPr lang="en-US" sz="1500" b="1" i="1" dirty="0">
                    <a:solidFill>
                      <a:prstClr val="black"/>
                    </a:solidFill>
                    <a:latin typeface="Times New Roman" panose="02020603050405020304" pitchFamily="18" charset="0"/>
                    <a:cs typeface="Times New Roman" panose="02020603050405020304" pitchFamily="18" charset="0"/>
                  </a:rPr>
                  <a:t> </a:t>
                </a:r>
              </a:p>
              <a:p>
                <a:pPr marL="0" indent="0">
                  <a:buNone/>
                </a:pPr>
                <a:r>
                  <a:rPr lang="en-US" sz="1350" dirty="0">
                    <a:solidFill>
                      <a:prstClr val="black"/>
                    </a:solidFill>
                    <a:latin typeface="Times New Roman" panose="02020603050405020304" pitchFamily="18" charset="0"/>
                    <a:cs typeface="Times New Roman" panose="02020603050405020304" pitchFamily="18" charset="0"/>
                  </a:rPr>
                  <a:t>(f)    </a:t>
                </a:r>
                <a:r>
                  <a:rPr lang="en-US" sz="1350" b="1" dirty="0">
                    <a:solidFill>
                      <a:prstClr val="black"/>
                    </a:solidFill>
                    <a:latin typeface="Times New Roman" panose="02020603050405020304" pitchFamily="18" charset="0"/>
                    <a:cs typeface="Times New Roman" panose="02020603050405020304" pitchFamily="18" charset="0"/>
                  </a:rPr>
                  <a:t>F </a:t>
                </a:r>
                <a:r>
                  <a:rPr lang="en-US" sz="1350" dirty="0">
                    <a:solidFill>
                      <a:prstClr val="black"/>
                    </a:solidFill>
                    <a:latin typeface="Times New Roman" panose="02020603050405020304" pitchFamily="18" charset="0"/>
                    <a:cs typeface="Times New Roman" panose="02020603050405020304" pitchFamily="18" charset="0"/>
                  </a:rPr>
                  <a:t> = - k </a:t>
                </a:r>
                <a:r>
                  <a:rPr lang="en-US" sz="1350" b="1" dirty="0">
                    <a:solidFill>
                      <a:prstClr val="black"/>
                    </a:solidFill>
                    <a:latin typeface="Times New Roman" panose="02020603050405020304" pitchFamily="18" charset="0"/>
                    <a:cs typeface="Times New Roman" panose="02020603050405020304" pitchFamily="18" charset="0"/>
                  </a:rPr>
                  <a:t>x</a:t>
                </a:r>
              </a:p>
              <a:p>
                <a:pPr marL="0" indent="0">
                  <a:buNone/>
                </a:pPr>
                <a:r>
                  <a:rPr lang="en-US" sz="1350" b="1" i="1" dirty="0">
                    <a:solidFill>
                      <a:prstClr val="black"/>
                    </a:solidFill>
                    <a:latin typeface="Times New Roman" panose="02020603050405020304" pitchFamily="18" charset="0"/>
                    <a:cs typeface="Times New Roman" panose="02020603050405020304" pitchFamily="18" charset="0"/>
                  </a:rPr>
                  <a:t>         </a:t>
                </a:r>
                <a:r>
                  <a:rPr lang="en-US" sz="1500" i="1" dirty="0">
                    <a:solidFill>
                      <a:prstClr val="black"/>
                    </a:solidFill>
                    <a:latin typeface="Times New Roman" panose="02020603050405020304" pitchFamily="18" charset="0"/>
                    <a:cs typeface="Times New Roman" panose="02020603050405020304" pitchFamily="18" charset="0"/>
                  </a:rPr>
                  <a:t>F</a:t>
                </a:r>
                <a:r>
                  <a:rPr lang="en-US" sz="1500" i="1" baseline="-25000" dirty="0">
                    <a:solidFill>
                      <a:prstClr val="black"/>
                    </a:solidFill>
                    <a:latin typeface="Times New Roman" panose="02020603050405020304" pitchFamily="18" charset="0"/>
                    <a:cs typeface="Times New Roman" panose="02020603050405020304" pitchFamily="18" charset="0"/>
                  </a:rPr>
                  <a:t>s</a:t>
                </a:r>
                <a:r>
                  <a:rPr lang="en-US" sz="1500" i="1" dirty="0">
                    <a:solidFill>
                      <a:prstClr val="black"/>
                    </a:solidFill>
                    <a:latin typeface="Times New Roman" panose="02020603050405020304" pitchFamily="18" charset="0"/>
                    <a:cs typeface="Times New Roman" panose="02020603050405020304" pitchFamily="18" charset="0"/>
                  </a:rPr>
                  <a:t> = k x</a:t>
                </a:r>
                <a:r>
                  <a:rPr lang="en-US" sz="1500" i="1" baseline="-25000" dirty="0">
                    <a:solidFill>
                      <a:prstClr val="black"/>
                    </a:solidFill>
                    <a:latin typeface="Times New Roman" panose="02020603050405020304" pitchFamily="18" charset="0"/>
                    <a:cs typeface="Times New Roman" panose="02020603050405020304" pitchFamily="18" charset="0"/>
                  </a:rPr>
                  <a:t>m</a:t>
                </a:r>
                <a:r>
                  <a:rPr lang="en-US" sz="1500" i="1" dirty="0">
                    <a:solidFill>
                      <a:prstClr val="black"/>
                    </a:solidFill>
                    <a:latin typeface="Times New Roman" panose="02020603050405020304" pitchFamily="18" charset="0"/>
                    <a:cs typeface="Times New Roman" panose="02020603050405020304" pitchFamily="18" charset="0"/>
                  </a:rPr>
                  <a:t> = (79.0)(0.350) = 27.6 N</a:t>
                </a:r>
                <a:endParaRPr lang="en-US" sz="1350" i="1" dirty="0">
                  <a:solidFill>
                    <a:prstClr val="black"/>
                  </a:solidFill>
                  <a:latin typeface="Times New Roman" panose="02020603050405020304" pitchFamily="18" charset="0"/>
                  <a:cs typeface="Times New Roman" panose="02020603050405020304" pitchFamily="18" charset="0"/>
                </a:endParaRPr>
              </a:p>
              <a:p>
                <a:pPr marL="0" indent="0">
                  <a:buNone/>
                </a:pPr>
                <a:r>
                  <a:rPr lang="en-US" sz="1350" b="1" i="1" dirty="0">
                    <a:solidFill>
                      <a:prstClr val="black"/>
                    </a:solidFill>
                    <a:latin typeface="Times New Roman" panose="02020603050405020304" pitchFamily="18" charset="0"/>
                    <a:cs typeface="Times New Roman" panose="02020603050405020304" pitchFamily="18" charset="0"/>
                  </a:rPr>
                  <a:t>    </a:t>
                </a:r>
                <a:r>
                  <a:rPr lang="en-US" sz="1350" i="1" dirty="0">
                    <a:solidFill>
                      <a:prstClr val="black"/>
                    </a:solidFill>
                    <a:latin typeface="Times New Roman" panose="02020603050405020304" pitchFamily="18" charset="0"/>
                    <a:cs typeface="Times New Roman" panose="02020603050405020304" pitchFamily="18" charset="0"/>
                  </a:rPr>
                  <a:t>Newton’s third law,  </a:t>
                </a:r>
                <a:r>
                  <a:rPr lang="en-US" sz="1500" i="1" dirty="0">
                    <a:solidFill>
                      <a:prstClr val="black"/>
                    </a:solidFill>
                    <a:latin typeface="Times New Roman" panose="02020603050405020304" pitchFamily="18" charset="0"/>
                    <a:cs typeface="Times New Roman" panose="02020603050405020304" pitchFamily="18" charset="0"/>
                  </a:rPr>
                  <a:t>F</a:t>
                </a:r>
                <a:r>
                  <a:rPr lang="en-US" sz="1500" i="1" baseline="-25000" dirty="0">
                    <a:solidFill>
                      <a:prstClr val="black"/>
                    </a:solidFill>
                    <a:latin typeface="Times New Roman" panose="02020603050405020304" pitchFamily="18" charset="0"/>
                    <a:cs typeface="Times New Roman" panose="02020603050405020304" pitchFamily="18" charset="0"/>
                  </a:rPr>
                  <a:t>s</a:t>
                </a:r>
                <a:r>
                  <a:rPr lang="en-US" sz="1500" i="1" dirty="0">
                    <a:solidFill>
                      <a:prstClr val="black"/>
                    </a:solidFill>
                    <a:latin typeface="Times New Roman" panose="02020603050405020304" pitchFamily="18" charset="0"/>
                    <a:cs typeface="Times New Roman" panose="02020603050405020304" pitchFamily="18" charset="0"/>
                  </a:rPr>
                  <a:t> = F</a:t>
                </a:r>
                <a:r>
                  <a:rPr lang="en-US" sz="1500" i="1" baseline="-25000" dirty="0">
                    <a:solidFill>
                      <a:prstClr val="black"/>
                    </a:solidFill>
                    <a:latin typeface="Times New Roman" panose="02020603050405020304" pitchFamily="18" charset="0"/>
                    <a:cs typeface="Times New Roman" panose="02020603050405020304" pitchFamily="18" charset="0"/>
                  </a:rPr>
                  <a:t>m </a:t>
                </a:r>
                <a:r>
                  <a:rPr lang="en-US" sz="1500" i="1" dirty="0">
                    <a:solidFill>
                      <a:prstClr val="black"/>
                    </a:solidFill>
                    <a:latin typeface="Times New Roman" panose="02020603050405020304" pitchFamily="18" charset="0"/>
                    <a:cs typeface="Times New Roman" panose="02020603050405020304" pitchFamily="18" charset="0"/>
                  </a:rPr>
                  <a:t>= 27.6 N</a:t>
                </a:r>
                <a:endParaRPr lang="en-US" sz="1350" i="1" dirty="0">
                  <a:solidFill>
                    <a:prstClr val="black"/>
                  </a:solidFill>
                  <a:latin typeface="Times New Roman" panose="02020603050405020304" pitchFamily="18" charset="0"/>
                  <a:cs typeface="Times New Roman" panose="02020603050405020304" pitchFamily="18" charset="0"/>
                </a:endParaRPr>
              </a:p>
              <a:p>
                <a:pPr>
                  <a:buAutoNum type="alphaLcParenBoth" startAt="3"/>
                </a:pPr>
                <a:endParaRPr lang="en-US" dirty="0"/>
              </a:p>
            </p:txBody>
          </p:sp>
        </mc:Choice>
        <mc:Fallback xmlns="">
          <p:sp>
            <p:nvSpPr>
              <p:cNvPr id="3" name="Content Placeholder 2">
                <a:extLst>
                  <a:ext uri="{FF2B5EF4-FFF2-40B4-BE49-F238E27FC236}">
                    <a16:creationId xmlns:a16="http://schemas.microsoft.com/office/drawing/2014/main" id="{3A4AE2CE-8748-4037-9D5F-1FC9A4632E29}"/>
                  </a:ext>
                </a:extLst>
              </p:cNvPr>
              <p:cNvSpPr>
                <a:spLocks noGrp="1" noRot="1" noChangeAspect="1" noMove="1" noResize="1" noEditPoints="1" noAdjustHandles="1" noChangeArrowheads="1" noChangeShapeType="1" noTextEdit="1"/>
              </p:cNvSpPr>
              <p:nvPr>
                <p:ph idx="1"/>
              </p:nvPr>
            </p:nvSpPr>
            <p:spPr>
              <a:xfrm>
                <a:off x="457201" y="956641"/>
                <a:ext cx="8058150" cy="5044109"/>
              </a:xfrm>
              <a:blipFill>
                <a:blip r:embed="rId2"/>
                <a:stretch>
                  <a:fillRect l="-227" t="-24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BC84183-00DA-44DB-A5B1-040773605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3233" y="1836330"/>
            <a:ext cx="5230767" cy="2131868"/>
          </a:xfrm>
          <a:prstGeom prst="rect">
            <a:avLst/>
          </a:prstGeom>
        </p:spPr>
      </p:pic>
      <p:cxnSp>
        <p:nvCxnSpPr>
          <p:cNvPr id="5" name="Straight Arrow Connector 4">
            <a:extLst>
              <a:ext uri="{FF2B5EF4-FFF2-40B4-BE49-F238E27FC236}">
                <a16:creationId xmlns:a16="http://schemas.microsoft.com/office/drawing/2014/main" id="{587F9FA3-1A79-40A4-B25D-532B1EDE668B}"/>
              </a:ext>
            </a:extLst>
          </p:cNvPr>
          <p:cNvCxnSpPr>
            <a:cxnSpLocks/>
          </p:cNvCxnSpPr>
          <p:nvPr/>
        </p:nvCxnSpPr>
        <p:spPr>
          <a:xfrm flipV="1">
            <a:off x="954157" y="5061502"/>
            <a:ext cx="0" cy="218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1A3CF6C-B2DA-4C15-916A-0B0D41DF5390}"/>
              </a:ext>
            </a:extLst>
          </p:cNvPr>
          <p:cNvCxnSpPr>
            <a:cxnSpLocks/>
          </p:cNvCxnSpPr>
          <p:nvPr/>
        </p:nvCxnSpPr>
        <p:spPr>
          <a:xfrm flipV="1">
            <a:off x="1495839" y="5061502"/>
            <a:ext cx="0" cy="218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474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990600"/>
            <a:ext cx="5581264"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TextBox 1"/>
              <p:cNvSpPr txBox="1"/>
              <p:nvPr/>
            </p:nvSpPr>
            <p:spPr>
              <a:xfrm>
                <a:off x="457200" y="3810000"/>
                <a:ext cx="7315200" cy="830997"/>
              </a:xfrm>
              <a:prstGeom prst="rect">
                <a:avLst/>
              </a:prstGeom>
              <a:solidFill>
                <a:schemeClr val="accent2">
                  <a:lumMod val="60000"/>
                  <a:lumOff val="40000"/>
                </a:schemeClr>
              </a:solidFill>
            </p:spPr>
            <p:txBody>
              <a:bodyPr wrap="square" rtlCol="0">
                <a:spAutoFit/>
              </a:bodyPr>
              <a:lstStyle/>
              <a:p>
                <a:r>
                  <a:rPr lang="en-US" sz="2400" b="1" dirty="0"/>
                  <a:t>The displacement/ Position of a particle in SHM is,</a:t>
                </a:r>
              </a:p>
              <a:p>
                <a:pPr/>
                <a14:m>
                  <m:oMathPara xmlns:m="http://schemas.openxmlformats.org/officeDocument/2006/math">
                    <m:oMathParaPr>
                      <m:jc m:val="centerGroup"/>
                    </m:oMathParaPr>
                    <m:oMath xmlns:m="http://schemas.openxmlformats.org/officeDocument/2006/math">
                      <m:r>
                        <a:rPr lang="en-US" sz="2400" b="1" i="1" smtClean="0">
                          <a:latin typeface="Cambria Math"/>
                        </a:rPr>
                        <m:t>𝒙</m:t>
                      </m:r>
                      <m:d>
                        <m:dPr>
                          <m:ctrlPr>
                            <a:rPr lang="en-US" sz="2400" b="1" i="1" smtClean="0">
                              <a:latin typeface="Cambria Math" panose="02040503050406030204" pitchFamily="18" charset="0"/>
                            </a:rPr>
                          </m:ctrlPr>
                        </m:dPr>
                        <m:e>
                          <m:r>
                            <a:rPr lang="en-US" sz="2400" b="1" i="1" smtClean="0">
                              <a:latin typeface="Cambria Math"/>
                            </a:rPr>
                            <m:t>𝒕</m:t>
                          </m:r>
                        </m:e>
                      </m:d>
                      <m:r>
                        <a:rPr lang="en-US" sz="2400" b="1" i="1" smtClean="0">
                          <a:latin typeface="Cambria Math"/>
                        </a:rPr>
                        <m:t>=</m:t>
                      </m:r>
                      <m:sSub>
                        <m:sSubPr>
                          <m:ctrlPr>
                            <a:rPr lang="en-US" sz="2400" b="1" i="1" smtClean="0">
                              <a:latin typeface="Cambria Math" panose="02040503050406030204" pitchFamily="18" charset="0"/>
                            </a:rPr>
                          </m:ctrlPr>
                        </m:sSubPr>
                        <m:e>
                          <m:r>
                            <a:rPr lang="en-US" sz="2400" b="1" i="1" smtClean="0">
                              <a:latin typeface="Cambria Math"/>
                            </a:rPr>
                            <m:t>𝒙</m:t>
                          </m:r>
                        </m:e>
                        <m:sub>
                          <m:r>
                            <a:rPr lang="en-US" sz="2400" b="1" i="1" smtClean="0">
                              <a:latin typeface="Cambria Math"/>
                            </a:rPr>
                            <m:t>𝒎</m:t>
                          </m:r>
                        </m:sub>
                      </m:sSub>
                      <m:r>
                        <a:rPr lang="en-US" sz="2400" b="1" i="1" smtClean="0">
                          <a:latin typeface="Cambria Math"/>
                        </a:rPr>
                        <m:t> </m:t>
                      </m:r>
                      <m:r>
                        <a:rPr lang="en-US" sz="2400" b="1" i="0" smtClean="0">
                          <a:latin typeface="Cambria Math"/>
                        </a:rPr>
                        <m:t>𝐜𝐨𝐬</m:t>
                      </m:r>
                      <m:r>
                        <a:rPr lang="en-US" sz="2400" b="1" i="1" smtClean="0">
                          <a:latin typeface="Cambria Math"/>
                        </a:rPr>
                        <m:t>⁡(</m:t>
                      </m:r>
                      <m:r>
                        <a:rPr lang="en-US" sz="2400" b="1" i="1" smtClean="0">
                          <a:latin typeface="Cambria Math"/>
                          <a:ea typeface="Cambria Math"/>
                        </a:rPr>
                        <m:t>𝝎</m:t>
                      </m:r>
                      <m:r>
                        <a:rPr lang="en-US" sz="2400" b="1" i="1" smtClean="0">
                          <a:latin typeface="Cambria Math"/>
                          <a:ea typeface="Cambria Math"/>
                        </a:rPr>
                        <m:t>𝒕</m:t>
                      </m:r>
                      <m:r>
                        <a:rPr lang="en-US" sz="2400" b="1" i="1" smtClean="0">
                          <a:latin typeface="Cambria Math"/>
                          <a:ea typeface="Cambria Math"/>
                        </a:rPr>
                        <m:t>+</m:t>
                      </m:r>
                      <m:r>
                        <a:rPr lang="en-US" sz="2400" b="1" i="1" smtClean="0">
                          <a:latin typeface="Cambria Math"/>
                          <a:ea typeface="Cambria Math"/>
                        </a:rPr>
                        <m:t>𝝋</m:t>
                      </m:r>
                      <m:r>
                        <a:rPr lang="en-US" sz="2400" b="1" i="1" smtClean="0">
                          <a:latin typeface="Cambria Math"/>
                          <a:ea typeface="Cambria Math"/>
                        </a:rPr>
                        <m:t>)</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457200" y="3810000"/>
                <a:ext cx="7315200" cy="830997"/>
              </a:xfrm>
              <a:prstGeom prst="rect">
                <a:avLst/>
              </a:prstGeom>
              <a:blipFill rotWithShape="1">
                <a:blip r:embed="rId3"/>
                <a:stretch>
                  <a:fillRect l="-1250"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09600" y="4876800"/>
                <a:ext cx="7924800" cy="830997"/>
              </a:xfrm>
              <a:prstGeom prst="rect">
                <a:avLst/>
              </a:prstGeom>
              <a:solidFill>
                <a:schemeClr val="accent4">
                  <a:lumMod val="60000"/>
                  <a:lumOff val="40000"/>
                </a:schemeClr>
              </a:solidFill>
            </p:spPr>
            <p:txBody>
              <a:bodyPr wrap="square" rtlCol="0">
                <a:spAutoFit/>
              </a:bodyPr>
              <a:lstStyle/>
              <a:p>
                <a:r>
                  <a:rPr lang="en-US" sz="2400" b="1" dirty="0"/>
                  <a:t>As the value of a cosine varies between -1 and +1, the position of a particle in SHM varies between </a:t>
                </a:r>
                <a14:m>
                  <m:oMath xmlns:m="http://schemas.openxmlformats.org/officeDocument/2006/math">
                    <m:r>
                      <a:rPr lang="en-US" sz="2400" b="1" i="0" smtClean="0">
                        <a:solidFill>
                          <a:prstClr val="black"/>
                        </a:solidFill>
                        <a:latin typeface="Cambria Math"/>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a:rPr>
                          <m:t>𝒙</m:t>
                        </m:r>
                      </m:e>
                      <m:sub>
                        <m:r>
                          <a:rPr lang="en-US" sz="2400" b="1" i="1">
                            <a:solidFill>
                              <a:prstClr val="black"/>
                            </a:solidFill>
                            <a:latin typeface="Cambria Math"/>
                          </a:rPr>
                          <m:t>𝒎</m:t>
                        </m:r>
                      </m:sub>
                    </m:sSub>
                    <m:r>
                      <a:rPr lang="en-US" sz="2400" b="1" i="1">
                        <a:solidFill>
                          <a:prstClr val="black"/>
                        </a:solidFill>
                        <a:latin typeface="Cambria Math"/>
                      </a:rPr>
                      <m:t> </m:t>
                    </m:r>
                  </m:oMath>
                </a14:m>
                <a:r>
                  <a:rPr lang="en-US" sz="2400" b="1" dirty="0"/>
                  <a:t>and </a:t>
                </a:r>
                <a14:m>
                  <m:oMath xmlns:m="http://schemas.openxmlformats.org/officeDocument/2006/math">
                    <m:r>
                      <a:rPr lang="en-US" sz="2400" b="1" dirty="0" smtClean="0">
                        <a:solidFill>
                          <a:prstClr val="black"/>
                        </a:solidFill>
                        <a:latin typeface="Cambria Math"/>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a:rPr>
                          <m:t>𝒙</m:t>
                        </m:r>
                      </m:e>
                      <m:sub>
                        <m:r>
                          <a:rPr lang="en-US" sz="2400" b="1" i="1">
                            <a:solidFill>
                              <a:prstClr val="black"/>
                            </a:solidFill>
                            <a:latin typeface="Cambria Math"/>
                          </a:rPr>
                          <m:t>𝒎</m:t>
                        </m:r>
                      </m:sub>
                    </m:sSub>
                  </m:oMath>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609600" y="4876800"/>
                <a:ext cx="7924800" cy="830997"/>
              </a:xfrm>
              <a:prstGeom prst="rect">
                <a:avLst/>
              </a:prstGeom>
              <a:blipFill rotWithShape="1">
                <a:blip r:embed="rId4"/>
                <a:stretch>
                  <a:fillRect l="-1154"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313561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447800" y="4867420"/>
                <a:ext cx="6629400" cy="1200329"/>
              </a:xfrm>
              <a:prstGeom prst="rect">
                <a:avLst/>
              </a:prstGeom>
              <a:solidFill>
                <a:schemeClr val="accent2">
                  <a:lumMod val="60000"/>
                  <a:lumOff val="40000"/>
                </a:schemeClr>
              </a:solidFill>
            </p:spPr>
            <p:txBody>
              <a:bodyPr wrap="square" rtlCol="0">
                <a:spAutoFit/>
              </a:bodyPr>
              <a:lstStyle/>
              <a:p>
                <a:r>
                  <a:rPr lang="en-US" sz="2400" b="1" dirty="0"/>
                  <a:t>Amplitude(</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a:rPr>
                          <m:t>𝒙</m:t>
                        </m:r>
                      </m:e>
                      <m:sub>
                        <m:r>
                          <a:rPr lang="en-US" sz="2400" b="1" i="1" smtClean="0">
                            <a:latin typeface="Cambria Math"/>
                          </a:rPr>
                          <m:t>𝒎</m:t>
                        </m:r>
                      </m:sub>
                    </m:sSub>
                    <m:r>
                      <a:rPr lang="en-US" sz="2400" b="1" i="1" smtClean="0">
                        <a:latin typeface="Cambria Math"/>
                      </a:rPr>
                      <m:t>)</m:t>
                    </m:r>
                  </m:oMath>
                </a14:m>
                <a:r>
                  <a:rPr lang="en-US" sz="2400" b="1" dirty="0"/>
                  <a:t>: The maximum displacement travelled by a particle in SHM is called the amplitude of oscillation.</a:t>
                </a:r>
              </a:p>
            </p:txBody>
          </p:sp>
        </mc:Choice>
        <mc:Fallback xmlns="">
          <p:sp>
            <p:nvSpPr>
              <p:cNvPr id="2" name="TextBox 1"/>
              <p:cNvSpPr txBox="1">
                <a:spLocks noRot="1" noChangeAspect="1" noMove="1" noResize="1" noEditPoints="1" noAdjustHandles="1" noChangeArrowheads="1" noChangeShapeType="1" noTextEdit="1"/>
              </p:cNvSpPr>
              <p:nvPr/>
            </p:nvSpPr>
            <p:spPr>
              <a:xfrm>
                <a:off x="1447800" y="4867420"/>
                <a:ext cx="6629400" cy="1200329"/>
              </a:xfrm>
              <a:prstGeom prst="rect">
                <a:avLst/>
              </a:prstGeom>
              <a:blipFill rotWithShape="1">
                <a:blip r:embed="rId2"/>
                <a:stretch>
                  <a:fillRect l="-1472" t="-4061" b="-10660"/>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018" y="942109"/>
            <a:ext cx="5334000" cy="366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108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F4C599-3B29-418C-BC39-3C5595CB52E6}"/>
                  </a:ext>
                </a:extLst>
              </p:cNvPr>
              <p:cNvSpPr>
                <a:spLocks noGrp="1"/>
              </p:cNvSpPr>
              <p:nvPr>
                <p:ph idx="1"/>
              </p:nvPr>
            </p:nvSpPr>
            <p:spPr>
              <a:xfrm>
                <a:off x="408746" y="3173301"/>
                <a:ext cx="8326508" cy="2929831"/>
              </a:xfrm>
            </p:spPr>
            <p:txBody>
              <a:bodyPr>
                <a:normAutofit/>
              </a:bodyPr>
              <a:lstStyle/>
              <a:p>
                <a:pPr marL="0" indent="0">
                  <a:buNone/>
                </a:pPr>
                <a:r>
                  <a:rPr lang="en-US" sz="1500" b="1" dirty="0">
                    <a:latin typeface="Arial" panose="020B0604020202020204" pitchFamily="34" charset="0"/>
                    <a:cs typeface="Arial" panose="020B0604020202020204" pitchFamily="34" charset="0"/>
                  </a:rPr>
                  <a:t>Time Period :</a:t>
                </a:r>
              </a:p>
              <a:p>
                <a:pPr marL="0" indent="0">
                  <a:buNone/>
                </a:pPr>
                <a:r>
                  <a:rPr lang="en-US" sz="1500" dirty="0">
                    <a:latin typeface="Arial" panose="020B0604020202020204" pitchFamily="34" charset="0"/>
                    <a:cs typeface="Arial" panose="020B0604020202020204" pitchFamily="34" charset="0"/>
                  </a:rPr>
                  <a:t>The time for one full cycle is the period T of the oscillation , which is</a:t>
                </a:r>
              </a:p>
              <a:p>
                <a:pPr marL="0" indent="0">
                  <a:buNone/>
                </a:pPr>
                <a:r>
                  <a:rPr lang="en-US" sz="1500" b="1" i="1" dirty="0">
                    <a:latin typeface="Arial" panose="020B0604020202020204" pitchFamily="34" charset="0"/>
                    <a:cs typeface="Arial" panose="020B0604020202020204" pitchFamily="34" charset="0"/>
                  </a:rPr>
                  <a:t>                                                         T =   </a:t>
                </a:r>
                <a14:m>
                  <m:oMath xmlns:m="http://schemas.openxmlformats.org/officeDocument/2006/math">
                    <m:f>
                      <m:fPr>
                        <m:ctrlPr>
                          <a:rPr lang="en-US" sz="1500" b="1" i="1">
                            <a:latin typeface="Cambria Math" panose="02040503050406030204" pitchFamily="18" charset="0"/>
                          </a:rPr>
                        </m:ctrlPr>
                      </m:fPr>
                      <m:num>
                        <m:r>
                          <a:rPr lang="en-US" sz="1500" b="1" i="1">
                            <a:latin typeface="Cambria Math" panose="02040503050406030204" pitchFamily="18" charset="0"/>
                          </a:rPr>
                          <m:t>𝟏</m:t>
                        </m:r>
                      </m:num>
                      <m:den>
                        <m:r>
                          <a:rPr lang="en-US" sz="1500" b="1" i="1">
                            <a:latin typeface="Cambria Math" panose="02040503050406030204" pitchFamily="18" charset="0"/>
                          </a:rPr>
                          <m:t>𝒇</m:t>
                        </m:r>
                      </m:den>
                    </m:f>
                  </m:oMath>
                </a14:m>
                <a:r>
                  <a:rPr lang="en-US" sz="1500" b="1" i="1" dirty="0">
                    <a:latin typeface="Arial" panose="020B0604020202020204" pitchFamily="34" charset="0"/>
                    <a:cs typeface="Arial" panose="020B0604020202020204" pitchFamily="34" charset="0"/>
                  </a:rPr>
                  <a:t>          </a:t>
                </a:r>
                <a:endParaRPr lang="en-US" sz="1500" dirty="0">
                  <a:latin typeface="Arial" panose="020B0604020202020204" pitchFamily="34" charset="0"/>
                  <a:cs typeface="Arial" panose="020B0604020202020204" pitchFamily="34" charset="0"/>
                </a:endParaRPr>
              </a:p>
              <a:p>
                <a:pPr marL="0" indent="0">
                  <a:buClr>
                    <a:schemeClr val="accent1"/>
                  </a:buClr>
                  <a:buNone/>
                </a:pPr>
                <a:endParaRPr lang="en-US" sz="1500" b="1" i="1" dirty="0">
                  <a:solidFill>
                    <a:schemeClr val="accent1"/>
                  </a:solidFill>
                  <a:latin typeface="Arial" panose="020B0604020202020204" pitchFamily="34" charset="0"/>
                  <a:ea typeface="Cambria Math" panose="02040503050406030204" pitchFamily="18" charset="0"/>
                  <a:cs typeface="Arial" panose="020B0604020202020204" pitchFamily="34" charset="0"/>
                </a:endParaRPr>
              </a:p>
              <a:p>
                <a:pPr marL="0" indent="0">
                  <a:buClr>
                    <a:schemeClr val="accent1"/>
                  </a:buClr>
                  <a:buNone/>
                </a:pPr>
                <a:endParaRPr lang="en-US" sz="1500" b="1" i="1" dirty="0">
                  <a:solidFill>
                    <a:schemeClr val="accent1"/>
                  </a:solidFill>
                  <a:latin typeface="Arial" panose="020B0604020202020204" pitchFamily="34" charset="0"/>
                  <a:ea typeface="Cambria Math" panose="02040503050406030204" pitchFamily="18" charset="0"/>
                  <a:cs typeface="Arial" panose="020B0604020202020204" pitchFamily="34" charset="0"/>
                </a:endParaRPr>
              </a:p>
              <a:p>
                <a:pPr marL="0" indent="0">
                  <a:buNone/>
                </a:pPr>
                <a:endParaRPr lang="en-US" sz="1500" b="1" dirty="0">
                  <a:latin typeface="Arial" panose="020B0604020202020204" pitchFamily="34" charset="0"/>
                  <a:cs typeface="Arial" panose="020B0604020202020204" pitchFamily="34" charset="0"/>
                </a:endParaRPr>
              </a:p>
              <a:p>
                <a:pPr marL="0" indent="0">
                  <a:buNone/>
                </a:pPr>
                <a:endParaRPr lang="en-US" sz="1500" b="1" dirty="0">
                  <a:latin typeface="Arial" panose="020B0604020202020204" pitchFamily="34" charset="0"/>
                  <a:cs typeface="Arial" panose="020B0604020202020204" pitchFamily="34" charset="0"/>
                </a:endParaRPr>
              </a:p>
              <a:p>
                <a:pPr marL="0" indent="0">
                  <a:buNone/>
                </a:pPr>
                <a:endParaRPr lang="en-US" sz="1500" b="1" dirty="0">
                  <a:latin typeface="Arial" panose="020B0604020202020204" pitchFamily="34" charset="0"/>
                  <a:cs typeface="Arial" panose="020B0604020202020204" pitchFamily="34" charset="0"/>
                </a:endParaRPr>
              </a:p>
              <a:p>
                <a:pPr marL="0" indent="0">
                  <a:buNone/>
                </a:pPr>
                <a:endParaRPr lang="en-US" sz="1500" dirty="0"/>
              </a:p>
              <a:p>
                <a:pPr marL="0" indent="0">
                  <a:buClr>
                    <a:schemeClr val="accent1"/>
                  </a:buClr>
                  <a:buNone/>
                </a:pPr>
                <a:endParaRPr lang="en-US" sz="1500" b="1" i="1" dirty="0">
                  <a:solidFill>
                    <a:schemeClr val="accent1"/>
                  </a:solidFill>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94F4C599-3B29-418C-BC39-3C5595CB52E6}"/>
                  </a:ext>
                </a:extLst>
              </p:cNvPr>
              <p:cNvSpPr>
                <a:spLocks noGrp="1" noRot="1" noChangeAspect="1" noMove="1" noResize="1" noEditPoints="1" noAdjustHandles="1" noChangeArrowheads="1" noChangeShapeType="1" noTextEdit="1"/>
              </p:cNvSpPr>
              <p:nvPr>
                <p:ph idx="1"/>
              </p:nvPr>
            </p:nvSpPr>
            <p:spPr>
              <a:xfrm>
                <a:off x="408746" y="3173301"/>
                <a:ext cx="8326508" cy="2929831"/>
              </a:xfrm>
              <a:blipFill>
                <a:blip r:embed="rId2"/>
                <a:stretch>
                  <a:fillRect l="-293" t="-62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092D915-344E-4B7C-B7FF-BEDC6350FB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962400"/>
            <a:ext cx="3848384" cy="1924192"/>
          </a:xfrm>
          <a:prstGeom prst="rect">
            <a:avLst/>
          </a:prstGeom>
        </p:spPr>
      </p:pic>
      <p:sp>
        <p:nvSpPr>
          <p:cNvPr id="2" name="Content Placeholder 2">
            <a:extLst>
              <a:ext uri="{FF2B5EF4-FFF2-40B4-BE49-F238E27FC236}">
                <a16:creationId xmlns:a16="http://schemas.microsoft.com/office/drawing/2014/main" id="{139F7D53-22DF-377D-5B2B-BDD40C97316F}"/>
              </a:ext>
            </a:extLst>
          </p:cNvPr>
          <p:cNvSpPr txBox="1">
            <a:spLocks/>
          </p:cNvSpPr>
          <p:nvPr/>
        </p:nvSpPr>
        <p:spPr>
          <a:xfrm>
            <a:off x="408746" y="533400"/>
            <a:ext cx="8201854" cy="1991139"/>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i="1" dirty="0">
              <a:latin typeface="Times New Roman" panose="02020603050405020304" pitchFamily="18" charset="0"/>
              <a:cs typeface="Times New Roman" panose="02020603050405020304" pitchFamily="18" charset="0"/>
            </a:endParaRPr>
          </a:p>
          <a:p>
            <a:pPr marL="0" indent="0">
              <a:buFont typeface="Arial" pitchFamily="34" charset="0"/>
              <a:buNone/>
            </a:pPr>
            <a:r>
              <a:rPr lang="en-US" sz="2400" b="1" dirty="0">
                <a:latin typeface="Arial" panose="020B0604020202020204" pitchFamily="34" charset="0"/>
                <a:cs typeface="Arial" panose="020B0604020202020204" pitchFamily="34" charset="0"/>
              </a:rPr>
              <a:t>Frequency :</a:t>
            </a:r>
          </a:p>
          <a:p>
            <a:pPr marL="0" indent="0">
              <a:buFont typeface="Arial" pitchFamily="34" charset="0"/>
              <a:buNone/>
            </a:pPr>
            <a:r>
              <a:rPr lang="en-US" sz="2400" dirty="0">
                <a:latin typeface="Arial" panose="020B0604020202020204" pitchFamily="34" charset="0"/>
                <a:cs typeface="Arial" panose="020B0604020202020204" pitchFamily="34" charset="0"/>
              </a:rPr>
              <a:t>The frequency f of the oscillation is the number of times per second that it completes a full oscillation (a cycle) and has the unit of hertz (abbreviated Hz),</a:t>
            </a:r>
          </a:p>
          <a:p>
            <a:pPr marL="0" indent="0">
              <a:buFont typeface="Arial" pitchFamily="34" charset="0"/>
              <a:buNone/>
            </a:pPr>
            <a:r>
              <a:rPr lang="en-US" sz="2400" dirty="0">
                <a:latin typeface="Arial" panose="020B0604020202020204" pitchFamily="34" charset="0"/>
                <a:cs typeface="Arial" panose="020B0604020202020204" pitchFamily="34" charset="0"/>
              </a:rPr>
              <a:t>                     where 1 hertz = 1 Hz = 1 oscillation per second = 1 s </a:t>
            </a:r>
            <a:r>
              <a:rPr lang="en-US" sz="2400" baseline="30000" dirty="0">
                <a:latin typeface="Arial" panose="020B0604020202020204" pitchFamily="34" charset="0"/>
                <a:cs typeface="Arial" panose="020B0604020202020204" pitchFamily="34" charset="0"/>
              </a:rPr>
              <a:t>–1</a:t>
            </a:r>
            <a:endParaRPr lang="en-US" sz="2400" dirty="0">
              <a:latin typeface="Arial" panose="020B0604020202020204" pitchFamily="34" charset="0"/>
              <a:cs typeface="Arial" panose="020B0604020202020204" pitchFamily="34" charset="0"/>
            </a:endParaRPr>
          </a:p>
          <a:p>
            <a:pPr marL="0" indent="0" algn="just">
              <a:buClr>
                <a:schemeClr val="accent1"/>
              </a:buClr>
              <a:buFont typeface="Arial" pitchFamily="34" charset="0"/>
              <a:buNone/>
            </a:pPr>
            <a:endParaRPr lang="en-US" sz="1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875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066800" y="685800"/>
                <a:ext cx="6477000" cy="737189"/>
              </a:xfrm>
              <a:prstGeom prst="rect">
                <a:avLst/>
              </a:prstGeom>
              <a:solidFill>
                <a:schemeClr val="accent6"/>
              </a:solidFill>
            </p:spPr>
            <p:txBody>
              <a:bodyPr wrap="square" rtlCol="0">
                <a:spAutoFit/>
              </a:bodyPr>
              <a:lstStyle/>
              <a:p>
                <a:r>
                  <a:rPr lang="en-US" sz="2800" b="1" i="1" dirty="0"/>
                  <a:t>Angular Frequency </a:t>
                </a:r>
                <a14:m>
                  <m:oMath xmlns:m="http://schemas.openxmlformats.org/officeDocument/2006/math">
                    <m:d>
                      <m:dPr>
                        <m:ctrlPr>
                          <a:rPr lang="en-US" sz="2800" b="1" i="1" smtClean="0">
                            <a:latin typeface="Cambria Math" panose="02040503050406030204" pitchFamily="18" charset="0"/>
                            <a:ea typeface="Cambria Math"/>
                          </a:rPr>
                        </m:ctrlPr>
                      </m:dPr>
                      <m:e>
                        <m:r>
                          <a:rPr lang="en-US" sz="2800" b="1" i="1" smtClean="0">
                            <a:latin typeface="Cambria Math"/>
                            <a:ea typeface="Cambria Math"/>
                          </a:rPr>
                          <m:t>𝝎</m:t>
                        </m:r>
                        <m:r>
                          <a:rPr lang="en-US" sz="2800" b="1" i="1" smtClean="0">
                            <a:latin typeface="Cambria Math"/>
                            <a:ea typeface="Cambria Math"/>
                          </a:rPr>
                          <m:t>=</m:t>
                        </m:r>
                        <m:f>
                          <m:fPr>
                            <m:ctrlPr>
                              <a:rPr lang="en-US" sz="2800" b="1" i="1" smtClean="0">
                                <a:latin typeface="Cambria Math" panose="02040503050406030204" pitchFamily="18" charset="0"/>
                                <a:ea typeface="Cambria Math"/>
                              </a:rPr>
                            </m:ctrlPr>
                          </m:fPr>
                          <m:num>
                            <m:r>
                              <a:rPr lang="en-US" sz="2800" b="1" i="1" smtClean="0">
                                <a:latin typeface="Cambria Math"/>
                                <a:ea typeface="Cambria Math"/>
                              </a:rPr>
                              <m:t>𝟐</m:t>
                            </m:r>
                            <m:r>
                              <a:rPr lang="en-US" sz="2800" b="1" i="1" smtClean="0">
                                <a:latin typeface="Cambria Math"/>
                                <a:ea typeface="Cambria Math"/>
                              </a:rPr>
                              <m:t>𝝅</m:t>
                            </m:r>
                          </m:num>
                          <m:den>
                            <m:r>
                              <a:rPr lang="en-US" sz="2800" b="1" i="1" smtClean="0">
                                <a:latin typeface="Cambria Math"/>
                                <a:ea typeface="Cambria Math"/>
                              </a:rPr>
                              <m:t>𝑻</m:t>
                            </m:r>
                          </m:den>
                        </m:f>
                        <m:r>
                          <a:rPr lang="en-US" sz="2800" b="1" i="1" smtClean="0">
                            <a:latin typeface="Cambria Math"/>
                            <a:ea typeface="Cambria Math"/>
                          </a:rPr>
                          <m:t>=</m:t>
                        </m:r>
                        <m:r>
                          <a:rPr lang="en-US" sz="2800" b="1" i="1" smtClean="0">
                            <a:latin typeface="Cambria Math"/>
                            <a:ea typeface="Cambria Math"/>
                          </a:rPr>
                          <m:t>𝟐</m:t>
                        </m:r>
                        <m:r>
                          <a:rPr lang="en-US" sz="2800" b="1" i="1" smtClean="0">
                            <a:latin typeface="Cambria Math"/>
                            <a:ea typeface="Cambria Math"/>
                          </a:rPr>
                          <m:t>𝝅</m:t>
                        </m:r>
                        <m:r>
                          <a:rPr lang="en-US" sz="2800" b="1" i="1" smtClean="0">
                            <a:latin typeface="Cambria Math"/>
                            <a:ea typeface="Cambria Math"/>
                          </a:rPr>
                          <m:t>𝒇</m:t>
                        </m:r>
                      </m:e>
                    </m:d>
                    <m:r>
                      <a:rPr lang="en-US" sz="2800" b="1" i="1" smtClean="0">
                        <a:latin typeface="Cambria Math"/>
                        <a:ea typeface="Cambria Math"/>
                      </a:rPr>
                      <m:t>:</m:t>
                    </m:r>
                  </m:oMath>
                </a14:m>
                <a:endParaRPr lang="en-US" sz="2800" b="1" i="1" dirty="0"/>
              </a:p>
            </p:txBody>
          </p:sp>
        </mc:Choice>
        <mc:Fallback xmlns="">
          <p:sp>
            <p:nvSpPr>
              <p:cNvPr id="2" name="TextBox 1"/>
              <p:cNvSpPr txBox="1">
                <a:spLocks noRot="1" noChangeAspect="1" noMove="1" noResize="1" noEditPoints="1" noAdjustHandles="1" noChangeArrowheads="1" noChangeShapeType="1" noTextEdit="1"/>
              </p:cNvSpPr>
              <p:nvPr/>
            </p:nvSpPr>
            <p:spPr>
              <a:xfrm>
                <a:off x="1066800" y="685800"/>
                <a:ext cx="6477000" cy="737189"/>
              </a:xfrm>
              <a:prstGeom prst="rect">
                <a:avLst/>
              </a:prstGeom>
              <a:blipFill>
                <a:blip r:embed="rId2"/>
                <a:stretch>
                  <a:fillRect l="-1881" b="-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85800" y="1676400"/>
                <a:ext cx="6248400" cy="830997"/>
              </a:xfrm>
              <a:prstGeom prst="rect">
                <a:avLst/>
              </a:prstGeom>
              <a:solidFill>
                <a:schemeClr val="accent4">
                  <a:lumMod val="60000"/>
                  <a:lumOff val="40000"/>
                </a:schemeClr>
              </a:solidFill>
            </p:spPr>
            <p:txBody>
              <a:bodyPr wrap="square" rtlCol="0">
                <a:spAutoFit/>
              </a:bodyPr>
              <a:lstStyle/>
              <a:p>
                <a:r>
                  <a:rPr lang="en-US" sz="2400" b="1" dirty="0"/>
                  <a:t>The position of a particle at time t in a SHM,</a:t>
                </a:r>
              </a:p>
              <a:p>
                <a:pPr lvl="0"/>
                <a14:m>
                  <m:oMathPara xmlns:m="http://schemas.openxmlformats.org/officeDocument/2006/math">
                    <m:oMathParaPr>
                      <m:jc m:val="centerGroup"/>
                    </m:oMathParaPr>
                    <m:oMath xmlns:m="http://schemas.openxmlformats.org/officeDocument/2006/math">
                      <m:r>
                        <a:rPr lang="en-US" sz="2400" b="1" i="1">
                          <a:solidFill>
                            <a:prstClr val="black"/>
                          </a:solidFill>
                          <a:latin typeface="Cambria Math"/>
                        </a:rPr>
                        <m:t>𝒙</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a:rPr>
                            <m:t>𝒕</m:t>
                          </m:r>
                        </m:e>
                      </m:d>
                      <m:r>
                        <a:rPr lang="en-US" sz="2400" b="1" i="1">
                          <a:solidFill>
                            <a:prstClr val="black"/>
                          </a:solidFill>
                          <a:latin typeface="Cambria Math"/>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a:rPr>
                            <m:t>𝒙</m:t>
                          </m:r>
                        </m:e>
                        <m:sub>
                          <m:r>
                            <a:rPr lang="en-US" sz="2400" b="1" i="1">
                              <a:solidFill>
                                <a:prstClr val="black"/>
                              </a:solidFill>
                              <a:latin typeface="Cambria Math"/>
                            </a:rPr>
                            <m:t>𝒎</m:t>
                          </m:r>
                        </m:sub>
                      </m:sSub>
                      <m:r>
                        <a:rPr lang="en-US" sz="2400" b="1" i="1">
                          <a:solidFill>
                            <a:prstClr val="black"/>
                          </a:solidFill>
                          <a:latin typeface="Cambria Math"/>
                        </a:rPr>
                        <m:t> </m:t>
                      </m:r>
                      <m:r>
                        <a:rPr lang="en-US" sz="2400" b="1">
                          <a:solidFill>
                            <a:prstClr val="black"/>
                          </a:solidFill>
                          <a:latin typeface="Cambria Math"/>
                        </a:rPr>
                        <m:t>𝐜𝐨𝐬</m:t>
                      </m:r>
                      <m:r>
                        <a:rPr lang="en-US" sz="2400" b="1" i="1">
                          <a:solidFill>
                            <a:prstClr val="black"/>
                          </a:solidFill>
                          <a:latin typeface="Cambria Math"/>
                        </a:rPr>
                        <m:t>⁡(</m:t>
                      </m:r>
                      <m:r>
                        <a:rPr lang="en-US" sz="2400" b="1" i="1">
                          <a:solidFill>
                            <a:prstClr val="black"/>
                          </a:solidFill>
                          <a:latin typeface="Cambria Math"/>
                          <a:ea typeface="Cambria Math"/>
                        </a:rPr>
                        <m:t>𝝎</m:t>
                      </m:r>
                      <m:r>
                        <a:rPr lang="en-US" sz="2400" b="1" i="1">
                          <a:solidFill>
                            <a:prstClr val="black"/>
                          </a:solidFill>
                          <a:latin typeface="Cambria Math"/>
                          <a:ea typeface="Cambria Math"/>
                        </a:rPr>
                        <m:t>𝒕</m:t>
                      </m:r>
                      <m:r>
                        <a:rPr lang="en-US" sz="2400" b="1" i="1">
                          <a:solidFill>
                            <a:prstClr val="black"/>
                          </a:solidFill>
                          <a:latin typeface="Cambria Math"/>
                          <a:ea typeface="Cambria Math"/>
                        </a:rPr>
                        <m:t>+</m:t>
                      </m:r>
                      <m:r>
                        <a:rPr lang="en-US" sz="2400" b="1" i="1">
                          <a:solidFill>
                            <a:prstClr val="black"/>
                          </a:solidFill>
                          <a:latin typeface="Cambria Math"/>
                          <a:ea typeface="Cambria Math"/>
                        </a:rPr>
                        <m:t>𝝋</m:t>
                      </m:r>
                      <m:r>
                        <a:rPr lang="en-US" sz="2400" b="1" i="1">
                          <a:solidFill>
                            <a:prstClr val="black"/>
                          </a:solidFill>
                          <a:latin typeface="Cambria Math"/>
                          <a:ea typeface="Cambria Math"/>
                        </a:rPr>
                        <m:t>)</m:t>
                      </m:r>
                    </m:oMath>
                  </m:oMathPara>
                </a14:m>
                <a:endParaRPr lang="en-US" sz="2400" b="1" dirty="0">
                  <a:solidFill>
                    <a:prstClr val="black"/>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85800" y="1676400"/>
                <a:ext cx="6248400" cy="830997"/>
              </a:xfrm>
              <a:prstGeom prst="rect">
                <a:avLst/>
              </a:prstGeom>
              <a:blipFill rotWithShape="1">
                <a:blip r:embed="rId3"/>
                <a:stretch>
                  <a:fillRect l="-1561"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90600" y="2667000"/>
                <a:ext cx="6553200" cy="830997"/>
              </a:xfrm>
              <a:prstGeom prst="rect">
                <a:avLst/>
              </a:prstGeom>
              <a:solidFill>
                <a:schemeClr val="accent3"/>
              </a:solidFill>
            </p:spPr>
            <p:txBody>
              <a:bodyPr wrap="square" rtlCol="0">
                <a:spAutoFit/>
              </a:bodyPr>
              <a:lstStyle/>
              <a:p>
                <a:pPr lvl="0"/>
                <a:r>
                  <a:rPr lang="en-US" sz="2400" b="1" dirty="0">
                    <a:solidFill>
                      <a:prstClr val="black"/>
                    </a:solidFill>
                  </a:rPr>
                  <a:t>And the position of a particle after a period T,</a:t>
                </a:r>
              </a:p>
              <a:p>
                <a:pPr lvl="0"/>
                <a14:m>
                  <m:oMathPara xmlns:m="http://schemas.openxmlformats.org/officeDocument/2006/math">
                    <m:oMathParaPr>
                      <m:jc m:val="centerGroup"/>
                    </m:oMathParaPr>
                    <m:oMath xmlns:m="http://schemas.openxmlformats.org/officeDocument/2006/math">
                      <m:r>
                        <a:rPr lang="en-US" sz="2400" b="1" i="1">
                          <a:solidFill>
                            <a:prstClr val="black"/>
                          </a:solidFill>
                          <a:latin typeface="Cambria Math"/>
                        </a:rPr>
                        <m:t>𝒙</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a:rPr>
                            <m:t>𝒕</m:t>
                          </m:r>
                          <m:r>
                            <a:rPr lang="en-US" sz="2400" b="1" i="1" smtClean="0">
                              <a:solidFill>
                                <a:prstClr val="black"/>
                              </a:solidFill>
                              <a:latin typeface="Cambria Math"/>
                            </a:rPr>
                            <m:t>+</m:t>
                          </m:r>
                          <m:r>
                            <a:rPr lang="en-US" sz="2400" b="1" i="1" smtClean="0">
                              <a:solidFill>
                                <a:prstClr val="black"/>
                              </a:solidFill>
                              <a:latin typeface="Cambria Math"/>
                            </a:rPr>
                            <m:t>𝑻</m:t>
                          </m:r>
                        </m:e>
                      </m:d>
                      <m:r>
                        <a:rPr lang="en-US" sz="2400" b="1" i="1">
                          <a:solidFill>
                            <a:prstClr val="black"/>
                          </a:solidFill>
                          <a:latin typeface="Cambria Math"/>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a:rPr>
                            <m:t>𝒙</m:t>
                          </m:r>
                        </m:e>
                        <m:sub>
                          <m:r>
                            <a:rPr lang="en-US" sz="2400" b="1" i="1">
                              <a:solidFill>
                                <a:prstClr val="black"/>
                              </a:solidFill>
                              <a:latin typeface="Cambria Math"/>
                            </a:rPr>
                            <m:t>𝒎</m:t>
                          </m:r>
                        </m:sub>
                      </m:sSub>
                      <m:r>
                        <a:rPr lang="en-US" sz="2400" b="1" i="1">
                          <a:solidFill>
                            <a:prstClr val="black"/>
                          </a:solidFill>
                          <a:latin typeface="Cambria Math"/>
                        </a:rPr>
                        <m:t> </m:t>
                      </m:r>
                      <m:r>
                        <a:rPr lang="en-US" sz="2400" b="1">
                          <a:solidFill>
                            <a:prstClr val="black"/>
                          </a:solidFill>
                          <a:latin typeface="Cambria Math"/>
                        </a:rPr>
                        <m:t>𝐜𝐨𝐬</m:t>
                      </m:r>
                      <m:r>
                        <a:rPr lang="en-US" sz="2400" b="1" i="1">
                          <a:solidFill>
                            <a:prstClr val="black"/>
                          </a:solidFill>
                          <a:latin typeface="Cambria Math"/>
                        </a:rPr>
                        <m:t>⁡(</m:t>
                      </m:r>
                      <m:r>
                        <a:rPr lang="en-US" sz="2400" b="1" i="1">
                          <a:solidFill>
                            <a:prstClr val="black"/>
                          </a:solidFill>
                          <a:latin typeface="Cambria Math"/>
                          <a:ea typeface="Cambria Math"/>
                        </a:rPr>
                        <m:t>𝝎</m:t>
                      </m:r>
                      <m:r>
                        <a:rPr lang="en-US" sz="2400" b="1" i="1" smtClean="0">
                          <a:solidFill>
                            <a:prstClr val="black"/>
                          </a:solidFill>
                          <a:latin typeface="Cambria Math"/>
                          <a:ea typeface="Cambria Math"/>
                        </a:rPr>
                        <m:t>(</m:t>
                      </m:r>
                      <m:r>
                        <a:rPr lang="en-US" sz="2400" b="1" i="1">
                          <a:solidFill>
                            <a:prstClr val="black"/>
                          </a:solidFill>
                          <a:latin typeface="Cambria Math"/>
                          <a:ea typeface="Cambria Math"/>
                        </a:rPr>
                        <m:t>𝒕</m:t>
                      </m:r>
                      <m:r>
                        <a:rPr lang="en-US" sz="2400" b="1" i="1" smtClean="0">
                          <a:solidFill>
                            <a:prstClr val="black"/>
                          </a:solidFill>
                          <a:latin typeface="Cambria Math"/>
                          <a:ea typeface="Cambria Math"/>
                        </a:rPr>
                        <m:t>+</m:t>
                      </m:r>
                      <m:r>
                        <a:rPr lang="en-US" sz="2400" b="1" i="1" smtClean="0">
                          <a:solidFill>
                            <a:prstClr val="black"/>
                          </a:solidFill>
                          <a:latin typeface="Cambria Math"/>
                          <a:ea typeface="Cambria Math"/>
                        </a:rPr>
                        <m:t>𝑻</m:t>
                      </m:r>
                      <m:r>
                        <a:rPr lang="en-US" sz="2400" b="1" i="1" smtClean="0">
                          <a:solidFill>
                            <a:prstClr val="black"/>
                          </a:solidFill>
                          <a:latin typeface="Cambria Math"/>
                          <a:ea typeface="Cambria Math"/>
                        </a:rPr>
                        <m:t>)+</m:t>
                      </m:r>
                      <m:r>
                        <a:rPr lang="en-US" sz="2400" b="1" i="1">
                          <a:solidFill>
                            <a:prstClr val="black"/>
                          </a:solidFill>
                          <a:latin typeface="Cambria Math"/>
                          <a:ea typeface="Cambria Math"/>
                        </a:rPr>
                        <m:t>𝝋</m:t>
                      </m:r>
                      <m:r>
                        <a:rPr lang="en-US" sz="2400" b="1" i="1">
                          <a:solidFill>
                            <a:prstClr val="black"/>
                          </a:solidFill>
                          <a:latin typeface="Cambria Math"/>
                          <a:ea typeface="Cambria Math"/>
                        </a:rPr>
                        <m:t>)</m:t>
                      </m:r>
                    </m:oMath>
                  </m:oMathPara>
                </a14:m>
                <a:endParaRPr lang="en-US" sz="2400" b="1" dirty="0">
                  <a:solidFill>
                    <a:prstClr val="black"/>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990600" y="2667000"/>
                <a:ext cx="6553200" cy="830997"/>
              </a:xfrm>
              <a:prstGeom prst="rect">
                <a:avLst/>
              </a:prstGeom>
              <a:blipFill rotWithShape="1">
                <a:blip r:embed="rId4"/>
                <a:stretch>
                  <a:fillRect l="-1488" t="-5882" b="-154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295400" y="3823855"/>
                <a:ext cx="5791200" cy="830997"/>
              </a:xfrm>
              <a:prstGeom prst="rect">
                <a:avLst/>
              </a:prstGeom>
              <a:solidFill>
                <a:schemeClr val="accent2">
                  <a:lumMod val="60000"/>
                  <a:lumOff val="40000"/>
                </a:schemeClr>
              </a:solidFill>
            </p:spPr>
            <p:txBody>
              <a:bodyPr wrap="square" rtlCol="0">
                <a:spAutoFit/>
              </a:bodyPr>
              <a:lstStyle/>
              <a:p>
                <a:r>
                  <a:rPr lang="en-US" sz="2400" b="1" dirty="0"/>
                  <a:t>Now we have,</a:t>
                </a:r>
              </a:p>
              <a:p>
                <a:pPr algn="ctr"/>
                <a14:m>
                  <m:oMath xmlns:m="http://schemas.openxmlformats.org/officeDocument/2006/math">
                    <m:r>
                      <a:rPr lang="en-US" sz="2400" b="1" i="1">
                        <a:solidFill>
                          <a:prstClr val="black"/>
                        </a:solidFill>
                        <a:latin typeface="Cambria Math"/>
                      </a:rPr>
                      <m:t>𝒙</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a:rPr>
                          <m:t>𝒕</m:t>
                        </m:r>
                      </m:e>
                    </m:d>
                    <m:r>
                      <a:rPr lang="en-US" sz="2400" b="0" i="0" smtClean="0">
                        <a:solidFill>
                          <a:prstClr val="black"/>
                        </a:solidFill>
                        <a:latin typeface="Cambria Math"/>
                      </a:rPr>
                      <m:t>=</m:t>
                    </m:r>
                  </m:oMath>
                </a14:m>
                <a:r>
                  <a:rPr lang="en-US" sz="2400" b="1" dirty="0">
                    <a:solidFill>
                      <a:prstClr val="black"/>
                    </a:solidFill>
                  </a:rPr>
                  <a:t> </a:t>
                </a:r>
                <a14:m>
                  <m:oMath xmlns:m="http://schemas.openxmlformats.org/officeDocument/2006/math">
                    <m:r>
                      <a:rPr lang="en-US" sz="2400" b="1" i="1">
                        <a:solidFill>
                          <a:prstClr val="black"/>
                        </a:solidFill>
                        <a:latin typeface="Cambria Math"/>
                      </a:rPr>
                      <m:t>𝒙</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a:rPr>
                          <m:t>𝒕</m:t>
                        </m:r>
                        <m:r>
                          <a:rPr lang="en-US" sz="2400" b="1" i="1">
                            <a:solidFill>
                              <a:prstClr val="black"/>
                            </a:solidFill>
                            <a:latin typeface="Cambria Math"/>
                          </a:rPr>
                          <m:t>+</m:t>
                        </m:r>
                        <m:r>
                          <a:rPr lang="en-US" sz="2400" b="1" i="1">
                            <a:solidFill>
                              <a:prstClr val="black"/>
                            </a:solidFill>
                            <a:latin typeface="Cambria Math"/>
                          </a:rPr>
                          <m:t>𝑻</m:t>
                        </m:r>
                      </m:e>
                    </m:d>
                  </m:oMath>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295400" y="3823855"/>
                <a:ext cx="5791200" cy="830997"/>
              </a:xfrm>
              <a:prstGeom prst="rect">
                <a:avLst/>
              </a:prstGeom>
              <a:blipFill rotWithShape="1">
                <a:blip r:embed="rId5"/>
                <a:stretch>
                  <a:fillRect l="-1684"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85800" y="4953000"/>
                <a:ext cx="7010400" cy="461665"/>
              </a:xfrm>
              <a:prstGeom prst="rect">
                <a:avLst/>
              </a:prstGeom>
              <a:solidFill>
                <a:schemeClr val="accent1">
                  <a:lumMod val="60000"/>
                  <a:lumOff val="40000"/>
                </a:schemeClr>
              </a:solidFill>
            </p:spPr>
            <p:txBody>
              <a:bodyPr wrap="square" rtlCol="0">
                <a:spAutoFit/>
              </a:bodyPr>
              <a:lstStyle/>
              <a:p>
                <a:pPr lvl="0"/>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a:rPr>
                            <m:t>𝒙</m:t>
                          </m:r>
                        </m:e>
                        <m:sub>
                          <m:r>
                            <a:rPr lang="en-US" sz="2400" b="1" i="1">
                              <a:solidFill>
                                <a:prstClr val="black"/>
                              </a:solidFill>
                              <a:latin typeface="Cambria Math"/>
                            </a:rPr>
                            <m:t>𝒎</m:t>
                          </m:r>
                        </m:sub>
                      </m:sSub>
                      <m:r>
                        <a:rPr lang="en-US" sz="2400" b="1" i="1">
                          <a:solidFill>
                            <a:prstClr val="black"/>
                          </a:solidFill>
                          <a:latin typeface="Cambria Math"/>
                        </a:rPr>
                        <m:t> </m:t>
                      </m:r>
                      <m:r>
                        <a:rPr lang="en-US" sz="2400" b="1">
                          <a:solidFill>
                            <a:prstClr val="black"/>
                          </a:solidFill>
                          <a:latin typeface="Cambria Math"/>
                        </a:rPr>
                        <m:t>𝐜𝐨𝐬</m:t>
                      </m:r>
                      <m:r>
                        <a:rPr lang="en-US" sz="2400" b="1" i="1">
                          <a:solidFill>
                            <a:prstClr val="black"/>
                          </a:solidFill>
                          <a:latin typeface="Cambria Math"/>
                        </a:rPr>
                        <m:t>⁡(</m:t>
                      </m:r>
                      <m:r>
                        <a:rPr lang="en-US" sz="2400" b="1" i="1">
                          <a:solidFill>
                            <a:prstClr val="black"/>
                          </a:solidFill>
                          <a:latin typeface="Cambria Math"/>
                          <a:ea typeface="Cambria Math"/>
                        </a:rPr>
                        <m:t>𝝎</m:t>
                      </m:r>
                      <m:r>
                        <a:rPr lang="en-US" sz="2400" b="1" i="1">
                          <a:solidFill>
                            <a:prstClr val="black"/>
                          </a:solidFill>
                          <a:latin typeface="Cambria Math"/>
                          <a:ea typeface="Cambria Math"/>
                        </a:rPr>
                        <m:t>𝒕</m:t>
                      </m:r>
                      <m:r>
                        <a:rPr lang="en-US" sz="2400" b="1" i="1">
                          <a:solidFill>
                            <a:prstClr val="black"/>
                          </a:solidFill>
                          <a:latin typeface="Cambria Math"/>
                          <a:ea typeface="Cambria Math"/>
                        </a:rPr>
                        <m:t>+</m:t>
                      </m:r>
                      <m:r>
                        <a:rPr lang="en-US" sz="2400" b="1" i="1">
                          <a:solidFill>
                            <a:prstClr val="black"/>
                          </a:solidFill>
                          <a:latin typeface="Cambria Math"/>
                          <a:ea typeface="Cambria Math"/>
                        </a:rPr>
                        <m:t>𝝋</m:t>
                      </m:r>
                      <m:r>
                        <a:rPr lang="en-US" sz="2400" b="1" i="1" smtClean="0">
                          <a:solidFill>
                            <a:prstClr val="black"/>
                          </a:solidFill>
                          <a:latin typeface="Cambria Math"/>
                          <a:ea typeface="Cambria Math"/>
                        </a:rPr>
                        <m:t>)</m:t>
                      </m:r>
                      <m:r>
                        <a:rPr lang="en-US" sz="2400" b="1" i="1">
                          <a:solidFill>
                            <a:prstClr val="black"/>
                          </a:solidFill>
                          <a:latin typeface="Cambria Math"/>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a:rPr>
                            <m:t>𝒙</m:t>
                          </m:r>
                        </m:e>
                        <m:sub>
                          <m:r>
                            <a:rPr lang="en-US" sz="2400" b="1" i="1">
                              <a:solidFill>
                                <a:prstClr val="black"/>
                              </a:solidFill>
                              <a:latin typeface="Cambria Math"/>
                            </a:rPr>
                            <m:t>𝒎</m:t>
                          </m:r>
                        </m:sub>
                      </m:sSub>
                      <m:r>
                        <a:rPr lang="en-US" sz="2400" b="1" i="1">
                          <a:solidFill>
                            <a:prstClr val="black"/>
                          </a:solidFill>
                          <a:latin typeface="Cambria Math"/>
                        </a:rPr>
                        <m:t> </m:t>
                      </m:r>
                      <m:r>
                        <a:rPr lang="en-US" sz="2400" b="1">
                          <a:solidFill>
                            <a:prstClr val="black"/>
                          </a:solidFill>
                          <a:latin typeface="Cambria Math"/>
                        </a:rPr>
                        <m:t>𝐜𝐨𝐬</m:t>
                      </m:r>
                      <m:r>
                        <a:rPr lang="en-US" sz="2400" b="1" i="1">
                          <a:solidFill>
                            <a:prstClr val="black"/>
                          </a:solidFill>
                          <a:latin typeface="Cambria Math"/>
                        </a:rPr>
                        <m:t>⁡(</m:t>
                      </m:r>
                      <m:r>
                        <a:rPr lang="en-US" sz="2400" b="1" i="1">
                          <a:solidFill>
                            <a:prstClr val="black"/>
                          </a:solidFill>
                          <a:latin typeface="Cambria Math"/>
                          <a:ea typeface="Cambria Math"/>
                        </a:rPr>
                        <m:t>𝝎</m:t>
                      </m:r>
                      <m:r>
                        <a:rPr lang="en-US" sz="2400" b="1" i="1">
                          <a:solidFill>
                            <a:prstClr val="black"/>
                          </a:solidFill>
                          <a:latin typeface="Cambria Math"/>
                          <a:ea typeface="Cambria Math"/>
                        </a:rPr>
                        <m:t>(</m:t>
                      </m:r>
                      <m:r>
                        <a:rPr lang="en-US" sz="2400" b="1" i="1">
                          <a:solidFill>
                            <a:prstClr val="black"/>
                          </a:solidFill>
                          <a:latin typeface="Cambria Math"/>
                          <a:ea typeface="Cambria Math"/>
                        </a:rPr>
                        <m:t>𝒕</m:t>
                      </m:r>
                      <m:r>
                        <a:rPr lang="en-US" sz="2400" b="1" i="1">
                          <a:solidFill>
                            <a:prstClr val="black"/>
                          </a:solidFill>
                          <a:latin typeface="Cambria Math"/>
                          <a:ea typeface="Cambria Math"/>
                        </a:rPr>
                        <m:t>+</m:t>
                      </m:r>
                      <m:r>
                        <a:rPr lang="en-US" sz="2400" b="1" i="1">
                          <a:solidFill>
                            <a:prstClr val="black"/>
                          </a:solidFill>
                          <a:latin typeface="Cambria Math"/>
                          <a:ea typeface="Cambria Math"/>
                        </a:rPr>
                        <m:t>𝑻</m:t>
                      </m:r>
                      <m:r>
                        <a:rPr lang="en-US" sz="2400" b="1" i="1">
                          <a:solidFill>
                            <a:prstClr val="black"/>
                          </a:solidFill>
                          <a:latin typeface="Cambria Math"/>
                          <a:ea typeface="Cambria Math"/>
                        </a:rPr>
                        <m:t>)+</m:t>
                      </m:r>
                      <m:r>
                        <a:rPr lang="en-US" sz="2400" b="1" i="1">
                          <a:solidFill>
                            <a:prstClr val="black"/>
                          </a:solidFill>
                          <a:latin typeface="Cambria Math"/>
                          <a:ea typeface="Cambria Math"/>
                        </a:rPr>
                        <m:t>𝝋</m:t>
                      </m:r>
                      <m:r>
                        <a:rPr lang="en-US" sz="2400" b="1" i="1">
                          <a:solidFill>
                            <a:prstClr val="black"/>
                          </a:solidFill>
                          <a:latin typeface="Cambria Math"/>
                          <a:ea typeface="Cambria Math"/>
                        </a:rPr>
                        <m:t>)</m:t>
                      </m:r>
                    </m:oMath>
                  </m:oMathPara>
                </a14:m>
                <a:endParaRPr lang="en-US" sz="2400" b="1"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85800" y="4953000"/>
                <a:ext cx="7010400" cy="461665"/>
              </a:xfrm>
              <a:prstGeom prst="rect">
                <a:avLst/>
              </a:prstGeom>
              <a:blipFill rotWithShape="1">
                <a:blip r:embed="rId6"/>
                <a:stretch>
                  <a:fillRect t="-10667" b="-2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600200" y="5715000"/>
                <a:ext cx="6096000" cy="461665"/>
              </a:xfrm>
              <a:prstGeom prst="rect">
                <a:avLst/>
              </a:prstGeom>
              <a:solidFill>
                <a:schemeClr val="accent6"/>
              </a:solidFill>
            </p:spPr>
            <p:txBody>
              <a:bodyPr wrap="square" rtlCol="0">
                <a:spAutoFit/>
              </a:bodyPr>
              <a:lstStyle/>
              <a:p>
                <a:pPr lvl="0"/>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ea typeface="Cambria Math"/>
                        </a:rPr>
                        <m:t>⇒</m:t>
                      </m:r>
                      <m:r>
                        <a:rPr lang="en-US" sz="2400" b="1">
                          <a:solidFill>
                            <a:prstClr val="black"/>
                          </a:solidFill>
                          <a:latin typeface="Cambria Math"/>
                        </a:rPr>
                        <m:t>𝐜𝐨𝐬</m:t>
                      </m:r>
                      <m:r>
                        <a:rPr lang="en-US" sz="2400" b="1" i="1">
                          <a:solidFill>
                            <a:prstClr val="black"/>
                          </a:solidFill>
                          <a:latin typeface="Cambria Math"/>
                        </a:rPr>
                        <m:t>⁡(</m:t>
                      </m:r>
                      <m:r>
                        <a:rPr lang="en-US" sz="2400" b="1" i="1">
                          <a:solidFill>
                            <a:prstClr val="black"/>
                          </a:solidFill>
                          <a:latin typeface="Cambria Math"/>
                          <a:ea typeface="Cambria Math"/>
                        </a:rPr>
                        <m:t>𝝎</m:t>
                      </m:r>
                      <m:r>
                        <a:rPr lang="en-US" sz="2400" b="1" i="1">
                          <a:solidFill>
                            <a:prstClr val="black"/>
                          </a:solidFill>
                          <a:latin typeface="Cambria Math"/>
                          <a:ea typeface="Cambria Math"/>
                        </a:rPr>
                        <m:t>𝒕</m:t>
                      </m:r>
                      <m:r>
                        <a:rPr lang="en-US" sz="2400" b="1" i="1">
                          <a:solidFill>
                            <a:prstClr val="black"/>
                          </a:solidFill>
                          <a:latin typeface="Cambria Math"/>
                          <a:ea typeface="Cambria Math"/>
                        </a:rPr>
                        <m:t>+</m:t>
                      </m:r>
                      <m:r>
                        <a:rPr lang="en-US" sz="2400" b="1" i="1">
                          <a:solidFill>
                            <a:prstClr val="black"/>
                          </a:solidFill>
                          <a:latin typeface="Cambria Math"/>
                          <a:ea typeface="Cambria Math"/>
                        </a:rPr>
                        <m:t>𝝋</m:t>
                      </m:r>
                      <m:r>
                        <a:rPr lang="en-US" sz="2400" b="1" i="1">
                          <a:solidFill>
                            <a:prstClr val="black"/>
                          </a:solidFill>
                          <a:latin typeface="Cambria Math"/>
                          <a:ea typeface="Cambria Math"/>
                        </a:rPr>
                        <m:t>)=</m:t>
                      </m:r>
                      <m:r>
                        <a:rPr lang="en-US" sz="2400" b="1">
                          <a:solidFill>
                            <a:prstClr val="black"/>
                          </a:solidFill>
                          <a:latin typeface="Cambria Math"/>
                        </a:rPr>
                        <m:t>𝐜𝐨𝐬</m:t>
                      </m:r>
                      <m:r>
                        <a:rPr lang="en-US" sz="2400" b="1" i="1">
                          <a:solidFill>
                            <a:prstClr val="black"/>
                          </a:solidFill>
                          <a:latin typeface="Cambria Math"/>
                        </a:rPr>
                        <m:t>⁡</m:t>
                      </m:r>
                      <m:r>
                        <a:rPr lang="en-US" sz="2400" b="1" i="1" smtClean="0">
                          <a:solidFill>
                            <a:prstClr val="black"/>
                          </a:solidFill>
                          <a:latin typeface="Cambria Math"/>
                        </a:rPr>
                        <m:t>(</m:t>
                      </m:r>
                      <m:r>
                        <a:rPr lang="en-US" sz="2400" b="1" i="1" smtClean="0">
                          <a:solidFill>
                            <a:prstClr val="black"/>
                          </a:solidFill>
                          <a:latin typeface="Cambria Math"/>
                          <a:ea typeface="Cambria Math"/>
                        </a:rPr>
                        <m:t>𝝎</m:t>
                      </m:r>
                      <m:r>
                        <a:rPr lang="en-US" sz="2400" b="1" i="1" smtClean="0">
                          <a:solidFill>
                            <a:prstClr val="black"/>
                          </a:solidFill>
                          <a:latin typeface="Cambria Math"/>
                          <a:ea typeface="Cambria Math"/>
                        </a:rPr>
                        <m:t>𝒕</m:t>
                      </m:r>
                      <m:r>
                        <a:rPr lang="en-US" sz="2400" b="1" i="1" smtClean="0">
                          <a:solidFill>
                            <a:prstClr val="black"/>
                          </a:solidFill>
                          <a:latin typeface="Cambria Math"/>
                          <a:ea typeface="Cambria Math"/>
                        </a:rPr>
                        <m:t>+</m:t>
                      </m:r>
                      <m:r>
                        <a:rPr lang="en-US" sz="2400" b="1" i="1" smtClean="0">
                          <a:solidFill>
                            <a:prstClr val="black"/>
                          </a:solidFill>
                          <a:latin typeface="Cambria Math"/>
                          <a:ea typeface="Cambria Math"/>
                        </a:rPr>
                        <m:t>𝝋</m:t>
                      </m:r>
                      <m:r>
                        <a:rPr lang="en-US" sz="2400" b="1" i="1" smtClean="0">
                          <a:solidFill>
                            <a:prstClr val="black"/>
                          </a:solidFill>
                          <a:latin typeface="Cambria Math"/>
                          <a:ea typeface="Cambria Math"/>
                        </a:rPr>
                        <m:t>+</m:t>
                      </m:r>
                      <m:r>
                        <a:rPr lang="en-US" sz="2400" b="1" i="1" smtClean="0">
                          <a:solidFill>
                            <a:prstClr val="black"/>
                          </a:solidFill>
                          <a:latin typeface="Cambria Math"/>
                          <a:ea typeface="Cambria Math"/>
                        </a:rPr>
                        <m:t>𝝎</m:t>
                      </m:r>
                      <m:r>
                        <a:rPr lang="en-US" sz="2400" b="1" i="1" smtClean="0">
                          <a:solidFill>
                            <a:prstClr val="black"/>
                          </a:solidFill>
                          <a:latin typeface="Cambria Math"/>
                          <a:ea typeface="Cambria Math"/>
                        </a:rPr>
                        <m:t>𝑻</m:t>
                      </m:r>
                      <m:r>
                        <a:rPr lang="en-US" sz="2400" b="1" i="1" smtClean="0">
                          <a:solidFill>
                            <a:prstClr val="black"/>
                          </a:solidFill>
                          <a:latin typeface="Cambria Math"/>
                          <a:ea typeface="Cambria Math"/>
                        </a:rPr>
                        <m:t>)</m:t>
                      </m:r>
                    </m:oMath>
                  </m:oMathPara>
                </a14:m>
                <a:endParaRPr lang="en-US" sz="2400" b="1" dirty="0">
                  <a:solidFill>
                    <a:prstClr val="black"/>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600200" y="5715000"/>
                <a:ext cx="6096000" cy="461665"/>
              </a:xfrm>
              <a:prstGeom prst="rect">
                <a:avLst/>
              </a:prstGeom>
              <a:blipFill rotWithShape="1">
                <a:blip r:embed="rId7"/>
                <a:stretch>
                  <a:fillRect t="-10667" b="-29333"/>
                </a:stretch>
              </a:blipFill>
            </p:spPr>
            <p:txBody>
              <a:bodyPr/>
              <a:lstStyle/>
              <a:p>
                <a:r>
                  <a:rPr lang="en-US">
                    <a:noFill/>
                  </a:rPr>
                  <a:t> </a:t>
                </a:r>
              </a:p>
            </p:txBody>
          </p:sp>
        </mc:Fallback>
      </mc:AlternateContent>
    </p:spTree>
    <p:extLst>
      <p:ext uri="{BB962C8B-B14F-4D97-AF65-F5344CB8AC3E}">
        <p14:creationId xmlns:p14="http://schemas.microsoft.com/office/powerpoint/2010/main" val="355949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143000" y="685800"/>
                <a:ext cx="6477000" cy="830997"/>
              </a:xfrm>
              <a:prstGeom prst="rect">
                <a:avLst/>
              </a:prstGeom>
              <a:solidFill>
                <a:schemeClr val="accent3"/>
              </a:solidFill>
            </p:spPr>
            <p:txBody>
              <a:bodyPr wrap="square" rtlCol="0">
                <a:spAutoFit/>
              </a:bodyPr>
              <a:lstStyle/>
              <a:p>
                <a:r>
                  <a:rPr lang="en-US" sz="2400" b="1" dirty="0"/>
                  <a:t>As a cosine function repeats itself by </a:t>
                </a:r>
                <a14:m>
                  <m:oMath xmlns:m="http://schemas.openxmlformats.org/officeDocument/2006/math">
                    <m:r>
                      <a:rPr lang="en-US" sz="2400" b="1" i="1" smtClean="0">
                        <a:latin typeface="Cambria Math"/>
                      </a:rPr>
                      <m:t>𝟐</m:t>
                    </m:r>
                    <m:r>
                      <a:rPr lang="en-US" sz="2400" b="1" i="1" smtClean="0">
                        <a:latin typeface="Cambria Math"/>
                        <a:ea typeface="Cambria Math"/>
                      </a:rPr>
                      <m:t>𝝅</m:t>
                    </m:r>
                    <m:r>
                      <a:rPr lang="en-US" sz="2400" b="1" i="1" smtClean="0">
                        <a:latin typeface="Cambria Math"/>
                        <a:ea typeface="Cambria Math"/>
                      </a:rPr>
                      <m:t> </m:t>
                    </m:r>
                  </m:oMath>
                </a14:m>
                <a:r>
                  <a:rPr lang="en-US" sz="2400" b="1" dirty="0"/>
                  <a:t>radian,</a:t>
                </a:r>
              </a:p>
              <a:p>
                <a:pPr/>
                <a14:m>
                  <m:oMathPara xmlns:m="http://schemas.openxmlformats.org/officeDocument/2006/math">
                    <m:oMathParaPr>
                      <m:jc m:val="centerGroup"/>
                    </m:oMathParaPr>
                    <m:oMath xmlns:m="http://schemas.openxmlformats.org/officeDocument/2006/math">
                      <m:r>
                        <a:rPr lang="en-US" sz="2400" b="1" i="1" smtClean="0">
                          <a:latin typeface="Cambria Math"/>
                          <a:ea typeface="Cambria Math"/>
                        </a:rPr>
                        <m:t>∴</m:t>
                      </m:r>
                      <m:r>
                        <a:rPr lang="en-US" sz="2400" b="1" i="1" smtClean="0">
                          <a:latin typeface="Cambria Math"/>
                          <a:ea typeface="Cambria Math"/>
                        </a:rPr>
                        <m:t>𝝎</m:t>
                      </m:r>
                      <m:r>
                        <a:rPr lang="en-US" sz="2400" b="1" i="1" smtClean="0">
                          <a:latin typeface="Cambria Math"/>
                          <a:ea typeface="Cambria Math"/>
                        </a:rPr>
                        <m:t>𝑻</m:t>
                      </m:r>
                      <m:r>
                        <a:rPr lang="en-US" sz="2400" b="1" i="1" smtClean="0">
                          <a:latin typeface="Cambria Math"/>
                          <a:ea typeface="Cambria Math"/>
                        </a:rPr>
                        <m:t>=</m:t>
                      </m:r>
                      <m:r>
                        <a:rPr lang="en-US" sz="2400" b="1" i="1" smtClean="0">
                          <a:latin typeface="Cambria Math"/>
                          <a:ea typeface="Cambria Math"/>
                        </a:rPr>
                        <m:t>𝟐</m:t>
                      </m:r>
                      <m:r>
                        <a:rPr lang="en-US" sz="2400" b="1" i="1" smtClean="0">
                          <a:latin typeface="Cambria Math"/>
                          <a:ea typeface="Cambria Math"/>
                        </a:rPr>
                        <m:t>𝝅</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1143000" y="685800"/>
                <a:ext cx="6477000" cy="830997"/>
              </a:xfrm>
              <a:prstGeom prst="rect">
                <a:avLst/>
              </a:prstGeom>
              <a:blipFill rotWithShape="1">
                <a:blip r:embed="rId2"/>
                <a:stretch>
                  <a:fillRect l="-1507" t="-5882" b="-154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819400" y="2439736"/>
                <a:ext cx="2617383" cy="783804"/>
              </a:xfrm>
              <a:prstGeom prst="rect">
                <a:avLst/>
              </a:prstGeom>
              <a:solidFill>
                <a:schemeClr val="accent4">
                  <a:lumMod val="60000"/>
                  <a:lumOff val="4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ea typeface="Cambria Math"/>
                        </a:rPr>
                        <m:t>⇒</m:t>
                      </m:r>
                      <m:r>
                        <a:rPr lang="en-US" sz="2400" b="1" i="1" smtClean="0">
                          <a:latin typeface="Cambria Math"/>
                          <a:ea typeface="Cambria Math"/>
                        </a:rPr>
                        <m:t>𝝎</m:t>
                      </m:r>
                      <m:r>
                        <a:rPr lang="en-US" sz="2400" b="1" i="1" smtClean="0">
                          <a:latin typeface="Cambria Math"/>
                          <a:ea typeface="Cambria Math"/>
                        </a:rPr>
                        <m:t>=</m:t>
                      </m:r>
                      <m:f>
                        <m:fPr>
                          <m:ctrlPr>
                            <a:rPr lang="en-US" sz="2400" b="1" i="1" smtClean="0">
                              <a:latin typeface="Cambria Math" panose="02040503050406030204" pitchFamily="18" charset="0"/>
                              <a:ea typeface="Cambria Math"/>
                            </a:rPr>
                          </m:ctrlPr>
                        </m:fPr>
                        <m:num>
                          <m:r>
                            <a:rPr lang="en-US" sz="2400" b="1" i="1" smtClean="0">
                              <a:latin typeface="Cambria Math"/>
                              <a:ea typeface="Cambria Math"/>
                            </a:rPr>
                            <m:t>𝟐</m:t>
                          </m:r>
                          <m:r>
                            <a:rPr lang="en-US" sz="2400" b="1" i="1" smtClean="0">
                              <a:latin typeface="Cambria Math"/>
                              <a:ea typeface="Cambria Math"/>
                            </a:rPr>
                            <m:t>𝝅</m:t>
                          </m:r>
                        </m:num>
                        <m:den>
                          <m:r>
                            <a:rPr lang="en-US" sz="2400" b="1" i="1" smtClean="0">
                              <a:latin typeface="Cambria Math"/>
                              <a:ea typeface="Cambria Math"/>
                            </a:rPr>
                            <m:t>𝑻</m:t>
                          </m:r>
                        </m:den>
                      </m:f>
                      <m:r>
                        <a:rPr lang="en-US" sz="2400" b="1" i="1" smtClean="0">
                          <a:latin typeface="Cambria Math"/>
                          <a:ea typeface="Cambria Math"/>
                        </a:rPr>
                        <m:t>=</m:t>
                      </m:r>
                      <m:r>
                        <a:rPr lang="en-US" sz="2400" b="1" i="1" smtClean="0">
                          <a:latin typeface="Cambria Math"/>
                          <a:ea typeface="Cambria Math"/>
                        </a:rPr>
                        <m:t>𝟐</m:t>
                      </m:r>
                      <m:r>
                        <a:rPr lang="en-US" sz="2400" b="1" i="1" smtClean="0">
                          <a:latin typeface="Cambria Math"/>
                          <a:ea typeface="Cambria Math"/>
                        </a:rPr>
                        <m:t>𝝅</m:t>
                      </m:r>
                      <m:r>
                        <a:rPr lang="en-US" sz="2400" b="1" i="1" smtClean="0">
                          <a:latin typeface="Cambria Math"/>
                          <a:ea typeface="Cambria Math"/>
                        </a:rPr>
                        <m:t>𝒇</m:t>
                      </m:r>
                    </m:oMath>
                  </m:oMathPara>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819400" y="2439736"/>
                <a:ext cx="2617383" cy="783804"/>
              </a:xfrm>
              <a:prstGeom prst="rect">
                <a:avLst/>
              </a:prstGeom>
              <a:blipFill rotWithShape="1">
                <a:blip r:embed="rId3"/>
                <a:stretch>
                  <a:fillRect r="-4429" b="-7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447800" y="3733800"/>
                <a:ext cx="4648200" cy="470000"/>
              </a:xfrm>
              <a:prstGeom prst="rect">
                <a:avLst/>
              </a:prstGeom>
              <a:solidFill>
                <a:schemeClr val="accent6"/>
              </a:solidFill>
            </p:spPr>
            <p:txBody>
              <a:bodyPr wrap="square" rtlCol="0">
                <a:spAutoFit/>
              </a:bodyPr>
              <a:lstStyle/>
              <a:p>
                <a:r>
                  <a:rPr lang="en-US" sz="2400" b="1" dirty="0"/>
                  <a:t>Unit: </a:t>
                </a:r>
                <a14:m>
                  <m:oMath xmlns:m="http://schemas.openxmlformats.org/officeDocument/2006/math">
                    <m:r>
                      <a:rPr lang="en-US" sz="2400" b="1" i="1" smtClean="0">
                        <a:latin typeface="Cambria Math"/>
                      </a:rPr>
                      <m:t>𝒓𝒂𝒅</m:t>
                    </m:r>
                    <m:sSup>
                      <m:sSupPr>
                        <m:ctrlPr>
                          <a:rPr lang="en-US" sz="2400" b="1" i="1" smtClean="0">
                            <a:latin typeface="Cambria Math" panose="02040503050406030204" pitchFamily="18" charset="0"/>
                          </a:rPr>
                        </m:ctrlPr>
                      </m:sSupPr>
                      <m:e>
                        <m:r>
                          <a:rPr lang="en-US" sz="2400" b="1" i="1" smtClean="0">
                            <a:latin typeface="Cambria Math"/>
                          </a:rPr>
                          <m:t>𝒔</m:t>
                        </m:r>
                      </m:e>
                      <m:sup>
                        <m:r>
                          <a:rPr lang="en-US" sz="2400" b="1" i="1" smtClean="0">
                            <a:latin typeface="Cambria Math"/>
                          </a:rPr>
                          <m:t>−</m:t>
                        </m:r>
                        <m:r>
                          <a:rPr lang="en-US" sz="2400" b="1" i="1" smtClean="0">
                            <a:latin typeface="Cambria Math"/>
                          </a:rPr>
                          <m:t>𝟏</m:t>
                        </m:r>
                      </m:sup>
                    </m:sSup>
                  </m:oMath>
                </a14:m>
                <a:endParaRPr lang="en-US" sz="24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1447800" y="3733800"/>
                <a:ext cx="4648200" cy="470000"/>
              </a:xfrm>
              <a:prstGeom prst="rect">
                <a:avLst/>
              </a:prstGeom>
              <a:blipFill rotWithShape="1">
                <a:blip r:embed="rId4"/>
                <a:stretch>
                  <a:fillRect l="-2100" t="-7792" b="-28571"/>
                </a:stretch>
              </a:blipFill>
            </p:spPr>
            <p:txBody>
              <a:bodyPr/>
              <a:lstStyle/>
              <a:p>
                <a:r>
                  <a:rPr lang="en-US">
                    <a:noFill/>
                  </a:rPr>
                  <a:t> </a:t>
                </a:r>
              </a:p>
            </p:txBody>
          </p:sp>
        </mc:Fallback>
      </mc:AlternateContent>
    </p:spTree>
    <p:extLst>
      <p:ext uri="{BB962C8B-B14F-4D97-AF65-F5344CB8AC3E}">
        <p14:creationId xmlns:p14="http://schemas.microsoft.com/office/powerpoint/2010/main" val="282648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545812"/>
            <a:ext cx="4343400" cy="584775"/>
          </a:xfrm>
          <a:prstGeom prst="rect">
            <a:avLst/>
          </a:prstGeom>
          <a:solidFill>
            <a:schemeClr val="accent2">
              <a:lumMod val="60000"/>
              <a:lumOff val="40000"/>
            </a:schemeClr>
          </a:solidFill>
        </p:spPr>
        <p:txBody>
          <a:bodyPr wrap="square" rtlCol="0">
            <a:spAutoFit/>
          </a:bodyPr>
          <a:lstStyle/>
          <a:p>
            <a:r>
              <a:rPr lang="en-US" sz="3200" b="1" i="1" u="sng" dirty="0"/>
              <a:t>The Velocity of SHM:</a:t>
            </a:r>
          </a:p>
        </p:txBody>
      </p:sp>
      <mc:AlternateContent xmlns:mc="http://schemas.openxmlformats.org/markup-compatibility/2006" xmlns:a14="http://schemas.microsoft.com/office/drawing/2010/main">
        <mc:Choice Requires="a14">
          <p:sp>
            <p:nvSpPr>
              <p:cNvPr id="3" name="TextBox 2"/>
              <p:cNvSpPr txBox="1"/>
              <p:nvPr/>
            </p:nvSpPr>
            <p:spPr>
              <a:xfrm>
                <a:off x="2595078" y="1278470"/>
                <a:ext cx="1986441" cy="795859"/>
              </a:xfrm>
              <a:prstGeom prst="rect">
                <a:avLst/>
              </a:prstGeom>
              <a:solidFill>
                <a:schemeClr val="accent4">
                  <a:lumMod val="60000"/>
                  <a:lumOff val="4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𝒗</m:t>
                      </m:r>
                      <m:d>
                        <m:dPr>
                          <m:ctrlPr>
                            <a:rPr lang="en-US" sz="2400" b="1" i="1" smtClean="0">
                              <a:latin typeface="Cambria Math" panose="02040503050406030204" pitchFamily="18" charset="0"/>
                            </a:rPr>
                          </m:ctrlPr>
                        </m:dPr>
                        <m:e>
                          <m:r>
                            <a:rPr lang="en-US" sz="2400" b="1" i="1" smtClean="0">
                              <a:latin typeface="Cambria Math"/>
                            </a:rPr>
                            <m:t>𝒕</m:t>
                          </m:r>
                        </m:e>
                      </m:d>
                      <m:r>
                        <a:rPr lang="en-US" sz="2400" b="1" i="1" smtClean="0">
                          <a:latin typeface="Cambria Math"/>
                        </a:rPr>
                        <m:t>=</m:t>
                      </m:r>
                      <m:f>
                        <m:fPr>
                          <m:ctrlPr>
                            <a:rPr lang="en-US" sz="2400" b="1" i="1" smtClean="0">
                              <a:latin typeface="Cambria Math" panose="02040503050406030204" pitchFamily="18" charset="0"/>
                            </a:rPr>
                          </m:ctrlPr>
                        </m:fPr>
                        <m:num>
                          <m:r>
                            <a:rPr lang="en-US" sz="2400" b="1" i="1" smtClean="0">
                              <a:latin typeface="Cambria Math"/>
                            </a:rPr>
                            <m:t>𝒅𝒙</m:t>
                          </m:r>
                          <m:r>
                            <a:rPr lang="en-US" sz="2400" b="1" i="1" smtClean="0">
                              <a:latin typeface="Cambria Math"/>
                            </a:rPr>
                            <m:t>(</m:t>
                          </m:r>
                          <m:r>
                            <a:rPr lang="en-US" sz="2400" b="1" i="1" smtClean="0">
                              <a:latin typeface="Cambria Math"/>
                            </a:rPr>
                            <m:t>𝒕</m:t>
                          </m:r>
                          <m:r>
                            <a:rPr lang="en-US" sz="2400" b="1" i="1" smtClean="0">
                              <a:latin typeface="Cambria Math"/>
                            </a:rPr>
                            <m:t>)</m:t>
                          </m:r>
                        </m:num>
                        <m:den>
                          <m:r>
                            <a:rPr lang="en-US" sz="2400" b="1" i="1" smtClean="0">
                              <a:latin typeface="Cambria Math"/>
                            </a:rPr>
                            <m:t>𝒅𝒕</m:t>
                          </m:r>
                        </m:den>
                      </m:f>
                    </m:oMath>
                  </m:oMathPara>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595078" y="1278470"/>
                <a:ext cx="1986441" cy="795859"/>
              </a:xfrm>
              <a:prstGeom prst="rect">
                <a:avLst/>
              </a:prstGeom>
              <a:blipFill rotWithShape="1">
                <a:blip r:embed="rId2"/>
                <a:stretch>
                  <a:fillRect r="-5828" b="-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595077" y="2203345"/>
                <a:ext cx="3318537" cy="793872"/>
              </a:xfrm>
              <a:prstGeom prst="rect">
                <a:avLst/>
              </a:prstGeom>
              <a:solidFill>
                <a:schemeClr val="accent6"/>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m:t>
                      </m:r>
                      <m:f>
                        <m:fPr>
                          <m:ctrlPr>
                            <a:rPr lang="en-US" sz="2400" b="1" i="1" smtClean="0">
                              <a:latin typeface="Cambria Math" panose="02040503050406030204" pitchFamily="18" charset="0"/>
                            </a:rPr>
                          </m:ctrlPr>
                        </m:fPr>
                        <m:num>
                          <m:r>
                            <a:rPr lang="en-US" sz="2400" b="1" i="1" smtClean="0">
                              <a:latin typeface="Cambria Math"/>
                            </a:rPr>
                            <m:t>𝒅</m:t>
                          </m:r>
                        </m:num>
                        <m:den>
                          <m:r>
                            <a:rPr lang="en-US" sz="2400" b="1" i="1" smtClean="0">
                              <a:latin typeface="Cambria Math"/>
                            </a:rPr>
                            <m:t>𝒅𝒕</m:t>
                          </m:r>
                        </m:den>
                      </m:f>
                      <m:r>
                        <a:rPr lang="en-US" sz="2400" b="1" i="1" smtClean="0">
                          <a:latin typeface="Cambria Math"/>
                        </a:rPr>
                        <m:t>[</m:t>
                      </m:r>
                      <m:sSub>
                        <m:sSubPr>
                          <m:ctrlPr>
                            <a:rPr lang="en-US" sz="2400" b="1" i="1" smtClean="0">
                              <a:latin typeface="Cambria Math" panose="02040503050406030204" pitchFamily="18" charset="0"/>
                            </a:rPr>
                          </m:ctrlPr>
                        </m:sSubPr>
                        <m:e>
                          <m:r>
                            <a:rPr lang="en-US" sz="2400" b="1" i="1" smtClean="0">
                              <a:latin typeface="Cambria Math"/>
                            </a:rPr>
                            <m:t>𝒙</m:t>
                          </m:r>
                        </m:e>
                        <m:sub>
                          <m:r>
                            <a:rPr lang="en-US" sz="2400" b="1" i="1" smtClean="0">
                              <a:latin typeface="Cambria Math"/>
                            </a:rPr>
                            <m:t>𝒎</m:t>
                          </m:r>
                        </m:sub>
                      </m:sSub>
                      <m:func>
                        <m:funcPr>
                          <m:ctrlPr>
                            <a:rPr lang="en-US" sz="2400" b="1" i="1" smtClean="0">
                              <a:latin typeface="Cambria Math" panose="02040503050406030204" pitchFamily="18" charset="0"/>
                            </a:rPr>
                          </m:ctrlPr>
                        </m:funcPr>
                        <m:fName>
                          <m:r>
                            <a:rPr lang="en-US" sz="2400" b="1" i="0" smtClean="0">
                              <a:latin typeface="Cambria Math"/>
                            </a:rPr>
                            <m:t>𝐜𝐨𝐬</m:t>
                          </m:r>
                        </m:fName>
                        <m:e>
                          <m:d>
                            <m:dPr>
                              <m:ctrlPr>
                                <a:rPr lang="en-US" sz="2400" b="1" i="1" smtClean="0">
                                  <a:latin typeface="Cambria Math" panose="02040503050406030204" pitchFamily="18" charset="0"/>
                                </a:rPr>
                              </m:ctrlPr>
                            </m:dPr>
                            <m:e>
                              <m:r>
                                <a:rPr lang="en-US" sz="2400" b="1" i="1" smtClean="0">
                                  <a:latin typeface="Cambria Math"/>
                                  <a:ea typeface="Cambria Math"/>
                                </a:rPr>
                                <m:t>𝝎</m:t>
                              </m:r>
                              <m:r>
                                <a:rPr lang="en-US" sz="2400" b="1" i="1" smtClean="0">
                                  <a:latin typeface="Cambria Math"/>
                                  <a:ea typeface="Cambria Math"/>
                                </a:rPr>
                                <m:t>𝒕</m:t>
                              </m:r>
                              <m:r>
                                <a:rPr lang="en-US" sz="2400" b="1" i="1" smtClean="0">
                                  <a:latin typeface="Cambria Math"/>
                                  <a:ea typeface="Cambria Math"/>
                                </a:rPr>
                                <m:t>+</m:t>
                              </m:r>
                              <m:r>
                                <a:rPr lang="en-US" sz="2400" b="1" i="1" smtClean="0">
                                  <a:latin typeface="Cambria Math"/>
                                  <a:ea typeface="Cambria Math"/>
                                </a:rPr>
                                <m:t>𝝋</m:t>
                              </m:r>
                            </m:e>
                          </m:d>
                        </m:e>
                      </m:func>
                      <m:r>
                        <a:rPr lang="en-US" sz="2400" b="1" i="1" smtClean="0">
                          <a:latin typeface="Cambria Math"/>
                          <a:ea typeface="Cambria Math"/>
                        </a:rPr>
                        <m:t>]</m:t>
                      </m:r>
                    </m:oMath>
                  </m:oMathPara>
                </a14:m>
                <a:endParaRPr lang="en-US" sz="24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2595077" y="2203345"/>
                <a:ext cx="3318537" cy="793872"/>
              </a:xfrm>
              <a:prstGeom prst="rect">
                <a:avLst/>
              </a:prstGeom>
              <a:blipFill rotWithShape="1">
                <a:blip r:embed="rId3"/>
                <a:stretch>
                  <a:fillRect r="-33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494207" y="3085099"/>
                <a:ext cx="4079386" cy="461665"/>
              </a:xfrm>
              <a:prstGeom prst="rect">
                <a:avLst/>
              </a:prstGeom>
              <a:solidFill>
                <a:schemeClr val="accent4">
                  <a:lumMod val="60000"/>
                  <a:lumOff val="4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ea typeface="Cambria Math"/>
                        </a:rPr>
                        <m:t>∴</m:t>
                      </m:r>
                      <m:r>
                        <a:rPr lang="en-US" sz="2400" b="1" i="1" smtClean="0">
                          <a:latin typeface="Cambria Math"/>
                          <a:ea typeface="Cambria Math"/>
                        </a:rPr>
                        <m:t>𝒗</m:t>
                      </m:r>
                      <m:d>
                        <m:dPr>
                          <m:ctrlPr>
                            <a:rPr lang="en-US" sz="2400" b="1" i="1" smtClean="0">
                              <a:latin typeface="Cambria Math" panose="02040503050406030204" pitchFamily="18" charset="0"/>
                              <a:ea typeface="Cambria Math"/>
                            </a:rPr>
                          </m:ctrlPr>
                        </m:dPr>
                        <m:e>
                          <m:r>
                            <a:rPr lang="en-US" sz="2400" b="1" i="1" smtClean="0">
                              <a:latin typeface="Cambria Math"/>
                              <a:ea typeface="Cambria Math"/>
                            </a:rPr>
                            <m:t>𝒕</m:t>
                          </m:r>
                        </m:e>
                      </m:d>
                      <m:r>
                        <a:rPr lang="en-US" sz="2400" b="1" i="1" smtClean="0">
                          <a:latin typeface="Cambria Math"/>
                          <a:ea typeface="Cambria Math"/>
                        </a:rPr>
                        <m:t>=−</m:t>
                      </m:r>
                      <m:r>
                        <a:rPr lang="en-US" sz="2400" b="1" i="1" smtClean="0">
                          <a:latin typeface="Cambria Math"/>
                          <a:ea typeface="Cambria Math"/>
                        </a:rPr>
                        <m:t>𝝎</m:t>
                      </m:r>
                      <m:sSub>
                        <m:sSubPr>
                          <m:ctrlPr>
                            <a:rPr lang="en-US" sz="2400" b="1" i="1" smtClean="0">
                              <a:latin typeface="Cambria Math" panose="02040503050406030204" pitchFamily="18" charset="0"/>
                              <a:ea typeface="Cambria Math"/>
                            </a:rPr>
                          </m:ctrlPr>
                        </m:sSubPr>
                        <m:e>
                          <m:r>
                            <a:rPr lang="en-US" sz="2400" b="1" i="1" smtClean="0">
                              <a:latin typeface="Cambria Math"/>
                              <a:ea typeface="Cambria Math"/>
                            </a:rPr>
                            <m:t>𝒙</m:t>
                          </m:r>
                        </m:e>
                        <m:sub>
                          <m:r>
                            <a:rPr lang="en-US" sz="2400" b="1" i="1" smtClean="0">
                              <a:latin typeface="Cambria Math"/>
                              <a:ea typeface="Cambria Math"/>
                            </a:rPr>
                            <m:t>𝒎</m:t>
                          </m:r>
                        </m:sub>
                      </m:sSub>
                      <m:r>
                        <a:rPr lang="en-US" sz="2400" b="1" i="1" smtClean="0">
                          <a:latin typeface="Cambria Math"/>
                          <a:ea typeface="Cambria Math"/>
                        </a:rPr>
                        <m:t>𝑺𝒊𝒏</m:t>
                      </m:r>
                      <m:r>
                        <a:rPr lang="en-US" sz="2400" b="1" i="1" smtClean="0">
                          <a:latin typeface="Cambria Math"/>
                          <a:ea typeface="Cambria Math"/>
                        </a:rPr>
                        <m:t>(</m:t>
                      </m:r>
                      <m:r>
                        <a:rPr lang="en-US" sz="2400" b="1" i="1" smtClean="0">
                          <a:latin typeface="Cambria Math"/>
                          <a:ea typeface="Cambria Math"/>
                        </a:rPr>
                        <m:t>𝝎</m:t>
                      </m:r>
                      <m:r>
                        <a:rPr lang="en-US" sz="2400" b="1" i="1" smtClean="0">
                          <a:latin typeface="Cambria Math"/>
                          <a:ea typeface="Cambria Math"/>
                        </a:rPr>
                        <m:t>𝒕</m:t>
                      </m:r>
                      <m:r>
                        <a:rPr lang="en-US" sz="2400" b="1" i="1" smtClean="0">
                          <a:latin typeface="Cambria Math"/>
                          <a:ea typeface="Cambria Math"/>
                        </a:rPr>
                        <m:t>+</m:t>
                      </m:r>
                      <m:r>
                        <a:rPr lang="en-US" sz="2400" b="1" i="1" smtClean="0">
                          <a:latin typeface="Cambria Math"/>
                          <a:ea typeface="Cambria Math"/>
                        </a:rPr>
                        <m:t>𝝋</m:t>
                      </m:r>
                      <m:r>
                        <a:rPr lang="en-US" sz="2400" b="1" i="1" smtClean="0">
                          <a:latin typeface="Cambria Math"/>
                          <a:ea typeface="Cambria Math"/>
                        </a:rPr>
                        <m:t>)</m:t>
                      </m:r>
                    </m:oMath>
                  </m:oMathPara>
                </a14:m>
                <a:endParaRPr lang="en-US" sz="24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2494207" y="3085099"/>
                <a:ext cx="4079386" cy="461665"/>
              </a:xfrm>
              <a:prstGeom prst="rect">
                <a:avLst/>
              </a:prstGeom>
              <a:blipFill rotWithShape="1">
                <a:blip r:embed="rId4"/>
                <a:stretch>
                  <a:fillRect t="-10526" r="-2840"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57200" y="3733800"/>
                <a:ext cx="8229600" cy="830997"/>
              </a:xfrm>
              <a:prstGeom prst="rect">
                <a:avLst/>
              </a:prstGeom>
              <a:solidFill>
                <a:schemeClr val="accent1">
                  <a:lumMod val="60000"/>
                  <a:lumOff val="40000"/>
                </a:schemeClr>
              </a:solidFill>
            </p:spPr>
            <p:txBody>
              <a:bodyPr wrap="square" rtlCol="0">
                <a:spAutoFit/>
              </a:bodyPr>
              <a:lstStyle/>
              <a:p>
                <a:r>
                  <a:rPr lang="en-US" sz="2400" b="1" dirty="0">
                    <a:solidFill>
                      <a:prstClr val="black"/>
                    </a:solidFill>
                  </a:rPr>
                  <a:t>As the value of a sine function varies between -1 and +1, the velocity of a particle in SHM varies between </a:t>
                </a:r>
                <a14:m>
                  <m:oMath xmlns:m="http://schemas.openxmlformats.org/officeDocument/2006/math">
                    <m:r>
                      <a:rPr lang="en-US" sz="2400" b="1" i="1" dirty="0" smtClean="0">
                        <a:solidFill>
                          <a:prstClr val="black"/>
                        </a:solidFill>
                        <a:latin typeface="Cambria Math"/>
                        <a:ea typeface="Cambria Math"/>
                      </a:rPr>
                      <m:t>+</m:t>
                    </m:r>
                    <m:r>
                      <a:rPr lang="en-US" sz="2400" b="1" i="1">
                        <a:solidFill>
                          <a:prstClr val="black"/>
                        </a:solidFill>
                        <a:latin typeface="Cambria Math"/>
                        <a:ea typeface="Cambria Math"/>
                      </a:rPr>
                      <m:t>𝝎</m:t>
                    </m:r>
                    <m:sSub>
                      <m:sSubPr>
                        <m:ctrlPr>
                          <a:rPr lang="en-US" sz="2400" b="1" i="1">
                            <a:solidFill>
                              <a:prstClr val="black"/>
                            </a:solidFill>
                            <a:latin typeface="Cambria Math" panose="02040503050406030204" pitchFamily="18" charset="0"/>
                            <a:ea typeface="Cambria Math"/>
                          </a:rPr>
                        </m:ctrlPr>
                      </m:sSubPr>
                      <m:e>
                        <m:r>
                          <a:rPr lang="en-US" sz="2400" b="1" i="1">
                            <a:solidFill>
                              <a:prstClr val="black"/>
                            </a:solidFill>
                            <a:latin typeface="Cambria Math"/>
                            <a:ea typeface="Cambria Math"/>
                          </a:rPr>
                          <m:t>𝒙</m:t>
                        </m:r>
                      </m:e>
                      <m:sub>
                        <m:r>
                          <a:rPr lang="en-US" sz="2400" b="1" i="1">
                            <a:solidFill>
                              <a:prstClr val="black"/>
                            </a:solidFill>
                            <a:latin typeface="Cambria Math"/>
                            <a:ea typeface="Cambria Math"/>
                          </a:rPr>
                          <m:t>𝒎</m:t>
                        </m:r>
                      </m:sub>
                    </m:sSub>
                  </m:oMath>
                </a14:m>
                <a:r>
                  <a:rPr lang="en-US" sz="2400" b="1" dirty="0"/>
                  <a:t> and </a:t>
                </a:r>
                <a14:m>
                  <m:oMath xmlns:m="http://schemas.openxmlformats.org/officeDocument/2006/math">
                    <m:r>
                      <a:rPr lang="en-US" sz="2400" b="1" i="1">
                        <a:solidFill>
                          <a:prstClr val="black"/>
                        </a:solidFill>
                        <a:latin typeface="Cambria Math"/>
                        <a:ea typeface="Cambria Math"/>
                      </a:rPr>
                      <m:t>−</m:t>
                    </m:r>
                    <m:r>
                      <a:rPr lang="en-US" sz="2400" b="1" i="1">
                        <a:solidFill>
                          <a:prstClr val="black"/>
                        </a:solidFill>
                        <a:latin typeface="Cambria Math"/>
                        <a:ea typeface="Cambria Math"/>
                      </a:rPr>
                      <m:t>𝝎</m:t>
                    </m:r>
                    <m:sSub>
                      <m:sSubPr>
                        <m:ctrlPr>
                          <a:rPr lang="en-US" sz="2400" b="1" i="1">
                            <a:solidFill>
                              <a:prstClr val="black"/>
                            </a:solidFill>
                            <a:latin typeface="Cambria Math" panose="02040503050406030204" pitchFamily="18" charset="0"/>
                            <a:ea typeface="Cambria Math"/>
                          </a:rPr>
                        </m:ctrlPr>
                      </m:sSubPr>
                      <m:e>
                        <m:r>
                          <a:rPr lang="en-US" sz="2400" b="1" i="1">
                            <a:solidFill>
                              <a:prstClr val="black"/>
                            </a:solidFill>
                            <a:latin typeface="Cambria Math"/>
                            <a:ea typeface="Cambria Math"/>
                          </a:rPr>
                          <m:t>𝒙</m:t>
                        </m:r>
                      </m:e>
                      <m:sub>
                        <m:r>
                          <a:rPr lang="en-US" sz="2400" b="1" i="1">
                            <a:solidFill>
                              <a:prstClr val="black"/>
                            </a:solidFill>
                            <a:latin typeface="Cambria Math"/>
                            <a:ea typeface="Cambria Math"/>
                          </a:rPr>
                          <m:t>𝒎</m:t>
                        </m:r>
                      </m:sub>
                    </m:sSub>
                  </m:oMath>
                </a14:m>
                <a:r>
                  <a:rPr lang="en-US" sz="2400" b="1"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457200" y="3733800"/>
                <a:ext cx="8229600" cy="830997"/>
              </a:xfrm>
              <a:prstGeom prst="rect">
                <a:avLst/>
              </a:prstGeom>
              <a:blipFill rotWithShape="1">
                <a:blip r:embed="rId5"/>
                <a:stretch>
                  <a:fillRect l="-1111" t="-5882" r="-1778" b="-154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295400" y="4800600"/>
                <a:ext cx="7391400" cy="830997"/>
              </a:xfrm>
              <a:prstGeom prst="rect">
                <a:avLst/>
              </a:prstGeom>
              <a:solidFill>
                <a:schemeClr val="accent2">
                  <a:lumMod val="60000"/>
                  <a:lumOff val="40000"/>
                </a:schemeClr>
              </a:solidFill>
            </p:spPr>
            <p:txBody>
              <a:bodyPr wrap="square" rtlCol="0">
                <a:spAutoFit/>
              </a:bodyPr>
              <a:lstStyle/>
              <a:p>
                <a:r>
                  <a:rPr lang="en-US" sz="2400" b="1" dirty="0"/>
                  <a:t>So, the velocity amplitude,</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a:rPr>
                            <m:t>𝒗</m:t>
                          </m:r>
                        </m:e>
                        <m:sub>
                          <m:r>
                            <a:rPr lang="en-US" sz="2400" b="1" i="1" smtClean="0">
                              <a:latin typeface="Cambria Math"/>
                            </a:rPr>
                            <m:t>𝒎</m:t>
                          </m:r>
                        </m:sub>
                      </m:sSub>
                      <m:r>
                        <a:rPr lang="en-US" sz="2400" b="1" i="1" smtClean="0">
                          <a:latin typeface="Cambria Math"/>
                        </a:rPr>
                        <m:t>=</m:t>
                      </m:r>
                      <m:r>
                        <a:rPr lang="en-US" sz="2400" b="1" i="1">
                          <a:solidFill>
                            <a:prstClr val="black"/>
                          </a:solidFill>
                          <a:latin typeface="Cambria Math"/>
                          <a:ea typeface="Cambria Math"/>
                        </a:rPr>
                        <m:t>𝝎</m:t>
                      </m:r>
                      <m:sSub>
                        <m:sSubPr>
                          <m:ctrlPr>
                            <a:rPr lang="en-US" sz="2400" b="1" i="1">
                              <a:solidFill>
                                <a:prstClr val="black"/>
                              </a:solidFill>
                              <a:latin typeface="Cambria Math" panose="02040503050406030204" pitchFamily="18" charset="0"/>
                              <a:ea typeface="Cambria Math"/>
                            </a:rPr>
                          </m:ctrlPr>
                        </m:sSubPr>
                        <m:e>
                          <m:r>
                            <a:rPr lang="en-US" sz="2400" b="1" i="1">
                              <a:solidFill>
                                <a:prstClr val="black"/>
                              </a:solidFill>
                              <a:latin typeface="Cambria Math"/>
                              <a:ea typeface="Cambria Math"/>
                            </a:rPr>
                            <m:t>𝒙</m:t>
                          </m:r>
                        </m:e>
                        <m:sub>
                          <m:r>
                            <a:rPr lang="en-US" sz="2400" b="1" i="1">
                              <a:solidFill>
                                <a:prstClr val="black"/>
                              </a:solidFill>
                              <a:latin typeface="Cambria Math"/>
                              <a:ea typeface="Cambria Math"/>
                            </a:rPr>
                            <m:t>𝒎</m:t>
                          </m:r>
                        </m:sub>
                      </m:sSub>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295400" y="4800600"/>
                <a:ext cx="7391400" cy="830997"/>
              </a:xfrm>
              <a:prstGeom prst="rect">
                <a:avLst/>
              </a:prstGeom>
              <a:blipFill rotWithShape="1">
                <a:blip r:embed="rId6"/>
                <a:stretch>
                  <a:fillRect l="-1320" t="-5882" b="-15441"/>
                </a:stretch>
              </a:blipFill>
            </p:spPr>
            <p:txBody>
              <a:bodyPr/>
              <a:lstStyle/>
              <a:p>
                <a:r>
                  <a:rPr lang="en-US">
                    <a:noFill/>
                  </a:rPr>
                  <a:t> </a:t>
                </a:r>
              </a:p>
            </p:txBody>
          </p:sp>
        </mc:Fallback>
      </mc:AlternateContent>
    </p:spTree>
    <p:extLst>
      <p:ext uri="{BB962C8B-B14F-4D97-AF65-F5344CB8AC3E}">
        <p14:creationId xmlns:p14="http://schemas.microsoft.com/office/powerpoint/2010/main" val="237159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609600"/>
            <a:ext cx="6705600" cy="461665"/>
          </a:xfrm>
          <a:prstGeom prst="rect">
            <a:avLst/>
          </a:prstGeom>
          <a:solidFill>
            <a:schemeClr val="accent6"/>
          </a:solidFill>
        </p:spPr>
        <p:txBody>
          <a:bodyPr wrap="square" rtlCol="0">
            <a:spAutoFit/>
          </a:bodyPr>
          <a:lstStyle/>
          <a:p>
            <a:r>
              <a:rPr lang="en-US" sz="2400" b="1" i="1" u="sng" dirty="0"/>
              <a:t>The Acceleration of SHM:</a:t>
            </a:r>
          </a:p>
        </p:txBody>
      </p:sp>
      <mc:AlternateContent xmlns:mc="http://schemas.openxmlformats.org/markup-compatibility/2006" xmlns:a14="http://schemas.microsoft.com/office/drawing/2010/main">
        <mc:Choice Requires="a14">
          <p:sp>
            <p:nvSpPr>
              <p:cNvPr id="3" name="TextBox 2"/>
              <p:cNvSpPr txBox="1"/>
              <p:nvPr/>
            </p:nvSpPr>
            <p:spPr>
              <a:xfrm>
                <a:off x="2286000" y="1219200"/>
                <a:ext cx="1999265" cy="795859"/>
              </a:xfrm>
              <a:prstGeom prst="rect">
                <a:avLst/>
              </a:prstGeom>
              <a:solidFill>
                <a:schemeClr val="accent2">
                  <a:lumMod val="60000"/>
                  <a:lumOff val="4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rPr>
                        <m:t>𝒂</m:t>
                      </m:r>
                      <m:d>
                        <m:dPr>
                          <m:ctrlPr>
                            <a:rPr lang="en-US" sz="2400" b="1" i="1" smtClean="0">
                              <a:latin typeface="Cambria Math" panose="02040503050406030204" pitchFamily="18" charset="0"/>
                            </a:rPr>
                          </m:ctrlPr>
                        </m:dPr>
                        <m:e>
                          <m:r>
                            <a:rPr lang="en-US" sz="2400" b="1" i="1" smtClean="0">
                              <a:latin typeface="Cambria Math"/>
                            </a:rPr>
                            <m:t>𝒕</m:t>
                          </m:r>
                        </m:e>
                      </m:d>
                      <m:r>
                        <a:rPr lang="en-US" sz="2400" b="1" i="1" smtClean="0">
                          <a:latin typeface="Cambria Math"/>
                        </a:rPr>
                        <m:t>=</m:t>
                      </m:r>
                      <m:f>
                        <m:fPr>
                          <m:ctrlPr>
                            <a:rPr lang="en-US" sz="2400" b="1" i="1" smtClean="0">
                              <a:latin typeface="Cambria Math" panose="02040503050406030204" pitchFamily="18" charset="0"/>
                            </a:rPr>
                          </m:ctrlPr>
                        </m:fPr>
                        <m:num>
                          <m:r>
                            <a:rPr lang="en-US" sz="2400" b="1" i="1" smtClean="0">
                              <a:latin typeface="Cambria Math"/>
                            </a:rPr>
                            <m:t>𝒅𝒗</m:t>
                          </m:r>
                          <m:r>
                            <a:rPr lang="en-US" sz="2400" b="1" i="1" smtClean="0">
                              <a:latin typeface="Cambria Math"/>
                            </a:rPr>
                            <m:t>(</m:t>
                          </m:r>
                          <m:r>
                            <a:rPr lang="en-US" sz="2400" b="1" i="1" smtClean="0">
                              <a:latin typeface="Cambria Math"/>
                            </a:rPr>
                            <m:t>𝒕</m:t>
                          </m:r>
                          <m:r>
                            <a:rPr lang="en-US" sz="2400" b="1" i="1" smtClean="0">
                              <a:latin typeface="Cambria Math"/>
                            </a:rPr>
                            <m:t>)</m:t>
                          </m:r>
                        </m:num>
                        <m:den>
                          <m:r>
                            <a:rPr lang="en-US" sz="2400" b="1" i="1" smtClean="0">
                              <a:latin typeface="Cambria Math"/>
                            </a:rPr>
                            <m:t>𝒅𝒕</m:t>
                          </m:r>
                        </m:den>
                      </m:f>
                    </m:oMath>
                  </m:oMathPara>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286000" y="1219200"/>
                <a:ext cx="1999265" cy="795859"/>
              </a:xfrm>
              <a:prstGeom prst="rect">
                <a:avLst/>
              </a:prstGeom>
              <a:blipFill rotWithShape="1">
                <a:blip r:embed="rId2"/>
                <a:stretch>
                  <a:fillRect r="-5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913556" y="2133248"/>
                <a:ext cx="4603568" cy="631391"/>
              </a:xfrm>
              <a:prstGeom prst="rect">
                <a:avLst/>
              </a:prstGeom>
              <a:solidFill>
                <a:schemeClr val="accent3"/>
              </a:solidFill>
            </p:spPr>
            <p:txBody>
              <a:bodyPr wrap="none" rtlCol="0">
                <a:spAutoFit/>
              </a:bodyPr>
              <a:lstStyle/>
              <a:p>
                <a:pPr lvl="0"/>
                <a14:m>
                  <m:oMath xmlns:m="http://schemas.openxmlformats.org/officeDocument/2006/math">
                    <m:r>
                      <a:rPr lang="en-US" sz="2400" b="1" i="1" smtClean="0">
                        <a:latin typeface="Cambria Math"/>
                        <a:ea typeface="Cambria Math"/>
                      </a:rPr>
                      <m:t>⇒</m:t>
                    </m:r>
                    <m:r>
                      <a:rPr lang="en-US" sz="2400" b="1" i="1" smtClean="0">
                        <a:latin typeface="Cambria Math"/>
                        <a:ea typeface="Cambria Math"/>
                      </a:rPr>
                      <m:t>𝒂</m:t>
                    </m:r>
                    <m:d>
                      <m:dPr>
                        <m:ctrlPr>
                          <a:rPr lang="en-US" sz="2400" b="1" i="1" smtClean="0">
                            <a:latin typeface="Cambria Math" panose="02040503050406030204" pitchFamily="18" charset="0"/>
                            <a:ea typeface="Cambria Math"/>
                          </a:rPr>
                        </m:ctrlPr>
                      </m:dPr>
                      <m:e>
                        <m:r>
                          <a:rPr lang="en-US" sz="2400" b="1" i="1" smtClean="0">
                            <a:latin typeface="Cambria Math"/>
                            <a:ea typeface="Cambria Math"/>
                          </a:rPr>
                          <m:t>𝒕</m:t>
                        </m:r>
                      </m:e>
                    </m:d>
                    <m:r>
                      <a:rPr lang="en-US" sz="2400" b="1" i="1" smtClean="0">
                        <a:latin typeface="Cambria Math"/>
                        <a:ea typeface="Cambria Math"/>
                      </a:rPr>
                      <m:t>=</m:t>
                    </m:r>
                    <m:f>
                      <m:fPr>
                        <m:ctrlPr>
                          <a:rPr lang="en-US" sz="2400" b="1" i="1" smtClean="0">
                            <a:latin typeface="Cambria Math" panose="02040503050406030204" pitchFamily="18" charset="0"/>
                            <a:ea typeface="Cambria Math"/>
                          </a:rPr>
                        </m:ctrlPr>
                      </m:fPr>
                      <m:num>
                        <m:r>
                          <a:rPr lang="en-US" sz="2400" b="1" i="1" smtClean="0">
                            <a:latin typeface="Cambria Math"/>
                            <a:ea typeface="Cambria Math"/>
                          </a:rPr>
                          <m:t>𝒅</m:t>
                        </m:r>
                      </m:num>
                      <m:den>
                        <m:r>
                          <a:rPr lang="en-US" sz="2400" b="1" i="1" smtClean="0">
                            <a:latin typeface="Cambria Math"/>
                            <a:ea typeface="Cambria Math"/>
                          </a:rPr>
                          <m:t>𝒅𝒕</m:t>
                        </m:r>
                      </m:den>
                    </m:f>
                    <m:r>
                      <a:rPr lang="en-US" sz="2400" b="1" i="1" smtClean="0">
                        <a:latin typeface="Cambria Math"/>
                        <a:ea typeface="Cambria Math"/>
                      </a:rPr>
                      <m:t>[</m:t>
                    </m:r>
                    <m:r>
                      <a:rPr lang="en-US" sz="2400" b="1" i="1">
                        <a:solidFill>
                          <a:prstClr val="black"/>
                        </a:solidFill>
                        <a:latin typeface="Cambria Math"/>
                        <a:ea typeface="Cambria Math"/>
                      </a:rPr>
                      <m:t>−</m:t>
                    </m:r>
                    <m:r>
                      <a:rPr lang="en-US" sz="2400" b="1" i="1">
                        <a:solidFill>
                          <a:prstClr val="black"/>
                        </a:solidFill>
                        <a:latin typeface="Cambria Math"/>
                        <a:ea typeface="Cambria Math"/>
                      </a:rPr>
                      <m:t>𝝎</m:t>
                    </m:r>
                    <m:sSub>
                      <m:sSubPr>
                        <m:ctrlPr>
                          <a:rPr lang="en-US" sz="2400" b="1" i="1">
                            <a:solidFill>
                              <a:prstClr val="black"/>
                            </a:solidFill>
                            <a:latin typeface="Cambria Math" panose="02040503050406030204" pitchFamily="18" charset="0"/>
                            <a:ea typeface="Cambria Math"/>
                          </a:rPr>
                        </m:ctrlPr>
                      </m:sSubPr>
                      <m:e>
                        <m:r>
                          <a:rPr lang="en-US" sz="2400" b="1" i="1">
                            <a:solidFill>
                              <a:prstClr val="black"/>
                            </a:solidFill>
                            <a:latin typeface="Cambria Math"/>
                            <a:ea typeface="Cambria Math"/>
                          </a:rPr>
                          <m:t>𝒙</m:t>
                        </m:r>
                      </m:e>
                      <m:sub>
                        <m:r>
                          <a:rPr lang="en-US" sz="2400" b="1" i="1">
                            <a:solidFill>
                              <a:prstClr val="black"/>
                            </a:solidFill>
                            <a:latin typeface="Cambria Math"/>
                            <a:ea typeface="Cambria Math"/>
                          </a:rPr>
                          <m:t>𝒎</m:t>
                        </m:r>
                      </m:sub>
                    </m:sSub>
                    <m:r>
                      <a:rPr lang="en-US" sz="2400" b="1" i="1">
                        <a:solidFill>
                          <a:prstClr val="black"/>
                        </a:solidFill>
                        <a:latin typeface="Cambria Math"/>
                        <a:ea typeface="Cambria Math"/>
                      </a:rPr>
                      <m:t>𝑺𝒊𝒏</m:t>
                    </m:r>
                    <m:r>
                      <a:rPr lang="en-US" sz="2400" b="1" i="1">
                        <a:solidFill>
                          <a:prstClr val="black"/>
                        </a:solidFill>
                        <a:latin typeface="Cambria Math"/>
                        <a:ea typeface="Cambria Math"/>
                      </a:rPr>
                      <m:t>(</m:t>
                    </m:r>
                    <m:r>
                      <a:rPr lang="en-US" sz="2400" b="1" i="1">
                        <a:solidFill>
                          <a:prstClr val="black"/>
                        </a:solidFill>
                        <a:latin typeface="Cambria Math"/>
                        <a:ea typeface="Cambria Math"/>
                      </a:rPr>
                      <m:t>𝝎</m:t>
                    </m:r>
                    <m:r>
                      <a:rPr lang="en-US" sz="2400" b="1" i="1">
                        <a:solidFill>
                          <a:prstClr val="black"/>
                        </a:solidFill>
                        <a:latin typeface="Cambria Math"/>
                        <a:ea typeface="Cambria Math"/>
                      </a:rPr>
                      <m:t>𝒕</m:t>
                    </m:r>
                    <m:r>
                      <a:rPr lang="en-US" sz="2400" b="1" i="1">
                        <a:solidFill>
                          <a:prstClr val="black"/>
                        </a:solidFill>
                        <a:latin typeface="Cambria Math"/>
                        <a:ea typeface="Cambria Math"/>
                      </a:rPr>
                      <m:t>+</m:t>
                    </m:r>
                    <m:r>
                      <a:rPr lang="en-US" sz="2400" b="1" i="1">
                        <a:solidFill>
                          <a:prstClr val="black"/>
                        </a:solidFill>
                        <a:latin typeface="Cambria Math"/>
                        <a:ea typeface="Cambria Math"/>
                      </a:rPr>
                      <m:t>𝝋</m:t>
                    </m:r>
                    <m:r>
                      <a:rPr lang="en-US" sz="2400" b="1" i="1">
                        <a:solidFill>
                          <a:prstClr val="black"/>
                        </a:solidFill>
                        <a:latin typeface="Cambria Math"/>
                        <a:ea typeface="Cambria Math"/>
                      </a:rPr>
                      <m:t>)</m:t>
                    </m:r>
                  </m:oMath>
                </a14:m>
                <a:r>
                  <a:rPr lang="en-US" sz="2400" b="1" dirty="0">
                    <a:solidFill>
                      <a:prstClr val="black"/>
                    </a:solidFill>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1913556" y="2133248"/>
                <a:ext cx="4603568" cy="631391"/>
              </a:xfrm>
              <a:prstGeom prst="rect">
                <a:avLst/>
              </a:prstGeom>
              <a:blipFill rotWithShape="1">
                <a:blip r:embed="rId3"/>
                <a:stretch>
                  <a:fillRect r="-2517" b="-86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142155" y="2835809"/>
                <a:ext cx="4310154" cy="470000"/>
              </a:xfrm>
              <a:prstGeom prst="rect">
                <a:avLst/>
              </a:prstGeom>
              <a:solidFill>
                <a:schemeClr val="tx2">
                  <a:lumMod val="40000"/>
                  <a:lumOff val="6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a:latin typeface="Cambria Math"/>
                          <a:ea typeface="Cambria Math"/>
                        </a:rPr>
                        <m:t>⇒</m:t>
                      </m:r>
                      <m:r>
                        <a:rPr lang="en-US" sz="2400" b="1" i="1" smtClean="0">
                          <a:latin typeface="Cambria Math"/>
                          <a:ea typeface="Cambria Math"/>
                        </a:rPr>
                        <m:t>𝒂</m:t>
                      </m:r>
                      <m:d>
                        <m:dPr>
                          <m:ctrlPr>
                            <a:rPr lang="en-US" sz="2400" b="1" i="1" smtClean="0">
                              <a:latin typeface="Cambria Math" panose="02040503050406030204" pitchFamily="18" charset="0"/>
                              <a:ea typeface="Cambria Math"/>
                            </a:rPr>
                          </m:ctrlPr>
                        </m:dPr>
                        <m:e>
                          <m:r>
                            <a:rPr lang="en-US" sz="2400" b="1" i="1" smtClean="0">
                              <a:latin typeface="Cambria Math"/>
                              <a:ea typeface="Cambria Math"/>
                            </a:rPr>
                            <m:t>𝒕</m:t>
                          </m:r>
                        </m:e>
                      </m:d>
                      <m:r>
                        <a:rPr lang="en-US" sz="2400" b="1" i="1" smtClean="0">
                          <a:latin typeface="Cambria Math"/>
                          <a:ea typeface="Cambria Math"/>
                        </a:rPr>
                        <m:t>=−</m:t>
                      </m:r>
                      <m:sSup>
                        <m:sSupPr>
                          <m:ctrlPr>
                            <a:rPr lang="en-US" sz="2400" b="1" i="1" smtClean="0">
                              <a:latin typeface="Cambria Math" panose="02040503050406030204" pitchFamily="18" charset="0"/>
                              <a:ea typeface="Cambria Math"/>
                            </a:rPr>
                          </m:ctrlPr>
                        </m:sSupPr>
                        <m:e>
                          <m:r>
                            <a:rPr lang="en-US" sz="2400" b="1" i="1" smtClean="0">
                              <a:latin typeface="Cambria Math"/>
                              <a:ea typeface="Cambria Math"/>
                            </a:rPr>
                            <m:t>𝝎</m:t>
                          </m:r>
                        </m:e>
                        <m:sup>
                          <m:r>
                            <a:rPr lang="en-US" sz="2400" b="1" i="1" smtClean="0">
                              <a:latin typeface="Cambria Math"/>
                              <a:ea typeface="Cambria Math"/>
                            </a:rPr>
                            <m:t>𝟐</m:t>
                          </m:r>
                        </m:sup>
                      </m:sSup>
                      <m:sSub>
                        <m:sSubPr>
                          <m:ctrlPr>
                            <a:rPr lang="en-US" sz="2400" b="1" i="1">
                              <a:solidFill>
                                <a:prstClr val="black"/>
                              </a:solidFill>
                              <a:latin typeface="Cambria Math" panose="02040503050406030204" pitchFamily="18" charset="0"/>
                              <a:ea typeface="Cambria Math"/>
                            </a:rPr>
                          </m:ctrlPr>
                        </m:sSubPr>
                        <m:e>
                          <m:r>
                            <a:rPr lang="en-US" sz="2400" b="1" i="1">
                              <a:solidFill>
                                <a:prstClr val="black"/>
                              </a:solidFill>
                              <a:latin typeface="Cambria Math"/>
                              <a:ea typeface="Cambria Math"/>
                            </a:rPr>
                            <m:t>𝒙</m:t>
                          </m:r>
                        </m:e>
                        <m:sub>
                          <m:r>
                            <a:rPr lang="en-US" sz="2400" b="1" i="1">
                              <a:solidFill>
                                <a:prstClr val="black"/>
                              </a:solidFill>
                              <a:latin typeface="Cambria Math"/>
                              <a:ea typeface="Cambria Math"/>
                            </a:rPr>
                            <m:t>𝒎</m:t>
                          </m:r>
                        </m:sub>
                      </m:sSub>
                      <m:r>
                        <a:rPr lang="en-US" sz="2400" b="1" i="0" smtClean="0">
                          <a:latin typeface="Cambria Math"/>
                          <a:ea typeface="Cambria Math"/>
                        </a:rPr>
                        <m:t>𝐜𝐨𝐬</m:t>
                      </m:r>
                      <m:r>
                        <a:rPr lang="en-US" sz="2400" b="1" i="1" smtClean="0">
                          <a:latin typeface="Cambria Math"/>
                          <a:ea typeface="Cambria Math"/>
                        </a:rPr>
                        <m:t>⁡(</m:t>
                      </m:r>
                      <m:r>
                        <a:rPr lang="en-US" sz="2400" b="1" i="1" smtClean="0">
                          <a:latin typeface="Cambria Math"/>
                          <a:ea typeface="Cambria Math"/>
                        </a:rPr>
                        <m:t>𝝎</m:t>
                      </m:r>
                      <m:r>
                        <a:rPr lang="en-US" sz="2400" b="1" i="1" smtClean="0">
                          <a:latin typeface="Cambria Math"/>
                          <a:ea typeface="Cambria Math"/>
                        </a:rPr>
                        <m:t>𝒕</m:t>
                      </m:r>
                      <m:r>
                        <a:rPr lang="en-US" sz="2400" b="1" i="1" smtClean="0">
                          <a:latin typeface="Cambria Math"/>
                          <a:ea typeface="Cambria Math"/>
                        </a:rPr>
                        <m:t>+</m:t>
                      </m:r>
                      <m:r>
                        <a:rPr lang="en-US" sz="2400" b="1" i="1" smtClean="0">
                          <a:latin typeface="Cambria Math"/>
                          <a:ea typeface="Cambria Math"/>
                        </a:rPr>
                        <m:t>𝝋</m:t>
                      </m:r>
                      <m:r>
                        <a:rPr lang="en-US" sz="2400" b="1" i="1" smtClean="0">
                          <a:latin typeface="Cambria Math"/>
                          <a:ea typeface="Cambria Math"/>
                        </a:rPr>
                        <m:t>)</m:t>
                      </m:r>
                    </m:oMath>
                  </m:oMathPara>
                </a14:m>
                <a:endParaRPr lang="en-US" sz="24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2142155" y="2835809"/>
                <a:ext cx="4310154" cy="470000"/>
              </a:xfrm>
              <a:prstGeom prst="rect">
                <a:avLst/>
              </a:prstGeom>
              <a:blipFill rotWithShape="1">
                <a:blip r:embed="rId4"/>
                <a:stretch>
                  <a:fillRect t="-7792" r="-2546" b="-29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89565" y="4254097"/>
                <a:ext cx="7391400" cy="1245406"/>
              </a:xfrm>
              <a:prstGeom prst="rect">
                <a:avLst/>
              </a:prstGeom>
              <a:solidFill>
                <a:schemeClr val="accent6"/>
              </a:solidFill>
            </p:spPr>
            <p:txBody>
              <a:bodyPr wrap="square" rtlCol="0">
                <a:spAutoFit/>
              </a:bodyPr>
              <a:lstStyle/>
              <a:p>
                <a:pPr lvl="0"/>
                <a:r>
                  <a:rPr lang="en-US" sz="2400" b="1" dirty="0">
                    <a:solidFill>
                      <a:prstClr val="black"/>
                    </a:solidFill>
                  </a:rPr>
                  <a:t>As the value of a cosine function varies between -1 and +1, the acceleration of a particle in SHM varies between </a:t>
                </a:r>
                <a14:m>
                  <m:oMath xmlns:m="http://schemas.openxmlformats.org/officeDocument/2006/math">
                    <m:r>
                      <a:rPr lang="en-US" sz="2400" b="1" i="0" smtClean="0">
                        <a:solidFill>
                          <a:prstClr val="black"/>
                        </a:solidFill>
                        <a:latin typeface="Cambria Math"/>
                        <a:ea typeface="Cambria Math"/>
                      </a:rPr>
                      <m:t>−</m:t>
                    </m:r>
                    <m:sSup>
                      <m:sSupPr>
                        <m:ctrlPr>
                          <a:rPr lang="en-US" sz="2400" b="1" i="1">
                            <a:solidFill>
                              <a:prstClr val="black"/>
                            </a:solidFill>
                            <a:latin typeface="Cambria Math" panose="02040503050406030204" pitchFamily="18" charset="0"/>
                            <a:ea typeface="Cambria Math"/>
                          </a:rPr>
                        </m:ctrlPr>
                      </m:sSupPr>
                      <m:e>
                        <m:r>
                          <a:rPr lang="en-US" sz="2400" b="1" i="1">
                            <a:solidFill>
                              <a:prstClr val="black"/>
                            </a:solidFill>
                            <a:latin typeface="Cambria Math"/>
                            <a:ea typeface="Cambria Math"/>
                          </a:rPr>
                          <m:t>𝝎</m:t>
                        </m:r>
                      </m:e>
                      <m:sup>
                        <m:r>
                          <a:rPr lang="en-US" sz="2400" b="1" i="1">
                            <a:solidFill>
                              <a:prstClr val="black"/>
                            </a:solidFill>
                            <a:latin typeface="Cambria Math"/>
                            <a:ea typeface="Cambria Math"/>
                          </a:rPr>
                          <m:t>𝟐</m:t>
                        </m:r>
                      </m:sup>
                    </m:sSup>
                    <m:sSub>
                      <m:sSubPr>
                        <m:ctrlPr>
                          <a:rPr lang="en-US" sz="2400" b="1" i="1">
                            <a:solidFill>
                              <a:prstClr val="black"/>
                            </a:solidFill>
                            <a:latin typeface="Cambria Math" panose="02040503050406030204" pitchFamily="18" charset="0"/>
                            <a:ea typeface="Cambria Math"/>
                          </a:rPr>
                        </m:ctrlPr>
                      </m:sSubPr>
                      <m:e>
                        <m:r>
                          <a:rPr lang="en-US" sz="2400" b="1" i="1">
                            <a:solidFill>
                              <a:prstClr val="black"/>
                            </a:solidFill>
                            <a:latin typeface="Cambria Math"/>
                            <a:ea typeface="Cambria Math"/>
                          </a:rPr>
                          <m:t>𝒙</m:t>
                        </m:r>
                      </m:e>
                      <m:sub>
                        <m:r>
                          <a:rPr lang="en-US" sz="2400" b="1" i="1">
                            <a:solidFill>
                              <a:prstClr val="black"/>
                            </a:solidFill>
                            <a:latin typeface="Cambria Math"/>
                            <a:ea typeface="Cambria Math"/>
                          </a:rPr>
                          <m:t>𝒎</m:t>
                        </m:r>
                      </m:sub>
                    </m:sSub>
                  </m:oMath>
                </a14:m>
                <a:r>
                  <a:rPr lang="en-US" sz="2400" b="1" dirty="0">
                    <a:solidFill>
                      <a:prstClr val="black"/>
                    </a:solidFill>
                  </a:rPr>
                  <a:t>and </a:t>
                </a:r>
                <a14:m>
                  <m:oMath xmlns:m="http://schemas.openxmlformats.org/officeDocument/2006/math">
                    <m:r>
                      <a:rPr lang="en-US" sz="2400" b="1" i="1" dirty="0">
                        <a:solidFill>
                          <a:prstClr val="black"/>
                        </a:solidFill>
                        <a:latin typeface="Cambria Math"/>
                        <a:ea typeface="Cambria Math"/>
                      </a:rPr>
                      <m:t>+</m:t>
                    </m:r>
                    <m:sSup>
                      <m:sSupPr>
                        <m:ctrlPr>
                          <a:rPr lang="en-US" sz="2400" b="1" i="1">
                            <a:solidFill>
                              <a:prstClr val="black"/>
                            </a:solidFill>
                            <a:latin typeface="Cambria Math" panose="02040503050406030204" pitchFamily="18" charset="0"/>
                            <a:ea typeface="Cambria Math"/>
                          </a:rPr>
                        </m:ctrlPr>
                      </m:sSupPr>
                      <m:e>
                        <m:r>
                          <a:rPr lang="en-US" sz="2400" b="1" i="1">
                            <a:solidFill>
                              <a:prstClr val="black"/>
                            </a:solidFill>
                            <a:latin typeface="Cambria Math"/>
                            <a:ea typeface="Cambria Math"/>
                          </a:rPr>
                          <m:t>𝝎</m:t>
                        </m:r>
                      </m:e>
                      <m:sup>
                        <m:r>
                          <a:rPr lang="en-US" sz="2400" b="1" i="1">
                            <a:solidFill>
                              <a:prstClr val="black"/>
                            </a:solidFill>
                            <a:latin typeface="Cambria Math"/>
                            <a:ea typeface="Cambria Math"/>
                          </a:rPr>
                          <m:t>𝟐</m:t>
                        </m:r>
                      </m:sup>
                    </m:sSup>
                    <m:sSub>
                      <m:sSubPr>
                        <m:ctrlPr>
                          <a:rPr lang="en-US" sz="2400" b="1" i="1">
                            <a:solidFill>
                              <a:prstClr val="black"/>
                            </a:solidFill>
                            <a:latin typeface="Cambria Math" panose="02040503050406030204" pitchFamily="18" charset="0"/>
                            <a:ea typeface="Cambria Math"/>
                          </a:rPr>
                        </m:ctrlPr>
                      </m:sSubPr>
                      <m:e>
                        <m:r>
                          <a:rPr lang="en-US" sz="2400" b="1" i="1">
                            <a:solidFill>
                              <a:prstClr val="black"/>
                            </a:solidFill>
                            <a:latin typeface="Cambria Math"/>
                            <a:ea typeface="Cambria Math"/>
                          </a:rPr>
                          <m:t>𝒙</m:t>
                        </m:r>
                      </m:e>
                      <m:sub>
                        <m:r>
                          <a:rPr lang="en-US" sz="2400" b="1" i="1">
                            <a:solidFill>
                              <a:prstClr val="black"/>
                            </a:solidFill>
                            <a:latin typeface="Cambria Math"/>
                            <a:ea typeface="Cambria Math"/>
                          </a:rPr>
                          <m:t>𝒎</m:t>
                        </m:r>
                      </m:sub>
                    </m:sSub>
                  </m:oMath>
                </a14:m>
                <a:r>
                  <a:rPr lang="en-US" sz="2400" b="1" dirty="0">
                    <a:solidFill>
                      <a:prstClr val="black"/>
                    </a:solidFill>
                  </a:rPr>
                  <a:t>.</a:t>
                </a:r>
              </a:p>
            </p:txBody>
          </p:sp>
        </mc:Choice>
        <mc:Fallback xmlns="">
          <p:sp>
            <p:nvSpPr>
              <p:cNvPr id="6" name="TextBox 5"/>
              <p:cNvSpPr txBox="1">
                <a:spLocks noRot="1" noChangeAspect="1" noMove="1" noResize="1" noEditPoints="1" noAdjustHandles="1" noChangeArrowheads="1" noChangeShapeType="1" noTextEdit="1"/>
              </p:cNvSpPr>
              <p:nvPr/>
            </p:nvSpPr>
            <p:spPr>
              <a:xfrm>
                <a:off x="589565" y="4254097"/>
                <a:ext cx="7391400" cy="1245406"/>
              </a:xfrm>
              <a:prstGeom prst="rect">
                <a:avLst/>
              </a:prstGeom>
              <a:blipFill rotWithShape="1">
                <a:blip r:embed="rId5"/>
                <a:stretch>
                  <a:fillRect l="-1320" t="-3922"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143000" y="5562600"/>
                <a:ext cx="5867400" cy="839332"/>
              </a:xfrm>
              <a:prstGeom prst="rect">
                <a:avLst/>
              </a:prstGeom>
              <a:solidFill>
                <a:schemeClr val="accent4">
                  <a:lumMod val="60000"/>
                  <a:lumOff val="40000"/>
                </a:schemeClr>
              </a:solidFill>
            </p:spPr>
            <p:txBody>
              <a:bodyPr wrap="square" rtlCol="0">
                <a:spAutoFit/>
              </a:bodyPr>
              <a:lstStyle/>
              <a:p>
                <a:pPr lvl="0"/>
                <a:r>
                  <a:rPr lang="en-US" sz="2400" b="1" dirty="0">
                    <a:solidFill>
                      <a:prstClr val="black"/>
                    </a:solidFill>
                  </a:rPr>
                  <a:t>So, the acceleration amplitude,</a:t>
                </a:r>
              </a:p>
              <a:p>
                <a:pPr lvl="0"/>
                <a14:m>
                  <m:oMathPara xmlns:m="http://schemas.openxmlformats.org/officeDocument/2006/math">
                    <m:oMathParaPr>
                      <m:jc m:val="centerGroup"/>
                    </m:oMathParaPr>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smtClean="0">
                              <a:solidFill>
                                <a:prstClr val="black"/>
                              </a:solidFill>
                              <a:latin typeface="Cambria Math"/>
                            </a:rPr>
                            <m:t>𝒂</m:t>
                          </m:r>
                        </m:e>
                        <m:sub>
                          <m:r>
                            <a:rPr lang="en-US" sz="2400" b="1" i="1">
                              <a:solidFill>
                                <a:prstClr val="black"/>
                              </a:solidFill>
                              <a:latin typeface="Cambria Math"/>
                            </a:rPr>
                            <m:t>𝒎</m:t>
                          </m:r>
                        </m:sub>
                      </m:sSub>
                      <m:r>
                        <a:rPr lang="en-US" sz="2400" b="1" i="1" smtClean="0">
                          <a:solidFill>
                            <a:prstClr val="black"/>
                          </a:solidFill>
                          <a:latin typeface="Cambria Math"/>
                        </a:rPr>
                        <m:t>=</m:t>
                      </m:r>
                      <m:sSup>
                        <m:sSupPr>
                          <m:ctrlPr>
                            <a:rPr lang="en-US" sz="2400" b="1" i="1">
                              <a:solidFill>
                                <a:prstClr val="black"/>
                              </a:solidFill>
                              <a:latin typeface="Cambria Math" panose="02040503050406030204" pitchFamily="18" charset="0"/>
                              <a:ea typeface="Cambria Math"/>
                            </a:rPr>
                          </m:ctrlPr>
                        </m:sSupPr>
                        <m:e>
                          <m:r>
                            <a:rPr lang="en-US" sz="2400" b="1" i="1">
                              <a:solidFill>
                                <a:prstClr val="black"/>
                              </a:solidFill>
                              <a:latin typeface="Cambria Math"/>
                              <a:ea typeface="Cambria Math"/>
                            </a:rPr>
                            <m:t>𝝎</m:t>
                          </m:r>
                        </m:e>
                        <m:sup>
                          <m:r>
                            <a:rPr lang="en-US" sz="2400" b="1" i="1">
                              <a:solidFill>
                                <a:prstClr val="black"/>
                              </a:solidFill>
                              <a:latin typeface="Cambria Math"/>
                              <a:ea typeface="Cambria Math"/>
                            </a:rPr>
                            <m:t>𝟐</m:t>
                          </m:r>
                        </m:sup>
                      </m:sSup>
                      <m:sSub>
                        <m:sSubPr>
                          <m:ctrlPr>
                            <a:rPr lang="en-US" sz="2400" b="1" i="1">
                              <a:solidFill>
                                <a:prstClr val="black"/>
                              </a:solidFill>
                              <a:latin typeface="Cambria Math" panose="02040503050406030204" pitchFamily="18" charset="0"/>
                              <a:ea typeface="Cambria Math"/>
                            </a:rPr>
                          </m:ctrlPr>
                        </m:sSubPr>
                        <m:e>
                          <m:r>
                            <a:rPr lang="en-US" sz="2400" b="1" i="1">
                              <a:solidFill>
                                <a:prstClr val="black"/>
                              </a:solidFill>
                              <a:latin typeface="Cambria Math"/>
                              <a:ea typeface="Cambria Math"/>
                            </a:rPr>
                            <m:t>𝒙</m:t>
                          </m:r>
                        </m:e>
                        <m:sub>
                          <m:r>
                            <a:rPr lang="en-US" sz="2400" b="1" i="1">
                              <a:solidFill>
                                <a:prstClr val="black"/>
                              </a:solidFill>
                              <a:latin typeface="Cambria Math"/>
                              <a:ea typeface="Cambria Math"/>
                            </a:rPr>
                            <m:t>𝒎</m:t>
                          </m:r>
                        </m:sub>
                      </m:sSub>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143000" y="5562600"/>
                <a:ext cx="5867400" cy="839332"/>
              </a:xfrm>
              <a:prstGeom prst="rect">
                <a:avLst/>
              </a:prstGeom>
              <a:blipFill rotWithShape="1">
                <a:blip r:embed="rId6"/>
                <a:stretch>
                  <a:fillRect l="-1663" t="-5839" b="-160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667000" y="3505200"/>
                <a:ext cx="2293064" cy="470000"/>
              </a:xfrm>
              <a:prstGeom prst="rect">
                <a:avLst/>
              </a:prstGeom>
              <a:solidFill>
                <a:schemeClr val="accent2">
                  <a:lumMod val="60000"/>
                  <a:lumOff val="4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a:ea typeface="Cambria Math"/>
                        </a:rPr>
                        <m:t>∴</m:t>
                      </m:r>
                      <m:r>
                        <a:rPr lang="en-US" sz="2400" b="1" i="1">
                          <a:solidFill>
                            <a:prstClr val="black"/>
                          </a:solidFill>
                          <a:latin typeface="Cambria Math"/>
                          <a:ea typeface="Cambria Math"/>
                        </a:rPr>
                        <m:t>𝒂</m:t>
                      </m:r>
                      <m:d>
                        <m:dPr>
                          <m:ctrlPr>
                            <a:rPr lang="en-US" sz="2400" b="1" i="1">
                              <a:solidFill>
                                <a:prstClr val="black"/>
                              </a:solidFill>
                              <a:latin typeface="Cambria Math" panose="02040503050406030204" pitchFamily="18" charset="0"/>
                              <a:ea typeface="Cambria Math"/>
                            </a:rPr>
                          </m:ctrlPr>
                        </m:dPr>
                        <m:e>
                          <m:r>
                            <a:rPr lang="en-US" sz="2400" b="1" i="1">
                              <a:solidFill>
                                <a:prstClr val="black"/>
                              </a:solidFill>
                              <a:latin typeface="Cambria Math"/>
                              <a:ea typeface="Cambria Math"/>
                            </a:rPr>
                            <m:t>𝒕</m:t>
                          </m:r>
                        </m:e>
                      </m:d>
                      <m:r>
                        <a:rPr lang="en-US" sz="2400" b="1" i="1">
                          <a:solidFill>
                            <a:prstClr val="black"/>
                          </a:solidFill>
                          <a:latin typeface="Cambria Math"/>
                          <a:ea typeface="Cambria Math"/>
                        </a:rPr>
                        <m:t>=−</m:t>
                      </m:r>
                      <m:sSup>
                        <m:sSupPr>
                          <m:ctrlPr>
                            <a:rPr lang="en-US" sz="2400" b="1" i="1">
                              <a:solidFill>
                                <a:prstClr val="black"/>
                              </a:solidFill>
                              <a:latin typeface="Cambria Math" panose="02040503050406030204" pitchFamily="18" charset="0"/>
                              <a:ea typeface="Cambria Math"/>
                            </a:rPr>
                          </m:ctrlPr>
                        </m:sSupPr>
                        <m:e>
                          <m:r>
                            <a:rPr lang="en-US" sz="2400" b="1" i="1">
                              <a:solidFill>
                                <a:prstClr val="black"/>
                              </a:solidFill>
                              <a:latin typeface="Cambria Math"/>
                              <a:ea typeface="Cambria Math"/>
                            </a:rPr>
                            <m:t>𝝎</m:t>
                          </m:r>
                        </m:e>
                        <m:sup>
                          <m:r>
                            <a:rPr lang="en-US" sz="2400" b="1" i="1">
                              <a:solidFill>
                                <a:prstClr val="black"/>
                              </a:solidFill>
                              <a:latin typeface="Cambria Math"/>
                              <a:ea typeface="Cambria Math"/>
                            </a:rPr>
                            <m:t>𝟐</m:t>
                          </m:r>
                        </m:sup>
                      </m:sSup>
                      <m:r>
                        <a:rPr lang="en-US" sz="2400" b="1" i="1">
                          <a:solidFill>
                            <a:prstClr val="black"/>
                          </a:solidFill>
                          <a:latin typeface="Cambria Math"/>
                          <a:ea typeface="Cambria Math"/>
                        </a:rPr>
                        <m:t>𝒙</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667000" y="3505200"/>
                <a:ext cx="2293064" cy="470000"/>
              </a:xfrm>
              <a:prstGeom prst="rect">
                <a:avLst/>
              </a:prstGeom>
              <a:blipFill rotWithShape="1">
                <a:blip r:embed="rId7"/>
                <a:stretch>
                  <a:fillRect t="-7792" r="-4787" b="-29870"/>
                </a:stretch>
              </a:blipFill>
            </p:spPr>
            <p:txBody>
              <a:bodyPr/>
              <a:lstStyle/>
              <a:p>
                <a:r>
                  <a:rPr lang="en-US">
                    <a:noFill/>
                  </a:rPr>
                  <a:t> </a:t>
                </a:r>
              </a:p>
            </p:txBody>
          </p:sp>
        </mc:Fallback>
      </mc:AlternateContent>
    </p:spTree>
    <p:extLst>
      <p:ext uri="{BB962C8B-B14F-4D97-AF65-F5344CB8AC3E}">
        <p14:creationId xmlns:p14="http://schemas.microsoft.com/office/powerpoint/2010/main" val="246050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685800"/>
            <a:ext cx="5410200" cy="5215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9642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944</TotalTime>
  <Words>950</Words>
  <Application>Microsoft Office PowerPoint</Application>
  <PresentationFormat>On-screen Show (4:3)</PresentationFormat>
  <Paragraphs>93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Israt Kabir</cp:lastModifiedBy>
  <cp:revision>37</cp:revision>
  <cp:lastPrinted>2020-03-14T18:09:46Z</cp:lastPrinted>
  <dcterms:created xsi:type="dcterms:W3CDTF">2020-03-08T16:20:32Z</dcterms:created>
  <dcterms:modified xsi:type="dcterms:W3CDTF">2023-03-15T01:38:53Z</dcterms:modified>
</cp:coreProperties>
</file>