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9" r:id="rId5"/>
    <p:sldId id="270" r:id="rId6"/>
    <p:sldId id="271" r:id="rId7"/>
    <p:sldId id="272" r:id="rId8"/>
    <p:sldId id="266" r:id="rId9"/>
    <p:sldId id="276" r:id="rId10"/>
    <p:sldId id="278" r:id="rId11"/>
    <p:sldId id="273" r:id="rId12"/>
    <p:sldId id="280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9F-14CB-4C3C-86DF-C1E60003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0F24-DA23-40EF-96A2-99D921D7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2425-3EA9-45ED-8303-EB0349F8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22C-8F10-480F-A047-8144D5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A3C2-C4BB-4B66-8C45-88955B1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9345-6188-4565-97C4-1FB087D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2EFE2-9FE7-41F2-8CA1-A9A0361D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8EF4-B5A2-4AFD-A97F-C81CF4D3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94C3-2C8A-4EFA-8818-95C719FF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7286-0E51-4FC4-A029-043058EE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8C419-FBA7-4CB8-A6EF-CC305231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5A29A-504C-409A-9AF4-A8E15BB3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FA1C-79BE-42AD-B1B1-4BC8E46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41DD-B058-4293-B5CC-B4B4897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AF55-B046-4BAC-BD5A-9866768D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B69E-6E26-4CA9-90B0-1367422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745C-5A7E-4B47-85C3-08051540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4B38-B590-436F-AE2F-6CF3C191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C44-C790-413C-93C2-96D30CA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03E0-0BFD-403E-A273-719356D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D023-E616-4FEB-BDD9-7007D68B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3C91-1B1C-49A4-921E-4F049756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4B1-41F6-4004-B840-CD0CE49E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8BAD-0038-4D43-840A-4B87FC8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084-6B81-4BD3-ADF4-5A8DC49A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5197-CFD9-409B-9BFF-4A581C29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8120-F756-4F3D-B918-F4A943CA4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D4CA-FD5D-4727-8281-FEFCA854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49FF-AFE4-4E33-80B1-91E23BF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94BB-BA7A-4915-846F-B92D822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4F1E-2E1A-498F-9AE8-121F764D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0EE-A8E7-4123-B38E-AA5693C4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B527-AF90-4C87-AC67-C61C3F1B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283F-D639-4A6D-ABB3-8851BD3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9863-24C7-4D8F-8249-8F48862F4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447A9-0A5F-4DBB-9F85-AD0922934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EB003-9C76-470B-83BC-1532F12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5F0E-9068-4830-AA5C-244735C6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C82D9-3F5E-4360-8F6C-2B673E00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FEBE-7FA9-4CF6-BD68-D38E015E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6AB7-F720-47BB-B08B-16E70845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726FC-6695-4964-8215-B7505D3E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2E8A-9EC7-4B55-90CC-B07487C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05E93-5D9A-4AD2-8BA2-1658A13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BC338-8CFE-4D54-B626-E4BD2C29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E2488-BFE6-44FA-B84D-34BCADF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F8D2-49ED-459D-894A-42920A08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3F7C-C7F0-42FB-A682-22ACC7D3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EC76-6D3F-4CB4-BC06-C30C09422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CD6D-AA45-4005-AC6E-618A8ADD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6CB8-FD91-44AE-A428-727BAE4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710D-BEE0-49DC-92F9-817F630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C032-58CB-4DB1-9675-C787057B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89E27-3A98-43E7-9EB9-8FF0862E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518C-EF62-41D7-A398-F8991DF5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49F5-617A-4C78-9FB1-F5461A3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6CD7-6328-49FA-A50A-8A46270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F015-DC39-4AA9-9AAB-896F93F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9FE99-E880-4572-BFAA-2C5461C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50552-E954-41FC-BF3B-AEAB58E7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465B-D8CF-438E-90EB-38458D9E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3C8F-72A9-4E85-91CC-77C79A6BB94F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2A9D-B6B7-4FF7-929D-6F8D9D98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C54F-6152-40F9-B059-CD449177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0" y="429491"/>
            <a:ext cx="350520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4000" b="1" i="1" u="sng" dirty="0"/>
              <a:t>Energy in SHM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9837" y="1620983"/>
            <a:ext cx="2987675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57400" y="1655619"/>
            <a:ext cx="51816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solidFill>
                  <a:prstClr val="black"/>
                </a:solidFill>
              </a:rPr>
              <a:t>We consider a linear simple harmonic oscillator.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78182" y="3200401"/>
            <a:ext cx="76962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potential energy of a linear oscillator is associated entirely with the spring. Its value depends on how much the spring is stretched or compressed that is, on x(t).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33600" y="4724400"/>
                <a:ext cx="7162800" cy="62408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potential energy is,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𝒕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/>
                      </a:rPr>
                      <m:t>𝒌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724400"/>
                <a:ext cx="7162800" cy="624082"/>
              </a:xfrm>
              <a:prstGeom prst="rect">
                <a:avLst/>
              </a:prstGeom>
              <a:blipFill>
                <a:blip r:embed="rId3"/>
                <a:stretch>
                  <a:fillRect l="-127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114800" y="5680364"/>
                <a:ext cx="4213974" cy="7838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𝑼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𝒌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𝒄𝒐𝒔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680364"/>
                <a:ext cx="4213974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967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76400" y="76200"/>
                <a:ext cx="8839200" cy="6629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m = 20 gm = 0.020 kg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7 cm = 0.07 m</a:t>
                </a:r>
              </a:p>
              <a:p>
                <a:pPr marL="0" indent="0">
                  <a:buNone/>
                </a:pP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T = 40 </a:t>
                </a:r>
                <a:r>
                  <a:rPr lang="en-US" sz="24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0.040 s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7030A0"/>
                    </a:solidFill>
                  </a:rPr>
                  <a:t>x(t) =  x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m</a:t>
                </a:r>
                <a:r>
                  <a:rPr lang="en-US" sz="2400" dirty="0">
                    <a:solidFill>
                      <a:srgbClr val="7030A0"/>
                    </a:solidFill>
                  </a:rPr>
                  <a:t> cos(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)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v(t)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{x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)}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= - </a:t>
                </a:r>
                <a:r>
                  <a:rPr lang="el-GR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sin(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𝜔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𝑡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 + </m:t>
                    </m:r>
                    <m:r>
                      <a:rPr lang="en-US" sz="2000" i="1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𝜑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)</a:t>
                </a:r>
                <a:endParaRPr lang="en-US" sz="24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l-GR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ω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0.040</m:t>
                        </m:r>
                      </m:den>
                    </m:f>
                  </m:oMath>
                </a14:m>
                <a:r>
                  <a:rPr lang="en-US" sz="2000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157.08 rad/s</a:t>
                </a:r>
                <a:endParaRPr lang="en-US" sz="2000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max</m:t>
                        </m:r>
                      </m:sub>
                    </m:sSub>
                    <m:r>
                      <a:rPr lang="en-US" sz="240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bSup>
                      <m:sSub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(0.020)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(157.08)</m:t>
                        </m:r>
                      </m:e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0.07)</m:t>
                        </m:r>
                      </m:e>
                      <m:sup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</a:rPr>
                  <a:t>                   </a:t>
                </a:r>
                <a:r>
                  <a:rPr lang="en-US" sz="2400" dirty="0"/>
                  <a:t>= 1.20 J</a:t>
                </a:r>
              </a:p>
              <a:p>
                <a:pPr marL="0" indent="0">
                  <a:buNone/>
                </a:pPr>
                <a:r>
                  <a:rPr lang="en-US" sz="2400" dirty="0"/>
                  <a:t>(b)</a:t>
                </a:r>
                <a:r>
                  <a:rPr lang="en-US" sz="2400" dirty="0">
                    <a:solidFill>
                      <a:srgbClr val="FF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𝑓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0.40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25 Hz     or [25 cycles per s]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 figures: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0" y="76200"/>
                <a:ext cx="8839200" cy="6629400"/>
              </a:xfrm>
              <a:blipFill rotWithShape="0"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FD2A317-7D61-43D9-BF9F-9B2EEFF8399B}"/>
              </a:ext>
            </a:extLst>
          </p:cNvPr>
          <p:cNvSpPr/>
          <p:nvPr/>
        </p:nvSpPr>
        <p:spPr>
          <a:xfrm>
            <a:off x="2209800" y="6073914"/>
            <a:ext cx="7772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 cycles per second , </a:t>
            </a:r>
            <a:r>
              <a:rPr lang="en-US" sz="2000" dirty="0"/>
              <a:t>the maximum KE is reached </a:t>
            </a:r>
            <a:r>
              <a:rPr lang="en-US" sz="2000" dirty="0">
                <a:solidFill>
                  <a:srgbClr val="FF0000"/>
                </a:solidFill>
              </a:rPr>
              <a:t>2 times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25 cycles per second </a:t>
            </a:r>
            <a:r>
              <a:rPr lang="en-US" sz="2000" dirty="0">
                <a:solidFill>
                  <a:prstClr val="black"/>
                </a:solidFill>
              </a:rPr>
              <a:t>,the maximum KE is reached </a:t>
            </a:r>
            <a:r>
              <a:rPr lang="en-US" sz="2000" dirty="0">
                <a:solidFill>
                  <a:srgbClr val="FF0000"/>
                </a:solidFill>
              </a:rPr>
              <a:t>2x25 times or 50 times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4A6208-0DB7-4DE7-B259-BF26BE7CF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76" y="0"/>
            <a:ext cx="5252524" cy="3051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C54D91-24CC-4154-9F72-707D2306E9A9}"/>
              </a:ext>
            </a:extLst>
          </p:cNvPr>
          <p:cNvCxnSpPr/>
          <p:nvPr/>
        </p:nvCxnSpPr>
        <p:spPr>
          <a:xfrm>
            <a:off x="7239000" y="10668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B9237-6186-40B2-97CB-520FA5B1EA09}"/>
              </a:ext>
            </a:extLst>
          </p:cNvPr>
          <p:cNvCxnSpPr/>
          <p:nvPr/>
        </p:nvCxnSpPr>
        <p:spPr>
          <a:xfrm>
            <a:off x="8686800" y="10668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094570F-CD24-4BB3-8C2E-51539BE40C7F}"/>
              </a:ext>
            </a:extLst>
          </p:cNvPr>
          <p:cNvSpPr/>
          <p:nvPr/>
        </p:nvSpPr>
        <p:spPr>
          <a:xfrm>
            <a:off x="7011213" y="616281"/>
            <a:ext cx="4555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96EF2-4E83-46FC-AC15-9455E1CE85B5}"/>
              </a:ext>
            </a:extLst>
          </p:cNvPr>
          <p:cNvSpPr/>
          <p:nvPr/>
        </p:nvSpPr>
        <p:spPr>
          <a:xfrm>
            <a:off x="8459013" y="579939"/>
            <a:ext cx="455574" cy="40011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3B1BD1-7D96-4A71-A46B-513C6BF36D66}"/>
              </a:ext>
            </a:extLst>
          </p:cNvPr>
          <p:cNvSpPr/>
          <p:nvPr/>
        </p:nvSpPr>
        <p:spPr>
          <a:xfrm>
            <a:off x="7062535" y="1916231"/>
            <a:ext cx="56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57F5A1-EB6D-4F0C-B04E-BD726FA92FD6}"/>
              </a:ext>
            </a:extLst>
          </p:cNvPr>
          <p:cNvSpPr/>
          <p:nvPr/>
        </p:nvSpPr>
        <p:spPr>
          <a:xfrm>
            <a:off x="8478130" y="1924437"/>
            <a:ext cx="564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max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B5EBF-89FD-4CBD-A8F7-DCB09F3C2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226" y="3057853"/>
            <a:ext cx="3293050" cy="215189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095261-F470-4B4D-AC0F-AEF189C3EF93}"/>
              </a:ext>
            </a:extLst>
          </p:cNvPr>
          <p:cNvCxnSpPr/>
          <p:nvPr/>
        </p:nvCxnSpPr>
        <p:spPr>
          <a:xfrm>
            <a:off x="8512126" y="3200400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AB85C3-852E-492D-972B-A84D91E223DE}"/>
              </a:ext>
            </a:extLst>
          </p:cNvPr>
          <p:cNvCxnSpPr/>
          <p:nvPr/>
        </p:nvCxnSpPr>
        <p:spPr>
          <a:xfrm>
            <a:off x="9525000" y="3190435"/>
            <a:ext cx="0" cy="838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0" y="609601"/>
            <a:ext cx="7391400" cy="120032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kinetic energy of the oscillator is associated entirely with the block. Its value depends on how fast the block is moving—that is, on v(t).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286000" y="2057401"/>
                <a:ext cx="7162800" cy="99341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Kinetic energy of the system,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𝑲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/>
                      </a:rPr>
                      <m:t>𝒎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</a:rPr>
                          <m:t>𝒗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057401"/>
                <a:ext cx="7162800" cy="993413"/>
              </a:xfrm>
              <a:prstGeom prst="rect">
                <a:avLst/>
              </a:prstGeom>
              <a:blipFill>
                <a:blip r:embed="rId2"/>
                <a:stretch>
                  <a:fillRect l="-1277" t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76600" y="3341132"/>
                <a:ext cx="4049314" cy="78380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latin typeface="Cambria Math"/>
                        </a:rPr>
                        <m:t>𝒎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  <a:ea typeface="Cambria Math"/>
                            </a:rPr>
                            <m:t>𝝎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/>
                            </a:rPr>
                            <m:t>𝒎</m:t>
                          </m:r>
                        </m:sub>
                        <m:sup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/>
                            </a:rPr>
                            <m:t>𝒔𝒊𝒏</m:t>
                          </m:r>
                        </m:e>
                        <m:sup>
                          <m:r>
                            <a:rPr lang="en-US" sz="24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sz="2400" b="1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341132"/>
                <a:ext cx="4049314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76600" y="4322618"/>
                <a:ext cx="3557256" cy="78380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𝑲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𝒌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𝒔𝒊𝒏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322618"/>
                <a:ext cx="3557256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620000" y="4315691"/>
                <a:ext cx="1828800" cy="100168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𝒂𝒔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𝒌</m:t>
                              </m:r>
                            </m:num>
                            <m:den>
                              <m: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𝒎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315691"/>
                <a:ext cx="1828800" cy="10016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661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43200" y="762001"/>
                <a:ext cx="6477000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Now the mechanical energy of the system,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</a:rPr>
                        <m:t>𝑬</m:t>
                      </m:r>
                      <m:r>
                        <a:rPr lang="en-US" sz="2400" b="1" i="1"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latin typeface="Cambria Math"/>
                        </a:rPr>
                        <m:t>𝑼</m:t>
                      </m:r>
                      <m:r>
                        <a:rPr lang="en-US" sz="2400" b="1" i="1">
                          <a:latin typeface="Cambria Math"/>
                        </a:rPr>
                        <m:t>+</m:t>
                      </m:r>
                      <m:r>
                        <a:rPr lang="en-US" sz="2400" b="1" i="1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762001"/>
                <a:ext cx="6477000" cy="830997"/>
              </a:xfrm>
              <a:prstGeom prst="rect">
                <a:avLst/>
              </a:prstGeom>
              <a:blipFill>
                <a:blip r:embed="rId2"/>
                <a:stretch>
                  <a:fillRect l="-141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43200" y="1981200"/>
                <a:ext cx="6172200" cy="62408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𝑬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𝒌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bSup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𝒄𝒐𝒔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𝒌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bSup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𝒔𝒊𝒏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𝝎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𝝋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981200"/>
                <a:ext cx="6172200" cy="624082"/>
              </a:xfrm>
              <a:prstGeom prst="rect">
                <a:avLst/>
              </a:prstGeom>
              <a:blipFill>
                <a:blip r:embed="rId3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2819400"/>
                <a:ext cx="5758692" cy="78380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𝒄𝒐𝒔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400" b="1" dirty="0">
                          <a:solidFill>
                            <a:prstClr val="black"/>
                          </a:solidFill>
                        </a:rPr>
                        <m:t>+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𝒔𝒊𝒏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𝝋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)]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819400"/>
                <a:ext cx="5758692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72001" y="3810000"/>
                <a:ext cx="1939825" cy="7838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𝒌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1" y="3810000"/>
                <a:ext cx="1939825" cy="783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770909" y="4876801"/>
            <a:ext cx="6629400" cy="83099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Thus the mechanical energy of a linear oscillator is constant and independent of time.</a:t>
            </a:r>
          </a:p>
        </p:txBody>
      </p:sp>
    </p:spTree>
    <p:extLst>
      <p:ext uri="{BB962C8B-B14F-4D97-AF65-F5344CB8AC3E}">
        <p14:creationId xmlns:p14="http://schemas.microsoft.com/office/powerpoint/2010/main" val="400900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5025" y="324660"/>
            <a:ext cx="7391400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Potential energy and Kinetic energy as a function of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416410"/>
            <a:ext cx="853440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Potential energy and Kinetic energy as a function of displacement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17" y="1171789"/>
            <a:ext cx="3640282" cy="199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24" y="4068340"/>
            <a:ext cx="405765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7C93E3-6EF1-5355-5113-70D880717C97}"/>
              </a:ext>
            </a:extLst>
          </p:cNvPr>
          <p:cNvSpPr txBox="1"/>
          <p:nvPr/>
        </p:nvSpPr>
        <p:spPr>
          <a:xfrm>
            <a:off x="6962775" y="1703846"/>
            <a:ext cx="41005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all energies are positive and that the potential energy and the kinetic energy peak twice during every period.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D4CD4C-5B7A-37AC-434D-AF2CFBE5E500}"/>
              </a:ext>
            </a:extLst>
          </p:cNvPr>
          <p:cNvSpPr txBox="1"/>
          <p:nvPr/>
        </p:nvSpPr>
        <p:spPr>
          <a:xfrm>
            <a:off x="6962775" y="4622431"/>
            <a:ext cx="385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= 0 the energy is all kinetic, and for x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all potential.</a:t>
            </a:r>
          </a:p>
        </p:txBody>
      </p:sp>
    </p:spTree>
    <p:extLst>
      <p:ext uri="{BB962C8B-B14F-4D97-AF65-F5344CB8AC3E}">
        <p14:creationId xmlns:p14="http://schemas.microsoft.com/office/powerpoint/2010/main" val="29375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612F3-D615-44E4-BC0C-B7E22AACC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69" y="271669"/>
                <a:ext cx="11436627" cy="6380922"/>
              </a:xfrm>
            </p:spPr>
            <p:txBody>
              <a:bodyPr>
                <a:normAutofit lnSpcReduction="10000"/>
              </a:bodyPr>
              <a:lstStyle/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 oscillating block–spring system has a mechanical energy of 1.00 J, an amplitude of 10.0 cm, and a maximum speed of 1.20 m/s. Find (a) the spring constant,(b) the mass of the block, and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(c) the frequency of oscillation.</a:t>
                </a: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E = 1.00 J</a:t>
                </a: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8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10.0 cm = 0.100 m</a:t>
                </a: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0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1.20 m/s</a:t>
                </a: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 E </a:t>
                </a:r>
                <a:r>
                  <a:rPr lang="en-US" sz="18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US" sz="1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k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(0.100)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b="1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 N/m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K + 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kx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lv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 maximum speed, </a:t>
                </a:r>
                <a:r>
                  <a:rPr lang="en-US" sz="1900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b="1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at the relaxed state, x = 0.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k(0)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(1.20)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1.39 kg                                       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 ) f </a:t>
                </a:r>
                <a:r>
                  <a:rPr lang="en-US" sz="19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9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sz="1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9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sz="19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𝟐𝟎𝟎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𝟑𝟗</m:t>
                            </m:r>
                          </m:den>
                        </m:f>
                      </m:e>
                    </m:rad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=11.9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Hz</m:t>
                    </m:r>
                  </m:oMath>
                </a14:m>
                <a:r>
                  <a:rPr lang="en-US" sz="18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[/s]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[T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rad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612F3-D615-44E4-BC0C-B7E22AACC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69" y="271669"/>
                <a:ext cx="11436627" cy="6380922"/>
              </a:xfrm>
              <a:blipFill>
                <a:blip r:embed="rId2"/>
                <a:stretch>
                  <a:fillRect l="-480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FD56DA-0137-46B9-B46A-AFB7DB5F5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72" y="2933025"/>
            <a:ext cx="4620359" cy="365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EC424-8E43-4524-805B-2F082C4B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7" y="1444217"/>
            <a:ext cx="3652951" cy="14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16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138BD-65F8-42C9-A1D6-91C398BE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87" y="384312"/>
                <a:ext cx="11409714" cy="6347791"/>
              </a:xfrm>
            </p:spPr>
            <p:txBody>
              <a:bodyPr>
                <a:normAutofit fontScale="92500" lnSpcReduction="10000"/>
              </a:bodyPr>
              <a:lstStyle/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5.00 kg object on a horizontal frictionless surface is attached to a spring with k = 1000 N/m. The object is displaced from equilibrium 50.0 cm horizontally and given an initial velocity of 10.0 m/s back toward the equilibrium position. What are (a) the motion’s frequency, (b) the initial potential energy of the block–spring system,(c) the initial kinetic energy, and (d) the motion’s amplitude?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5.00 kg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1000 N/m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50.0 cm = 0.500 m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10.0 m/s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1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sz="2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𝟏𝟎𝟎𝟎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𝟎𝟎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2.25 Hz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T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z="2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rad>
                    <m:r>
                      <a:rPr lang="en-US" sz="20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138BD-65F8-42C9-A1D6-91C398BE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87" y="384312"/>
                <a:ext cx="11409714" cy="6347791"/>
              </a:xfrm>
              <a:blipFill>
                <a:blip r:embed="rId2"/>
                <a:stretch>
                  <a:fillRect l="-534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29FF0E-926E-48E5-9D89-8CDA6471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38" y="2074677"/>
            <a:ext cx="7067063" cy="28802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82CEB9-D5C6-4DF3-BC4C-63F6CA1B266F}"/>
              </a:ext>
            </a:extLst>
          </p:cNvPr>
          <p:cNvCxnSpPr/>
          <p:nvPr/>
        </p:nvCxnSpPr>
        <p:spPr>
          <a:xfrm>
            <a:off x="9700591" y="3735541"/>
            <a:ext cx="0" cy="901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78157A-9921-4DE1-A234-C13570545391}"/>
              </a:ext>
            </a:extLst>
          </p:cNvPr>
          <p:cNvSpPr/>
          <p:nvPr/>
        </p:nvSpPr>
        <p:spPr>
          <a:xfrm>
            <a:off x="9474406" y="485137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50 cm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7DB3D-3301-4B8E-B5B3-A2B5E2D1E35A}"/>
              </a:ext>
            </a:extLst>
          </p:cNvPr>
          <p:cNvSpPr/>
          <p:nvPr/>
        </p:nvSpPr>
        <p:spPr>
          <a:xfrm>
            <a:off x="9432383" y="5184753"/>
            <a:ext cx="1703351" cy="41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marR="124460" lvl="0" algn="just">
              <a:lnSpc>
                <a:spcPct val="115000"/>
              </a:lnSpc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10.0 m/s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9312-3AE6-4727-BA51-0FDCB4CD42AF}"/>
              </a:ext>
            </a:extLst>
          </p:cNvPr>
          <p:cNvSpPr/>
          <p:nvPr/>
        </p:nvSpPr>
        <p:spPr>
          <a:xfrm>
            <a:off x="10331668" y="3119740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86.6 cm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DCB2F-6E69-4F1A-979B-AE710C23F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5530"/>
                <a:ext cx="11705970" cy="66724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(1000) (0.500)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125 J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(5) (10)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  J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U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K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(125 + 250 ) J = 375 J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endParaRPr lang="en-US" sz="20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  =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amplitude (maximum displacement)]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 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𝟑𝟕𝟓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)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𝟏𝟎𝟎𝟎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0.866 m = 86.6 cm    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 = Constant]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86.6 cm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DCB2F-6E69-4F1A-979B-AE710C23F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5530"/>
                <a:ext cx="11705970" cy="667247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4BB6B5B-7DAA-4E46-8142-23B94DC22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11" y="1777926"/>
            <a:ext cx="4620359" cy="365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4A595-D230-4D02-9FA4-39F853A98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6" y="282832"/>
            <a:ext cx="3607031" cy="14700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E603B-5214-4126-BD34-058DAAD5D570}"/>
              </a:ext>
            </a:extLst>
          </p:cNvPr>
          <p:cNvCxnSpPr>
            <a:cxnSpLocks/>
          </p:cNvCxnSpPr>
          <p:nvPr/>
        </p:nvCxnSpPr>
        <p:spPr>
          <a:xfrm>
            <a:off x="9488556" y="938163"/>
            <a:ext cx="0" cy="3369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B8F30D-47FF-44CB-8F41-4B8D5B9F270E}"/>
              </a:ext>
            </a:extLst>
          </p:cNvPr>
          <p:cNvCxnSpPr>
            <a:cxnSpLocks/>
          </p:cNvCxnSpPr>
          <p:nvPr/>
        </p:nvCxnSpPr>
        <p:spPr>
          <a:xfrm>
            <a:off x="9919251" y="1183329"/>
            <a:ext cx="0" cy="33697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CD8FE0-A33D-43E4-9C7F-9CD40541F9B4}"/>
              </a:ext>
            </a:extLst>
          </p:cNvPr>
          <p:cNvCxnSpPr>
            <a:cxnSpLocks/>
          </p:cNvCxnSpPr>
          <p:nvPr/>
        </p:nvCxnSpPr>
        <p:spPr>
          <a:xfrm>
            <a:off x="9488556" y="3167270"/>
            <a:ext cx="0" cy="5168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ED6E6-1AC0-4AE5-8EAC-CD38948CEC50}"/>
              </a:ext>
            </a:extLst>
          </p:cNvPr>
          <p:cNvCxnSpPr>
            <a:cxnSpLocks/>
          </p:cNvCxnSpPr>
          <p:nvPr/>
        </p:nvCxnSpPr>
        <p:spPr>
          <a:xfrm flipH="1">
            <a:off x="8905460" y="2663687"/>
            <a:ext cx="19878" cy="1007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0E55C-E5A8-4438-8EEF-706CCB08D470}"/>
              </a:ext>
            </a:extLst>
          </p:cNvPr>
          <p:cNvSpPr/>
          <p:nvPr/>
        </p:nvSpPr>
        <p:spPr>
          <a:xfrm>
            <a:off x="9355635" y="4781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50 cm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B5DD4-E4FD-4AB9-B985-6D84D98435A3}"/>
              </a:ext>
            </a:extLst>
          </p:cNvPr>
          <p:cNvSpPr/>
          <p:nvPr/>
        </p:nvSpPr>
        <p:spPr>
          <a:xfrm>
            <a:off x="9236365" y="234061"/>
            <a:ext cx="1680909" cy="41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marR="124460" lvl="0" algn="just">
              <a:lnSpc>
                <a:spcPct val="115000"/>
              </a:lnSpc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10.0 m/s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53E80-7131-44C2-95BD-624549F04D80}"/>
                  </a:ext>
                </a:extLst>
              </p:cNvPr>
              <p:cNvSpPr/>
              <p:nvPr/>
            </p:nvSpPr>
            <p:spPr>
              <a:xfrm>
                <a:off x="338818" y="2986297"/>
                <a:ext cx="5425878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m(0)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53E80-7131-44C2-95BD-624549F04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8" y="2986297"/>
                <a:ext cx="5425878" cy="535468"/>
              </a:xfrm>
              <a:prstGeom prst="rect">
                <a:avLst/>
              </a:prstGeom>
              <a:blipFill>
                <a:blip r:embed="rId5"/>
                <a:stretch>
                  <a:fillRect l="-123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183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AE2CE-8748-4037-9D5F-1FC9A4632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1" y="225287"/>
                <a:ext cx="10992678" cy="6632713"/>
              </a:xfrm>
            </p:spPr>
            <p:txBody>
              <a:bodyPr>
                <a:normAutofit lnSpcReduction="10000"/>
              </a:bodyPr>
              <a:lstStyle/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36 </a:t>
                </a:r>
                <a:r>
                  <a:rPr lang="en-US" sz="20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If the phase angle for a block–spring system in SHM is π/6 rad and the block’s position is given by x = x</a:t>
                </a:r>
                <a:r>
                  <a:rPr lang="en-US" sz="20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cos (ωt +φ), what is the ratio of the kinetic energy to the potential energy at time t = 0?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[ωt +φ = phase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 =phase angle]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angle, φ 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π/6 rad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(ωt +φ)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 =  - ω x</a:t>
                </a:r>
                <a:r>
                  <a:rPr lang="en-US" sz="2000" b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(ωt + φ)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</a:p>
              <a:p>
                <a:pPr marL="0" lvl="0" indent="0" algn="just">
                  <a:buClr>
                    <a:srgbClr val="4472C4"/>
                  </a:buClr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𝐤</m:t>
                            </m:r>
                          </m:num>
                          <m:den>
                            <m:r>
                              <a:rPr 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8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num>
                      <m:den>
                        <m:r>
                          <a:rPr lang="en-US" sz="1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k = </a:t>
                </a:r>
                <a:r>
                  <a:rPr lang="en-US" sz="18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ω</a:t>
                </a:r>
                <a:r>
                  <a:rPr lang="en-US" sz="1800" b="1" i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mv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kx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ωxm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)}2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)}2</m:t>
                        </m:r>
                      </m:den>
                    </m:f>
                    <m:r>
                      <a:rPr lang="en-US" sz="2000" b="0" i="0" baseline="30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mω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kxm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kxm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os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ωt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)}2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tan</a:t>
                </a:r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{ω(0) + π/6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{tan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(π/6)}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√3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baseline="30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Ans.</a:t>
                </a:r>
                <a:endParaRPr lang="en-US" sz="2000" baseline="30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AE2CE-8748-4037-9D5F-1FC9A4632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225287"/>
                <a:ext cx="10992678" cy="6632713"/>
              </a:xfrm>
              <a:blipFill>
                <a:blip r:embed="rId2"/>
                <a:stretch>
                  <a:fillRect l="-444" t="-643" b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9C9148-8038-40E8-90C3-D71F2C3AC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0" y="1054259"/>
            <a:ext cx="4823384" cy="19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067873"/>
            <a:ext cx="11882907" cy="6553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ea typeface="+mj-ea"/>
                <a:cs typeface="+mj-cs"/>
              </a:rPr>
              <a:t>77: Figure </a:t>
            </a:r>
            <a:r>
              <a:rPr lang="en-US" sz="2000" dirty="0">
                <a:solidFill>
                  <a:srgbClr val="7030A0"/>
                </a:solidFill>
                <a:ea typeface="+mj-ea"/>
                <a:cs typeface="+mj-cs"/>
              </a:rPr>
              <a:t>15-53 gives the position of a 20 g block oscillating in SHM on the end of a spring. The horizontal axis scale is set by </a:t>
            </a:r>
            <a:r>
              <a:rPr lang="en-US" sz="2000" dirty="0" err="1">
                <a:solidFill>
                  <a:srgbClr val="7030A0"/>
                </a:solidFill>
                <a:ea typeface="+mj-ea"/>
                <a:cs typeface="+mj-cs"/>
              </a:rPr>
              <a:t>t</a:t>
            </a:r>
            <a:r>
              <a:rPr lang="en-US" sz="2000" baseline="-25000" dirty="0" err="1">
                <a:solidFill>
                  <a:srgbClr val="7030A0"/>
                </a:solidFill>
                <a:ea typeface="+mj-ea"/>
                <a:cs typeface="+mj-cs"/>
              </a:rPr>
              <a:t>s</a:t>
            </a:r>
            <a:r>
              <a:rPr lang="en-US" sz="2000" dirty="0">
                <a:solidFill>
                  <a:srgbClr val="7030A0"/>
                </a:solidFill>
                <a:ea typeface="+mj-ea"/>
                <a:cs typeface="+mj-cs"/>
              </a:rPr>
              <a:t> = 40.0 </a:t>
            </a:r>
            <a:r>
              <a:rPr lang="en-US" sz="2000" dirty="0" err="1">
                <a:solidFill>
                  <a:srgbClr val="7030A0"/>
                </a:solidFill>
                <a:ea typeface="+mj-ea"/>
                <a:cs typeface="+mj-cs"/>
              </a:rPr>
              <a:t>ms.</a:t>
            </a:r>
            <a:r>
              <a:rPr lang="en-US" sz="2000" dirty="0">
                <a:solidFill>
                  <a:srgbClr val="7030A0"/>
                </a:solidFill>
                <a:ea typeface="+mj-ea"/>
                <a:cs typeface="+mj-cs"/>
              </a:rPr>
              <a:t> What are (a) the maximum kinetic energy of the block and (b) the number of times per second that maximum is reached? (Hint: Measuring a slope will probably not be very accurate. Find another approach)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982" y="2034662"/>
            <a:ext cx="5870619" cy="341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4854C6-CD58-4CF2-8381-A0CB2C8ED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02466" y="3073031"/>
            <a:ext cx="3481666" cy="141899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731376" y="119296"/>
            <a:ext cx="3038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Work</a:t>
            </a:r>
          </a:p>
        </p:txBody>
      </p:sp>
    </p:spTree>
    <p:extLst>
      <p:ext uri="{BB962C8B-B14F-4D97-AF65-F5344CB8AC3E}">
        <p14:creationId xmlns:p14="http://schemas.microsoft.com/office/powerpoint/2010/main" val="573916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195C69EFCD74791AD2335AEB84549" ma:contentTypeVersion="7" ma:contentTypeDescription="Create a new document." ma:contentTypeScope="" ma:versionID="e2a3b6258c785e71ef2b9c5b23e78eca">
  <xsd:schema xmlns:xsd="http://www.w3.org/2001/XMLSchema" xmlns:xs="http://www.w3.org/2001/XMLSchema" xmlns:p="http://schemas.microsoft.com/office/2006/metadata/properties" xmlns:ns3="09e910c2-2f10-4fc0-8bd4-4d593ed897fc" xmlns:ns4="38818bd1-9814-4627-92e6-f988f8c35a1c" targetNamespace="http://schemas.microsoft.com/office/2006/metadata/properties" ma:root="true" ma:fieldsID="d3c6b57e63f90279010e416a50079bcf" ns3:_="" ns4:_="">
    <xsd:import namespace="09e910c2-2f10-4fc0-8bd4-4d593ed897fc"/>
    <xsd:import namespace="38818bd1-9814-4627-92e6-f988f8c35a1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e910c2-2f10-4fc0-8bd4-4d593ed897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818bd1-9814-4627-92e6-f988f8c35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90711B-456D-4A8B-A211-0812C20158E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9e910c2-2f10-4fc0-8bd4-4d593ed897fc"/>
    <ds:schemaRef ds:uri="38818bd1-9814-4627-92e6-f988f8c35a1c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AD70D82-CE44-4ED3-91C9-51488F4330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43774E-5644-4E31-8630-1E9C1081A6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e910c2-2f10-4fc0-8bd4-4d593ed897fc"/>
    <ds:schemaRef ds:uri="38818bd1-9814-4627-92e6-f988f8c35a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1114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PHYSICS-1  Lesson - 2</dc:title>
  <dc:creator>Nandita Deb</dc:creator>
  <cp:lastModifiedBy>Israt Kabir</cp:lastModifiedBy>
  <cp:revision>181</cp:revision>
  <dcterms:created xsi:type="dcterms:W3CDTF">2020-05-03T11:39:35Z</dcterms:created>
  <dcterms:modified xsi:type="dcterms:W3CDTF">2023-03-15T01:43:21Z</dcterms:modified>
</cp:coreProperties>
</file>