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6" r:id="rId5"/>
    <p:sldId id="277" r:id="rId6"/>
    <p:sldId id="27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A3035-A974-9649-37C9-55E0CD37C4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A47C85-7931-D6FB-A831-823D1B3D0B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EB467-1DB5-3F2B-340B-B07E31E57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7F6D4-8521-27B1-2CA7-AED20A558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1EDFC-0AC0-FFA5-DABA-0D2C73AC6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77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839A9-028F-9007-0EAE-E3C36182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342AC-ED89-6BEF-B67E-FCEB41A050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ECAB1-986F-5B27-B0A4-3DE5DECFF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ADD83-0B1B-7DF9-133D-05F2287DA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9A3F0-E88A-39FD-00E0-6B6E7FC14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9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3812FBF-A29A-102D-C42A-14D0DDD68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01D2AF-7EFB-AF97-D2A3-A418C3B36E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08FCC-325F-0EB4-2359-61DD3923B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35997-5B03-C525-3DEE-0FEF08A4B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66E0A-9216-8C3B-3128-0EFC3863D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3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E8736-B9DA-513C-2F07-DB973764B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89C3F-6FA5-9301-6B54-42553E0710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7BC7F1-979D-80C7-6AEA-3093987DD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753CB-A302-39FE-74A1-F8ECA97B1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20752-BEA1-DBCE-55C2-A879E44D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16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2D17B-5BA6-C21F-F4A2-267BEAFC3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ADDE5A-8AE7-EEDE-FCC2-F6D5FE154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D67FC4-A15B-361D-24A6-E35ED5745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6E050-249F-4C06-EB3D-7FA77DD8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6986C-46D5-1772-1F99-DF974B917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9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D0462-D17B-BEDD-9E6A-0F80F9668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5844-4FD6-F104-F4E5-BF1F3E3A9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F28CD-54F6-D590-61BC-215C16AC6F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346168-4D56-0E08-6221-9834C7AAE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4AC5A0-C8C4-048C-081B-D86184712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A6AFA-6CE2-0389-61EE-AE8D6AF7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945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79DD-36D8-080C-18E5-78BB2F122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5D07D-63C2-1CA5-43DC-CD2905331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2D815C-31FA-50FC-53F9-76C0A4EB08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09CA2-4F76-1B89-FC06-CFA7F9FE1A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DE1A27-CE88-6374-53C6-4B8F8B37E3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17D080-9A5F-E1AB-DACB-AC1B51A7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2962C-6214-0B40-931E-EB46461F3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AB2AB3-11F3-3674-0DA0-DFEF7CC52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73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0C767-C178-4159-7021-B920A486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1A7E5E-27F2-F977-888B-EC28DA6B9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EB52C5-6FCD-6145-4D65-ADC62A54A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28AE46-5602-8CC7-4EFB-A97EC28F4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412AE3-3097-2E6A-07A7-8DCEAF2E5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23E179-FEAF-5F5E-D619-D23787936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B8491-9490-C706-D296-DEED0EF34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9293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5536F-F4D5-1CDB-A4AA-E90FEE4B1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B62AA-336E-0F32-126D-EF770547A9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42A18A-C98A-1A9B-3F70-DAC1340FC9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AFD7C-89DF-80AA-D4DB-A34B4CF1E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B6BAF0-61EC-6A2A-07B6-F34D1EEE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404BD-5DF3-3738-0339-5E8371D1F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14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3823B-FAF9-50CD-D26E-C92AC3663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3A8315-BA25-FE3F-FE2E-DEBCB9C130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50EFB6-6793-DC81-AE8F-4739B03D10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5E687E-A341-A8A9-2685-96308631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0C4E4-F907-4D03-ADDC-441DC9EB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628847-1FDA-0690-B985-A3088162E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0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42814-607B-DAF2-BBB5-642CDBDF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3082F4-D294-CCCF-E209-CD04A876F8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C774B3-C826-28E6-78F7-43538D4AB3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DFC413-0ADE-4A1A-832E-017EF48119C9}" type="datetimeFigureOut">
              <a:rPr lang="en-US" smtClean="0"/>
              <a:t>12/11/2022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AFC88-43C8-5E81-42DC-AF211D363F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D04DF0-80CA-A977-C20A-4790C6922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0CDC6-A613-4F3E-992E-F509081061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0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3E9874-A96F-FACE-EF70-948B9D77A33D}"/>
              </a:ext>
            </a:extLst>
          </p:cNvPr>
          <p:cNvSpPr txBox="1"/>
          <p:nvPr/>
        </p:nvSpPr>
        <p:spPr>
          <a:xfrm>
            <a:off x="971550" y="862310"/>
            <a:ext cx="10096500" cy="83099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2400" b="1" u="sng" dirty="0"/>
              <a:t>Damped Oscillation: </a:t>
            </a:r>
            <a:r>
              <a:rPr lang="en-US" sz="2400" b="1" dirty="0"/>
              <a:t>When the motion of an oscillator is reduced by an external force, the oscillator and its motion are said to be damped.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710F94-CF2E-9818-F283-5E65C2C70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0853" y="2146898"/>
            <a:ext cx="3037197" cy="42359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6E93A2-FE18-B9F6-426B-4CFCC3D87B16}"/>
                  </a:ext>
                </a:extLst>
              </p:cNvPr>
              <p:cNvSpPr txBox="1"/>
              <p:nvPr/>
            </p:nvSpPr>
            <p:spPr>
              <a:xfrm>
                <a:off x="851210" y="3042717"/>
                <a:ext cx="6873565" cy="73866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𝒘𝒉𝒆𝒓𝒆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𝒕𝒉𝒆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𝒅𝒂𝒎𝒑𝒊𝒏𝒈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𝒄𝒐𝒏𝒔𝒕𝒂𝒏𝒕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𝒂𝒏𝒅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𝒊𝒔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𝒕𝒉𝒆</m:t>
                    </m:r>
                  </m:oMath>
                </a14:m>
                <a:r>
                  <a:rPr lang="en-US" sz="2400" b="1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𝒗𝒆𝒍𝒐𝒄𝒊𝒕𝒚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𝒐𝒇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𝒃𝒍𝒐𝒄𝒌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𝒂𝒏𝒅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𝒕𝒉𝒆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𝒗𝒂𝒏𝒆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6E93A2-FE18-B9F6-426B-4CFCC3D8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10" y="3042717"/>
                <a:ext cx="6873565" cy="738664"/>
              </a:xfrm>
              <a:prstGeom prst="rect">
                <a:avLst/>
              </a:prstGeom>
              <a:blipFill>
                <a:blip r:embed="rId3"/>
                <a:stretch>
                  <a:fillRect l="-1686" b="-17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B07B37-A204-9756-ECF5-14E0E1CCA702}"/>
                  </a:ext>
                </a:extLst>
              </p:cNvPr>
              <p:cNvSpPr txBox="1"/>
              <p:nvPr/>
            </p:nvSpPr>
            <p:spPr>
              <a:xfrm>
                <a:off x="851210" y="2312127"/>
                <a:ext cx="6302065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Damped force exerted by the liquid,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=−</m:t>
                    </m:r>
                    <m:r>
                      <a:rPr kumimoji="0" lang="en-US" sz="24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𝒃𝒗</m:t>
                    </m:r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B07B37-A204-9756-ECF5-14E0E1CCA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210" y="2312127"/>
                <a:ext cx="6302065" cy="461665"/>
              </a:xfrm>
              <a:prstGeom prst="rect">
                <a:avLst/>
              </a:prstGeom>
              <a:blipFill>
                <a:blip r:embed="rId4"/>
                <a:stretch>
                  <a:fillRect l="-1549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BF4FF3-90FF-7B5E-01BB-0F633710E168}"/>
                  </a:ext>
                </a:extLst>
              </p:cNvPr>
              <p:cNvSpPr txBox="1"/>
              <p:nvPr/>
            </p:nvSpPr>
            <p:spPr>
              <a:xfrm>
                <a:off x="781263" y="4050306"/>
                <a:ext cx="5924337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𝑺𝒑𝒓𝒊𝒏𝒈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𝒇𝒐𝒓𝒄𝒆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𝑲𝒙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1BF4FF3-90FF-7B5E-01BB-0F633710E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63" y="4050306"/>
                <a:ext cx="5924337" cy="369332"/>
              </a:xfrm>
              <a:prstGeom prst="rect">
                <a:avLst/>
              </a:prstGeom>
              <a:blipFill>
                <a:blip r:embed="rId5"/>
                <a:stretch>
                  <a:fillRect b="-34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4A96A0D9-475B-DF27-C997-B13143C675B1}"/>
              </a:ext>
            </a:extLst>
          </p:cNvPr>
          <p:cNvSpPr txBox="1"/>
          <p:nvPr/>
        </p:nvSpPr>
        <p:spPr>
          <a:xfrm>
            <a:off x="781263" y="4872335"/>
            <a:ext cx="6586964" cy="830997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pPr algn="l"/>
            <a:r>
              <a:rPr lang="en-US" sz="2400" b="1" i="0" u="none" strike="noStrike" baseline="0" dirty="0">
                <a:latin typeface="TimesTen-Roman"/>
              </a:rPr>
              <a:t>Let us assume that the gravitational force on the block is negligible relative to </a:t>
            </a:r>
            <a:r>
              <a:rPr lang="en-US" sz="2400" b="1" i="1" u="none" strike="noStrike" baseline="0" dirty="0" err="1">
                <a:latin typeface="TimesTen-Italic"/>
              </a:rPr>
              <a:t>Fd</a:t>
            </a:r>
            <a:r>
              <a:rPr lang="en-US" sz="2400" b="1" i="1" u="none" strike="noStrike" baseline="0" dirty="0">
                <a:latin typeface="TimesTen-Italic"/>
              </a:rPr>
              <a:t> </a:t>
            </a:r>
            <a:r>
              <a:rPr lang="en-US" sz="2400" b="1" i="0" u="none" strike="noStrike" baseline="0" dirty="0">
                <a:latin typeface="TimesTen-Roman"/>
              </a:rPr>
              <a:t>and </a:t>
            </a:r>
            <a:r>
              <a:rPr lang="en-US" sz="2400" b="1" i="1" u="none" strike="noStrike" baseline="0" dirty="0">
                <a:latin typeface="TimesTen-Italic"/>
              </a:rPr>
              <a:t>Fs</a:t>
            </a:r>
            <a:r>
              <a:rPr lang="en-US" sz="2400" b="1" i="0" u="none" strike="noStrike" baseline="0" dirty="0">
                <a:latin typeface="TimesTen-Roman"/>
              </a:rPr>
              <a:t>.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823054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2F74E6B-CF07-CF96-5338-C1C14D7037B7}"/>
              </a:ext>
            </a:extLst>
          </p:cNvPr>
          <p:cNvSpPr txBox="1"/>
          <p:nvPr/>
        </p:nvSpPr>
        <p:spPr>
          <a:xfrm>
            <a:off x="1200150" y="948809"/>
            <a:ext cx="6096000" cy="461665"/>
          </a:xfrm>
          <a:prstGeom prst="rect">
            <a:avLst/>
          </a:prstGeom>
          <a:solidFill>
            <a:srgbClr val="92D050"/>
          </a:solidFill>
        </p:spPr>
        <p:txBody>
          <a:bodyPr wrap="square">
            <a:spAutoFit/>
          </a:bodyPr>
          <a:lstStyle/>
          <a:p>
            <a:r>
              <a:rPr lang="en-US" sz="2400" b="1" i="0" u="none" strike="noStrike" baseline="0" dirty="0">
                <a:latin typeface="TimesTen-Roman"/>
              </a:rPr>
              <a:t>From Newton’s second law</a:t>
            </a:r>
            <a:endParaRPr lang="en-US" sz="24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A03DE-99B5-2800-0F78-088874002911}"/>
                  </a:ext>
                </a:extLst>
              </p:cNvPr>
              <p:cNvSpPr txBox="1"/>
              <p:nvPr/>
            </p:nvSpPr>
            <p:spPr>
              <a:xfrm>
                <a:off x="2700569" y="1733550"/>
                <a:ext cx="1519006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𝒏𝒆𝒕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17A03DE-99B5-2800-0F78-08887400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569" y="1733550"/>
                <a:ext cx="1519006" cy="369332"/>
              </a:xfrm>
              <a:prstGeom prst="rect">
                <a:avLst/>
              </a:prstGeom>
              <a:blipFill>
                <a:blip r:embed="rId2"/>
                <a:stretch>
                  <a:fillRect l="-4016" r="-2410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0F5DF9-4E05-76C4-B972-256312247EF7}"/>
                  </a:ext>
                </a:extLst>
              </p:cNvPr>
              <p:cNvSpPr txBox="1"/>
              <p:nvPr/>
            </p:nvSpPr>
            <p:spPr>
              <a:xfrm>
                <a:off x="2700569" y="2533650"/>
                <a:ext cx="1987595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0F5DF9-4E05-76C4-B972-256312247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569" y="2533650"/>
                <a:ext cx="1987595" cy="369332"/>
              </a:xfrm>
              <a:prstGeom prst="rect">
                <a:avLst/>
              </a:prstGeom>
              <a:blipFill>
                <a:blip r:embed="rId3"/>
                <a:stretch>
                  <a:fillRect l="-3067" r="-1840" b="-1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8946EA-3317-A81D-9D7D-EC0DEFE5F53E}"/>
                  </a:ext>
                </a:extLst>
              </p:cNvPr>
              <p:cNvSpPr txBox="1"/>
              <p:nvPr/>
            </p:nvSpPr>
            <p:spPr>
              <a:xfrm>
                <a:off x="2700569" y="3149084"/>
                <a:ext cx="2325958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𝑲𝒙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𝒎𝒂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C8946EA-3317-A81D-9D7D-EC0DEFE5F5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569" y="3149084"/>
                <a:ext cx="2325958" cy="369332"/>
              </a:xfrm>
              <a:prstGeom prst="rect">
                <a:avLst/>
              </a:prstGeom>
              <a:blipFill>
                <a:blip r:embed="rId4"/>
                <a:stretch>
                  <a:fillRect l="-262" r="-1309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C14332-BD93-A838-9220-20CFFBBCB1A2}"/>
                  </a:ext>
                </a:extLst>
              </p:cNvPr>
              <p:cNvSpPr txBox="1"/>
              <p:nvPr/>
            </p:nvSpPr>
            <p:spPr>
              <a:xfrm>
                <a:off x="2700569" y="3764518"/>
                <a:ext cx="2647135" cy="369332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𝒎𝒂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𝒃𝒗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𝑲𝒙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0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2C14332-BD93-A838-9220-20CFFBBCB1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569" y="3764518"/>
                <a:ext cx="2647135" cy="369332"/>
              </a:xfrm>
              <a:prstGeom prst="rect">
                <a:avLst/>
              </a:prstGeom>
              <a:blipFill>
                <a:blip r:embed="rId5"/>
                <a:stretch>
                  <a:fillRect l="-1152" r="-2535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5BB3A-AB60-1E00-CE67-13C800A085B1}"/>
                  </a:ext>
                </a:extLst>
              </p:cNvPr>
              <p:cNvSpPr txBox="1"/>
              <p:nvPr/>
            </p:nvSpPr>
            <p:spPr>
              <a:xfrm>
                <a:off x="2700569" y="4466193"/>
                <a:ext cx="3227358" cy="750590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𝒅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</m:t>
                          </m:r>
                          <m:sSup>
                            <m:sSup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𝒃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𝒅𝒙</m:t>
                          </m:r>
                        </m:num>
                        <m:den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𝒅𝒕</m:t>
                          </m:r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𝒌𝒙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C5BB3A-AB60-1E00-CE67-13C800A08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569" y="4466193"/>
                <a:ext cx="3227358" cy="7505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ED6A064-DE1C-8ADA-33CE-DA614E5B069A}"/>
              </a:ext>
            </a:extLst>
          </p:cNvPr>
          <p:cNvSpPr txBox="1"/>
          <p:nvPr/>
        </p:nvSpPr>
        <p:spPr>
          <a:xfrm>
            <a:off x="2133600" y="5572125"/>
            <a:ext cx="628650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This is the equation for damped oscillation.</a:t>
            </a:r>
          </a:p>
        </p:txBody>
      </p:sp>
    </p:spTree>
    <p:extLst>
      <p:ext uri="{BB962C8B-B14F-4D97-AF65-F5344CB8AC3E}">
        <p14:creationId xmlns:p14="http://schemas.microsoft.com/office/powerpoint/2010/main" val="2215328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F03F47-23A2-FBBE-6B37-FD374DC31805}"/>
                  </a:ext>
                </a:extLst>
              </p:cNvPr>
              <p:cNvSpPr txBox="1"/>
              <p:nvPr/>
            </p:nvSpPr>
            <p:spPr>
              <a:xfrm>
                <a:off x="1019174" y="615088"/>
                <a:ext cx="9477376" cy="61657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TimesTen-Roman"/>
                  </a:rPr>
                  <a:t>The solution of this equation is, </a:t>
                </a:r>
                <a14:m>
                  <m:oMath xmlns:m="http://schemas.openxmlformats.org/officeDocument/2006/math"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</a:rPr>
                              <m:t>𝒃𝒕</m:t>
                            </m:r>
                          </m:num>
                          <m:den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sup>
                    </m:sSup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𝒄𝒐𝒔</m:t>
                    </m:r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 (</m:t>
                    </m:r>
                    <m:sSup>
                      <m:sSup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𝝋</m:t>
                    </m:r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i="0" u="none" strike="noStrike" baseline="0" dirty="0">
                    <a:latin typeface="TimesTen-Roman"/>
                  </a:rPr>
                  <a:t> </a:t>
                </a:r>
                <a:endParaRPr lang="en-US" sz="2400" b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F03F47-23A2-FBBE-6B37-FD374DC318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4" y="615088"/>
                <a:ext cx="9477376" cy="616579"/>
              </a:xfrm>
              <a:prstGeom prst="rect">
                <a:avLst/>
              </a:prstGeom>
              <a:blipFill>
                <a:blip r:embed="rId2"/>
                <a:stretch>
                  <a:fillRect l="-965" b="-20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67FE5-4DC9-0653-4949-C199A00B3399}"/>
                  </a:ext>
                </a:extLst>
              </p:cNvPr>
              <p:cNvSpPr txBox="1"/>
              <p:nvPr/>
            </p:nvSpPr>
            <p:spPr>
              <a:xfrm>
                <a:off x="538162" y="2181046"/>
                <a:ext cx="11115675" cy="61657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TimesTen-Roman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p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</a:rPr>
                              <m:t>𝒃𝒕</m:t>
                            </m:r>
                          </m:num>
                          <m:den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400" b="1" i="1" u="none" strike="noStrike" baseline="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den>
                        </m:f>
                      </m:sup>
                    </m:sSup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i="0" u="none" strike="noStrike" baseline="0" dirty="0">
                    <a:latin typeface="TimesTen-Roman"/>
                  </a:rPr>
                  <a:t>is the amplitude which </a:t>
                </a:r>
                <a:r>
                  <a:rPr lang="en-US" sz="2400" b="1" dirty="0"/>
                  <a:t>decreases exponentially with time.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EA67FE5-4DC9-0653-4949-C199A00B3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162" y="2181046"/>
                <a:ext cx="11115675" cy="616579"/>
              </a:xfrm>
              <a:prstGeom prst="rect">
                <a:avLst/>
              </a:prstGeom>
              <a:blipFill>
                <a:blip r:embed="rId3"/>
                <a:stretch>
                  <a:fillRect l="-822" b="-2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07ED2-BC51-6B35-E52D-A1203A6DB18C}"/>
                  </a:ext>
                </a:extLst>
              </p:cNvPr>
              <p:cNvSpPr txBox="1"/>
              <p:nvPr/>
            </p:nvSpPr>
            <p:spPr>
              <a:xfrm>
                <a:off x="442910" y="3729144"/>
                <a:ext cx="4757740" cy="121321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400" b="1" i="0" u="none" strike="noStrike" baseline="0" dirty="0">
                    <a:latin typeface="TimesTen-Roman"/>
                  </a:rPr>
                  <a:t>This angular frequency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𝝎</m:t>
                        </m:r>
                      </m:e>
                      <m:sup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i="0" u="none" strike="noStrike" baseline="0" dirty="0">
                    <a:latin typeface="TimesTen-Roman"/>
                  </a:rPr>
                  <a:t>is given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sz="24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𝛚</m:t>
                        </m:r>
                      </m:e>
                      <m:sup>
                        <m:r>
                          <a:rPr kumimoji="0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′</m:t>
                        </m:r>
                      </m:sup>
                    </m:sSup>
                    <m:r>
                      <a:rPr kumimoji="0" lang="en-US" sz="24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n-US" sz="24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r>
                              <a:rPr kumimoji="0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𝐤</m:t>
                            </m:r>
                          </m:num>
                          <m:den>
                            <m:r>
                              <a:rPr kumimoji="0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𝐦</m:t>
                            </m:r>
                          </m:den>
                        </m:f>
                        <m:r>
                          <a:rPr kumimoji="0" lang="en-US" sz="2400" b="1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−</m:t>
                        </m:r>
                        <m:f>
                          <m:fPr>
                            <m:ctrlPr>
                              <a:rPr kumimoji="0" lang="en-US" sz="24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𝐛</m:t>
                                </m:r>
                              </m:e>
                              <m:sup>
                                <m:r>
                                  <a:rPr kumimoji="0" lang="en-US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sup>
                            </m:sSup>
                          </m:num>
                          <m:den>
                            <m:r>
                              <a:rPr kumimoji="0" lang="en-US" sz="2400" b="1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+mn-ea"/>
                                <a:cs typeface="+mn-cs"/>
                              </a:rPr>
                              <m:t>𝟒</m:t>
                            </m:r>
                            <m:sSup>
                              <m:sSupPr>
                                <m:ctrlPr>
                                  <a:rPr kumimoji="0" lang="en-US" sz="2400" b="1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𝐦</m:t>
                                </m:r>
                              </m:e>
                              <m:sup>
                                <m:r>
                                  <a:rPr kumimoji="0" lang="en-US" sz="2400" b="1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𝟐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2400" b="1" i="0" u="none" strike="noStrike" baseline="0" dirty="0">
                    <a:latin typeface="TimesTen-Roman"/>
                  </a:rPr>
                  <a:t> </a:t>
                </a:r>
                <a:endParaRPr lang="en-US" sz="2400" b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7907ED2-BC51-6B35-E52D-A1203A6DB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0" y="3729144"/>
                <a:ext cx="4757740" cy="1213217"/>
              </a:xfrm>
              <a:prstGeom prst="rect">
                <a:avLst/>
              </a:prstGeom>
              <a:blipFill>
                <a:blip r:embed="rId4"/>
                <a:stretch>
                  <a:fillRect l="-2051" t="-4020" r="-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DEE83F9C-A9B2-6C73-9569-0B70726ADC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5058" y="3280279"/>
            <a:ext cx="5398779" cy="233947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29505E-8BA2-980A-E8F7-497338CE3442}"/>
                  </a:ext>
                </a:extLst>
              </p:cNvPr>
              <p:cNvSpPr txBox="1"/>
              <p:nvPr/>
            </p:nvSpPr>
            <p:spPr>
              <a:xfrm>
                <a:off x="1019174" y="1507189"/>
                <a:ext cx="7934325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2400" b="1" i="1" u="none" strike="noStrike" baseline="0" smtClean="0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 u="none" strike="noStrike" baseline="0" smtClean="0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sz="2400" b="1" dirty="0"/>
                  <a:t> is the displacement of the damped motion after time t.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229505E-8BA2-980A-E8F7-497338CE3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174" y="1507189"/>
                <a:ext cx="7934325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925510-64C7-429E-AAC1-BBC14756D14A}"/>
                  </a:ext>
                </a:extLst>
              </p:cNvPr>
              <p:cNvSpPr txBox="1"/>
              <p:nvPr/>
            </p:nvSpPr>
            <p:spPr>
              <a:xfrm>
                <a:off x="228601" y="949915"/>
                <a:ext cx="11649074" cy="531749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𝑻𝒉𝒆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𝒎𝒆𝒄𝒉𝒂𝒏𝒊𝒄𝒂𝒍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𝒆𝒏𝒆𝒓𝒈𝒚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𝒇𝒐𝒓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𝒂𝒏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𝒖𝒏𝒅𝒂𝒎𝒑𝒆𝒅</m:t>
                    </m:r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𝒐𝒔𝒄𝒊𝒍𝒍𝒂𝒕𝒐𝒓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b="1" dirty="0"/>
                  <a:t>is constant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𝑬</m:t>
                    </m:r>
                    <m:r>
                      <a:rPr lang="en-US" sz="2400" b="1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den>
                    </m:f>
                    <m:r>
                      <a:rPr lang="en-US" sz="2400" b="1" i="1">
                        <a:latin typeface="Cambria Math" panose="02040503050406030204" pitchFamily="18" charset="0"/>
                      </a:rPr>
                      <m:t>𝒌</m:t>
                    </m:r>
                    <m:sSubSup>
                      <m:sSubSup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  <m:sup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endParaRPr lang="en-US" sz="24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F925510-64C7-429E-AAC1-BBC14756D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1" y="949915"/>
                <a:ext cx="11649074" cy="531749"/>
              </a:xfrm>
              <a:prstGeom prst="rect">
                <a:avLst/>
              </a:prstGeom>
              <a:blipFill>
                <a:blip r:embed="rId2"/>
                <a:stretch>
                  <a:fillRect t="-2299" b="-19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281DCC-0066-42FB-95C6-47CC40363BD0}"/>
                  </a:ext>
                </a:extLst>
              </p:cNvPr>
              <p:cNvSpPr txBox="1"/>
              <p:nvPr/>
            </p:nvSpPr>
            <p:spPr>
              <a:xfrm>
                <a:off x="577291" y="2844576"/>
                <a:ext cx="10318081" cy="815673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𝒎𝒆𝒄𝒉𝒂𝒏𝒊𝒄𝒂𝒍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𝒆𝒏𝒆𝒓𝒈𝒚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𝒅𝒂𝒎𝒑𝒆𝒅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𝒐𝒔𝒄𝒊𝒍𝒍𝒂𝒕𝒐𝒓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𝒌</m:t>
                      </m:r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ⅇ</m:t>
                                  </m:r>
                                </m:e>
                                <m:sup>
                                  <m:r>
                                    <a:rPr lang="en-US" sz="2400" b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en-US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num>
                                        <m:den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𝟐</m:t>
                                          </m:r>
                                          <m:r>
                                            <a:rPr lang="en-US" sz="2400" b="1" i="1">
                                              <a:latin typeface="Cambria Math" panose="02040503050406030204" pitchFamily="18" charset="0"/>
                                            </a:rPr>
                                            <m:t>𝒎</m:t>
                                          </m:r>
                                        </m:den>
                                      </m:f>
                                    </m:e>
                                  </m:d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281DCC-0066-42FB-95C6-47CC40363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91" y="2844576"/>
                <a:ext cx="10318081" cy="8156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AA6BF2-3D10-4711-9DCC-2A4D1A180DA0}"/>
                  </a:ext>
                </a:extLst>
              </p:cNvPr>
              <p:cNvSpPr txBox="1"/>
              <p:nvPr/>
            </p:nvSpPr>
            <p:spPr>
              <a:xfrm>
                <a:off x="4658982" y="3841820"/>
                <a:ext cx="2359685" cy="733278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US" sz="2400" b="1" i="1">
                          <a:latin typeface="Cambria Math" panose="02040503050406030204" pitchFamily="18" charset="0"/>
                        </a:rPr>
                        <m:t>𝒌</m:t>
                      </m:r>
                      <m:sSubSup>
                        <m:sSub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bSup>
                      <m:sSup>
                        <m:sSup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ⅇ</m:t>
                          </m:r>
                        </m:e>
                        <m:sup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d>
                            <m:d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𝒃</m:t>
                                  </m:r>
                                </m:num>
                                <m:den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den>
                              </m:f>
                            </m:e>
                          </m:d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𝒕</m:t>
                          </m:r>
                        </m:sup>
                      </m:sSup>
                    </m:oMath>
                  </m:oMathPara>
                </a14:m>
                <a:endParaRPr lang="en-US" sz="2400" b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9AA6BF2-3D10-4711-9DCC-2A4D1A180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8982" y="3841820"/>
                <a:ext cx="2359685" cy="73327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027B12-D945-49AC-A7AC-D5C10B18C133}"/>
                  </a:ext>
                </a:extLst>
              </p:cNvPr>
              <p:cNvSpPr/>
              <p:nvPr/>
            </p:nvSpPr>
            <p:spPr>
              <a:xfrm>
                <a:off x="933451" y="279084"/>
                <a:ext cx="4411785" cy="461665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400" b="1" u="sng" dirty="0">
                    <a:solidFill>
                      <a:schemeClr val="tx1"/>
                    </a:solidFill>
                  </a:rPr>
                  <a:t>Damped </a:t>
                </a:r>
                <a14:m>
                  <m:oMath xmlns:m="http://schemas.openxmlformats.org/officeDocument/2006/math">
                    <m:r>
                      <a:rPr lang="en-US" sz="2400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𝒎𝒆𝒄𝒉𝒂𝒏𝒊𝒄𝒂𝒍</m:t>
                    </m:r>
                    <m:r>
                      <a:rPr lang="en-US" sz="2400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𝒆𝒏𝒆𝒓𝒈𝒚</m:t>
                    </m:r>
                    <m:r>
                      <a:rPr lang="en-US" sz="2400" b="1" i="1" u="sng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endParaRPr lang="en-US" b="1" u="sng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E027B12-D945-49AC-A7AC-D5C10B18C1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451" y="279084"/>
                <a:ext cx="4411785" cy="461665"/>
              </a:xfrm>
              <a:prstGeom prst="rect">
                <a:avLst/>
              </a:prstGeom>
              <a:blipFill>
                <a:blip r:embed="rId5"/>
                <a:stretch>
                  <a:fillRect l="-2072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E83D05-FF1A-4A49-818E-D37F90096F15}"/>
                  </a:ext>
                </a:extLst>
              </p:cNvPr>
              <p:cNvSpPr/>
              <p:nvPr/>
            </p:nvSpPr>
            <p:spPr>
              <a:xfrm>
                <a:off x="906587" y="1672862"/>
                <a:ext cx="5900974" cy="623504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sz="2400" b="1" dirty="0">
                    <a:solidFill>
                      <a:prstClr val="black"/>
                    </a:solidFill>
                  </a:rPr>
                  <a:t>If damping (b) is very small,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≈</m:t>
                        </m:r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  <m:sSup>
                      <m:sSupPr>
                        <m:ctrlP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b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b="1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num>
                              <m:den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US" sz="2400" b="1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𝒎</m:t>
                                </m:r>
                              </m:den>
                            </m:f>
                          </m:e>
                        </m:d>
                        <m:r>
                          <a:rPr lang="en-US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sup>
                    </m:sSup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9E83D05-FF1A-4A49-818E-D37F90096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587" y="1672862"/>
                <a:ext cx="5900974" cy="623504"/>
              </a:xfrm>
              <a:prstGeom prst="rect">
                <a:avLst/>
              </a:prstGeom>
              <a:blipFill>
                <a:blip r:embed="rId6"/>
                <a:stretch>
                  <a:fillRect l="-1653" b="-203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50B9C-2750-8CC7-BBD6-FBC837366859}"/>
                  </a:ext>
                </a:extLst>
              </p:cNvPr>
              <p:cNvSpPr txBox="1"/>
              <p:nvPr/>
            </p:nvSpPr>
            <p:spPr>
              <a:xfrm>
                <a:off x="676274" y="5185138"/>
                <a:ext cx="10219097" cy="830997"/>
              </a:xfrm>
              <a:prstGeom prst="rect">
                <a:avLst/>
              </a:prstGeom>
              <a:solidFill>
                <a:srgbClr val="92D050"/>
              </a:solidFill>
            </p:spPr>
            <p:txBody>
              <a:bodyPr wrap="square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𝑻𝒉𝒆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𝒎𝒆𝒄𝒉𝒂𝒏𝒊𝒄𝒂𝒍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𝒆𝒏𝒆𝒓𝒈𝒚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𝒇𝒐𝒓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𝒅𝒂𝒎𝒑𝒆𝒅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𝒐𝒔𝒄𝒊𝒍𝒍𝒂𝒕𝒐𝒓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𝒅𝒆𝒄𝒓𝒆𝒂𝒔𝒆𝒔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𝒂𝒔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𝒇𝒖𝒏𝒄𝒕𝒊𝒐𝒏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𝒕𝒊𝒎𝒆</m:t>
                      </m:r>
                    </m:oMath>
                  </m:oMathPara>
                </a14:m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350B9C-2750-8CC7-BBD6-FBC8373668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274" y="5185138"/>
                <a:ext cx="10219097" cy="830997"/>
              </a:xfrm>
              <a:prstGeom prst="rect">
                <a:avLst/>
              </a:prstGeom>
              <a:blipFill>
                <a:blip r:embed="rId7"/>
                <a:stretch>
                  <a:fillRect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091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666750" y="152400"/>
                <a:ext cx="8534400" cy="6553200"/>
              </a:xfrm>
            </p:spPr>
            <p:txBody>
              <a:bodyPr>
                <a:normAutofit/>
              </a:bodyPr>
              <a:lstStyle/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solidFill>
                      <a:srgbClr val="7030A0"/>
                    </a:solidFill>
                    <a:latin typeface="Arial"/>
                    <a:ea typeface="Times New Roman"/>
                  </a:rPr>
                  <a:t>58. </a:t>
                </a:r>
                <a:r>
                  <a:rPr lang="en-US" sz="2400" dirty="0">
                    <a:solidFill>
                      <a:srgbClr val="7030A0"/>
                    </a:solidFill>
                    <a:latin typeface="Arial"/>
                    <a:ea typeface="Times New Roman"/>
                  </a:rPr>
                  <a:t>For the damped oscillator system shown in Fig. 15-16, with m = 250 g, k = 85 N/m, and b = 70 g/s, T= 0.34 s, what is the ratio of the oscillation amplitude at the end of 20 cycles to the initial oscillation amplitude?</a:t>
                </a: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400" dirty="0">
                    <a:latin typeface="Arial"/>
                    <a:ea typeface="Cambria Math"/>
                  </a:rPr>
                  <a:t>Time for 20 cycles, t = 20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sz="2400" dirty="0">
                  <a:latin typeface="Arial"/>
                  <a:ea typeface="Cambria Math"/>
                </a:endParaRPr>
              </a:p>
              <a:p>
                <a:pPr marL="0" marR="124460" indent="0">
                  <a:lnSpc>
                    <a:spcPct val="115000"/>
                  </a:lnSpc>
                  <a:spcBef>
                    <a:spcPts val="0"/>
                  </a:spcBef>
                  <a:buNone/>
                </a:pPr>
                <a:r>
                  <a:rPr lang="en-US" sz="2400" b="1" dirty="0">
                    <a:latin typeface="Arial"/>
                    <a:ea typeface="Times New Roman"/>
                  </a:rPr>
                  <a:t> </a:t>
                </a:r>
                <a:r>
                  <a:rPr lang="en-US" sz="2400" b="1" dirty="0">
                    <a:ea typeface="Times New Roman"/>
                  </a:rPr>
                  <a:t>Amplitude </a:t>
                </a:r>
                <a14:m>
                  <m:oMath xmlns:m="http://schemas.openxmlformats.org/officeDocument/2006/math">
                    <m:r>
                      <a:rPr lang="en-US" sz="2400" b="1" i="1">
                        <a:latin typeface="Cambria Math"/>
                        <a:ea typeface="Times New Roman"/>
                      </a:rPr>
                      <m:t>=</m:t>
                    </m:r>
                  </m:oMath>
                </a14:m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ⅇ</m:t>
                        </m:r>
                      </m:e>
                      <m:sup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2</m:t>
                                </m:r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/>
                          </a:rPr>
                          <m:t>20</m:t>
                        </m:r>
                        <m:sSup>
                          <m:sSup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sz="2400" dirty="0"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dirty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t = 0, </a:t>
                </a:r>
              </a:p>
              <a:p>
                <a:pPr marL="0" indent="0">
                  <a:buNone/>
                </a:pPr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Amplitude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num>
                              <m:den>
                                <m: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den>
                            </m:f>
                          </m:e>
                        </m:d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Arial"/>
                    <a:ea typeface="Cambria Math"/>
                  </a:rPr>
                  <a:t>(1) =</a:t>
                </a:r>
                <a:r>
                  <a:rPr lang="en-US" sz="24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152400"/>
                <a:ext cx="8534400" cy="6553200"/>
              </a:xfrm>
              <a:blipFill>
                <a:blip r:embed="rId2"/>
                <a:stretch>
                  <a:fillRect l="-1071" t="-372"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175894F-F537-5C9C-C380-DE72D57E48AE}"/>
              </a:ext>
            </a:extLst>
          </p:cNvPr>
          <p:cNvSpPr txBox="1"/>
          <p:nvPr/>
        </p:nvSpPr>
        <p:spPr>
          <a:xfrm>
            <a:off x="8716616" y="2447341"/>
            <a:ext cx="3218083" cy="16580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12446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ea typeface="Times New Roman"/>
              </a:rPr>
              <a:t>m = 250 g= 0.250 kg</a:t>
            </a:r>
          </a:p>
          <a:p>
            <a:pPr marL="0" marR="12446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ea typeface="Times New Roman"/>
              </a:rPr>
              <a:t>          k = 85 N/m</a:t>
            </a:r>
          </a:p>
          <a:p>
            <a:pPr marL="0" marR="12446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ea typeface="Times New Roman"/>
              </a:rPr>
              <a:t>          b = 70 g/s = 0.070 kg/s</a:t>
            </a:r>
          </a:p>
          <a:p>
            <a:pPr marL="0" marR="124460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800" dirty="0">
                <a:latin typeface="Arial"/>
                <a:ea typeface="Times New Roman"/>
              </a:rPr>
              <a:t>          T= 0.34 s</a:t>
            </a:r>
          </a:p>
        </p:txBody>
      </p:sp>
    </p:spTree>
    <p:extLst>
      <p:ext uri="{BB962C8B-B14F-4D97-AF65-F5344CB8AC3E}">
        <p14:creationId xmlns:p14="http://schemas.microsoft.com/office/powerpoint/2010/main" val="1356333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DD9F39-3356-4C98-A98F-B6C81E9B3B24}"/>
                  </a:ext>
                </a:extLst>
              </p:cNvPr>
              <p:cNvSpPr txBox="1"/>
              <p:nvPr/>
            </p:nvSpPr>
            <p:spPr>
              <a:xfrm>
                <a:off x="2748542" y="2506056"/>
                <a:ext cx="2047261" cy="3931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= 0.34 s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8DD9F39-3356-4C98-A98F-B6C81E9B3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542" y="2506056"/>
                <a:ext cx="2047261" cy="393185"/>
              </a:xfrm>
              <a:prstGeom prst="rect">
                <a:avLst/>
              </a:prstGeom>
              <a:blipFill>
                <a:blip r:embed="rId2"/>
                <a:stretch>
                  <a:fillRect l="-4167" t="-461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162C45-5D6D-49EB-913E-15308AA7347D}"/>
                  </a:ext>
                </a:extLst>
              </p:cNvPr>
              <p:cNvSpPr txBox="1"/>
              <p:nvPr/>
            </p:nvSpPr>
            <p:spPr>
              <a:xfrm>
                <a:off x="1908096" y="969343"/>
                <a:ext cx="4929136" cy="7515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lvl="0">
                  <a:defRPr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</m:e>
                      <m:sup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k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m</m:t>
                            </m:r>
                          </m:den>
                        </m:f>
                        <m:r>
                          <a:rPr lang="en-US" sz="240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m</m:t>
                                </m:r>
                              </m:e>
                              <m:sup>
                                <m:r>
                                  <a:rPr lang="en-US" sz="240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 =</a:t>
                </a:r>
                <a:r>
                  <a:rPr lang="en-US" sz="24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85</m:t>
                            </m:r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0.250</m:t>
                            </m:r>
                          </m:den>
                        </m:f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0.070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0.250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en-US" sz="2400" dirty="0">
                    <a:solidFill>
                      <a:prstClr val="black"/>
                    </a:solidFill>
                    <a:latin typeface="Calibri" panose="020F0502020204030204"/>
                  </a:rPr>
                  <a:t> 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162C45-5D6D-49EB-913E-15308AA73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8096" y="969343"/>
                <a:ext cx="4929136" cy="751552"/>
              </a:xfrm>
              <a:prstGeom prst="rect">
                <a:avLst/>
              </a:prstGeom>
              <a:blipFill>
                <a:blip r:embed="rId3"/>
                <a:stretch>
                  <a:fillRect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55B1F-B699-4CA4-9026-201E7A86F8BC}"/>
                  </a:ext>
                </a:extLst>
              </p:cNvPr>
              <p:cNvSpPr txBox="1"/>
              <p:nvPr/>
            </p:nvSpPr>
            <p:spPr>
              <a:xfrm>
                <a:off x="2057401" y="1892853"/>
                <a:ext cx="1919243" cy="360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e>
                        <m:sup>
                          <m:r>
                            <a:rPr lang="en-US" sz="240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>
                          <a:latin typeface="Cambria Math" panose="02040503050406030204" pitchFamily="18" charset="0"/>
                        </a:rPr>
                        <m:t>=18.44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𝑟𝑎𝑑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955B1F-B699-4CA4-9026-201E7A86F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1" y="1892853"/>
                <a:ext cx="1919243" cy="360804"/>
              </a:xfrm>
              <a:prstGeom prst="rect">
                <a:avLst/>
              </a:prstGeom>
              <a:blipFill>
                <a:blip r:embed="rId4"/>
                <a:stretch>
                  <a:fillRect l="-2229" r="-1274" b="-25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CF8DBC-D818-4A73-A1E9-E7A032F16D33}"/>
                  </a:ext>
                </a:extLst>
              </p:cNvPr>
              <p:cNvSpPr/>
              <p:nvPr/>
            </p:nvSpPr>
            <p:spPr>
              <a:xfrm>
                <a:off x="1524001" y="24544"/>
                <a:ext cx="6904457" cy="8405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ea typeface="Times New Roman"/>
                  </a:rPr>
                  <a:t>Ratio of amplitudes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ⅇ−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num>
                      <m:den>
                        <m:sSub>
                          <m:sSubPr>
                            <m:ctrlP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den>
                    </m:f>
                    <m:r>
                      <a:rPr lang="en-US" sz="2400" b="1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Times New Roman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sSup>
                          <m:sSup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400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CCCF8DBC-D818-4A73-A1E9-E7A032F16D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4544"/>
                <a:ext cx="6904457" cy="840551"/>
              </a:xfrm>
              <a:prstGeom prst="rect">
                <a:avLst/>
              </a:prstGeom>
              <a:blipFill>
                <a:blip r:embed="rId5"/>
                <a:stretch>
                  <a:fillRect l="-1324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E38E2F79-9196-4A08-9ABC-E8688073A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5414" y="4411553"/>
            <a:ext cx="5562586" cy="241045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3FAC39-CA45-447D-B96C-C535D3BF0A2A}"/>
                  </a:ext>
                </a:extLst>
              </p:cNvPr>
              <p:cNvSpPr/>
              <p:nvPr/>
            </p:nvSpPr>
            <p:spPr>
              <a:xfrm>
                <a:off x="1690447" y="3056885"/>
                <a:ext cx="4929136" cy="6122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prstClr val="black"/>
                    </a:solidFill>
                    <a:ea typeface="Times New Roman"/>
                  </a:rPr>
                  <a:t>Ratio of amplitudes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0.070</m:t>
                                </m:r>
                              </m:num>
                              <m:den>
                                <m:r>
                                  <a:rPr lang="en-US" sz="2400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0.250</m:t>
                                </m:r>
                              </m:den>
                            </m:f>
                          </m:e>
                        </m:d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(0.34)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1E3FAC39-CA45-447D-B96C-C535D3BF0A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447" y="3056885"/>
                <a:ext cx="4929136" cy="612284"/>
              </a:xfrm>
              <a:prstGeom prst="rect">
                <a:avLst/>
              </a:prstGeom>
              <a:blipFill>
                <a:blip r:embed="rId7"/>
                <a:stretch>
                  <a:fillRect l="-1854" b="-2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0E3993-B863-4386-AE4C-922431F72F15}"/>
                  </a:ext>
                </a:extLst>
              </p:cNvPr>
              <p:cNvSpPr/>
              <p:nvPr/>
            </p:nvSpPr>
            <p:spPr>
              <a:xfrm>
                <a:off x="4261134" y="3593898"/>
                <a:ext cx="2265991" cy="46583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=</m:t>
                    </m:r>
                    <m:sSup>
                      <m:sSupPr>
                        <m:ctrlP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ⅇ</m:t>
                        </m:r>
                      </m:e>
                      <m:sup>
                        <m:r>
                          <a:rPr 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952</m:t>
                        </m:r>
                      </m:sup>
                    </m:sSup>
                    <m:r>
                      <a:rPr lang="en-US" sz="2400" b="1" i="1">
                        <a:solidFill>
                          <a:prstClr val="black"/>
                        </a:solidFill>
                        <a:latin typeface="Cambria Math"/>
                        <a:ea typeface="Times New Roman"/>
                      </a:rPr>
                      <m:t>=</m:t>
                    </m:r>
                  </m:oMath>
                </a14:m>
                <a:r>
                  <a:rPr lang="en-US" dirty="0">
                    <a:solidFill>
                      <a:prstClr val="black"/>
                    </a:solidFill>
                  </a:rPr>
                  <a:t> 0.39</a:t>
                </a:r>
                <a:endParaRPr lang="en-US" dirty="0"/>
              </a:p>
            </p:txBody>
          </p:sp>
        </mc:Choice>
        <mc:Fallback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B0E3993-B863-4386-AE4C-922431F72F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1134" y="3593898"/>
                <a:ext cx="2265991" cy="465833"/>
              </a:xfrm>
              <a:prstGeom prst="rect">
                <a:avLst/>
              </a:prstGeom>
              <a:blipFill>
                <a:blip r:embed="rId8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DDAE59E7-1560-48FA-BE72-93A90485909B}"/>
              </a:ext>
            </a:extLst>
          </p:cNvPr>
          <p:cNvGrpSpPr/>
          <p:nvPr/>
        </p:nvGrpSpPr>
        <p:grpSpPr>
          <a:xfrm>
            <a:off x="7543801" y="130560"/>
            <a:ext cx="2970816" cy="4365240"/>
            <a:chOff x="4913211" y="1103294"/>
            <a:chExt cx="4111925" cy="5334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23AE9A0-255F-449A-9DA1-BF84F368A0B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13211" y="1103294"/>
              <a:ext cx="4111925" cy="5334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92E55DA-5945-45EC-B7F4-039F1E2C56FE}"/>
                </a:ext>
              </a:extLst>
            </p:cNvPr>
            <p:cNvSpPr/>
            <p:nvPr/>
          </p:nvSpPr>
          <p:spPr>
            <a:xfrm>
              <a:off x="5823185" y="4227495"/>
              <a:ext cx="872404" cy="564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rod</a:t>
              </a:r>
              <a:endParaRPr lang="en-US" dirty="0">
                <a:solidFill>
                  <a:srgbClr val="00B050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E05E2BC-8C0D-4D82-AACF-1972B08A6E06}"/>
                </a:ext>
              </a:extLst>
            </p:cNvPr>
            <p:cNvCxnSpPr>
              <a:cxnSpLocks/>
            </p:cNvCxnSpPr>
            <p:nvPr/>
          </p:nvCxnSpPr>
          <p:spPr>
            <a:xfrm>
              <a:off x="7736295" y="3393761"/>
              <a:ext cx="0" cy="5555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B7A8AD5-5F38-4027-B4E7-DB254557D8A2}"/>
                </a:ext>
              </a:extLst>
            </p:cNvPr>
            <p:cNvSpPr/>
            <p:nvPr/>
          </p:nvSpPr>
          <p:spPr>
            <a:xfrm>
              <a:off x="7809864" y="3308630"/>
              <a:ext cx="493002" cy="564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x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11CA7106-4F61-4467-B7EC-ED90D56D35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24733" y="2756578"/>
              <a:ext cx="0" cy="538873"/>
            </a:xfrm>
            <a:prstGeom prst="straightConnector1">
              <a:avLst/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DD92F61-02A0-41DA-82EF-B250929C3511}"/>
                </a:ext>
              </a:extLst>
            </p:cNvPr>
            <p:cNvSpPr/>
            <p:nvPr/>
          </p:nvSpPr>
          <p:spPr>
            <a:xfrm>
              <a:off x="7744943" y="2837245"/>
              <a:ext cx="672717" cy="564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b="1" baseline="-25000" dirty="0">
                  <a:solidFill>
                    <a:srgbClr val="7030A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endParaRPr lang="en-US" b="1" baseline="-25000" dirty="0">
                <a:solidFill>
                  <a:srgbClr val="7030A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D8755BD-11CA-4EEA-B3DE-0B639C1BCD66}"/>
                </a:ext>
              </a:extLst>
            </p:cNvPr>
            <p:cNvCxnSpPr>
              <a:cxnSpLocks/>
            </p:cNvCxnSpPr>
            <p:nvPr/>
          </p:nvCxnSpPr>
          <p:spPr>
            <a:xfrm>
              <a:off x="7987958" y="4936521"/>
              <a:ext cx="0" cy="555511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B3EE7342-D21F-4EC7-A802-918903A7423B}"/>
                </a:ext>
              </a:extLst>
            </p:cNvPr>
            <p:cNvSpPr/>
            <p:nvPr/>
          </p:nvSpPr>
          <p:spPr>
            <a:xfrm>
              <a:off x="8001210" y="4872961"/>
              <a:ext cx="493002" cy="564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rgbClr val="00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v</a:t>
              </a:r>
              <a:endParaRPr lang="en-US" b="1" dirty="0">
                <a:solidFill>
                  <a:srgbClr val="00B05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1C504F4-8487-4745-A249-41279BD3AE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993761" y="4334088"/>
              <a:ext cx="0" cy="53887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854A6B1-0E26-487E-9730-997E2AABE37E}"/>
                </a:ext>
              </a:extLst>
            </p:cNvPr>
            <p:cNvSpPr/>
            <p:nvPr/>
          </p:nvSpPr>
          <p:spPr>
            <a:xfrm>
              <a:off x="8012197" y="4334088"/>
              <a:ext cx="688250" cy="5641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/>
              <a:r>
                <a:rPr lang="en-US" sz="2400" b="1" dirty="0" err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</a:t>
              </a:r>
              <a:r>
                <a:rPr lang="en-US" sz="2400" b="1" baseline="-25000" dirty="0" err="1">
                  <a:solidFill>
                    <a:srgbClr val="00B0F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endParaRPr lang="en-US" b="1" baseline="-25000" dirty="0">
                <a:solidFill>
                  <a:srgbClr val="00B0F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573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409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Cambria Math</vt:lpstr>
      <vt:lpstr>TimesTen-Italic</vt:lpstr>
      <vt:lpstr>TimesTen-Roman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Israt Kabir</dc:creator>
  <cp:lastModifiedBy>Israt Kabir</cp:lastModifiedBy>
  <cp:revision>1</cp:revision>
  <dcterms:created xsi:type="dcterms:W3CDTF">2022-12-11T04:14:43Z</dcterms:created>
  <dcterms:modified xsi:type="dcterms:W3CDTF">2022-12-11T04:54:25Z</dcterms:modified>
</cp:coreProperties>
</file>