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73" r:id="rId13"/>
    <p:sldId id="274" r:id="rId14"/>
    <p:sldId id="286" r:id="rId1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2FD17-11D3-4A9C-A99E-DF98547D91F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CABCF-0C00-41D5-BFDB-C4EB9AF4B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0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CABCF-0C00-41D5-BFDB-C4EB9AF4B5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2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D1C-67F4-406A-BAA5-EB504D15176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1BE-9569-4A80-A1E5-1DC332AA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D1C-67F4-406A-BAA5-EB504D15176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1BE-9569-4A80-A1E5-1DC332AA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7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D1C-67F4-406A-BAA5-EB504D15176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1BE-9569-4A80-A1E5-1DC332AA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D1C-67F4-406A-BAA5-EB504D15176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1BE-9569-4A80-A1E5-1DC332AA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D1C-67F4-406A-BAA5-EB504D15176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1BE-9569-4A80-A1E5-1DC332AA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D1C-67F4-406A-BAA5-EB504D15176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1BE-9569-4A80-A1E5-1DC332AA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D1C-67F4-406A-BAA5-EB504D15176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1BE-9569-4A80-A1E5-1DC332AA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8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D1C-67F4-406A-BAA5-EB504D15176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1BE-9569-4A80-A1E5-1DC332AA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D1C-67F4-406A-BAA5-EB504D15176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1BE-9569-4A80-A1E5-1DC332AA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7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D1C-67F4-406A-BAA5-EB504D15176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1BE-9569-4A80-A1E5-1DC332AA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7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6D1C-67F4-406A-BAA5-EB504D15176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111BE-9569-4A80-A1E5-1DC332AA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6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06D1C-67F4-406A-BAA5-EB504D15176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11BE-9569-4A80-A1E5-1DC332AAD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8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9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362200" y="834789"/>
            <a:ext cx="4114800" cy="1070211"/>
            <a:chOff x="2362200" y="834789"/>
            <a:chExt cx="4114800" cy="1070211"/>
          </a:xfrm>
        </p:grpSpPr>
        <p:sp>
          <p:nvSpPr>
            <p:cNvPr id="2" name="Oval 1"/>
            <p:cNvSpPr/>
            <p:nvPr/>
          </p:nvSpPr>
          <p:spPr>
            <a:xfrm>
              <a:off x="2651078" y="854691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326642" y="8382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022678" y="834789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800600" y="8382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562600" y="8382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248400" y="8382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362200" y="12954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71800" y="12954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12954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19600" y="12954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12954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67000" y="18288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52800" y="18288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638800" y="18288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76800" y="18288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038600" y="18288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943600" y="12954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324600" y="18288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362200" y="3810000"/>
            <a:ext cx="4114800" cy="1070211"/>
            <a:chOff x="2362200" y="834789"/>
            <a:chExt cx="4114800" cy="1070211"/>
          </a:xfrm>
        </p:grpSpPr>
        <p:sp>
          <p:nvSpPr>
            <p:cNvPr id="22" name="Oval 21"/>
            <p:cNvSpPr/>
            <p:nvPr/>
          </p:nvSpPr>
          <p:spPr>
            <a:xfrm>
              <a:off x="2651078" y="854691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26642" y="8382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022678" y="834789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800600" y="8382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562600" y="8382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248400" y="8382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362200" y="12954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71800" y="12954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657600" y="12954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419600" y="12954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57800" y="12954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667000" y="18288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352800" y="18288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638800" y="18288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76800" y="18288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038600" y="18288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943600" y="12954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324600" y="1828800"/>
              <a:ext cx="1524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76300" y="1110734"/>
            <a:ext cx="1295400" cy="369332"/>
            <a:chOff x="876300" y="1110734"/>
            <a:chExt cx="1295400" cy="369332"/>
          </a:xfrm>
        </p:grpSpPr>
        <p:sp>
          <p:nvSpPr>
            <p:cNvPr id="40" name="TextBox 39"/>
            <p:cNvSpPr txBox="1"/>
            <p:nvPr/>
          </p:nvSpPr>
          <p:spPr>
            <a:xfrm>
              <a:off x="876300" y="1110734"/>
              <a:ext cx="838200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Energy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752600" y="1333500"/>
              <a:ext cx="4191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691487" y="4085945"/>
            <a:ext cx="1295400" cy="369332"/>
            <a:chOff x="876300" y="1110734"/>
            <a:chExt cx="1295400" cy="369332"/>
          </a:xfrm>
        </p:grpSpPr>
        <p:sp>
          <p:nvSpPr>
            <p:cNvPr id="50" name="TextBox 49"/>
            <p:cNvSpPr txBox="1"/>
            <p:nvPr/>
          </p:nvSpPr>
          <p:spPr>
            <a:xfrm>
              <a:off x="876300" y="1110734"/>
              <a:ext cx="838200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Energy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1752600" y="1333500"/>
              <a:ext cx="4191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2438400" y="1102057"/>
            <a:ext cx="0" cy="4572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743200" y="685800"/>
            <a:ext cx="0" cy="4572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048000" y="1143000"/>
            <a:ext cx="0" cy="4572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429000" y="1676400"/>
            <a:ext cx="0" cy="4572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733800" y="1143000"/>
            <a:ext cx="0" cy="4572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638800" y="685800"/>
            <a:ext cx="0" cy="4572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334000" y="1143000"/>
            <a:ext cx="0" cy="4572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53000" y="1676400"/>
            <a:ext cx="0" cy="4572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495800" y="1143000"/>
            <a:ext cx="0" cy="4572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114800" y="685800"/>
            <a:ext cx="0" cy="4572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3195282" y="3829902"/>
            <a:ext cx="767118" cy="1012209"/>
            <a:chOff x="3195282" y="3829902"/>
            <a:chExt cx="767118" cy="1012209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3505200" y="4325771"/>
              <a:ext cx="457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3195282" y="4842111"/>
              <a:ext cx="457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195282" y="3829902"/>
              <a:ext cx="457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2496972" y="3866297"/>
            <a:ext cx="779628" cy="967284"/>
            <a:chOff x="2496972" y="3866297"/>
            <a:chExt cx="779628" cy="967284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2496972" y="4833581"/>
              <a:ext cx="457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514600" y="3866297"/>
              <a:ext cx="457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2819400" y="4301887"/>
              <a:ext cx="457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/>
          <p:cNvCxnSpPr/>
          <p:nvPr/>
        </p:nvCxnSpPr>
        <p:spPr>
          <a:xfrm>
            <a:off x="2177387" y="4325771"/>
            <a:ext cx="4572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3859474" y="3829902"/>
            <a:ext cx="1703126" cy="1023013"/>
            <a:chOff x="3859474" y="3829902"/>
            <a:chExt cx="1703126" cy="102301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5105400" y="4295632"/>
              <a:ext cx="457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724400" y="4852915"/>
              <a:ext cx="457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886200" y="4833581"/>
              <a:ext cx="457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619199" y="3829902"/>
              <a:ext cx="457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267200" y="4308711"/>
              <a:ext cx="457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3859474" y="3861748"/>
              <a:ext cx="457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Freeform 77"/>
          <p:cNvSpPr/>
          <p:nvPr/>
        </p:nvSpPr>
        <p:spPr>
          <a:xfrm>
            <a:off x="2691245" y="2629894"/>
            <a:ext cx="2694709" cy="461891"/>
          </a:xfrm>
          <a:custGeom>
            <a:avLst/>
            <a:gdLst>
              <a:gd name="connsiteX0" fmla="*/ 0 w 3990109"/>
              <a:gd name="connsiteY0" fmla="*/ 595749 h 1316239"/>
              <a:gd name="connsiteX1" fmla="*/ 415636 w 3990109"/>
              <a:gd name="connsiteY1" fmla="*/ 27712 h 1316239"/>
              <a:gd name="connsiteX2" fmla="*/ 1343891 w 3990109"/>
              <a:gd name="connsiteY2" fmla="*/ 1302330 h 1316239"/>
              <a:gd name="connsiteX3" fmla="*/ 1981200 w 3990109"/>
              <a:gd name="connsiteY3" fmla="*/ 3 h 1316239"/>
              <a:gd name="connsiteX4" fmla="*/ 2812473 w 3990109"/>
              <a:gd name="connsiteY4" fmla="*/ 1316185 h 1316239"/>
              <a:gd name="connsiteX5" fmla="*/ 3435927 w 3990109"/>
              <a:gd name="connsiteY5" fmla="*/ 55421 h 1316239"/>
              <a:gd name="connsiteX6" fmla="*/ 3948546 w 3990109"/>
              <a:gd name="connsiteY6" fmla="*/ 734294 h 1316239"/>
              <a:gd name="connsiteX7" fmla="*/ 3990109 w 3990109"/>
              <a:gd name="connsiteY7" fmla="*/ 789712 h 131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0109" h="1316239">
                <a:moveTo>
                  <a:pt x="0" y="595749"/>
                </a:moveTo>
                <a:cubicBezTo>
                  <a:pt x="95827" y="252848"/>
                  <a:pt x="191654" y="-90052"/>
                  <a:pt x="415636" y="27712"/>
                </a:cubicBezTo>
                <a:cubicBezTo>
                  <a:pt x="639618" y="145475"/>
                  <a:pt x="1082964" y="1306948"/>
                  <a:pt x="1343891" y="1302330"/>
                </a:cubicBezTo>
                <a:cubicBezTo>
                  <a:pt x="1604818" y="1297712"/>
                  <a:pt x="1736436" y="-2306"/>
                  <a:pt x="1981200" y="3"/>
                </a:cubicBezTo>
                <a:cubicBezTo>
                  <a:pt x="2225964" y="2312"/>
                  <a:pt x="2570018" y="1306949"/>
                  <a:pt x="2812473" y="1316185"/>
                </a:cubicBezTo>
                <a:cubicBezTo>
                  <a:pt x="3054928" y="1325421"/>
                  <a:pt x="3246582" y="152403"/>
                  <a:pt x="3435927" y="55421"/>
                </a:cubicBezTo>
                <a:cubicBezTo>
                  <a:pt x="3625272" y="-41561"/>
                  <a:pt x="3948546" y="734294"/>
                  <a:pt x="3948546" y="734294"/>
                </a:cubicBezTo>
                <a:lnTo>
                  <a:pt x="3990109" y="789712"/>
                </a:ln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3116239" y="5493793"/>
            <a:ext cx="1828800" cy="569225"/>
            <a:chOff x="3810000" y="5334000"/>
            <a:chExt cx="1828800" cy="716973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4267200" y="5365173"/>
              <a:ext cx="0" cy="685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419600" y="5365173"/>
              <a:ext cx="0" cy="685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572000" y="5365173"/>
              <a:ext cx="0" cy="685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724400" y="5340928"/>
              <a:ext cx="0" cy="685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953000" y="5365173"/>
              <a:ext cx="0" cy="685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257800" y="5340928"/>
              <a:ext cx="0" cy="685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638800" y="5365173"/>
              <a:ext cx="0" cy="685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810000" y="5334000"/>
              <a:ext cx="0" cy="685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3962400" y="5334000"/>
              <a:ext cx="0" cy="685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14800" y="5365173"/>
              <a:ext cx="0" cy="685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Oval Callout 89"/>
          <p:cNvSpPr/>
          <p:nvPr/>
        </p:nvSpPr>
        <p:spPr>
          <a:xfrm>
            <a:off x="6781800" y="1979064"/>
            <a:ext cx="1905000" cy="646706"/>
          </a:xfrm>
          <a:prstGeom prst="wedgeEllipseCallout">
            <a:avLst>
              <a:gd name="adj1" fmla="val -106087"/>
              <a:gd name="adj2" fmla="val 8571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Transverse Wave</a:t>
            </a:r>
          </a:p>
        </p:txBody>
      </p:sp>
      <p:sp>
        <p:nvSpPr>
          <p:cNvPr id="91" name="Oval Callout 90"/>
          <p:cNvSpPr/>
          <p:nvPr/>
        </p:nvSpPr>
        <p:spPr>
          <a:xfrm>
            <a:off x="6797722" y="4836993"/>
            <a:ext cx="2133600" cy="646706"/>
          </a:xfrm>
          <a:prstGeom prst="wedgeEllipseCallout">
            <a:avLst>
              <a:gd name="adj1" fmla="val -120799"/>
              <a:gd name="adj2" fmla="val 941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Longitudinal Wave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618505" y="-49482"/>
            <a:ext cx="139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/>
              <a:t>WAVES</a:t>
            </a:r>
          </a:p>
        </p:txBody>
      </p:sp>
    </p:spTree>
    <p:extLst>
      <p:ext uri="{BB962C8B-B14F-4D97-AF65-F5344CB8AC3E}">
        <p14:creationId xmlns:p14="http://schemas.microsoft.com/office/powerpoint/2010/main" val="83112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90" grpId="0" animBg="1"/>
      <p:bldP spid="9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BC33FE3-C5B5-4B32-B139-1BFA4202A368}"/>
                  </a:ext>
                </a:extLst>
              </p:cNvPr>
              <p:cNvSpPr/>
              <p:nvPr/>
            </p:nvSpPr>
            <p:spPr>
              <a:xfrm>
                <a:off x="778823" y="4176880"/>
                <a:ext cx="7673721" cy="13717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equation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tells us that the wave speed is one wavelength per period; the wave moves a distance of one wavelength in one period of oscillation.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BC33FE3-C5B5-4B32-B139-1BFA4202A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23" y="4176880"/>
                <a:ext cx="7673721" cy="1371722"/>
              </a:xfrm>
              <a:prstGeom prst="rect">
                <a:avLst/>
              </a:prstGeom>
              <a:blipFill>
                <a:blip r:embed="rId2"/>
                <a:stretch>
                  <a:fillRect l="-1271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93B6F4-2BAD-4CC9-A10E-6CC7FA4B9D63}"/>
                  </a:ext>
                </a:extLst>
              </p:cNvPr>
              <p:cNvSpPr txBox="1"/>
              <p:nvPr/>
            </p:nvSpPr>
            <p:spPr>
              <a:xfrm>
                <a:off x="1143000" y="2209800"/>
                <a:ext cx="6610234" cy="15858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ν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λ</m:t>
                            </m:r>
                          </m:den>
                        </m:f>
                      </m:den>
                    </m:f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λ</m:t>
                            </m:r>
                          </m:num>
                          <m:den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π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lang="en-US" sz="2800" dirty="0"/>
                  <a:t>= </a:t>
                </a:r>
                <a:r>
                  <a:rPr lang="en-US" sz="2800" dirty="0">
                    <a:solidFill>
                      <a:srgbClr val="7030A0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93B6F4-2BAD-4CC9-A10E-6CC7FA4B9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09800"/>
                <a:ext cx="6610234" cy="1585819"/>
              </a:xfrm>
              <a:prstGeom prst="rect">
                <a:avLst/>
              </a:prstGeom>
              <a:blipFill>
                <a:blip r:embed="rId3"/>
                <a:stretch>
                  <a:fillRect l="-92" b="-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4B36D32B-3FE3-420E-9BF4-2AB07756FC56}"/>
              </a:ext>
            </a:extLst>
          </p:cNvPr>
          <p:cNvSpPr/>
          <p:nvPr/>
        </p:nvSpPr>
        <p:spPr>
          <a:xfrm>
            <a:off x="914400" y="971857"/>
            <a:ext cx="75338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sign verifies that 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indeed moving in 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direction of x.</a:t>
            </a:r>
          </a:p>
        </p:txBody>
      </p:sp>
    </p:spTree>
    <p:extLst>
      <p:ext uri="{BB962C8B-B14F-4D97-AF65-F5344CB8AC3E}">
        <p14:creationId xmlns:p14="http://schemas.microsoft.com/office/powerpoint/2010/main" val="136479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28800" y="609600"/>
                <a:ext cx="3276600" cy="836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8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𝝎</m:t>
                          </m:r>
                        </m:num>
                        <m:den>
                          <m:r>
                            <a:rPr lang="en-US" sz="28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𝒌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609600"/>
                <a:ext cx="3276600" cy="836704"/>
              </a:xfrm>
              <a:prstGeom prst="rect">
                <a:avLst/>
              </a:prstGeom>
              <a:blipFill rotWithShape="1">
                <a:blip r:embed="rId2"/>
                <a:stretch>
                  <a:fillRect b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43000" y="1446304"/>
                <a:ext cx="6781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black"/>
                    </a:solidFill>
                  </a:rPr>
                  <a:t>The equation of transverse travelling wave moving in -</a:t>
                </a:r>
                <a:r>
                  <a:rPr lang="en-US" sz="2400" b="1" dirty="0" err="1">
                    <a:solidFill>
                      <a:prstClr val="black"/>
                    </a:solidFill>
                  </a:rPr>
                  <a:t>ve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 x-axis is,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  <m:func>
                        <m:func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𝐬𝐢𝐧</m:t>
                          </m:r>
                        </m:fName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𝒌𝒙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𝝎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446304"/>
                <a:ext cx="6781800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439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05000" y="2819400"/>
                <a:ext cx="449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black"/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</a:rPr>
                      <m:t>𝒌𝒙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𝒕</m:t>
                    </m:r>
                    <m:r>
                      <a:rPr lang="en-US" sz="2400" b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</a:rPr>
                  <a:t>constant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819400"/>
                <a:ext cx="44958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171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1873" y="3581400"/>
                <a:ext cx="4419600" cy="793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𝒌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𝒅𝒙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𝝎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73" y="3581400"/>
                <a:ext cx="4419600" cy="79387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81300" y="4606104"/>
                <a:ext cx="274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𝒌𝒗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=−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𝝎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0" y="4606104"/>
                <a:ext cx="2743200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81300" y="5334000"/>
                <a:ext cx="3086100" cy="730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𝝎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0" y="5334000"/>
                <a:ext cx="3086100" cy="730456"/>
              </a:xfrm>
              <a:prstGeom prst="rect">
                <a:avLst/>
              </a:prstGeom>
              <a:blipFill rotWithShape="1">
                <a:blip r:embed="rId7"/>
                <a:stretch>
                  <a:fillRect b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2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9AF624-127C-4843-9513-E959A0791FC8}"/>
              </a:ext>
            </a:extLst>
          </p:cNvPr>
          <p:cNvSpPr/>
          <p:nvPr/>
        </p:nvSpPr>
        <p:spPr>
          <a:xfrm>
            <a:off x="249359" y="1073161"/>
            <a:ext cx="86452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If a wave y(x, t) = (6.0 mm) sin(</a:t>
            </a:r>
            <a:r>
              <a:rPr lang="en-US" sz="2400" dirty="0" err="1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kx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+ (600 rad/s)t + φ) travels along a string, how much time does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any given point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on the string take to move between displacements y = + 2.0 mm and y = - 2.0 mm?</a:t>
            </a:r>
            <a:endParaRPr lang="en-US" sz="2400" dirty="0">
              <a:solidFill>
                <a:srgbClr val="7030A0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A23FFD2-1526-4691-95AA-DCE8F0B3F60F}"/>
                  </a:ext>
                </a:extLst>
              </p:cNvPr>
              <p:cNvSpPr/>
              <p:nvPr/>
            </p:nvSpPr>
            <p:spPr>
              <a:xfrm>
                <a:off x="1267678" y="3010725"/>
                <a:ext cx="5715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0.002 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=0.006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+600 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aseline="-250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A23FFD2-1526-4691-95AA-DCE8F0B3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78" y="3010725"/>
                <a:ext cx="5715000" cy="461665"/>
              </a:xfrm>
              <a:prstGeom prst="rect">
                <a:avLst/>
              </a:prstGeom>
              <a:blipFill>
                <a:blip r:embed="rId2"/>
                <a:stretch>
                  <a:fillRect l="-32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077623-4128-40E6-989F-73C3D9C2DE20}"/>
                  </a:ext>
                </a:extLst>
              </p:cNvPr>
              <p:cNvSpPr/>
              <p:nvPr/>
            </p:nvSpPr>
            <p:spPr>
              <a:xfrm>
                <a:off x="1031310" y="4815978"/>
                <a:ext cx="605528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−0.002 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=0.006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si</m:t>
                          </m:r>
                          <m:func>
                            <m:func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r>
                                <a:rPr 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+600 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aseline="-25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077623-4128-40E6-989F-73C3D9C2D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10" y="4815978"/>
                <a:ext cx="6055289" cy="461665"/>
              </a:xfrm>
              <a:prstGeom prst="rect">
                <a:avLst/>
              </a:prstGeom>
              <a:blipFill>
                <a:blip r:embed="rId3"/>
                <a:stretch>
                  <a:fillRect t="-130263" r="-9366" b="-1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FC5957E-0DAB-417E-B686-86CEFAA15314}"/>
                  </a:ext>
                </a:extLst>
              </p:cNvPr>
              <p:cNvSpPr/>
              <p:nvPr/>
            </p:nvSpPr>
            <p:spPr>
              <a:xfrm>
                <a:off x="1163758" y="3800034"/>
                <a:ext cx="5922841" cy="615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𝑘𝑥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+600 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Calibri" panose="020F0502020204030204"/>
                  </a:rPr>
                  <a:t>=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)−−−−[1]</m:t>
                        </m:r>
                      </m:e>
                    </m:func>
                  </m:oMath>
                </a14:m>
                <a:endParaRPr lang="en-US" sz="2400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FC5957E-0DAB-417E-B686-86CEFAA15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58" y="3800034"/>
                <a:ext cx="5922841" cy="615746"/>
              </a:xfrm>
              <a:prstGeom prst="rect">
                <a:avLst/>
              </a:prstGeom>
              <a:blipFill>
                <a:blip r:embed="rId4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DA3CB0D-76F1-4532-AF21-34C17DCB38E1}"/>
                  </a:ext>
                </a:extLst>
              </p:cNvPr>
              <p:cNvSpPr/>
              <p:nvPr/>
            </p:nvSpPr>
            <p:spPr>
              <a:xfrm>
                <a:off x="1031310" y="5542401"/>
                <a:ext cx="6055289" cy="615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𝑘𝑥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+600 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aseline="-25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alibri" panose="020F0502020204030204"/>
                  </a:rPr>
                  <a:t>=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 −−−−[2]</m:t>
                        </m:r>
                      </m:e>
                    </m:func>
                  </m:oMath>
                </a14:m>
                <a:endParaRPr lang="en-US" sz="2400" dirty="0">
                  <a:solidFill>
                    <a:srgbClr val="0070C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DA3CB0D-76F1-4532-AF21-34C17DCB3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10" y="5542401"/>
                <a:ext cx="6055289" cy="615746"/>
              </a:xfrm>
              <a:prstGeom prst="rect">
                <a:avLst/>
              </a:prstGeom>
              <a:blipFill>
                <a:blip r:embed="rId5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95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BE86D11-58EA-40F1-919B-D32391FC6C38}"/>
                  </a:ext>
                </a:extLst>
              </p:cNvPr>
              <p:cNvSpPr/>
              <p:nvPr/>
            </p:nvSpPr>
            <p:spPr>
              <a:xfrm>
                <a:off x="1" y="1798362"/>
                <a:ext cx="9144000" cy="615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+600 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−(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+600 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BE86D11-58EA-40F1-919B-D32391FC6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98362"/>
                <a:ext cx="9144000" cy="6157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052D628-84F3-40CA-A9AA-4D147C269654}"/>
                  </a:ext>
                </a:extLst>
              </p:cNvPr>
              <p:cNvSpPr/>
              <p:nvPr/>
            </p:nvSpPr>
            <p:spPr>
              <a:xfrm>
                <a:off x="1905000" y="3035911"/>
                <a:ext cx="4572000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600 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aseline="-250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052D628-84F3-40CA-A9AA-4D147C269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035911"/>
                <a:ext cx="4572000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37BCC78-4B71-4AF0-BEA6-1FE8BFD7C5C5}"/>
                  </a:ext>
                </a:extLst>
              </p:cNvPr>
              <p:cNvSpPr/>
              <p:nvPr/>
            </p:nvSpPr>
            <p:spPr>
              <a:xfrm>
                <a:off x="2620961" y="4213058"/>
                <a:ext cx="314007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= 0.001133 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37BCC78-4B71-4AF0-BEA6-1FE8BFD7C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961" y="4213058"/>
                <a:ext cx="3140077" cy="461665"/>
              </a:xfrm>
              <a:prstGeom prst="rect">
                <a:avLst/>
              </a:prstGeom>
              <a:blipFill>
                <a:blip r:embed="rId4"/>
                <a:stretch>
                  <a:fillRect l="-19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5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177B48-9D7D-4FA9-8720-614CA6DE4C6B}"/>
              </a:ext>
            </a:extLst>
          </p:cNvPr>
          <p:cNvSpPr/>
          <p:nvPr/>
        </p:nvSpPr>
        <p:spPr>
          <a:xfrm>
            <a:off x="430327" y="1043144"/>
            <a:ext cx="8362919" cy="175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marR="93345" algn="just">
              <a:lnSpc>
                <a:spcPct val="115000"/>
              </a:lnSpc>
            </a:pP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5. A sinusoidal wave travels along a string. The time for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 particular point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to move from maximum displacement to zero is 0.170 s. What are (a) the period and (b) frequency? (c) The wavelength is 1.40 m; what is the wave speed?</a:t>
            </a: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96AD7F-CFE8-446A-A0CB-28B0C11CC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95473"/>
              </p:ext>
            </p:extLst>
          </p:nvPr>
        </p:nvGraphicFramePr>
        <p:xfrm>
          <a:off x="1143000" y="3323116"/>
          <a:ext cx="6019800" cy="262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00">
                  <a:extLst>
                    <a:ext uri="{9D8B030D-6E8A-4147-A177-3AD203B41FA5}">
                      <a16:colId xmlns:a16="http://schemas.microsoft.com/office/drawing/2014/main" val="3788197111"/>
                    </a:ext>
                  </a:extLst>
                </a:gridCol>
              </a:tblGrid>
              <a:tr h="2217420">
                <a:tc>
                  <a:txBody>
                    <a:bodyPr/>
                    <a:lstStyle/>
                    <a:p>
                      <a:pPr marL="342900" indent="-342900" algn="just">
                        <a:buAutoNum type="alphaLcParenBoth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= 4 (0.170) s = 0.680 s</a:t>
                      </a:r>
                    </a:p>
                    <a:p>
                      <a:pPr marL="0" indent="0" algn="just">
                        <a:buNone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(b) f =1/T = (1/ 0.680) Hz = 1.47 Hz</a:t>
                      </a:r>
                    </a:p>
                    <a:p>
                      <a:pPr algn="just"/>
                      <a:endParaRPr 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(c) </a:t>
                      </a:r>
                      <a:r>
                        <a:rPr kumimoji="0" lang="el-G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λ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1.40 m</a:t>
                      </a:r>
                      <a:r>
                        <a:rPr kumimoji="0" lang="en-US" sz="24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just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v = f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λ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1.47 (1.40) m/s</a:t>
                      </a:r>
                      <a:r>
                        <a:rPr lang="en-US" sz="2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 2.06 m/s</a:t>
                      </a:r>
                      <a:endParaRPr lang="en-US" sz="2400" b="0" baseline="30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903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61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1909" y="540328"/>
            <a:ext cx="182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u="sng" dirty="0"/>
              <a:t>Waves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Transverse Wave</a:t>
            </a:r>
            <a:r>
              <a:rPr lang="en-US" sz="2400" b="1" dirty="0"/>
              <a:t>: The waves in which the particles of the medium oscillate perpendicular to the waves direction of travel are called transverse waves.</a:t>
            </a:r>
          </a:p>
        </p:txBody>
      </p:sp>
      <p:sp>
        <p:nvSpPr>
          <p:cNvPr id="4" name="Freeform 3"/>
          <p:cNvSpPr/>
          <p:nvPr/>
        </p:nvSpPr>
        <p:spPr>
          <a:xfrm>
            <a:off x="2718954" y="2819400"/>
            <a:ext cx="2694709" cy="858959"/>
          </a:xfrm>
          <a:custGeom>
            <a:avLst/>
            <a:gdLst>
              <a:gd name="connsiteX0" fmla="*/ 0 w 3990109"/>
              <a:gd name="connsiteY0" fmla="*/ 595749 h 1316239"/>
              <a:gd name="connsiteX1" fmla="*/ 415636 w 3990109"/>
              <a:gd name="connsiteY1" fmla="*/ 27712 h 1316239"/>
              <a:gd name="connsiteX2" fmla="*/ 1343891 w 3990109"/>
              <a:gd name="connsiteY2" fmla="*/ 1302330 h 1316239"/>
              <a:gd name="connsiteX3" fmla="*/ 1981200 w 3990109"/>
              <a:gd name="connsiteY3" fmla="*/ 3 h 1316239"/>
              <a:gd name="connsiteX4" fmla="*/ 2812473 w 3990109"/>
              <a:gd name="connsiteY4" fmla="*/ 1316185 h 1316239"/>
              <a:gd name="connsiteX5" fmla="*/ 3435927 w 3990109"/>
              <a:gd name="connsiteY5" fmla="*/ 55421 h 1316239"/>
              <a:gd name="connsiteX6" fmla="*/ 3948546 w 3990109"/>
              <a:gd name="connsiteY6" fmla="*/ 734294 h 1316239"/>
              <a:gd name="connsiteX7" fmla="*/ 3990109 w 3990109"/>
              <a:gd name="connsiteY7" fmla="*/ 789712 h 131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90109" h="1316239">
                <a:moveTo>
                  <a:pt x="0" y="595749"/>
                </a:moveTo>
                <a:cubicBezTo>
                  <a:pt x="95827" y="252848"/>
                  <a:pt x="191654" y="-90052"/>
                  <a:pt x="415636" y="27712"/>
                </a:cubicBezTo>
                <a:cubicBezTo>
                  <a:pt x="639618" y="145475"/>
                  <a:pt x="1082964" y="1306948"/>
                  <a:pt x="1343891" y="1302330"/>
                </a:cubicBezTo>
                <a:cubicBezTo>
                  <a:pt x="1604818" y="1297712"/>
                  <a:pt x="1736436" y="-2306"/>
                  <a:pt x="1981200" y="3"/>
                </a:cubicBezTo>
                <a:cubicBezTo>
                  <a:pt x="2225964" y="2312"/>
                  <a:pt x="2570018" y="1306949"/>
                  <a:pt x="2812473" y="1316185"/>
                </a:cubicBezTo>
                <a:cubicBezTo>
                  <a:pt x="3054928" y="1325421"/>
                  <a:pt x="3246582" y="152403"/>
                  <a:pt x="3435927" y="55421"/>
                </a:cubicBezTo>
                <a:cubicBezTo>
                  <a:pt x="3625272" y="-41561"/>
                  <a:pt x="3948546" y="734294"/>
                  <a:pt x="3948546" y="734294"/>
                </a:cubicBezTo>
                <a:lnTo>
                  <a:pt x="3990109" y="789712"/>
                </a:ln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" y="3886200"/>
            <a:ext cx="777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i="1" u="sng" dirty="0"/>
              <a:t>Longitudinal Waves: </a:t>
            </a:r>
            <a:r>
              <a:rPr lang="en-US" sz="2400" b="1" dirty="0">
                <a:solidFill>
                  <a:prstClr val="black"/>
                </a:solidFill>
              </a:rPr>
              <a:t>The waves in which the particles of the medium oscillate parallel to the waves direction of travel are called longitudinal waves.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10000" y="5334000"/>
            <a:ext cx="1828800" cy="716973"/>
            <a:chOff x="3810000" y="5334000"/>
            <a:chExt cx="1828800" cy="71697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267200" y="5365173"/>
              <a:ext cx="0" cy="685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419600" y="5365173"/>
              <a:ext cx="0" cy="685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72000" y="5365173"/>
              <a:ext cx="0" cy="685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24400" y="5340928"/>
              <a:ext cx="0" cy="685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953000" y="5365173"/>
              <a:ext cx="0" cy="685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257800" y="5340928"/>
              <a:ext cx="0" cy="685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638800" y="5365173"/>
              <a:ext cx="0" cy="685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810000" y="5334000"/>
              <a:ext cx="0" cy="685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62400" y="5334000"/>
              <a:ext cx="0" cy="685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114800" y="5365173"/>
              <a:ext cx="0" cy="6858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30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838200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/>
              <a:t>Equation of Transverse Travelling Wave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03218" y="1666220"/>
            <a:ext cx="6116782" cy="1762780"/>
            <a:chOff x="1257300" y="1422976"/>
            <a:chExt cx="4326082" cy="246322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447800" y="2667000"/>
              <a:ext cx="381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676400" y="1422976"/>
              <a:ext cx="0" cy="2463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/>
            <p:cNvSpPr/>
            <p:nvPr/>
          </p:nvSpPr>
          <p:spPr>
            <a:xfrm>
              <a:off x="1676400" y="1747754"/>
              <a:ext cx="2812473" cy="1828126"/>
            </a:xfrm>
            <a:custGeom>
              <a:avLst/>
              <a:gdLst>
                <a:gd name="connsiteX0" fmla="*/ 0 w 2812473"/>
                <a:gd name="connsiteY0" fmla="*/ 912319 h 1828126"/>
                <a:gd name="connsiteX1" fmla="*/ 429491 w 2812473"/>
                <a:gd name="connsiteY1" fmla="*/ 25628 h 1828126"/>
                <a:gd name="connsiteX2" fmla="*/ 1094509 w 2812473"/>
                <a:gd name="connsiteY2" fmla="*/ 1799010 h 1828126"/>
                <a:gd name="connsiteX3" fmla="*/ 1704109 w 2812473"/>
                <a:gd name="connsiteY3" fmla="*/ 11773 h 1828126"/>
                <a:gd name="connsiteX4" fmla="*/ 2369127 w 2812473"/>
                <a:gd name="connsiteY4" fmla="*/ 1812864 h 1828126"/>
                <a:gd name="connsiteX5" fmla="*/ 2812473 w 2812473"/>
                <a:gd name="connsiteY5" fmla="*/ 926173 h 1828126"/>
                <a:gd name="connsiteX6" fmla="*/ 2812473 w 2812473"/>
                <a:gd name="connsiteY6" fmla="*/ 926173 h 182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2473" h="1828126">
                  <a:moveTo>
                    <a:pt x="0" y="912319"/>
                  </a:moveTo>
                  <a:cubicBezTo>
                    <a:pt x="123536" y="395082"/>
                    <a:pt x="247073" y="-122154"/>
                    <a:pt x="429491" y="25628"/>
                  </a:cubicBezTo>
                  <a:cubicBezTo>
                    <a:pt x="611909" y="173410"/>
                    <a:pt x="882073" y="1801319"/>
                    <a:pt x="1094509" y="1799010"/>
                  </a:cubicBezTo>
                  <a:cubicBezTo>
                    <a:pt x="1306945" y="1796701"/>
                    <a:pt x="1491673" y="9464"/>
                    <a:pt x="1704109" y="11773"/>
                  </a:cubicBezTo>
                  <a:cubicBezTo>
                    <a:pt x="1916545" y="14082"/>
                    <a:pt x="2184400" y="1660464"/>
                    <a:pt x="2369127" y="1812864"/>
                  </a:cubicBezTo>
                  <a:cubicBezTo>
                    <a:pt x="2553854" y="1965264"/>
                    <a:pt x="2812473" y="926173"/>
                    <a:pt x="2812473" y="926173"/>
                  </a:cubicBezTo>
                  <a:lnTo>
                    <a:pt x="2812473" y="926173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57300" y="1422976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78582" y="2436167"/>
              <a:ext cx="304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4733" y="1923140"/>
            <a:ext cx="476897" cy="633353"/>
            <a:chOff x="2564733" y="1923140"/>
            <a:chExt cx="476897" cy="633353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590800" y="1923140"/>
              <a:ext cx="0" cy="633353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564733" y="1996671"/>
                  <a:ext cx="4768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4733" y="1996671"/>
                  <a:ext cx="476897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82" t="-7692" r="-34615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57200" y="3733800"/>
                <a:ext cx="8077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Equation for transverse travelling wave moving in +</a:t>
                </a:r>
                <a:r>
                  <a:rPr lang="en-US" sz="2400" b="1" dirty="0" err="1"/>
                  <a:t>ve</a:t>
                </a:r>
                <a:r>
                  <a:rPr lang="en-US" sz="2400" b="1" dirty="0"/>
                  <a:t> x-axis,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𝒎</m:t>
                          </m:r>
                        </m:sub>
                      </m:sSub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latin typeface="Cambria Math"/>
                            </a:rPr>
                            <m:t>𝐬𝐢𝐧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𝒌𝒙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𝝎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𝒕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33800"/>
                <a:ext cx="807720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132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57200" y="4876800"/>
                <a:ext cx="7924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black"/>
                    </a:solidFill>
                  </a:rPr>
                  <a:t>Equation for transverse travelling wave moving in -</a:t>
                </a:r>
                <a:r>
                  <a:rPr lang="en-US" sz="2400" b="1" dirty="0" err="1">
                    <a:solidFill>
                      <a:prstClr val="black"/>
                    </a:solidFill>
                  </a:rPr>
                  <a:t>ve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 x-axis,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  <m:func>
                        <m:func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𝐬𝐢𝐧</m:t>
                          </m:r>
                        </m:fName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𝒌𝒙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𝝎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76800"/>
                <a:ext cx="7924800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154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97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95400" y="990600"/>
                <a:ext cx="6934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400" b="1" dirty="0"/>
                  <a:t>= Amplitude of the wave which is always positive.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990600"/>
                <a:ext cx="693420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52" t="-10667" r="-1231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43000" y="1828800"/>
                <a:ext cx="685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latin typeface="Cambria Math"/>
                      </a:rPr>
                      <m:t>𝒌𝒙</m:t>
                    </m:r>
                    <m:r>
                      <a:rPr lang="en-US" sz="2400" b="1" i="1" smtClean="0"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𝒕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b="1" dirty="0"/>
                  <a:t>= Phase of the wave which is a constant.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828800"/>
                <a:ext cx="68580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80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4400" y="2971800"/>
                <a:ext cx="533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sz="2400" b="1" dirty="0"/>
                  <a:t>= Wave number.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71800"/>
                <a:ext cx="533400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43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3657600"/>
                <a:ext cx="556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𝝎</m:t>
                    </m:r>
                  </m:oMath>
                </a14:m>
                <a:r>
                  <a:rPr lang="en-US" sz="2400" b="1" dirty="0"/>
                  <a:t>= Angular frequency.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657600"/>
                <a:ext cx="5562600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4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26327" y="481838"/>
                <a:ext cx="2743200" cy="1017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𝒌</m:t>
                      </m:r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𝝅</m:t>
                          </m:r>
                        </m:num>
                        <m:den>
                          <m:r>
                            <a:rPr lang="en-US" sz="3200" b="1" i="1" smtClean="0">
                              <a:latin typeface="Cambria Math"/>
                              <a:ea typeface="Cambria Math"/>
                            </a:rPr>
                            <m:t>𝞴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27" y="481838"/>
                <a:ext cx="2743200" cy="1017523"/>
              </a:xfrm>
              <a:prstGeom prst="rect">
                <a:avLst/>
              </a:prstGeom>
              <a:blipFill rotWithShape="1">
                <a:blip r:embed="rId2"/>
                <a:stretch>
                  <a:fillRect b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28502" y="4267200"/>
                <a:ext cx="44265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 have,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𝒚</m:t>
                    </m:r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  <m:func>
                      <m:func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𝐬𝐢𝐧</m:t>
                        </m:r>
                      </m:fName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𝒌𝒙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𝒕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502" y="4267200"/>
                <a:ext cx="4426527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06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81046" y="4876800"/>
                <a:ext cx="3892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  <m:func>
                        <m:func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𝐬𝐢𝐧</m:t>
                          </m:r>
                        </m:fName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𝝺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)−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𝝎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46" y="4876800"/>
                <a:ext cx="3892925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10526" r="-266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549975" y="5638800"/>
                <a:ext cx="3823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  <m:func>
                        <m:func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𝐬𝐢𝐧</m:t>
                          </m:r>
                        </m:fName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𝒌𝒙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𝝎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𝝺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975" y="5638800"/>
                <a:ext cx="3823996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10526" r="-286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428502" y="1735386"/>
            <a:ext cx="6116782" cy="1765654"/>
            <a:chOff x="1428502" y="1735386"/>
            <a:chExt cx="6116782" cy="1765654"/>
          </a:xfrm>
        </p:grpSpPr>
        <p:grpSp>
          <p:nvGrpSpPr>
            <p:cNvPr id="3" name="Group 2"/>
            <p:cNvGrpSpPr/>
            <p:nvPr/>
          </p:nvGrpSpPr>
          <p:grpSpPr>
            <a:xfrm>
              <a:off x="1428502" y="1960337"/>
              <a:ext cx="6116782" cy="1540703"/>
              <a:chOff x="1257300" y="1422976"/>
              <a:chExt cx="4326082" cy="2463224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1447800" y="2667000"/>
                <a:ext cx="381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flipV="1">
                <a:off x="1676400" y="1422976"/>
                <a:ext cx="0" cy="2463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reeform 5"/>
              <p:cNvSpPr/>
              <p:nvPr/>
            </p:nvSpPr>
            <p:spPr>
              <a:xfrm>
                <a:off x="1676400" y="1747754"/>
                <a:ext cx="2812473" cy="1828126"/>
              </a:xfrm>
              <a:custGeom>
                <a:avLst/>
                <a:gdLst>
                  <a:gd name="connsiteX0" fmla="*/ 0 w 2812473"/>
                  <a:gd name="connsiteY0" fmla="*/ 912319 h 1828126"/>
                  <a:gd name="connsiteX1" fmla="*/ 429491 w 2812473"/>
                  <a:gd name="connsiteY1" fmla="*/ 25628 h 1828126"/>
                  <a:gd name="connsiteX2" fmla="*/ 1094509 w 2812473"/>
                  <a:gd name="connsiteY2" fmla="*/ 1799010 h 1828126"/>
                  <a:gd name="connsiteX3" fmla="*/ 1704109 w 2812473"/>
                  <a:gd name="connsiteY3" fmla="*/ 11773 h 1828126"/>
                  <a:gd name="connsiteX4" fmla="*/ 2369127 w 2812473"/>
                  <a:gd name="connsiteY4" fmla="*/ 1812864 h 1828126"/>
                  <a:gd name="connsiteX5" fmla="*/ 2812473 w 2812473"/>
                  <a:gd name="connsiteY5" fmla="*/ 926173 h 1828126"/>
                  <a:gd name="connsiteX6" fmla="*/ 2812473 w 2812473"/>
                  <a:gd name="connsiteY6" fmla="*/ 926173 h 1828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2473" h="1828126">
                    <a:moveTo>
                      <a:pt x="0" y="912319"/>
                    </a:moveTo>
                    <a:cubicBezTo>
                      <a:pt x="123536" y="395082"/>
                      <a:pt x="247073" y="-122154"/>
                      <a:pt x="429491" y="25628"/>
                    </a:cubicBezTo>
                    <a:cubicBezTo>
                      <a:pt x="611909" y="173410"/>
                      <a:pt x="882073" y="1801319"/>
                      <a:pt x="1094509" y="1799010"/>
                    </a:cubicBezTo>
                    <a:cubicBezTo>
                      <a:pt x="1306945" y="1796701"/>
                      <a:pt x="1491673" y="9464"/>
                      <a:pt x="1704109" y="11773"/>
                    </a:cubicBezTo>
                    <a:cubicBezTo>
                      <a:pt x="1916545" y="14082"/>
                      <a:pt x="2184400" y="1660464"/>
                      <a:pt x="2369127" y="1812864"/>
                    </a:cubicBezTo>
                    <a:cubicBezTo>
                      <a:pt x="2553854" y="1965264"/>
                      <a:pt x="2812473" y="926173"/>
                      <a:pt x="2812473" y="926173"/>
                    </a:cubicBezTo>
                    <a:lnTo>
                      <a:pt x="2812473" y="926173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57300" y="1422976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y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278582" y="2436167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x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113060" y="1735386"/>
              <a:ext cx="3699536" cy="1377146"/>
              <a:chOff x="2113060" y="1735386"/>
              <a:chExt cx="3699536" cy="1377146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266303" y="2297966"/>
                <a:ext cx="476897" cy="445234"/>
                <a:chOff x="2266303" y="2297966"/>
                <a:chExt cx="476897" cy="445234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2292370" y="2297966"/>
                  <a:ext cx="0" cy="445234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2266303" y="2297966"/>
                      <a:ext cx="47689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1" i="1" smtClean="0"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sz="2000" b="1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66303" y="2297966"/>
                      <a:ext cx="476897" cy="400110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7576" r="-11538" b="-257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2113060" y="1735386"/>
                    <a:ext cx="126028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𝒌𝒙</m:t>
                          </m:r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𝝎</m:t>
                          </m:r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3060" y="1735386"/>
                    <a:ext cx="1260280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582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113060" y="2743200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3060" y="2743200"/>
                    <a:ext cx="36798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Group 18"/>
              <p:cNvGrpSpPr/>
              <p:nvPr/>
            </p:nvGrpSpPr>
            <p:grpSpPr>
              <a:xfrm>
                <a:off x="4247503" y="2297966"/>
                <a:ext cx="476897" cy="445234"/>
                <a:chOff x="2266303" y="2297966"/>
                <a:chExt cx="476897" cy="445234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292370" y="2297966"/>
                  <a:ext cx="0" cy="445234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266303" y="2297966"/>
                      <a:ext cx="47689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1" i="1" smtClean="0"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sz="2000" b="1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66303" y="2297966"/>
                      <a:ext cx="476897" cy="400110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7576" r="-11538" b="-257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108283" y="2743200"/>
                    <a:ext cx="75533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a14:m>
                    <a:r>
                      <a:rPr lang="en-US" b="1" dirty="0"/>
                      <a:t>+</a:t>
                    </a:r>
                    <a:r>
                      <a:rPr lang="en-US" dirty="0">
                        <a:latin typeface="Cambria Math"/>
                        <a:ea typeface="Cambria Math"/>
                      </a:rPr>
                      <a:t>𝝺)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83" y="2743200"/>
                    <a:ext cx="75533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2419" t="-11475" r="-1290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4108283" y="1775671"/>
                    <a:ext cx="170431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 dirty="0">
                        <a:solidFill>
                          <a:prstClr val="black"/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𝒌𝒙</m:t>
                        </m:r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𝒕</m:t>
                        </m:r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𝝺</m:t>
                        </m:r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83" y="1775671"/>
                    <a:ext cx="1704313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3214" t="-8197" r="-535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61614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1143000"/>
                <a:ext cx="7772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As a sine function repeats itself after each 2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𝝅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b="1" dirty="0"/>
                  <a:t>radian, so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43000"/>
                <a:ext cx="77724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76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9189" y="2286000"/>
                <a:ext cx="16297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𝒌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𝞴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189" y="2286000"/>
                <a:ext cx="1629742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0465" r="-936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38400" y="3303523"/>
                <a:ext cx="1940531" cy="1017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sz="3200" b="1" i="1">
                          <a:solidFill>
                            <a:prstClr val="black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sz="32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32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num>
                        <m:den>
                          <m:r>
                            <a:rPr lang="en-US" sz="32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𝞴</m:t>
                          </m:r>
                        </m:den>
                      </m:f>
                    </m:oMath>
                  </m:oMathPara>
                </a14:m>
                <a:endParaRPr lang="en-US" sz="32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303523"/>
                <a:ext cx="1940531" cy="1017523"/>
              </a:xfrm>
              <a:prstGeom prst="rect">
                <a:avLst/>
              </a:prstGeom>
              <a:blipFill rotWithShape="1">
                <a:blip r:embed="rId4"/>
                <a:stretch>
                  <a:fillRect r="-9748" b="-2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33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24200" y="0"/>
                <a:ext cx="1850186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/>
                          <a:ea typeface="Cambria Math"/>
                        </a:rPr>
                        <m:t>𝝎</m:t>
                      </m:r>
                      <m:r>
                        <a:rPr lang="en-US" sz="3600" b="1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6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3600" b="1" i="1" smtClean="0">
                              <a:latin typeface="Cambria Math"/>
                              <a:ea typeface="Cambria Math"/>
                            </a:rPr>
                            <m:t>𝝅</m:t>
                          </m:r>
                        </m:num>
                        <m:den>
                          <m:r>
                            <a:rPr lang="en-US" sz="3600" b="1" i="1" smtClean="0">
                              <a:latin typeface="Cambria Math"/>
                              <a:ea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0"/>
                <a:ext cx="1850186" cy="1129476"/>
              </a:xfrm>
              <a:prstGeom prst="rect">
                <a:avLst/>
              </a:prstGeom>
              <a:blipFill rotWithShape="1">
                <a:blip r:embed="rId2"/>
                <a:stretch>
                  <a:fillRect r="-12541" b="-3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1600" y="3583632"/>
                <a:ext cx="655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black"/>
                    </a:solidFill>
                  </a:rPr>
                  <a:t>We have,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</a:rPr>
                      <m:t>𝒚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  <m:func>
                      <m:func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𝐬𝐢𝐧</m:t>
                        </m:r>
                      </m:fName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𝒌𝒙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𝒕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583632"/>
                <a:ext cx="65532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39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66800" y="4343400"/>
                <a:ext cx="502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  <m:func>
                        <m:func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𝐬𝐢𝐧</m:t>
                          </m:r>
                        </m:fName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𝝎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𝒌𝒙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343400"/>
                <a:ext cx="5029200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47800" y="5033435"/>
                <a:ext cx="472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</a:rPr>
                      <m:t>𝒚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  <m:func>
                      <m:func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𝐬𝐢𝐧</m:t>
                        </m:r>
                      </m:fName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𝒕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)−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𝒌𝒙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033435"/>
                <a:ext cx="4724400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206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456759" y="5945832"/>
                <a:ext cx="47154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  <m:func>
                        <m:func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𝐬𝐢𝐧</m:t>
                          </m:r>
                        </m:fName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𝝎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𝒌𝒙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𝝎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759" y="5945832"/>
                <a:ext cx="4715441" cy="461665"/>
              </a:xfrm>
              <a:prstGeom prst="rect">
                <a:avLst/>
              </a:prstGeom>
              <a:blipFill rotWithShape="1">
                <a:blip r:embed="rId11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1213019" y="1318829"/>
            <a:ext cx="6116782" cy="1714866"/>
            <a:chOff x="1213019" y="1318829"/>
            <a:chExt cx="6116782" cy="1714866"/>
          </a:xfrm>
        </p:grpSpPr>
        <p:grpSp>
          <p:nvGrpSpPr>
            <p:cNvPr id="3" name="Group 2"/>
            <p:cNvGrpSpPr/>
            <p:nvPr/>
          </p:nvGrpSpPr>
          <p:grpSpPr>
            <a:xfrm>
              <a:off x="1213019" y="1492992"/>
              <a:ext cx="6116782" cy="1540703"/>
              <a:chOff x="1257300" y="1422976"/>
              <a:chExt cx="4326082" cy="2463224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1447800" y="2667000"/>
                <a:ext cx="3810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flipV="1">
                <a:off x="1676400" y="1422976"/>
                <a:ext cx="0" cy="2463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reeform 5"/>
              <p:cNvSpPr/>
              <p:nvPr/>
            </p:nvSpPr>
            <p:spPr>
              <a:xfrm>
                <a:off x="1676400" y="1747754"/>
                <a:ext cx="2812473" cy="1828126"/>
              </a:xfrm>
              <a:custGeom>
                <a:avLst/>
                <a:gdLst>
                  <a:gd name="connsiteX0" fmla="*/ 0 w 2812473"/>
                  <a:gd name="connsiteY0" fmla="*/ 912319 h 1828126"/>
                  <a:gd name="connsiteX1" fmla="*/ 429491 w 2812473"/>
                  <a:gd name="connsiteY1" fmla="*/ 25628 h 1828126"/>
                  <a:gd name="connsiteX2" fmla="*/ 1094509 w 2812473"/>
                  <a:gd name="connsiteY2" fmla="*/ 1799010 h 1828126"/>
                  <a:gd name="connsiteX3" fmla="*/ 1704109 w 2812473"/>
                  <a:gd name="connsiteY3" fmla="*/ 11773 h 1828126"/>
                  <a:gd name="connsiteX4" fmla="*/ 2369127 w 2812473"/>
                  <a:gd name="connsiteY4" fmla="*/ 1812864 h 1828126"/>
                  <a:gd name="connsiteX5" fmla="*/ 2812473 w 2812473"/>
                  <a:gd name="connsiteY5" fmla="*/ 926173 h 1828126"/>
                  <a:gd name="connsiteX6" fmla="*/ 2812473 w 2812473"/>
                  <a:gd name="connsiteY6" fmla="*/ 926173 h 1828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2473" h="1828126">
                    <a:moveTo>
                      <a:pt x="0" y="912319"/>
                    </a:moveTo>
                    <a:cubicBezTo>
                      <a:pt x="123536" y="395082"/>
                      <a:pt x="247073" y="-122154"/>
                      <a:pt x="429491" y="25628"/>
                    </a:cubicBezTo>
                    <a:cubicBezTo>
                      <a:pt x="611909" y="173410"/>
                      <a:pt x="882073" y="1801319"/>
                      <a:pt x="1094509" y="1799010"/>
                    </a:cubicBezTo>
                    <a:cubicBezTo>
                      <a:pt x="1306945" y="1796701"/>
                      <a:pt x="1491673" y="9464"/>
                      <a:pt x="1704109" y="11773"/>
                    </a:cubicBezTo>
                    <a:cubicBezTo>
                      <a:pt x="1916545" y="14082"/>
                      <a:pt x="2184400" y="1660464"/>
                      <a:pt x="2369127" y="1812864"/>
                    </a:cubicBezTo>
                    <a:cubicBezTo>
                      <a:pt x="2553854" y="1965264"/>
                      <a:pt x="2812473" y="926173"/>
                      <a:pt x="2812473" y="926173"/>
                    </a:cubicBezTo>
                    <a:lnTo>
                      <a:pt x="2812473" y="926173"/>
                    </a:lnTo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57300" y="1422976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y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278582" y="2436167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x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057400" y="1828800"/>
              <a:ext cx="476897" cy="445234"/>
              <a:chOff x="2266303" y="2297966"/>
              <a:chExt cx="476897" cy="445234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292370" y="2297966"/>
                <a:ext cx="0" cy="445234"/>
              </a:xfrm>
              <a:prstGeom prst="line">
                <a:avLst/>
              </a:prstGeom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266303" y="2297966"/>
                    <a:ext cx="47689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6303" y="2297966"/>
                    <a:ext cx="476897" cy="40011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7576" r="-11538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057400" y="1318829"/>
                  <a:ext cx="12602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𝒌𝒙</m:t>
                        </m:r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318829"/>
                  <a:ext cx="126028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58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916177" y="2294816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177" y="2294816"/>
                  <a:ext cx="33457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10000" y="2286000"/>
                  <a:ext cx="9460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2286000"/>
                  <a:ext cx="94609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77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>
              <a:off x="4018903" y="1828800"/>
              <a:ext cx="476897" cy="445234"/>
              <a:chOff x="2266303" y="2297966"/>
              <a:chExt cx="476897" cy="445234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2292370" y="2297966"/>
                <a:ext cx="0" cy="445234"/>
              </a:xfrm>
              <a:prstGeom prst="line">
                <a:avLst/>
              </a:prstGeom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266303" y="2297966"/>
                    <a:ext cx="47689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6303" y="2297966"/>
                    <a:ext cx="476897" cy="40011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7576" r="-11392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823786" y="1371600"/>
                  <a:ext cx="18646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𝒕</m:t>
                        </m:r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𝒌𝒙</m:t>
                        </m:r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US" b="1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3786" y="1371600"/>
                  <a:ext cx="186461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39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691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47800" y="1143000"/>
                <a:ext cx="533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black"/>
                    </a:solidFill>
                  </a:rPr>
                  <a:t>As a sine function repeats itself after each 2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𝝅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</a:rPr>
                  <a:t>radian, so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143000"/>
                <a:ext cx="533400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829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24200" y="2497071"/>
                <a:ext cx="17066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𝝎</m:t>
                      </m:r>
                      <m:r>
                        <a:rPr lang="en-US" sz="28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  <m:r>
                        <a:rPr lang="en-US" sz="28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8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</m:oMath>
                  </m:oMathPara>
                </a14:m>
                <a:endParaRPr lang="en-US" sz="28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497071"/>
                <a:ext cx="1706686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0588" r="-9319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58296" y="3581400"/>
                <a:ext cx="1961563" cy="1017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sz="28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𝝎</m:t>
                      </m:r>
                      <m:r>
                        <a:rPr lang="en-US" sz="32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32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𝝅</m:t>
                          </m:r>
                        </m:num>
                        <m:den>
                          <m:r>
                            <a:rPr lang="en-US" sz="32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en-US" sz="32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296" y="3581400"/>
                <a:ext cx="1961563" cy="1017523"/>
              </a:xfrm>
              <a:prstGeom prst="rect">
                <a:avLst/>
              </a:prstGeom>
              <a:blipFill rotWithShape="1">
                <a:blip r:embed="rId4"/>
                <a:stretch>
                  <a:fillRect r="-9627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43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90800" y="343648"/>
                <a:ext cx="2362200" cy="836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</a:rPr>
                        <m:t>𝒗</m:t>
                      </m:r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𝝎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/>
                            </a:rPr>
                            <m:t>𝒌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43648"/>
                <a:ext cx="2362200" cy="836704"/>
              </a:xfrm>
              <a:prstGeom prst="rect">
                <a:avLst/>
              </a:prstGeom>
              <a:blipFill rotWithShape="1">
                <a:blip r:embed="rId2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85800" y="1600200"/>
                <a:ext cx="7543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/>
                  <a:t>The equation of transverse travelling wave 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moving in +</a:t>
                </a:r>
                <a:r>
                  <a:rPr lang="en-US" sz="2400" b="1" dirty="0" err="1">
                    <a:solidFill>
                      <a:prstClr val="black"/>
                    </a:solidFill>
                  </a:rPr>
                  <a:t>ve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 x-axis </a:t>
                </a:r>
                <a:r>
                  <a:rPr lang="en-US" sz="2400" b="1" dirty="0"/>
                  <a:t>is,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  <m:func>
                        <m:func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𝐬𝐢𝐧</m:t>
                          </m:r>
                        </m:fName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𝒌𝒙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𝝎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00200"/>
                <a:ext cx="7543800" cy="1200329"/>
              </a:xfrm>
              <a:prstGeom prst="rect">
                <a:avLst/>
              </a:prstGeom>
              <a:blipFill>
                <a:blip r:embed="rId3"/>
                <a:stretch>
                  <a:fillRect l="-1293" t="-4082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044989" y="3152754"/>
                <a:ext cx="426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Here,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</a:rPr>
                      <m:t>𝒌𝒙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𝒕</m:t>
                    </m:r>
                    <m:r>
                      <a:rPr lang="en-US" sz="2400" b="1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US" sz="2400" b="1" dirty="0"/>
                  <a:t>constant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989" y="3152754"/>
                <a:ext cx="4267200" cy="461665"/>
              </a:xfrm>
              <a:prstGeom prst="rect">
                <a:avLst/>
              </a:prstGeom>
              <a:blipFill>
                <a:blip r:embed="rId4"/>
                <a:stretch>
                  <a:fillRect l="-214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23473" y="3781818"/>
                <a:ext cx="2066591" cy="793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𝒌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𝒅𝒙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/>
                        </a:rPr>
                        <m:t>−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𝝎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473" y="3781818"/>
                <a:ext cx="2066591" cy="793872"/>
              </a:xfrm>
              <a:prstGeom prst="rect">
                <a:avLst/>
              </a:prstGeom>
              <a:blipFill rotWithShape="1">
                <a:blip r:embed="rId5"/>
                <a:stretch>
                  <a:fillRect r="-5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20504" y="4664287"/>
                <a:ext cx="1272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𝒌𝒗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504" y="4664287"/>
                <a:ext cx="127252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26" r="-1004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31810" y="5334000"/>
                <a:ext cx="1346779" cy="730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𝒗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𝝎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𝒌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810" y="5334000"/>
                <a:ext cx="1346779" cy="730456"/>
              </a:xfrm>
              <a:prstGeom prst="rect">
                <a:avLst/>
              </a:prstGeom>
              <a:blipFill rotWithShape="1">
                <a:blip r:embed="rId7"/>
                <a:stretch>
                  <a:fillRect r="-9545" b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03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623</Words>
  <Application>Microsoft Office PowerPoint</Application>
  <PresentationFormat>On-screen Show (4:3)</PresentationFormat>
  <Paragraphs>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Israt Kabir</cp:lastModifiedBy>
  <cp:revision>74</cp:revision>
  <cp:lastPrinted>2020-03-16T17:28:52Z</cp:lastPrinted>
  <dcterms:created xsi:type="dcterms:W3CDTF">2020-03-15T20:51:36Z</dcterms:created>
  <dcterms:modified xsi:type="dcterms:W3CDTF">2023-03-15T01:53:17Z</dcterms:modified>
</cp:coreProperties>
</file>