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289" r:id="rId3"/>
    <p:sldId id="277" r:id="rId4"/>
    <p:sldId id="278" r:id="rId5"/>
    <p:sldId id="279" r:id="rId6"/>
    <p:sldId id="292" r:id="rId7"/>
    <p:sldId id="293" r:id="rId8"/>
    <p:sldId id="294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2FD17-11D3-4A9C-A99E-DF98547D91F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ABCF-0C00-41D5-BFDB-C4EB9AF4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6D1C-67F4-406A-BAA5-EB504D15176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8.png"/><Relationship Id="rId17" Type="http://schemas.openxmlformats.org/officeDocument/2006/relationships/image" Target="../media/image61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5" Type="http://schemas.openxmlformats.org/officeDocument/2006/relationships/image" Target="../media/image49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60.png"/><Relationship Id="rId18" Type="http://schemas.openxmlformats.org/officeDocument/2006/relationships/image" Target="../media/image110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63.png"/><Relationship Id="rId17" Type="http://schemas.openxmlformats.org/officeDocument/2006/relationships/image" Target="../media/image600.png"/><Relationship Id="rId2" Type="http://schemas.openxmlformats.org/officeDocument/2006/relationships/image" Target="../media/image460.png"/><Relationship Id="rId16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80.png"/><Relationship Id="rId10" Type="http://schemas.openxmlformats.org/officeDocument/2006/relationships/image" Target="../media/image540.png"/><Relationship Id="rId4" Type="http://schemas.openxmlformats.org/officeDocument/2006/relationships/image" Target="../media/image100.png"/><Relationship Id="rId14" Type="http://schemas.openxmlformats.org/officeDocument/2006/relationships/image" Target="../media/image5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5.png"/><Relationship Id="rId10" Type="http://schemas.openxmlformats.org/officeDocument/2006/relationships/image" Target="../media/image501.png"/><Relationship Id="rId4" Type="http://schemas.openxmlformats.org/officeDocument/2006/relationships/image" Target="../media/image4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21.png"/><Relationship Id="rId7" Type="http://schemas.openxmlformats.org/officeDocument/2006/relationships/image" Target="../media/image56.png"/><Relationship Id="rId12" Type="http://schemas.openxmlformats.org/officeDocument/2006/relationships/image" Target="../media/image16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71.png"/><Relationship Id="rId5" Type="http://schemas.openxmlformats.org/officeDocument/2006/relationships/image" Target="../media/image54.png"/><Relationship Id="rId10" Type="http://schemas.openxmlformats.org/officeDocument/2006/relationships/image" Target="../media/image5600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77BEF5-5CCE-4C14-ADD6-34E3DB93C9A6}"/>
                  </a:ext>
                </a:extLst>
              </p:cNvPr>
              <p:cNvSpPr txBox="1"/>
              <p:nvPr/>
            </p:nvSpPr>
            <p:spPr>
              <a:xfrm>
                <a:off x="390378" y="990600"/>
                <a:ext cx="838200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16-2: Wave speed on a stretched string,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𝜇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77BEF5-5CCE-4C14-ADD6-34E3DB93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8" y="990600"/>
                <a:ext cx="8382000" cy="843885"/>
              </a:xfrm>
              <a:prstGeom prst="rect">
                <a:avLst/>
              </a:prstGeom>
              <a:blipFill>
                <a:blip r:embed="rId2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88169-451F-4738-8E6D-953F6BF4B593}"/>
                  </a:ext>
                </a:extLst>
              </p:cNvPr>
              <p:cNvSpPr txBox="1"/>
              <p:nvPr/>
            </p:nvSpPr>
            <p:spPr>
              <a:xfrm>
                <a:off x="385689" y="2286000"/>
                <a:ext cx="8001000" cy="405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7030A0"/>
                    </a:solidFill>
                  </a:rPr>
                  <a:t>Speed of a wave is set by the properties of the medium (stretched string).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7030A0"/>
                    </a:solidFill>
                  </a:rPr>
                  <a:t>If a wave is to travel through a medium, it must cause the particles of that stretched string (medium) to oscillate as it passes.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7030A0"/>
                    </a:solidFill>
                  </a:rPr>
                  <a:t>It requires both mass ( for kinetic energy, K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) and elasticity (for potential energy, U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) properties.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7030A0"/>
                    </a:solidFill>
                  </a:rPr>
                  <a:t>Thus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mass</a:t>
                </a:r>
                <a:r>
                  <a:rPr lang="en-US" sz="2400" dirty="0">
                    <a:solidFill>
                      <a:srgbClr val="7030A0"/>
                    </a:solidFill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elasticity</a:t>
                </a:r>
                <a:r>
                  <a:rPr lang="en-US" sz="2400" dirty="0">
                    <a:solidFill>
                      <a:srgbClr val="7030A0"/>
                    </a:solidFill>
                  </a:rPr>
                  <a:t> properties of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medium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determine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how fast </a:t>
                </a:r>
                <a:r>
                  <a:rPr lang="en-US" sz="2400" dirty="0">
                    <a:solidFill>
                      <a:srgbClr val="7030A0"/>
                    </a:solidFill>
                  </a:rPr>
                  <a:t>the wave can travel in the medium.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88169-451F-4738-8E6D-953F6BF4B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9" y="2286000"/>
                <a:ext cx="8001000" cy="4059316"/>
              </a:xfrm>
              <a:prstGeom prst="rect">
                <a:avLst/>
              </a:prstGeom>
              <a:blipFill>
                <a:blip r:embed="rId3"/>
                <a:stretch>
                  <a:fillRect l="-990" t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9BD03F7-A5DC-443D-90E4-114C72FDFDB1}"/>
              </a:ext>
            </a:extLst>
          </p:cNvPr>
          <p:cNvSpPr/>
          <p:nvPr/>
        </p:nvSpPr>
        <p:spPr>
          <a:xfrm>
            <a:off x="2819400" y="512684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17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2249619" cy="2158171"/>
          </a:xfrm>
          <a:prstGeom prst="rect">
            <a:avLst/>
          </a:prstGeom>
        </p:spPr>
      </p:pic>
      <p:cxnSp>
        <p:nvCxnSpPr>
          <p:cNvPr id="4" name="Straight Connector 3"/>
          <p:cNvCxnSpPr>
            <a:endCxn id="2" idx="3"/>
          </p:cNvCxnSpPr>
          <p:nvPr/>
        </p:nvCxnSpPr>
        <p:spPr>
          <a:xfrm>
            <a:off x="2648809" y="1993485"/>
            <a:ext cx="11248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648809" y="990600"/>
            <a:ext cx="399191" cy="100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98543" y="990600"/>
                <a:ext cx="5501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43" y="990600"/>
                <a:ext cx="55015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847529" y="1495495"/>
            <a:ext cx="485389" cy="532139"/>
            <a:chOff x="2847529" y="1495495"/>
            <a:chExt cx="485389" cy="53213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099992">
              <a:off x="2847529" y="1583282"/>
              <a:ext cx="207109" cy="4443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951083" y="1495495"/>
                  <a:ext cx="381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83" y="1495495"/>
                  <a:ext cx="38183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05400" y="987188"/>
                <a:ext cx="3374322" cy="478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𝒂𝒏𝒈𝒖𝒍𝒂𝒓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𝒔𝒆𝒑𝒂𝒓𝒂𝒕𝒊𝒐𝒏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𝒂𝒓𝒄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𝒓𝒂𝒅𝒊𝒖𝒔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987188"/>
                <a:ext cx="3374322" cy="4783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86400" y="1759886"/>
                <a:ext cx="985847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759886"/>
                <a:ext cx="985847" cy="5243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47453" y="2022041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53" y="2022041"/>
                <a:ext cx="2071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5781" y="3733800"/>
            <a:ext cx="2249619" cy="215817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352800" y="3270358"/>
            <a:ext cx="685800" cy="1682642"/>
            <a:chOff x="3352800" y="3270358"/>
            <a:chExt cx="685800" cy="168264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80590" y="3270358"/>
              <a:ext cx="48772" cy="16826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52800" y="3886108"/>
              <a:ext cx="670618" cy="10668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33774" y="4474456"/>
              <a:ext cx="304826" cy="975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644555" y="4129295"/>
                  <a:ext cx="381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555" y="4129295"/>
                  <a:ext cx="3818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F4D66C-9756-9236-8895-9C9D339DD6C9}"/>
              </a:ext>
            </a:extLst>
          </p:cNvPr>
          <p:cNvGrpSpPr/>
          <p:nvPr/>
        </p:nvGrpSpPr>
        <p:grpSpPr>
          <a:xfrm>
            <a:off x="2459599" y="3517353"/>
            <a:ext cx="2792210" cy="902247"/>
            <a:chOff x="2459599" y="3517353"/>
            <a:chExt cx="2792210" cy="902247"/>
          </a:xfrm>
        </p:grpSpPr>
        <p:grpSp>
          <p:nvGrpSpPr>
            <p:cNvPr id="24" name="Group 23"/>
            <p:cNvGrpSpPr/>
            <p:nvPr/>
          </p:nvGrpSpPr>
          <p:grpSpPr>
            <a:xfrm>
              <a:off x="2459599" y="3535603"/>
              <a:ext cx="2792210" cy="883997"/>
              <a:chOff x="2459599" y="3535603"/>
              <a:chExt cx="2792210" cy="88399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59599" y="3535603"/>
                <a:ext cx="1579001" cy="883997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5391" y="3545046"/>
                <a:ext cx="2426418" cy="24386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2825136" y="3517353"/>
              <a:ext cx="481960" cy="454490"/>
              <a:chOff x="2825136" y="3517353"/>
              <a:chExt cx="481960" cy="454490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24200" y="3517353"/>
                <a:ext cx="182896" cy="44504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825136" y="3602511"/>
                    <a:ext cx="3818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oMath>
                      </m:oMathPara>
                    </a14:m>
                    <a:endParaRPr lang="en-US" b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136" y="3602511"/>
                    <a:ext cx="381835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76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838198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Speed of a Transverse Wave on a Stretched String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8600" y="2285967"/>
                <a:ext cx="3124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Consider a pulse of length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𝒍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moving along  positive x-axis with speed v.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5967"/>
                <a:ext cx="312420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3125" t="-3113" r="-1367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5621" y="4013280"/>
                <a:ext cx="5257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/>
                  <a:t>Now we consider a small element of the pulse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𝒍</m:t>
                    </m:r>
                    <m:r>
                      <a:rPr lang="en-US" sz="2400" b="1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forming an arc of a circle of radius 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21" y="4013280"/>
                <a:ext cx="5257800" cy="1477328"/>
              </a:xfrm>
              <a:prstGeom prst="rect">
                <a:avLst/>
              </a:prstGeom>
              <a:blipFill>
                <a:blip r:embed="rId4"/>
                <a:stretch>
                  <a:fillRect l="-1856" t="-3292" r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437227" y="2285967"/>
            <a:ext cx="4325773" cy="1505433"/>
            <a:chOff x="4433455" y="2285967"/>
            <a:chExt cx="4305300" cy="1505433"/>
          </a:xfrm>
        </p:grpSpPr>
        <p:grpSp>
          <p:nvGrpSpPr>
            <p:cNvPr id="24" name="Group 23"/>
            <p:cNvGrpSpPr/>
            <p:nvPr/>
          </p:nvGrpSpPr>
          <p:grpSpPr>
            <a:xfrm>
              <a:off x="4433455" y="2285967"/>
              <a:ext cx="4305300" cy="1136101"/>
              <a:chOff x="762000" y="2341390"/>
              <a:chExt cx="4305300" cy="113610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762000" y="3442850"/>
                <a:ext cx="43053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 22"/>
              <p:cNvSpPr/>
              <p:nvPr/>
            </p:nvSpPr>
            <p:spPr>
              <a:xfrm>
                <a:off x="1052945" y="2341390"/>
                <a:ext cx="3574473" cy="1136101"/>
              </a:xfrm>
              <a:custGeom>
                <a:avLst/>
                <a:gdLst>
                  <a:gd name="connsiteX0" fmla="*/ 0 w 3574473"/>
                  <a:gd name="connsiteY0" fmla="*/ 1094537 h 1136101"/>
                  <a:gd name="connsiteX1" fmla="*/ 1801091 w 3574473"/>
                  <a:gd name="connsiteY1" fmla="*/ 28 h 1136101"/>
                  <a:gd name="connsiteX2" fmla="*/ 3560619 w 3574473"/>
                  <a:gd name="connsiteY2" fmla="*/ 1122246 h 1136101"/>
                  <a:gd name="connsiteX3" fmla="*/ 3560619 w 3574473"/>
                  <a:gd name="connsiteY3" fmla="*/ 1122246 h 1136101"/>
                  <a:gd name="connsiteX4" fmla="*/ 3560619 w 3574473"/>
                  <a:gd name="connsiteY4" fmla="*/ 1122246 h 1136101"/>
                  <a:gd name="connsiteX5" fmla="*/ 3574473 w 3574473"/>
                  <a:gd name="connsiteY5" fmla="*/ 1136101 h 1136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4473" h="1136101">
                    <a:moveTo>
                      <a:pt x="0" y="1094537"/>
                    </a:moveTo>
                    <a:cubicBezTo>
                      <a:pt x="603827" y="544973"/>
                      <a:pt x="1207655" y="-4590"/>
                      <a:pt x="1801091" y="28"/>
                    </a:cubicBezTo>
                    <a:cubicBezTo>
                      <a:pt x="2394528" y="4646"/>
                      <a:pt x="3560619" y="1122246"/>
                      <a:pt x="3560619" y="1122246"/>
                    </a:cubicBezTo>
                    <a:lnTo>
                      <a:pt x="3560619" y="1122246"/>
                    </a:lnTo>
                    <a:lnTo>
                      <a:pt x="3560619" y="1122246"/>
                    </a:lnTo>
                    <a:lnTo>
                      <a:pt x="3574473" y="1136101"/>
                    </a:ln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4724400" y="3505200"/>
              <a:ext cx="1447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0400" y="3505200"/>
              <a:ext cx="1288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321136" y="3422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136" y="3422068"/>
                  <a:ext cx="3810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29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5390776" y="2320627"/>
            <a:ext cx="2220308" cy="2133600"/>
            <a:chOff x="5382491" y="2320627"/>
            <a:chExt cx="2209800" cy="2133600"/>
          </a:xfrm>
        </p:grpSpPr>
        <p:grpSp>
          <p:nvGrpSpPr>
            <p:cNvPr id="34" name="Group 33"/>
            <p:cNvGrpSpPr/>
            <p:nvPr/>
          </p:nvGrpSpPr>
          <p:grpSpPr>
            <a:xfrm>
              <a:off x="5382491" y="2320627"/>
              <a:ext cx="2209800" cy="2133600"/>
              <a:chOff x="5382491" y="2320627"/>
              <a:chExt cx="2209800" cy="2133600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5382491" y="2320627"/>
                <a:ext cx="2209800" cy="213360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619009" y="2373868"/>
                    <a:ext cx="460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𝒍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9009" y="2373868"/>
                    <a:ext cx="4603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Straight Connector 36"/>
            <p:cNvCxnSpPr/>
            <p:nvPr/>
          </p:nvCxnSpPr>
          <p:spPr>
            <a:xfrm flipH="1">
              <a:off x="6511636" y="2514600"/>
              <a:ext cx="567755" cy="86353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880458" y="2794061"/>
                  <a:ext cx="397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458" y="2794061"/>
                  <a:ext cx="39786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877991" y="1752600"/>
            <a:ext cx="647300" cy="1669468"/>
            <a:chOff x="5867400" y="1752600"/>
            <a:chExt cx="644236" cy="1669468"/>
          </a:xfrm>
        </p:grpSpPr>
        <p:cxnSp>
          <p:nvCxnSpPr>
            <p:cNvPr id="6" name="Straight Connector 5"/>
            <p:cNvCxnSpPr>
              <a:stCxn id="29" idx="0"/>
            </p:cNvCxnSpPr>
            <p:nvPr/>
          </p:nvCxnSpPr>
          <p:spPr>
            <a:xfrm flipH="1" flipV="1">
              <a:off x="6487391" y="1752600"/>
              <a:ext cx="24245" cy="166946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9" idx="0"/>
            </p:cNvCxnSpPr>
            <p:nvPr/>
          </p:nvCxnSpPr>
          <p:spPr>
            <a:xfrm flipH="1" flipV="1">
              <a:off x="5867400" y="2373868"/>
              <a:ext cx="644236" cy="1048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729555" y="2140344"/>
            <a:ext cx="3647152" cy="853148"/>
            <a:chOff x="4724400" y="2140344"/>
            <a:chExt cx="3629891" cy="853148"/>
          </a:xfrm>
        </p:grpSpPr>
        <p:grpSp>
          <p:nvGrpSpPr>
            <p:cNvPr id="53" name="Group 52"/>
            <p:cNvGrpSpPr/>
            <p:nvPr/>
          </p:nvGrpSpPr>
          <p:grpSpPr>
            <a:xfrm>
              <a:off x="5053446" y="2140344"/>
              <a:ext cx="2947554" cy="755256"/>
              <a:chOff x="5053446" y="2140344"/>
              <a:chExt cx="2947554" cy="755256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5053446" y="2140344"/>
                <a:ext cx="1446067" cy="7552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6511636" y="2165683"/>
                <a:ext cx="1489364" cy="72991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724400" y="2475499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𝝉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475499"/>
                  <a:ext cx="38100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526" r="-3492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973291" y="2531827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𝝉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291" y="2531827"/>
                  <a:ext cx="381000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0526" r="-3709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6006578" y="2493990"/>
            <a:ext cx="803938" cy="928078"/>
            <a:chOff x="5995379" y="2493990"/>
            <a:chExt cx="800133" cy="928078"/>
          </a:xfrm>
        </p:grpSpPr>
        <p:sp>
          <p:nvSpPr>
            <p:cNvPr id="45" name="Arc 44"/>
            <p:cNvSpPr/>
            <p:nvPr/>
          </p:nvSpPr>
          <p:spPr>
            <a:xfrm rot="19272177">
              <a:off x="5995379" y="2978460"/>
              <a:ext cx="562582" cy="363377"/>
            </a:xfrm>
            <a:prstGeom prst="arc">
              <a:avLst>
                <a:gd name="adj1" fmla="val 17373896"/>
                <a:gd name="adj2" fmla="val 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6324599" y="2937164"/>
              <a:ext cx="470913" cy="484904"/>
            </a:xfrm>
            <a:prstGeom prst="arc">
              <a:avLst>
                <a:gd name="adj1" fmla="val 15121825"/>
                <a:gd name="adj2" fmla="val 1974167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51396" y="2531827"/>
                  <a:ext cx="211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396" y="2531827"/>
                  <a:ext cx="21128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58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206836" y="2493990"/>
                  <a:ext cx="211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6836" y="2493990"/>
                  <a:ext cx="21128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265492" y="2057400"/>
            <a:ext cx="2408234" cy="537127"/>
            <a:chOff x="5265492" y="2057400"/>
            <a:chExt cx="2408234" cy="537127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5265492" y="2140344"/>
              <a:ext cx="24082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6873301" y="2057400"/>
              <a:ext cx="634608" cy="537127"/>
              <a:chOff x="6858000" y="2057400"/>
              <a:chExt cx="631605" cy="537127"/>
            </a:xfrm>
          </p:grpSpPr>
          <p:sp>
            <p:nvSpPr>
              <p:cNvPr id="47" name="Arc 46"/>
              <p:cNvSpPr/>
              <p:nvPr/>
            </p:nvSpPr>
            <p:spPr>
              <a:xfrm>
                <a:off x="6858000" y="2057400"/>
                <a:ext cx="398318" cy="537127"/>
              </a:xfrm>
              <a:prstGeom prst="arc">
                <a:avLst>
                  <a:gd name="adj1" fmla="val 17634886"/>
                  <a:gd name="adj2" fmla="val 3219489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7278323" y="2189202"/>
                    <a:ext cx="211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323" y="2189202"/>
                    <a:ext cx="21128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4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/>
            <p:cNvGrpSpPr/>
            <p:nvPr/>
          </p:nvGrpSpPr>
          <p:grpSpPr>
            <a:xfrm>
              <a:off x="5284632" y="2089130"/>
              <a:ext cx="793829" cy="483226"/>
              <a:chOff x="5276850" y="2089130"/>
              <a:chExt cx="790072" cy="483226"/>
            </a:xfrm>
          </p:grpSpPr>
          <p:sp>
            <p:nvSpPr>
              <p:cNvPr id="48" name="Arc 47"/>
              <p:cNvSpPr/>
              <p:nvPr/>
            </p:nvSpPr>
            <p:spPr>
              <a:xfrm rot="16686247">
                <a:off x="5602700" y="2071561"/>
                <a:ext cx="446654" cy="481791"/>
              </a:xfrm>
              <a:prstGeom prst="arc">
                <a:avLst>
                  <a:gd name="adj1" fmla="val 11592338"/>
                  <a:gd name="adj2" fmla="val 19590636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276850" y="2203024"/>
                    <a:ext cx="2112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850" y="2203024"/>
                    <a:ext cx="211282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058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2" name="Group 71"/>
          <p:cNvGrpSpPr/>
          <p:nvPr/>
        </p:nvGrpSpPr>
        <p:grpSpPr>
          <a:xfrm>
            <a:off x="3640282" y="1669959"/>
            <a:ext cx="3156457" cy="3576324"/>
            <a:chOff x="3640282" y="1669959"/>
            <a:chExt cx="3141518" cy="3576324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4433455" y="2140344"/>
              <a:ext cx="6199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511636" y="4114800"/>
              <a:ext cx="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640282" y="166995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n-US" b="1" i="1" smtClean="0">
                            <a:latin typeface="Cambria Math"/>
                          </a:rPr>
                          <m:t>𝑪𝒐𝒔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282" y="1669959"/>
                  <a:ext cx="83820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23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943600" y="487695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𝑺𝒊𝒏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876951"/>
                  <a:ext cx="83820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01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036236" y="1688219"/>
            <a:ext cx="2145864" cy="3710313"/>
            <a:chOff x="7036236" y="1688219"/>
            <a:chExt cx="2145864" cy="3710313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8018318" y="2140344"/>
              <a:ext cx="561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7239000" y="4267200"/>
              <a:ext cx="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343900" y="168821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n-US" b="1" i="1" smtClean="0">
                            <a:latin typeface="Cambria Math"/>
                          </a:rPr>
                          <m:t>𝑪𝒐𝒔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900" y="1688219"/>
                  <a:ext cx="838200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240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036236" y="50292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𝑺𝒊𝒏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236" y="5029200"/>
                  <a:ext cx="83820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087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0B3684-76EA-BDCE-E586-063C0BEBB5DC}"/>
                  </a:ext>
                </a:extLst>
              </p:cNvPr>
              <p:cNvSpPr txBox="1"/>
              <p:nvPr/>
            </p:nvSpPr>
            <p:spPr>
              <a:xfrm>
                <a:off x="1297699" y="5398532"/>
                <a:ext cx="2109625" cy="79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𝒍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0B3684-76EA-BDCE-E586-063C0BEBB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99" y="5398532"/>
                <a:ext cx="2109625" cy="79143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4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685800"/>
                <a:ext cx="533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Total force on the element,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𝑭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𝟐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𝝉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𝑺𝒊𝒏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85800"/>
                <a:ext cx="53340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714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2600" y="1828800"/>
                <a:ext cx="480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𝑭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𝟐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𝝉𝜽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828800"/>
                <a:ext cx="48006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90378" y="2514600"/>
                <a:ext cx="1641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𝝉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78" y="2514600"/>
                <a:ext cx="164121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667" r="-7063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3396" y="3310961"/>
                <a:ext cx="1355884" cy="791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𝝉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𝒍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96" y="3310961"/>
                <a:ext cx="1355884" cy="791435"/>
              </a:xfrm>
              <a:prstGeom prst="rect">
                <a:avLst/>
              </a:prstGeom>
              <a:blipFill rotWithShape="1">
                <a:blip r:embed="rId5"/>
                <a:stretch>
                  <a:fillRect r="-9459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4400" y="4572000"/>
                <a:ext cx="670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sz="2400" b="1" dirty="0"/>
                  <a:t> is the linear density of the string then the mass of the element,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𝒎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𝒍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72000"/>
                <a:ext cx="6705600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1364" t="-4061" r="-136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06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762000"/>
                <a:ext cx="7086600" cy="1209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centripetal acceleration of the element,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𝒂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762000"/>
                <a:ext cx="7086600" cy="1209818"/>
              </a:xfrm>
              <a:prstGeom prst="rect">
                <a:avLst/>
              </a:prstGeom>
              <a:blipFill rotWithShape="1">
                <a:blip r:embed="rId2"/>
                <a:stretch>
                  <a:fillRect l="-1290" t="-4040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400" y="2438400"/>
                <a:ext cx="640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From Newton’s 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𝑭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𝒎𝒂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438400"/>
                <a:ext cx="64008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2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4200" y="3361914"/>
                <a:ext cx="2091791" cy="840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𝝉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𝒍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𝒍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361914"/>
                <a:ext cx="2091791" cy="840486"/>
              </a:xfrm>
              <a:prstGeom prst="rect">
                <a:avLst/>
              </a:prstGeom>
              <a:blipFill rotWithShape="1">
                <a:blip r:embed="rId4"/>
                <a:stretch>
                  <a:fillRect r="-5539"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69473" y="4572000"/>
                <a:ext cx="1269002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𝒗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𝝉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3" y="4572000"/>
                <a:ext cx="1269002" cy="1183529"/>
              </a:xfrm>
              <a:prstGeom prst="rect">
                <a:avLst/>
              </a:prstGeom>
              <a:blipFill rotWithShape="1">
                <a:blip r:embed="rId5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6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225A2F-A2B1-4B0C-9DBD-D23110653DB8}"/>
              </a:ext>
            </a:extLst>
          </p:cNvPr>
          <p:cNvSpPr/>
          <p:nvPr/>
        </p:nvSpPr>
        <p:spPr>
          <a:xfrm>
            <a:off x="457200" y="3810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The equation of a transverse wave on a string is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(2.0 m) sin [(20 m</a:t>
            </a:r>
            <a:r>
              <a:rPr lang="en-US" sz="2000" i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)x - (600 s</a:t>
            </a:r>
            <a:r>
              <a:rPr lang="en-US" sz="2000" i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)t]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tension in the string is 15 N. (a) What is the wave speed? (b) Find the linear density of this string in grams per meter.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C9FBD6-F3FE-4472-84AD-8CB55DC231F5}"/>
                  </a:ext>
                </a:extLst>
              </p:cNvPr>
              <p:cNvSpPr txBox="1"/>
              <p:nvPr/>
            </p:nvSpPr>
            <p:spPr>
              <a:xfrm>
                <a:off x="1066800" y="2439288"/>
                <a:ext cx="247779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Given, y</a:t>
                </a:r>
                <a:r>
                  <a:rPr lang="en-US" sz="20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2.0 m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k = 20 rad/m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600 rad/s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 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C9FBD6-F3FE-4472-84AD-8CB55DC2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39288"/>
                <a:ext cx="2477794" cy="1323439"/>
              </a:xfrm>
              <a:prstGeom prst="rect">
                <a:avLst/>
              </a:prstGeom>
              <a:blipFill>
                <a:blip r:embed="rId2"/>
                <a:stretch>
                  <a:fillRect l="-2463" t="-1843" r="-1724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3854FA-1DBE-422D-B2C0-219ECE4614F2}"/>
                  </a:ext>
                </a:extLst>
              </p:cNvPr>
              <p:cNvSpPr/>
              <p:nvPr/>
            </p:nvSpPr>
            <p:spPr>
              <a:xfrm>
                <a:off x="1219200" y="3856937"/>
                <a:ext cx="3831153" cy="586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(a) v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30 m/s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3854FA-1DBE-422D-B2C0-219ECE461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856937"/>
                <a:ext cx="3831153" cy="586571"/>
              </a:xfrm>
              <a:prstGeom prst="rect">
                <a:avLst/>
              </a:prstGeom>
              <a:blipFill>
                <a:blip r:embed="rId3"/>
                <a:stretch>
                  <a:fillRect l="-2389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E72762-2FAA-472A-B616-7B054625A895}"/>
                  </a:ext>
                </a:extLst>
              </p:cNvPr>
              <p:cNvSpPr/>
              <p:nvPr/>
            </p:nvSpPr>
            <p:spPr>
              <a:xfrm>
                <a:off x="1219200" y="4867341"/>
                <a:ext cx="4572000" cy="626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sz="2400" i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E72762-2FAA-472A-B616-7B054625A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67341"/>
                <a:ext cx="4572000" cy="626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961A8D-84D4-4ED5-A038-0AA59F0A7D48}"/>
                  </a:ext>
                </a:extLst>
              </p:cNvPr>
              <p:cNvSpPr txBox="1"/>
              <p:nvPr/>
            </p:nvSpPr>
            <p:spPr>
              <a:xfrm>
                <a:off x="1371600" y="5651268"/>
                <a:ext cx="6992042" cy="58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16.7 gm/m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961A8D-84D4-4ED5-A038-0AA59F0A7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51268"/>
                <a:ext cx="6992042" cy="584134"/>
              </a:xfrm>
              <a:prstGeom prst="rect">
                <a:avLst/>
              </a:prstGeom>
              <a:blipFill>
                <a:blip r:embed="rId5"/>
                <a:stretch>
                  <a:fillRect t="-208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21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402B6-62EA-4B50-84A7-95352031FE24}"/>
              </a:ext>
            </a:extLst>
          </p:cNvPr>
          <p:cNvSpPr/>
          <p:nvPr/>
        </p:nvSpPr>
        <p:spPr>
          <a:xfrm>
            <a:off x="342900" y="381000"/>
            <a:ext cx="8267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A sinusoidal wave travels along a string under tension. Figure gives the slopes along the string at time t = 0. The scale of the x axis is set by x</a:t>
            </a:r>
            <a:r>
              <a:rPr lang="en-US" sz="20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0.80 m. What is the amplitude of the wave?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790B6D-8D97-4185-B824-614EB894D88A}"/>
                  </a:ext>
                </a:extLst>
              </p:cNvPr>
              <p:cNvSpPr/>
              <p:nvPr/>
            </p:nvSpPr>
            <p:spPr>
              <a:xfrm>
                <a:off x="792479" y="1536785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(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x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, 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= 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i="1" baseline="-25000" dirty="0">
                    <a:solidFill>
                      <a:srgbClr val="231F20"/>
                    </a:solidFill>
                    <a:latin typeface="TimesTen-Italic"/>
                  </a:rPr>
                  <a:t>m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sin(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kx </a:t>
                </a:r>
                <a:r>
                  <a:rPr lang="en-US" sz="2400" i="1" dirty="0">
                    <a:solidFill>
                      <a:srgbClr val="231F2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790B6D-8D97-4185-B824-614EB894D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79" y="1536785"/>
                <a:ext cx="4572000" cy="461665"/>
              </a:xfrm>
              <a:prstGeom prst="rect">
                <a:avLst/>
              </a:prstGeom>
              <a:blipFill>
                <a:blip r:embed="rId2"/>
                <a:stretch>
                  <a:fillRect l="-2000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183680-2004-406F-AC40-A15FD035EC82}"/>
                  </a:ext>
                </a:extLst>
              </p:cNvPr>
              <p:cNvSpPr/>
              <p:nvPr/>
            </p:nvSpPr>
            <p:spPr>
              <a:xfrm>
                <a:off x="786617" y="2147979"/>
                <a:ext cx="4572000" cy="6242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Ten-Italic"/>
                  </a:rPr>
                  <a:t>{y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TimesTen-Italic"/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TimesTen-Roman"/>
                  </a:rPr>
                  <a:t>sin(</a:t>
                </a:r>
                <a:r>
                  <a:rPr lang="en-US" sz="2400" dirty="0">
                    <a:solidFill>
                      <a:srgbClr val="00B050"/>
                    </a:solidFill>
                    <a:latin typeface="TimesTen-Italic"/>
                  </a:rPr>
                  <a:t>kx </a:t>
                </a:r>
                <a:r>
                  <a:rPr lang="en-US" sz="2400" dirty="0">
                    <a:solidFill>
                      <a:srgbClr val="00B05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00B050"/>
                    </a:solidFill>
                    <a:latin typeface="TimesTen-Roman"/>
                  </a:rPr>
                  <a:t>)}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183680-2004-406F-AC40-A15FD035E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17" y="2147979"/>
                <a:ext cx="4572000" cy="624273"/>
              </a:xfrm>
              <a:prstGeom prst="rect">
                <a:avLst/>
              </a:prstGeom>
              <a:blipFill>
                <a:blip r:embed="rId3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C53B37-2A8C-4CB9-BC18-3457CED7A290}"/>
                  </a:ext>
                </a:extLst>
              </p:cNvPr>
              <p:cNvSpPr/>
              <p:nvPr/>
            </p:nvSpPr>
            <p:spPr>
              <a:xfrm>
                <a:off x="786617" y="2875388"/>
                <a:ext cx="4572000" cy="6242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>
                    <a:solidFill>
                      <a:srgbClr val="231F20"/>
                    </a:solidFill>
                    <a:latin typeface="TimesTen-Italic"/>
                  </a:rPr>
                  <a:t>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{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sin(</a:t>
                </a:r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kx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)}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C53B37-2A8C-4CB9-BC18-3457CED7A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17" y="2875388"/>
                <a:ext cx="4572000" cy="624273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06767B-DB5C-498E-A946-70B995E03CB7}"/>
                  </a:ext>
                </a:extLst>
              </p:cNvPr>
              <p:cNvSpPr/>
              <p:nvPr/>
            </p:nvSpPr>
            <p:spPr>
              <a:xfrm>
                <a:off x="786617" y="3563854"/>
                <a:ext cx="4572000" cy="6242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r>
                  <a:rPr lang="en-US" sz="2400" baseline="-25000" dirty="0">
                    <a:solidFill>
                      <a:srgbClr val="231F2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cos(</a:t>
                </a:r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kx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06767B-DB5C-498E-A946-70B995E03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17" y="3563854"/>
                <a:ext cx="4572000" cy="624273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B75805E-B84F-4032-AAF9-0C96EB39BE95}"/>
              </a:ext>
            </a:extLst>
          </p:cNvPr>
          <p:cNvSpPr/>
          <p:nvPr/>
        </p:nvSpPr>
        <p:spPr>
          <a:xfrm>
            <a:off x="751446" y="4275884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 = 0 and x =0,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00CFDA-2650-4428-A222-7637D1EA86DA}"/>
                  </a:ext>
                </a:extLst>
              </p:cNvPr>
              <p:cNvSpPr/>
              <p:nvPr/>
            </p:nvSpPr>
            <p:spPr>
              <a:xfrm>
                <a:off x="2940890" y="4163802"/>
                <a:ext cx="3840910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r>
                  <a:rPr lang="en-US" sz="2400" baseline="-25000" dirty="0">
                    <a:solidFill>
                      <a:srgbClr val="231F2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cos{</a:t>
                </a:r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k(0)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</m:t>
                    </m:r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)}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200CFDA-2650-4428-A222-7637D1EA8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90" y="4163802"/>
                <a:ext cx="3840910" cy="624273"/>
              </a:xfrm>
              <a:prstGeom prst="rect">
                <a:avLst/>
              </a:prstGeom>
              <a:blipFill rotWithShape="1"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308B5A-282B-4245-B097-03133919070B}"/>
                  </a:ext>
                </a:extLst>
              </p:cNvPr>
              <p:cNvSpPr/>
              <p:nvPr/>
            </p:nvSpPr>
            <p:spPr>
              <a:xfrm>
                <a:off x="725655" y="4931555"/>
                <a:ext cx="339148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r>
                  <a:rPr lang="en-US" sz="2400" baseline="-25000" dirty="0">
                    <a:solidFill>
                      <a:srgbClr val="231F2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cos0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308B5A-282B-4245-B097-031339190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5" y="4931555"/>
                <a:ext cx="3391487" cy="624273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5556F7-6ACF-47F9-829A-11180FBF536D}"/>
                  </a:ext>
                </a:extLst>
              </p:cNvPr>
              <p:cNvSpPr/>
              <p:nvPr/>
            </p:nvSpPr>
            <p:spPr>
              <a:xfrm>
                <a:off x="725655" y="5712203"/>
                <a:ext cx="339148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5556F7-6ACF-47F9-829A-11180FBF5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5" y="5712203"/>
                <a:ext cx="3391487" cy="624273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48126AC-6E02-4C4F-AA55-3ED931CDCE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1436141"/>
            <a:ext cx="4053992" cy="2125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80DF91-B7BE-48D5-BEA5-8C99BE1EB050}"/>
                  </a:ext>
                </a:extLst>
              </p:cNvPr>
              <p:cNvSpPr/>
              <p:nvPr/>
            </p:nvSpPr>
            <p:spPr>
              <a:xfrm>
                <a:off x="4117142" y="1692362"/>
                <a:ext cx="1195199" cy="62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 slope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80DF91-B7BE-48D5-BEA5-8C99BE1EB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42" y="1692362"/>
                <a:ext cx="1195199" cy="624273"/>
              </a:xfrm>
              <a:prstGeom prst="rect">
                <a:avLst/>
              </a:prstGeom>
              <a:blipFill>
                <a:blip r:embed="rId10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3E15EC-E69E-411A-8ECA-45D0D1971C6B}"/>
                  </a:ext>
                </a:extLst>
              </p:cNvPr>
              <p:cNvSpPr/>
              <p:nvPr/>
            </p:nvSpPr>
            <p:spPr>
              <a:xfrm>
                <a:off x="772551" y="552202"/>
                <a:ext cx="2082622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3E15EC-E69E-411A-8ECA-45D0D1971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51" y="552202"/>
                <a:ext cx="2082622" cy="624273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F6DB3-8622-49AF-9844-A05AC281354A}"/>
                  </a:ext>
                </a:extLst>
              </p:cNvPr>
              <p:cNvSpPr/>
              <p:nvPr/>
            </p:nvSpPr>
            <p:spPr>
              <a:xfrm>
                <a:off x="371200" y="3048530"/>
                <a:ext cx="3391487" cy="616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Fig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.,  </m:t>
                    </m:r>
                    <m:r>
                      <m:rPr>
                        <m:sty m:val="p"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MathematicalPi-One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latin typeface="TimesTen-Italic"/>
                          </a:rPr>
                          <m:t>s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F6DB3-8622-49AF-9844-A05AC2813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0" y="3048530"/>
                <a:ext cx="3391487" cy="616644"/>
              </a:xfrm>
              <a:prstGeom prst="rect">
                <a:avLst/>
              </a:prstGeom>
              <a:blipFill>
                <a:blip r:embed="rId3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3A8970-B352-4855-8981-8DA4D704D9A9}"/>
                  </a:ext>
                </a:extLst>
              </p:cNvPr>
              <p:cNvSpPr/>
              <p:nvPr/>
            </p:nvSpPr>
            <p:spPr>
              <a:xfrm>
                <a:off x="760351" y="4497185"/>
                <a:ext cx="16001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MathematicalPi-One"/>
                  </a:rPr>
                  <a:t> = 0.4 m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3A8970-B352-4855-8981-8DA4D704D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1" y="4497185"/>
                <a:ext cx="1600199" cy="461665"/>
              </a:xfrm>
              <a:prstGeom prst="rect">
                <a:avLst/>
              </a:prstGeom>
              <a:blipFill>
                <a:blip r:embed="rId4"/>
                <a:stretch>
                  <a:fillRect l="-114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28D89B0-72AD-4EC3-B41D-E3E9EC828FC4}"/>
                  </a:ext>
                </a:extLst>
              </p:cNvPr>
              <p:cNvSpPr/>
              <p:nvPr/>
            </p:nvSpPr>
            <p:spPr>
              <a:xfrm>
                <a:off x="760351" y="1458930"/>
                <a:ext cx="1890937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athematicalPi-One"/>
                  </a:rPr>
                  <a:t>0.2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Ten-Italic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chemeClr val="tx1"/>
                    </a:solidFill>
                    <a:latin typeface="TimesTen-Italic"/>
                  </a:rPr>
                  <a:t>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28D89B0-72AD-4EC3-B41D-E3E9EC828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1" y="1458930"/>
                <a:ext cx="1890937" cy="614655"/>
              </a:xfrm>
              <a:prstGeom prst="rect">
                <a:avLst/>
              </a:prstGeom>
              <a:blipFill>
                <a:blip r:embed="rId5"/>
                <a:stretch>
                  <a:fillRect l="-5161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0B721C-BF16-4B09-B4A4-2452C265CDC3}"/>
                  </a:ext>
                </a:extLst>
              </p:cNvPr>
              <p:cNvSpPr/>
              <p:nvPr/>
            </p:nvSpPr>
            <p:spPr>
              <a:xfrm>
                <a:off x="760351" y="2288155"/>
                <a:ext cx="1695742" cy="633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imesTen-Italic"/>
                  </a:rPr>
                  <a:t>y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Ten-Italic"/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0B721C-BF16-4B09-B4A4-2452C265C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1" y="2288155"/>
                <a:ext cx="1695742" cy="633058"/>
              </a:xfrm>
              <a:prstGeom prst="rect">
                <a:avLst/>
              </a:prstGeom>
              <a:blipFill>
                <a:blip r:embed="rId6"/>
                <a:stretch>
                  <a:fillRect l="-575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B9E897-007D-4609-9D8D-B322075D62A1}"/>
                  </a:ext>
                </a:extLst>
              </p:cNvPr>
              <p:cNvSpPr/>
              <p:nvPr/>
            </p:nvSpPr>
            <p:spPr>
              <a:xfrm>
                <a:off x="659414" y="4974973"/>
                <a:ext cx="2226821" cy="642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imesTen-Italic"/>
                  </a:rPr>
                  <a:t>y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Ten-Italic"/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B9E897-007D-4609-9D8D-B322075D6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4" y="4974973"/>
                <a:ext cx="2226821" cy="642292"/>
              </a:xfrm>
              <a:prstGeom prst="rect">
                <a:avLst/>
              </a:prstGeom>
              <a:blipFill>
                <a:blip r:embed="rId7"/>
                <a:stretch>
                  <a:fillRect l="-4110"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55D2AB8-0CF1-41E0-A623-53649F89820B}"/>
              </a:ext>
            </a:extLst>
          </p:cNvPr>
          <p:cNvSpPr/>
          <p:nvPr/>
        </p:nvSpPr>
        <p:spPr>
          <a:xfrm>
            <a:off x="504746" y="5790862"/>
            <a:ext cx="3391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Ten-Italic"/>
              </a:rPr>
              <a:t>y</a:t>
            </a:r>
            <a:r>
              <a:rPr lang="en-US" sz="2400" baseline="-25000" dirty="0">
                <a:solidFill>
                  <a:srgbClr val="00B050"/>
                </a:solidFill>
                <a:latin typeface="TimesTen-Italic"/>
              </a:rPr>
              <a:t>m</a:t>
            </a:r>
            <a:r>
              <a:rPr lang="en-US" sz="2400" dirty="0">
                <a:solidFill>
                  <a:srgbClr val="00B050"/>
                </a:solidFill>
                <a:latin typeface="MathematicalPi-One"/>
              </a:rPr>
              <a:t> = 0.01273 m = 1.17 cm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7E9E6-D1B4-4F9F-B7E6-3442224A9B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531" y="3035903"/>
            <a:ext cx="5154559" cy="270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C1895C-70C7-41D2-A74A-0AB76AFEC0BE}"/>
                  </a:ext>
                </a:extLst>
              </p:cNvPr>
              <p:cNvSpPr/>
              <p:nvPr/>
            </p:nvSpPr>
            <p:spPr>
              <a:xfrm>
                <a:off x="772551" y="3745785"/>
                <a:ext cx="933269" cy="614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C1895C-70C7-41D2-A74A-0AB76AFE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51" y="3745785"/>
                <a:ext cx="933269" cy="614655"/>
              </a:xfrm>
              <a:prstGeom prst="rect">
                <a:avLst/>
              </a:prstGeom>
              <a:blipFill>
                <a:blip r:embed="rId10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5EB033-8E1C-46AC-9A37-2523F7F868EA}"/>
                  </a:ext>
                </a:extLst>
              </p:cNvPr>
              <p:cNvSpPr/>
              <p:nvPr/>
            </p:nvSpPr>
            <p:spPr>
              <a:xfrm>
                <a:off x="3249218" y="3773134"/>
                <a:ext cx="1504071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= slope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5EB033-8E1C-46AC-9A37-2523F7F86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18" y="3773134"/>
                <a:ext cx="1504071" cy="6242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17B376F-7D7D-4506-B070-25A131170A49}"/>
              </a:ext>
            </a:extLst>
          </p:cNvPr>
          <p:cNvSpPr/>
          <p:nvPr/>
        </p:nvSpPr>
        <p:spPr>
          <a:xfrm>
            <a:off x="4876800" y="216617"/>
            <a:ext cx="263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y</a:t>
            </a:r>
            <a:r>
              <a:rPr lang="en-US" sz="2400" dirty="0">
                <a:solidFill>
                  <a:srgbClr val="FF0000"/>
                </a:solidFill>
                <a:latin typeface="TimesTen-Roman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Ten-Roman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Ten-Roman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MathematicalPi-One"/>
              </a:rPr>
              <a:t>= </a:t>
            </a:r>
            <a:r>
              <a:rPr lang="en-US" sz="2400" i="1" dirty="0" err="1">
                <a:solidFill>
                  <a:srgbClr val="FF0000"/>
                </a:solidFill>
                <a:latin typeface="TimesTen-Italic"/>
              </a:rPr>
              <a:t>y</a:t>
            </a:r>
            <a:r>
              <a:rPr lang="en-US" sz="2400" i="1" baseline="-25000" dirty="0" err="1">
                <a:solidFill>
                  <a:srgbClr val="FF0000"/>
                </a:solidFill>
                <a:latin typeface="TimesTen-Italic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Ten-Roman"/>
              </a:rPr>
              <a:t>sin</a:t>
            </a:r>
            <a:r>
              <a:rPr lang="en-US" sz="2400" i="1" dirty="0" err="1">
                <a:solidFill>
                  <a:srgbClr val="FF0000"/>
                </a:solidFill>
                <a:latin typeface="TimesTen-Italic"/>
              </a:rPr>
              <a:t>kx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95B17-A8C1-4284-8FA9-B6F882AFE4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2178" y="1311820"/>
            <a:ext cx="3550920" cy="18633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769E41-AD6E-4CDD-BE29-A819D24692A1}"/>
              </a:ext>
            </a:extLst>
          </p:cNvPr>
          <p:cNvSpPr/>
          <p:nvPr/>
        </p:nvSpPr>
        <p:spPr>
          <a:xfrm>
            <a:off x="4900225" y="710404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y(0, 0)=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68151-EA44-47A2-B729-106C9D8BA303}"/>
              </a:ext>
            </a:extLst>
          </p:cNvPr>
          <p:cNvSpPr/>
          <p:nvPr/>
        </p:nvSpPr>
        <p:spPr>
          <a:xfrm>
            <a:off x="4848463" y="1119096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graph t  = 0</a:t>
            </a:r>
          </a:p>
        </p:txBody>
      </p:sp>
    </p:spTree>
    <p:extLst>
      <p:ext uri="{BB962C8B-B14F-4D97-AF65-F5344CB8AC3E}">
        <p14:creationId xmlns:p14="http://schemas.microsoft.com/office/powerpoint/2010/main" val="397042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554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MathematicalPi-One</vt:lpstr>
      <vt:lpstr>TimesTen-Italic</vt:lpstr>
      <vt:lpstr>TimesTen-Roman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Israt Kabir</cp:lastModifiedBy>
  <cp:revision>74</cp:revision>
  <cp:lastPrinted>2020-03-16T17:28:52Z</cp:lastPrinted>
  <dcterms:created xsi:type="dcterms:W3CDTF">2020-03-15T20:51:36Z</dcterms:created>
  <dcterms:modified xsi:type="dcterms:W3CDTF">2023-03-28T07:45:40Z</dcterms:modified>
</cp:coreProperties>
</file>