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80" r:id="rId2"/>
    <p:sldId id="281" r:id="rId3"/>
    <p:sldId id="286" r:id="rId4"/>
    <p:sldId id="282" r:id="rId5"/>
    <p:sldId id="283" r:id="rId6"/>
    <p:sldId id="284" r:id="rId7"/>
    <p:sldId id="287" r:id="rId8"/>
    <p:sldId id="288" r:id="rId9"/>
    <p:sldId id="266" r:id="rId10"/>
    <p:sldId id="299" r:id="rId11"/>
    <p:sldId id="300" r:id="rId12"/>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B3B2FD17-11D3-4A9C-A99E-DF98547D91FA}" type="datetimeFigureOut">
              <a:rPr lang="en-US" smtClean="0"/>
              <a:t>11/21/2022</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52FCABCF-0C00-41D5-BFDB-C4EB9AF4B57A}" type="slidenum">
              <a:rPr lang="en-US" smtClean="0"/>
              <a:t>‹#›</a:t>
            </a:fld>
            <a:endParaRPr lang="en-US"/>
          </a:p>
        </p:txBody>
      </p:sp>
    </p:spTree>
    <p:extLst>
      <p:ext uri="{BB962C8B-B14F-4D97-AF65-F5344CB8AC3E}">
        <p14:creationId xmlns:p14="http://schemas.microsoft.com/office/powerpoint/2010/main" val="2309409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8406D1C-67F4-406A-BAA5-EB504D15176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53648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127157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1174099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406D1C-67F4-406A-BAA5-EB504D15176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51919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406D1C-67F4-406A-BAA5-EB504D151761}"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3274134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406D1C-67F4-406A-BAA5-EB504D15176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7684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8406D1C-67F4-406A-BAA5-EB504D151761}" type="datetimeFigureOut">
              <a:rPr lang="en-US" smtClean="0"/>
              <a:t>11/21/2022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70138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8406D1C-67F4-406A-BAA5-EB504D151761}" type="datetimeFigureOut">
              <a:rPr lang="en-US" smtClean="0"/>
              <a:t>11/21/2022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4519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06D1C-67F4-406A-BAA5-EB504D151761}" type="datetimeFigureOut">
              <a:rPr lang="en-US" smtClean="0"/>
              <a:t>11/21/2022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213474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6D1C-67F4-406A-BAA5-EB504D15176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258587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406D1C-67F4-406A-BAA5-EB504D151761}" type="datetimeFigureOut">
              <a:rPr lang="en-US" smtClean="0"/>
              <a:t>11/21/2022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D111BE-9569-4A80-A1E5-1DC332AADD4A}" type="slidenum">
              <a:rPr lang="en-US" smtClean="0"/>
              <a:t>‹#›</a:t>
            </a:fld>
            <a:endParaRPr lang="en-US"/>
          </a:p>
        </p:txBody>
      </p:sp>
    </p:spTree>
    <p:extLst>
      <p:ext uri="{BB962C8B-B14F-4D97-AF65-F5344CB8AC3E}">
        <p14:creationId xmlns:p14="http://schemas.microsoft.com/office/powerpoint/2010/main" val="981662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06D1C-67F4-406A-BAA5-EB504D151761}" type="datetimeFigureOut">
              <a:rPr lang="en-US" smtClean="0"/>
              <a:t>11/21/2022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111BE-9569-4A80-A1E5-1DC332AADD4A}" type="slidenum">
              <a:rPr lang="en-US" smtClean="0"/>
              <a:t>‹#›</a:t>
            </a:fld>
            <a:endParaRPr lang="en-US"/>
          </a:p>
        </p:txBody>
      </p:sp>
    </p:spTree>
    <p:extLst>
      <p:ext uri="{BB962C8B-B14F-4D97-AF65-F5344CB8AC3E}">
        <p14:creationId xmlns:p14="http://schemas.microsoft.com/office/powerpoint/2010/main" val="354898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4.png"/><Relationship Id="rId3" Type="http://schemas.openxmlformats.org/officeDocument/2006/relationships/image" Target="../media/image760.png"/><Relationship Id="rId7" Type="http://schemas.openxmlformats.org/officeDocument/2006/relationships/image" Target="../media/image93.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770.png"/></Relationships>
</file>

<file path=ppt/slides/_rels/slide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900.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830.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20.png"/><Relationship Id="rId3" Type="http://schemas.openxmlformats.org/officeDocument/2006/relationships/image" Target="../media/image28.png"/><Relationship Id="rId7" Type="http://schemas.openxmlformats.org/officeDocument/2006/relationships/image" Target="../media/image114.png"/><Relationship Id="rId12"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13.png"/><Relationship Id="rId11" Type="http://schemas.openxmlformats.org/officeDocument/2006/relationships/image" Target="../media/image118.png"/><Relationship Id="rId5" Type="http://schemas.openxmlformats.org/officeDocument/2006/relationships/image" Target="../media/image112.png"/><Relationship Id="rId10" Type="http://schemas.openxmlformats.org/officeDocument/2006/relationships/image" Target="../media/image31.png"/><Relationship Id="rId4" Type="http://schemas.openxmlformats.org/officeDocument/2006/relationships/image" Target="../media/image111.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3.png"/><Relationship Id="rId12" Type="http://schemas.openxmlformats.org/officeDocument/2006/relationships/image" Target="../media/image137.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1.png"/><Relationship Id="rId11" Type="http://schemas.openxmlformats.org/officeDocument/2006/relationships/image" Target="../media/image136.png"/><Relationship Id="rId5" Type="http://schemas.openxmlformats.org/officeDocument/2006/relationships/image" Target="../media/image42.png"/><Relationship Id="rId10" Type="http://schemas.openxmlformats.org/officeDocument/2006/relationships/image" Target="../media/image44.png"/><Relationship Id="rId4" Type="http://schemas.openxmlformats.org/officeDocument/2006/relationships/image" Target="../media/image41.png"/><Relationship Id="rId9" Type="http://schemas.openxmlformats.org/officeDocument/2006/relationships/image" Target="../media/image1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EA9CC-DC17-4132-8B42-F73C935A091B}"/>
              </a:ext>
            </a:extLst>
          </p:cNvPr>
          <p:cNvSpPr txBox="1"/>
          <p:nvPr/>
        </p:nvSpPr>
        <p:spPr>
          <a:xfrm>
            <a:off x="990600" y="838200"/>
            <a:ext cx="7543800" cy="646331"/>
          </a:xfrm>
          <a:prstGeom prst="rect">
            <a:avLst/>
          </a:prstGeom>
          <a:noFill/>
        </p:spPr>
        <p:txBody>
          <a:bodyPr wrap="square" rtlCol="0">
            <a:spAutoFit/>
          </a:bodyPr>
          <a:lstStyle/>
          <a:p>
            <a:r>
              <a:rPr lang="en-US" sz="3600" b="1" dirty="0"/>
              <a:t>Principle of Superposition for Waves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B2D776A-4701-4602-B775-48E69F5923F5}"/>
                  </a:ext>
                </a:extLst>
              </p:cNvPr>
              <p:cNvSpPr txBox="1"/>
              <p:nvPr/>
            </p:nvSpPr>
            <p:spPr>
              <a:xfrm>
                <a:off x="876300" y="1828800"/>
                <a:ext cx="7315200" cy="1200329"/>
              </a:xfrm>
              <a:prstGeom prst="rect">
                <a:avLst/>
              </a:prstGeom>
              <a:noFill/>
            </p:spPr>
            <p:txBody>
              <a:bodyPr wrap="square" rtlCol="0">
                <a:spAutoFit/>
              </a:bodyPr>
              <a:lstStyle/>
              <a:p>
                <a:r>
                  <a:rPr lang="en-US" sz="2400" b="1" dirty="0">
                    <a:latin typeface="+mj-lt"/>
                  </a:rPr>
                  <a:t>Let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𝒀</m:t>
                        </m:r>
                      </m:e>
                      <m:sub>
                        <m:r>
                          <a:rPr lang="en-US" sz="2400" b="1" i="1" dirty="0" smtClean="0">
                            <a:latin typeface="Cambria Math" panose="02040503050406030204" pitchFamily="18" charset="0"/>
                          </a:rPr>
                          <m:t>𝟏</m:t>
                        </m:r>
                      </m:sub>
                    </m:sSub>
                    <m:r>
                      <a:rPr lang="en-US" sz="2400" b="1" i="1" dirty="0" smtClean="0">
                        <a:latin typeface="Cambria Math" panose="02040503050406030204" pitchFamily="18" charset="0"/>
                      </a:rPr>
                      <m:t>(</m:t>
                    </m:r>
                    <m:r>
                      <a:rPr lang="en-US" sz="2400" b="1" i="1" dirty="0" smtClean="0">
                        <a:latin typeface="Cambria Math" panose="02040503050406030204" pitchFamily="18" charset="0"/>
                      </a:rPr>
                      <m:t>𝒙</m:t>
                    </m:r>
                    <m:r>
                      <a:rPr lang="en-US" sz="2400" b="1" i="1" dirty="0" smtClean="0">
                        <a:latin typeface="Cambria Math" panose="02040503050406030204" pitchFamily="18" charset="0"/>
                      </a:rPr>
                      <m:t>,</m:t>
                    </m:r>
                    <m:r>
                      <a:rPr lang="en-US" sz="2400" b="1" i="1" dirty="0" smtClean="0">
                        <a:latin typeface="Cambria Math" panose="02040503050406030204" pitchFamily="18" charset="0"/>
                      </a:rPr>
                      <m:t>𝒕</m:t>
                    </m:r>
                    <m:r>
                      <a:rPr lang="en-US" sz="2400" b="1" i="1" dirty="0" smtClean="0">
                        <a:latin typeface="Cambria Math" panose="02040503050406030204" pitchFamily="18" charset="0"/>
                      </a:rPr>
                      <m:t>) </m:t>
                    </m:r>
                  </m:oMath>
                </a14:m>
                <a:r>
                  <a:rPr lang="en-US" sz="2400" b="1" dirty="0">
                    <a:latin typeface="+mj-lt"/>
                  </a:rPr>
                  <a:t>and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1" i="1" smtClean="0">
                            <a:latin typeface="Cambria Math" panose="02040503050406030204" pitchFamily="18" charset="0"/>
                          </a:rPr>
                          <m:t>𝟐</m:t>
                        </m:r>
                      </m:sub>
                    </m:sSub>
                    <m:r>
                      <a:rPr lang="en-US" sz="2400" b="1" i="1" smtClean="0">
                        <a:latin typeface="Cambria Math" panose="02040503050406030204" pitchFamily="18" charset="0"/>
                      </a:rPr>
                      <m:t>(</m:t>
                    </m:r>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oMath>
                </a14:m>
                <a:r>
                  <a:rPr lang="en-US" sz="2400" b="1" dirty="0">
                    <a:latin typeface="+mj-lt"/>
                  </a:rPr>
                  <a:t> be the displacements of two waves passing through a region. Then according to the principle of superposition, the resultant wave will be,</a:t>
                </a:r>
              </a:p>
            </p:txBody>
          </p:sp>
        </mc:Choice>
        <mc:Fallback xmlns="">
          <p:sp>
            <p:nvSpPr>
              <p:cNvPr id="4" name="TextBox 3">
                <a:extLst>
                  <a:ext uri="{FF2B5EF4-FFF2-40B4-BE49-F238E27FC236}">
                    <a16:creationId xmlns:a16="http://schemas.microsoft.com/office/drawing/2014/main" id="{9B2D776A-4701-4602-B775-48E69F5923F5}"/>
                  </a:ext>
                </a:extLst>
              </p:cNvPr>
              <p:cNvSpPr txBox="1">
                <a:spLocks noRot="1" noChangeAspect="1" noMove="1" noResize="1" noEditPoints="1" noAdjustHandles="1" noChangeArrowheads="1" noChangeShapeType="1" noTextEdit="1"/>
              </p:cNvSpPr>
              <p:nvPr/>
            </p:nvSpPr>
            <p:spPr>
              <a:xfrm>
                <a:off x="876300" y="1828800"/>
                <a:ext cx="7315200" cy="1200329"/>
              </a:xfrm>
              <a:prstGeom prst="rect">
                <a:avLst/>
              </a:prstGeom>
              <a:blipFill>
                <a:blip r:embed="rId2"/>
                <a:stretch>
                  <a:fillRect l="-1333"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0F71BC2-9962-41DD-AF95-5710E617EB57}"/>
                  </a:ext>
                </a:extLst>
              </p:cNvPr>
              <p:cNvSpPr txBox="1"/>
              <p:nvPr/>
            </p:nvSpPr>
            <p:spPr>
              <a:xfrm>
                <a:off x="2209800" y="3828872"/>
                <a:ext cx="4191000" cy="398186"/>
              </a:xfrm>
              <a:prstGeom prst="rect">
                <a:avLst/>
              </a:prstGeom>
              <a:noFill/>
            </p:spPr>
            <p:txBody>
              <a:bodyPr wrap="square" lIns="0" tIns="0" rIns="0" bIns="0" rtlCol="0">
                <a:spAutoFit/>
              </a:bodyPr>
              <a:lstStyle/>
              <a:p>
                <a14:m>
                  <m:oMath xmlns:m="http://schemas.openxmlformats.org/officeDocument/2006/math">
                    <m:sSup>
                      <m:sSupPr>
                        <m:ctrlPr>
                          <a:rPr lang="en-US" sz="2400" b="1" i="1" smtClean="0">
                            <a:latin typeface="Cambria Math" panose="02040503050406030204" pitchFamily="18" charset="0"/>
                          </a:rPr>
                        </m:ctrlPr>
                      </m:sSupPr>
                      <m:e>
                        <m:r>
                          <a:rPr lang="en-US" sz="2400" b="1" i="1" smtClean="0">
                            <a:latin typeface="Cambria Math" panose="02040503050406030204" pitchFamily="18" charset="0"/>
                          </a:rPr>
                          <m:t>𝒀</m:t>
                        </m:r>
                      </m:e>
                      <m:sup>
                        <m:r>
                          <a:rPr lang="en-US" sz="2400" b="1" i="1" smtClean="0">
                            <a:latin typeface="Cambria Math" panose="02040503050406030204" pitchFamily="18" charset="0"/>
                          </a:rPr>
                          <m:t>′</m:t>
                        </m:r>
                      </m:sup>
                    </m:sSup>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𝒕</m:t>
                        </m:r>
                      </m:e>
                    </m:d>
                    <m:r>
                      <a:rPr lang="en-US" sz="2400" b="1" i="1" smtClean="0">
                        <a:latin typeface="Cambria Math" panose="02040503050406030204" pitchFamily="18" charset="0"/>
                      </a:rPr>
                      <m:t>=</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𝒀</m:t>
                        </m:r>
                      </m:e>
                      <m:sub>
                        <m:r>
                          <a:rPr lang="en-US" sz="2400" b="1" i="1" dirty="0">
                            <a:solidFill>
                              <a:prstClr val="black"/>
                            </a:solidFill>
                            <a:latin typeface="Cambria Math" panose="02040503050406030204" pitchFamily="18" charset="0"/>
                          </a:rPr>
                          <m:t>𝟏</m:t>
                        </m:r>
                      </m:sub>
                    </m:sSub>
                    <m:r>
                      <a:rPr lang="en-US" sz="2400" b="1" i="1" dirty="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𝒙</m:t>
                    </m:r>
                    <m:r>
                      <a:rPr lang="en-US" sz="2400" b="1" i="1" dirty="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𝒕</m:t>
                    </m:r>
                    <m:r>
                      <a:rPr lang="en-US" sz="2400" b="1" i="1" dirty="0">
                        <a:solidFill>
                          <a:prstClr val="black"/>
                        </a:solidFill>
                        <a:latin typeface="Cambria Math" panose="02040503050406030204" pitchFamily="18" charset="0"/>
                      </a:rPr>
                      <m:t>)</m:t>
                    </m:r>
                  </m:oMath>
                </a14:m>
                <a:r>
                  <a:rPr lang="en-US" sz="2400" b="1" dirty="0"/>
                  <a:t>+</a:t>
                </a:r>
                <a:r>
                  <a:rPr lang="en-US" sz="2400" b="1" dirty="0">
                    <a:solidFill>
                      <a:prstClr val="black"/>
                    </a:solidFill>
                  </a:rPr>
                  <a:t>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𝟐</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r>
                      <a:rPr lang="en-US" sz="2400" b="1" i="1">
                        <a:solidFill>
                          <a:prstClr val="black"/>
                        </a:solidFill>
                        <a:latin typeface="Cambria Math" panose="02040503050406030204" pitchFamily="18" charset="0"/>
                      </a:rPr>
                      <m:t>)</m:t>
                    </m:r>
                  </m:oMath>
                </a14:m>
                <a:r>
                  <a:rPr lang="en-US" sz="2400" b="1" dirty="0">
                    <a:solidFill>
                      <a:prstClr val="black"/>
                    </a:solidFill>
                  </a:rPr>
                  <a:t> </a:t>
                </a:r>
                <a:endParaRPr lang="en-US" sz="2400" b="1" dirty="0"/>
              </a:p>
            </p:txBody>
          </p:sp>
        </mc:Choice>
        <mc:Fallback xmlns="">
          <p:sp>
            <p:nvSpPr>
              <p:cNvPr id="5" name="TextBox 4">
                <a:extLst>
                  <a:ext uri="{FF2B5EF4-FFF2-40B4-BE49-F238E27FC236}">
                    <a16:creationId xmlns:a16="http://schemas.microsoft.com/office/drawing/2014/main" id="{C0F71BC2-9962-41DD-AF95-5710E617EB57}"/>
                  </a:ext>
                </a:extLst>
              </p:cNvPr>
              <p:cNvSpPr txBox="1">
                <a:spLocks noRot="1" noChangeAspect="1" noMove="1" noResize="1" noEditPoints="1" noAdjustHandles="1" noChangeArrowheads="1" noChangeShapeType="1" noTextEdit="1"/>
              </p:cNvSpPr>
              <p:nvPr/>
            </p:nvSpPr>
            <p:spPr>
              <a:xfrm>
                <a:off x="2209800" y="3828872"/>
                <a:ext cx="4191000" cy="398186"/>
              </a:xfrm>
              <a:prstGeom prst="rect">
                <a:avLst/>
              </a:prstGeom>
              <a:blipFill>
                <a:blip r:embed="rId3"/>
                <a:stretch>
                  <a:fillRect l="-2620" t="-23077" b="-40000"/>
                </a:stretch>
              </a:blipFill>
            </p:spPr>
            <p:txBody>
              <a:bodyPr/>
              <a:lstStyle/>
              <a:p>
                <a:r>
                  <a:rPr lang="en-US">
                    <a:noFill/>
                  </a:rPr>
                  <a:t> </a:t>
                </a:r>
              </a:p>
            </p:txBody>
          </p:sp>
        </mc:Fallback>
      </mc:AlternateContent>
    </p:spTree>
    <p:extLst>
      <p:ext uri="{BB962C8B-B14F-4D97-AF65-F5344CB8AC3E}">
        <p14:creationId xmlns:p14="http://schemas.microsoft.com/office/powerpoint/2010/main" val="190886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4BB3684E-DCD7-439F-AA5A-8F6270C8FBFD}"/>
                  </a:ext>
                </a:extLst>
              </p:cNvPr>
              <p:cNvSpPr/>
              <p:nvPr/>
            </p:nvSpPr>
            <p:spPr>
              <a:xfrm>
                <a:off x="781929" y="3357068"/>
                <a:ext cx="3178126"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82.82</m:t>
                      </m:r>
                      <m:r>
                        <m:rPr>
                          <m:nor/>
                        </m:rPr>
                        <a:rPr kumimoji="0" lang="en-US" sz="2400" b="0" i="0"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p:sp>
            <p:nvSpPr>
              <p:cNvPr id="23" name="Rectangle 22">
                <a:extLst>
                  <a:ext uri="{FF2B5EF4-FFF2-40B4-BE49-F238E27FC236}">
                    <a16:creationId xmlns:a16="http://schemas.microsoft.com/office/drawing/2014/main" id="{4BB3684E-DCD7-439F-AA5A-8F6270C8FBFD}"/>
                  </a:ext>
                </a:extLst>
              </p:cNvPr>
              <p:cNvSpPr>
                <a:spLocks noRot="1" noChangeAspect="1" noMove="1" noResize="1" noEditPoints="1" noAdjustHandles="1" noChangeArrowheads="1" noChangeShapeType="1" noTextEdit="1"/>
              </p:cNvSpPr>
              <p:nvPr/>
            </p:nvSpPr>
            <p:spPr>
              <a:xfrm>
                <a:off x="781929" y="3357068"/>
                <a:ext cx="3178126" cy="461665"/>
              </a:xfrm>
              <a:prstGeom prst="rect">
                <a:avLst/>
              </a:prstGeom>
              <a:blipFill>
                <a:blip r:embed="rId2"/>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1AAA7C6E-06AA-4042-80DF-CB144A1ECE75}"/>
                  </a:ext>
                </a:extLst>
              </p:cNvPr>
              <p:cNvSpPr/>
              <p:nvPr/>
            </p:nvSpPr>
            <p:spPr>
              <a:xfrm>
                <a:off x="716720" y="4271924"/>
                <a:ext cx="3573486"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en-US" sz="2400" b="0" i="1"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dirty="0" smtClean="0">
                              <a:ln>
                                <a:noFill/>
                              </a:ln>
                              <a:solidFill>
                                <a:srgbClr val="231F20"/>
                              </a:solidFill>
                              <a:effectLst/>
                              <a:uLnTx/>
                              <a:uFillTx/>
                              <a:latin typeface="Cambria Math" panose="02040503050406030204" pitchFamily="18" charset="0"/>
                              <a:ea typeface="+mn-ea"/>
                              <a:cs typeface="+mn-cs"/>
                            </a:rPr>
                            <m:t>b</m:t>
                          </m:r>
                        </m:e>
                      </m:d>
                      <m:r>
                        <m:rPr>
                          <m:sty m:val="p"/>
                        </m:rPr>
                        <a:rPr kumimoji="0" lang="en-US" sz="2400" b="0" i="0"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φ</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1.45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rad</m:t>
                      </m:r>
                      <m:r>
                        <m:rPr>
                          <m:nor/>
                        </m:rPr>
                        <a:rPr kumimoji="0" lang="en-US" sz="2400" b="0" i="0" u="none" strike="noStrike" kern="1200" cap="none" spc="0" normalizeH="0" baseline="3000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Ans</m:t>
                      </m:r>
                      <m:r>
                        <m:rPr>
                          <m:nor/>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p:sp>
            <p:nvSpPr>
              <p:cNvPr id="26" name="Rectangle 25">
                <a:extLst>
                  <a:ext uri="{FF2B5EF4-FFF2-40B4-BE49-F238E27FC236}">
                    <a16:creationId xmlns:a16="http://schemas.microsoft.com/office/drawing/2014/main" id="{1AAA7C6E-06AA-4042-80DF-CB144A1ECE75}"/>
                  </a:ext>
                </a:extLst>
              </p:cNvPr>
              <p:cNvSpPr>
                <a:spLocks noRot="1" noChangeAspect="1" noMove="1" noResize="1" noEditPoints="1" noAdjustHandles="1" noChangeArrowheads="1" noChangeShapeType="1" noTextEdit="1"/>
              </p:cNvSpPr>
              <p:nvPr/>
            </p:nvSpPr>
            <p:spPr>
              <a:xfrm>
                <a:off x="716720" y="4271924"/>
                <a:ext cx="3573486" cy="461665"/>
              </a:xfrm>
              <a:prstGeom prst="rect">
                <a:avLst/>
              </a:prstGeom>
              <a:blipFill>
                <a:blip r:embed="rId3"/>
                <a:stretch>
                  <a:fillRect b="-1184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79CA63DE-E756-4D04-803C-3F68642AF0B8}"/>
                  </a:ext>
                </a:extLst>
              </p:cNvPr>
              <p:cNvSpPr/>
              <p:nvPr/>
            </p:nvSpPr>
            <p:spPr>
              <a:xfrm>
                <a:off x="762000" y="5022933"/>
                <a:ext cx="2505235" cy="461665"/>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kumimoji="0" lang="en-US" sz="2400" b="0" i="1" u="none" strike="noStrike" kern="1200" cap="none" spc="0" normalizeH="0" baseline="0" noProof="0" dirty="0" smtClean="0">
                              <a:ln>
                                <a:noFill/>
                              </a:ln>
                              <a:solidFill>
                                <a:srgbClr val="00B0F0"/>
                              </a:solidFill>
                              <a:effectLst/>
                              <a:uLnTx/>
                              <a:uFillTx/>
                              <a:latin typeface="Cambria Math" panose="02040503050406030204" pitchFamily="18" charset="0"/>
                              <a:ea typeface="Cambria Math" panose="02040503050406030204" pitchFamily="18" charset="0"/>
                              <a:cs typeface="+mn-cs"/>
                            </a:rPr>
                          </m:ctrlPr>
                        </m:dPr>
                        <m:e>
                          <m:r>
                            <m:rPr>
                              <m:sty m:val="p"/>
                            </m:rP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Cambria Math" panose="02040503050406030204" pitchFamily="18" charset="0"/>
                              <a:cs typeface="+mn-cs"/>
                            </a:rPr>
                            <m:t>c</m:t>
                          </m:r>
                        </m:e>
                      </m:d>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en-US" sz="2400" b="0" i="0" u="none" strike="noStrike" kern="1200" cap="none" spc="0" normalizeH="0" baseline="0" noProof="0" dirty="0" smtClean="0">
                          <a:ln>
                            <a:noFill/>
                          </a:ln>
                          <a:solidFill>
                            <a:srgbClr val="00B0F0"/>
                          </a:solidFill>
                          <a:effectLst/>
                          <a:uLnTx/>
                          <a:uFillTx/>
                          <a:latin typeface="Cambria Math" panose="02040503050406030204" pitchFamily="18" charset="0"/>
                          <a:ea typeface="Cambria Math" panose="02040503050406030204" pitchFamily="18" charset="0"/>
                          <a:cs typeface="+mn-cs"/>
                        </a:rPr>
                        <m:t>2</m:t>
                      </m:r>
                      <m:r>
                        <m:rPr>
                          <m:sty m:val="p"/>
                        </m:rPr>
                        <a:rPr kumimoji="0" lang="el-GR" sz="2400" b="0" i="0" u="none" strike="noStrike" kern="1200" cap="none" spc="0" normalizeH="0" baseline="0" noProof="0">
                          <a:ln>
                            <a:noFill/>
                          </a:ln>
                          <a:solidFill>
                            <a:srgbClr val="00B0F0"/>
                          </a:solidFill>
                          <a:effectLst/>
                          <a:uLnTx/>
                          <a:uFillTx/>
                          <a:latin typeface="Cambria Math" panose="02040503050406030204" pitchFamily="18" charset="0"/>
                          <a:ea typeface="+mn-ea"/>
                          <a:cs typeface="+mn-cs"/>
                        </a:rPr>
                        <m:t>π</m:t>
                      </m:r>
                      <m: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rad</m:t>
                      </m:r>
                      <m:r>
                        <a:rPr kumimoji="0" lang="en-US" sz="2400" b="0" i="0" u="none" strike="noStrike" kern="1200" cap="none" spc="0" normalizeH="0" baseline="0" noProof="0" smtClean="0">
                          <a:ln>
                            <a:noFill/>
                          </a:ln>
                          <a:solidFill>
                            <a:srgbClr val="00B0F0"/>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dirty="0">
                          <a:ln>
                            <a:noFill/>
                          </a:ln>
                          <a:solidFill>
                            <a:srgbClr val="00B0F0"/>
                          </a:solidFill>
                          <a:effectLst/>
                          <a:uLnTx/>
                          <a:uFillTx/>
                          <a:latin typeface="Cambria Math" panose="02040503050406030204" pitchFamily="18" charset="0"/>
                          <a:ea typeface="Cambria Math" panose="02040503050406030204" pitchFamily="18" charset="0"/>
                          <a:cs typeface="+mn-cs"/>
                        </a:rPr>
                        <m:t>λ</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p:sp>
            <p:nvSpPr>
              <p:cNvPr id="6" name="Rectangle 5">
                <a:extLst>
                  <a:ext uri="{FF2B5EF4-FFF2-40B4-BE49-F238E27FC236}">
                    <a16:creationId xmlns:a16="http://schemas.microsoft.com/office/drawing/2014/main" id="{79CA63DE-E756-4D04-803C-3F68642AF0B8}"/>
                  </a:ext>
                </a:extLst>
              </p:cNvPr>
              <p:cNvSpPr>
                <a:spLocks noRot="1" noChangeAspect="1" noMove="1" noResize="1" noEditPoints="1" noAdjustHandles="1" noChangeArrowheads="1" noChangeShapeType="1" noTextEdit="1"/>
              </p:cNvSpPr>
              <p:nvPr/>
            </p:nvSpPr>
            <p:spPr>
              <a:xfrm>
                <a:off x="762000" y="5022933"/>
                <a:ext cx="250523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Rectangle 28">
                <a:extLst>
                  <a:ext uri="{FF2B5EF4-FFF2-40B4-BE49-F238E27FC236}">
                    <a16:creationId xmlns:a16="http://schemas.microsoft.com/office/drawing/2014/main" id="{4504083E-5F86-4D98-97BE-962AA2040BC9}"/>
                  </a:ext>
                </a:extLst>
              </p:cNvPr>
              <p:cNvSpPr/>
              <p:nvPr/>
            </p:nvSpPr>
            <p:spPr>
              <a:xfrm>
                <a:off x="998514" y="5639970"/>
                <a:ext cx="5730824" cy="92217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1.45</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m:rPr>
                          <m:sty m:val="p"/>
                        </m:rP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rad</m:t>
                      </m:r>
                      <m:r>
                        <a:rPr kumimoji="0" lang="en-US"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=1.45</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m:rPr>
                                  <m:sty m:val="p"/>
                                </m:rP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λ</m:t>
                              </m:r>
                            </m:num>
                            <m:den>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2</m:t>
                              </m:r>
                              <m:r>
                                <m:rPr>
                                  <m:sty m:val="p"/>
                                </m:rPr>
                                <a:rPr kumimoji="0" lang="el-GR" sz="24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π</m:t>
                              </m:r>
                            </m:den>
                          </m:f>
                        </m:e>
                      </m:d>
                      <m:r>
                        <a:rPr kumimoji="0" lang="en-US" sz="2400" b="0" i="0"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=0.23</m:t>
                      </m:r>
                      <m:r>
                        <m:rPr>
                          <m:sty m:val="p"/>
                        </m:rPr>
                        <a:rPr kumimoji="0" lang="en-US"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λ</m:t>
                      </m:r>
                    </m:oMath>
                  </m:oMathPara>
                </a14:m>
                <a:endParaRPr kumimoji="0" 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mc:Choice>
        <mc:Fallback>
          <p:sp>
            <p:nvSpPr>
              <p:cNvPr id="29" name="Rectangle 28">
                <a:extLst>
                  <a:ext uri="{FF2B5EF4-FFF2-40B4-BE49-F238E27FC236}">
                    <a16:creationId xmlns:a16="http://schemas.microsoft.com/office/drawing/2014/main" id="{4504083E-5F86-4D98-97BE-962AA2040BC9}"/>
                  </a:ext>
                </a:extLst>
              </p:cNvPr>
              <p:cNvSpPr>
                <a:spLocks noRot="1" noChangeAspect="1" noMove="1" noResize="1" noEditPoints="1" noAdjustHandles="1" noChangeArrowheads="1" noChangeShapeType="1" noTextEdit="1"/>
              </p:cNvSpPr>
              <p:nvPr/>
            </p:nvSpPr>
            <p:spPr>
              <a:xfrm>
                <a:off x="998514" y="5639970"/>
                <a:ext cx="5730824" cy="9221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2B24245F-939C-125F-E11A-2EBB3191DBED}"/>
                  </a:ext>
                </a:extLst>
              </p:cNvPr>
              <p:cNvSpPr/>
              <p:nvPr/>
            </p:nvSpPr>
            <p:spPr>
              <a:xfrm>
                <a:off x="716720" y="2588844"/>
                <a:ext cx="4999892" cy="49763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000" b="0" i="0" u="none" strike="noStrike" kern="1200" cap="none" spc="0" normalizeH="0" baseline="0" noProof="0" dirty="0">
                    <a:ln>
                      <a:noFill/>
                    </a:ln>
                    <a:solidFill>
                      <a:srgbClr val="00B050"/>
                    </a:solidFill>
                    <a:effectLst/>
                    <a:uLnTx/>
                    <a:uFillTx/>
                    <a:latin typeface="Arial" panose="020B0604020202020204" pitchFamily="34" charset="0"/>
                    <a:ea typeface="+mn-ea"/>
                    <a:cs typeface="Arial" panose="020B0604020202020204" pitchFamily="34" charset="0"/>
                  </a:rPr>
                  <a:t> (a)</a:t>
                </a:r>
                <a:r>
                  <a:rPr kumimoji="0" lang="fr-FR" sz="2000" b="0" i="0" u="none" strike="noStrike" kern="1200" cap="none" spc="0" normalizeH="0" baseline="0" noProof="0" dirty="0">
                    <a:ln>
                      <a:noFill/>
                    </a:ln>
                    <a:solidFill>
                      <a:srgbClr val="231F20"/>
                    </a:solidFill>
                    <a:effectLst/>
                    <a:uLnTx/>
                    <a:uFillTx/>
                    <a:latin typeface="Arial" panose="020B0604020202020204" pitchFamily="34" charset="0"/>
                    <a:ea typeface="+mn-ea"/>
                    <a:cs typeface="Arial" panose="020B0604020202020204" pitchFamily="34" charset="0"/>
                  </a:rPr>
                  <a:t> </a:t>
                </a:r>
                <a:r>
                  <a:rPr kumimoji="0" lang="en-US" sz="2400" b="0" i="0" u="none" strike="noStrike" kern="1200" cap="none" spc="0" normalizeH="0" baseline="0" noProof="0" dirty="0">
                    <a:ln>
                      <a:noFill/>
                    </a:ln>
                    <a:solidFill>
                      <a:srgbClr val="231F20"/>
                    </a:solidFill>
                    <a:effectLst/>
                    <a:uLnTx/>
                    <a:uFillTx/>
                    <a:latin typeface="MathematicalPi-One"/>
                    <a:ea typeface="+mn-ea"/>
                    <a:cs typeface="+mn-cs"/>
                  </a:rPr>
                  <a:t>2</a:t>
                </a:r>
                <a:r>
                  <a:rPr kumimoji="0" lang="en-US" sz="2400" b="0" i="1" u="none" strike="noStrike" kern="1200" cap="none" spc="0" normalizeH="0" baseline="0" noProof="0" dirty="0">
                    <a:ln>
                      <a:noFill/>
                    </a:ln>
                    <a:solidFill>
                      <a:srgbClr val="FF0000"/>
                    </a:solidFill>
                    <a:effectLst/>
                    <a:uLnTx/>
                    <a:uFillTx/>
                    <a:latin typeface="TimesTen-Italic"/>
                    <a:ea typeface="+mn-ea"/>
                    <a:cs typeface="+mn-cs"/>
                  </a:rPr>
                  <a:t>y</a:t>
                </a:r>
                <a:r>
                  <a:rPr kumimoji="0" lang="en-US" sz="2400" b="0" i="1" u="none" strike="noStrike" kern="1200" cap="none" spc="0" normalizeH="0" baseline="-25000" noProof="0" dirty="0">
                    <a:ln>
                      <a:noFill/>
                    </a:ln>
                    <a:solidFill>
                      <a:srgbClr val="FF0000"/>
                    </a:solidFill>
                    <a:effectLst/>
                    <a:uLnTx/>
                    <a:uFillTx/>
                    <a:latin typeface="TimesTen-Italic"/>
                    <a:ea typeface="+mn-ea"/>
                    <a:cs typeface="+mn-cs"/>
                  </a:rPr>
                  <a:t>m</a:t>
                </a:r>
                <a:r>
                  <a:rPr kumimoji="0" lang="en-US" sz="2400" b="0" i="1" u="none" strike="noStrike" kern="1200" cap="none" spc="0" normalizeH="0" baseline="0" noProof="0" dirty="0">
                    <a:ln>
                      <a:noFill/>
                    </a:ln>
                    <a:solidFill>
                      <a:srgbClr val="231F20"/>
                    </a:solidFill>
                    <a:effectLst/>
                    <a:uLnTx/>
                    <a:uFillTx/>
                    <a:latin typeface="TimesTen-Italic"/>
                    <a:ea typeface="+mn-ea"/>
                    <a:cs typeface="+mn-cs"/>
                  </a:rPr>
                  <a:t> </a:t>
                </a:r>
                <a14:m>
                  <m:oMath xmlns:m="http://schemas.openxmlformats.org/officeDocument/2006/math">
                    <m:r>
                      <m:rPr>
                        <m:nor/>
                      </m:rPr>
                      <a:rPr kumimoji="0" lang="en-US" sz="2400" b="0" i="0"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cos</m:t>
                    </m:r>
                    <m:r>
                      <m:rPr>
                        <m:nor/>
                      </m:rPr>
                      <a:rPr kumimoji="0" lang="en-US" sz="2400" b="0" i="0" u="none" strike="noStrike" kern="1200" cap="none" spc="0" normalizeH="0" baseline="0" noProof="0" dirty="0">
                        <a:ln>
                          <a:noFill/>
                        </a:ln>
                        <a:solidFill>
                          <a:srgbClr val="231F20"/>
                        </a:solidFill>
                        <a:effectLst/>
                        <a:uLnTx/>
                        <a:uFillTx/>
                        <a:latin typeface="TimesTen-Roman"/>
                        <a:ea typeface="+mn-ea"/>
                        <a:cs typeface="+mn-cs"/>
                      </a:rPr>
                      <m:t> (</m:t>
                    </m:r>
                    <m:box>
                      <m:box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boxPr>
                      <m:e>
                        <m:argPr>
                          <m:argSz m:val="-1"/>
                        </m:argPr>
                        <m:f>
                          <m:fPr>
                            <m:ctrlP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𝜑</m:t>
                            </m:r>
                          </m:num>
                          <m:den>
                            <m:r>
                              <a:rPr kumimoji="0" lang="en-US" sz="2400" b="0" i="1" u="none" strike="noStrike" kern="1200" cap="none" spc="0" normalizeH="0" baseline="0" noProof="0" dirty="0">
                                <a:ln>
                                  <a:noFill/>
                                </a:ln>
                                <a:solidFill>
                                  <a:srgbClr val="231F20"/>
                                </a:solidFill>
                                <a:effectLst/>
                                <a:uLnTx/>
                                <a:uFillTx/>
                                <a:latin typeface="Cambria Math" panose="02040503050406030204" pitchFamily="18" charset="0"/>
                                <a:ea typeface="+mn-ea"/>
                                <a:cs typeface="+mn-cs"/>
                              </a:rPr>
                              <m:t>2</m:t>
                            </m:r>
                          </m:den>
                        </m:f>
                      </m:e>
                    </m:box>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=1.50 </m:t>
                    </m:r>
                    <m:r>
                      <m:rPr>
                        <m:nor/>
                      </m:rPr>
                      <a:rPr kumimoji="0" lang="en-US" sz="2400" b="0" i="1" u="none" strike="noStrike" kern="1200" cap="none" spc="0" normalizeH="0" baseline="0" noProof="0" dirty="0" smtClean="0">
                        <a:ln>
                          <a:noFill/>
                        </a:ln>
                        <a:solidFill>
                          <a:srgbClr val="FF0000"/>
                        </a:solidFill>
                        <a:effectLst/>
                        <a:uLnTx/>
                        <a:uFillTx/>
                        <a:latin typeface="TimesTen-Italic"/>
                        <a:ea typeface="+mn-ea"/>
                        <a:cs typeface="+mn-cs"/>
                      </a:rPr>
                      <m:t>y</m:t>
                    </m:r>
                    <m:r>
                      <m:rPr>
                        <m:nor/>
                      </m:rPr>
                      <a:rPr kumimoji="0" lang="en-US" sz="2400" b="0" i="1" u="none" strike="noStrike" kern="1200" cap="none" spc="0" normalizeH="0" baseline="-25000" noProof="0" dirty="0" smtClean="0">
                        <a:ln>
                          <a:noFill/>
                        </a:ln>
                        <a:solidFill>
                          <a:srgbClr val="FF0000"/>
                        </a:solidFill>
                        <a:effectLst/>
                        <a:uLnTx/>
                        <a:uFillTx/>
                        <a:latin typeface="TimesTen-Italic"/>
                        <a:ea typeface="+mn-ea"/>
                        <a:cs typeface="+mn-cs"/>
                      </a:rPr>
                      <m:t>m</m:t>
                    </m:r>
                  </m:oMath>
                </a14:m>
                <a:endParaRPr kumimoji="0" lang="en-US" sz="24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mc:Choice>
        <mc:Fallback>
          <p:sp>
            <p:nvSpPr>
              <p:cNvPr id="13" name="Rectangle 12">
                <a:extLst>
                  <a:ext uri="{FF2B5EF4-FFF2-40B4-BE49-F238E27FC236}">
                    <a16:creationId xmlns:a16="http://schemas.microsoft.com/office/drawing/2014/main" id="{2B24245F-939C-125F-E11A-2EBB3191DBED}"/>
                  </a:ext>
                </a:extLst>
              </p:cNvPr>
              <p:cNvSpPr>
                <a:spLocks noRot="1" noChangeAspect="1" noMove="1" noResize="1" noEditPoints="1" noAdjustHandles="1" noChangeArrowheads="1" noChangeShapeType="1" noTextEdit="1"/>
              </p:cNvSpPr>
              <p:nvPr/>
            </p:nvSpPr>
            <p:spPr>
              <a:xfrm>
                <a:off x="716720" y="2588844"/>
                <a:ext cx="4999892" cy="497637"/>
              </a:xfrm>
              <a:prstGeom prst="rect">
                <a:avLst/>
              </a:prstGeom>
              <a:blipFill>
                <a:blip r:embed="rId6"/>
                <a:stretch>
                  <a:fillRect t="-9877" b="-22222"/>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4A8B4503-6CF3-61B2-164D-477FC40D8C10}"/>
              </a:ext>
            </a:extLst>
          </p:cNvPr>
          <p:cNvSpPr/>
          <p:nvPr/>
        </p:nvSpPr>
        <p:spPr>
          <a:xfrm>
            <a:off x="381000" y="304800"/>
            <a:ext cx="8382000" cy="163121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Times New Roman" panose="02020603050405020304" pitchFamily="18" charset="0"/>
              </a:rPr>
              <a:t>32. What phase difference between two identical traveling waves, moving in the same direction along a stretched string, results in the combined wave having an amplitude 1.50 times that of the common amplitude of the two combining waves? Express your answer in (a) degrees, (b) radians, and (c) wavelengths.</a:t>
            </a:r>
            <a:endPar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38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6" grpId="0"/>
      <p:bldP spid="29"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28600" y="6824"/>
            <a:ext cx="8763000" cy="2185214"/>
          </a:xfrm>
          <a:prstGeom prst="rect">
            <a:avLst/>
          </a:prstGeom>
        </p:spPr>
        <p:txBody>
          <a:bodyPr wrap="square">
            <a:spAutoFit/>
          </a:bodyPr>
          <a:lstStyle/>
          <a:p>
            <a:endParaRPr lang="en-US" b="1" dirty="0"/>
          </a:p>
          <a:p>
            <a:r>
              <a:rPr lang="en-US" b="1" dirty="0"/>
              <a:t>49.  </a:t>
            </a:r>
            <a:r>
              <a:rPr lang="en-US" sz="2000" b="1" dirty="0"/>
              <a:t>A nylon guitar string has a linear density of 7.20 gm/m and is under a   tension of 150 N. The fixed supports are distance D = 90.0 cm apart. The string is oscillating in the standing wave pattern shown in the adjacent figure. Calculate the (</a:t>
            </a:r>
            <a:r>
              <a:rPr lang="en-US" sz="2000" b="1" dirty="0" err="1"/>
              <a:t>i</a:t>
            </a:r>
            <a:r>
              <a:rPr lang="en-US" sz="2000" b="1" dirty="0"/>
              <a:t>) speed, (ii) wavelength, and (iii) frequency of the traveling waves whose superposition gives this standing wave.</a:t>
            </a:r>
          </a:p>
          <a:p>
            <a:r>
              <a:rPr lang="en-US" b="1" dirty="0"/>
              <a:t> </a:t>
            </a:r>
          </a:p>
        </p:txBody>
      </p:sp>
      <p:pic>
        <p:nvPicPr>
          <p:cNvPr id="9" name="Picture 8"/>
          <p:cNvPicPr>
            <a:picLocks noChangeAspect="1"/>
          </p:cNvPicPr>
          <p:nvPr/>
        </p:nvPicPr>
        <p:blipFill>
          <a:blip r:embed="rId2"/>
          <a:stretch>
            <a:fillRect/>
          </a:stretch>
        </p:blipFill>
        <p:spPr>
          <a:xfrm>
            <a:off x="4978747" y="2242287"/>
            <a:ext cx="3899139" cy="1368332"/>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5119757" y="4135331"/>
                <a:ext cx="4493026" cy="1477328"/>
              </a:xfrm>
              <a:prstGeom prst="rect">
                <a:avLst/>
              </a:prstGeom>
              <a:noFill/>
            </p:spPr>
            <p:txBody>
              <a:bodyPr wrap="square" rtlCol="0">
                <a:spAutoFit/>
              </a:bodyPr>
              <a:lstStyle/>
              <a:p>
                <a:r>
                  <a:rPr lang="en-US" sz="3000" dirty="0"/>
                  <a:t>µ = 7.3 </a:t>
                </a:r>
                <a14:m>
                  <m:oMath xmlns:m="http://schemas.openxmlformats.org/officeDocument/2006/math">
                    <m:r>
                      <a:rPr lang="en-US" sz="3000" i="1" smtClean="0">
                        <a:latin typeface="Cambria Math" panose="02040503050406030204" pitchFamily="18" charset="0"/>
                        <a:ea typeface="Cambria Math" panose="02040503050406030204" pitchFamily="18" charset="0"/>
                      </a:rPr>
                      <m:t>×</m:t>
                    </m:r>
                    <m:sSup>
                      <m:sSupPr>
                        <m:ctrlPr>
                          <a:rPr lang="en-US" sz="3000" b="0" i="1" smtClean="0">
                            <a:latin typeface="Cambria Math" panose="02040503050406030204" pitchFamily="18" charset="0"/>
                            <a:ea typeface="Cambria Math" panose="02040503050406030204" pitchFamily="18" charset="0"/>
                          </a:rPr>
                        </m:ctrlPr>
                      </m:sSupPr>
                      <m:e>
                        <m:r>
                          <a:rPr lang="en-US" sz="3000" b="0" i="1" smtClean="0">
                            <a:latin typeface="Cambria Math" panose="02040503050406030204" pitchFamily="18" charset="0"/>
                            <a:ea typeface="Cambria Math" panose="02040503050406030204" pitchFamily="18" charset="0"/>
                          </a:rPr>
                          <m:t>10</m:t>
                        </m:r>
                      </m:e>
                      <m:sup>
                        <m:r>
                          <a:rPr lang="en-US" sz="3000" b="0" i="1" smtClean="0">
                            <a:latin typeface="Cambria Math" panose="02040503050406030204" pitchFamily="18" charset="0"/>
                            <a:ea typeface="Cambria Math" panose="02040503050406030204" pitchFamily="18" charset="0"/>
                          </a:rPr>
                          <m:t>−3 </m:t>
                        </m:r>
                      </m:sup>
                    </m:sSup>
                    <m:r>
                      <a:rPr lang="en-US" sz="3000" b="0" i="1" smtClean="0">
                        <a:latin typeface="Cambria Math" panose="02040503050406030204" pitchFamily="18" charset="0"/>
                        <a:ea typeface="Cambria Math" panose="02040503050406030204" pitchFamily="18" charset="0"/>
                      </a:rPr>
                      <m:t> </m:t>
                    </m:r>
                  </m:oMath>
                </a14:m>
                <a:r>
                  <a:rPr lang="en-US" sz="3000" dirty="0"/>
                  <a:t>kg/m</a:t>
                </a:r>
              </a:p>
              <a:p>
                <a14:m>
                  <m:oMath xmlns:m="http://schemas.openxmlformats.org/officeDocument/2006/math">
                    <m:r>
                      <m:rPr>
                        <m:sty m:val="p"/>
                      </m:rPr>
                      <a:rPr lang="el-GR" sz="3000" i="1">
                        <a:solidFill>
                          <a:srgbClr val="00B0F0"/>
                        </a:solidFill>
                        <a:latin typeface="Cambria Math" panose="02040503050406030204" pitchFamily="18" charset="0"/>
                        <a:ea typeface="Cambria Math" panose="02040503050406030204" pitchFamily="18" charset="0"/>
                      </a:rPr>
                      <m:t>τ</m:t>
                    </m:r>
                  </m:oMath>
                </a14:m>
                <a:r>
                  <a:rPr lang="en-US" sz="3000" dirty="0">
                    <a:solidFill>
                      <a:srgbClr val="00B0F0"/>
                    </a:solidFill>
                    <a:latin typeface="Arial" panose="020B0604020202020204" pitchFamily="34" charset="0"/>
                    <a:cs typeface="Arial" panose="020B0604020202020204" pitchFamily="34" charset="0"/>
                  </a:rPr>
                  <a:t> = 150 N</a:t>
                </a:r>
              </a:p>
              <a:p>
                <a:r>
                  <a:rPr lang="en-US" sz="3000" dirty="0"/>
                  <a:t>D= 90 cm= 0.90m</a:t>
                </a:r>
              </a:p>
            </p:txBody>
          </p:sp>
        </mc:Choice>
        <mc:Fallback>
          <p:sp>
            <p:nvSpPr>
              <p:cNvPr id="3" name="TextBox 2"/>
              <p:cNvSpPr txBox="1">
                <a:spLocks noRot="1" noChangeAspect="1" noMove="1" noResize="1" noEditPoints="1" noAdjustHandles="1" noChangeArrowheads="1" noChangeShapeType="1" noTextEdit="1"/>
              </p:cNvSpPr>
              <p:nvPr/>
            </p:nvSpPr>
            <p:spPr>
              <a:xfrm>
                <a:off x="5119757" y="4135331"/>
                <a:ext cx="4493026" cy="1477328"/>
              </a:xfrm>
              <a:prstGeom prst="rect">
                <a:avLst/>
              </a:prstGeom>
              <a:blipFill>
                <a:blip r:embed="rId3"/>
                <a:stretch>
                  <a:fillRect l="-3256" t="-4938" b="-11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465249" y="2280924"/>
                <a:ext cx="4513498" cy="1128001"/>
              </a:xfrm>
              <a:prstGeom prst="rect">
                <a:avLst/>
              </a:prstGeom>
              <a:noFill/>
            </p:spPr>
            <p:txBody>
              <a:bodyPr wrap="square" rtlCol="0">
                <a:spAutoFit/>
              </a:bodyPr>
              <a:lstStyle/>
              <a:p>
                <a:pPr marL="400050" indent="-400050">
                  <a:buAutoNum type="romanLcParenBoth"/>
                </a:pPr>
                <a14:m>
                  <m:oMath xmlns:m="http://schemas.openxmlformats.org/officeDocument/2006/math">
                    <m:sSup>
                      <m:sSupPr>
                        <m:ctrlPr>
                          <a:rPr lang="en-US" sz="3000" b="1" i="1" smtClean="0">
                            <a:solidFill>
                              <a:prstClr val="black"/>
                            </a:solidFill>
                            <a:latin typeface="Cambria Math" panose="02040503050406030204" pitchFamily="18" charset="0"/>
                          </a:rPr>
                        </m:ctrlPr>
                      </m:sSupPr>
                      <m:e>
                        <m:r>
                          <a:rPr lang="en-US" sz="3000" b="1" i="1">
                            <a:solidFill>
                              <a:prstClr val="black"/>
                            </a:solidFill>
                            <a:latin typeface="Cambria Math" panose="02040503050406030204" pitchFamily="18" charset="0"/>
                          </a:rPr>
                          <m:t>𝒗</m:t>
                        </m:r>
                      </m:e>
                      <m:sup>
                        <m:r>
                          <a:rPr lang="en-US" sz="3000" b="1" i="1">
                            <a:solidFill>
                              <a:prstClr val="black"/>
                            </a:solidFill>
                            <a:latin typeface="Cambria Math" panose="02040503050406030204" pitchFamily="18" charset="0"/>
                          </a:rPr>
                          <m:t> </m:t>
                        </m:r>
                      </m:sup>
                    </m:sSup>
                    <m:r>
                      <a:rPr lang="en-US" sz="3000" b="1" i="1">
                        <a:solidFill>
                          <a:prstClr val="black"/>
                        </a:solidFill>
                        <a:latin typeface="Cambria Math" panose="02040503050406030204" pitchFamily="18" charset="0"/>
                      </a:rPr>
                      <m:t>=</m:t>
                    </m:r>
                    <m:r>
                      <a:rPr lang="en-US" sz="3000" b="1" i="1">
                        <a:solidFill>
                          <a:prstClr val="black"/>
                        </a:solidFill>
                        <a:latin typeface="Cambria Math" panose="02040503050406030204" pitchFamily="18" charset="0"/>
                        <a:ea typeface="Cambria Math" panose="02040503050406030204" pitchFamily="18" charset="0"/>
                      </a:rPr>
                      <m:t>√</m:t>
                    </m:r>
                  </m:oMath>
                </a14:m>
                <a:r>
                  <a:rPr lang="en-US" sz="3000" b="1" i="1" dirty="0">
                    <a:solidFill>
                      <a:prstClr val="black"/>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3000" b="1" i="1">
                            <a:solidFill>
                              <a:prstClr val="black"/>
                            </a:solidFill>
                            <a:latin typeface="Cambria Math" panose="02040503050406030204" pitchFamily="18" charset="0"/>
                          </a:rPr>
                        </m:ctrlPr>
                      </m:fPr>
                      <m:num>
                        <m:r>
                          <a:rPr lang="el-GR" sz="3000" b="1" i="1">
                            <a:solidFill>
                              <a:prstClr val="black"/>
                            </a:solidFill>
                            <a:latin typeface="Cambria Math" panose="02040503050406030204" pitchFamily="18" charset="0"/>
                            <a:ea typeface="Cambria Math" panose="02040503050406030204" pitchFamily="18" charset="0"/>
                          </a:rPr>
                          <m:t>𝝉</m:t>
                        </m:r>
                      </m:num>
                      <m:den>
                        <m:r>
                          <a:rPr lang="en-US" sz="3000" b="1" i="1">
                            <a:solidFill>
                              <a:prstClr val="black"/>
                            </a:solidFill>
                            <a:latin typeface="Cambria Math" panose="02040503050406030204" pitchFamily="18" charset="0"/>
                            <a:ea typeface="Cambria Math" panose="02040503050406030204" pitchFamily="18" charset="0"/>
                          </a:rPr>
                          <m:t>𝝁</m:t>
                        </m:r>
                      </m:den>
                    </m:f>
                    <m:r>
                      <a:rPr lang="en-US" sz="3000" b="1" i="0" smtClean="0">
                        <a:solidFill>
                          <a:prstClr val="black"/>
                        </a:solidFill>
                        <a:latin typeface="Cambria Math" panose="02040503050406030204" pitchFamily="18" charset="0"/>
                        <a:ea typeface="Cambria Math" panose="02040503050406030204" pitchFamily="18" charset="0"/>
                      </a:rPr>
                      <m:t>=</m:t>
                    </m:r>
                  </m:oMath>
                </a14:m>
                <a:r>
                  <a:rPr lang="en-US" sz="2400" b="1" dirty="0">
                    <a:latin typeface="Times New Roman" panose="02020603050405020304" pitchFamily="18" charset="0"/>
                    <a:cs typeface="Times New Roman" panose="02020603050405020304" pitchFamily="18" charset="0"/>
                  </a:rPr>
                  <a:t>144.34 m/s</a:t>
                </a:r>
              </a:p>
              <a:p>
                <a:endParaRPr lang="en-US" sz="2400" b="1" dirty="0">
                  <a:latin typeface="Times New Roman" panose="02020603050405020304" pitchFamily="18" charset="0"/>
                  <a:cs typeface="Times New Roman" panose="02020603050405020304" pitchFamily="18" charset="0"/>
                </a:endParaRPr>
              </a:p>
            </p:txBody>
          </p:sp>
        </mc:Choice>
        <mc:Fallback>
          <p:sp>
            <p:nvSpPr>
              <p:cNvPr id="4" name="TextBox 3"/>
              <p:cNvSpPr txBox="1">
                <a:spLocks noRot="1" noChangeAspect="1" noMove="1" noResize="1" noEditPoints="1" noAdjustHandles="1" noChangeArrowheads="1" noChangeShapeType="1" noTextEdit="1"/>
              </p:cNvSpPr>
              <p:nvPr/>
            </p:nvSpPr>
            <p:spPr>
              <a:xfrm>
                <a:off x="465249" y="2280924"/>
                <a:ext cx="4513498" cy="112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495300" y="3196866"/>
                <a:ext cx="4076700" cy="625812"/>
              </a:xfrm>
              <a:prstGeom prst="rect">
                <a:avLst/>
              </a:prstGeom>
              <a:noFill/>
            </p:spPr>
            <p:txBody>
              <a:bodyPr wrap="square" rtlCol="0">
                <a:spAutoFit/>
              </a:bodyPr>
              <a:lstStyle/>
              <a:p>
                <a:r>
                  <a:rPr lang="en-US" sz="2400" b="1" dirty="0"/>
                  <a:t>(ii) </a:t>
                </a:r>
                <a:r>
                  <a:rPr lang="el-GR" sz="2400" b="1" dirty="0"/>
                  <a:t>λ</a:t>
                </a:r>
                <a:r>
                  <a:rPr lang="en-US" sz="2400" b="1" dirty="0"/>
                  <a:t> = </a:t>
                </a:r>
                <a14:m>
                  <m:oMath xmlns:m="http://schemas.openxmlformats.org/officeDocument/2006/math">
                    <m:f>
                      <m:fPr>
                        <m:ctrlPr>
                          <a:rPr lang="en-US" sz="2400" b="1" i="1" smtClean="0">
                            <a:latin typeface="Cambria Math" panose="02040503050406030204" pitchFamily="18" charset="0"/>
                          </a:rPr>
                        </m:ctrlPr>
                      </m:fPr>
                      <m:num>
                        <m:r>
                          <a:rPr lang="en-US" sz="2400" b="1" i="1" smtClean="0">
                            <a:latin typeface="Cambria Math" panose="02040503050406030204" pitchFamily="18" charset="0"/>
                          </a:rPr>
                          <m:t>𝟐</m:t>
                        </m:r>
                        <m:r>
                          <a:rPr lang="en-US" sz="2400" b="1" i="1" smtClean="0">
                            <a:latin typeface="Cambria Math" panose="02040503050406030204" pitchFamily="18" charset="0"/>
                          </a:rPr>
                          <m:t>𝑫</m:t>
                        </m:r>
                      </m:num>
                      <m:den>
                        <m:r>
                          <a:rPr lang="en-US" sz="2400" b="1" i="1" smtClean="0">
                            <a:latin typeface="Cambria Math" panose="02040503050406030204" pitchFamily="18" charset="0"/>
                          </a:rPr>
                          <m:t>𝟑</m:t>
                        </m:r>
                      </m:den>
                    </m:f>
                    <m:r>
                      <a:rPr lang="en-US" sz="2400" b="1" i="1" smtClean="0">
                        <a:latin typeface="Cambria Math" panose="02040503050406030204" pitchFamily="18" charset="0"/>
                      </a:rPr>
                      <m:t>=</m:t>
                    </m:r>
                    <m:r>
                      <a:rPr lang="en-US" sz="2400" b="1" i="1" smtClean="0">
                        <a:latin typeface="Cambria Math" panose="02040503050406030204" pitchFamily="18" charset="0"/>
                      </a:rPr>
                      <m:t>𝟎</m:t>
                    </m:r>
                    <m:r>
                      <a:rPr lang="en-US" sz="2400" b="1" i="1" smtClean="0">
                        <a:latin typeface="Cambria Math" panose="02040503050406030204" pitchFamily="18" charset="0"/>
                      </a:rPr>
                      <m:t>.</m:t>
                    </m:r>
                    <m:r>
                      <a:rPr lang="en-US" sz="2400" b="1" i="1" smtClean="0">
                        <a:latin typeface="Cambria Math" panose="02040503050406030204" pitchFamily="18" charset="0"/>
                      </a:rPr>
                      <m:t>𝟔</m:t>
                    </m:r>
                    <m:r>
                      <a:rPr lang="en-US" sz="2400" b="1" i="1" smtClean="0">
                        <a:latin typeface="Cambria Math" panose="02040503050406030204" pitchFamily="18" charset="0"/>
                      </a:rPr>
                      <m:t> </m:t>
                    </m:r>
                    <m:r>
                      <a:rPr lang="en-US" sz="2400" b="1" i="1" smtClean="0">
                        <a:latin typeface="Cambria Math" panose="02040503050406030204" pitchFamily="18" charset="0"/>
                      </a:rPr>
                      <m:t>𝒎</m:t>
                    </m:r>
                  </m:oMath>
                </a14:m>
                <a:endParaRPr lang="en-US" sz="2400" b="1" dirty="0"/>
              </a:p>
            </p:txBody>
          </p:sp>
        </mc:Choice>
        <mc:Fallback>
          <p:sp>
            <p:nvSpPr>
              <p:cNvPr id="5" name="TextBox 4"/>
              <p:cNvSpPr txBox="1">
                <a:spLocks noRot="1" noChangeAspect="1" noMove="1" noResize="1" noEditPoints="1" noAdjustHandles="1" noChangeArrowheads="1" noChangeShapeType="1" noTextEdit="1"/>
              </p:cNvSpPr>
              <p:nvPr/>
            </p:nvSpPr>
            <p:spPr>
              <a:xfrm>
                <a:off x="495300" y="3196866"/>
                <a:ext cx="4076700" cy="625812"/>
              </a:xfrm>
              <a:prstGeom prst="rect">
                <a:avLst/>
              </a:prstGeom>
              <a:blipFill>
                <a:blip r:embed="rId5"/>
                <a:stretch>
                  <a:fillRect l="-2242" b="-8738"/>
                </a:stretch>
              </a:blipFill>
            </p:spPr>
            <p:txBody>
              <a:bodyPr/>
              <a:lstStyle/>
              <a:p>
                <a:r>
                  <a:rPr lang="en-US">
                    <a:noFill/>
                  </a:rPr>
                  <a:t> </a:t>
                </a:r>
              </a:p>
            </p:txBody>
          </p:sp>
        </mc:Fallback>
      </mc:AlternateContent>
      <p:sp>
        <p:nvSpPr>
          <p:cNvPr id="6" name="TextBox 5"/>
          <p:cNvSpPr txBox="1"/>
          <p:nvPr/>
        </p:nvSpPr>
        <p:spPr>
          <a:xfrm>
            <a:off x="761539" y="4366051"/>
            <a:ext cx="4358218" cy="1200329"/>
          </a:xfrm>
          <a:prstGeom prst="rect">
            <a:avLst/>
          </a:prstGeom>
          <a:noFill/>
        </p:spPr>
        <p:txBody>
          <a:bodyPr wrap="square" rtlCol="0">
            <a:spAutoFit/>
          </a:bodyPr>
          <a:lstStyle/>
          <a:p>
            <a:r>
              <a:rPr lang="en-US" sz="2400" b="1" dirty="0"/>
              <a:t>(iii) V = f</a:t>
            </a:r>
            <a:r>
              <a:rPr lang="el-GR" sz="2400" b="1" dirty="0"/>
              <a:t>λ</a:t>
            </a:r>
            <a:r>
              <a:rPr lang="en-US" sz="2400" b="1" dirty="0"/>
              <a:t> </a:t>
            </a:r>
          </a:p>
          <a:p>
            <a:r>
              <a:rPr lang="en-US" sz="2400" b="1" dirty="0"/>
              <a:t>   </a:t>
            </a:r>
          </a:p>
          <a:p>
            <a:r>
              <a:rPr lang="en-US" sz="2400" b="1" dirty="0"/>
              <a:t>     f = 240.56 Hz</a:t>
            </a:r>
          </a:p>
        </p:txBody>
      </p:sp>
    </p:spTree>
    <p:extLst>
      <p:ext uri="{BB962C8B-B14F-4D97-AF65-F5344CB8AC3E}">
        <p14:creationId xmlns:p14="http://schemas.microsoft.com/office/powerpoint/2010/main" val="302484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06AB2F-5979-4E57-BDDF-EABBCE5F202D}"/>
              </a:ext>
            </a:extLst>
          </p:cNvPr>
          <p:cNvSpPr txBox="1"/>
          <p:nvPr/>
        </p:nvSpPr>
        <p:spPr>
          <a:xfrm>
            <a:off x="838200" y="685800"/>
            <a:ext cx="7467600" cy="830997"/>
          </a:xfrm>
          <a:prstGeom prst="rect">
            <a:avLst/>
          </a:prstGeom>
          <a:noFill/>
        </p:spPr>
        <p:txBody>
          <a:bodyPr wrap="square" rtlCol="0">
            <a:spAutoFit/>
          </a:bodyPr>
          <a:lstStyle/>
          <a:p>
            <a:r>
              <a:rPr lang="en-US" sz="2400" b="1" i="1" u="sng" dirty="0"/>
              <a:t>Interference of Waves: </a:t>
            </a:r>
            <a:r>
              <a:rPr lang="en-US" sz="2400" b="1" dirty="0"/>
              <a:t>The phenomenon of combining waves is called interference of waves.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E3DD149-662E-4502-9A95-0A45F371B2B9}"/>
                  </a:ext>
                </a:extLst>
              </p:cNvPr>
              <p:cNvSpPr txBox="1"/>
              <p:nvPr/>
            </p:nvSpPr>
            <p:spPr>
              <a:xfrm>
                <a:off x="1886303" y="1771220"/>
                <a:ext cx="382418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1" i="1" smtClean="0">
                              <a:latin typeface="Cambria Math" panose="02040503050406030204" pitchFamily="18" charset="0"/>
                            </a:rPr>
                            <m:t>𝟏</m:t>
                          </m:r>
                        </m:sub>
                      </m:sSub>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𝒕</m:t>
                          </m:r>
                        </m:e>
                      </m:d>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1" i="1" smtClean="0">
                              <a:latin typeface="Cambria Math" panose="02040503050406030204" pitchFamily="18" charset="0"/>
                            </a:rPr>
                            <m:t>𝒎</m:t>
                          </m:r>
                        </m:sub>
                      </m:sSub>
                      <m:r>
                        <a:rPr lang="en-US" sz="2400" b="1" i="1" smtClean="0">
                          <a:latin typeface="Cambria Math" panose="02040503050406030204" pitchFamily="18" charset="0"/>
                        </a:rPr>
                        <m:t> </m:t>
                      </m:r>
                      <m:r>
                        <a:rPr lang="en-US" sz="2400" b="1" i="1" smtClean="0">
                          <a:latin typeface="Cambria Math" panose="02040503050406030204" pitchFamily="18" charset="0"/>
                        </a:rPr>
                        <m:t>𝑺𝒊𝒏</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𝒌𝒙</m:t>
                          </m:r>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𝝎</m:t>
                          </m:r>
                          <m:r>
                            <a:rPr lang="en-US" sz="2400" b="1" i="1" smtClean="0">
                              <a:latin typeface="Cambria Math" panose="02040503050406030204" pitchFamily="18" charset="0"/>
                              <a:ea typeface="Cambria Math" panose="02040503050406030204" pitchFamily="18" charset="0"/>
                            </a:rPr>
                            <m:t>𝒕</m:t>
                          </m:r>
                        </m:e>
                      </m:d>
                    </m:oMath>
                  </m:oMathPara>
                </a14:m>
                <a:endParaRPr lang="en-US" sz="2400" b="1"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3E3DD149-662E-4502-9A95-0A45F371B2B9}"/>
                  </a:ext>
                </a:extLst>
              </p:cNvPr>
              <p:cNvSpPr txBox="1">
                <a:spLocks noRot="1" noChangeAspect="1" noMove="1" noResize="1" noEditPoints="1" noAdjustHandles="1" noChangeArrowheads="1" noChangeShapeType="1" noTextEdit="1"/>
              </p:cNvSpPr>
              <p:nvPr/>
            </p:nvSpPr>
            <p:spPr>
              <a:xfrm>
                <a:off x="1886303" y="1771220"/>
                <a:ext cx="3824188" cy="369332"/>
              </a:xfrm>
              <a:prstGeom prst="rect">
                <a:avLst/>
              </a:prstGeom>
              <a:blipFill>
                <a:blip r:embed="rId2"/>
                <a:stretch>
                  <a:fillRect l="-1274"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3B5806-6770-4A96-8FBC-4ED7CC696DE7}"/>
                  </a:ext>
                </a:extLst>
              </p:cNvPr>
              <p:cNvSpPr txBox="1"/>
              <p:nvPr/>
            </p:nvSpPr>
            <p:spPr>
              <a:xfrm>
                <a:off x="1886303" y="2538299"/>
                <a:ext cx="4423712"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1" i="1" smtClean="0">
                              <a:latin typeface="Cambria Math" panose="02040503050406030204" pitchFamily="18" charset="0"/>
                            </a:rPr>
                            <m:t>𝟐</m:t>
                          </m:r>
                        </m:sub>
                      </m:sSub>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𝒙</m:t>
                          </m:r>
                          <m:r>
                            <a:rPr lang="en-US" sz="2400" b="1" i="1" smtClean="0">
                              <a:latin typeface="Cambria Math" panose="02040503050406030204" pitchFamily="18" charset="0"/>
                            </a:rPr>
                            <m:t>,</m:t>
                          </m:r>
                          <m:r>
                            <a:rPr lang="en-US" sz="2400" b="1" i="1" smtClean="0">
                              <a:latin typeface="Cambria Math" panose="02040503050406030204" pitchFamily="18" charset="0"/>
                            </a:rPr>
                            <m:t>𝒕</m:t>
                          </m:r>
                        </m:e>
                      </m:d>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𝒀</m:t>
                          </m:r>
                        </m:e>
                        <m:sub>
                          <m:r>
                            <a:rPr lang="en-US" sz="2400" b="1" i="1" smtClean="0">
                              <a:latin typeface="Cambria Math" panose="02040503050406030204" pitchFamily="18" charset="0"/>
                            </a:rPr>
                            <m:t>𝒎</m:t>
                          </m:r>
                        </m:sub>
                      </m:sSub>
                      <m:r>
                        <a:rPr lang="en-US" sz="2400" b="1" i="1" smtClean="0">
                          <a:latin typeface="Cambria Math" panose="02040503050406030204" pitchFamily="18" charset="0"/>
                        </a:rPr>
                        <m:t> </m:t>
                      </m:r>
                      <m:r>
                        <a:rPr lang="en-US" sz="2400" b="1" i="1" smtClean="0">
                          <a:latin typeface="Cambria Math" panose="02040503050406030204" pitchFamily="18" charset="0"/>
                        </a:rPr>
                        <m:t>𝑺𝒊𝒏</m:t>
                      </m:r>
                      <m:r>
                        <a:rPr lang="en-US" sz="2400" b="1" i="1" smtClean="0">
                          <a:latin typeface="Cambria Math" panose="02040503050406030204" pitchFamily="18" charset="0"/>
                        </a:rPr>
                        <m:t>(</m:t>
                      </m:r>
                      <m:r>
                        <a:rPr lang="en-US" sz="2400" b="1" i="1" smtClean="0">
                          <a:latin typeface="Cambria Math" panose="02040503050406030204" pitchFamily="18" charset="0"/>
                        </a:rPr>
                        <m:t>𝒌𝒙</m:t>
                      </m:r>
                      <m:r>
                        <a:rPr lang="en-US" sz="2400" b="1" i="1" smtClean="0">
                          <a:latin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𝝎</m:t>
                      </m:r>
                      <m:r>
                        <a:rPr lang="en-US" sz="2400" b="1" i="1" smtClean="0">
                          <a:latin typeface="Cambria Math" panose="02040503050406030204" pitchFamily="18" charset="0"/>
                          <a:ea typeface="Cambria Math" panose="02040503050406030204" pitchFamily="18" charset="0"/>
                        </a:rPr>
                        <m:t>𝒕</m:t>
                      </m:r>
                      <m:r>
                        <a:rPr lang="en-US" sz="2400" b="1" i="1" smtClean="0">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𝝋</m:t>
                      </m:r>
                      <m:r>
                        <a:rPr lang="en-US" sz="2400" b="1" i="1" smtClean="0">
                          <a:latin typeface="Cambria Math" panose="02040503050406030204" pitchFamily="18" charset="0"/>
                          <a:ea typeface="Cambria Math" panose="02040503050406030204" pitchFamily="18" charset="0"/>
                        </a:rPr>
                        <m:t>)</m:t>
                      </m:r>
                    </m:oMath>
                  </m:oMathPara>
                </a14:m>
                <a:endParaRPr lang="en-US" sz="2400" b="1" dirty="0"/>
              </a:p>
            </p:txBody>
          </p:sp>
        </mc:Choice>
        <mc:Fallback xmlns="">
          <p:sp>
            <p:nvSpPr>
              <p:cNvPr id="5" name="TextBox 4">
                <a:extLst>
                  <a:ext uri="{FF2B5EF4-FFF2-40B4-BE49-F238E27FC236}">
                    <a16:creationId xmlns:a16="http://schemas.microsoft.com/office/drawing/2014/main" id="{A73B5806-6770-4A96-8FBC-4ED7CC696DE7}"/>
                  </a:ext>
                </a:extLst>
              </p:cNvPr>
              <p:cNvSpPr txBox="1">
                <a:spLocks noRot="1" noChangeAspect="1" noMove="1" noResize="1" noEditPoints="1" noAdjustHandles="1" noChangeArrowheads="1" noChangeShapeType="1" noTextEdit="1"/>
              </p:cNvSpPr>
              <p:nvPr/>
            </p:nvSpPr>
            <p:spPr>
              <a:xfrm>
                <a:off x="1886303" y="2538299"/>
                <a:ext cx="4423712" cy="369332"/>
              </a:xfrm>
              <a:prstGeom prst="rect">
                <a:avLst/>
              </a:prstGeom>
              <a:blipFill>
                <a:blip r:embed="rId3"/>
                <a:stretch>
                  <a:fillRect l="-1102" r="-2066" b="-3442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9B4DFB9-FDE5-EC66-BA47-9D5D26634CDB}"/>
              </a:ext>
            </a:extLst>
          </p:cNvPr>
          <p:cNvSpPr txBox="1"/>
          <p:nvPr/>
        </p:nvSpPr>
        <p:spPr>
          <a:xfrm>
            <a:off x="1143000" y="3095470"/>
            <a:ext cx="4114800" cy="461665"/>
          </a:xfrm>
          <a:prstGeom prst="rect">
            <a:avLst/>
          </a:prstGeom>
          <a:noFill/>
        </p:spPr>
        <p:txBody>
          <a:bodyPr wrap="square" rtlCol="0">
            <a:spAutoFit/>
          </a:bodyPr>
          <a:lstStyle/>
          <a:p>
            <a:pPr lvl="0"/>
            <a:r>
              <a:rPr lang="en-US" sz="2400" b="1" dirty="0">
                <a:solidFill>
                  <a:prstClr val="black"/>
                </a:solidFill>
              </a:rPr>
              <a:t>So, the resultant Wave,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58E26EA-5C19-79E3-DEC8-9050502F07AA}"/>
                  </a:ext>
                </a:extLst>
              </p:cNvPr>
              <p:cNvSpPr txBox="1"/>
              <p:nvPr/>
            </p:nvSpPr>
            <p:spPr>
              <a:xfrm>
                <a:off x="1278759" y="3770765"/>
                <a:ext cx="5638800" cy="461665"/>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dirty="0">
                              <a:solidFill>
                                <a:prstClr val="black"/>
                              </a:solidFill>
                              <a:latin typeface="Cambria Math" panose="02040503050406030204" pitchFamily="18" charset="0"/>
                            </a:rPr>
                          </m:ctrlPr>
                        </m:sSubPr>
                        <m:e>
                          <m:r>
                            <a:rPr lang="en-US" sz="2400" b="1" i="1" dirty="0">
                              <a:solidFill>
                                <a:prstClr val="black"/>
                              </a:solidFill>
                              <a:latin typeface="Cambria Math" panose="02040503050406030204" pitchFamily="18" charset="0"/>
                            </a:rPr>
                            <m:t>𝒀</m:t>
                          </m:r>
                        </m:e>
                        <m:sub>
                          <m:r>
                            <a:rPr lang="en-US" sz="2400" b="1" i="1" dirty="0">
                              <a:solidFill>
                                <a:prstClr val="black"/>
                              </a:solidFill>
                              <a:latin typeface="Cambria Math" panose="02040503050406030204" pitchFamily="18" charset="0"/>
                            </a:rPr>
                            <m:t>𝟏</m:t>
                          </m:r>
                        </m:sub>
                      </m:sSub>
                      <m:r>
                        <a:rPr lang="en-US" sz="2400" b="1" i="1" dirty="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𝒙</m:t>
                      </m:r>
                      <m:r>
                        <a:rPr lang="en-US" sz="2400" b="1" i="1" dirty="0">
                          <a:solidFill>
                            <a:prstClr val="black"/>
                          </a:solidFill>
                          <a:latin typeface="Cambria Math" panose="02040503050406030204" pitchFamily="18" charset="0"/>
                        </a:rPr>
                        <m:t>,</m:t>
                      </m:r>
                      <m:r>
                        <a:rPr lang="en-US" sz="2400" b="1" i="1" dirty="0">
                          <a:solidFill>
                            <a:prstClr val="black"/>
                          </a:solidFill>
                          <a:latin typeface="Cambria Math" panose="02040503050406030204" pitchFamily="18" charset="0"/>
                        </a:rPr>
                        <m:t>𝒕</m:t>
                      </m:r>
                      <m:r>
                        <a:rPr lang="en-US" sz="2400" b="1" i="1" dirty="0">
                          <a:solidFill>
                            <a:prstClr val="black"/>
                          </a:solidFill>
                          <a:latin typeface="Cambria Math" panose="02040503050406030204" pitchFamily="18" charset="0"/>
                        </a:rPr>
                        <m:t>)</m:t>
                      </m:r>
                      <m:r>
                        <m:rPr>
                          <m:nor/>
                        </m:rPr>
                        <a:rPr lang="en-US" sz="2400" b="1" dirty="0">
                          <a:solidFill>
                            <a:prstClr val="black"/>
                          </a:solidFill>
                        </a:rPr>
                        <m:t>+ </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𝟐</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r>
                        <a:rPr lang="en-US" sz="2400" b="1" i="1">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8" name="TextBox 7">
                <a:extLst>
                  <a:ext uri="{FF2B5EF4-FFF2-40B4-BE49-F238E27FC236}">
                    <a16:creationId xmlns:a16="http://schemas.microsoft.com/office/drawing/2014/main" id="{958E26EA-5C19-79E3-DEC8-9050502F07AA}"/>
                  </a:ext>
                </a:extLst>
              </p:cNvPr>
              <p:cNvSpPr txBox="1">
                <a:spLocks noRot="1" noChangeAspect="1" noMove="1" noResize="1" noEditPoints="1" noAdjustHandles="1" noChangeArrowheads="1" noChangeShapeType="1" noTextEdit="1"/>
              </p:cNvSpPr>
              <p:nvPr/>
            </p:nvSpPr>
            <p:spPr>
              <a:xfrm>
                <a:off x="1278759" y="3770765"/>
                <a:ext cx="563880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7B66DB9-4E8D-6C88-A40C-568C103393F9}"/>
                  </a:ext>
                </a:extLst>
              </p:cNvPr>
              <p:cNvSpPr txBox="1"/>
              <p:nvPr/>
            </p:nvSpPr>
            <p:spPr>
              <a:xfrm>
                <a:off x="609600" y="4512053"/>
                <a:ext cx="7924800" cy="461665"/>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r>
                        <a:rPr lang="en-US" sz="2400" b="1" i="1">
                          <a:solidFill>
                            <a:prstClr val="black"/>
                          </a:solidFill>
                          <a:latin typeface="Cambria Math" panose="02040503050406030204" pitchFamily="18" charset="0"/>
                          <a:ea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r>
                        <a:rPr lang="en-US" sz="2400" b="1" i="1" dirty="0" smtClean="0">
                          <a:solidFill>
                            <a:prstClr val="black"/>
                          </a:solidFill>
                          <a:latin typeface="Cambria Math" panose="02040503050406030204" pitchFamily="18" charset="0"/>
                        </a:rPr>
                        <m:t>(</m:t>
                      </m:r>
                      <m:r>
                        <a:rPr lang="en-US" sz="2400" b="1" i="1" dirty="0" smtClean="0">
                          <a:solidFill>
                            <a:prstClr val="black"/>
                          </a:solidFill>
                          <a:latin typeface="Cambria Math" panose="02040503050406030204" pitchFamily="18" charset="0"/>
                        </a:rPr>
                        <m:t>𝒌𝒙</m:t>
                      </m:r>
                      <m:r>
                        <a:rPr lang="en-US" sz="2400" b="1" i="1" dirty="0"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dirty="0">
                          <a:solidFill>
                            <a:prstClr val="black"/>
                          </a:solidFill>
                          <a:latin typeface="Cambria Math" panose="02040503050406030204" pitchFamily="18" charset="0"/>
                          <a:ea typeface="Cambria Math" panose="02040503050406030204" pitchFamily="18" charset="0"/>
                        </a:rPr>
                        <m:t>+</m:t>
                      </m:r>
                      <m:r>
                        <a:rPr lang="en-US" sz="2400" b="1" i="1" dirty="0" smtClean="0">
                          <a:solidFill>
                            <a:prstClr val="black"/>
                          </a:solidFill>
                          <a:latin typeface="Cambria Math" panose="02040503050406030204" pitchFamily="18" charset="0"/>
                          <a:ea typeface="Cambria Math" panose="02040503050406030204" pitchFamily="18" charset="0"/>
                        </a:rPr>
                        <m:t>𝝋</m:t>
                      </m:r>
                      <m:r>
                        <a:rPr lang="en-US" sz="2400" b="1" i="1" dirty="0">
                          <a:solidFill>
                            <a:prstClr val="black"/>
                          </a:solidFill>
                          <a:latin typeface="Cambria Math" panose="02040503050406030204" pitchFamily="18" charset="0"/>
                          <a:ea typeface="Cambria Math" panose="02040503050406030204" pitchFamily="18" charset="0"/>
                        </a:rPr>
                        <m:t>)</m:t>
                      </m:r>
                    </m:oMath>
                  </m:oMathPara>
                </a14:m>
                <a:endParaRPr lang="en-US" sz="2400" dirty="0">
                  <a:solidFill>
                    <a:prstClr val="black"/>
                  </a:solidFill>
                </a:endParaRPr>
              </a:p>
            </p:txBody>
          </p:sp>
        </mc:Choice>
        <mc:Fallback xmlns="">
          <p:sp>
            <p:nvSpPr>
              <p:cNvPr id="9" name="TextBox 8">
                <a:extLst>
                  <a:ext uri="{FF2B5EF4-FFF2-40B4-BE49-F238E27FC236}">
                    <a16:creationId xmlns:a16="http://schemas.microsoft.com/office/drawing/2014/main" id="{F7B66DB9-4E8D-6C88-A40C-568C103393F9}"/>
                  </a:ext>
                </a:extLst>
              </p:cNvPr>
              <p:cNvSpPr txBox="1">
                <a:spLocks noRot="1" noChangeAspect="1" noMove="1" noResize="1" noEditPoints="1" noAdjustHandles="1" noChangeArrowheads="1" noChangeShapeType="1" noTextEdit="1"/>
              </p:cNvSpPr>
              <p:nvPr/>
            </p:nvSpPr>
            <p:spPr>
              <a:xfrm>
                <a:off x="609600" y="4512053"/>
                <a:ext cx="7924800"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D06D39-DB57-8B78-9422-B6CFB72D7EA9}"/>
                  </a:ext>
                </a:extLst>
              </p:cNvPr>
              <p:cNvSpPr txBox="1"/>
              <p:nvPr/>
            </p:nvSpPr>
            <p:spPr>
              <a:xfrm>
                <a:off x="838200" y="5408705"/>
                <a:ext cx="7010400" cy="461665"/>
              </a:xfrm>
              <a:prstGeom prst="rect">
                <a:avLst/>
              </a:prstGeom>
              <a:noFill/>
            </p:spPr>
            <p:txBody>
              <a:bodyPr wrap="square" rtlCol="0">
                <a:spAutoFit/>
              </a:bodyPr>
              <a:lstStyle/>
              <a:p>
                <a:pPr lvl="0"/>
                <a14:m>
                  <m:oMathPara xmlns:m="http://schemas.openxmlformats.org/officeDocument/2006/math">
                    <m:oMathParaPr>
                      <m:jc m:val="centerGroup"/>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r>
                        <a:rPr lang="en-US" sz="2400" b="1" i="1">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a:solidFill>
                                <a:prstClr val="black"/>
                              </a:solidFill>
                              <a:latin typeface="Cambria Math" panose="02040503050406030204" pitchFamily="18" charset="0"/>
                              <a:ea typeface="Cambria Math" panose="02040503050406030204" pitchFamily="18" charset="0"/>
                            </a:rPr>
                            <m:t>+</m:t>
                          </m:r>
                          <m:r>
                            <a:rPr lang="en-US" sz="2400" b="1" i="1" dirty="0">
                              <a:solidFill>
                                <a:prstClr val="black"/>
                              </a:solidFill>
                              <a:latin typeface="Cambria Math" panose="02040503050406030204" pitchFamily="18" charset="0"/>
                              <a:ea typeface="Cambria Math" panose="02040503050406030204" pitchFamily="18" charset="0"/>
                            </a:rPr>
                            <m:t>𝝋</m:t>
                          </m:r>
                        </m:e>
                      </m:d>
                      <m:r>
                        <a:rPr lang="en-US" sz="2400" b="1" i="1">
                          <a:solidFill>
                            <a:prstClr val="black"/>
                          </a:solidFill>
                          <a:latin typeface="Cambria Math" panose="02040503050406030204" pitchFamily="18" charset="0"/>
                          <a:ea typeface="Cambria Math" panose="02040503050406030204" pitchFamily="18" charset="0"/>
                        </a:rPr>
                        <m:t>]</m:t>
                      </m:r>
                    </m:oMath>
                  </m:oMathPara>
                </a14:m>
                <a:endParaRPr lang="en-US" sz="2400" dirty="0">
                  <a:solidFill>
                    <a:prstClr val="black"/>
                  </a:solidFill>
                </a:endParaRPr>
              </a:p>
            </p:txBody>
          </p:sp>
        </mc:Choice>
        <mc:Fallback xmlns="">
          <p:sp>
            <p:nvSpPr>
              <p:cNvPr id="10" name="TextBox 9">
                <a:extLst>
                  <a:ext uri="{FF2B5EF4-FFF2-40B4-BE49-F238E27FC236}">
                    <a16:creationId xmlns:a16="http://schemas.microsoft.com/office/drawing/2014/main" id="{BCD06D39-DB57-8B78-9422-B6CFB72D7EA9}"/>
                  </a:ext>
                </a:extLst>
              </p:cNvPr>
              <p:cNvSpPr txBox="1">
                <a:spLocks noRot="1" noChangeAspect="1" noMove="1" noResize="1" noEditPoints="1" noAdjustHandles="1" noChangeArrowheads="1" noChangeShapeType="1" noTextEdit="1"/>
              </p:cNvSpPr>
              <p:nvPr/>
            </p:nvSpPr>
            <p:spPr>
              <a:xfrm>
                <a:off x="838200" y="5408705"/>
                <a:ext cx="7010400" cy="461665"/>
              </a:xfrm>
              <a:prstGeom prst="rect">
                <a:avLst/>
              </a:prstGeom>
              <a:blipFill>
                <a:blip r:embed="rId6"/>
                <a:stretch>
                  <a:fillRect b="-17105"/>
                </a:stretch>
              </a:blipFill>
            </p:spPr>
            <p:txBody>
              <a:bodyPr/>
              <a:lstStyle/>
              <a:p>
                <a:r>
                  <a:rPr lang="en-US">
                    <a:noFill/>
                  </a:rPr>
                  <a:t> </a:t>
                </a:r>
              </a:p>
            </p:txBody>
          </p:sp>
        </mc:Fallback>
      </mc:AlternateContent>
    </p:spTree>
    <p:extLst>
      <p:ext uri="{BB962C8B-B14F-4D97-AF65-F5344CB8AC3E}">
        <p14:creationId xmlns:p14="http://schemas.microsoft.com/office/powerpoint/2010/main" val="2453588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419100" y="1513837"/>
                <a:ext cx="8305800" cy="674928"/>
              </a:xfrm>
              <a:prstGeom prst="rect">
                <a:avLst/>
              </a:prstGeom>
              <a:solidFill>
                <a:schemeClr val="bg2">
                  <a:lumMod val="75000"/>
                </a:schemeClr>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prstClr val="black"/>
                              </a:solidFill>
                              <a:latin typeface="Cambria Math" panose="02040503050406030204" pitchFamily="18" charset="0"/>
                            </a:rPr>
                          </m:ctrlPr>
                        </m:sSupPr>
                        <m:e>
                          <m:r>
                            <a:rPr lang="en-US" sz="2000" b="1" i="1">
                              <a:solidFill>
                                <a:prstClr val="black"/>
                              </a:solidFill>
                              <a:latin typeface="Cambria Math" panose="02040503050406030204" pitchFamily="18" charset="0"/>
                            </a:rPr>
                            <m:t>𝒀</m:t>
                          </m:r>
                        </m:e>
                        <m:sup>
                          <m:r>
                            <a:rPr lang="en-US" sz="2000" b="1" i="1">
                              <a:solidFill>
                                <a:prstClr val="black"/>
                              </a:solidFill>
                              <a:latin typeface="Cambria Math" panose="02040503050406030204" pitchFamily="18" charset="0"/>
                            </a:rPr>
                            <m:t>′</m:t>
                          </m:r>
                        </m:sup>
                      </m:sSup>
                      <m:d>
                        <m:dPr>
                          <m:ctrlPr>
                            <a:rPr lang="en-US" sz="2000" b="1" i="1">
                              <a:solidFill>
                                <a:prstClr val="black"/>
                              </a:solidFill>
                              <a:latin typeface="Cambria Math" panose="02040503050406030204" pitchFamily="18" charset="0"/>
                            </a:rPr>
                          </m:ctrlPr>
                        </m:dPr>
                        <m:e>
                          <m:r>
                            <a:rPr lang="en-US" sz="2000" b="1" i="1">
                              <a:solidFill>
                                <a:prstClr val="black"/>
                              </a:solidFill>
                              <a:latin typeface="Cambria Math" panose="02040503050406030204" pitchFamily="18" charset="0"/>
                            </a:rPr>
                            <m:t>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𝒕</m:t>
                          </m:r>
                        </m:e>
                      </m:d>
                      <m:r>
                        <a:rPr lang="en-US" sz="2000" b="1" i="1">
                          <a:solidFill>
                            <a:prstClr val="black"/>
                          </a:solidFill>
                          <a:latin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𝑺𝒊𝒏</m:t>
                      </m:r>
                      <m:f>
                        <m:fPr>
                          <m:ctrlPr>
                            <a:rPr lang="en-US" sz="2000" b="1" i="1">
                              <a:solidFill>
                                <a:prstClr val="black"/>
                              </a:solidFill>
                              <a:latin typeface="Cambria Math" panose="02040503050406030204" pitchFamily="18" charset="0"/>
                            </a:rPr>
                          </m:ctrlPr>
                        </m:fPr>
                        <m:num>
                          <m:r>
                            <a:rPr lang="en-US" sz="2000" b="1" i="1">
                              <a:solidFill>
                                <a:prstClr val="black"/>
                              </a:solidFill>
                              <a:latin typeface="Cambria Math" panose="02040503050406030204" pitchFamily="18" charset="0"/>
                            </a:rPr>
                            <m:t>𝒌𝒙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r>
                            <a:rPr lang="en-US" sz="2000" b="1" i="1">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rPr>
                            <m:t>𝒌𝒙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r>
                            <a:rPr lang="en-US" sz="2000" b="1" i="1">
                              <a:solidFill>
                                <a:prstClr val="black"/>
                              </a:solidFill>
                              <a:latin typeface="Cambria Math" panose="02040503050406030204" pitchFamily="18" charset="0"/>
                              <a:ea typeface="Cambria Math" panose="02040503050406030204" pitchFamily="18" charset="0"/>
                            </a:rPr>
                            <m:t>+</m:t>
                          </m:r>
                          <m:r>
                            <a:rPr lang="en-US" sz="2000" b="1" i="1" dirty="0">
                              <a:solidFill>
                                <a:prstClr val="black"/>
                              </a:solidFill>
                              <a:latin typeface="Cambria Math" panose="02040503050406030204" pitchFamily="18" charset="0"/>
                              <a:ea typeface="Cambria Math" panose="02040503050406030204" pitchFamily="18" charset="0"/>
                            </a:rPr>
                            <m:t>𝝋</m:t>
                          </m:r>
                        </m:num>
                        <m:den>
                          <m:r>
                            <a:rPr lang="en-US" sz="2000" b="1" i="1">
                              <a:solidFill>
                                <a:prstClr val="black"/>
                              </a:solidFill>
                              <a:latin typeface="Cambria Math" panose="02040503050406030204" pitchFamily="18" charset="0"/>
                            </a:rPr>
                            <m:t>𝟐</m:t>
                          </m:r>
                        </m:den>
                      </m:f>
                      <m:r>
                        <a:rPr lang="en-US" sz="2000" b="1" i="1" smtClean="0">
                          <a:solidFill>
                            <a:prstClr val="black"/>
                          </a:solidFill>
                          <a:latin typeface="Cambria Math" panose="02040503050406030204" pitchFamily="18" charset="0"/>
                        </a:rPr>
                        <m:t> </m:t>
                      </m:r>
                      <m:r>
                        <a:rPr lang="en-US" sz="2000" b="1" i="1" smtClean="0">
                          <a:solidFill>
                            <a:prstClr val="black"/>
                          </a:solidFill>
                          <a:latin typeface="Cambria Math" panose="02040503050406030204" pitchFamily="18" charset="0"/>
                        </a:rPr>
                        <m:t>𝒄𝒐𝒔</m:t>
                      </m:r>
                      <m:f>
                        <m:fPr>
                          <m:ctrlPr>
                            <a:rPr lang="en-US" sz="2000" b="1" i="1">
                              <a:solidFill>
                                <a:prstClr val="black"/>
                              </a:solidFill>
                              <a:latin typeface="Cambria Math" panose="02040503050406030204" pitchFamily="18" charset="0"/>
                            </a:rPr>
                          </m:ctrlPr>
                        </m:fPr>
                        <m:num>
                          <m:r>
                            <a:rPr lang="en-US" sz="2000" b="1" i="1">
                              <a:solidFill>
                                <a:prstClr val="black"/>
                              </a:solidFill>
                              <a:latin typeface="Cambria Math" panose="02040503050406030204" pitchFamily="18" charset="0"/>
                            </a:rPr>
                            <m:t>𝒌𝒙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r>
                            <a:rPr lang="en-US" sz="2000" b="1" i="1" smtClean="0">
                              <a:solidFill>
                                <a:prstClr val="black"/>
                              </a:solidFill>
                              <a:latin typeface="Cambria Math" panose="02040503050406030204" pitchFamily="18" charset="0"/>
                              <a:ea typeface="Cambria Math" panose="02040503050406030204" pitchFamily="18" charset="0"/>
                            </a:rPr>
                            <m:t>−</m:t>
                          </m:r>
                          <m:r>
                            <a:rPr lang="en-US" sz="2000" b="1" i="1">
                              <a:solidFill>
                                <a:prstClr val="black"/>
                              </a:solidFill>
                              <a:latin typeface="Cambria Math" panose="02040503050406030204" pitchFamily="18" charset="0"/>
                            </a:rPr>
                            <m:t>𝒌𝒙</m:t>
                          </m:r>
                          <m:r>
                            <a:rPr lang="en-US" sz="2000" b="1" i="1" smtClean="0">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r>
                            <a:rPr lang="en-US" sz="2000" b="1" i="1" smtClean="0">
                              <a:solidFill>
                                <a:prstClr val="black"/>
                              </a:solidFill>
                              <a:latin typeface="Cambria Math" panose="02040503050406030204" pitchFamily="18" charset="0"/>
                              <a:ea typeface="Cambria Math" panose="02040503050406030204" pitchFamily="18" charset="0"/>
                            </a:rPr>
                            <m:t>−</m:t>
                          </m:r>
                          <m:r>
                            <a:rPr lang="en-US" sz="2000" b="1" i="1" dirty="0">
                              <a:solidFill>
                                <a:prstClr val="black"/>
                              </a:solidFill>
                              <a:latin typeface="Cambria Math" panose="02040503050406030204" pitchFamily="18" charset="0"/>
                              <a:ea typeface="Cambria Math" panose="02040503050406030204" pitchFamily="18" charset="0"/>
                            </a:rPr>
                            <m:t>𝝋</m:t>
                          </m:r>
                        </m:num>
                        <m:den>
                          <m:r>
                            <a:rPr lang="en-US" sz="2000" b="1" i="1">
                              <a:solidFill>
                                <a:prstClr val="black"/>
                              </a:solidFill>
                              <a:latin typeface="Cambria Math" panose="02040503050406030204" pitchFamily="18" charset="0"/>
                            </a:rPr>
                            <m:t>𝟐</m:t>
                          </m:r>
                        </m:den>
                      </m:f>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419100" y="1513837"/>
                <a:ext cx="8305800" cy="67492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5800" y="2799849"/>
                <a:ext cx="7543800" cy="793422"/>
              </a:xfrm>
              <a:prstGeom prst="rect">
                <a:avLst/>
              </a:prstGeom>
              <a:solidFill>
                <a:schemeClr val="accent3"/>
              </a:solid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𝒄𝒐𝒔</m:t>
                      </m:r>
                      <m:f>
                        <m:fPr>
                          <m:ctrlPr>
                            <a:rPr lang="en-US" sz="2400" b="1" i="1">
                              <a:solidFill>
                                <a:prstClr val="black"/>
                              </a:solidFill>
                              <a:latin typeface="Cambria Math" panose="02040503050406030204" pitchFamily="18" charset="0"/>
                            </a:rPr>
                          </m:ctrlPr>
                        </m:fPr>
                        <m:num>
                          <m:r>
                            <a:rPr lang="en-US" sz="2400" b="1" i="1" dirty="0">
                              <a:solidFill>
                                <a:prstClr val="black"/>
                              </a:solidFill>
                              <a:latin typeface="Cambria Math" panose="02040503050406030204" pitchFamily="18" charset="0"/>
                              <a:ea typeface="Cambria Math" panose="02040503050406030204" pitchFamily="18" charset="0"/>
                            </a:rPr>
                            <m:t>𝝋</m:t>
                          </m:r>
                        </m:num>
                        <m:den>
                          <m:r>
                            <a:rPr lang="en-US" sz="2400" b="1" i="1">
                              <a:solidFill>
                                <a:prstClr val="black"/>
                              </a:solidFill>
                              <a:latin typeface="Cambria Math" panose="02040503050406030204" pitchFamily="18" charset="0"/>
                            </a:rPr>
                            <m:t>𝟐</m:t>
                          </m:r>
                        </m:den>
                      </m:f>
                      <m:r>
                        <a:rPr lang="en-US" sz="2400" b="1" i="1">
                          <a:solidFill>
                            <a:prstClr val="black"/>
                          </a:solidFill>
                          <a:latin typeface="Cambria Math" panose="02040503050406030204" pitchFamily="18" charset="0"/>
                        </a:rPr>
                        <m:t>𝑺𝒊𝒏</m:t>
                      </m:r>
                      <m:f>
                        <m:fPr>
                          <m:ctrlPr>
                            <a:rPr lang="en-US" sz="2400" b="1" i="1">
                              <a:solidFill>
                                <a:prstClr val="black"/>
                              </a:solidFill>
                              <a:latin typeface="Cambria Math" panose="02040503050406030204" pitchFamily="18" charset="0"/>
                            </a:rPr>
                          </m:ctrlPr>
                        </m:fPr>
                        <m:num>
                          <m:r>
                            <a:rPr lang="en-US" sz="2400" b="1" i="1" smtClean="0">
                              <a:solidFill>
                                <a:prstClr val="black"/>
                              </a:solidFill>
                              <a:latin typeface="Cambria Math" panose="02040503050406030204" pitchFamily="18" charset="0"/>
                            </a:rPr>
                            <m:t>𝟐</m:t>
                          </m:r>
                          <m:r>
                            <a:rPr lang="en-US" sz="2400" b="1" i="1" smtClean="0">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smtClean="0">
                              <a:solidFill>
                                <a:prstClr val="black"/>
                              </a:solidFill>
                              <a:latin typeface="Cambria Math" panose="02040503050406030204" pitchFamily="18" charset="0"/>
                              <a:ea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m:t>
                          </m:r>
                          <m:r>
                            <a:rPr lang="en-US" sz="2400" b="1" i="1" dirty="0">
                              <a:solidFill>
                                <a:prstClr val="black"/>
                              </a:solidFill>
                              <a:latin typeface="Cambria Math" panose="02040503050406030204" pitchFamily="18" charset="0"/>
                              <a:ea typeface="Cambria Math" panose="02040503050406030204" pitchFamily="18" charset="0"/>
                            </a:rPr>
                            <m:t>𝝋</m:t>
                          </m:r>
                        </m:num>
                        <m:den>
                          <m:r>
                            <a:rPr lang="en-US" sz="2400" b="1" i="1">
                              <a:solidFill>
                                <a:prstClr val="black"/>
                              </a:solidFill>
                              <a:latin typeface="Cambria Math" panose="02040503050406030204" pitchFamily="18" charset="0"/>
                            </a:rPr>
                            <m:t>𝟐</m:t>
                          </m:r>
                        </m:den>
                      </m:f>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85800" y="2799849"/>
                <a:ext cx="7543800" cy="79342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057400" y="4760926"/>
                <a:ext cx="3276600" cy="583237"/>
              </a:xfrm>
              <a:prstGeom prst="rect">
                <a:avLst/>
              </a:prstGeom>
              <a:solidFill>
                <a:schemeClr val="accent6"/>
              </a:solidFill>
            </p:spPr>
            <p:txBody>
              <a:bodyPr wrap="square" rtlCol="0">
                <a:spAutoFit/>
              </a:bodyPr>
              <a:lstStyle/>
              <a:p>
                <a:r>
                  <a:rPr lang="en-US" sz="2400" b="1" i="1" dirty="0"/>
                  <a:t>Amplitude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smtClean="0">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𝒄𝒐𝒔</m:t>
                    </m:r>
                    <m:f>
                      <m:fPr>
                        <m:ctrlPr>
                          <a:rPr lang="en-US" sz="2400" b="1" i="1">
                            <a:solidFill>
                              <a:prstClr val="black"/>
                            </a:solidFill>
                            <a:latin typeface="Cambria Math" panose="02040503050406030204" pitchFamily="18" charset="0"/>
                          </a:rPr>
                        </m:ctrlPr>
                      </m:fPr>
                      <m:num>
                        <m:r>
                          <a:rPr lang="en-US" sz="2400" b="1" i="1" dirty="0">
                            <a:solidFill>
                              <a:prstClr val="black"/>
                            </a:solidFill>
                            <a:latin typeface="Cambria Math" panose="02040503050406030204" pitchFamily="18" charset="0"/>
                            <a:ea typeface="Cambria Math" panose="02040503050406030204" pitchFamily="18" charset="0"/>
                          </a:rPr>
                          <m:t>𝝋</m:t>
                        </m:r>
                      </m:num>
                      <m:den>
                        <m:r>
                          <a:rPr lang="en-US" sz="2400" b="1" i="1">
                            <a:solidFill>
                              <a:prstClr val="black"/>
                            </a:solidFill>
                            <a:latin typeface="Cambria Math" panose="02040503050406030204" pitchFamily="18" charset="0"/>
                          </a:rPr>
                          <m:t>𝟐</m:t>
                        </m:r>
                      </m:den>
                    </m:f>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057400" y="4760926"/>
                <a:ext cx="3276600" cy="583237"/>
              </a:xfrm>
              <a:prstGeom prst="rect">
                <a:avLst/>
              </a:prstGeom>
              <a:blipFill>
                <a:blip r:embed="rId4"/>
                <a:stretch>
                  <a:fillRect l="-2980" b="-10417"/>
                </a:stretch>
              </a:blipFill>
            </p:spPr>
            <p:txBody>
              <a:bodyPr/>
              <a:lstStyle/>
              <a:p>
                <a:r>
                  <a:rPr lang="en-US">
                    <a:noFill/>
                  </a:rPr>
                  <a:t> </a:t>
                </a:r>
              </a:p>
            </p:txBody>
          </p:sp>
        </mc:Fallback>
      </mc:AlternateContent>
    </p:spTree>
    <p:extLst>
      <p:ext uri="{BB962C8B-B14F-4D97-AF65-F5344CB8AC3E}">
        <p14:creationId xmlns:p14="http://schemas.microsoft.com/office/powerpoint/2010/main" val="245050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B87C0E-04DF-4E2E-A635-A0B575A65F43}"/>
                  </a:ext>
                </a:extLst>
              </p:cNvPr>
              <p:cNvSpPr txBox="1"/>
              <p:nvPr/>
            </p:nvSpPr>
            <p:spPr>
              <a:xfrm>
                <a:off x="990600" y="533400"/>
                <a:ext cx="1034707" cy="430887"/>
              </a:xfrm>
              <a:prstGeom prst="rect">
                <a:avLst/>
              </a:prstGeom>
              <a:solidFill>
                <a:schemeClr val="accent6"/>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ea typeface="Cambria Math" panose="02040503050406030204" pitchFamily="18" charset="0"/>
                        </a:rPr>
                        <m:t>𝝋</m:t>
                      </m:r>
                      <m:r>
                        <a:rPr lang="en-US" sz="2800" b="1" i="1" smtClean="0">
                          <a:latin typeface="Cambria Math" panose="02040503050406030204" pitchFamily="18" charset="0"/>
                          <a:ea typeface="Cambria Math" panose="02040503050406030204" pitchFamily="18" charset="0"/>
                        </a:rPr>
                        <m:t>=</m:t>
                      </m:r>
                      <m:r>
                        <a:rPr lang="en-US" sz="2800" b="1" i="1" smtClean="0">
                          <a:latin typeface="Cambria Math" panose="02040503050406030204" pitchFamily="18" charset="0"/>
                          <a:ea typeface="Cambria Math" panose="02040503050406030204" pitchFamily="18" charset="0"/>
                        </a:rPr>
                        <m:t>𝟎</m:t>
                      </m:r>
                    </m:oMath>
                  </m:oMathPara>
                </a14:m>
                <a:endParaRPr lang="en-US" sz="2800" b="1" dirty="0"/>
              </a:p>
            </p:txBody>
          </p:sp>
        </mc:Choice>
        <mc:Fallback xmlns="">
          <p:sp>
            <p:nvSpPr>
              <p:cNvPr id="2" name="TextBox 1">
                <a:extLst>
                  <a:ext uri="{FF2B5EF4-FFF2-40B4-BE49-F238E27FC236}">
                    <a16:creationId xmlns:a16="http://schemas.microsoft.com/office/drawing/2014/main" id="{F1B87C0E-04DF-4E2E-A635-A0B575A65F43}"/>
                  </a:ext>
                </a:extLst>
              </p:cNvPr>
              <p:cNvSpPr txBox="1">
                <a:spLocks noRot="1" noChangeAspect="1" noMove="1" noResize="1" noEditPoints="1" noAdjustHandles="1" noChangeArrowheads="1" noChangeShapeType="1" noTextEdit="1"/>
              </p:cNvSpPr>
              <p:nvPr/>
            </p:nvSpPr>
            <p:spPr>
              <a:xfrm>
                <a:off x="990600" y="533400"/>
                <a:ext cx="1034707"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17D0015-2461-46DF-BEEE-C40142E3EE36}"/>
                  </a:ext>
                </a:extLst>
              </p:cNvPr>
              <p:cNvSpPr/>
              <p:nvPr/>
            </p:nvSpPr>
            <p:spPr>
              <a:xfrm>
                <a:off x="838200" y="1219200"/>
                <a:ext cx="400885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𝟏</m:t>
                          </m:r>
                        </m:sub>
                      </m:sSub>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oMath>
                  </m:oMathPara>
                </a14:m>
                <a:endParaRPr lang="en-US" dirty="0"/>
              </a:p>
            </p:txBody>
          </p:sp>
        </mc:Choice>
        <mc:Fallback xmlns="">
          <p:sp>
            <p:nvSpPr>
              <p:cNvPr id="3" name="Rectangle 2">
                <a:extLst>
                  <a:ext uri="{FF2B5EF4-FFF2-40B4-BE49-F238E27FC236}">
                    <a16:creationId xmlns:a16="http://schemas.microsoft.com/office/drawing/2014/main" id="{617D0015-2461-46DF-BEEE-C40142E3EE36}"/>
                  </a:ext>
                </a:extLst>
              </p:cNvPr>
              <p:cNvSpPr>
                <a:spLocks noRot="1" noChangeAspect="1" noMove="1" noResize="1" noEditPoints="1" noAdjustHandles="1" noChangeArrowheads="1" noChangeShapeType="1" noTextEdit="1"/>
              </p:cNvSpPr>
              <p:nvPr/>
            </p:nvSpPr>
            <p:spPr>
              <a:xfrm>
                <a:off x="838200" y="1219200"/>
                <a:ext cx="4008853"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444F594-DB01-471A-8E92-21ED2EC19DB4}"/>
                  </a:ext>
                </a:extLst>
              </p:cNvPr>
              <p:cNvSpPr/>
              <p:nvPr/>
            </p:nvSpPr>
            <p:spPr>
              <a:xfrm>
                <a:off x="901806" y="1704945"/>
                <a:ext cx="3881639" cy="461665"/>
              </a:xfrm>
              <a:prstGeom prst="rect">
                <a:avLst/>
              </a:prstGeom>
            </p:spPr>
            <p:txBody>
              <a:bodyPr wrap="none">
                <a:spAutoFit/>
              </a:bodyPr>
              <a:lstStyle/>
              <a:p>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𝟐</m:t>
                        </m:r>
                      </m:sub>
                    </m:sSub>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oMath>
                </a14:m>
                <a:r>
                  <a:rPr lang="en-US" sz="2400" b="1" dirty="0"/>
                  <a:t>)</a:t>
                </a:r>
              </a:p>
            </p:txBody>
          </p:sp>
        </mc:Choice>
        <mc:Fallback xmlns="">
          <p:sp>
            <p:nvSpPr>
              <p:cNvPr id="4" name="Rectangle 3">
                <a:extLst>
                  <a:ext uri="{FF2B5EF4-FFF2-40B4-BE49-F238E27FC236}">
                    <a16:creationId xmlns:a16="http://schemas.microsoft.com/office/drawing/2014/main" id="{6444F594-DB01-471A-8E92-21ED2EC19DB4}"/>
                  </a:ext>
                </a:extLst>
              </p:cNvPr>
              <p:cNvSpPr>
                <a:spLocks noRot="1" noChangeAspect="1" noMove="1" noResize="1" noEditPoints="1" noAdjustHandles="1" noChangeArrowheads="1" noChangeShapeType="1" noTextEdit="1"/>
              </p:cNvSpPr>
              <p:nvPr/>
            </p:nvSpPr>
            <p:spPr>
              <a:xfrm>
                <a:off x="901806" y="1704945"/>
                <a:ext cx="3881639" cy="461665"/>
              </a:xfrm>
              <a:prstGeom prst="rect">
                <a:avLst/>
              </a:prstGeom>
              <a:blipFill>
                <a:blip r:embed="rId4"/>
                <a:stretch>
                  <a:fillRect l="-471" t="-10667" r="-2041" b="-3066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8B166E79-3B3D-447F-9EE2-2D580869D8EB}"/>
              </a:ext>
            </a:extLst>
          </p:cNvPr>
          <p:cNvSpPr txBox="1"/>
          <p:nvPr/>
        </p:nvSpPr>
        <p:spPr>
          <a:xfrm>
            <a:off x="882977" y="2335291"/>
            <a:ext cx="5943600" cy="461665"/>
          </a:xfrm>
          <a:prstGeom prst="rect">
            <a:avLst/>
          </a:prstGeom>
          <a:noFill/>
        </p:spPr>
        <p:txBody>
          <a:bodyPr wrap="square" rtlCol="0">
            <a:spAutoFit/>
          </a:bodyPr>
          <a:lstStyle/>
          <a:p>
            <a:r>
              <a:rPr lang="en-US" sz="2400" b="1" dirty="0"/>
              <a:t>And the resultant Wave,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16EB8B1-64CC-4A34-84BD-4D4D7C20ABA7}"/>
                  </a:ext>
                </a:extLst>
              </p:cNvPr>
              <p:cNvSpPr txBox="1"/>
              <p:nvPr/>
            </p:nvSpPr>
            <p:spPr>
              <a:xfrm>
                <a:off x="1080389" y="3086631"/>
                <a:ext cx="5746188" cy="701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a:solidFill>
                                <a:prstClr val="black"/>
                              </a:solidFill>
                              <a:latin typeface="Cambria Math" panose="02040503050406030204" pitchFamily="18" charset="0"/>
                              <a:ea typeface="Cambria Math" panose="02040503050406030204" pitchFamily="18" charset="0"/>
                            </a:rPr>
                            <m:t>)+</m:t>
                          </m:r>
                          <m:r>
                            <a:rPr lang="en-US" sz="2400" b="1" i="1" dirty="0">
                              <a:solidFill>
                                <a:prstClr val="black"/>
                              </a:solidFill>
                              <a:latin typeface="Cambria Math" panose="02040503050406030204" pitchFamily="18" charset="0"/>
                              <a:ea typeface="Cambria Math" panose="02040503050406030204" pitchFamily="18" charset="0"/>
                            </a:rPr>
                            <m:t>𝝋</m:t>
                          </m:r>
                        </m:num>
                        <m:den>
                          <m:r>
                            <a:rPr lang="en-US" sz="2400" b="1" i="1">
                              <a:solidFill>
                                <a:prstClr val="black"/>
                              </a:solidFill>
                              <a:latin typeface="Cambria Math" panose="02040503050406030204" pitchFamily="18" charset="0"/>
                            </a:rPr>
                            <m:t>𝟐</m:t>
                          </m:r>
                        </m:den>
                      </m:f>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𝒄𝒐𝒔</m:t>
                      </m:r>
                      <m:f>
                        <m:fPr>
                          <m:ctrlPr>
                            <a:rPr lang="en-US" sz="2400" b="1" i="1">
                              <a:solidFill>
                                <a:prstClr val="black"/>
                              </a:solidFill>
                              <a:latin typeface="Cambria Math" panose="02040503050406030204" pitchFamily="18" charset="0"/>
                            </a:rPr>
                          </m:ctrlPr>
                        </m:fPr>
                        <m:num>
                          <m:r>
                            <a:rPr lang="en-US" sz="2400" b="1" i="1" dirty="0">
                              <a:solidFill>
                                <a:prstClr val="black"/>
                              </a:solidFill>
                              <a:latin typeface="Cambria Math" panose="02040503050406030204" pitchFamily="18" charset="0"/>
                              <a:ea typeface="Cambria Math" panose="02040503050406030204" pitchFamily="18" charset="0"/>
                            </a:rPr>
                            <m:t>𝝋</m:t>
                          </m:r>
                        </m:num>
                        <m:den>
                          <m:r>
                            <a:rPr lang="en-US" sz="2400" b="1" i="1">
                              <a:solidFill>
                                <a:prstClr val="black"/>
                              </a:solidFill>
                              <a:latin typeface="Cambria Math" panose="02040503050406030204" pitchFamily="18" charset="0"/>
                            </a:rPr>
                            <m:t>𝟐</m:t>
                          </m:r>
                        </m:den>
                      </m:f>
                    </m:oMath>
                  </m:oMathPara>
                </a14:m>
                <a:endParaRPr lang="en-US" dirty="0"/>
              </a:p>
            </p:txBody>
          </p:sp>
        </mc:Choice>
        <mc:Fallback xmlns="">
          <p:sp>
            <p:nvSpPr>
              <p:cNvPr id="6" name="TextBox 5">
                <a:extLst>
                  <a:ext uri="{FF2B5EF4-FFF2-40B4-BE49-F238E27FC236}">
                    <a16:creationId xmlns:a16="http://schemas.microsoft.com/office/drawing/2014/main" xmlns="" xmlns:a14="http://schemas.microsoft.com/office/drawing/2010/main" id="{816EB8B1-64CC-4A34-84BD-4D4D7C20ABA7}"/>
                  </a:ext>
                </a:extLst>
              </p:cNvPr>
              <p:cNvSpPr txBox="1">
                <a:spLocks noRot="1" noChangeAspect="1" noMove="1" noResize="1" noEditPoints="1" noAdjustHandles="1" noChangeArrowheads="1" noChangeShapeType="1" noTextEdit="1"/>
              </p:cNvSpPr>
              <p:nvPr/>
            </p:nvSpPr>
            <p:spPr>
              <a:xfrm>
                <a:off x="1080389" y="3086631"/>
                <a:ext cx="5746188" cy="701089"/>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13FB07A-0264-4EA1-9265-85C1DBD368F0}"/>
                  </a:ext>
                </a:extLst>
              </p:cNvPr>
              <p:cNvSpPr txBox="1"/>
              <p:nvPr/>
            </p:nvSpPr>
            <p:spPr>
              <a:xfrm>
                <a:off x="990600" y="4140976"/>
                <a:ext cx="5698098" cy="7010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a:solidFill>
                                <a:prstClr val="black"/>
                              </a:solidFill>
                              <a:latin typeface="Cambria Math" panose="02040503050406030204" pitchFamily="18" charset="0"/>
                              <a:ea typeface="Cambria Math" panose="02040503050406030204" pitchFamily="18" charset="0"/>
                            </a:rPr>
                            <m:t>)+</m:t>
                          </m:r>
                          <m:r>
                            <a:rPr lang="en-US" sz="2400" b="1" i="1" smtClean="0">
                              <a:solidFill>
                                <a:prstClr val="black"/>
                              </a:solidFill>
                              <a:latin typeface="Cambria Math" panose="02040503050406030204" pitchFamily="18" charset="0"/>
                              <a:ea typeface="Cambria Math" panose="02040503050406030204" pitchFamily="18" charset="0"/>
                            </a:rPr>
                            <m:t>𝟎</m:t>
                          </m:r>
                        </m:num>
                        <m:den>
                          <m:r>
                            <a:rPr lang="en-US" sz="2400" b="1" i="1">
                              <a:solidFill>
                                <a:prstClr val="black"/>
                              </a:solidFill>
                              <a:latin typeface="Cambria Math" panose="02040503050406030204" pitchFamily="18" charset="0"/>
                            </a:rPr>
                            <m:t>𝟐</m:t>
                          </m:r>
                        </m:den>
                      </m:f>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𝒄𝒐𝒔</m:t>
                      </m:r>
                      <m:r>
                        <a:rPr lang="en-US" sz="2400" b="1" i="1" smtClean="0">
                          <a:solidFill>
                            <a:prstClr val="black"/>
                          </a:solidFill>
                          <a:latin typeface="Cambria Math" panose="02040503050406030204" pitchFamily="18" charset="0"/>
                        </a:rPr>
                        <m:t> </m:t>
                      </m:r>
                      <m:r>
                        <a:rPr lang="en-US" sz="2400" b="1" i="1" smtClean="0">
                          <a:solidFill>
                            <a:prstClr val="black"/>
                          </a:solidFill>
                          <a:latin typeface="Cambria Math" panose="02040503050406030204" pitchFamily="18" charset="0"/>
                        </a:rPr>
                        <m:t>𝟎</m:t>
                      </m:r>
                    </m:oMath>
                  </m:oMathPara>
                </a14:m>
                <a:endParaRPr lang="en-US" dirty="0"/>
              </a:p>
            </p:txBody>
          </p:sp>
        </mc:Choice>
        <mc:Fallback xmlns="">
          <p:sp>
            <p:nvSpPr>
              <p:cNvPr id="7" name="TextBox 6">
                <a:extLst>
                  <a:ext uri="{FF2B5EF4-FFF2-40B4-BE49-F238E27FC236}">
                    <a16:creationId xmlns:a16="http://schemas.microsoft.com/office/drawing/2014/main" xmlns="" xmlns:a14="http://schemas.microsoft.com/office/drawing/2010/main" id="{913FB07A-0264-4EA1-9265-85C1DBD368F0}"/>
                  </a:ext>
                </a:extLst>
              </p:cNvPr>
              <p:cNvSpPr txBox="1">
                <a:spLocks noRot="1" noChangeAspect="1" noMove="1" noResize="1" noEditPoints="1" noAdjustHandles="1" noChangeArrowheads="1" noChangeShapeType="1" noTextEdit="1"/>
              </p:cNvSpPr>
              <p:nvPr/>
            </p:nvSpPr>
            <p:spPr>
              <a:xfrm>
                <a:off x="990600" y="4140976"/>
                <a:ext cx="5698098" cy="701089"/>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51EC967-D642-48E9-8B02-30029AEFAD23}"/>
                  </a:ext>
                </a:extLst>
              </p:cNvPr>
              <p:cNvSpPr txBox="1"/>
              <p:nvPr/>
            </p:nvSpPr>
            <p:spPr>
              <a:xfrm>
                <a:off x="2872546" y="5181600"/>
                <a:ext cx="39540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oMath>
                  </m:oMathPara>
                </a14:m>
                <a:endParaRPr lang="en-US" dirty="0"/>
              </a:p>
            </p:txBody>
          </p:sp>
        </mc:Choice>
        <mc:Fallback xmlns="">
          <p:sp>
            <p:nvSpPr>
              <p:cNvPr id="8" name="TextBox 7">
                <a:extLst>
                  <a:ext uri="{FF2B5EF4-FFF2-40B4-BE49-F238E27FC236}">
                    <a16:creationId xmlns:a16="http://schemas.microsoft.com/office/drawing/2014/main" xmlns="" xmlns:a14="http://schemas.microsoft.com/office/drawing/2010/main" id="{251EC967-D642-48E9-8B02-30029AEFAD23}"/>
                  </a:ext>
                </a:extLst>
              </p:cNvPr>
              <p:cNvSpPr txBox="1">
                <a:spLocks noRot="1" noChangeAspect="1" noMove="1" noResize="1" noEditPoints="1" noAdjustHandles="1" noChangeArrowheads="1" noChangeShapeType="1" noTextEdit="1"/>
              </p:cNvSpPr>
              <p:nvPr/>
            </p:nvSpPr>
            <p:spPr>
              <a:xfrm>
                <a:off x="2872546" y="5181600"/>
                <a:ext cx="3954031" cy="369332"/>
              </a:xfrm>
              <a:prstGeom prst="rect">
                <a:avLst/>
              </a:prstGeom>
              <a:blipFill rotWithShape="0">
                <a:blip r:embed="rId7"/>
                <a:stretch>
                  <a:fillRect l="-1233"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693062" y="5791200"/>
                <a:ext cx="2470485" cy="461665"/>
              </a:xfrm>
              <a:prstGeom prst="rect">
                <a:avLst/>
              </a:prstGeom>
            </p:spPr>
            <p:txBody>
              <a:bodyPr wrap="none">
                <a:spAutoFit/>
              </a:bodyPr>
              <a:lstStyle/>
              <a:p>
                <a:r>
                  <a:rPr lang="en-US" sz="2400" b="1" i="1" dirty="0">
                    <a:solidFill>
                      <a:prstClr val="black"/>
                    </a:solidFill>
                  </a:rPr>
                  <a:t>Amplitude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693062" y="5791200"/>
                <a:ext cx="2470485" cy="461665"/>
              </a:xfrm>
              <a:prstGeom prst="rect">
                <a:avLst/>
              </a:prstGeom>
              <a:blipFill rotWithShape="0">
                <a:blip r:embed="rId8"/>
                <a:stretch>
                  <a:fillRect l="-3951"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10838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50BCA326-6ACF-4DC0-BF6A-74AF5DE6D7F9}"/>
              </a:ext>
            </a:extLst>
          </p:cNvPr>
          <p:cNvGrpSpPr/>
          <p:nvPr/>
        </p:nvGrpSpPr>
        <p:grpSpPr>
          <a:xfrm>
            <a:off x="1018228" y="70723"/>
            <a:ext cx="6767392" cy="1868688"/>
            <a:chOff x="1018228" y="70723"/>
            <a:chExt cx="6767392" cy="1868688"/>
          </a:xfrm>
        </p:grpSpPr>
        <p:grpSp>
          <p:nvGrpSpPr>
            <p:cNvPr id="33" name="Group 32">
              <a:extLst>
                <a:ext uri="{FF2B5EF4-FFF2-40B4-BE49-F238E27FC236}">
                  <a16:creationId xmlns:a16="http://schemas.microsoft.com/office/drawing/2014/main" id="{970F5B88-DD24-45A6-A0E6-92B10BFF4770}"/>
                </a:ext>
              </a:extLst>
            </p:cNvPr>
            <p:cNvGrpSpPr/>
            <p:nvPr/>
          </p:nvGrpSpPr>
          <p:grpSpPr>
            <a:xfrm>
              <a:off x="1371600" y="409439"/>
              <a:ext cx="5943600" cy="1371600"/>
              <a:chOff x="1371600" y="409439"/>
              <a:chExt cx="6019800" cy="1383471"/>
            </a:xfrm>
          </p:grpSpPr>
          <p:cxnSp>
            <p:nvCxnSpPr>
              <p:cNvPr id="18" name="Straight Arrow Connector 17">
                <a:extLst>
                  <a:ext uri="{FF2B5EF4-FFF2-40B4-BE49-F238E27FC236}">
                    <a16:creationId xmlns:a16="http://schemas.microsoft.com/office/drawing/2014/main" id="{E2A84D3C-BE1E-4E73-A420-1DA0179E9B6B}"/>
                  </a:ext>
                </a:extLst>
              </p:cNvPr>
              <p:cNvCxnSpPr/>
              <p:nvPr/>
            </p:nvCxnSpPr>
            <p:spPr>
              <a:xfrm>
                <a:off x="1371600" y="1238066"/>
                <a:ext cx="6019800" cy="5733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7E406218-F992-4D2E-974C-F851DE8B4110}"/>
                  </a:ext>
                </a:extLst>
              </p:cNvPr>
              <p:cNvGrpSpPr/>
              <p:nvPr/>
            </p:nvGrpSpPr>
            <p:grpSpPr>
              <a:xfrm>
                <a:off x="1962921" y="780463"/>
                <a:ext cx="4795989" cy="1012447"/>
                <a:chOff x="2514600" y="3276600"/>
                <a:chExt cx="4795989" cy="1447800"/>
              </a:xfrm>
            </p:grpSpPr>
            <p:grpSp>
              <p:nvGrpSpPr>
                <p:cNvPr id="14" name="Group 13">
                  <a:extLst>
                    <a:ext uri="{FF2B5EF4-FFF2-40B4-BE49-F238E27FC236}">
                      <a16:creationId xmlns:a16="http://schemas.microsoft.com/office/drawing/2014/main" id="{0E9FA23E-DF38-466F-B262-CF1395D3AB4A}"/>
                    </a:ext>
                  </a:extLst>
                </p:cNvPr>
                <p:cNvGrpSpPr/>
                <p:nvPr/>
              </p:nvGrpSpPr>
              <p:grpSpPr>
                <a:xfrm>
                  <a:off x="2514600" y="3276600"/>
                  <a:ext cx="2402866" cy="1390466"/>
                  <a:chOff x="2514600" y="3276600"/>
                  <a:chExt cx="2402866" cy="1390466"/>
                </a:xfrm>
              </p:grpSpPr>
              <p:sp>
                <p:nvSpPr>
                  <p:cNvPr id="12" name="Freeform: Shape 11">
                    <a:extLst>
                      <a:ext uri="{FF2B5EF4-FFF2-40B4-BE49-F238E27FC236}">
                        <a16:creationId xmlns:a16="http://schemas.microsoft.com/office/drawing/2014/main" id="{748D2FA8-5B30-447B-BD68-8593833A9A28}"/>
                      </a:ext>
                    </a:extLst>
                  </p:cNvPr>
                  <p:cNvSpPr/>
                  <p:nvPr/>
                </p:nvSpPr>
                <p:spPr>
                  <a:xfrm>
                    <a:off x="2514600" y="3276600"/>
                    <a:ext cx="1195753" cy="689365"/>
                  </a:xfrm>
                  <a:custGeom>
                    <a:avLst/>
                    <a:gdLst>
                      <a:gd name="connsiteX0" fmla="*/ 0 w 1195753"/>
                      <a:gd name="connsiteY0" fmla="*/ 661229 h 689365"/>
                      <a:gd name="connsiteX1" fmla="*/ 604910 w 1195753"/>
                      <a:gd name="connsiteY1" fmla="*/ 48 h 689365"/>
                      <a:gd name="connsiteX2" fmla="*/ 1195753 w 1195753"/>
                      <a:gd name="connsiteY2" fmla="*/ 689365 h 689365"/>
                      <a:gd name="connsiteX3" fmla="*/ 1195753 w 1195753"/>
                      <a:gd name="connsiteY3" fmla="*/ 689365 h 689365"/>
                      <a:gd name="connsiteX4" fmla="*/ 1195753 w 1195753"/>
                      <a:gd name="connsiteY4" fmla="*/ 689365 h 689365"/>
                      <a:gd name="connsiteX5" fmla="*/ 1195753 w 1195753"/>
                      <a:gd name="connsiteY5" fmla="*/ 689365 h 689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53" h="689365">
                        <a:moveTo>
                          <a:pt x="0" y="661229"/>
                        </a:moveTo>
                        <a:cubicBezTo>
                          <a:pt x="202809" y="328294"/>
                          <a:pt x="405618" y="-4641"/>
                          <a:pt x="604910" y="48"/>
                        </a:cubicBezTo>
                        <a:cubicBezTo>
                          <a:pt x="804202" y="4737"/>
                          <a:pt x="1195753" y="689365"/>
                          <a:pt x="1195753" y="689365"/>
                        </a:cubicBezTo>
                        <a:lnTo>
                          <a:pt x="1195753" y="689365"/>
                        </a:lnTo>
                        <a:lnTo>
                          <a:pt x="1195753" y="689365"/>
                        </a:lnTo>
                        <a:lnTo>
                          <a:pt x="1195753" y="68936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13" name="Picture 12">
                    <a:extLst>
                      <a:ext uri="{FF2B5EF4-FFF2-40B4-BE49-F238E27FC236}">
                        <a16:creationId xmlns:a16="http://schemas.microsoft.com/office/drawing/2014/main" id="{4DE81A6A-7730-4402-8A96-0804CC8BD3DB}"/>
                      </a:ext>
                    </a:extLst>
                  </p:cNvPr>
                  <p:cNvPicPr>
                    <a:picLocks noChangeAspect="1"/>
                  </p:cNvPicPr>
                  <p:nvPr/>
                </p:nvPicPr>
                <p:blipFill>
                  <a:blip r:embed="rId2"/>
                  <a:stretch>
                    <a:fillRect/>
                  </a:stretch>
                </p:blipFill>
                <p:spPr>
                  <a:xfrm rot="10800000">
                    <a:off x="3710353" y="3965965"/>
                    <a:ext cx="1207113" cy="701101"/>
                  </a:xfrm>
                  <a:prstGeom prst="rect">
                    <a:avLst/>
                  </a:prstGeom>
                </p:spPr>
              </p:pic>
            </p:grpSp>
            <p:pic>
              <p:nvPicPr>
                <p:cNvPr id="15" name="Picture 14">
                  <a:extLst>
                    <a:ext uri="{FF2B5EF4-FFF2-40B4-BE49-F238E27FC236}">
                      <a16:creationId xmlns:a16="http://schemas.microsoft.com/office/drawing/2014/main" id="{685D8449-4E92-4749-B3F8-E14208A1630D}"/>
                    </a:ext>
                  </a:extLst>
                </p:cNvPr>
                <p:cNvPicPr>
                  <a:picLocks noChangeAspect="1"/>
                </p:cNvPicPr>
                <p:nvPr/>
              </p:nvPicPr>
              <p:blipFill>
                <a:blip r:embed="rId3"/>
                <a:stretch>
                  <a:fillRect/>
                </a:stretch>
              </p:blipFill>
              <p:spPr>
                <a:xfrm>
                  <a:off x="4896364" y="3322198"/>
                  <a:ext cx="2414225" cy="1402202"/>
                </a:xfrm>
                <a:prstGeom prst="rect">
                  <a:avLst/>
                </a:prstGeom>
              </p:spPr>
            </p:pic>
          </p:grpSp>
          <p:cxnSp>
            <p:nvCxnSpPr>
              <p:cNvPr id="20" name="Straight Arrow Connector 19">
                <a:extLst>
                  <a:ext uri="{FF2B5EF4-FFF2-40B4-BE49-F238E27FC236}">
                    <a16:creationId xmlns:a16="http://schemas.microsoft.com/office/drawing/2014/main" id="{7E7BB941-1329-4FAB-B706-4ED6328004CE}"/>
                  </a:ext>
                </a:extLst>
              </p:cNvPr>
              <p:cNvCxnSpPr/>
              <p:nvPr/>
            </p:nvCxnSpPr>
            <p:spPr>
              <a:xfrm flipV="1">
                <a:off x="1983505" y="409439"/>
                <a:ext cx="0" cy="127888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6A1F8BE-23A0-4B0B-9241-9D77B01FDFDD}"/>
                    </a:ext>
                  </a:extLst>
                </p:cNvPr>
                <p:cNvSpPr txBox="1"/>
                <p:nvPr/>
              </p:nvSpPr>
              <p:spPr>
                <a:xfrm>
                  <a:off x="1018228" y="70723"/>
                  <a:ext cx="97231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𝒀</m:t>
                            </m:r>
                          </m:e>
                          <m:sub>
                            <m:r>
                              <a:rPr lang="en-US" b="1" i="1">
                                <a:solidFill>
                                  <a:prstClr val="black"/>
                                </a:solidFill>
                                <a:latin typeface="Cambria Math" panose="02040503050406030204" pitchFamily="18" charset="0"/>
                              </a:rPr>
                              <m:t>𝟏</m:t>
                            </m:r>
                          </m:sub>
                        </m:sSub>
                        <m:d>
                          <m:dPr>
                            <m:ctrlPr>
                              <a:rPr lang="en-US" b="1"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e>
                        </m:d>
                      </m:oMath>
                    </m:oMathPara>
                  </a14:m>
                  <a:endParaRPr lang="en-US" dirty="0"/>
                </a:p>
              </p:txBody>
            </p:sp>
          </mc:Choice>
          <mc:Fallback xmlns="">
            <p:sp>
              <p:nvSpPr>
                <p:cNvPr id="25" name="TextBox 24">
                  <a:extLst>
                    <a:ext uri="{FF2B5EF4-FFF2-40B4-BE49-F238E27FC236}">
                      <a16:creationId xmlns:a16="http://schemas.microsoft.com/office/drawing/2014/main" id="{66A1F8BE-23A0-4B0B-9241-9D77B01FDFDD}"/>
                    </a:ext>
                  </a:extLst>
                </p:cNvPr>
                <p:cNvSpPr txBox="1">
                  <a:spLocks noRot="1" noChangeAspect="1" noMove="1" noResize="1" noEditPoints="1" noAdjustHandles="1" noChangeArrowheads="1" noChangeShapeType="1" noTextEdit="1"/>
                </p:cNvSpPr>
                <p:nvPr/>
              </p:nvSpPr>
              <p:spPr>
                <a:xfrm>
                  <a:off x="1018228" y="70723"/>
                  <a:ext cx="97231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F933455-AA94-43E0-B85E-10220B28F8FF}"/>
                    </a:ext>
                  </a:extLst>
                </p:cNvPr>
                <p:cNvSpPr txBox="1"/>
                <p:nvPr/>
              </p:nvSpPr>
              <p:spPr>
                <a:xfrm>
                  <a:off x="7468574" y="1539301"/>
                  <a:ext cx="317046"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𝒙</m:t>
                        </m:r>
                      </m:oMath>
                    </m:oMathPara>
                  </a14:m>
                  <a:endParaRPr lang="en-US" sz="2000" b="1" dirty="0"/>
                </a:p>
              </p:txBody>
            </p:sp>
          </mc:Choice>
          <mc:Fallback xmlns="">
            <p:sp>
              <p:nvSpPr>
                <p:cNvPr id="26" name="TextBox 25">
                  <a:extLst>
                    <a:ext uri="{FF2B5EF4-FFF2-40B4-BE49-F238E27FC236}">
                      <a16:creationId xmlns:a16="http://schemas.microsoft.com/office/drawing/2014/main" id="{8F933455-AA94-43E0-B85E-10220B28F8FF}"/>
                    </a:ext>
                  </a:extLst>
                </p:cNvPr>
                <p:cNvSpPr txBox="1">
                  <a:spLocks noRot="1" noChangeAspect="1" noMove="1" noResize="1" noEditPoints="1" noAdjustHandles="1" noChangeArrowheads="1" noChangeShapeType="1" noTextEdit="1"/>
                </p:cNvSpPr>
                <p:nvPr/>
              </p:nvSpPr>
              <p:spPr>
                <a:xfrm>
                  <a:off x="7468574" y="1539301"/>
                  <a:ext cx="317046" cy="400110"/>
                </a:xfrm>
                <a:prstGeom prst="rect">
                  <a:avLst/>
                </a:prstGeom>
                <a:blipFill>
                  <a:blip r:embed="rId5"/>
                  <a:stretch>
                    <a:fillRect/>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8AD2A930-C02C-4A11-AE8A-6B0840996084}"/>
              </a:ext>
            </a:extLst>
          </p:cNvPr>
          <p:cNvGrpSpPr/>
          <p:nvPr/>
        </p:nvGrpSpPr>
        <p:grpSpPr>
          <a:xfrm>
            <a:off x="954072" y="1904603"/>
            <a:ext cx="6754347" cy="2149271"/>
            <a:chOff x="954072" y="1904603"/>
            <a:chExt cx="6754347" cy="2149271"/>
          </a:xfrm>
        </p:grpSpPr>
        <p:pic>
          <p:nvPicPr>
            <p:cNvPr id="23" name="Picture 22">
              <a:extLst>
                <a:ext uri="{FF2B5EF4-FFF2-40B4-BE49-F238E27FC236}">
                  <a16:creationId xmlns:a16="http://schemas.microsoft.com/office/drawing/2014/main" id="{207181ED-FC5E-4487-8105-1490A11927AB}"/>
                </a:ext>
              </a:extLst>
            </p:cNvPr>
            <p:cNvPicPr>
              <a:picLocks noChangeAspect="1"/>
            </p:cNvPicPr>
            <p:nvPr/>
          </p:nvPicPr>
          <p:blipFill>
            <a:blip r:embed="rId6"/>
            <a:stretch>
              <a:fillRect/>
            </a:stretch>
          </p:blipFill>
          <p:spPr>
            <a:xfrm>
              <a:off x="1371600" y="2150587"/>
              <a:ext cx="6019800" cy="1371600"/>
            </a:xfrm>
            <a:prstGeom prst="rect">
              <a:avLst/>
            </a:prstGeom>
          </p:spPr>
        </p:pic>
        <p:pic>
          <p:nvPicPr>
            <p:cNvPr id="27" name="Picture 26">
              <a:extLst>
                <a:ext uri="{FF2B5EF4-FFF2-40B4-BE49-F238E27FC236}">
                  <a16:creationId xmlns:a16="http://schemas.microsoft.com/office/drawing/2014/main" id="{4F9922B5-BFC1-4A7D-98BD-049A72667F9C}"/>
                </a:ext>
              </a:extLst>
            </p:cNvPr>
            <p:cNvPicPr>
              <a:picLocks noChangeAspect="1"/>
            </p:cNvPicPr>
            <p:nvPr/>
          </p:nvPicPr>
          <p:blipFill>
            <a:blip r:embed="rId7"/>
            <a:stretch>
              <a:fillRect/>
            </a:stretch>
          </p:blipFill>
          <p:spPr>
            <a:xfrm>
              <a:off x="7391400" y="3657600"/>
              <a:ext cx="317019" cy="396274"/>
            </a:xfrm>
            <a:prstGeom prst="rect">
              <a:avLst/>
            </a:prstGeom>
          </p:spPr>
        </p:pic>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2E5CC7A2-8636-4ABD-BC22-24B3B70D4804}"/>
                    </a:ext>
                  </a:extLst>
                </p:cNvPr>
                <p:cNvSpPr/>
                <p:nvPr/>
              </p:nvSpPr>
              <p:spPr>
                <a:xfrm>
                  <a:off x="954072" y="1904603"/>
                  <a:ext cx="1001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𝒀</m:t>
                            </m:r>
                          </m:e>
                          <m:sub>
                            <m:r>
                              <a:rPr lang="en-US" b="1" i="1" smtClean="0">
                                <a:solidFill>
                                  <a:prstClr val="black"/>
                                </a:solidFill>
                                <a:latin typeface="Cambria Math" panose="02040503050406030204" pitchFamily="18" charset="0"/>
                              </a:rPr>
                              <m:t>𝟐</m:t>
                            </m:r>
                          </m:sub>
                        </m:sSub>
                        <m:d>
                          <m:dPr>
                            <m:ctrlPr>
                              <a:rPr lang="en-US" b="1"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e>
                        </m:d>
                      </m:oMath>
                    </m:oMathPara>
                  </a14:m>
                  <a:endParaRPr lang="en-US" dirty="0"/>
                </a:p>
              </p:txBody>
            </p:sp>
          </mc:Choice>
          <mc:Fallback xmlns="">
            <p:sp>
              <p:nvSpPr>
                <p:cNvPr id="28" name="Rectangle 27">
                  <a:extLst>
                    <a:ext uri="{FF2B5EF4-FFF2-40B4-BE49-F238E27FC236}">
                      <a16:creationId xmlns:a16="http://schemas.microsoft.com/office/drawing/2014/main" id="{2E5CC7A2-8636-4ABD-BC22-24B3B70D4804}"/>
                    </a:ext>
                  </a:extLst>
                </p:cNvPr>
                <p:cNvSpPr>
                  <a:spLocks noRot="1" noChangeAspect="1" noMove="1" noResize="1" noEditPoints="1" noAdjustHandles="1" noChangeArrowheads="1" noChangeShapeType="1" noTextEdit="1"/>
                </p:cNvSpPr>
                <p:nvPr/>
              </p:nvSpPr>
              <p:spPr>
                <a:xfrm>
                  <a:off x="954072" y="1904603"/>
                  <a:ext cx="1001364" cy="369332"/>
                </a:xfrm>
                <a:prstGeom prst="rect">
                  <a:avLst/>
                </a:prstGeom>
                <a:blipFill>
                  <a:blip r:embed="rId8"/>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721457AE-C262-4CD4-97C5-7174D979FD71}"/>
              </a:ext>
            </a:extLst>
          </p:cNvPr>
          <p:cNvGrpSpPr/>
          <p:nvPr/>
        </p:nvGrpSpPr>
        <p:grpSpPr>
          <a:xfrm>
            <a:off x="1264979" y="3644824"/>
            <a:ext cx="6342343" cy="2954113"/>
            <a:chOff x="1264979" y="3644824"/>
            <a:chExt cx="6342343" cy="2954113"/>
          </a:xfrm>
        </p:grpSpPr>
        <p:grpSp>
          <p:nvGrpSpPr>
            <p:cNvPr id="43" name="Group 42">
              <a:extLst>
                <a:ext uri="{FF2B5EF4-FFF2-40B4-BE49-F238E27FC236}">
                  <a16:creationId xmlns:a16="http://schemas.microsoft.com/office/drawing/2014/main" id="{E22BCCDD-184E-4117-858D-086D8400ACF7}"/>
                </a:ext>
              </a:extLst>
            </p:cNvPr>
            <p:cNvGrpSpPr/>
            <p:nvPr/>
          </p:nvGrpSpPr>
          <p:grpSpPr>
            <a:xfrm>
              <a:off x="1264979" y="3855737"/>
              <a:ext cx="5669221" cy="2743200"/>
              <a:chOff x="1536678" y="3429000"/>
              <a:chExt cx="5702322" cy="3186472"/>
            </a:xfrm>
          </p:grpSpPr>
          <p:grpSp>
            <p:nvGrpSpPr>
              <p:cNvPr id="36" name="Group 35">
                <a:extLst>
                  <a:ext uri="{FF2B5EF4-FFF2-40B4-BE49-F238E27FC236}">
                    <a16:creationId xmlns:a16="http://schemas.microsoft.com/office/drawing/2014/main" id="{7C2DE755-D32F-451A-9DA6-CC9A64ACF7AD}"/>
                  </a:ext>
                </a:extLst>
              </p:cNvPr>
              <p:cNvGrpSpPr/>
              <p:nvPr/>
            </p:nvGrpSpPr>
            <p:grpSpPr>
              <a:xfrm>
                <a:off x="2197031" y="3756025"/>
                <a:ext cx="4795528" cy="2859447"/>
                <a:chOff x="2197031" y="3756025"/>
                <a:chExt cx="4795528" cy="2859447"/>
              </a:xfrm>
            </p:grpSpPr>
            <p:sp>
              <p:nvSpPr>
                <p:cNvPr id="31" name="Freeform: Shape 30">
                  <a:extLst>
                    <a:ext uri="{FF2B5EF4-FFF2-40B4-BE49-F238E27FC236}">
                      <a16:creationId xmlns:a16="http://schemas.microsoft.com/office/drawing/2014/main" id="{03D0D185-C44C-4886-8809-42A52B713EA0}"/>
                    </a:ext>
                  </a:extLst>
                </p:cNvPr>
                <p:cNvSpPr/>
                <p:nvPr/>
              </p:nvSpPr>
              <p:spPr>
                <a:xfrm>
                  <a:off x="2197031" y="3761946"/>
                  <a:ext cx="1195754" cy="1420842"/>
                </a:xfrm>
                <a:custGeom>
                  <a:avLst/>
                  <a:gdLst>
                    <a:gd name="connsiteX0" fmla="*/ 0 w 1195754"/>
                    <a:gd name="connsiteY0" fmla="*/ 1406775 h 1420842"/>
                    <a:gd name="connsiteX1" fmla="*/ 633047 w 1195754"/>
                    <a:gd name="connsiteY1" fmla="*/ 5 h 1420842"/>
                    <a:gd name="connsiteX2" fmla="*/ 1195754 w 1195754"/>
                    <a:gd name="connsiteY2" fmla="*/ 1420842 h 1420842"/>
                    <a:gd name="connsiteX3" fmla="*/ 1195754 w 1195754"/>
                    <a:gd name="connsiteY3" fmla="*/ 1420842 h 1420842"/>
                    <a:gd name="connsiteX4" fmla="*/ 1195754 w 1195754"/>
                    <a:gd name="connsiteY4" fmla="*/ 1420842 h 1420842"/>
                    <a:gd name="connsiteX5" fmla="*/ 1195754 w 1195754"/>
                    <a:gd name="connsiteY5" fmla="*/ 1420842 h 142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5754" h="1420842">
                      <a:moveTo>
                        <a:pt x="0" y="1406775"/>
                      </a:moveTo>
                      <a:cubicBezTo>
                        <a:pt x="216877" y="702217"/>
                        <a:pt x="433755" y="-2340"/>
                        <a:pt x="633047" y="5"/>
                      </a:cubicBezTo>
                      <a:cubicBezTo>
                        <a:pt x="832339" y="2349"/>
                        <a:pt x="1195754" y="1420842"/>
                        <a:pt x="1195754" y="1420842"/>
                      </a:cubicBezTo>
                      <a:lnTo>
                        <a:pt x="1195754" y="1420842"/>
                      </a:lnTo>
                      <a:lnTo>
                        <a:pt x="1195754" y="1420842"/>
                      </a:lnTo>
                      <a:lnTo>
                        <a:pt x="1195754" y="1420842"/>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99F165B1-01CC-4B24-8D82-E8326B00BE77}"/>
                    </a:ext>
                  </a:extLst>
                </p:cNvPr>
                <p:cNvPicPr>
                  <a:picLocks noChangeAspect="1"/>
                </p:cNvPicPr>
                <p:nvPr/>
              </p:nvPicPr>
              <p:blipFill>
                <a:blip r:embed="rId9"/>
                <a:stretch>
                  <a:fillRect/>
                </a:stretch>
              </p:blipFill>
              <p:spPr>
                <a:xfrm rot="10800000">
                  <a:off x="3392785" y="5182788"/>
                  <a:ext cx="1207113" cy="1432684"/>
                </a:xfrm>
                <a:prstGeom prst="rect">
                  <a:avLst/>
                </a:prstGeom>
              </p:spPr>
            </p:pic>
            <p:pic>
              <p:nvPicPr>
                <p:cNvPr id="34" name="Picture 33">
                  <a:extLst>
                    <a:ext uri="{FF2B5EF4-FFF2-40B4-BE49-F238E27FC236}">
                      <a16:creationId xmlns:a16="http://schemas.microsoft.com/office/drawing/2014/main" id="{578C4A27-F5D4-4E3F-8D22-A6DB6C9F5712}"/>
                    </a:ext>
                  </a:extLst>
                </p:cNvPr>
                <p:cNvPicPr>
                  <a:picLocks noChangeAspect="1"/>
                </p:cNvPicPr>
                <p:nvPr/>
              </p:nvPicPr>
              <p:blipFill>
                <a:blip r:embed="rId10"/>
                <a:stretch>
                  <a:fillRect/>
                </a:stretch>
              </p:blipFill>
              <p:spPr>
                <a:xfrm>
                  <a:off x="4572000" y="3756025"/>
                  <a:ext cx="1213209" cy="1432684"/>
                </a:xfrm>
                <a:prstGeom prst="rect">
                  <a:avLst/>
                </a:prstGeom>
              </p:spPr>
            </p:pic>
            <p:pic>
              <p:nvPicPr>
                <p:cNvPr id="35" name="Picture 34">
                  <a:extLst>
                    <a:ext uri="{FF2B5EF4-FFF2-40B4-BE49-F238E27FC236}">
                      <a16:creationId xmlns:a16="http://schemas.microsoft.com/office/drawing/2014/main" id="{2D284593-9D9C-405E-9B3B-6531A4D07E59}"/>
                    </a:ext>
                  </a:extLst>
                </p:cNvPr>
                <p:cNvPicPr>
                  <a:picLocks noChangeAspect="1"/>
                </p:cNvPicPr>
                <p:nvPr/>
              </p:nvPicPr>
              <p:blipFill>
                <a:blip r:embed="rId11"/>
                <a:stretch>
                  <a:fillRect/>
                </a:stretch>
              </p:blipFill>
              <p:spPr>
                <a:xfrm>
                  <a:off x="5785446" y="5182788"/>
                  <a:ext cx="1207113" cy="1432684"/>
                </a:xfrm>
                <a:prstGeom prst="rect">
                  <a:avLst/>
                </a:prstGeom>
              </p:spPr>
            </p:pic>
          </p:grpSp>
          <p:grpSp>
            <p:nvGrpSpPr>
              <p:cNvPr id="42" name="Group 41">
                <a:extLst>
                  <a:ext uri="{FF2B5EF4-FFF2-40B4-BE49-F238E27FC236}">
                    <a16:creationId xmlns:a16="http://schemas.microsoft.com/office/drawing/2014/main" id="{E2F73F54-B78A-483F-8F7F-5A6E7B595623}"/>
                  </a:ext>
                </a:extLst>
              </p:cNvPr>
              <p:cNvGrpSpPr/>
              <p:nvPr/>
            </p:nvGrpSpPr>
            <p:grpSpPr>
              <a:xfrm>
                <a:off x="1536678" y="3429000"/>
                <a:ext cx="5702322" cy="2470130"/>
                <a:chOff x="1536678" y="3429000"/>
                <a:chExt cx="5702322" cy="2470130"/>
              </a:xfrm>
            </p:grpSpPr>
            <p:cxnSp>
              <p:nvCxnSpPr>
                <p:cNvPr id="38" name="Straight Arrow Connector 37">
                  <a:extLst>
                    <a:ext uri="{FF2B5EF4-FFF2-40B4-BE49-F238E27FC236}">
                      <a16:creationId xmlns:a16="http://schemas.microsoft.com/office/drawing/2014/main" id="{56FC1E8E-F51E-49F9-9235-7997215A058F}"/>
                    </a:ext>
                  </a:extLst>
                </p:cNvPr>
                <p:cNvCxnSpPr>
                  <a:cxnSpLocks/>
                </p:cNvCxnSpPr>
                <p:nvPr/>
              </p:nvCxnSpPr>
              <p:spPr>
                <a:xfrm>
                  <a:off x="1536678" y="5182788"/>
                  <a:ext cx="570232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D2282CE-0313-4974-98A3-F48F09B14466}"/>
                    </a:ext>
                  </a:extLst>
                </p:cNvPr>
                <p:cNvCxnSpPr/>
                <p:nvPr/>
              </p:nvCxnSpPr>
              <p:spPr>
                <a:xfrm flipV="1">
                  <a:off x="2197031" y="3429000"/>
                  <a:ext cx="0" cy="247013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pic>
          <p:nvPicPr>
            <p:cNvPr id="44" name="Picture 43">
              <a:extLst>
                <a:ext uri="{FF2B5EF4-FFF2-40B4-BE49-F238E27FC236}">
                  <a16:creationId xmlns:a16="http://schemas.microsoft.com/office/drawing/2014/main" id="{A6080AE7-3788-492B-9378-82DAEE9C53AA}"/>
                </a:ext>
              </a:extLst>
            </p:cNvPr>
            <p:cNvPicPr>
              <a:picLocks noChangeAspect="1"/>
            </p:cNvPicPr>
            <p:nvPr/>
          </p:nvPicPr>
          <p:blipFill>
            <a:blip r:embed="rId12"/>
            <a:stretch>
              <a:fillRect/>
            </a:stretch>
          </p:blipFill>
          <p:spPr>
            <a:xfrm>
              <a:off x="7290303" y="5230770"/>
              <a:ext cx="317019" cy="396274"/>
            </a:xfrm>
            <a:prstGeom prst="rect">
              <a:avLst/>
            </a:prstGeom>
          </p:spPr>
        </p:pic>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F89B4A1-0F86-44D5-B4B1-92435C94381D}"/>
                    </a:ext>
                  </a:extLst>
                </p:cNvPr>
                <p:cNvSpPr txBox="1"/>
                <p:nvPr/>
              </p:nvSpPr>
              <p:spPr>
                <a:xfrm>
                  <a:off x="1264979" y="3644824"/>
                  <a:ext cx="7772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𝒀</m:t>
                            </m:r>
                          </m:e>
                          <m:sup>
                            <m:r>
                              <a:rPr lang="en-US" b="1" i="1" smtClean="0">
                                <a:latin typeface="Cambria Math" panose="02040503050406030204" pitchFamily="18" charset="0"/>
                              </a:rPr>
                              <m:t>′</m:t>
                            </m:r>
                          </m:sup>
                        </m:sSup>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r>
                          <a:rPr lang="en-US" b="1" i="1" smtClean="0">
                            <a:latin typeface="Cambria Math" panose="02040503050406030204" pitchFamily="18" charset="0"/>
                          </a:rPr>
                          <m:t>𝒕</m:t>
                        </m:r>
                        <m:r>
                          <a:rPr lang="en-US" b="1" i="1" smtClean="0">
                            <a:latin typeface="Cambria Math" panose="02040503050406030204" pitchFamily="18" charset="0"/>
                          </a:rPr>
                          <m:t>)</m:t>
                        </m:r>
                      </m:oMath>
                    </m:oMathPara>
                  </a14:m>
                  <a:endParaRPr lang="en-US" b="1" dirty="0"/>
                </a:p>
              </p:txBody>
            </p:sp>
          </mc:Choice>
          <mc:Fallback xmlns="">
            <p:sp>
              <p:nvSpPr>
                <p:cNvPr id="45" name="TextBox 44">
                  <a:extLst>
                    <a:ext uri="{FF2B5EF4-FFF2-40B4-BE49-F238E27FC236}">
                      <a16:creationId xmlns:a16="http://schemas.microsoft.com/office/drawing/2014/main" id="{2F89B4A1-0F86-44D5-B4B1-92435C94381D}"/>
                    </a:ext>
                  </a:extLst>
                </p:cNvPr>
                <p:cNvSpPr txBox="1">
                  <a:spLocks noRot="1" noChangeAspect="1" noMove="1" noResize="1" noEditPoints="1" noAdjustHandles="1" noChangeArrowheads="1" noChangeShapeType="1" noTextEdit="1"/>
                </p:cNvSpPr>
                <p:nvPr/>
              </p:nvSpPr>
              <p:spPr>
                <a:xfrm>
                  <a:off x="1264979" y="3644824"/>
                  <a:ext cx="777200" cy="276999"/>
                </a:xfrm>
                <a:prstGeom prst="rect">
                  <a:avLst/>
                </a:prstGeom>
                <a:blipFill>
                  <a:blip r:embed="rId13"/>
                  <a:stretch>
                    <a:fillRect l="-7087" t="-2222" r="-11024" b="-3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194832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028700" y="495840"/>
                <a:ext cx="2057400" cy="523220"/>
              </a:xfrm>
              <a:prstGeom prst="rect">
                <a:avLst/>
              </a:prstGeom>
              <a:solidFill>
                <a:schemeClr val="accent6"/>
              </a:solidFill>
            </p:spPr>
            <p:txBody>
              <a:bodyPr wrap="square" rtlCol="0">
                <a:spAutoFit/>
              </a:bodyPr>
              <a:lstStyle/>
              <a:p>
                <a:pPr lvl="0"/>
                <a14:m>
                  <m:oMathPara xmlns:m="http://schemas.openxmlformats.org/officeDocument/2006/math">
                    <m:oMathParaPr>
                      <m:jc m:val="centerGroup"/>
                    </m:oMathParaPr>
                    <m:oMath xmlns:m="http://schemas.openxmlformats.org/officeDocument/2006/math">
                      <m:r>
                        <a:rPr lang="en-US" sz="2800" b="1" i="1">
                          <a:solidFill>
                            <a:prstClr val="black"/>
                          </a:solidFill>
                          <a:latin typeface="Cambria Math" panose="02040503050406030204" pitchFamily="18" charset="0"/>
                          <a:ea typeface="Cambria Math" panose="02040503050406030204" pitchFamily="18" charset="0"/>
                        </a:rPr>
                        <m:t>𝝋</m:t>
                      </m:r>
                      <m:r>
                        <a:rPr lang="en-US" sz="2800" b="1" i="1">
                          <a:solidFill>
                            <a:prstClr val="black"/>
                          </a:solidFill>
                          <a:latin typeface="Cambria Math" panose="02040503050406030204" pitchFamily="18" charset="0"/>
                          <a:ea typeface="Cambria Math" panose="02040503050406030204" pitchFamily="18" charset="0"/>
                        </a:rPr>
                        <m:t>=</m:t>
                      </m:r>
                      <m:r>
                        <a:rPr lang="en-US" sz="2800" b="1" i="1" smtClean="0">
                          <a:solidFill>
                            <a:prstClr val="black"/>
                          </a:solidFill>
                          <a:latin typeface="Cambria Math" panose="02040503050406030204" pitchFamily="18" charset="0"/>
                          <a:ea typeface="Cambria Math" panose="02040503050406030204" pitchFamily="18" charset="0"/>
                        </a:rPr>
                        <m:t>𝝅</m:t>
                      </m:r>
                    </m:oMath>
                  </m:oMathPara>
                </a14:m>
                <a:endParaRPr lang="en-US" sz="2800" b="1" dirty="0">
                  <a:solidFill>
                    <a:prstClr val="black"/>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28700" y="495840"/>
                <a:ext cx="205740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1219200" y="1285220"/>
                <a:ext cx="403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𝟏</m:t>
                          </m:r>
                        </m:sub>
                      </m:sSub>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e>
                      </m:d>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1219200" y="1285220"/>
                <a:ext cx="4038600" cy="461665"/>
              </a:xfrm>
              <a:prstGeom prst="rect">
                <a:avLst/>
              </a:prstGeom>
              <a:blipFill>
                <a:blip r:embed="rId3"/>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028700" y="2068517"/>
                <a:ext cx="49530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smtClean="0">
                              <a:solidFill>
                                <a:prstClr val="black"/>
                              </a:solidFill>
                              <a:latin typeface="Cambria Math" panose="02040503050406030204" pitchFamily="18" charset="0"/>
                            </a:rPr>
                            <m:t>𝟐</m:t>
                          </m:r>
                        </m:sub>
                      </m:sSub>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𝑺𝒊𝒏</m:t>
                      </m:r>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smtClean="0">
                              <a:solidFill>
                                <a:prstClr val="black"/>
                              </a:solidFill>
                              <a:latin typeface="Cambria Math" panose="02040503050406030204" pitchFamily="18" charset="0"/>
                              <a:ea typeface="Cambria Math" panose="02040503050406030204" pitchFamily="18" charset="0"/>
                            </a:rPr>
                            <m:t>+</m:t>
                          </m:r>
                          <m:r>
                            <a:rPr lang="en-US" sz="2800" b="1" i="1">
                              <a:solidFill>
                                <a:prstClr val="black"/>
                              </a:solidFill>
                              <a:latin typeface="Cambria Math" panose="02040503050406030204" pitchFamily="18" charset="0"/>
                              <a:ea typeface="Cambria Math" panose="02040503050406030204" pitchFamily="18" charset="0"/>
                            </a:rPr>
                            <m:t>𝝅</m:t>
                          </m:r>
                        </m:e>
                      </m:d>
                    </m:oMath>
                  </m:oMathPara>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1028700" y="2068517"/>
                <a:ext cx="495300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98231" y="3313136"/>
                <a:ext cx="7162800" cy="7934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ea typeface="Cambria Math" panose="02040503050406030204" pitchFamily="18" charset="0"/>
                        </a:rPr>
                        <m:t>𝒄𝒐𝒔</m:t>
                      </m:r>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r>
                        <a:rPr lang="en-US" sz="2400" b="1" i="1">
                          <a:solidFill>
                            <a:prstClr val="black"/>
                          </a:solidFill>
                          <a:latin typeface="Cambria Math" panose="02040503050406030204" pitchFamily="18" charset="0"/>
                        </a:rPr>
                        <m:t>𝑺𝒊𝒏</m:t>
                      </m:r>
                      <m:f>
                        <m:fPr>
                          <m:ctrlPr>
                            <a:rPr lang="en-US" sz="2400" b="1" i="1">
                              <a:solidFill>
                                <a:prstClr val="black"/>
                              </a:solidFill>
                              <a:latin typeface="Cambria Math" panose="02040503050406030204" pitchFamily="18" charset="0"/>
                            </a:rPr>
                          </m:ctrlPr>
                        </m:fPr>
                        <m:num>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𝒌𝒙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ea typeface="Cambria Math" panose="02040503050406030204" pitchFamily="18" charset="0"/>
                            </a:rPr>
                            <m:t>𝝎</m:t>
                          </m:r>
                          <m:r>
                            <a:rPr lang="en-US" sz="2400" b="1" i="1">
                              <a:solidFill>
                                <a:prstClr val="black"/>
                              </a:solidFill>
                              <a:latin typeface="Cambria Math" panose="02040503050406030204" pitchFamily="18" charset="0"/>
                              <a:ea typeface="Cambria Math" panose="02040503050406030204" pitchFamily="18" charset="0"/>
                            </a:rPr>
                            <m:t>𝒕</m:t>
                          </m:r>
                          <m:r>
                            <a:rPr lang="en-US" sz="2400" b="1" i="1">
                              <a:solidFill>
                                <a:prstClr val="black"/>
                              </a:solidFill>
                              <a:latin typeface="Cambria Math" panose="02040503050406030204" pitchFamily="18" charset="0"/>
                              <a:ea typeface="Cambria Math" panose="02040503050406030204" pitchFamily="18" charset="0"/>
                            </a:rPr>
                            <m:t>)+</m:t>
                          </m:r>
                          <m:r>
                            <a:rPr lang="en-US" sz="2800" b="1" i="1">
                              <a:solidFill>
                                <a:prstClr val="black"/>
                              </a:solidFill>
                              <a:latin typeface="Cambria Math" panose="02040503050406030204" pitchFamily="18" charset="0"/>
                              <a:ea typeface="Cambria Math" panose="02040503050406030204" pitchFamily="18" charset="0"/>
                            </a:rPr>
                            <m:t>𝝅</m:t>
                          </m:r>
                        </m:num>
                        <m:den>
                          <m:r>
                            <a:rPr lang="en-US" sz="2400" b="1" i="1">
                              <a:solidFill>
                                <a:prstClr val="black"/>
                              </a:solidFill>
                              <a:latin typeface="Cambria Math" panose="02040503050406030204" pitchFamily="18" charset="0"/>
                            </a:rPr>
                            <m:t>𝟐</m:t>
                          </m:r>
                        </m:den>
                      </m:f>
                      <m:r>
                        <a:rPr lang="en-US" sz="2800" b="1" i="1" smtClean="0">
                          <a:solidFill>
                            <a:prstClr val="black"/>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98231" y="3313136"/>
                <a:ext cx="7162800" cy="7934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4800" y="4593425"/>
                <a:ext cx="78486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1" i="1" smtClean="0">
                              <a:solidFill>
                                <a:prstClr val="black"/>
                              </a:solidFill>
                              <a:latin typeface="Cambria Math" panose="02040503050406030204" pitchFamily="18" charset="0"/>
                            </a:rPr>
                          </m:ctrlPr>
                        </m:sSupPr>
                        <m:e>
                          <m:r>
                            <a:rPr lang="en-US" sz="2400" b="1" i="1">
                              <a:solidFill>
                                <a:prstClr val="black"/>
                              </a:solidFill>
                              <a:latin typeface="Cambria Math" panose="02040503050406030204" pitchFamily="18" charset="0"/>
                            </a:rPr>
                            <m:t>𝒀</m:t>
                          </m:r>
                        </m:e>
                        <m:sup>
                          <m:r>
                            <a:rPr lang="en-US" sz="2400" b="1" i="1">
                              <a:solidFill>
                                <a:prstClr val="black"/>
                              </a:solidFill>
                              <a:latin typeface="Cambria Math" panose="02040503050406030204" pitchFamily="18" charset="0"/>
                            </a:rPr>
                            <m:t>′</m:t>
                          </m:r>
                        </m:sup>
                      </m:sSup>
                      <m:d>
                        <m:dPr>
                          <m:ctrlPr>
                            <a:rPr lang="en-US" sz="2400" b="1" i="1">
                              <a:solidFill>
                                <a:prstClr val="black"/>
                              </a:solidFill>
                              <a:latin typeface="Cambria Math" panose="02040503050406030204" pitchFamily="18" charset="0"/>
                            </a:rPr>
                          </m:ctrlPr>
                        </m:dPr>
                        <m:e>
                          <m:r>
                            <a:rPr lang="en-US" sz="2400" b="1" i="1">
                              <a:solidFill>
                                <a:prstClr val="black"/>
                              </a:solidFill>
                              <a:latin typeface="Cambria Math" panose="02040503050406030204" pitchFamily="18" charset="0"/>
                            </a:rPr>
                            <m:t>𝒙</m:t>
                          </m:r>
                          <m:r>
                            <a:rPr lang="en-US" sz="2400" b="1" i="1">
                              <a:solidFill>
                                <a:prstClr val="black"/>
                              </a:solidFill>
                              <a:latin typeface="Cambria Math" panose="02040503050406030204" pitchFamily="18" charset="0"/>
                            </a:rPr>
                            <m:t>,</m:t>
                          </m:r>
                          <m:r>
                            <a:rPr lang="en-US" sz="2400" b="1" i="1">
                              <a:solidFill>
                                <a:prstClr val="black"/>
                              </a:solidFill>
                              <a:latin typeface="Cambria Math" panose="02040503050406030204" pitchFamily="18" charset="0"/>
                            </a:rPr>
                            <m:t>𝒕</m:t>
                          </m:r>
                        </m:e>
                      </m:d>
                      <m:r>
                        <a:rPr lang="en-US" sz="2400" b="1" i="1">
                          <a:solidFill>
                            <a:prstClr val="black"/>
                          </a:solidFill>
                          <a:latin typeface="Cambria Math" panose="02040503050406030204" pitchFamily="18" charset="0"/>
                        </a:rPr>
                        <m:t>=</m:t>
                      </m:r>
                      <m:r>
                        <a:rPr lang="en-US" sz="2400" b="1" i="1" smtClean="0">
                          <a:solidFill>
                            <a:prstClr val="black"/>
                          </a:solidFill>
                          <a:latin typeface="Cambria Math" panose="02040503050406030204" pitchFamily="18" charset="0"/>
                        </a:rPr>
                        <m:t>𝟎</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4593425"/>
                <a:ext cx="7848600" cy="461665"/>
              </a:xfrm>
              <a:prstGeom prst="rect">
                <a:avLst/>
              </a:prstGeom>
              <a:blipFill>
                <a:blip r:embed="rId6"/>
                <a:stretch>
                  <a:fillRect/>
                </a:stretch>
              </a:blipFill>
            </p:spPr>
            <p:txBody>
              <a:bodyPr/>
              <a:lstStyle/>
              <a:p>
                <a:r>
                  <a:rPr lang="en-US">
                    <a:noFill/>
                  </a:rPr>
                  <a:t> </a:t>
                </a:r>
              </a:p>
            </p:txBody>
          </p:sp>
        </mc:Fallback>
      </mc:AlternateContent>
      <p:sp>
        <p:nvSpPr>
          <p:cNvPr id="9" name="Rectangle 8"/>
          <p:cNvSpPr/>
          <p:nvPr/>
        </p:nvSpPr>
        <p:spPr>
          <a:xfrm>
            <a:off x="2438400" y="5341947"/>
            <a:ext cx="1959191" cy="461665"/>
          </a:xfrm>
          <a:prstGeom prst="rect">
            <a:avLst/>
          </a:prstGeom>
        </p:spPr>
        <p:txBody>
          <a:bodyPr wrap="none">
            <a:spAutoFit/>
          </a:bodyPr>
          <a:lstStyle/>
          <a:p>
            <a:r>
              <a:rPr lang="en-US" sz="2400" b="1" i="1" dirty="0">
                <a:solidFill>
                  <a:prstClr val="black"/>
                </a:solidFill>
              </a:rPr>
              <a:t>Amplitude = 0</a:t>
            </a:r>
            <a:endParaRPr lang="en-US" dirty="0"/>
          </a:p>
        </p:txBody>
      </p:sp>
    </p:spTree>
    <p:extLst>
      <p:ext uri="{BB962C8B-B14F-4D97-AF65-F5344CB8AC3E}">
        <p14:creationId xmlns:p14="http://schemas.microsoft.com/office/powerpoint/2010/main" val="108038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7" grpId="0"/>
      <p:bldP spid="8"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p:cNvGrpSpPr/>
          <p:nvPr/>
        </p:nvGrpSpPr>
        <p:grpSpPr>
          <a:xfrm>
            <a:off x="1207032" y="319445"/>
            <a:ext cx="5937360" cy="1888811"/>
            <a:chOff x="1175718" y="475688"/>
            <a:chExt cx="5937360" cy="1888811"/>
          </a:xfrm>
        </p:grpSpPr>
        <p:grpSp>
          <p:nvGrpSpPr>
            <p:cNvPr id="16" name="Group 15"/>
            <p:cNvGrpSpPr/>
            <p:nvPr/>
          </p:nvGrpSpPr>
          <p:grpSpPr>
            <a:xfrm>
              <a:off x="2209800" y="937912"/>
              <a:ext cx="4329686" cy="1426587"/>
              <a:chOff x="1676400" y="1164213"/>
              <a:chExt cx="4329686" cy="1426587"/>
            </a:xfrm>
          </p:grpSpPr>
          <p:sp>
            <p:nvSpPr>
              <p:cNvPr id="7" name="Freeform 6"/>
              <p:cNvSpPr/>
              <p:nvPr/>
            </p:nvSpPr>
            <p:spPr>
              <a:xfrm>
                <a:off x="1676400" y="1210842"/>
                <a:ext cx="1084997" cy="717349"/>
              </a:xfrm>
              <a:custGeom>
                <a:avLst/>
                <a:gdLst>
                  <a:gd name="connsiteX0" fmla="*/ 0 w 1105469"/>
                  <a:gd name="connsiteY0" fmla="*/ 709705 h 709705"/>
                  <a:gd name="connsiteX1" fmla="*/ 559558 w 1105469"/>
                  <a:gd name="connsiteY1" fmla="*/ 22 h 709705"/>
                  <a:gd name="connsiteX2" fmla="*/ 1105469 w 1105469"/>
                  <a:gd name="connsiteY2" fmla="*/ 682410 h 709705"/>
                  <a:gd name="connsiteX3" fmla="*/ 1105469 w 1105469"/>
                  <a:gd name="connsiteY3" fmla="*/ 682410 h 709705"/>
                  <a:gd name="connsiteX4" fmla="*/ 1105469 w 1105469"/>
                  <a:gd name="connsiteY4" fmla="*/ 682410 h 709705"/>
                  <a:gd name="connsiteX5" fmla="*/ 1105469 w 1105469"/>
                  <a:gd name="connsiteY5" fmla="*/ 682410 h 709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5469" h="709705">
                    <a:moveTo>
                      <a:pt x="0" y="709705"/>
                    </a:moveTo>
                    <a:cubicBezTo>
                      <a:pt x="187656" y="357138"/>
                      <a:pt x="375313" y="4571"/>
                      <a:pt x="559558" y="22"/>
                    </a:cubicBezTo>
                    <a:cubicBezTo>
                      <a:pt x="743803" y="-4527"/>
                      <a:pt x="1105469" y="682410"/>
                      <a:pt x="1105469" y="682410"/>
                    </a:cubicBezTo>
                    <a:lnTo>
                      <a:pt x="1105469" y="682410"/>
                    </a:lnTo>
                    <a:lnTo>
                      <a:pt x="1105469" y="682410"/>
                    </a:lnTo>
                    <a:lnTo>
                      <a:pt x="1105469" y="68241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rot="10800000">
                <a:off x="2761397" y="1859217"/>
                <a:ext cx="1097375" cy="731583"/>
              </a:xfrm>
              <a:prstGeom prst="rect">
                <a:avLst/>
              </a:prstGeom>
            </p:spPr>
          </p:pic>
          <p:pic>
            <p:nvPicPr>
              <p:cNvPr id="15" name="Picture 14"/>
              <p:cNvPicPr>
                <a:picLocks noChangeAspect="1"/>
              </p:cNvPicPr>
              <p:nvPr/>
            </p:nvPicPr>
            <p:blipFill>
              <a:blip r:embed="rId3"/>
              <a:stretch>
                <a:fillRect/>
              </a:stretch>
            </p:blipFill>
            <p:spPr>
              <a:xfrm>
                <a:off x="3811336" y="1164213"/>
                <a:ext cx="2194750" cy="1390008"/>
              </a:xfrm>
              <a:prstGeom prst="rect">
                <a:avLst/>
              </a:prstGeom>
            </p:spPr>
          </p:pic>
        </p:grpSp>
        <p:cxnSp>
          <p:nvCxnSpPr>
            <p:cNvPr id="18" name="Straight Arrow Connector 17"/>
            <p:cNvCxnSpPr/>
            <p:nvPr/>
          </p:nvCxnSpPr>
          <p:spPr>
            <a:xfrm flipV="1">
              <a:off x="1676400" y="1632916"/>
              <a:ext cx="5334000" cy="6897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209800" y="694650"/>
              <a:ext cx="0" cy="130405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Rectangle 23"/>
                <p:cNvSpPr/>
                <p:nvPr/>
              </p:nvSpPr>
              <p:spPr>
                <a:xfrm>
                  <a:off x="1175718" y="475688"/>
                  <a:ext cx="1001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𝒀</m:t>
                            </m:r>
                          </m:e>
                          <m:sub>
                            <m:r>
                              <a:rPr lang="en-US" b="1" i="1">
                                <a:solidFill>
                                  <a:prstClr val="black"/>
                                </a:solidFill>
                                <a:latin typeface="Cambria Math" panose="02040503050406030204" pitchFamily="18" charset="0"/>
                              </a:rPr>
                              <m:t>𝟏</m:t>
                            </m:r>
                          </m:sub>
                        </m:sSub>
                        <m:d>
                          <m:dPr>
                            <m:ctrlPr>
                              <a:rPr lang="en-US" b="1"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e>
                        </m:d>
                      </m:oMath>
                    </m:oMathPara>
                  </a14:m>
                  <a:endParaRPr lang="en-US" dirty="0"/>
                </a:p>
              </p:txBody>
            </p:sp>
          </mc:Choice>
          <mc:Fallback xmlns="">
            <p:sp>
              <p:nvSpPr>
                <p:cNvPr id="24" name="Rectangle 23"/>
                <p:cNvSpPr>
                  <a:spLocks noRot="1" noChangeAspect="1" noMove="1" noResize="1" noEditPoints="1" noAdjustHandles="1" noChangeArrowheads="1" noChangeShapeType="1" noTextEdit="1"/>
                </p:cNvSpPr>
                <p:nvPr/>
              </p:nvSpPr>
              <p:spPr>
                <a:xfrm>
                  <a:off x="1175718" y="475688"/>
                  <a:ext cx="1001364"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p:cNvSpPr/>
                <p:nvPr/>
              </p:nvSpPr>
              <p:spPr>
                <a:xfrm>
                  <a:off x="6723228" y="1598598"/>
                  <a:ext cx="38985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rPr>
                          <m:t>𝒙</m:t>
                        </m:r>
                      </m:oMath>
                    </m:oMathPara>
                  </a14:m>
                  <a:endParaRPr lang="en-US" sz="2000" b="1" dirty="0">
                    <a:solidFill>
                      <a:prstClr val="black"/>
                    </a:solidFill>
                  </a:endParaRPr>
                </a:p>
              </p:txBody>
            </p:sp>
          </mc:Choice>
          <mc:Fallback xmlns="">
            <p:sp>
              <p:nvSpPr>
                <p:cNvPr id="25" name="Rectangle 24"/>
                <p:cNvSpPr>
                  <a:spLocks noRot="1" noChangeAspect="1" noMove="1" noResize="1" noEditPoints="1" noAdjustHandles="1" noChangeArrowheads="1" noChangeShapeType="1" noTextEdit="1"/>
                </p:cNvSpPr>
                <p:nvPr/>
              </p:nvSpPr>
              <p:spPr>
                <a:xfrm>
                  <a:off x="6723228" y="1598598"/>
                  <a:ext cx="389850" cy="400110"/>
                </a:xfrm>
                <a:prstGeom prst="rect">
                  <a:avLst/>
                </a:prstGeom>
                <a:blipFill rotWithShape="0">
                  <a:blip r:embed="rId5"/>
                  <a:stretch>
                    <a:fillRect/>
                  </a:stretch>
                </a:blipFill>
              </p:spPr>
              <p:txBody>
                <a:bodyPr/>
                <a:lstStyle/>
                <a:p>
                  <a:r>
                    <a:rPr lang="en-US">
                      <a:noFill/>
                    </a:rPr>
                    <a:t> </a:t>
                  </a:r>
                </a:p>
              </p:txBody>
            </p:sp>
          </mc:Fallback>
        </mc:AlternateContent>
      </p:grpSp>
      <p:grpSp>
        <p:nvGrpSpPr>
          <p:cNvPr id="36" name="Group 35"/>
          <p:cNvGrpSpPr/>
          <p:nvPr/>
        </p:nvGrpSpPr>
        <p:grpSpPr>
          <a:xfrm>
            <a:off x="1083586" y="2411934"/>
            <a:ext cx="6261666" cy="1661940"/>
            <a:chOff x="1083586" y="2411934"/>
            <a:chExt cx="6261666" cy="1661940"/>
          </a:xfrm>
        </p:grpSpPr>
        <mc:AlternateContent xmlns:mc="http://schemas.openxmlformats.org/markup-compatibility/2006" xmlns:a14="http://schemas.microsoft.com/office/drawing/2010/main">
          <mc:Choice Requires="a14">
            <p:sp>
              <p:nvSpPr>
                <p:cNvPr id="23" name="Rectangle 22"/>
                <p:cNvSpPr/>
                <p:nvPr/>
              </p:nvSpPr>
              <p:spPr>
                <a:xfrm>
                  <a:off x="1083586" y="2411934"/>
                  <a:ext cx="100136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𝒀</m:t>
                            </m:r>
                          </m:e>
                          <m:sub>
                            <m:r>
                              <a:rPr lang="en-US" b="1" i="1" smtClean="0">
                                <a:solidFill>
                                  <a:prstClr val="black"/>
                                </a:solidFill>
                                <a:latin typeface="Cambria Math" panose="02040503050406030204" pitchFamily="18" charset="0"/>
                              </a:rPr>
                              <m:t>𝟐</m:t>
                            </m:r>
                          </m:sub>
                        </m:sSub>
                        <m:d>
                          <m:dPr>
                            <m:ctrlPr>
                              <a:rPr lang="en-US" b="1"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e>
                        </m:d>
                      </m:oMath>
                    </m:oMathPara>
                  </a14:m>
                  <a:endParaRPr lang="en-US" dirty="0"/>
                </a:p>
              </p:txBody>
            </p:sp>
          </mc:Choice>
          <mc:Fallback xmlns="">
            <p:sp>
              <p:nvSpPr>
                <p:cNvPr id="23" name="Rectangle 22"/>
                <p:cNvSpPr>
                  <a:spLocks noRot="1" noChangeAspect="1" noMove="1" noResize="1" noEditPoints="1" noAdjustHandles="1" noChangeArrowheads="1" noChangeShapeType="1" noTextEdit="1"/>
                </p:cNvSpPr>
                <p:nvPr/>
              </p:nvSpPr>
              <p:spPr>
                <a:xfrm>
                  <a:off x="1083586" y="2411934"/>
                  <a:ext cx="1001364"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a:xfrm>
                  <a:off x="6955402" y="3358602"/>
                  <a:ext cx="38985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rPr>
                          <m:t>𝒙</m:t>
                        </m:r>
                      </m:oMath>
                    </m:oMathPara>
                  </a14:m>
                  <a:endParaRPr lang="en-US" sz="2000" b="1" dirty="0">
                    <a:solidFill>
                      <a:prstClr val="black"/>
                    </a:solidFill>
                  </a:endParaRPr>
                </a:p>
              </p:txBody>
            </p:sp>
          </mc:Choice>
          <mc:Fallback xmlns="">
            <p:sp>
              <p:nvSpPr>
                <p:cNvPr id="27" name="Rectangle 26"/>
                <p:cNvSpPr>
                  <a:spLocks noRot="1" noChangeAspect="1" noMove="1" noResize="1" noEditPoints="1" noAdjustHandles="1" noChangeArrowheads="1" noChangeShapeType="1" noTextEdit="1"/>
                </p:cNvSpPr>
                <p:nvPr/>
              </p:nvSpPr>
              <p:spPr>
                <a:xfrm>
                  <a:off x="6955402" y="3358602"/>
                  <a:ext cx="389850" cy="400110"/>
                </a:xfrm>
                <a:prstGeom prst="rect">
                  <a:avLst/>
                </a:prstGeom>
                <a:blipFill rotWithShape="0">
                  <a:blip r:embed="rId7"/>
                  <a:stretch>
                    <a:fillRect/>
                  </a:stretch>
                </a:blipFill>
              </p:spPr>
              <p:txBody>
                <a:bodyPr/>
                <a:lstStyle/>
                <a:p>
                  <a:r>
                    <a:rPr lang="en-US">
                      <a:noFill/>
                    </a:rPr>
                    <a:t> </a:t>
                  </a:r>
                </a:p>
              </p:txBody>
            </p:sp>
          </mc:Fallback>
        </mc:AlternateContent>
        <p:grpSp>
          <p:nvGrpSpPr>
            <p:cNvPr id="31" name="Group 30"/>
            <p:cNvGrpSpPr/>
            <p:nvPr/>
          </p:nvGrpSpPr>
          <p:grpSpPr>
            <a:xfrm>
              <a:off x="2241114" y="2590800"/>
              <a:ext cx="4343943" cy="1483074"/>
              <a:chOff x="1871118" y="2599736"/>
              <a:chExt cx="4343943" cy="1483074"/>
            </a:xfrm>
          </p:grpSpPr>
          <p:grpSp>
            <p:nvGrpSpPr>
              <p:cNvPr id="29" name="Group 28"/>
              <p:cNvGrpSpPr/>
              <p:nvPr/>
            </p:nvGrpSpPr>
            <p:grpSpPr>
              <a:xfrm>
                <a:off x="1871118" y="2636763"/>
                <a:ext cx="2177160" cy="1446047"/>
                <a:chOff x="1871118" y="2636763"/>
                <a:chExt cx="2177160" cy="1446047"/>
              </a:xfrm>
            </p:grpSpPr>
            <p:pic>
              <p:nvPicPr>
                <p:cNvPr id="9" name="Picture 8"/>
                <p:cNvPicPr>
                  <a:picLocks noChangeAspect="1"/>
                </p:cNvPicPr>
                <p:nvPr/>
              </p:nvPicPr>
              <p:blipFill>
                <a:blip r:embed="rId2"/>
                <a:stretch>
                  <a:fillRect/>
                </a:stretch>
              </p:blipFill>
              <p:spPr>
                <a:xfrm rot="10800000">
                  <a:off x="1871118" y="3351227"/>
                  <a:ext cx="1097375" cy="731583"/>
                </a:xfrm>
                <a:prstGeom prst="rect">
                  <a:avLst/>
                </a:prstGeom>
              </p:spPr>
            </p:pic>
            <p:pic>
              <p:nvPicPr>
                <p:cNvPr id="14" name="Picture 13"/>
                <p:cNvPicPr>
                  <a:picLocks noChangeAspect="1"/>
                </p:cNvPicPr>
                <p:nvPr/>
              </p:nvPicPr>
              <p:blipFill>
                <a:blip r:embed="rId2"/>
                <a:stretch>
                  <a:fillRect/>
                </a:stretch>
              </p:blipFill>
              <p:spPr>
                <a:xfrm>
                  <a:off x="2950903" y="2636763"/>
                  <a:ext cx="1097375" cy="731583"/>
                </a:xfrm>
                <a:prstGeom prst="rect">
                  <a:avLst/>
                </a:prstGeom>
              </p:spPr>
            </p:pic>
          </p:grpSp>
          <p:pic>
            <p:nvPicPr>
              <p:cNvPr id="30" name="Picture 29"/>
              <p:cNvPicPr>
                <a:picLocks noChangeAspect="1"/>
              </p:cNvPicPr>
              <p:nvPr/>
            </p:nvPicPr>
            <p:blipFill>
              <a:blip r:embed="rId8"/>
              <a:stretch>
                <a:fillRect/>
              </a:stretch>
            </p:blipFill>
            <p:spPr>
              <a:xfrm>
                <a:off x="4038600" y="2599736"/>
                <a:ext cx="2176461" cy="1444877"/>
              </a:xfrm>
              <a:prstGeom prst="rect">
                <a:avLst/>
              </a:prstGeom>
            </p:spPr>
          </p:pic>
        </p:grpSp>
        <p:pic>
          <p:nvPicPr>
            <p:cNvPr id="32" name="Picture 31"/>
            <p:cNvPicPr>
              <a:picLocks noChangeAspect="1"/>
            </p:cNvPicPr>
            <p:nvPr/>
          </p:nvPicPr>
          <p:blipFill>
            <a:blip r:embed="rId9"/>
            <a:stretch>
              <a:fillRect/>
            </a:stretch>
          </p:blipFill>
          <p:spPr>
            <a:xfrm>
              <a:off x="1898487" y="3241137"/>
              <a:ext cx="5419814" cy="164606"/>
            </a:xfrm>
            <a:prstGeom prst="rect">
              <a:avLst/>
            </a:prstGeom>
          </p:spPr>
        </p:pic>
        <p:pic>
          <p:nvPicPr>
            <p:cNvPr id="33" name="Picture 32"/>
            <p:cNvPicPr>
              <a:picLocks noChangeAspect="1"/>
            </p:cNvPicPr>
            <p:nvPr/>
          </p:nvPicPr>
          <p:blipFill>
            <a:blip r:embed="rId10"/>
            <a:stretch>
              <a:fillRect/>
            </a:stretch>
          </p:blipFill>
          <p:spPr>
            <a:xfrm>
              <a:off x="2161859" y="2567173"/>
              <a:ext cx="158510" cy="1383912"/>
            </a:xfrm>
            <a:prstGeom prst="rect">
              <a:avLst/>
            </a:prstGeom>
          </p:spPr>
        </p:pic>
      </p:grpSp>
      <p:grpSp>
        <p:nvGrpSpPr>
          <p:cNvPr id="38" name="Group 37"/>
          <p:cNvGrpSpPr/>
          <p:nvPr/>
        </p:nvGrpSpPr>
        <p:grpSpPr>
          <a:xfrm>
            <a:off x="1359914" y="4377479"/>
            <a:ext cx="6191636" cy="1534291"/>
            <a:chOff x="1359914" y="4377479"/>
            <a:chExt cx="6191636" cy="1534291"/>
          </a:xfrm>
        </p:grpSpPr>
        <mc:AlternateContent xmlns:mc="http://schemas.openxmlformats.org/markup-compatibility/2006" xmlns:a14="http://schemas.microsoft.com/office/drawing/2010/main">
          <mc:Choice Requires="a14">
            <p:sp>
              <p:nvSpPr>
                <p:cNvPr id="26" name="Rectangle 25"/>
                <p:cNvSpPr/>
                <p:nvPr/>
              </p:nvSpPr>
              <p:spPr>
                <a:xfrm>
                  <a:off x="7161700" y="5448830"/>
                  <a:ext cx="38985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rPr>
                          <m:t>𝒙</m:t>
                        </m:r>
                      </m:oMath>
                    </m:oMathPara>
                  </a14:m>
                  <a:endParaRPr lang="en-US" sz="2000" b="1" dirty="0">
                    <a:solidFill>
                      <a:prstClr val="black"/>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7161700" y="5448830"/>
                  <a:ext cx="389850" cy="400110"/>
                </a:xfrm>
                <a:prstGeom prst="rect">
                  <a:avLst/>
                </a:prstGeom>
                <a:blipFill rotWithShape="0">
                  <a:blip r:embed="rId11"/>
                  <a:stretch>
                    <a:fillRect/>
                  </a:stretch>
                </a:blipFill>
              </p:spPr>
              <p:txBody>
                <a:bodyPr/>
                <a:lstStyle/>
                <a:p>
                  <a:r>
                    <a:rPr lang="en-US">
                      <a:noFill/>
                    </a:rPr>
                    <a:t> </a:t>
                  </a:r>
                </a:p>
              </p:txBody>
            </p:sp>
          </mc:Fallback>
        </mc:AlternateContent>
        <p:pic>
          <p:nvPicPr>
            <p:cNvPr id="34" name="Picture 33"/>
            <p:cNvPicPr>
              <a:picLocks noChangeAspect="1"/>
            </p:cNvPicPr>
            <p:nvPr/>
          </p:nvPicPr>
          <p:blipFill>
            <a:blip r:embed="rId10"/>
            <a:stretch>
              <a:fillRect/>
            </a:stretch>
          </p:blipFill>
          <p:spPr>
            <a:xfrm>
              <a:off x="2161859" y="4527858"/>
              <a:ext cx="158510" cy="1383912"/>
            </a:xfrm>
            <a:prstGeom prst="rect">
              <a:avLst/>
            </a:prstGeom>
          </p:spPr>
        </p:pic>
        <p:pic>
          <p:nvPicPr>
            <p:cNvPr id="35" name="Picture 34"/>
            <p:cNvPicPr>
              <a:picLocks noChangeAspect="1"/>
            </p:cNvPicPr>
            <p:nvPr/>
          </p:nvPicPr>
          <p:blipFill>
            <a:blip r:embed="rId12"/>
            <a:stretch>
              <a:fillRect/>
            </a:stretch>
          </p:blipFill>
          <p:spPr>
            <a:xfrm>
              <a:off x="1930715" y="5366527"/>
              <a:ext cx="5425910" cy="164606"/>
            </a:xfrm>
            <a:prstGeom prst="rect">
              <a:avLst/>
            </a:prstGeom>
          </p:spPr>
        </p:pic>
        <mc:AlternateContent xmlns:mc="http://schemas.openxmlformats.org/markup-compatibility/2006" xmlns:a14="http://schemas.microsoft.com/office/drawing/2010/main">
          <mc:Choice Requires="a14">
            <p:sp>
              <p:nvSpPr>
                <p:cNvPr id="37" name="Rectangle 36"/>
                <p:cNvSpPr/>
                <p:nvPr/>
              </p:nvSpPr>
              <p:spPr>
                <a:xfrm>
                  <a:off x="1359914" y="4377479"/>
                  <a:ext cx="960455"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𝒀</m:t>
                            </m:r>
                          </m:e>
                          <m:sup>
                            <m:r>
                              <a:rPr lang="en-US" b="1" i="1">
                                <a:solidFill>
                                  <a:prstClr val="black"/>
                                </a:solidFill>
                                <a:latin typeface="Cambria Math" panose="02040503050406030204" pitchFamily="18" charset="0"/>
                              </a:rPr>
                              <m:t>′</m:t>
                            </m:r>
                          </m:sup>
                        </m:sSup>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r>
                          <a:rPr lang="en-US" b="1" i="1">
                            <a:solidFill>
                              <a:prstClr val="black"/>
                            </a:solidFill>
                            <a:latin typeface="Cambria Math" panose="02040503050406030204" pitchFamily="18" charset="0"/>
                          </a:rPr>
                          <m:t>)</m:t>
                        </m:r>
                      </m:oMath>
                    </m:oMathPara>
                  </a14:m>
                  <a:endParaRPr lang="en-US" b="1" dirty="0">
                    <a:solidFill>
                      <a:prstClr val="black"/>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1359914" y="4377479"/>
                  <a:ext cx="960455" cy="369332"/>
                </a:xfrm>
                <a:prstGeom prst="rect">
                  <a:avLst/>
                </a:prstGeom>
                <a:blipFill rotWithShape="0">
                  <a:blip r:embed="rId13"/>
                  <a:stretch>
                    <a:fillRect b="-13115"/>
                  </a:stretch>
                </a:blipFill>
              </p:spPr>
              <p:txBody>
                <a:bodyPr/>
                <a:lstStyle/>
                <a:p>
                  <a:r>
                    <a:rPr lang="en-US">
                      <a:noFill/>
                    </a:rPr>
                    <a:t> </a:t>
                  </a:r>
                </a:p>
              </p:txBody>
            </p:sp>
          </mc:Fallback>
        </mc:AlternateContent>
      </p:grpSp>
    </p:spTree>
    <p:extLst>
      <p:ext uri="{BB962C8B-B14F-4D97-AF65-F5344CB8AC3E}">
        <p14:creationId xmlns:p14="http://schemas.microsoft.com/office/powerpoint/2010/main" val="212446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1295400" y="361357"/>
                <a:ext cx="1282146" cy="786177"/>
              </a:xfrm>
              <a:prstGeom prst="rect">
                <a:avLst/>
              </a:prstGeom>
              <a:solidFill>
                <a:schemeClr val="accent6"/>
              </a:solidFill>
            </p:spPr>
            <p:txBody>
              <a:bodyPr wrap="none">
                <a:spAutoFit/>
              </a:bodyPr>
              <a:lstStyle/>
              <a:p>
                <a:pPr lvl="0"/>
                <a14:m>
                  <m:oMathPara xmlns:m="http://schemas.openxmlformats.org/officeDocument/2006/math">
                    <m:oMathParaPr>
                      <m:jc m:val="centerGroup"/>
                    </m:oMathParaPr>
                    <m:oMath xmlns:m="http://schemas.openxmlformats.org/officeDocument/2006/math">
                      <m:r>
                        <a:rPr lang="en-US" sz="2400" b="1" i="1" smtClean="0">
                          <a:solidFill>
                            <a:prstClr val="black"/>
                          </a:solidFill>
                          <a:latin typeface="Cambria Math" panose="02040503050406030204" pitchFamily="18" charset="0"/>
                          <a:ea typeface="Cambria Math" panose="02040503050406030204" pitchFamily="18" charset="0"/>
                        </a:rPr>
                        <m:t>𝝋</m:t>
                      </m:r>
                      <m:r>
                        <a:rPr lang="en-US" sz="2400" b="1" i="1" smtClean="0">
                          <a:solidFill>
                            <a:prstClr val="black"/>
                          </a:solidFill>
                          <a:latin typeface="Cambria Math" panose="02040503050406030204" pitchFamily="18" charset="0"/>
                          <a:ea typeface="Cambria Math" panose="02040503050406030204" pitchFamily="18" charset="0"/>
                        </a:rPr>
                        <m:t>=</m:t>
                      </m:r>
                      <m:f>
                        <m:fPr>
                          <m:ctrlPr>
                            <a:rPr lang="en-US" sz="2400" b="1" i="1" smtClean="0">
                              <a:solidFill>
                                <a:prstClr val="black"/>
                              </a:solidFill>
                              <a:latin typeface="Cambria Math" panose="02040503050406030204" pitchFamily="18" charset="0"/>
                              <a:ea typeface="Cambria Math" panose="02040503050406030204" pitchFamily="18" charset="0"/>
                            </a:rPr>
                          </m:ctrlPr>
                        </m:fPr>
                        <m:num>
                          <m:r>
                            <a:rPr lang="en-US" sz="2400" b="1" i="1" smtClean="0">
                              <a:solidFill>
                                <a:prstClr val="black"/>
                              </a:solidFill>
                              <a:latin typeface="Cambria Math" panose="02040503050406030204" pitchFamily="18" charset="0"/>
                              <a:ea typeface="Cambria Math" panose="02040503050406030204" pitchFamily="18" charset="0"/>
                            </a:rPr>
                            <m:t>𝟐</m:t>
                          </m:r>
                          <m:r>
                            <a:rPr lang="en-US" sz="2400" b="1" i="1" smtClean="0">
                              <a:solidFill>
                                <a:prstClr val="black"/>
                              </a:solidFill>
                              <a:latin typeface="Cambria Math" panose="02040503050406030204" pitchFamily="18" charset="0"/>
                              <a:ea typeface="Cambria Math" panose="02040503050406030204" pitchFamily="18" charset="0"/>
                            </a:rPr>
                            <m:t>𝝅</m:t>
                          </m:r>
                        </m:num>
                        <m:den>
                          <m:r>
                            <a:rPr lang="en-US" sz="2400" b="1" i="1" smtClean="0">
                              <a:solidFill>
                                <a:prstClr val="black"/>
                              </a:solidFill>
                              <a:latin typeface="Cambria Math" panose="02040503050406030204" pitchFamily="18" charset="0"/>
                              <a:ea typeface="Cambria Math" panose="02040503050406030204" pitchFamily="18" charset="0"/>
                            </a:rPr>
                            <m:t>𝟑</m:t>
                          </m:r>
                        </m:den>
                      </m:f>
                    </m:oMath>
                  </m:oMathPara>
                </a14:m>
                <a:endParaRPr lang="en-US" sz="2400" b="1" dirty="0">
                  <a:solidFill>
                    <a:prstClr val="black"/>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1295400" y="361357"/>
                <a:ext cx="1282146" cy="78617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1448062" y="1429674"/>
                <a:ext cx="3373936"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𝟏</m:t>
                          </m:r>
                        </m:sub>
                      </m:sSub>
                      <m:d>
                        <m:dPr>
                          <m:ctrlPr>
                            <a:rPr lang="en-US" sz="2000" b="1" i="1">
                              <a:solidFill>
                                <a:prstClr val="black"/>
                              </a:solidFill>
                              <a:latin typeface="Cambria Math" panose="02040503050406030204" pitchFamily="18" charset="0"/>
                            </a:rPr>
                          </m:ctrlPr>
                        </m:dPr>
                        <m:e>
                          <m:r>
                            <a:rPr lang="en-US" sz="2000" b="1" i="1">
                              <a:solidFill>
                                <a:prstClr val="black"/>
                              </a:solidFill>
                              <a:latin typeface="Cambria Math" panose="02040503050406030204" pitchFamily="18" charset="0"/>
                            </a:rPr>
                            <m:t>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𝒕</m:t>
                          </m:r>
                        </m:e>
                      </m:d>
                      <m:r>
                        <a:rPr lang="en-US" sz="2000" b="1" i="1">
                          <a:solidFill>
                            <a:prstClr val="black"/>
                          </a:solidFill>
                          <a:latin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𝑺𝒊𝒏</m:t>
                      </m:r>
                      <m:d>
                        <m:dPr>
                          <m:ctrlPr>
                            <a:rPr lang="en-US" sz="2000" b="1" i="1">
                              <a:solidFill>
                                <a:prstClr val="black"/>
                              </a:solidFill>
                              <a:latin typeface="Cambria Math" panose="02040503050406030204" pitchFamily="18" charset="0"/>
                            </a:rPr>
                          </m:ctrlPr>
                        </m:dPr>
                        <m:e>
                          <m:r>
                            <a:rPr lang="en-US" sz="2000" b="1" i="1">
                              <a:solidFill>
                                <a:prstClr val="black"/>
                              </a:solidFill>
                              <a:latin typeface="Cambria Math" panose="02040503050406030204" pitchFamily="18" charset="0"/>
                            </a:rPr>
                            <m:t>𝒌𝒙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e>
                      </m:d>
                    </m:oMath>
                  </m:oMathPara>
                </a14:m>
                <a:endParaRPr 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1448062" y="1429674"/>
                <a:ext cx="3373936" cy="400110"/>
              </a:xfrm>
              <a:prstGeom prst="rect">
                <a:avLst/>
              </a:prstGeom>
              <a:blipFill>
                <a:blip r:embed="rId3"/>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452751" y="2044801"/>
                <a:ext cx="4009239" cy="670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𝟐</m:t>
                          </m:r>
                        </m:sub>
                      </m:sSub>
                      <m:d>
                        <m:dPr>
                          <m:ctrlPr>
                            <a:rPr lang="en-US" sz="2000" b="1" i="1">
                              <a:solidFill>
                                <a:prstClr val="black"/>
                              </a:solidFill>
                              <a:latin typeface="Cambria Math" panose="02040503050406030204" pitchFamily="18" charset="0"/>
                            </a:rPr>
                          </m:ctrlPr>
                        </m:dPr>
                        <m:e>
                          <m:r>
                            <a:rPr lang="en-US" sz="2000" b="1" i="1">
                              <a:solidFill>
                                <a:prstClr val="black"/>
                              </a:solidFill>
                              <a:latin typeface="Cambria Math" panose="02040503050406030204" pitchFamily="18" charset="0"/>
                            </a:rPr>
                            <m:t>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𝒕</m:t>
                          </m:r>
                        </m:e>
                      </m:d>
                      <m:r>
                        <a:rPr lang="en-US" sz="2000" b="1" i="1">
                          <a:solidFill>
                            <a:prstClr val="black"/>
                          </a:solidFill>
                          <a:latin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𝑺𝒊𝒏</m:t>
                      </m:r>
                      <m:r>
                        <a:rPr lang="en-US" sz="2000" b="1" i="1" dirty="0" smtClean="0">
                          <a:solidFill>
                            <a:prstClr val="black"/>
                          </a:solidFill>
                          <a:latin typeface="Cambria Math" panose="02040503050406030204" pitchFamily="18" charset="0"/>
                        </a:rPr>
                        <m:t>(</m:t>
                      </m:r>
                      <m:r>
                        <a:rPr lang="en-US" sz="2000" b="1" i="1" dirty="0" smtClean="0">
                          <a:solidFill>
                            <a:prstClr val="black"/>
                          </a:solidFill>
                          <a:latin typeface="Cambria Math" panose="02040503050406030204" pitchFamily="18" charset="0"/>
                        </a:rPr>
                        <m:t>𝒌𝒙</m:t>
                      </m:r>
                      <m:r>
                        <a:rPr lang="en-US" sz="2000" b="1" i="1" dirty="0" smtClean="0">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smtClean="0">
                          <a:solidFill>
                            <a:prstClr val="black"/>
                          </a:solidFill>
                          <a:latin typeface="Cambria Math" panose="02040503050406030204" pitchFamily="18" charset="0"/>
                          <a:ea typeface="Cambria Math" panose="02040503050406030204" pitchFamily="18" charset="0"/>
                        </a:rPr>
                        <m:t>𝒕</m:t>
                      </m:r>
                      <m:r>
                        <a:rPr lang="en-US" sz="2000" b="1" i="1" dirty="0">
                          <a:solidFill>
                            <a:prstClr val="black"/>
                          </a:solidFill>
                          <a:latin typeface="Cambria Math" panose="02040503050406030204" pitchFamily="18" charset="0"/>
                          <a:ea typeface="Cambria Math" panose="02040503050406030204" pitchFamily="18" charset="0"/>
                        </a:rPr>
                        <m:t>+</m:t>
                      </m:r>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𝟐</m:t>
                          </m:r>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r>
                        <a:rPr lang="en-US" sz="2000" b="1" i="1" dirty="0">
                          <a:solidFill>
                            <a:prstClr val="black"/>
                          </a:solidFill>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1452751" y="2044801"/>
                <a:ext cx="4009239" cy="6705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33400" y="3005715"/>
                <a:ext cx="6682374" cy="8699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000" b="1" i="1">
                              <a:solidFill>
                                <a:prstClr val="black"/>
                              </a:solidFill>
                              <a:latin typeface="Cambria Math" panose="02040503050406030204" pitchFamily="18" charset="0"/>
                            </a:rPr>
                          </m:ctrlPr>
                        </m:sSupPr>
                        <m:e>
                          <m:r>
                            <a:rPr lang="en-US" sz="2000" b="1" i="1">
                              <a:solidFill>
                                <a:prstClr val="black"/>
                              </a:solidFill>
                              <a:latin typeface="Cambria Math" panose="02040503050406030204" pitchFamily="18" charset="0"/>
                            </a:rPr>
                            <m:t>𝒀</m:t>
                          </m:r>
                        </m:e>
                        <m:sup>
                          <m:r>
                            <a:rPr lang="en-US" sz="2000" b="1" i="1">
                              <a:solidFill>
                                <a:prstClr val="black"/>
                              </a:solidFill>
                              <a:latin typeface="Cambria Math" panose="02040503050406030204" pitchFamily="18" charset="0"/>
                            </a:rPr>
                            <m:t>′</m:t>
                          </m:r>
                        </m:sup>
                      </m:sSup>
                      <m:d>
                        <m:dPr>
                          <m:ctrlPr>
                            <a:rPr lang="en-US" sz="2000" b="1" i="1">
                              <a:solidFill>
                                <a:prstClr val="black"/>
                              </a:solidFill>
                              <a:latin typeface="Cambria Math" panose="02040503050406030204" pitchFamily="18" charset="0"/>
                            </a:rPr>
                          </m:ctrlPr>
                        </m:dPr>
                        <m:e>
                          <m:r>
                            <a:rPr lang="en-US" sz="2000" b="1" i="1">
                              <a:solidFill>
                                <a:prstClr val="black"/>
                              </a:solidFill>
                              <a:latin typeface="Cambria Math" panose="02040503050406030204" pitchFamily="18" charset="0"/>
                            </a:rPr>
                            <m:t>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𝒕</m:t>
                          </m:r>
                        </m:e>
                      </m:d>
                      <m:r>
                        <a:rPr lang="en-US" sz="2000" b="1" i="1">
                          <a:solidFill>
                            <a:prstClr val="black"/>
                          </a:solidFill>
                          <a:latin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𝑺𝒊𝒏</m:t>
                      </m:r>
                      <m:f>
                        <m:fPr>
                          <m:ctrlPr>
                            <a:rPr lang="en-US" sz="2000" b="1" i="1">
                              <a:solidFill>
                                <a:prstClr val="black"/>
                              </a:solidFill>
                              <a:latin typeface="Cambria Math" panose="02040503050406030204" pitchFamily="18" charset="0"/>
                            </a:rPr>
                          </m:ctrlPr>
                        </m:fPr>
                        <m:num>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𝒌𝒙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r>
                            <a:rPr lang="en-US" sz="2000" b="1" i="1">
                              <a:solidFill>
                                <a:prstClr val="black"/>
                              </a:solidFill>
                              <a:latin typeface="Cambria Math" panose="02040503050406030204" pitchFamily="18" charset="0"/>
                              <a:ea typeface="Cambria Math" panose="02040503050406030204" pitchFamily="18" charset="0"/>
                            </a:rPr>
                            <m:t>)+</m:t>
                          </m:r>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𝟐</m:t>
                              </m:r>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num>
                        <m:den>
                          <m:r>
                            <a:rPr lang="en-US" sz="2000" b="1" i="1">
                              <a:solidFill>
                                <a:prstClr val="black"/>
                              </a:solidFill>
                              <a:latin typeface="Cambria Math" panose="02040503050406030204" pitchFamily="18" charset="0"/>
                            </a:rPr>
                            <m:t>𝟐</m:t>
                          </m:r>
                        </m:den>
                      </m:f>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𝒄𝒐𝒔</m:t>
                      </m:r>
                      <m:f>
                        <m:fPr>
                          <m:ctrlPr>
                            <a:rPr lang="en-US" sz="2000" b="1" i="1">
                              <a:solidFill>
                                <a:prstClr val="black"/>
                              </a:solidFill>
                              <a:latin typeface="Cambria Math" panose="02040503050406030204" pitchFamily="18" charset="0"/>
                            </a:rPr>
                          </m:ctrlPr>
                        </m:fPr>
                        <m:num>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𝟐</m:t>
                              </m:r>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num>
                        <m:den>
                          <m:r>
                            <a:rPr lang="en-US" sz="2000" b="1" i="1">
                              <a:solidFill>
                                <a:prstClr val="black"/>
                              </a:solidFill>
                              <a:latin typeface="Cambria Math" panose="02040503050406030204" pitchFamily="18" charset="0"/>
                            </a:rPr>
                            <m:t>𝟐</m:t>
                          </m:r>
                        </m:den>
                      </m:f>
                      <m:r>
                        <a:rPr lang="en-US" sz="2000" b="1" i="1">
                          <a:solidFill>
                            <a:prstClr val="black"/>
                          </a:solidFill>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533400" y="3005715"/>
                <a:ext cx="6682374" cy="8699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295400" y="4262599"/>
                <a:ext cx="4714432" cy="62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b="1" i="1" smtClean="0">
                              <a:solidFill>
                                <a:prstClr val="black"/>
                              </a:solidFill>
                              <a:latin typeface="Cambria Math" panose="02040503050406030204" pitchFamily="18" charset="0"/>
                            </a:rPr>
                          </m:ctrlPr>
                        </m:sSupPr>
                        <m:e>
                          <m:r>
                            <a:rPr lang="en-US" sz="2000" b="1" i="1">
                              <a:solidFill>
                                <a:prstClr val="black"/>
                              </a:solidFill>
                              <a:latin typeface="Cambria Math" panose="02040503050406030204" pitchFamily="18" charset="0"/>
                            </a:rPr>
                            <m:t>𝒀</m:t>
                          </m:r>
                        </m:e>
                        <m:sup>
                          <m:r>
                            <a:rPr lang="en-US" sz="2000" b="1" i="1">
                              <a:solidFill>
                                <a:prstClr val="black"/>
                              </a:solidFill>
                              <a:latin typeface="Cambria Math" panose="02040503050406030204" pitchFamily="18" charset="0"/>
                            </a:rPr>
                            <m:t>′</m:t>
                          </m:r>
                        </m:sup>
                      </m:sSup>
                      <m:d>
                        <m:dPr>
                          <m:ctrlPr>
                            <a:rPr lang="en-US" sz="2000" b="1" i="1">
                              <a:solidFill>
                                <a:prstClr val="black"/>
                              </a:solidFill>
                              <a:latin typeface="Cambria Math" panose="02040503050406030204" pitchFamily="18" charset="0"/>
                            </a:rPr>
                          </m:ctrlPr>
                        </m:dPr>
                        <m:e>
                          <m:r>
                            <a:rPr lang="en-US" sz="2000" b="1" i="1">
                              <a:solidFill>
                                <a:prstClr val="black"/>
                              </a:solidFill>
                              <a:latin typeface="Cambria Math" panose="02040503050406030204" pitchFamily="18" charset="0"/>
                            </a:rPr>
                            <m:t>𝒙</m:t>
                          </m:r>
                          <m:r>
                            <a:rPr lang="en-US" sz="2000" b="1" i="1">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rPr>
                            <m:t>𝒕</m:t>
                          </m:r>
                        </m:e>
                      </m:d>
                      <m:r>
                        <a:rPr lang="en-US" sz="2000" b="1" i="1">
                          <a:solidFill>
                            <a:prstClr val="black"/>
                          </a:solidFill>
                          <a:latin typeface="Cambria Math" panose="02040503050406030204" pitchFamily="18" charset="0"/>
                        </a:rPr>
                        <m:t>=</m:t>
                      </m:r>
                      <m:sSub>
                        <m:sSubPr>
                          <m:ctrlPr>
                            <a:rPr lang="en-US" sz="2000" b="1" i="1">
                              <a:solidFill>
                                <a:prstClr val="black"/>
                              </a:solidFill>
                              <a:latin typeface="Cambria Math" panose="02040503050406030204" pitchFamily="18" charset="0"/>
                            </a:rPr>
                          </m:ctrlPr>
                        </m:sSubPr>
                        <m:e>
                          <m:r>
                            <a:rPr lang="en-US" sz="2000" b="1" i="1">
                              <a:solidFill>
                                <a:prstClr val="black"/>
                              </a:solidFill>
                              <a:latin typeface="Cambria Math" panose="02040503050406030204" pitchFamily="18" charset="0"/>
                            </a:rPr>
                            <m:t>𝟐</m:t>
                          </m:r>
                          <m:r>
                            <a:rPr lang="en-US" sz="2000" b="1" i="1">
                              <a:solidFill>
                                <a:prstClr val="black"/>
                              </a:solidFill>
                              <a:latin typeface="Cambria Math" panose="02040503050406030204" pitchFamily="18" charset="0"/>
                            </a:rPr>
                            <m:t> </m:t>
                          </m:r>
                          <m:r>
                            <a:rPr lang="en-US" sz="2000" b="1" i="1">
                              <a:solidFill>
                                <a:prstClr val="black"/>
                              </a:solidFill>
                              <a:latin typeface="Cambria Math" panose="02040503050406030204" pitchFamily="18" charset="0"/>
                            </a:rPr>
                            <m:t>𝒀</m:t>
                          </m:r>
                        </m:e>
                        <m:sub>
                          <m:r>
                            <a:rPr lang="en-US" sz="20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ea typeface="Cambria Math" panose="02040503050406030204" pitchFamily="18" charset="0"/>
                        </a:rPr>
                        <m:t>𝒄𝒐𝒔</m:t>
                      </m:r>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r>
                        <a:rPr lang="en-US" sz="2000" b="1" i="1">
                          <a:solidFill>
                            <a:prstClr val="black"/>
                          </a:solidFill>
                          <a:latin typeface="Cambria Math" panose="02040503050406030204" pitchFamily="18" charset="0"/>
                        </a:rPr>
                        <m:t>𝑺𝒊𝒏</m:t>
                      </m:r>
                      <m:d>
                        <m:dPr>
                          <m:ctrlPr>
                            <a:rPr lang="en-US" sz="2000" b="1" i="1" dirty="0">
                              <a:solidFill>
                                <a:prstClr val="black"/>
                              </a:solidFill>
                              <a:latin typeface="Cambria Math" panose="02040503050406030204" pitchFamily="18" charset="0"/>
                            </a:rPr>
                          </m:ctrlPr>
                        </m:dPr>
                        <m:e>
                          <m:r>
                            <a:rPr lang="en-US" sz="2000" b="1" i="1" dirty="0">
                              <a:solidFill>
                                <a:prstClr val="black"/>
                              </a:solidFill>
                              <a:latin typeface="Cambria Math" panose="02040503050406030204" pitchFamily="18" charset="0"/>
                            </a:rPr>
                            <m:t>𝒌𝒙</m:t>
                          </m:r>
                          <m:r>
                            <a:rPr lang="en-US" sz="2000" b="1" i="1" dirty="0">
                              <a:solidFill>
                                <a:prstClr val="black"/>
                              </a:solidFill>
                              <a:latin typeface="Cambria Math" panose="02040503050406030204" pitchFamily="18" charset="0"/>
                            </a:rPr>
                            <m:t>−</m:t>
                          </m:r>
                          <m:r>
                            <a:rPr lang="en-US" sz="2000" b="1" i="1">
                              <a:solidFill>
                                <a:prstClr val="black"/>
                              </a:solidFill>
                              <a:latin typeface="Cambria Math" panose="02040503050406030204" pitchFamily="18" charset="0"/>
                              <a:ea typeface="Cambria Math" panose="02040503050406030204" pitchFamily="18" charset="0"/>
                            </a:rPr>
                            <m:t>𝝎</m:t>
                          </m:r>
                          <m:r>
                            <a:rPr lang="en-US" sz="2000" b="1" i="1">
                              <a:solidFill>
                                <a:prstClr val="black"/>
                              </a:solidFill>
                              <a:latin typeface="Cambria Math" panose="02040503050406030204" pitchFamily="18" charset="0"/>
                              <a:ea typeface="Cambria Math" panose="02040503050406030204" pitchFamily="18" charset="0"/>
                            </a:rPr>
                            <m:t>𝒕</m:t>
                          </m:r>
                          <m:r>
                            <a:rPr lang="en-US" sz="2000" b="1" i="1" dirty="0">
                              <a:solidFill>
                                <a:prstClr val="black"/>
                              </a:solidFill>
                              <a:latin typeface="Cambria Math" panose="02040503050406030204" pitchFamily="18" charset="0"/>
                              <a:ea typeface="Cambria Math" panose="02040503050406030204" pitchFamily="18" charset="0"/>
                            </a:rPr>
                            <m:t>+</m:t>
                          </m:r>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1295400" y="4262599"/>
                <a:ext cx="4714432" cy="62190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936473" y="5271403"/>
                <a:ext cx="3047053" cy="564706"/>
              </a:xfrm>
              <a:prstGeom prst="rect">
                <a:avLst/>
              </a:prstGeom>
            </p:spPr>
            <p:txBody>
              <a:bodyPr wrap="none">
                <a:spAutoFit/>
              </a:bodyPr>
              <a:lstStyle/>
              <a:p>
                <a:r>
                  <a:rPr lang="en-US" sz="2400" b="1" i="1" dirty="0">
                    <a:solidFill>
                      <a:prstClr val="black"/>
                    </a:solidFill>
                  </a:rPr>
                  <a:t>Amplitude =</a:t>
                </a:r>
                <a14:m>
                  <m:oMath xmlns:m="http://schemas.openxmlformats.org/officeDocument/2006/math">
                    <m:sSub>
                      <m:sSubPr>
                        <m:ctrlPr>
                          <a:rPr lang="en-US" sz="2400" b="1" i="1">
                            <a:solidFill>
                              <a:prstClr val="black"/>
                            </a:solidFill>
                            <a:latin typeface="Cambria Math" panose="02040503050406030204" pitchFamily="18" charset="0"/>
                          </a:rPr>
                        </m:ctrlPr>
                      </m:sSubPr>
                      <m:e>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𝟐</m:t>
                        </m:r>
                        <m:r>
                          <a:rPr lang="en-US" sz="2400" b="1" i="1">
                            <a:solidFill>
                              <a:prstClr val="black"/>
                            </a:solidFill>
                            <a:latin typeface="Cambria Math" panose="02040503050406030204" pitchFamily="18" charset="0"/>
                          </a:rPr>
                          <m:t> </m:t>
                        </m:r>
                        <m:r>
                          <a:rPr lang="en-US" sz="2400" b="1" i="1">
                            <a:solidFill>
                              <a:prstClr val="black"/>
                            </a:solidFill>
                            <a:latin typeface="Cambria Math" panose="02040503050406030204" pitchFamily="18" charset="0"/>
                          </a:rPr>
                          <m:t>𝒀</m:t>
                        </m:r>
                      </m:e>
                      <m:sub>
                        <m:r>
                          <a:rPr lang="en-US" sz="2400" b="1" i="1">
                            <a:solidFill>
                              <a:prstClr val="black"/>
                            </a:solidFill>
                            <a:latin typeface="Cambria Math" panose="02040503050406030204" pitchFamily="18" charset="0"/>
                          </a:rPr>
                          <m:t>𝒎</m:t>
                        </m:r>
                      </m:sub>
                    </m:sSub>
                    <m:r>
                      <a:rPr lang="en-US" sz="2000" b="1" i="1">
                        <a:solidFill>
                          <a:prstClr val="black"/>
                        </a:solidFill>
                        <a:latin typeface="Cambria Math" panose="02040503050406030204" pitchFamily="18" charset="0"/>
                        <a:ea typeface="Cambria Math" panose="02040503050406030204" pitchFamily="18" charset="0"/>
                      </a:rPr>
                      <m:t>𝒄𝒐𝒔</m:t>
                    </m:r>
                    <m:f>
                      <m:fPr>
                        <m:ctrlPr>
                          <a:rPr lang="en-US" sz="2000" b="1" i="1">
                            <a:solidFill>
                              <a:prstClr val="black"/>
                            </a:solidFill>
                            <a:latin typeface="Cambria Math" panose="02040503050406030204" pitchFamily="18" charset="0"/>
                            <a:ea typeface="Cambria Math" panose="02040503050406030204" pitchFamily="18" charset="0"/>
                          </a:rPr>
                        </m:ctrlPr>
                      </m:fPr>
                      <m:num>
                        <m:r>
                          <a:rPr lang="en-US" sz="2000" b="1" i="1">
                            <a:solidFill>
                              <a:prstClr val="black"/>
                            </a:solidFill>
                            <a:latin typeface="Cambria Math" panose="02040503050406030204" pitchFamily="18" charset="0"/>
                            <a:ea typeface="Cambria Math" panose="02040503050406030204" pitchFamily="18" charset="0"/>
                          </a:rPr>
                          <m:t>𝝅</m:t>
                        </m:r>
                      </m:num>
                      <m:den>
                        <m:r>
                          <a:rPr lang="en-US" sz="2000" b="1" i="1">
                            <a:solidFill>
                              <a:prstClr val="black"/>
                            </a:solidFill>
                            <a:latin typeface="Cambria Math" panose="02040503050406030204" pitchFamily="18" charset="0"/>
                            <a:ea typeface="Cambria Math" panose="02040503050406030204" pitchFamily="18" charset="0"/>
                          </a:rPr>
                          <m:t>𝟑</m:t>
                        </m:r>
                      </m:den>
                    </m:f>
                  </m:oMath>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936473" y="5271403"/>
                <a:ext cx="3047053" cy="564706"/>
              </a:xfrm>
              <a:prstGeom prst="rect">
                <a:avLst/>
              </a:prstGeom>
              <a:blipFill>
                <a:blip r:embed="rId7"/>
                <a:stretch>
                  <a:fillRect l="-3200" t="-4348" b="-10870"/>
                </a:stretch>
              </a:blipFill>
            </p:spPr>
            <p:txBody>
              <a:bodyPr/>
              <a:lstStyle/>
              <a:p>
                <a:r>
                  <a:rPr lang="en-US">
                    <a:noFill/>
                  </a:rPr>
                  <a:t> </a:t>
                </a:r>
              </a:p>
            </p:txBody>
          </p:sp>
        </mc:Fallback>
      </mc:AlternateContent>
    </p:spTree>
    <p:extLst>
      <p:ext uri="{BB962C8B-B14F-4D97-AF65-F5344CB8AC3E}">
        <p14:creationId xmlns:p14="http://schemas.microsoft.com/office/powerpoint/2010/main" val="208400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00981" y="381000"/>
            <a:ext cx="5938019" cy="1889924"/>
          </a:xfrm>
          <a:prstGeom prst="rect">
            <a:avLst/>
          </a:prstGeom>
        </p:spPr>
      </p:pic>
      <p:grpSp>
        <p:nvGrpSpPr>
          <p:cNvPr id="19" name="Group 18"/>
          <p:cNvGrpSpPr/>
          <p:nvPr/>
        </p:nvGrpSpPr>
        <p:grpSpPr>
          <a:xfrm>
            <a:off x="1300981" y="2288485"/>
            <a:ext cx="5938019" cy="1948358"/>
            <a:chOff x="1300981" y="2288485"/>
            <a:chExt cx="5938019" cy="1948358"/>
          </a:xfrm>
        </p:grpSpPr>
        <p:grpSp>
          <p:nvGrpSpPr>
            <p:cNvPr id="9" name="Group 8"/>
            <p:cNvGrpSpPr/>
            <p:nvPr/>
          </p:nvGrpSpPr>
          <p:grpSpPr>
            <a:xfrm>
              <a:off x="1550938" y="2743200"/>
              <a:ext cx="5435194" cy="1493643"/>
              <a:chOff x="1300981" y="2925957"/>
              <a:chExt cx="5435194" cy="1493643"/>
            </a:xfrm>
          </p:grpSpPr>
          <p:grpSp>
            <p:nvGrpSpPr>
              <p:cNvPr id="5" name="Group 4"/>
              <p:cNvGrpSpPr/>
              <p:nvPr/>
            </p:nvGrpSpPr>
            <p:grpSpPr>
              <a:xfrm>
                <a:off x="1300981" y="3048000"/>
                <a:ext cx="2204219" cy="1371600"/>
                <a:chOff x="1300981" y="3048000"/>
                <a:chExt cx="2204219" cy="1371600"/>
              </a:xfrm>
            </p:grpSpPr>
            <p:pic>
              <p:nvPicPr>
                <p:cNvPr id="2" name="Picture 1"/>
                <p:cNvPicPr>
                  <a:picLocks noChangeAspect="1"/>
                </p:cNvPicPr>
                <p:nvPr/>
              </p:nvPicPr>
              <p:blipFill>
                <a:blip r:embed="rId3"/>
                <a:stretch>
                  <a:fillRect/>
                </a:stretch>
              </p:blipFill>
              <p:spPr>
                <a:xfrm>
                  <a:off x="1300981" y="3048000"/>
                  <a:ext cx="1097375" cy="731583"/>
                </a:xfrm>
                <a:prstGeom prst="rect">
                  <a:avLst/>
                </a:prstGeom>
              </p:spPr>
            </p:pic>
            <p:pic>
              <p:nvPicPr>
                <p:cNvPr id="4" name="Picture 3"/>
                <p:cNvPicPr>
                  <a:picLocks noChangeAspect="1"/>
                </p:cNvPicPr>
                <p:nvPr/>
              </p:nvPicPr>
              <p:blipFill>
                <a:blip r:embed="rId4"/>
                <a:stretch>
                  <a:fillRect/>
                </a:stretch>
              </p:blipFill>
              <p:spPr>
                <a:xfrm rot="10800000">
                  <a:off x="2407825" y="3688017"/>
                  <a:ext cx="1097375" cy="731583"/>
                </a:xfrm>
                <a:prstGeom prst="rect">
                  <a:avLst/>
                </a:prstGeom>
              </p:spPr>
            </p:pic>
          </p:grpSp>
          <p:pic>
            <p:nvPicPr>
              <p:cNvPr id="6" name="Picture 5"/>
              <p:cNvPicPr>
                <a:picLocks noChangeAspect="1"/>
              </p:cNvPicPr>
              <p:nvPr/>
            </p:nvPicPr>
            <p:blipFill>
              <a:blip r:embed="rId5"/>
              <a:stretch>
                <a:fillRect/>
              </a:stretch>
            </p:blipFill>
            <p:spPr>
              <a:xfrm>
                <a:off x="3468528" y="2971681"/>
                <a:ext cx="2206943" cy="1371719"/>
              </a:xfrm>
              <a:prstGeom prst="rect">
                <a:avLst/>
              </a:prstGeom>
            </p:spPr>
          </p:pic>
          <p:pic>
            <p:nvPicPr>
              <p:cNvPr id="8" name="Picture 7"/>
              <p:cNvPicPr>
                <a:picLocks noChangeAspect="1"/>
              </p:cNvPicPr>
              <p:nvPr/>
            </p:nvPicPr>
            <p:blipFill>
              <a:blip r:embed="rId4"/>
              <a:stretch>
                <a:fillRect/>
              </a:stretch>
            </p:blipFill>
            <p:spPr>
              <a:xfrm>
                <a:off x="5638800" y="2925957"/>
                <a:ext cx="1097375" cy="731583"/>
              </a:xfrm>
              <a:prstGeom prst="rect">
                <a:avLst/>
              </a:prstGeom>
            </p:spPr>
          </p:pic>
        </p:grpSp>
        <p:pic>
          <p:nvPicPr>
            <p:cNvPr id="12" name="Picture 11"/>
            <p:cNvPicPr>
              <a:picLocks noChangeAspect="1"/>
            </p:cNvPicPr>
            <p:nvPr/>
          </p:nvPicPr>
          <p:blipFill>
            <a:blip r:embed="rId6"/>
            <a:stretch>
              <a:fillRect/>
            </a:stretch>
          </p:blipFill>
          <p:spPr>
            <a:xfrm>
              <a:off x="2224882" y="2466547"/>
              <a:ext cx="158510" cy="1383912"/>
            </a:xfrm>
            <a:prstGeom prst="rect">
              <a:avLst/>
            </a:prstGeom>
          </p:spPr>
        </p:pic>
        <p:pic>
          <p:nvPicPr>
            <p:cNvPr id="15" name="Picture 14"/>
            <p:cNvPicPr>
              <a:picLocks noChangeAspect="1"/>
            </p:cNvPicPr>
            <p:nvPr/>
          </p:nvPicPr>
          <p:blipFill>
            <a:blip r:embed="rId7"/>
            <a:stretch>
              <a:fillRect/>
            </a:stretch>
          </p:blipFill>
          <p:spPr>
            <a:xfrm>
              <a:off x="1819186" y="3414043"/>
              <a:ext cx="5419814" cy="164606"/>
            </a:xfrm>
            <a:prstGeom prst="rect">
              <a:avLst/>
            </a:prstGeom>
          </p:spPr>
        </p:pic>
        <mc:AlternateContent xmlns:mc="http://schemas.openxmlformats.org/markup-compatibility/2006" xmlns:a14="http://schemas.microsoft.com/office/drawing/2010/main">
          <mc:Choice Requires="a14">
            <p:sp>
              <p:nvSpPr>
                <p:cNvPr id="16" name="Rectangle 15"/>
                <p:cNvSpPr/>
                <p:nvPr/>
              </p:nvSpPr>
              <p:spPr>
                <a:xfrm>
                  <a:off x="1300981" y="2288485"/>
                  <a:ext cx="1001364" cy="369332"/>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sSub>
                          <m:sSubPr>
                            <m:ctrlPr>
                              <a:rPr lang="en-US" b="1" i="1">
                                <a:solidFill>
                                  <a:prstClr val="black"/>
                                </a:solidFill>
                                <a:latin typeface="Cambria Math" panose="02040503050406030204" pitchFamily="18" charset="0"/>
                              </a:rPr>
                            </m:ctrlPr>
                          </m:sSubPr>
                          <m:e>
                            <m:r>
                              <a:rPr lang="en-US" b="1" i="1">
                                <a:solidFill>
                                  <a:prstClr val="black"/>
                                </a:solidFill>
                                <a:latin typeface="Cambria Math" panose="02040503050406030204" pitchFamily="18" charset="0"/>
                              </a:rPr>
                              <m:t>𝒀</m:t>
                            </m:r>
                          </m:e>
                          <m:sub>
                            <m:r>
                              <a:rPr lang="en-US" b="1" i="1">
                                <a:solidFill>
                                  <a:prstClr val="black"/>
                                </a:solidFill>
                                <a:latin typeface="Cambria Math" panose="02040503050406030204" pitchFamily="18" charset="0"/>
                              </a:rPr>
                              <m:t>𝟐</m:t>
                            </m:r>
                          </m:sub>
                        </m:sSub>
                        <m:d>
                          <m:dPr>
                            <m:ctrlPr>
                              <a:rPr lang="en-US" b="1" i="1">
                                <a:solidFill>
                                  <a:prstClr val="black"/>
                                </a:solidFill>
                                <a:latin typeface="Cambria Math" panose="02040503050406030204" pitchFamily="18" charset="0"/>
                              </a:rPr>
                            </m:ctrlPr>
                          </m:dPr>
                          <m:e>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e>
                        </m:d>
                      </m:oMath>
                    </m:oMathPara>
                  </a14:m>
                  <a:endParaRPr lang="en-US" dirty="0">
                    <a:solidFill>
                      <a:prstClr val="black"/>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1300981" y="2288485"/>
                  <a:ext cx="1001364" cy="369332"/>
                </a:xfrm>
                <a:prstGeom prst="rect">
                  <a:avLst/>
                </a:prstGeom>
                <a:blipFill rotWithShape="0">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Rectangle 17"/>
              <p:cNvSpPr/>
              <p:nvPr/>
            </p:nvSpPr>
            <p:spPr>
              <a:xfrm>
                <a:off x="7025651" y="3450349"/>
                <a:ext cx="38985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rPr>
                        <m:t>𝒙</m:t>
                      </m:r>
                    </m:oMath>
                  </m:oMathPara>
                </a14:m>
                <a:endParaRPr lang="en-US" sz="2000" b="1" dirty="0">
                  <a:solidFill>
                    <a:prstClr val="black"/>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7025651" y="3450349"/>
                <a:ext cx="389850" cy="400110"/>
              </a:xfrm>
              <a:prstGeom prst="rect">
                <a:avLst/>
              </a:prstGeom>
              <a:blipFill rotWithShape="0">
                <a:blip r:embed="rId9"/>
                <a:stretch>
                  <a:fillRect/>
                </a:stretch>
              </a:blipFill>
            </p:spPr>
            <p:txBody>
              <a:bodyPr/>
              <a:lstStyle/>
              <a:p>
                <a:r>
                  <a:rPr lang="en-US">
                    <a:noFill/>
                  </a:rPr>
                  <a:t> </a:t>
                </a:r>
              </a:p>
            </p:txBody>
          </p:sp>
        </mc:Fallback>
      </mc:AlternateContent>
      <p:grpSp>
        <p:nvGrpSpPr>
          <p:cNvPr id="22" name="Group 21"/>
          <p:cNvGrpSpPr/>
          <p:nvPr/>
        </p:nvGrpSpPr>
        <p:grpSpPr>
          <a:xfrm>
            <a:off x="1300981" y="4521302"/>
            <a:ext cx="6285579" cy="1883063"/>
            <a:chOff x="1321435" y="4498118"/>
            <a:chExt cx="6285579" cy="1883063"/>
          </a:xfrm>
        </p:grpSpPr>
        <p:pic>
          <p:nvPicPr>
            <p:cNvPr id="13" name="Picture 12"/>
            <p:cNvPicPr>
              <a:picLocks noChangeAspect="1"/>
            </p:cNvPicPr>
            <p:nvPr/>
          </p:nvPicPr>
          <p:blipFill>
            <a:blip r:embed="rId6"/>
            <a:stretch>
              <a:fillRect/>
            </a:stretch>
          </p:blipFill>
          <p:spPr>
            <a:xfrm>
              <a:off x="2210902" y="4559688"/>
              <a:ext cx="158510" cy="1383912"/>
            </a:xfrm>
            <a:prstGeom prst="rect">
              <a:avLst/>
            </a:prstGeom>
          </p:spPr>
        </p:pic>
        <p:pic>
          <p:nvPicPr>
            <p:cNvPr id="14" name="Picture 13"/>
            <p:cNvPicPr>
              <a:picLocks noChangeAspect="1"/>
            </p:cNvPicPr>
            <p:nvPr/>
          </p:nvPicPr>
          <p:blipFill>
            <a:blip r:embed="rId10"/>
            <a:stretch>
              <a:fillRect/>
            </a:stretch>
          </p:blipFill>
          <p:spPr>
            <a:xfrm>
              <a:off x="1877097" y="4887532"/>
              <a:ext cx="5438103" cy="1493649"/>
            </a:xfrm>
            <a:prstGeom prst="rect">
              <a:avLst/>
            </a:prstGeom>
          </p:spPr>
        </p:pic>
        <mc:AlternateContent xmlns:mc="http://schemas.openxmlformats.org/markup-compatibility/2006" xmlns:a14="http://schemas.microsoft.com/office/drawing/2010/main">
          <mc:Choice Requires="a14">
            <p:sp>
              <p:nvSpPr>
                <p:cNvPr id="17" name="Rectangle 16"/>
                <p:cNvSpPr/>
                <p:nvPr/>
              </p:nvSpPr>
              <p:spPr>
                <a:xfrm>
                  <a:off x="7217164" y="5831610"/>
                  <a:ext cx="389850" cy="400110"/>
                </a:xfrm>
                <a:prstGeom prst="rect">
                  <a:avLst/>
                </a:prstGeom>
              </p:spPr>
              <p:txBody>
                <a:bodyPr wrap="none">
                  <a:spAutoFit/>
                </a:bodyPr>
                <a:lstStyle/>
                <a:p>
                  <a:pPr lvl="0"/>
                  <a14:m>
                    <m:oMathPara xmlns:m="http://schemas.openxmlformats.org/officeDocument/2006/math">
                      <m:oMathParaPr>
                        <m:jc m:val="centerGroup"/>
                      </m:oMathParaPr>
                      <m:oMath xmlns:m="http://schemas.openxmlformats.org/officeDocument/2006/math">
                        <m:r>
                          <a:rPr lang="en-US" sz="2000" b="1" i="1">
                            <a:solidFill>
                              <a:prstClr val="black"/>
                            </a:solidFill>
                            <a:latin typeface="Cambria Math" panose="02040503050406030204" pitchFamily="18" charset="0"/>
                          </a:rPr>
                          <m:t>𝒙</m:t>
                        </m:r>
                      </m:oMath>
                    </m:oMathPara>
                  </a14:m>
                  <a:endParaRPr lang="en-US" sz="2000" b="1" dirty="0">
                    <a:solidFill>
                      <a:prstClr val="black"/>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7217164" y="5831610"/>
                  <a:ext cx="389850" cy="400110"/>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321435" y="4498118"/>
                  <a:ext cx="96045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1" i="1">
                                <a:solidFill>
                                  <a:prstClr val="black"/>
                                </a:solidFill>
                                <a:latin typeface="Cambria Math" panose="02040503050406030204" pitchFamily="18" charset="0"/>
                              </a:rPr>
                            </m:ctrlPr>
                          </m:sSupPr>
                          <m:e>
                            <m:r>
                              <a:rPr lang="en-US" b="1" i="1">
                                <a:solidFill>
                                  <a:prstClr val="black"/>
                                </a:solidFill>
                                <a:latin typeface="Cambria Math" panose="02040503050406030204" pitchFamily="18" charset="0"/>
                              </a:rPr>
                              <m:t>𝒀</m:t>
                            </m:r>
                          </m:e>
                          <m:sup>
                            <m:r>
                              <a:rPr lang="en-US" b="1" i="1">
                                <a:solidFill>
                                  <a:prstClr val="black"/>
                                </a:solidFill>
                                <a:latin typeface="Cambria Math" panose="02040503050406030204" pitchFamily="18" charset="0"/>
                              </a:rPr>
                              <m:t>′</m:t>
                            </m:r>
                          </m:sup>
                        </m:sSup>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𝒙</m:t>
                        </m:r>
                        <m:r>
                          <a:rPr lang="en-US" b="1" i="1">
                            <a:solidFill>
                              <a:prstClr val="black"/>
                            </a:solidFill>
                            <a:latin typeface="Cambria Math" panose="02040503050406030204" pitchFamily="18" charset="0"/>
                          </a:rPr>
                          <m:t>,</m:t>
                        </m:r>
                        <m:r>
                          <a:rPr lang="en-US" b="1" i="1">
                            <a:solidFill>
                              <a:prstClr val="black"/>
                            </a:solidFill>
                            <a:latin typeface="Cambria Math" panose="02040503050406030204" pitchFamily="18" charset="0"/>
                          </a:rPr>
                          <m:t>𝒕</m:t>
                        </m:r>
                        <m:r>
                          <a:rPr lang="en-US" b="1" i="1">
                            <a:solidFill>
                              <a:prstClr val="black"/>
                            </a:solidFill>
                            <a:latin typeface="Cambria Math" panose="02040503050406030204" pitchFamily="18" charset="0"/>
                          </a:rPr>
                          <m:t>)</m:t>
                        </m:r>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1321435" y="4498118"/>
                  <a:ext cx="960455" cy="369332"/>
                </a:xfrm>
                <a:prstGeom prst="rect">
                  <a:avLst/>
                </a:prstGeom>
                <a:blipFill rotWithShape="0">
                  <a:blip r:embed="rId12"/>
                  <a:stretch>
                    <a:fillRect b="-13333"/>
                  </a:stretch>
                </a:blipFill>
              </p:spPr>
              <p:txBody>
                <a:bodyPr/>
                <a:lstStyle/>
                <a:p>
                  <a:r>
                    <a:rPr lang="en-US">
                      <a:noFill/>
                    </a:rPr>
                    <a:t> </a:t>
                  </a:r>
                </a:p>
              </p:txBody>
            </p:sp>
          </mc:Fallback>
        </mc:AlternateContent>
      </p:grpSp>
      <p:pic>
        <p:nvPicPr>
          <p:cNvPr id="21" name="Picture 20"/>
          <p:cNvPicPr>
            <a:picLocks noChangeAspect="1"/>
          </p:cNvPicPr>
          <p:nvPr/>
        </p:nvPicPr>
        <p:blipFill>
          <a:blip r:embed="rId13"/>
          <a:stretch>
            <a:fillRect/>
          </a:stretch>
        </p:blipFill>
        <p:spPr>
          <a:xfrm>
            <a:off x="1905000" y="5542908"/>
            <a:ext cx="6204979" cy="188241"/>
          </a:xfrm>
          <a:prstGeom prst="rect">
            <a:avLst/>
          </a:prstGeom>
        </p:spPr>
      </p:pic>
    </p:spTree>
    <p:extLst>
      <p:ext uri="{BB962C8B-B14F-4D97-AF65-F5344CB8AC3E}">
        <p14:creationId xmlns:p14="http://schemas.microsoft.com/office/powerpoint/2010/main" val="3202153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542</Words>
  <Application>Microsoft Office PowerPoint</Application>
  <PresentationFormat>On-screen Show (4:3)</PresentationFormat>
  <Paragraphs>64</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Cambria Math</vt:lpstr>
      <vt:lpstr>Corbel</vt:lpstr>
      <vt:lpstr>MathematicalPi-One</vt:lpstr>
      <vt:lpstr>Times New Roman</vt:lpstr>
      <vt:lpstr>TimesTen-Italic</vt:lpstr>
      <vt:lpstr>TimesTen-Roman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Israt Kabir</cp:lastModifiedBy>
  <cp:revision>72</cp:revision>
  <cp:lastPrinted>2020-03-16T17:28:52Z</cp:lastPrinted>
  <dcterms:created xsi:type="dcterms:W3CDTF">2020-03-15T20:51:36Z</dcterms:created>
  <dcterms:modified xsi:type="dcterms:W3CDTF">2022-11-21T05:25:38Z</dcterms:modified>
</cp:coreProperties>
</file>