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4"/>
  </p:notesMasterIdLst>
  <p:sldIdLst>
    <p:sldId id="270" r:id="rId3"/>
    <p:sldId id="271" r:id="rId4"/>
    <p:sldId id="272" r:id="rId5"/>
    <p:sldId id="273" r:id="rId6"/>
    <p:sldId id="274" r:id="rId7"/>
    <p:sldId id="275" r:id="rId8"/>
    <p:sldId id="276" r:id="rId9"/>
    <p:sldId id="290" r:id="rId10"/>
    <p:sldId id="298" r:id="rId11"/>
    <p:sldId id="299" r:id="rId12"/>
    <p:sldId id="301" r:id="rId13"/>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B3B2FD17-11D3-4A9C-A99E-DF98547D91FA}" type="datetimeFigureOut">
              <a:rPr lang="en-US" smtClean="0"/>
              <a:t>11/28/2022</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52FCABCF-0C00-41D5-BFDB-C4EB9AF4B57A}" type="slidenum">
              <a:rPr lang="en-US" smtClean="0"/>
              <a:t>‹#›</a:t>
            </a:fld>
            <a:endParaRPr lang="en-US"/>
          </a:p>
        </p:txBody>
      </p:sp>
    </p:spTree>
    <p:extLst>
      <p:ext uri="{BB962C8B-B14F-4D97-AF65-F5344CB8AC3E}">
        <p14:creationId xmlns:p14="http://schemas.microsoft.com/office/powerpoint/2010/main" val="2309409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406D1C-67F4-406A-BAA5-EB504D151761}"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111BE-9569-4A80-A1E5-1DC332AADD4A}" type="slidenum">
              <a:rPr lang="en-US" smtClean="0"/>
              <a:t>‹#›</a:t>
            </a:fld>
            <a:endParaRPr lang="en-US"/>
          </a:p>
        </p:txBody>
      </p:sp>
    </p:spTree>
    <p:extLst>
      <p:ext uri="{BB962C8B-B14F-4D97-AF65-F5344CB8AC3E}">
        <p14:creationId xmlns:p14="http://schemas.microsoft.com/office/powerpoint/2010/main" val="253648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406D1C-67F4-406A-BAA5-EB504D151761}"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111BE-9569-4A80-A1E5-1DC332AADD4A}" type="slidenum">
              <a:rPr lang="en-US" smtClean="0"/>
              <a:t>‹#›</a:t>
            </a:fld>
            <a:endParaRPr lang="en-US"/>
          </a:p>
        </p:txBody>
      </p:sp>
    </p:spTree>
    <p:extLst>
      <p:ext uri="{BB962C8B-B14F-4D97-AF65-F5344CB8AC3E}">
        <p14:creationId xmlns:p14="http://schemas.microsoft.com/office/powerpoint/2010/main" val="1271574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406D1C-67F4-406A-BAA5-EB504D151761}"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111BE-9569-4A80-A1E5-1DC332AADD4A}" type="slidenum">
              <a:rPr lang="en-US" smtClean="0"/>
              <a:t>‹#›</a:t>
            </a:fld>
            <a:endParaRPr lang="en-US"/>
          </a:p>
        </p:txBody>
      </p:sp>
    </p:spTree>
    <p:extLst>
      <p:ext uri="{BB962C8B-B14F-4D97-AF65-F5344CB8AC3E}">
        <p14:creationId xmlns:p14="http://schemas.microsoft.com/office/powerpoint/2010/main" val="1174099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29718ACD-9EF0-4121-A102-0271DCEF4DB7}" type="datetimeFigureOut">
              <a:rPr lang="en-US" smtClean="0"/>
              <a:t>11/28/2022</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3B0C8B7-136D-4968-B0A6-B2E08DDF10B6}" type="slidenum">
              <a:rPr lang="en-US" smtClean="0"/>
              <a:t>‹#›</a:t>
            </a:fld>
            <a:endParaRPr lang="en-US"/>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5340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718ACD-9EF0-4121-A102-0271DCEF4DB7}"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0C8B7-136D-4968-B0A6-B2E08DDF10B6}" type="slidenum">
              <a:rPr lang="en-US" smtClean="0"/>
              <a:t>‹#›</a:t>
            </a:fld>
            <a:endParaRPr lang="en-US"/>
          </a:p>
        </p:txBody>
      </p:sp>
    </p:spTree>
    <p:extLst>
      <p:ext uri="{BB962C8B-B14F-4D97-AF65-F5344CB8AC3E}">
        <p14:creationId xmlns:p14="http://schemas.microsoft.com/office/powerpoint/2010/main" val="1117021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718ACD-9EF0-4121-A102-0271DCEF4DB7}"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0C8B7-136D-4968-B0A6-B2E08DDF10B6}" type="slidenum">
              <a:rPr lang="en-US" smtClean="0"/>
              <a:t>‹#›</a:t>
            </a:fld>
            <a:endParaRPr lang="en-US"/>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3296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718ACD-9EF0-4121-A102-0271DCEF4DB7}"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0C8B7-136D-4968-B0A6-B2E08DDF10B6}" type="slidenum">
              <a:rPr lang="en-US" smtClean="0"/>
              <a:t>‹#›</a:t>
            </a:fld>
            <a:endParaRPr lang="en-US"/>
          </a:p>
        </p:txBody>
      </p:sp>
    </p:spTree>
    <p:extLst>
      <p:ext uri="{BB962C8B-B14F-4D97-AF65-F5344CB8AC3E}">
        <p14:creationId xmlns:p14="http://schemas.microsoft.com/office/powerpoint/2010/main" val="2857600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718ACD-9EF0-4121-A102-0271DCEF4DB7}" type="datetimeFigureOut">
              <a:rPr lang="en-US" smtClean="0"/>
              <a:t>11/28/2022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B0C8B7-136D-4968-B0A6-B2E08DDF10B6}" type="slidenum">
              <a:rPr lang="en-US" smtClean="0"/>
              <a:t>‹#›</a:t>
            </a:fld>
            <a:endParaRPr lang="en-US"/>
          </a:p>
        </p:txBody>
      </p:sp>
    </p:spTree>
    <p:extLst>
      <p:ext uri="{BB962C8B-B14F-4D97-AF65-F5344CB8AC3E}">
        <p14:creationId xmlns:p14="http://schemas.microsoft.com/office/powerpoint/2010/main" val="10541797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718ACD-9EF0-4121-A102-0271DCEF4DB7}" type="datetimeFigureOut">
              <a:rPr lang="en-US" smtClean="0"/>
              <a:t>11/28/2022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B0C8B7-136D-4968-B0A6-B2E08DDF10B6}" type="slidenum">
              <a:rPr lang="en-US" smtClean="0"/>
              <a:t>‹#›</a:t>
            </a:fld>
            <a:endParaRPr lang="en-US"/>
          </a:p>
        </p:txBody>
      </p:sp>
    </p:spTree>
    <p:extLst>
      <p:ext uri="{BB962C8B-B14F-4D97-AF65-F5344CB8AC3E}">
        <p14:creationId xmlns:p14="http://schemas.microsoft.com/office/powerpoint/2010/main" val="42949291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718ACD-9EF0-4121-A102-0271DCEF4DB7}" type="datetimeFigureOut">
              <a:rPr lang="en-US" smtClean="0"/>
              <a:t>11/28/2022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B0C8B7-136D-4968-B0A6-B2E08DDF10B6}" type="slidenum">
              <a:rPr lang="en-US" smtClean="0"/>
              <a:t>‹#›</a:t>
            </a:fld>
            <a:endParaRPr lang="en-US"/>
          </a:p>
        </p:txBody>
      </p:sp>
    </p:spTree>
    <p:extLst>
      <p:ext uri="{BB962C8B-B14F-4D97-AF65-F5344CB8AC3E}">
        <p14:creationId xmlns:p14="http://schemas.microsoft.com/office/powerpoint/2010/main" val="19426444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9718ACD-9EF0-4121-A102-0271DCEF4DB7}"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0C8B7-136D-4968-B0A6-B2E08DDF10B6}" type="slidenum">
              <a:rPr lang="en-US" smtClean="0"/>
              <a:t>‹#›</a:t>
            </a:fld>
            <a:endParaRPr lang="en-US"/>
          </a:p>
        </p:txBody>
      </p:sp>
    </p:spTree>
    <p:extLst>
      <p:ext uri="{BB962C8B-B14F-4D97-AF65-F5344CB8AC3E}">
        <p14:creationId xmlns:p14="http://schemas.microsoft.com/office/powerpoint/2010/main" val="3659262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406D1C-67F4-406A-BAA5-EB504D151761}"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111BE-9569-4A80-A1E5-1DC332AADD4A}" type="slidenum">
              <a:rPr lang="en-US" smtClean="0"/>
              <a:t>‹#›</a:t>
            </a:fld>
            <a:endParaRPr lang="en-US"/>
          </a:p>
        </p:txBody>
      </p:sp>
    </p:spTree>
    <p:extLst>
      <p:ext uri="{BB962C8B-B14F-4D97-AF65-F5344CB8AC3E}">
        <p14:creationId xmlns:p14="http://schemas.microsoft.com/office/powerpoint/2010/main" val="519190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9718ACD-9EF0-4121-A102-0271DCEF4DB7}"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0C8B7-136D-4968-B0A6-B2E08DDF10B6}" type="slidenum">
              <a:rPr lang="en-US" smtClean="0"/>
              <a:t>‹#›</a:t>
            </a:fld>
            <a:endParaRPr lang="en-US"/>
          </a:p>
        </p:txBody>
      </p:sp>
    </p:spTree>
    <p:extLst>
      <p:ext uri="{BB962C8B-B14F-4D97-AF65-F5344CB8AC3E}">
        <p14:creationId xmlns:p14="http://schemas.microsoft.com/office/powerpoint/2010/main" val="6872003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718ACD-9EF0-4121-A102-0271DCEF4DB7}"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0C8B7-136D-4968-B0A6-B2E08DDF10B6}" type="slidenum">
              <a:rPr lang="en-US" smtClean="0"/>
              <a:t>‹#›</a:t>
            </a:fld>
            <a:endParaRPr lang="en-US"/>
          </a:p>
        </p:txBody>
      </p:sp>
    </p:spTree>
    <p:extLst>
      <p:ext uri="{BB962C8B-B14F-4D97-AF65-F5344CB8AC3E}">
        <p14:creationId xmlns:p14="http://schemas.microsoft.com/office/powerpoint/2010/main" val="41238614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718ACD-9EF0-4121-A102-0271DCEF4DB7}"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0C8B7-136D-4968-B0A6-B2E08DDF10B6}" type="slidenum">
              <a:rPr lang="en-US" smtClean="0"/>
              <a:t>‹#›</a:t>
            </a:fld>
            <a:endParaRPr lang="en-US"/>
          </a:p>
        </p:txBody>
      </p:sp>
    </p:spTree>
    <p:extLst>
      <p:ext uri="{BB962C8B-B14F-4D97-AF65-F5344CB8AC3E}">
        <p14:creationId xmlns:p14="http://schemas.microsoft.com/office/powerpoint/2010/main" val="1840434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406D1C-67F4-406A-BAA5-EB504D151761}"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111BE-9569-4A80-A1E5-1DC332AADD4A}" type="slidenum">
              <a:rPr lang="en-US" smtClean="0"/>
              <a:t>‹#›</a:t>
            </a:fld>
            <a:endParaRPr lang="en-US"/>
          </a:p>
        </p:txBody>
      </p:sp>
    </p:spTree>
    <p:extLst>
      <p:ext uri="{BB962C8B-B14F-4D97-AF65-F5344CB8AC3E}">
        <p14:creationId xmlns:p14="http://schemas.microsoft.com/office/powerpoint/2010/main" val="3274134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406D1C-67F4-406A-BAA5-EB504D151761}"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111BE-9569-4A80-A1E5-1DC332AADD4A}" type="slidenum">
              <a:rPr lang="en-US" smtClean="0"/>
              <a:t>‹#›</a:t>
            </a:fld>
            <a:endParaRPr lang="en-US"/>
          </a:p>
        </p:txBody>
      </p:sp>
    </p:spTree>
    <p:extLst>
      <p:ext uri="{BB962C8B-B14F-4D97-AF65-F5344CB8AC3E}">
        <p14:creationId xmlns:p14="http://schemas.microsoft.com/office/powerpoint/2010/main" val="76842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406D1C-67F4-406A-BAA5-EB504D151761}" type="datetimeFigureOut">
              <a:rPr lang="en-US" smtClean="0"/>
              <a:t>11/28/2022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D111BE-9569-4A80-A1E5-1DC332AADD4A}" type="slidenum">
              <a:rPr lang="en-US" smtClean="0"/>
              <a:t>‹#›</a:t>
            </a:fld>
            <a:endParaRPr lang="en-US"/>
          </a:p>
        </p:txBody>
      </p:sp>
    </p:spTree>
    <p:extLst>
      <p:ext uri="{BB962C8B-B14F-4D97-AF65-F5344CB8AC3E}">
        <p14:creationId xmlns:p14="http://schemas.microsoft.com/office/powerpoint/2010/main" val="2701380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406D1C-67F4-406A-BAA5-EB504D151761}" type="datetimeFigureOut">
              <a:rPr lang="en-US" smtClean="0"/>
              <a:t>11/28/2022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D111BE-9569-4A80-A1E5-1DC332AADD4A}" type="slidenum">
              <a:rPr lang="en-US" smtClean="0"/>
              <a:t>‹#›</a:t>
            </a:fld>
            <a:endParaRPr lang="en-US"/>
          </a:p>
        </p:txBody>
      </p:sp>
    </p:spTree>
    <p:extLst>
      <p:ext uri="{BB962C8B-B14F-4D97-AF65-F5344CB8AC3E}">
        <p14:creationId xmlns:p14="http://schemas.microsoft.com/office/powerpoint/2010/main" val="2451928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406D1C-67F4-406A-BAA5-EB504D151761}" type="datetimeFigureOut">
              <a:rPr lang="en-US" smtClean="0"/>
              <a:t>11/28/2022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D111BE-9569-4A80-A1E5-1DC332AADD4A}" type="slidenum">
              <a:rPr lang="en-US" smtClean="0"/>
              <a:t>‹#›</a:t>
            </a:fld>
            <a:endParaRPr lang="en-US"/>
          </a:p>
        </p:txBody>
      </p:sp>
    </p:spTree>
    <p:extLst>
      <p:ext uri="{BB962C8B-B14F-4D97-AF65-F5344CB8AC3E}">
        <p14:creationId xmlns:p14="http://schemas.microsoft.com/office/powerpoint/2010/main" val="2213474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406D1C-67F4-406A-BAA5-EB504D151761}"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111BE-9569-4A80-A1E5-1DC332AADD4A}" type="slidenum">
              <a:rPr lang="en-US" smtClean="0"/>
              <a:t>‹#›</a:t>
            </a:fld>
            <a:endParaRPr lang="en-US"/>
          </a:p>
        </p:txBody>
      </p:sp>
    </p:spTree>
    <p:extLst>
      <p:ext uri="{BB962C8B-B14F-4D97-AF65-F5344CB8AC3E}">
        <p14:creationId xmlns:p14="http://schemas.microsoft.com/office/powerpoint/2010/main" val="2585877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406D1C-67F4-406A-BAA5-EB504D151761}"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111BE-9569-4A80-A1E5-1DC332AADD4A}" type="slidenum">
              <a:rPr lang="en-US" smtClean="0"/>
              <a:t>‹#›</a:t>
            </a:fld>
            <a:endParaRPr lang="en-US"/>
          </a:p>
        </p:txBody>
      </p:sp>
    </p:spTree>
    <p:extLst>
      <p:ext uri="{BB962C8B-B14F-4D97-AF65-F5344CB8AC3E}">
        <p14:creationId xmlns:p14="http://schemas.microsoft.com/office/powerpoint/2010/main" val="98166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406D1C-67F4-406A-BAA5-EB504D151761}" type="datetimeFigureOut">
              <a:rPr lang="en-US" smtClean="0"/>
              <a:t>11/28/2022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111BE-9569-4A80-A1E5-1DC332AADD4A}" type="slidenum">
              <a:rPr lang="en-US" smtClean="0"/>
              <a:t>‹#›</a:t>
            </a:fld>
            <a:endParaRPr lang="en-US"/>
          </a:p>
        </p:txBody>
      </p:sp>
    </p:spTree>
    <p:extLst>
      <p:ext uri="{BB962C8B-B14F-4D97-AF65-F5344CB8AC3E}">
        <p14:creationId xmlns:p14="http://schemas.microsoft.com/office/powerpoint/2010/main" val="3548981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29718ACD-9EF0-4121-A102-0271DCEF4DB7}" type="datetimeFigureOut">
              <a:rPr lang="en-US" smtClean="0"/>
              <a:t>11/28/2022</a:t>
            </a:fld>
            <a:endParaRPr lang="en-US"/>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US"/>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13B0C8B7-136D-4968-B0A6-B2E08DDF10B6}" type="slidenum">
              <a:rPr lang="en-US" smtClean="0"/>
              <a:t>‹#›</a:t>
            </a:fld>
            <a:endParaRPr lang="en-US"/>
          </a:p>
        </p:txBody>
      </p:sp>
    </p:spTree>
    <p:extLst>
      <p:ext uri="{BB962C8B-B14F-4D97-AF65-F5344CB8AC3E}">
        <p14:creationId xmlns:p14="http://schemas.microsoft.com/office/powerpoint/2010/main" val="8261880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97.png"/><Relationship Id="rId1" Type="http://schemas.openxmlformats.org/officeDocument/2006/relationships/slideLayout" Target="../slideLayouts/slideLayout1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148.png"/><Relationship Id="rId3" Type="http://schemas.openxmlformats.org/officeDocument/2006/relationships/image" Target="../media/image5.png"/><Relationship Id="rId7" Type="http://schemas.openxmlformats.org/officeDocument/2006/relationships/image" Target="../media/image147.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46.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49.png"/></Relationships>
</file>

<file path=ppt/slides/_rels/slide3.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7.xml"/><Relationship Id="rId6" Type="http://schemas.openxmlformats.org/officeDocument/2006/relationships/image" Target="../media/image154.png"/><Relationship Id="rId5" Type="http://schemas.openxmlformats.org/officeDocument/2006/relationships/image" Target="../media/image153.png"/><Relationship Id="rId4" Type="http://schemas.openxmlformats.org/officeDocument/2006/relationships/image" Target="../media/image152.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56.png"/></Relationships>
</file>

<file path=ppt/slides/_rels/slide5.xml.rels><?xml version="1.0" encoding="UTF-8" standalone="yes"?>
<Relationships xmlns="http://schemas.openxmlformats.org/package/2006/relationships"><Relationship Id="rId8" Type="http://schemas.openxmlformats.org/officeDocument/2006/relationships/image" Target="../media/image163.png"/><Relationship Id="rId13" Type="http://schemas.openxmlformats.org/officeDocument/2006/relationships/image" Target="../media/image167.png"/><Relationship Id="rId3" Type="http://schemas.openxmlformats.org/officeDocument/2006/relationships/image" Target="../media/image158.png"/><Relationship Id="rId7" Type="http://schemas.openxmlformats.org/officeDocument/2006/relationships/image" Target="../media/image162.png"/><Relationship Id="rId12" Type="http://schemas.openxmlformats.org/officeDocument/2006/relationships/image" Target="../media/image166.png"/><Relationship Id="rId2" Type="http://schemas.openxmlformats.org/officeDocument/2006/relationships/image" Target="../media/image157.png"/><Relationship Id="rId1" Type="http://schemas.openxmlformats.org/officeDocument/2006/relationships/slideLayout" Target="../slideLayouts/slideLayout7.xml"/><Relationship Id="rId6" Type="http://schemas.openxmlformats.org/officeDocument/2006/relationships/image" Target="../media/image161.png"/><Relationship Id="rId11" Type="http://schemas.openxmlformats.org/officeDocument/2006/relationships/image" Target="../media/image165.png"/><Relationship Id="rId5" Type="http://schemas.openxmlformats.org/officeDocument/2006/relationships/image" Target="../media/image160.png"/><Relationship Id="rId10" Type="http://schemas.openxmlformats.org/officeDocument/2006/relationships/image" Target="../media/image8.png"/><Relationship Id="rId4" Type="http://schemas.openxmlformats.org/officeDocument/2006/relationships/image" Target="../media/image159.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74.png"/><Relationship Id="rId3" Type="http://schemas.openxmlformats.org/officeDocument/2006/relationships/image" Target="../media/image169.png"/><Relationship Id="rId7" Type="http://schemas.openxmlformats.org/officeDocument/2006/relationships/image" Target="../media/image173.png"/><Relationship Id="rId12" Type="http://schemas.openxmlformats.org/officeDocument/2006/relationships/image" Target="../media/image13.png"/><Relationship Id="rId2" Type="http://schemas.openxmlformats.org/officeDocument/2006/relationships/image" Target="../media/image168.png"/><Relationship Id="rId1" Type="http://schemas.openxmlformats.org/officeDocument/2006/relationships/slideLayout" Target="../slideLayouts/slideLayout7.xml"/><Relationship Id="rId6" Type="http://schemas.openxmlformats.org/officeDocument/2006/relationships/image" Target="../media/image172.png"/><Relationship Id="rId11" Type="http://schemas.openxmlformats.org/officeDocument/2006/relationships/image" Target="../media/image12.png"/><Relationship Id="rId5" Type="http://schemas.openxmlformats.org/officeDocument/2006/relationships/image" Target="../media/image171.png"/><Relationship Id="rId10" Type="http://schemas.openxmlformats.org/officeDocument/2006/relationships/image" Target="../media/image11.png"/><Relationship Id="rId4" Type="http://schemas.openxmlformats.org/officeDocument/2006/relationships/image" Target="../media/image170.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80.png"/><Relationship Id="rId7" Type="http://schemas.openxmlformats.org/officeDocument/2006/relationships/image" Target="../media/image14.png"/><Relationship Id="rId2" Type="http://schemas.openxmlformats.org/officeDocument/2006/relationships/image" Target="../media/image179.png"/><Relationship Id="rId1" Type="http://schemas.openxmlformats.org/officeDocument/2006/relationships/slideLayout" Target="../slideLayouts/slideLayout7.xml"/><Relationship Id="rId6" Type="http://schemas.openxmlformats.org/officeDocument/2006/relationships/image" Target="../media/image183.png"/><Relationship Id="rId5" Type="http://schemas.openxmlformats.org/officeDocument/2006/relationships/image" Target="../media/image182.png"/><Relationship Id="rId4" Type="http://schemas.openxmlformats.org/officeDocument/2006/relationships/image" Target="../media/image181.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png"/><Relationship Id="rId7" Type="http://schemas.openxmlformats.org/officeDocument/2006/relationships/image" Target="../media/image190.png"/><Relationship Id="rId2" Type="http://schemas.openxmlformats.org/officeDocument/2006/relationships/image" Target="../media/image185.png"/><Relationship Id="rId1" Type="http://schemas.openxmlformats.org/officeDocument/2006/relationships/slideLayout" Target="../slideLayouts/slideLayout7.xml"/><Relationship Id="rId6" Type="http://schemas.openxmlformats.org/officeDocument/2006/relationships/image" Target="../media/image189.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image" Target="../media/image16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838200"/>
            <a:ext cx="7620000" cy="1569660"/>
          </a:xfrm>
          <a:prstGeom prst="rect">
            <a:avLst/>
          </a:prstGeom>
          <a:noFill/>
        </p:spPr>
        <p:txBody>
          <a:bodyPr wrap="square" rtlCol="0">
            <a:spAutoFit/>
          </a:bodyPr>
          <a:lstStyle/>
          <a:p>
            <a:pPr algn="just"/>
            <a:r>
              <a:rPr lang="en-US" sz="2400" b="1" dirty="0"/>
              <a:t>Standing Wave: If two sinusoidal waves of the same amplitude and wavelength travel in opposite directions along the same string then their interference will produce standing wave.</a:t>
            </a:r>
          </a:p>
        </p:txBody>
      </p:sp>
      <p:sp>
        <p:nvSpPr>
          <p:cNvPr id="31" name="Oval Callout 30"/>
          <p:cNvSpPr/>
          <p:nvPr/>
        </p:nvSpPr>
        <p:spPr>
          <a:xfrm rot="3063011">
            <a:off x="6411403" y="4501031"/>
            <a:ext cx="2601930" cy="990600"/>
          </a:xfrm>
          <a:prstGeom prst="wedgeEllipseCallout">
            <a:avLst>
              <a:gd name="adj1" fmla="val -41909"/>
              <a:gd name="adj2" fmla="val 15947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Standing Wave</a:t>
            </a:r>
          </a:p>
        </p:txBody>
      </p:sp>
      <p:grpSp>
        <p:nvGrpSpPr>
          <p:cNvPr id="34" name="Group 33"/>
          <p:cNvGrpSpPr/>
          <p:nvPr/>
        </p:nvGrpSpPr>
        <p:grpSpPr>
          <a:xfrm>
            <a:off x="381000" y="2577152"/>
            <a:ext cx="3706689" cy="1379640"/>
            <a:chOff x="381000" y="2577152"/>
            <a:chExt cx="3706689" cy="1379640"/>
          </a:xfrm>
        </p:grpSpPr>
        <p:cxnSp>
          <p:nvCxnSpPr>
            <p:cNvPr id="21" name="Straight Arrow Connector 20"/>
            <p:cNvCxnSpPr/>
            <p:nvPr/>
          </p:nvCxnSpPr>
          <p:spPr>
            <a:xfrm>
              <a:off x="2362200" y="2577152"/>
              <a:ext cx="10668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2" name="Picture 31"/>
            <p:cNvPicPr>
              <a:picLocks noChangeAspect="1"/>
            </p:cNvPicPr>
            <p:nvPr/>
          </p:nvPicPr>
          <p:blipFill>
            <a:blip r:embed="rId2"/>
            <a:stretch>
              <a:fillRect/>
            </a:stretch>
          </p:blipFill>
          <p:spPr>
            <a:xfrm>
              <a:off x="381000" y="2688714"/>
              <a:ext cx="3706689" cy="1268078"/>
            </a:xfrm>
            <a:prstGeom prst="rect">
              <a:avLst/>
            </a:prstGeom>
          </p:spPr>
        </p:pic>
      </p:grpSp>
      <p:grpSp>
        <p:nvGrpSpPr>
          <p:cNvPr id="35" name="Group 34"/>
          <p:cNvGrpSpPr/>
          <p:nvPr/>
        </p:nvGrpSpPr>
        <p:grpSpPr>
          <a:xfrm>
            <a:off x="5105400" y="2432881"/>
            <a:ext cx="3737172" cy="1458526"/>
            <a:chOff x="5105400" y="2432881"/>
            <a:chExt cx="3737172" cy="1458526"/>
          </a:xfrm>
        </p:grpSpPr>
        <p:cxnSp>
          <p:nvCxnSpPr>
            <p:cNvPr id="25" name="Straight Arrow Connector 24"/>
            <p:cNvCxnSpPr/>
            <p:nvPr/>
          </p:nvCxnSpPr>
          <p:spPr>
            <a:xfrm flipH="1">
              <a:off x="6858000" y="2432881"/>
              <a:ext cx="990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3"/>
            <a:stretch>
              <a:fillRect/>
            </a:stretch>
          </p:blipFill>
          <p:spPr>
            <a:xfrm>
              <a:off x="5105400" y="2653812"/>
              <a:ext cx="3737172" cy="1237595"/>
            </a:xfrm>
            <a:prstGeom prst="rect">
              <a:avLst/>
            </a:prstGeom>
          </p:spPr>
        </p:pic>
      </p:grpSp>
      <p:grpSp>
        <p:nvGrpSpPr>
          <p:cNvPr id="39" name="Group 38"/>
          <p:cNvGrpSpPr/>
          <p:nvPr/>
        </p:nvGrpSpPr>
        <p:grpSpPr>
          <a:xfrm>
            <a:off x="1066800" y="4237646"/>
            <a:ext cx="5373918" cy="1908213"/>
            <a:chOff x="1066800" y="4237646"/>
            <a:chExt cx="5373918" cy="1908213"/>
          </a:xfrm>
        </p:grpSpPr>
        <p:pic>
          <p:nvPicPr>
            <p:cNvPr id="36" name="Picture 35"/>
            <p:cNvPicPr>
              <a:picLocks noChangeAspect="1"/>
            </p:cNvPicPr>
            <p:nvPr/>
          </p:nvPicPr>
          <p:blipFill>
            <a:blip r:embed="rId4"/>
            <a:stretch>
              <a:fillRect/>
            </a:stretch>
          </p:blipFill>
          <p:spPr>
            <a:xfrm>
              <a:off x="1066800" y="4237646"/>
              <a:ext cx="5261304" cy="1908213"/>
            </a:xfrm>
            <a:prstGeom prst="rect">
              <a:avLst/>
            </a:prstGeom>
          </p:spPr>
        </p:pic>
        <p:sp>
          <p:nvSpPr>
            <p:cNvPr id="37" name="TextBox 36"/>
            <p:cNvSpPr txBox="1"/>
            <p:nvPr/>
          </p:nvSpPr>
          <p:spPr>
            <a:xfrm>
              <a:off x="1295400" y="4237646"/>
              <a:ext cx="304800" cy="369332"/>
            </a:xfrm>
            <a:prstGeom prst="rect">
              <a:avLst/>
            </a:prstGeom>
            <a:noFill/>
          </p:spPr>
          <p:txBody>
            <a:bodyPr wrap="square" rtlCol="0">
              <a:spAutoFit/>
            </a:bodyPr>
            <a:lstStyle/>
            <a:p>
              <a:r>
                <a:rPr lang="en-US" b="1" dirty="0"/>
                <a:t>Y</a:t>
              </a:r>
            </a:p>
          </p:txBody>
        </p:sp>
        <p:sp>
          <p:nvSpPr>
            <p:cNvPr id="38" name="TextBox 37"/>
            <p:cNvSpPr txBox="1"/>
            <p:nvPr/>
          </p:nvSpPr>
          <p:spPr>
            <a:xfrm>
              <a:off x="6215490" y="5536527"/>
              <a:ext cx="225228" cy="369332"/>
            </a:xfrm>
            <a:prstGeom prst="rect">
              <a:avLst/>
            </a:prstGeom>
            <a:noFill/>
          </p:spPr>
          <p:txBody>
            <a:bodyPr wrap="square" rtlCol="0">
              <a:spAutoFit/>
            </a:bodyPr>
            <a:lstStyle/>
            <a:p>
              <a:r>
                <a:rPr lang="en-US" b="1" dirty="0"/>
                <a:t>x</a:t>
              </a:r>
            </a:p>
          </p:txBody>
        </p:sp>
      </p:grpSp>
    </p:spTree>
    <p:extLst>
      <p:ext uri="{BB962C8B-B14F-4D97-AF65-F5344CB8AC3E}">
        <p14:creationId xmlns:p14="http://schemas.microsoft.com/office/powerpoint/2010/main" val="17724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CA7DCAF7-9A94-4415-A752-BEB1163DD689}"/>
                  </a:ext>
                </a:extLst>
              </p:cNvPr>
              <p:cNvSpPr/>
              <p:nvPr/>
            </p:nvSpPr>
            <p:spPr>
              <a:xfrm>
                <a:off x="320824" y="250673"/>
                <a:ext cx="5562600" cy="46166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400" b="0" i="0" u="none" strike="noStrike" kern="1200" cap="none" spc="0" normalizeH="0" baseline="0" noProof="0" dirty="0">
                    <a:ln>
                      <a:noFill/>
                    </a:ln>
                    <a:solidFill>
                      <a:srgbClr val="00B0F0"/>
                    </a:solidFill>
                    <a:effectLst/>
                    <a:uLnTx/>
                    <a:uFillTx/>
                    <a:latin typeface="TimesTen-Italic"/>
                    <a:ea typeface="+mn-ea"/>
                    <a:cs typeface="+mn-cs"/>
                  </a:rPr>
                  <a:t>(d)   y</a:t>
                </a:r>
                <a:r>
                  <a:rPr kumimoji="0" lang="fr-FR" sz="2400" b="0" i="0" u="none" strike="noStrike" kern="1200" cap="none" spc="0" normalizeH="0" baseline="0" noProof="0" dirty="0">
                    <a:ln>
                      <a:noFill/>
                    </a:ln>
                    <a:solidFill>
                      <a:srgbClr val="00B0F0"/>
                    </a:solidFill>
                    <a:effectLst/>
                    <a:uLnTx/>
                    <a:uFillTx/>
                    <a:latin typeface="MathematicalPi-One"/>
                    <a:ea typeface="+mn-ea"/>
                    <a:cs typeface="+mn-cs"/>
                  </a:rPr>
                  <a:t>’</a:t>
                </a:r>
                <a:r>
                  <a:rPr kumimoji="0" lang="fr-FR" sz="2400" b="0" i="0" u="none" strike="noStrike" kern="1200" cap="none" spc="0" normalizeH="0" baseline="0" noProof="0" dirty="0">
                    <a:ln>
                      <a:noFill/>
                    </a:ln>
                    <a:solidFill>
                      <a:srgbClr val="00B0F0"/>
                    </a:solidFill>
                    <a:effectLst/>
                    <a:uLnTx/>
                    <a:uFillTx/>
                    <a:latin typeface="TimesTen-Roman"/>
                    <a:ea typeface="+mn-ea"/>
                    <a:cs typeface="+mn-cs"/>
                  </a:rPr>
                  <a:t>(</a:t>
                </a:r>
                <a:r>
                  <a:rPr kumimoji="0" lang="fr-FR" sz="2400" b="0" i="0" u="none" strike="noStrike" kern="1200" cap="none" spc="0" normalizeH="0" baseline="0" noProof="0" dirty="0">
                    <a:ln>
                      <a:noFill/>
                    </a:ln>
                    <a:solidFill>
                      <a:srgbClr val="00B0F0"/>
                    </a:solidFill>
                    <a:effectLst/>
                    <a:uLnTx/>
                    <a:uFillTx/>
                    <a:latin typeface="TimesTen-Italic"/>
                    <a:ea typeface="+mn-ea"/>
                    <a:cs typeface="+mn-cs"/>
                  </a:rPr>
                  <a:t>x</a:t>
                </a:r>
                <a:r>
                  <a:rPr kumimoji="0" lang="fr-FR" sz="2400" b="0" i="0" u="none" strike="noStrike" kern="1200" cap="none" spc="0" normalizeH="0" baseline="0" noProof="0" dirty="0">
                    <a:ln>
                      <a:noFill/>
                    </a:ln>
                    <a:solidFill>
                      <a:srgbClr val="00B0F0"/>
                    </a:solidFill>
                    <a:effectLst/>
                    <a:uLnTx/>
                    <a:uFillTx/>
                    <a:latin typeface="TimesTen-Roman"/>
                    <a:ea typeface="+mn-ea"/>
                    <a:cs typeface="+mn-cs"/>
                  </a:rPr>
                  <a:t>, </a:t>
                </a:r>
                <a:r>
                  <a:rPr kumimoji="0" lang="fr-FR" sz="2400" b="0" i="0" u="none" strike="noStrike" kern="1200" cap="none" spc="0" normalizeH="0" baseline="0" noProof="0" dirty="0">
                    <a:ln>
                      <a:noFill/>
                    </a:ln>
                    <a:solidFill>
                      <a:srgbClr val="00B0F0"/>
                    </a:solidFill>
                    <a:effectLst/>
                    <a:uLnTx/>
                    <a:uFillTx/>
                    <a:latin typeface="TimesTen-Italic"/>
                    <a:ea typeface="+mn-ea"/>
                    <a:cs typeface="+mn-cs"/>
                  </a:rPr>
                  <a:t>t</a:t>
                </a:r>
                <a:r>
                  <a:rPr kumimoji="0" lang="fr-FR" sz="2400" b="0" i="0" u="none" strike="noStrike" kern="1200" cap="none" spc="0" normalizeH="0" baseline="0" noProof="0" dirty="0">
                    <a:ln>
                      <a:noFill/>
                    </a:ln>
                    <a:solidFill>
                      <a:srgbClr val="00B0F0"/>
                    </a:solidFill>
                    <a:effectLst/>
                    <a:uLnTx/>
                    <a:uFillTx/>
                    <a:latin typeface="TimesTen-Roman"/>
                    <a:ea typeface="+mn-ea"/>
                    <a:cs typeface="+mn-cs"/>
                  </a:rPr>
                  <a:t>) </a:t>
                </a:r>
                <a:r>
                  <a:rPr kumimoji="0" lang="en-US" sz="2400" b="0" i="0" u="none" strike="noStrike" kern="1200" cap="none" spc="0" normalizeH="0" baseline="0" noProof="0" dirty="0">
                    <a:ln>
                      <a:noFill/>
                    </a:ln>
                    <a:solidFill>
                      <a:srgbClr val="7030A0"/>
                    </a:solidFill>
                    <a:effectLst/>
                    <a:uLnTx/>
                    <a:uFillTx/>
                    <a:latin typeface="MathematicalPi-One"/>
                    <a:ea typeface="+mn-ea"/>
                    <a:cs typeface="+mn-cs"/>
                  </a:rPr>
                  <a:t>= </a:t>
                </a:r>
                <a:r>
                  <a:rPr kumimoji="0" lang="en-US" sz="24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[2y</a:t>
                </a:r>
                <a:r>
                  <a:rPr kumimoji="0" lang="en-US" sz="2400" b="0" i="0" u="none" strike="noStrike" kern="1200" cap="none" spc="0" normalizeH="0" baseline="-25000" noProof="0" dirty="0">
                    <a:ln>
                      <a:noFill/>
                    </a:ln>
                    <a:solidFill>
                      <a:srgbClr val="00B050"/>
                    </a:solidFill>
                    <a:effectLst/>
                    <a:uLnTx/>
                    <a:uFillTx/>
                    <a:latin typeface="Arial" panose="020B0604020202020204" pitchFamily="34" charset="0"/>
                    <a:ea typeface="+mn-ea"/>
                    <a:cs typeface="Arial" panose="020B0604020202020204" pitchFamily="34" charset="0"/>
                  </a:rPr>
                  <a:t>m</a:t>
                </a:r>
                <a:r>
                  <a:rPr kumimoji="0" lang="en-US" sz="24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 sin </a:t>
                </a:r>
                <a14:m>
                  <m:oMath xmlns:m="http://schemas.openxmlformats.org/officeDocument/2006/math">
                    <m:box>
                      <m:boxPr>
                        <m:ctrlPr>
                          <a:rPr kumimoji="0" lang="en-US" sz="2400" b="0" i="1" u="none" strike="noStrike" kern="1200" cap="none" spc="0" normalizeH="0" baseline="0" noProof="0" dirty="0" smtClean="0">
                            <a:ln>
                              <a:noFill/>
                            </a:ln>
                            <a:solidFill>
                              <a:srgbClr val="00B050"/>
                            </a:solidFill>
                            <a:effectLst/>
                            <a:uLnTx/>
                            <a:uFillTx/>
                            <a:latin typeface="Cambria Math" panose="02040503050406030204" pitchFamily="18" charset="0"/>
                            <a:ea typeface="+mn-ea"/>
                            <a:cs typeface="+mn-cs"/>
                          </a:rPr>
                        </m:ctrlPr>
                      </m:boxPr>
                      <m:e>
                        <m:argPr>
                          <m:argSz m:val="-1"/>
                        </m:argPr>
                        <m:r>
                          <m:rPr>
                            <m:sty m:val="p"/>
                            <m:brk m:alnAt="63"/>
                          </m:rPr>
                          <a:rPr kumimoji="0" lang="en-US" sz="2400" b="0" i="0" u="none" strike="noStrike" kern="1200" cap="none" spc="0" normalizeH="0" baseline="0" noProof="0" dirty="0" smtClean="0">
                            <a:ln>
                              <a:noFill/>
                            </a:ln>
                            <a:solidFill>
                              <a:srgbClr val="00B050"/>
                            </a:solidFill>
                            <a:effectLst/>
                            <a:uLnTx/>
                            <a:uFillTx/>
                            <a:latin typeface="Cambria Math" panose="02040503050406030204" pitchFamily="18" charset="0"/>
                            <a:ea typeface="+mn-ea"/>
                            <a:cs typeface="+mn-cs"/>
                          </a:rPr>
                          <m:t>k</m:t>
                        </m:r>
                        <m:r>
                          <m:rPr>
                            <m:sty m:val="p"/>
                          </m:rPr>
                          <a:rPr kumimoji="0" lang="en-US" sz="2400" b="0" i="0" u="none" strike="noStrike" kern="1200" cap="none" spc="0" normalizeH="0" baseline="0" noProof="0" dirty="0" smtClean="0">
                            <a:ln>
                              <a:noFill/>
                            </a:ln>
                            <a:solidFill>
                              <a:srgbClr val="00B050"/>
                            </a:solidFill>
                            <a:effectLst/>
                            <a:uLnTx/>
                            <a:uFillTx/>
                            <a:latin typeface="Cambria Math" panose="02040503050406030204" pitchFamily="18" charset="0"/>
                            <a:ea typeface="+mn-ea"/>
                            <a:cs typeface="+mn-cs"/>
                          </a:rPr>
                          <m:t>x</m:t>
                        </m:r>
                      </m:e>
                    </m:box>
                    <m:r>
                      <a:rPr kumimoji="0" lang="en-US" sz="2400" b="0" i="0" u="none" strike="noStrike" kern="1200" cap="none" spc="0" normalizeH="0" baseline="0" noProof="0" dirty="0" smtClean="0">
                        <a:ln>
                          <a:noFill/>
                        </a:ln>
                        <a:solidFill>
                          <a:srgbClr val="00B050"/>
                        </a:solidFill>
                        <a:effectLst/>
                        <a:uLnTx/>
                        <a:uFillTx/>
                        <a:latin typeface="Cambria Math" panose="02040503050406030204" pitchFamily="18" charset="0"/>
                        <a:ea typeface="+mn-ea"/>
                        <a:cs typeface="+mn-cs"/>
                      </a:rPr>
                      <m:t>]</m:t>
                    </m:r>
                    <m:r>
                      <m:rPr>
                        <m:nor/>
                      </m:rPr>
                      <a:rPr kumimoji="0" lang="en-US" sz="2400" b="0" i="0" u="none" strike="noStrike" kern="1200" cap="none" spc="0" normalizeH="0" baseline="0" noProof="0" dirty="0" smtClean="0">
                        <a:ln>
                          <a:noFill/>
                        </a:ln>
                        <a:solidFill>
                          <a:srgbClr val="00B050"/>
                        </a:solidFill>
                        <a:effectLst/>
                        <a:uLnTx/>
                        <a:uFillTx/>
                        <a:latin typeface="Cambria Math" panose="02040503050406030204" pitchFamily="18" charset="0"/>
                        <a:ea typeface="+mn-ea"/>
                        <a:cs typeface="+mn-cs"/>
                      </a:rPr>
                      <m:t> </m:t>
                    </m:r>
                    <m:r>
                      <m:rPr>
                        <m:nor/>
                      </m:rPr>
                      <a:rPr kumimoji="0" lang="en-US" sz="2400" b="0" i="0" u="none" strike="noStrike" kern="1200" cap="none" spc="0" normalizeH="0" baseline="0" noProof="0" smtClean="0">
                        <a:ln>
                          <a:noFill/>
                        </a:ln>
                        <a:solidFill>
                          <a:srgbClr val="00B0F0"/>
                        </a:solidFill>
                        <a:effectLst/>
                        <a:uLnTx/>
                        <a:uFillTx/>
                        <a:latin typeface="Arial" panose="020B0604020202020204" pitchFamily="34" charset="0"/>
                        <a:ea typeface="Cambria Math" panose="02040503050406030204" pitchFamily="18" charset="0"/>
                        <a:cs typeface="Arial" panose="020B0604020202020204" pitchFamily="34" charset="0"/>
                      </a:rPr>
                      <m:t>cos</m:t>
                    </m:r>
                    <m:r>
                      <m:rPr>
                        <m:sty m:val="p"/>
                      </m:rPr>
                      <a:rPr kumimoji="0" lang="en-US" sz="2400" b="0" i="0"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t>ω</m:t>
                    </m:r>
                    <m:r>
                      <m:rPr>
                        <m:nor/>
                      </m:rPr>
                      <a:rPr kumimoji="0" lang="en-US" sz="2400" b="0" i="0" u="none" strike="noStrike" kern="1200" cap="none" spc="0" normalizeH="0" baseline="0" noProof="0" dirty="0">
                        <a:ln>
                          <a:noFill/>
                        </a:ln>
                        <a:solidFill>
                          <a:srgbClr val="00B0F0"/>
                        </a:solidFill>
                        <a:effectLst/>
                        <a:uLnTx/>
                        <a:uFillTx/>
                        <a:latin typeface="Arial" panose="020B0604020202020204" pitchFamily="34" charset="0"/>
                        <a:ea typeface="+mn-ea"/>
                        <a:cs typeface="Arial" panose="020B0604020202020204" pitchFamily="34" charset="0"/>
                      </a:rPr>
                      <m:t>t</m:t>
                    </m:r>
                  </m:oMath>
                </a14:m>
                <a:endParaRPr kumimoji="0" lang="en-US" sz="24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endParaRPr>
              </a:p>
            </p:txBody>
          </p:sp>
        </mc:Choice>
        <mc:Fallback xmlns="">
          <p:sp>
            <p:nvSpPr>
              <p:cNvPr id="2" name="Rectangle 1">
                <a:extLst>
                  <a:ext uri="{FF2B5EF4-FFF2-40B4-BE49-F238E27FC236}">
                    <a16:creationId xmlns:a16="http://schemas.microsoft.com/office/drawing/2014/main" id="{CA7DCAF7-9A94-4415-A752-BEB1163DD689}"/>
                  </a:ext>
                </a:extLst>
              </p:cNvPr>
              <p:cNvSpPr>
                <a:spLocks noRot="1" noChangeAspect="1" noMove="1" noResize="1" noEditPoints="1" noAdjustHandles="1" noChangeArrowheads="1" noChangeShapeType="1" noTextEdit="1"/>
              </p:cNvSpPr>
              <p:nvPr/>
            </p:nvSpPr>
            <p:spPr>
              <a:xfrm>
                <a:off x="320824" y="250673"/>
                <a:ext cx="5562600" cy="461665"/>
              </a:xfrm>
              <a:prstGeom prst="rect">
                <a:avLst/>
              </a:prstGeom>
              <a:blipFill>
                <a:blip r:embed="rId2"/>
                <a:stretch>
                  <a:fillRect l="-1754" t="-11842"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6F0963CB-E311-418D-9CAA-9767C5ACB229}"/>
                  </a:ext>
                </a:extLst>
              </p:cNvPr>
              <p:cNvSpPr/>
              <p:nvPr/>
            </p:nvSpPr>
            <p:spPr>
              <a:xfrm>
                <a:off x="1143000" y="972155"/>
                <a:ext cx="5562600" cy="6849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400" b="0" i="0" u="none" strike="noStrike" kern="1200" cap="none" spc="0" normalizeH="0" baseline="0" noProof="0" dirty="0">
                    <a:ln>
                      <a:noFill/>
                    </a:ln>
                    <a:solidFill>
                      <a:srgbClr val="00B0F0"/>
                    </a:solidFill>
                    <a:effectLst/>
                    <a:uLnTx/>
                    <a:uFillTx/>
                    <a:latin typeface="TimesTen-Italic"/>
                    <a:ea typeface="+mn-ea"/>
                    <a:cs typeface="+mn-cs"/>
                  </a:rPr>
                  <a:t>u = </a:t>
                </a:r>
                <a14:m>
                  <m:oMath xmlns:m="http://schemas.openxmlformats.org/officeDocument/2006/math">
                    <m:f>
                      <m:fPr>
                        <m:ctrlPr>
                          <a:rPr kumimoji="0" lang="fr-FR" sz="2400" b="0" i="1" u="none" strike="noStrike" kern="1200" cap="none" spc="0" normalizeH="0" baseline="0" noProof="0" smtClean="0">
                            <a:ln>
                              <a:noFill/>
                            </a:ln>
                            <a:solidFill>
                              <a:srgbClr val="00B0F0"/>
                            </a:solidFill>
                            <a:effectLst/>
                            <a:uLnTx/>
                            <a:uFillTx/>
                            <a:latin typeface="Cambria Math" panose="02040503050406030204" pitchFamily="18" charset="0"/>
                            <a:ea typeface="+mn-ea"/>
                            <a:cs typeface="+mn-cs"/>
                          </a:rPr>
                        </m:ctrlPr>
                      </m:fPr>
                      <m:num>
                        <m:r>
                          <a:rPr kumimoji="0" lang="fr-FR" sz="2400" b="0" i="1" u="none" strike="noStrike" kern="1200" cap="none" spc="0" normalizeH="0" baseline="0" noProof="0" smtClean="0">
                            <a:ln>
                              <a:noFill/>
                            </a:ln>
                            <a:solidFill>
                              <a:srgbClr val="00B0F0"/>
                            </a:solidFill>
                            <a:effectLst/>
                            <a:uLnTx/>
                            <a:uFillTx/>
                            <a:latin typeface="Cambria Math" panose="02040503050406030204" pitchFamily="18" charset="0"/>
                            <a:ea typeface="+mn-ea"/>
                            <a:cs typeface="+mn-cs"/>
                          </a:rPr>
                          <m:t>𝜕</m:t>
                        </m:r>
                        <m:r>
                          <a:rPr kumimoji="0" lang="fr-FR" sz="2400" b="0" i="1" u="none" strike="noStrike" kern="1200" cap="none" spc="0" normalizeH="0" baseline="0" noProof="0" smtClean="0">
                            <a:ln>
                              <a:noFill/>
                            </a:ln>
                            <a:solidFill>
                              <a:srgbClr val="00B0F0"/>
                            </a:solidFill>
                            <a:effectLst/>
                            <a:uLnTx/>
                            <a:uFillTx/>
                            <a:latin typeface="Cambria Math" panose="02040503050406030204" pitchFamily="18" charset="0"/>
                            <a:ea typeface="+mn-ea"/>
                            <a:cs typeface="+mn-cs"/>
                          </a:rPr>
                          <m:t>𝑦</m:t>
                        </m:r>
                        <m:r>
                          <m:rPr>
                            <m:nor/>
                          </m:rPr>
                          <a:rPr kumimoji="0" lang="fr-FR" sz="2400" b="0" i="0" u="none" strike="noStrike" kern="1200" cap="none" spc="0" normalizeH="0" baseline="0" noProof="0" dirty="0">
                            <a:ln>
                              <a:noFill/>
                            </a:ln>
                            <a:solidFill>
                              <a:srgbClr val="00B0F0"/>
                            </a:solidFill>
                            <a:effectLst/>
                            <a:uLnTx/>
                            <a:uFillTx/>
                            <a:latin typeface="MathematicalPi-One"/>
                            <a:ea typeface="+mn-ea"/>
                            <a:cs typeface="+mn-cs"/>
                          </a:rPr>
                          <m:t>’</m:t>
                        </m:r>
                      </m:num>
                      <m:den>
                        <m:r>
                          <a:rPr kumimoji="0" lang="fr-FR" sz="2400" b="0" i="1" u="none" strike="noStrike" kern="1200" cap="none" spc="0" normalizeH="0" baseline="0" noProof="0" smtClean="0">
                            <a:ln>
                              <a:noFill/>
                            </a:ln>
                            <a:solidFill>
                              <a:srgbClr val="00B0F0"/>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srgbClr val="00B0F0"/>
                            </a:solidFill>
                            <a:effectLst/>
                            <a:uLnTx/>
                            <a:uFillTx/>
                            <a:latin typeface="Cambria Math" panose="02040503050406030204" pitchFamily="18" charset="0"/>
                            <a:ea typeface="+mn-ea"/>
                            <a:cs typeface="+mn-cs"/>
                          </a:rPr>
                          <m:t>𝑡</m:t>
                        </m:r>
                      </m:den>
                    </m:f>
                  </m:oMath>
                </a14:m>
                <a:r>
                  <a:rPr kumimoji="0" lang="fr-FR" sz="2400" b="0" i="0" u="none" strike="noStrike" kern="1200" cap="none" spc="0" normalizeH="0" baseline="0" noProof="0" dirty="0">
                    <a:ln>
                      <a:noFill/>
                    </a:ln>
                    <a:solidFill>
                      <a:srgbClr val="00B0F0"/>
                    </a:solidFill>
                    <a:effectLst/>
                    <a:uLnTx/>
                    <a:uFillTx/>
                    <a:latin typeface="TimesTen-Italic"/>
                    <a:ea typeface="+mn-ea"/>
                    <a:cs typeface="+mn-cs"/>
                  </a:rPr>
                  <a:t> </a:t>
                </a:r>
                <a:endParaRPr kumimoji="0" lang="en-US" sz="24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endParaRPr>
              </a:p>
            </p:txBody>
          </p:sp>
        </mc:Choice>
        <mc:Fallback xmlns="">
          <p:sp>
            <p:nvSpPr>
              <p:cNvPr id="3" name="Rectangle 2">
                <a:extLst>
                  <a:ext uri="{FF2B5EF4-FFF2-40B4-BE49-F238E27FC236}">
                    <a16:creationId xmlns:a16="http://schemas.microsoft.com/office/drawing/2014/main" id="{6F0963CB-E311-418D-9CAA-9767C5ACB229}"/>
                  </a:ext>
                </a:extLst>
              </p:cNvPr>
              <p:cNvSpPr>
                <a:spLocks noRot="1" noChangeAspect="1" noMove="1" noResize="1" noEditPoints="1" noAdjustHandles="1" noChangeArrowheads="1" noChangeShapeType="1" noTextEdit="1"/>
              </p:cNvSpPr>
              <p:nvPr/>
            </p:nvSpPr>
            <p:spPr>
              <a:xfrm>
                <a:off x="1143000" y="972155"/>
                <a:ext cx="5562600" cy="684931"/>
              </a:xfrm>
              <a:prstGeom prst="rect">
                <a:avLst/>
              </a:prstGeom>
              <a:blipFill>
                <a:blip r:embed="rId3"/>
                <a:stretch>
                  <a:fillRect l="-1754" b="-70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EA04E16-AD27-4667-B8E2-8D1E4AB5FE4C}"/>
                  </a:ext>
                </a:extLst>
              </p:cNvPr>
              <p:cNvSpPr/>
              <p:nvPr/>
            </p:nvSpPr>
            <p:spPr>
              <a:xfrm>
                <a:off x="1248654" y="2097807"/>
                <a:ext cx="3323346"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400" b="0" i="0" u="none" strike="noStrike" kern="1200" cap="none" spc="0" normalizeH="0" baseline="0" noProof="0" dirty="0">
                    <a:ln>
                      <a:noFill/>
                    </a:ln>
                    <a:solidFill>
                      <a:srgbClr val="00B050"/>
                    </a:solidFill>
                    <a:effectLst/>
                    <a:uLnTx/>
                    <a:uFillTx/>
                    <a:latin typeface="TimesTen-Italic"/>
                    <a:ea typeface="+mn-ea"/>
                    <a:cs typeface="+mn-cs"/>
                  </a:rPr>
                  <a:t>=</a:t>
                </a:r>
                <a:r>
                  <a:rPr kumimoji="0" lang="en-US" sz="2400" b="0" i="0" u="none" strike="noStrike" kern="1200" cap="none" spc="0" normalizeH="0" baseline="0" noProof="0" dirty="0">
                    <a:ln>
                      <a:noFill/>
                    </a:ln>
                    <a:solidFill>
                      <a:srgbClr val="00B0F0"/>
                    </a:solidFill>
                    <a:effectLst/>
                    <a:uLnTx/>
                    <a:uFillTx/>
                    <a:latin typeface="Corbel"/>
                    <a:ea typeface="+mn-ea"/>
                    <a:cs typeface="+mn-cs"/>
                  </a:rPr>
                  <a:t> </a:t>
                </a:r>
                <a14:m>
                  <m:oMath xmlns:m="http://schemas.openxmlformats.org/officeDocument/2006/math">
                    <m:r>
                      <a:rPr kumimoji="0" lang="en-US" sz="2400" b="0" i="0" u="none" strike="noStrike" kern="1200" cap="none" spc="0" normalizeH="0" baseline="0" noProof="0" dirty="0">
                        <a:ln>
                          <a:noFill/>
                        </a:ln>
                        <a:solidFill>
                          <a:srgbClr val="00B0F0"/>
                        </a:solidFill>
                        <a:effectLst/>
                        <a:uLnTx/>
                        <a:uFillTx/>
                        <a:latin typeface="Cambria Math" panose="02040503050406030204" pitchFamily="18" charset="0"/>
                        <a:ea typeface="+mn-ea"/>
                        <a:cs typeface="+mn-cs"/>
                      </a:rPr>
                      <m:t>−</m:t>
                    </m:r>
                    <m:r>
                      <m:rPr>
                        <m:sty m:val="p"/>
                      </m:rPr>
                      <a:rPr kumimoji="0" lang="en-US" sz="2400" b="0" i="0"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t>ω</m:t>
                    </m:r>
                  </m:oMath>
                </a14:m>
                <a:r>
                  <a:rPr kumimoji="0" lang="en-US" sz="24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 2y</a:t>
                </a:r>
                <a:r>
                  <a:rPr kumimoji="0" lang="en-US" sz="2400" b="0" i="0" u="none" strike="noStrike" kern="1200" cap="none" spc="0" normalizeH="0" baseline="-25000" noProof="0" dirty="0">
                    <a:ln>
                      <a:noFill/>
                    </a:ln>
                    <a:solidFill>
                      <a:srgbClr val="00B050"/>
                    </a:solidFill>
                    <a:effectLst/>
                    <a:uLnTx/>
                    <a:uFillTx/>
                    <a:latin typeface="Arial" panose="020B0604020202020204" pitchFamily="34" charset="0"/>
                    <a:ea typeface="+mn-ea"/>
                    <a:cs typeface="Arial" panose="020B0604020202020204" pitchFamily="34" charset="0"/>
                  </a:rPr>
                  <a:t>m </a:t>
                </a:r>
                <a:r>
                  <a:rPr kumimoji="0" lang="en-US" sz="24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sin </a:t>
                </a:r>
                <a14:m>
                  <m:oMath xmlns:m="http://schemas.openxmlformats.org/officeDocument/2006/math">
                    <m:box>
                      <m:boxPr>
                        <m:ctrlPr>
                          <a:rPr kumimoji="0" lang="en-US" sz="2400" b="0" i="1" u="none" strike="noStrike" kern="1200" cap="none" spc="0" normalizeH="0" baseline="0" noProof="0" dirty="0">
                            <a:ln>
                              <a:noFill/>
                            </a:ln>
                            <a:solidFill>
                              <a:srgbClr val="00B050"/>
                            </a:solidFill>
                            <a:effectLst/>
                            <a:uLnTx/>
                            <a:uFillTx/>
                            <a:latin typeface="Cambria Math" panose="02040503050406030204" pitchFamily="18" charset="0"/>
                            <a:ea typeface="+mn-ea"/>
                            <a:cs typeface="+mn-cs"/>
                          </a:rPr>
                        </m:ctrlPr>
                      </m:boxPr>
                      <m:e>
                        <m:argPr>
                          <m:argSz m:val="-1"/>
                        </m:argPr>
                        <m:r>
                          <m:rPr>
                            <m:sty m:val="p"/>
                            <m:brk m:alnAt="63"/>
                          </m:rPr>
                          <a:rPr kumimoji="0" lang="en-US" sz="2400" b="0" i="0" u="none" strike="noStrike" kern="1200" cap="none" spc="0" normalizeH="0" baseline="0" noProof="0" dirty="0">
                            <a:ln>
                              <a:noFill/>
                            </a:ln>
                            <a:solidFill>
                              <a:srgbClr val="00B050"/>
                            </a:solidFill>
                            <a:effectLst/>
                            <a:uLnTx/>
                            <a:uFillTx/>
                            <a:latin typeface="Cambria Math" panose="02040503050406030204" pitchFamily="18" charset="0"/>
                            <a:ea typeface="+mn-ea"/>
                            <a:cs typeface="+mn-cs"/>
                          </a:rPr>
                          <m:t>k</m:t>
                        </m:r>
                        <m:r>
                          <m:rPr>
                            <m:sty m:val="p"/>
                          </m:rPr>
                          <a:rPr kumimoji="0" lang="en-US" sz="2400" b="0" i="0" u="none" strike="noStrike" kern="1200" cap="none" spc="0" normalizeH="0" baseline="0" noProof="0" dirty="0">
                            <a:ln>
                              <a:noFill/>
                            </a:ln>
                            <a:solidFill>
                              <a:srgbClr val="00B050"/>
                            </a:solidFill>
                            <a:effectLst/>
                            <a:uLnTx/>
                            <a:uFillTx/>
                            <a:latin typeface="Cambria Math" panose="02040503050406030204" pitchFamily="18" charset="0"/>
                            <a:ea typeface="+mn-ea"/>
                            <a:cs typeface="+mn-cs"/>
                          </a:rPr>
                          <m:t>x</m:t>
                        </m:r>
                      </m:e>
                    </m:box>
                    <m:r>
                      <m:rPr>
                        <m:nor/>
                      </m:rPr>
                      <a:rPr kumimoji="0" lang="en-US" sz="2400" b="0" i="0" u="none" strike="noStrike" kern="1200" cap="none" spc="0" normalizeH="0" baseline="0" noProof="0" dirty="0" smtClean="0">
                        <a:ln>
                          <a:noFill/>
                        </a:ln>
                        <a:solidFill>
                          <a:srgbClr val="00B050"/>
                        </a:solidFill>
                        <a:effectLst/>
                        <a:uLnTx/>
                        <a:uFillTx/>
                        <a:latin typeface="Cambria Math" panose="02040503050406030204" pitchFamily="18" charset="0"/>
                        <a:ea typeface="+mn-ea"/>
                        <a:cs typeface="+mn-cs"/>
                      </a:rPr>
                      <m:t>  </m:t>
                    </m:r>
                    <m:r>
                      <m:rPr>
                        <m:nor/>
                      </m:rPr>
                      <a:rPr kumimoji="0" lang="en-US" sz="2400" b="0" i="0" u="none" strike="noStrike" kern="1200" cap="none" spc="0" normalizeH="0" baseline="0" noProof="0" dirty="0" smtClean="0">
                        <a:ln>
                          <a:noFill/>
                        </a:ln>
                        <a:solidFill>
                          <a:srgbClr val="00B0F0"/>
                        </a:solidFill>
                        <a:effectLst/>
                        <a:uLnTx/>
                        <a:uFillTx/>
                        <a:latin typeface="Cambria Math" panose="02040503050406030204" pitchFamily="18" charset="0"/>
                        <a:ea typeface="+mn-ea"/>
                        <a:cs typeface="+mn-cs"/>
                      </a:rPr>
                      <m:t>(</m:t>
                    </m:r>
                    <m:r>
                      <m:rPr>
                        <m:sty m:val="p"/>
                      </m:rPr>
                      <a:rPr kumimoji="0" lang="en-US" sz="2400" b="0" i="0" u="none" strike="noStrike" kern="1200" cap="none" spc="0" normalizeH="0" baseline="0" noProof="0" dirty="0" smtClean="0">
                        <a:ln>
                          <a:noFill/>
                        </a:ln>
                        <a:solidFill>
                          <a:srgbClr val="00B0F0"/>
                        </a:solidFill>
                        <a:effectLst/>
                        <a:uLnTx/>
                        <a:uFillTx/>
                        <a:latin typeface="Cambria Math" panose="02040503050406030204" pitchFamily="18" charset="0"/>
                        <a:ea typeface="+mn-ea"/>
                        <a:cs typeface="+mn-cs"/>
                      </a:rPr>
                      <m:t>sin</m:t>
                    </m:r>
                    <m:r>
                      <m:rPr>
                        <m:sty m:val="p"/>
                      </m:rPr>
                      <a:rPr kumimoji="0" lang="en-US" sz="2400" b="0" i="0"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t>ω</m:t>
                    </m:r>
                    <m:r>
                      <m:rPr>
                        <m:nor/>
                      </m:rPr>
                      <a:rPr kumimoji="0" lang="en-US" sz="2400" b="0" i="0" u="none" strike="noStrike" kern="1200" cap="none" spc="0" normalizeH="0" baseline="0" noProof="0" dirty="0">
                        <a:ln>
                          <a:noFill/>
                        </a:ln>
                        <a:solidFill>
                          <a:srgbClr val="00B0F0"/>
                        </a:solidFill>
                        <a:effectLst/>
                        <a:uLnTx/>
                        <a:uFillTx/>
                        <a:latin typeface="Arial" panose="020B0604020202020204" pitchFamily="34" charset="0"/>
                        <a:ea typeface="+mn-ea"/>
                        <a:cs typeface="Arial" panose="020B0604020202020204" pitchFamily="34" charset="0"/>
                      </a:rPr>
                      <m:t>t</m:t>
                    </m:r>
                    <m:r>
                      <m:rPr>
                        <m:nor/>
                      </m:rPr>
                      <a:rPr kumimoji="0" lang="en-US" sz="2400" b="0" i="0" u="none" strike="noStrike" kern="1200" cap="none" spc="0" normalizeH="0" baseline="0" noProof="0" dirty="0" smtClean="0">
                        <a:ln>
                          <a:noFill/>
                        </a:ln>
                        <a:solidFill>
                          <a:srgbClr val="00B0F0"/>
                        </a:solidFill>
                        <a:effectLst/>
                        <a:uLnTx/>
                        <a:uFillTx/>
                        <a:latin typeface="Arial" panose="020B0604020202020204" pitchFamily="34" charset="0"/>
                        <a:ea typeface="+mn-ea"/>
                        <a:cs typeface="Arial" panose="020B0604020202020204" pitchFamily="34" charset="0"/>
                      </a:rPr>
                      <m:t>)</m:t>
                    </m:r>
                  </m:oMath>
                </a14:m>
                <a:endParaRPr kumimoji="0" lang="en-US" sz="1800" b="0" i="0" u="none" strike="noStrike" kern="1200" cap="none" spc="0" normalizeH="0" baseline="0" noProof="0" dirty="0">
                  <a:ln>
                    <a:noFill/>
                  </a:ln>
                  <a:solidFill>
                    <a:prstClr val="black"/>
                  </a:solidFill>
                  <a:effectLst/>
                  <a:uLnTx/>
                  <a:uFillTx/>
                  <a:latin typeface="Corbel"/>
                  <a:ea typeface="+mn-ea"/>
                  <a:cs typeface="+mn-cs"/>
                </a:endParaRPr>
              </a:p>
            </p:txBody>
          </p:sp>
        </mc:Choice>
        <mc:Fallback xmlns="">
          <p:sp>
            <p:nvSpPr>
              <p:cNvPr id="7" name="Rectangle 6">
                <a:extLst>
                  <a:ext uri="{FF2B5EF4-FFF2-40B4-BE49-F238E27FC236}">
                    <a16:creationId xmlns:a16="http://schemas.microsoft.com/office/drawing/2014/main" id="{2EA04E16-AD27-4667-B8E2-8D1E4AB5FE4C}"/>
                  </a:ext>
                </a:extLst>
              </p:cNvPr>
              <p:cNvSpPr>
                <a:spLocks noRot="1" noChangeAspect="1" noMove="1" noResize="1" noEditPoints="1" noAdjustHandles="1" noChangeArrowheads="1" noChangeShapeType="1" noTextEdit="1"/>
              </p:cNvSpPr>
              <p:nvPr/>
            </p:nvSpPr>
            <p:spPr>
              <a:xfrm>
                <a:off x="1248654" y="2097807"/>
                <a:ext cx="3323346" cy="461665"/>
              </a:xfrm>
              <a:prstGeom prst="rect">
                <a:avLst/>
              </a:prstGeom>
              <a:blipFill>
                <a:blip r:embed="rId4"/>
                <a:stretch>
                  <a:fillRect l="-2936" t="-11842" r="-734" b="-27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E6342FEF-7CEC-4204-8235-B2096F7CFD9B}"/>
                  </a:ext>
                </a:extLst>
              </p:cNvPr>
              <p:cNvSpPr/>
              <p:nvPr/>
            </p:nvSpPr>
            <p:spPr>
              <a:xfrm>
                <a:off x="1248654" y="2924547"/>
                <a:ext cx="6497291" cy="516488"/>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400" b="0" i="0" u="none" strike="noStrike" kern="1200" cap="none" spc="0" normalizeH="0" baseline="0" noProof="0" dirty="0">
                    <a:ln>
                      <a:noFill/>
                    </a:ln>
                    <a:solidFill>
                      <a:srgbClr val="00B050"/>
                    </a:solidFill>
                    <a:effectLst/>
                    <a:uLnTx/>
                    <a:uFillTx/>
                    <a:latin typeface="TimesTen-Italic"/>
                    <a:ea typeface="+mn-ea"/>
                    <a:cs typeface="+mn-cs"/>
                  </a:rPr>
                  <a:t>=</a:t>
                </a:r>
                <a:r>
                  <a:rPr kumimoji="0" lang="en-US" sz="2400" b="0" i="0" u="none" strike="noStrike" kern="1200" cap="none" spc="0" normalizeH="0" baseline="0" noProof="0" dirty="0">
                    <a:ln>
                      <a:noFill/>
                    </a:ln>
                    <a:solidFill>
                      <a:srgbClr val="00B0F0"/>
                    </a:solidFill>
                    <a:effectLst/>
                    <a:uLnTx/>
                    <a:uFillTx/>
                    <a:latin typeface="Corbel"/>
                    <a:ea typeface="+mn-ea"/>
                    <a:cs typeface="+mn-cs"/>
                  </a:rPr>
                  <a:t> </a:t>
                </a:r>
                <a14:m>
                  <m:oMath xmlns:m="http://schemas.openxmlformats.org/officeDocument/2006/math">
                    <m:r>
                      <a:rPr kumimoji="0" lang="en-US" sz="2400" b="0" i="0" u="none" strike="noStrike" kern="1200" cap="none" spc="0" normalizeH="0" baseline="0" noProof="0" dirty="0">
                        <a:ln>
                          <a:noFill/>
                        </a:ln>
                        <a:solidFill>
                          <a:srgbClr val="00B0F0"/>
                        </a:solidFill>
                        <a:effectLst/>
                        <a:uLnTx/>
                        <a:uFillTx/>
                        <a:latin typeface="Cambria Math" panose="02040503050406030204" pitchFamily="18" charset="0"/>
                        <a:ea typeface="+mn-ea"/>
                        <a:cs typeface="+mn-cs"/>
                      </a:rPr>
                      <m:t>−</m:t>
                    </m:r>
                    <m:r>
                      <a:rPr kumimoji="0" lang="en-US" sz="2400" b="0" i="0" u="none" strike="noStrike" kern="1200" cap="none" spc="0" normalizeH="0" baseline="0" noProof="0" dirty="0" smtClean="0">
                        <a:ln>
                          <a:noFill/>
                        </a:ln>
                        <a:solidFill>
                          <a:srgbClr val="00B0F0"/>
                        </a:solidFill>
                        <a:effectLst/>
                        <a:uLnTx/>
                        <a:uFillTx/>
                        <a:latin typeface="Cambria Math" panose="02040503050406030204" pitchFamily="18" charset="0"/>
                        <a:ea typeface="+mn-ea"/>
                        <a:cs typeface="+mn-cs"/>
                      </a:rPr>
                      <m:t>40</m:t>
                    </m:r>
                  </m:oMath>
                </a14:m>
                <a:r>
                  <a:rPr kumimoji="0" lang="en-US" sz="2000" b="0" i="0" u="none" strike="noStrike" kern="1200" cap="none" spc="0" normalizeH="0" baseline="0" noProof="0" dirty="0">
                    <a:ln>
                      <a:noFill/>
                    </a:ln>
                    <a:solidFill>
                      <a:srgbClr val="00B0F0"/>
                    </a:solidFill>
                    <a:effectLst/>
                    <a:uLnTx/>
                    <a:uFillTx/>
                    <a:latin typeface="Corbel"/>
                    <a:ea typeface="Calibri" panose="020F0502020204030204" pitchFamily="34" charset="0"/>
                    <a:cs typeface="Arial" panose="020B0604020202020204" pitchFamily="34" charset="0"/>
                  </a:rPr>
                  <a:t> </a:t>
                </a:r>
                <a14:m>
                  <m:oMath xmlns:m="http://schemas.openxmlformats.org/officeDocument/2006/math">
                    <m:r>
                      <m:rPr>
                        <m:nor/>
                      </m:rPr>
                      <a:rPr kumimoji="0" lang="en-US" sz="2000" b="0" i="0" u="none" strike="noStrike" kern="1200" cap="none" spc="0" normalizeH="0" baseline="0" noProof="0" dirty="0">
                        <a:ln>
                          <a:noFill/>
                        </a:ln>
                        <a:solidFill>
                          <a:srgbClr val="00B0F0"/>
                        </a:solidFill>
                        <a:effectLst/>
                        <a:uLnTx/>
                        <a:uFillTx/>
                        <a:latin typeface="Arial" panose="020B0604020202020204" pitchFamily="34" charset="0"/>
                        <a:ea typeface="Calibri" panose="020F0502020204030204" pitchFamily="34" charset="0"/>
                        <a:cs typeface="Arial" panose="020B0604020202020204" pitchFamily="34" charset="0"/>
                      </a:rPr>
                      <m:t>π</m:t>
                    </m:r>
                  </m:oMath>
                </a14:m>
                <a:r>
                  <a:rPr kumimoji="0" lang="en-US" sz="24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 2(0.0025)</a:t>
                </a:r>
                <a:r>
                  <a:rPr kumimoji="0" lang="en-US" sz="2400" b="0" i="0" u="none" strike="noStrike" kern="1200" cap="none" spc="0" normalizeH="0" baseline="-25000" noProof="0" dirty="0">
                    <a:ln>
                      <a:noFill/>
                    </a:ln>
                    <a:solidFill>
                      <a:srgbClr val="00B050"/>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sin {(</a:t>
                </a:r>
                <a14:m>
                  <m:oMath xmlns:m="http://schemas.openxmlformats.org/officeDocument/2006/math">
                    <m:box>
                      <m:boxPr>
                        <m:ctrlPr>
                          <a:rPr kumimoji="0" lang="en-US" sz="2400" b="0" i="1" u="none" strike="noStrike" kern="1200" cap="none" spc="0" normalizeH="0" baseline="0" noProof="0" dirty="0">
                            <a:ln>
                              <a:noFill/>
                            </a:ln>
                            <a:solidFill>
                              <a:srgbClr val="00B050"/>
                            </a:solidFill>
                            <a:effectLst/>
                            <a:uLnTx/>
                            <a:uFillTx/>
                            <a:latin typeface="Cambria Math" panose="02040503050406030204" pitchFamily="18" charset="0"/>
                            <a:ea typeface="+mn-ea"/>
                            <a:cs typeface="+mn-cs"/>
                          </a:rPr>
                        </m:ctrlPr>
                      </m:boxPr>
                      <m:e>
                        <m:argPr>
                          <m:argSz m:val="-1"/>
                        </m:argPr>
                        <m:f>
                          <m:fPr>
                            <m:ctrlPr>
                              <a:rPr kumimoji="0" lang="en-US" sz="2000" b="0" i="1" u="none" strike="noStrike" kern="1200" cap="none" spc="0" normalizeH="0" baseline="0" noProof="0" dirty="0">
                                <a:ln>
                                  <a:noFill/>
                                </a:ln>
                                <a:solidFill>
                                  <a:srgbClr val="00B050"/>
                                </a:solidFill>
                                <a:effectLst/>
                                <a:uLnTx/>
                                <a:uFillTx/>
                                <a:latin typeface="Cambria Math" panose="02040503050406030204" pitchFamily="18" charset="0"/>
                                <a:ea typeface="+mn-ea"/>
                                <a:cs typeface="+mn-cs"/>
                              </a:rPr>
                            </m:ctrlPr>
                          </m:fPr>
                          <m:num>
                            <m:r>
                              <m:rPr>
                                <m:nor/>
                              </m:rP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Calibri" panose="020F0502020204030204" pitchFamily="34" charset="0"/>
                                <a:cs typeface="Arial" panose="020B0604020202020204" pitchFamily="34" charset="0"/>
                              </a:rPr>
                              <m:t>π</m:t>
                            </m:r>
                          </m:num>
                          <m:den>
                            <m:r>
                              <a:rPr kumimoji="0" lang="en-US" sz="2000" b="0" i="1" u="none" strike="noStrike" kern="1200" cap="none" spc="0" normalizeH="0" baseline="0" noProof="0" dirty="0">
                                <a:ln>
                                  <a:noFill/>
                                </a:ln>
                                <a:solidFill>
                                  <a:srgbClr val="00B050"/>
                                </a:solidFill>
                                <a:effectLst/>
                                <a:uLnTx/>
                                <a:uFillTx/>
                                <a:latin typeface="Cambria Math" panose="02040503050406030204" pitchFamily="18" charset="0"/>
                                <a:ea typeface="Calibri" panose="020F0502020204030204" pitchFamily="34" charset="0"/>
                                <a:cs typeface="Arial" panose="020B0604020202020204" pitchFamily="34" charset="0"/>
                              </a:rPr>
                              <m:t>0.03</m:t>
                            </m:r>
                          </m:den>
                        </m:f>
                        <m:r>
                          <a:rPr kumimoji="0" lang="en-US" sz="2000" b="0" i="0" u="none" strike="noStrike" kern="1200" cap="none" spc="0" normalizeH="0" baseline="0" noProof="0" dirty="0" smtClean="0">
                            <a:ln>
                              <a:noFill/>
                            </a:ln>
                            <a:solidFill>
                              <a:srgbClr val="00B050"/>
                            </a:solidFill>
                            <a:effectLst/>
                            <a:uLnTx/>
                            <a:uFillTx/>
                            <a:latin typeface="Cambria Math" panose="02040503050406030204" pitchFamily="18" charset="0"/>
                            <a:ea typeface="Calibri" panose="020F0502020204030204" pitchFamily="34" charset="0"/>
                            <a:cs typeface="Arial" panose="020B0604020202020204" pitchFamily="34" charset="0"/>
                          </a:rPr>
                          <m:t>)(0.015)</m:t>
                        </m:r>
                        <m:r>
                          <a:rPr kumimoji="0" lang="en-US" sz="2000" b="0" i="1" u="none" strike="noStrike" kern="1200" cap="none" spc="0" normalizeH="0" baseline="0" noProof="0" dirty="0" smtClean="0">
                            <a:ln>
                              <a:noFill/>
                            </a:ln>
                            <a:solidFill>
                              <a:srgbClr val="00B050"/>
                            </a:solidFill>
                            <a:effectLst/>
                            <a:uLnTx/>
                            <a:uFillTx/>
                            <a:latin typeface="Cambria Math" panose="02040503050406030204" pitchFamily="18" charset="0"/>
                            <a:ea typeface="Calibri" panose="020F0502020204030204" pitchFamily="34" charset="0"/>
                            <a:cs typeface="Arial" panose="020B0604020202020204" pitchFamily="34" charset="0"/>
                          </a:rPr>
                          <m:t>}</m:t>
                        </m:r>
                      </m:e>
                    </m:box>
                    <m:r>
                      <m:rPr>
                        <m:nor/>
                      </m:rPr>
                      <a:rPr kumimoji="0" lang="en-US" sz="2400" b="0" i="0" u="none" strike="noStrike" kern="1200" cap="none" spc="0" normalizeH="0" baseline="0" noProof="0" dirty="0" smtClean="0">
                        <a:ln>
                          <a:noFill/>
                        </a:ln>
                        <a:solidFill>
                          <a:srgbClr val="00B050"/>
                        </a:solidFill>
                        <a:effectLst/>
                        <a:uLnTx/>
                        <a:uFillTx/>
                        <a:latin typeface="Cambria Math" panose="02040503050406030204" pitchFamily="18" charset="0"/>
                        <a:ea typeface="+mn-ea"/>
                        <a:cs typeface="+mn-cs"/>
                      </a:rPr>
                      <m:t>  </m:t>
                    </m:r>
                    <m:r>
                      <m:rPr>
                        <m:sty m:val="p"/>
                      </m:rPr>
                      <a:rPr kumimoji="0" lang="en-US" sz="2400" b="0" i="0" u="none" strike="noStrike" kern="1200" cap="none" spc="0" normalizeH="0" baseline="0" noProof="0" dirty="0" smtClean="0">
                        <a:ln>
                          <a:noFill/>
                        </a:ln>
                        <a:solidFill>
                          <a:srgbClr val="00B0F0"/>
                        </a:solidFill>
                        <a:effectLst/>
                        <a:uLnTx/>
                        <a:uFillTx/>
                        <a:latin typeface="Cambria Math" panose="02040503050406030204" pitchFamily="18" charset="0"/>
                        <a:ea typeface="+mn-ea"/>
                        <a:cs typeface="+mn-cs"/>
                      </a:rPr>
                      <m:t>sin</m:t>
                    </m:r>
                    <m:r>
                      <a:rPr kumimoji="0" lang="en-US" sz="2400" b="0" i="0" u="none" strike="noStrike" kern="1200" cap="none" spc="0" normalizeH="0" baseline="0" noProof="0" dirty="0" smtClean="0">
                        <a:ln>
                          <a:noFill/>
                        </a:ln>
                        <a:solidFill>
                          <a:srgbClr val="00B0F0"/>
                        </a:solidFill>
                        <a:effectLst/>
                        <a:uLnTx/>
                        <a:uFillTx/>
                        <a:latin typeface="Cambria Math" panose="02040503050406030204" pitchFamily="18" charset="0"/>
                        <a:ea typeface="+mn-ea"/>
                        <a:cs typeface="+mn-cs"/>
                      </a:rPr>
                      <m:t> {40</m:t>
                    </m:r>
                    <m:r>
                      <m:rPr>
                        <m:nor/>
                      </m:rPr>
                      <a:rPr kumimoji="0" lang="en-US" sz="2000" b="0" i="0" u="none" strike="noStrike" kern="1200" cap="none" spc="0" normalizeH="0" baseline="0" noProof="0" dirty="0">
                        <a:ln>
                          <a:noFill/>
                        </a:ln>
                        <a:solidFill>
                          <a:srgbClr val="00B0F0"/>
                        </a:solidFill>
                        <a:effectLst/>
                        <a:uLnTx/>
                        <a:uFillTx/>
                        <a:latin typeface="Corbel"/>
                        <a:ea typeface="Calibri" panose="020F0502020204030204" pitchFamily="34" charset="0"/>
                        <a:cs typeface="Arial" panose="020B0604020202020204" pitchFamily="34" charset="0"/>
                      </a:rPr>
                      <m:t> </m:t>
                    </m:r>
                    <m:r>
                      <m:rPr>
                        <m:nor/>
                      </m:rPr>
                      <a:rPr kumimoji="0" lang="en-US" sz="2000" b="0" i="0" u="none" strike="noStrike" kern="1200" cap="none" spc="0" normalizeH="0" baseline="0" noProof="0" dirty="0">
                        <a:ln>
                          <a:noFill/>
                        </a:ln>
                        <a:solidFill>
                          <a:srgbClr val="00B0F0"/>
                        </a:solidFill>
                        <a:effectLst/>
                        <a:uLnTx/>
                        <a:uFillTx/>
                        <a:latin typeface="Arial" panose="020B0604020202020204" pitchFamily="34" charset="0"/>
                        <a:ea typeface="Calibri" panose="020F0502020204030204" pitchFamily="34" charset="0"/>
                        <a:cs typeface="Arial" panose="020B0604020202020204" pitchFamily="34" charset="0"/>
                      </a:rPr>
                      <m:t>π</m:t>
                    </m:r>
                    <m:r>
                      <m:rPr>
                        <m:nor/>
                      </m:rPr>
                      <a:rPr kumimoji="0" lang="en-US" sz="2000" b="0" i="0" u="none" strike="noStrike" kern="1200" cap="none" spc="0" normalizeH="0" baseline="0" noProof="0" dirty="0" smtClean="0">
                        <a:ln>
                          <a:noFill/>
                        </a:ln>
                        <a:solidFill>
                          <a:srgbClr val="00B0F0"/>
                        </a:solidFill>
                        <a:effectLst/>
                        <a:uLnTx/>
                        <a:uFillTx/>
                        <a:latin typeface="Arial" panose="020B0604020202020204" pitchFamily="34" charset="0"/>
                        <a:ea typeface="Calibri" panose="020F0502020204030204" pitchFamily="34" charset="0"/>
                        <a:cs typeface="Arial" panose="020B0604020202020204" pitchFamily="34" charset="0"/>
                      </a:rPr>
                      <m:t>(9/8</m:t>
                    </m:r>
                    <m:r>
                      <m:rPr>
                        <m:nor/>
                      </m:rPr>
                      <a:rPr kumimoji="0" lang="en-US" sz="2400" b="0" i="0" u="none" strike="noStrike" kern="1200" cap="none" spc="0" normalizeH="0" baseline="0" noProof="0" dirty="0" smtClean="0">
                        <a:ln>
                          <a:noFill/>
                        </a:ln>
                        <a:solidFill>
                          <a:srgbClr val="00B0F0"/>
                        </a:solidFill>
                        <a:effectLst/>
                        <a:uLnTx/>
                        <a:uFillTx/>
                        <a:latin typeface="Arial" panose="020B0604020202020204" pitchFamily="34" charset="0"/>
                        <a:ea typeface="+mn-ea"/>
                        <a:cs typeface="Arial" panose="020B0604020202020204" pitchFamily="34" charset="0"/>
                      </a:rPr>
                      <m:t>)}</m:t>
                    </m:r>
                  </m:oMath>
                </a14:m>
                <a:endParaRPr kumimoji="0" lang="en-US" sz="1800" b="0" i="0" u="none" strike="noStrike" kern="1200" cap="none" spc="0" normalizeH="0" baseline="0" noProof="0" dirty="0">
                  <a:ln>
                    <a:noFill/>
                  </a:ln>
                  <a:solidFill>
                    <a:prstClr val="black"/>
                  </a:solidFill>
                  <a:effectLst/>
                  <a:uLnTx/>
                  <a:uFillTx/>
                  <a:latin typeface="Corbel"/>
                  <a:ea typeface="+mn-ea"/>
                  <a:cs typeface="+mn-cs"/>
                </a:endParaRPr>
              </a:p>
            </p:txBody>
          </p:sp>
        </mc:Choice>
        <mc:Fallback xmlns="">
          <p:sp>
            <p:nvSpPr>
              <p:cNvPr id="8" name="Rectangle 7">
                <a:extLst>
                  <a:ext uri="{FF2B5EF4-FFF2-40B4-BE49-F238E27FC236}">
                    <a16:creationId xmlns:a16="http://schemas.microsoft.com/office/drawing/2014/main" id="{E6342FEF-7CEC-4204-8235-B2096F7CFD9B}"/>
                  </a:ext>
                </a:extLst>
              </p:cNvPr>
              <p:cNvSpPr>
                <a:spLocks noRot="1" noChangeAspect="1" noMove="1" noResize="1" noEditPoints="1" noAdjustHandles="1" noChangeArrowheads="1" noChangeShapeType="1" noTextEdit="1"/>
              </p:cNvSpPr>
              <p:nvPr/>
            </p:nvSpPr>
            <p:spPr>
              <a:xfrm>
                <a:off x="1248654" y="2924547"/>
                <a:ext cx="6497291" cy="516488"/>
              </a:xfrm>
              <a:prstGeom prst="rect">
                <a:avLst/>
              </a:prstGeom>
              <a:blipFill>
                <a:blip r:embed="rId5"/>
                <a:stretch>
                  <a:fillRect l="-1501" t="-7143" b="-190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933D13DA-DC85-49F4-94DC-F557618A6621}"/>
                  </a:ext>
                </a:extLst>
              </p:cNvPr>
              <p:cNvSpPr/>
              <p:nvPr/>
            </p:nvSpPr>
            <p:spPr>
              <a:xfrm>
                <a:off x="1371600" y="3596100"/>
                <a:ext cx="588623"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400" b="0" i="0" u="none" strike="noStrike" kern="1200" cap="none" spc="0" normalizeH="0" baseline="0" noProof="0" dirty="0">
                    <a:ln>
                      <a:noFill/>
                    </a:ln>
                    <a:solidFill>
                      <a:srgbClr val="00B050"/>
                    </a:solidFill>
                    <a:effectLst/>
                    <a:uLnTx/>
                    <a:uFillTx/>
                    <a:latin typeface="TimesTen-Italic"/>
                    <a:ea typeface="+mn-ea"/>
                    <a:cs typeface="+mn-cs"/>
                  </a:rPr>
                  <a:t>=</a:t>
                </a:r>
                <a:r>
                  <a:rPr kumimoji="0" lang="en-US" sz="2400" b="0" i="0" u="none" strike="noStrike" kern="1200" cap="none" spc="0" normalizeH="0" baseline="0" noProof="0" dirty="0">
                    <a:ln>
                      <a:noFill/>
                    </a:ln>
                    <a:solidFill>
                      <a:srgbClr val="00B0F0"/>
                    </a:solidFill>
                    <a:effectLst/>
                    <a:uLnTx/>
                    <a:uFillTx/>
                    <a:latin typeface="Corbel"/>
                    <a:ea typeface="+mn-ea"/>
                    <a:cs typeface="+mn-cs"/>
                  </a:rPr>
                  <a:t> </a:t>
                </a:r>
                <a14:m>
                  <m:oMath xmlns:m="http://schemas.openxmlformats.org/officeDocument/2006/math">
                    <m:r>
                      <a:rPr kumimoji="0" lang="en-US" sz="2400" b="0" i="0" u="none" strike="noStrike" kern="1200" cap="none" spc="0" normalizeH="0" baseline="0" noProof="0" dirty="0" smtClean="0">
                        <a:ln>
                          <a:noFill/>
                        </a:ln>
                        <a:solidFill>
                          <a:srgbClr val="00B0F0"/>
                        </a:solidFill>
                        <a:effectLst/>
                        <a:uLnTx/>
                        <a:uFillTx/>
                        <a:latin typeface="Cambria Math" panose="02040503050406030204" pitchFamily="18" charset="0"/>
                        <a:ea typeface="+mn-ea"/>
                        <a:cs typeface="+mn-cs"/>
                      </a:rPr>
                      <m:t>0</m:t>
                    </m:r>
                  </m:oMath>
                </a14:m>
                <a:endParaRPr kumimoji="0" lang="en-US" sz="1800" b="0" i="0" u="none" strike="noStrike" kern="1200" cap="none" spc="0" normalizeH="0" baseline="0" noProof="0" dirty="0">
                  <a:ln>
                    <a:noFill/>
                  </a:ln>
                  <a:solidFill>
                    <a:prstClr val="black"/>
                  </a:solidFill>
                  <a:effectLst/>
                  <a:uLnTx/>
                  <a:uFillTx/>
                  <a:latin typeface="Corbel"/>
                  <a:ea typeface="+mn-ea"/>
                  <a:cs typeface="+mn-cs"/>
                </a:endParaRPr>
              </a:p>
            </p:txBody>
          </p:sp>
        </mc:Choice>
        <mc:Fallback xmlns="">
          <p:sp>
            <p:nvSpPr>
              <p:cNvPr id="11" name="Rectangle 10">
                <a:extLst>
                  <a:ext uri="{FF2B5EF4-FFF2-40B4-BE49-F238E27FC236}">
                    <a16:creationId xmlns:a16="http://schemas.microsoft.com/office/drawing/2014/main" id="{933D13DA-DC85-49F4-94DC-F557618A6621}"/>
                  </a:ext>
                </a:extLst>
              </p:cNvPr>
              <p:cNvSpPr>
                <a:spLocks noRot="1" noChangeAspect="1" noMove="1" noResize="1" noEditPoints="1" noAdjustHandles="1" noChangeArrowheads="1" noChangeShapeType="1" noTextEdit="1"/>
              </p:cNvSpPr>
              <p:nvPr/>
            </p:nvSpPr>
            <p:spPr>
              <a:xfrm>
                <a:off x="1371600" y="3596100"/>
                <a:ext cx="588623" cy="461665"/>
              </a:xfrm>
              <a:prstGeom prst="rect">
                <a:avLst/>
              </a:prstGeom>
              <a:blipFill>
                <a:blip r:embed="rId6"/>
                <a:stretch>
                  <a:fillRect l="-15464" t="-11842" r="-1031" b="-27632"/>
                </a:stretch>
              </a:blipFill>
            </p:spPr>
            <p:txBody>
              <a:bodyPr/>
              <a:lstStyle/>
              <a:p>
                <a:r>
                  <a:rPr lang="en-US">
                    <a:noFill/>
                  </a:rPr>
                  <a:t> </a:t>
                </a:r>
              </a:p>
            </p:txBody>
          </p:sp>
        </mc:Fallback>
      </mc:AlternateContent>
    </p:spTree>
    <p:extLst>
      <p:ext uri="{BB962C8B-B14F-4D97-AF65-F5344CB8AC3E}">
        <p14:creationId xmlns:p14="http://schemas.microsoft.com/office/powerpoint/2010/main" val="123624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04800"/>
            <a:ext cx="8686800" cy="156966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56. A standing wave pattern on a string is described by y(</a:t>
            </a:r>
            <a:r>
              <a:rPr kumimoji="0" lang="en-US" sz="24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x,t</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0.040 (sin 5πx)(cos 40πt), where x and y are in meters and t is in seconds. For x = 0, what is the location of the node with the (</a:t>
            </a:r>
            <a:r>
              <a:rPr kumimoji="0" lang="en-US" sz="24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i</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smallest, (ii) second smallest, and (iii) third smallest value of x?</a:t>
            </a:r>
          </a:p>
        </p:txBody>
      </p:sp>
      <p:sp>
        <p:nvSpPr>
          <p:cNvPr id="2" name="TextBox 1"/>
          <p:cNvSpPr txBox="1"/>
          <p:nvPr/>
        </p:nvSpPr>
        <p:spPr>
          <a:xfrm>
            <a:off x="304800" y="2286000"/>
            <a:ext cx="8151126" cy="156966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endParaRPr kumimoji="0" lang="en-US" sz="2400" b="0" i="0" u="none" strike="noStrike" kern="1200" cap="none" spc="0" normalizeH="0" baseline="-25000" noProof="0" dirty="0">
              <a:ln>
                <a:noFill/>
              </a:ln>
              <a:solidFill>
                <a:srgbClr val="7030A0"/>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25000" noProof="0" dirty="0">
                <a:ln>
                  <a:noFill/>
                </a:ln>
                <a:solidFill>
                  <a:srgbClr val="7030A0"/>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 For node, 0.04 Sin 5</a:t>
            </a:r>
            <a:r>
              <a:rPr kumimoji="0" lang="el-GR" sz="24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π</a:t>
            </a:r>
            <a:r>
              <a:rPr kumimoji="0" lang="en-US" sz="24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x = 0</a:t>
            </a:r>
            <a:r>
              <a:rPr kumimoji="0" lang="en-US" sz="2400" b="0" i="0" u="none" strike="noStrike" kern="1200" cap="none" spc="0" normalizeH="0" baseline="-25000" noProof="0" dirty="0">
                <a:ln>
                  <a:noFill/>
                </a:ln>
                <a:solidFill>
                  <a:srgbClr val="00B050"/>
                </a:solidFill>
                <a:effectLst/>
                <a:uLnTx/>
                <a:uFillTx/>
                <a:latin typeface="Arial" panose="020B0604020202020204" pitchFamily="34" charset="0"/>
                <a:ea typeface="+mn-ea"/>
                <a:cs typeface="Arial" panose="020B0604020202020204" pitchFamily="34"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                      5</a:t>
            </a:r>
            <a:r>
              <a:rPr kumimoji="0" lang="el-GR" sz="24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π</a:t>
            </a:r>
            <a:r>
              <a:rPr kumimoji="0" lang="en-US" sz="24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x = n</a:t>
            </a:r>
            <a:r>
              <a:rPr kumimoji="0" lang="el-GR" sz="24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π</a:t>
            </a:r>
            <a:endParaRPr kumimoji="0" lang="en-US" sz="24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                      x = n/5</a:t>
            </a:r>
          </a:p>
        </p:txBody>
      </p:sp>
      <p:sp>
        <p:nvSpPr>
          <p:cNvPr id="3" name="TextBox 2"/>
          <p:cNvSpPr txBox="1"/>
          <p:nvPr/>
        </p:nvSpPr>
        <p:spPr>
          <a:xfrm>
            <a:off x="533400" y="4267200"/>
            <a:ext cx="5181600" cy="1292662"/>
          </a:xfrm>
          <a:prstGeom prst="rect">
            <a:avLst/>
          </a:prstGeom>
          <a:noFill/>
        </p:spPr>
        <p:txBody>
          <a:bodyPr wrap="square" rtlCol="0">
            <a:spAutoFit/>
          </a:bodyPr>
          <a:lstStyle/>
          <a:p>
            <a:pPr marL="400050" marR="0" lvl="0" indent="-400050" algn="l" defTabSz="457200" rtl="0" eaLnBrk="1" fontAlgn="auto" latinLnBrk="0" hangingPunct="1">
              <a:lnSpc>
                <a:spcPct val="100000"/>
              </a:lnSpc>
              <a:spcBef>
                <a:spcPts val="0"/>
              </a:spcBef>
              <a:spcAft>
                <a:spcPts val="0"/>
              </a:spcAft>
              <a:buClrTx/>
              <a:buSzTx/>
              <a:buFontTx/>
              <a:buAutoNum type="romanLcParenBoth"/>
              <a:tabLst/>
              <a:defRPr/>
            </a:pPr>
            <a:r>
              <a:rPr kumimoji="0" lang="en-US" sz="2600" b="1" i="0" u="none" strike="noStrike" kern="1200" cap="none" spc="0" normalizeH="0" baseline="0" noProof="0" dirty="0">
                <a:ln>
                  <a:noFill/>
                </a:ln>
                <a:solidFill>
                  <a:prstClr val="black"/>
                </a:solidFill>
                <a:effectLst/>
                <a:uLnTx/>
                <a:uFillTx/>
                <a:latin typeface="Corbel"/>
                <a:ea typeface="+mn-ea"/>
                <a:cs typeface="+mn-cs"/>
              </a:rPr>
              <a:t>Smallest value, x= 0</a:t>
            </a:r>
          </a:p>
          <a:p>
            <a:pPr marL="400050" marR="0" lvl="0" indent="-400050" algn="l" defTabSz="457200" rtl="0" eaLnBrk="1" fontAlgn="auto" latinLnBrk="0" hangingPunct="1">
              <a:lnSpc>
                <a:spcPct val="100000"/>
              </a:lnSpc>
              <a:spcBef>
                <a:spcPts val="0"/>
              </a:spcBef>
              <a:spcAft>
                <a:spcPts val="0"/>
              </a:spcAft>
              <a:buClrTx/>
              <a:buSzTx/>
              <a:buFontTx/>
              <a:buAutoNum type="romanLcParenBoth"/>
              <a:tabLst/>
              <a:defRPr/>
            </a:pPr>
            <a:r>
              <a:rPr kumimoji="0" lang="en-US" sz="2600" b="1" i="0" u="none" strike="noStrike" kern="1200" cap="none" spc="0" normalizeH="0" baseline="0" noProof="0" dirty="0">
                <a:ln>
                  <a:noFill/>
                </a:ln>
                <a:solidFill>
                  <a:prstClr val="black"/>
                </a:solidFill>
                <a:effectLst/>
                <a:uLnTx/>
                <a:uFillTx/>
                <a:latin typeface="Corbel"/>
                <a:ea typeface="+mn-ea"/>
                <a:cs typeface="+mn-cs"/>
              </a:rPr>
              <a:t>Second smallest value, x= 1/5</a:t>
            </a:r>
          </a:p>
          <a:p>
            <a:pPr marL="400050" marR="0" lvl="0" indent="-400050" algn="l" defTabSz="457200" rtl="0" eaLnBrk="1" fontAlgn="auto" latinLnBrk="0" hangingPunct="1">
              <a:lnSpc>
                <a:spcPct val="100000"/>
              </a:lnSpc>
              <a:spcBef>
                <a:spcPts val="0"/>
              </a:spcBef>
              <a:spcAft>
                <a:spcPts val="0"/>
              </a:spcAft>
              <a:buClrTx/>
              <a:buSzTx/>
              <a:buFontTx/>
              <a:buAutoNum type="romanLcParenBoth"/>
              <a:tabLst/>
              <a:defRPr/>
            </a:pPr>
            <a:r>
              <a:rPr kumimoji="0" lang="en-US" sz="2600" b="1" i="0" u="none" strike="noStrike" kern="1200" cap="none" spc="0" normalizeH="0" baseline="0" noProof="0" dirty="0">
                <a:ln>
                  <a:noFill/>
                </a:ln>
                <a:solidFill>
                  <a:prstClr val="black"/>
                </a:solidFill>
                <a:effectLst/>
                <a:uLnTx/>
                <a:uFillTx/>
                <a:latin typeface="Corbel"/>
                <a:ea typeface="+mn-ea"/>
                <a:cs typeface="+mn-cs"/>
              </a:rPr>
              <a:t>Third smallest value, x= 2/5</a:t>
            </a:r>
          </a:p>
        </p:txBody>
      </p:sp>
    </p:spTree>
    <p:extLst>
      <p:ext uri="{BB962C8B-B14F-4D97-AF65-F5344CB8AC3E}">
        <p14:creationId xmlns:p14="http://schemas.microsoft.com/office/powerpoint/2010/main" val="2620481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609600"/>
            <a:ext cx="6248400" cy="646331"/>
          </a:xfrm>
          <a:prstGeom prst="rect">
            <a:avLst/>
          </a:prstGeom>
          <a:noFill/>
        </p:spPr>
        <p:txBody>
          <a:bodyPr wrap="square" rtlCol="0">
            <a:spAutoFit/>
          </a:bodyPr>
          <a:lstStyle/>
          <a:p>
            <a:r>
              <a:rPr lang="en-US" sz="3600" b="1" i="1" u="sng" dirty="0"/>
              <a:t>Equation of Standing Wave:</a:t>
            </a:r>
          </a:p>
        </p:txBody>
      </p:sp>
      <p:grpSp>
        <p:nvGrpSpPr>
          <p:cNvPr id="26" name="Group 25"/>
          <p:cNvGrpSpPr/>
          <p:nvPr/>
        </p:nvGrpSpPr>
        <p:grpSpPr>
          <a:xfrm>
            <a:off x="1905000" y="1447800"/>
            <a:ext cx="5181600" cy="1828800"/>
            <a:chOff x="1905000" y="1447800"/>
            <a:chExt cx="5181600" cy="1828800"/>
          </a:xfrm>
        </p:grpSpPr>
        <p:grpSp>
          <p:nvGrpSpPr>
            <p:cNvPr id="17" name="Group 16"/>
            <p:cNvGrpSpPr/>
            <p:nvPr/>
          </p:nvGrpSpPr>
          <p:grpSpPr>
            <a:xfrm>
              <a:off x="2514600" y="1906759"/>
              <a:ext cx="3694338" cy="1271126"/>
              <a:chOff x="4038600" y="1906759"/>
              <a:chExt cx="3694338" cy="1271126"/>
            </a:xfrm>
          </p:grpSpPr>
          <p:grpSp>
            <p:nvGrpSpPr>
              <p:cNvPr id="15" name="Group 14"/>
              <p:cNvGrpSpPr/>
              <p:nvPr/>
            </p:nvGrpSpPr>
            <p:grpSpPr>
              <a:xfrm>
                <a:off x="4038600" y="1935690"/>
                <a:ext cx="1853265" cy="1242195"/>
                <a:chOff x="4038600" y="1935690"/>
                <a:chExt cx="1853265" cy="1242195"/>
              </a:xfrm>
            </p:grpSpPr>
            <p:sp>
              <p:nvSpPr>
                <p:cNvPr id="10" name="Freeform 9"/>
                <p:cNvSpPr/>
                <p:nvPr/>
              </p:nvSpPr>
              <p:spPr>
                <a:xfrm>
                  <a:off x="4038600" y="1935690"/>
                  <a:ext cx="914400" cy="627809"/>
                </a:xfrm>
                <a:custGeom>
                  <a:avLst/>
                  <a:gdLst>
                    <a:gd name="connsiteX0" fmla="*/ 0 w 914400"/>
                    <a:gd name="connsiteY0" fmla="*/ 627809 h 627809"/>
                    <a:gd name="connsiteX1" fmla="*/ 436728 w 914400"/>
                    <a:gd name="connsiteY1" fmla="*/ 12 h 627809"/>
                    <a:gd name="connsiteX2" fmla="*/ 914400 w 914400"/>
                    <a:gd name="connsiteY2" fmla="*/ 614162 h 627809"/>
                  </a:gdLst>
                  <a:ahLst/>
                  <a:cxnLst>
                    <a:cxn ang="0">
                      <a:pos x="connsiteX0" y="connsiteY0"/>
                    </a:cxn>
                    <a:cxn ang="0">
                      <a:pos x="connsiteX1" y="connsiteY1"/>
                    </a:cxn>
                    <a:cxn ang="0">
                      <a:pos x="connsiteX2" y="connsiteY2"/>
                    </a:cxn>
                  </a:cxnLst>
                  <a:rect l="l" t="t" r="r" b="b"/>
                  <a:pathLst>
                    <a:path w="914400" h="627809">
                      <a:moveTo>
                        <a:pt x="0" y="627809"/>
                      </a:moveTo>
                      <a:cubicBezTo>
                        <a:pt x="142164" y="315048"/>
                        <a:pt x="284328" y="2287"/>
                        <a:pt x="436728" y="12"/>
                      </a:cubicBezTo>
                      <a:cubicBezTo>
                        <a:pt x="589128" y="-2263"/>
                        <a:pt x="751764" y="305949"/>
                        <a:pt x="914400" y="61416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2"/>
                <a:stretch>
                  <a:fillRect/>
                </a:stretch>
              </p:blipFill>
              <p:spPr>
                <a:xfrm rot="10800000">
                  <a:off x="4953000" y="2531653"/>
                  <a:ext cx="938865" cy="646232"/>
                </a:xfrm>
                <a:prstGeom prst="rect">
                  <a:avLst/>
                </a:prstGeom>
              </p:spPr>
            </p:pic>
          </p:grpSp>
          <p:pic>
            <p:nvPicPr>
              <p:cNvPr id="16" name="Picture 15"/>
              <p:cNvPicPr>
                <a:picLocks noChangeAspect="1"/>
              </p:cNvPicPr>
              <p:nvPr/>
            </p:nvPicPr>
            <p:blipFill>
              <a:blip r:embed="rId3"/>
              <a:stretch>
                <a:fillRect/>
              </a:stretch>
            </p:blipFill>
            <p:spPr>
              <a:xfrm>
                <a:off x="5867400" y="1906759"/>
                <a:ext cx="1865538" cy="1249788"/>
              </a:xfrm>
              <a:prstGeom prst="rect">
                <a:avLst/>
              </a:prstGeom>
            </p:spPr>
          </p:pic>
        </p:grpSp>
        <p:grpSp>
          <p:nvGrpSpPr>
            <p:cNvPr id="20" name="Group 19"/>
            <p:cNvGrpSpPr/>
            <p:nvPr/>
          </p:nvGrpSpPr>
          <p:grpSpPr>
            <a:xfrm>
              <a:off x="2514600" y="1981200"/>
              <a:ext cx="3736419" cy="1226862"/>
              <a:chOff x="1295400" y="3505200"/>
              <a:chExt cx="3736419" cy="1226862"/>
            </a:xfrm>
          </p:grpSpPr>
          <p:grpSp>
            <p:nvGrpSpPr>
              <p:cNvPr id="18" name="Group 17"/>
              <p:cNvGrpSpPr/>
              <p:nvPr/>
            </p:nvGrpSpPr>
            <p:grpSpPr>
              <a:xfrm>
                <a:off x="1295400" y="3505200"/>
                <a:ext cx="1870881" cy="1210257"/>
                <a:chOff x="4038600" y="1967629"/>
                <a:chExt cx="1870881" cy="1210257"/>
              </a:xfrm>
            </p:grpSpPr>
            <p:sp>
              <p:nvSpPr>
                <p:cNvPr id="12" name="Freeform 11"/>
                <p:cNvSpPr/>
                <p:nvPr/>
              </p:nvSpPr>
              <p:spPr>
                <a:xfrm>
                  <a:off x="4981433" y="1967629"/>
                  <a:ext cx="928048" cy="614161"/>
                </a:xfrm>
                <a:custGeom>
                  <a:avLst/>
                  <a:gdLst>
                    <a:gd name="connsiteX0" fmla="*/ 0 w 928048"/>
                    <a:gd name="connsiteY0" fmla="*/ 600514 h 614161"/>
                    <a:gd name="connsiteX1" fmla="*/ 464024 w 928048"/>
                    <a:gd name="connsiteY1" fmla="*/ 12 h 614161"/>
                    <a:gd name="connsiteX2" fmla="*/ 928048 w 928048"/>
                    <a:gd name="connsiteY2" fmla="*/ 614161 h 614161"/>
                    <a:gd name="connsiteX3" fmla="*/ 928048 w 928048"/>
                    <a:gd name="connsiteY3" fmla="*/ 614161 h 614161"/>
                  </a:gdLst>
                  <a:ahLst/>
                  <a:cxnLst>
                    <a:cxn ang="0">
                      <a:pos x="connsiteX0" y="connsiteY0"/>
                    </a:cxn>
                    <a:cxn ang="0">
                      <a:pos x="connsiteX1" y="connsiteY1"/>
                    </a:cxn>
                    <a:cxn ang="0">
                      <a:pos x="connsiteX2" y="connsiteY2"/>
                    </a:cxn>
                    <a:cxn ang="0">
                      <a:pos x="connsiteX3" y="connsiteY3"/>
                    </a:cxn>
                  </a:cxnLst>
                  <a:rect l="l" t="t" r="r" b="b"/>
                  <a:pathLst>
                    <a:path w="928048" h="614161">
                      <a:moveTo>
                        <a:pt x="0" y="600514"/>
                      </a:moveTo>
                      <a:cubicBezTo>
                        <a:pt x="154674" y="299125"/>
                        <a:pt x="309349" y="-2263"/>
                        <a:pt x="464024" y="12"/>
                      </a:cubicBezTo>
                      <a:cubicBezTo>
                        <a:pt x="618699" y="2286"/>
                        <a:pt x="928048" y="614161"/>
                        <a:pt x="928048" y="614161"/>
                      </a:cubicBezTo>
                      <a:lnTo>
                        <a:pt x="928048" y="614161"/>
                      </a:ln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4"/>
                <a:stretch>
                  <a:fillRect/>
                </a:stretch>
              </p:blipFill>
              <p:spPr>
                <a:xfrm rot="10800000">
                  <a:off x="4038600" y="2549944"/>
                  <a:ext cx="938865" cy="627942"/>
                </a:xfrm>
                <a:prstGeom prst="rect">
                  <a:avLst/>
                </a:prstGeom>
              </p:spPr>
            </p:pic>
          </p:grpSp>
          <p:pic>
            <p:nvPicPr>
              <p:cNvPr id="19" name="Picture 18"/>
              <p:cNvPicPr>
                <a:picLocks noChangeAspect="1"/>
              </p:cNvPicPr>
              <p:nvPr/>
            </p:nvPicPr>
            <p:blipFill>
              <a:blip r:embed="rId5"/>
              <a:stretch>
                <a:fillRect/>
              </a:stretch>
            </p:blipFill>
            <p:spPr>
              <a:xfrm>
                <a:off x="3166281" y="3506660"/>
                <a:ext cx="1865538" cy="1225402"/>
              </a:xfrm>
              <a:prstGeom prst="rect">
                <a:avLst/>
              </a:prstGeom>
            </p:spPr>
          </p:pic>
        </p:grpSp>
        <p:grpSp>
          <p:nvGrpSpPr>
            <p:cNvPr id="25" name="Group 24"/>
            <p:cNvGrpSpPr/>
            <p:nvPr/>
          </p:nvGrpSpPr>
          <p:grpSpPr>
            <a:xfrm>
              <a:off x="1905000" y="1447800"/>
              <a:ext cx="5181600" cy="1828800"/>
              <a:chOff x="1905000" y="1447800"/>
              <a:chExt cx="5181600" cy="1828800"/>
            </a:xfrm>
          </p:grpSpPr>
          <p:cxnSp>
            <p:nvCxnSpPr>
              <p:cNvPr id="22" name="Straight Arrow Connector 21"/>
              <p:cNvCxnSpPr/>
              <p:nvPr/>
            </p:nvCxnSpPr>
            <p:spPr>
              <a:xfrm>
                <a:off x="1905000" y="2563499"/>
                <a:ext cx="51816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2514600" y="1447800"/>
                <a:ext cx="0" cy="1828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27" name="TextBox 26"/>
              <p:cNvSpPr txBox="1"/>
              <p:nvPr/>
            </p:nvSpPr>
            <p:spPr>
              <a:xfrm>
                <a:off x="2992841" y="1636318"/>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𝒀</m:t>
                          </m:r>
                        </m:e>
                        <m:sub>
                          <m:r>
                            <a:rPr lang="en-US" b="1" i="1" smtClean="0">
                              <a:latin typeface="Cambria Math" panose="02040503050406030204" pitchFamily="18" charset="0"/>
                            </a:rPr>
                            <m:t>𝟏</m:t>
                          </m:r>
                        </m:sub>
                      </m:sSub>
                    </m:oMath>
                  </m:oMathPara>
                </a14:m>
                <a:endParaRPr lang="en-US" b="1" dirty="0"/>
              </a:p>
            </p:txBody>
          </p:sp>
        </mc:Choice>
        <mc:Fallback xmlns="">
          <p:sp>
            <p:nvSpPr>
              <p:cNvPr id="27" name="TextBox 26"/>
              <p:cNvSpPr txBox="1">
                <a:spLocks noRot="1" noChangeAspect="1" noMove="1" noResize="1" noEditPoints="1" noAdjustHandles="1" noChangeArrowheads="1" noChangeShapeType="1" noTextEdit="1"/>
              </p:cNvSpPr>
              <p:nvPr/>
            </p:nvSpPr>
            <p:spPr>
              <a:xfrm>
                <a:off x="2992841" y="1636318"/>
                <a:ext cx="304800" cy="369332"/>
              </a:xfrm>
              <a:prstGeom prst="rect">
                <a:avLst/>
              </a:prstGeom>
              <a:blipFill rotWithShape="0">
                <a:blip r:embed="rId6"/>
                <a:stretch>
                  <a:fillRect r="-3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3954418" y="1714821"/>
                <a:ext cx="4939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prstClr val="black"/>
                              </a:solidFill>
                              <a:latin typeface="Cambria Math" panose="02040503050406030204" pitchFamily="18" charset="0"/>
                            </a:rPr>
                          </m:ctrlPr>
                        </m:sSubPr>
                        <m:e>
                          <m:r>
                            <a:rPr lang="en-US" b="1" i="1">
                              <a:solidFill>
                                <a:prstClr val="black"/>
                              </a:solidFill>
                              <a:latin typeface="Cambria Math" panose="02040503050406030204" pitchFamily="18" charset="0"/>
                            </a:rPr>
                            <m:t>𝒀</m:t>
                          </m:r>
                        </m:e>
                        <m:sub>
                          <m:r>
                            <a:rPr lang="en-US" b="1" i="1" smtClean="0">
                              <a:solidFill>
                                <a:prstClr val="black"/>
                              </a:solidFill>
                              <a:latin typeface="Cambria Math" panose="02040503050406030204" pitchFamily="18" charset="0"/>
                            </a:rPr>
                            <m:t>𝟐</m:t>
                          </m:r>
                        </m:sub>
                      </m:sSub>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3954418" y="1714821"/>
                <a:ext cx="493981" cy="369332"/>
              </a:xfrm>
              <a:prstGeom prst="rect">
                <a:avLst/>
              </a:prstGeom>
              <a:blipFill rotWithShape="0">
                <a:blip r:embed="rId7"/>
                <a:stretch>
                  <a:fillRect/>
                </a:stretch>
              </a:blipFill>
            </p:spPr>
            <p:txBody>
              <a:bodyPr/>
              <a:lstStyle/>
              <a:p>
                <a:r>
                  <a:rPr lang="en-US">
                    <a:noFill/>
                  </a:rPr>
                  <a:t> </a:t>
                </a:r>
              </a:p>
            </p:txBody>
          </p:sp>
        </mc:Fallback>
      </mc:AlternateContent>
      <p:sp>
        <p:nvSpPr>
          <p:cNvPr id="29" name="TextBox 28"/>
          <p:cNvSpPr txBox="1"/>
          <p:nvPr/>
        </p:nvSpPr>
        <p:spPr>
          <a:xfrm>
            <a:off x="1371600" y="3733800"/>
            <a:ext cx="5562600" cy="461665"/>
          </a:xfrm>
          <a:prstGeom prst="rect">
            <a:avLst/>
          </a:prstGeom>
          <a:noFill/>
        </p:spPr>
        <p:txBody>
          <a:bodyPr wrap="square" rtlCol="0">
            <a:spAutoFit/>
          </a:bodyPr>
          <a:lstStyle/>
          <a:p>
            <a:r>
              <a:rPr lang="en-US" sz="2400" b="1" dirty="0"/>
              <a:t>The equations of the individual waves,</a:t>
            </a:r>
          </a:p>
        </p:txBody>
      </p:sp>
      <mc:AlternateContent xmlns:mc="http://schemas.openxmlformats.org/markup-compatibility/2006" xmlns:a14="http://schemas.microsoft.com/office/drawing/2010/main">
        <mc:Choice Requires="a14">
          <p:sp>
            <p:nvSpPr>
              <p:cNvPr id="30" name="TextBox 29"/>
              <p:cNvSpPr txBox="1"/>
              <p:nvPr/>
            </p:nvSpPr>
            <p:spPr>
              <a:xfrm>
                <a:off x="2420711" y="4495539"/>
                <a:ext cx="382418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𝒀</m:t>
                          </m:r>
                        </m:e>
                        <m:sub>
                          <m:r>
                            <a:rPr lang="en-US" sz="2400" b="1" i="1">
                              <a:solidFill>
                                <a:prstClr val="black"/>
                              </a:solidFill>
                              <a:latin typeface="Cambria Math" panose="02040503050406030204" pitchFamily="18" charset="0"/>
                            </a:rPr>
                            <m:t>𝟏</m:t>
                          </m:r>
                        </m:sub>
                      </m:sSub>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𝒙</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𝒕</m:t>
                          </m:r>
                        </m:e>
                      </m:d>
                      <m:r>
                        <a:rPr lang="en-US" sz="2400" b="1" i="1">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𝒀</m:t>
                          </m:r>
                        </m:e>
                        <m:sub>
                          <m:r>
                            <a:rPr lang="en-US" sz="2400" b="1" i="1">
                              <a:solidFill>
                                <a:prstClr val="black"/>
                              </a:solidFill>
                              <a:latin typeface="Cambria Math" panose="02040503050406030204" pitchFamily="18" charset="0"/>
                            </a:rPr>
                            <m:t>𝒎</m:t>
                          </m:r>
                        </m:sub>
                      </m:sSub>
                      <m:r>
                        <a:rPr lang="en-US" sz="2400" b="1" i="1">
                          <a:solidFill>
                            <a:prstClr val="black"/>
                          </a:solidFill>
                          <a:latin typeface="Cambria Math" panose="02040503050406030204" pitchFamily="18" charset="0"/>
                        </a:rPr>
                        <m:t> </m:t>
                      </m:r>
                      <m:r>
                        <a:rPr lang="en-US" sz="2400" b="1" i="1">
                          <a:solidFill>
                            <a:prstClr val="black"/>
                          </a:solidFill>
                          <a:latin typeface="Cambria Math" panose="02040503050406030204" pitchFamily="18" charset="0"/>
                        </a:rPr>
                        <m:t>𝑺𝒊𝒏</m:t>
                      </m:r>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𝒌𝒙</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𝝎</m:t>
                          </m:r>
                          <m:r>
                            <a:rPr lang="en-US" sz="2400" b="1" i="1">
                              <a:solidFill>
                                <a:prstClr val="black"/>
                              </a:solidFill>
                              <a:latin typeface="Cambria Math" panose="02040503050406030204" pitchFamily="18" charset="0"/>
                              <a:ea typeface="Cambria Math" panose="02040503050406030204" pitchFamily="18" charset="0"/>
                            </a:rPr>
                            <m:t>𝒕</m:t>
                          </m:r>
                        </m:e>
                      </m:d>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2420711" y="4495539"/>
                <a:ext cx="3824188" cy="369332"/>
              </a:xfrm>
              <a:prstGeom prst="rect">
                <a:avLst/>
              </a:prstGeom>
              <a:blipFill rotWithShape="0">
                <a:blip r:embed="rId8"/>
                <a:stretch>
                  <a:fillRect l="-1276"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2328378" y="5134932"/>
                <a:ext cx="400885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𝒀</m:t>
                          </m:r>
                        </m:e>
                        <m:sub>
                          <m:r>
                            <a:rPr lang="en-US" sz="2400" b="1" i="1" smtClean="0">
                              <a:solidFill>
                                <a:prstClr val="black"/>
                              </a:solidFill>
                              <a:latin typeface="Cambria Math" panose="02040503050406030204" pitchFamily="18" charset="0"/>
                            </a:rPr>
                            <m:t>𝟐</m:t>
                          </m:r>
                        </m:sub>
                      </m:sSub>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𝒙</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𝒕</m:t>
                          </m:r>
                        </m:e>
                      </m:d>
                      <m:r>
                        <a:rPr lang="en-US" sz="2400" b="1" i="1">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𝒀</m:t>
                          </m:r>
                        </m:e>
                        <m:sub>
                          <m:r>
                            <a:rPr lang="en-US" sz="2400" b="1" i="1">
                              <a:solidFill>
                                <a:prstClr val="black"/>
                              </a:solidFill>
                              <a:latin typeface="Cambria Math" panose="02040503050406030204" pitchFamily="18" charset="0"/>
                            </a:rPr>
                            <m:t>𝒎</m:t>
                          </m:r>
                        </m:sub>
                      </m:sSub>
                      <m:r>
                        <a:rPr lang="en-US" sz="2400" b="1" i="1">
                          <a:solidFill>
                            <a:prstClr val="black"/>
                          </a:solidFill>
                          <a:latin typeface="Cambria Math" panose="02040503050406030204" pitchFamily="18" charset="0"/>
                        </a:rPr>
                        <m:t> </m:t>
                      </m:r>
                      <m:r>
                        <a:rPr lang="en-US" sz="2400" b="1" i="1">
                          <a:solidFill>
                            <a:prstClr val="black"/>
                          </a:solidFill>
                          <a:latin typeface="Cambria Math" panose="02040503050406030204" pitchFamily="18" charset="0"/>
                        </a:rPr>
                        <m:t>𝑺𝒊𝒏</m:t>
                      </m:r>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𝒌𝒙</m:t>
                          </m:r>
                          <m:r>
                            <a:rPr lang="en-US" sz="2400" b="1" i="1" smtClean="0">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𝝎</m:t>
                          </m:r>
                          <m:r>
                            <a:rPr lang="en-US" sz="2400" b="1" i="1">
                              <a:solidFill>
                                <a:prstClr val="black"/>
                              </a:solidFill>
                              <a:latin typeface="Cambria Math" panose="02040503050406030204" pitchFamily="18" charset="0"/>
                              <a:ea typeface="Cambria Math" panose="02040503050406030204" pitchFamily="18" charset="0"/>
                            </a:rPr>
                            <m:t>𝒕</m:t>
                          </m:r>
                        </m:e>
                      </m:d>
                    </m:oMath>
                  </m:oMathPara>
                </a14:m>
                <a:endParaRPr lang="en-US" dirty="0"/>
              </a:p>
            </p:txBody>
          </p:sp>
        </mc:Choice>
        <mc:Fallback xmlns="">
          <p:sp>
            <p:nvSpPr>
              <p:cNvPr id="31" name="Rectangle 30"/>
              <p:cNvSpPr>
                <a:spLocks noRot="1" noChangeAspect="1" noMove="1" noResize="1" noEditPoints="1" noAdjustHandles="1" noChangeArrowheads="1" noChangeShapeType="1" noTextEdit="1"/>
              </p:cNvSpPr>
              <p:nvPr/>
            </p:nvSpPr>
            <p:spPr>
              <a:xfrm>
                <a:off x="2328378" y="5134932"/>
                <a:ext cx="4008854" cy="461665"/>
              </a:xfrm>
              <a:prstGeom prst="rect">
                <a:avLst/>
              </a:prstGeom>
              <a:blipFill rotWithShape="0">
                <a:blip r:embed="rId9"/>
                <a:stretch>
                  <a:fillRect b="-2632"/>
                </a:stretch>
              </a:blipFill>
            </p:spPr>
            <p:txBody>
              <a:bodyPr/>
              <a:lstStyle/>
              <a:p>
                <a:r>
                  <a:rPr lang="en-US">
                    <a:noFill/>
                  </a:rPr>
                  <a:t> </a:t>
                </a:r>
              </a:p>
            </p:txBody>
          </p:sp>
        </mc:Fallback>
      </mc:AlternateContent>
    </p:spTree>
    <p:extLst>
      <p:ext uri="{BB962C8B-B14F-4D97-AF65-F5344CB8AC3E}">
        <p14:creationId xmlns:p14="http://schemas.microsoft.com/office/powerpoint/2010/main" val="56681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762000"/>
            <a:ext cx="7010400" cy="461665"/>
          </a:xfrm>
          <a:prstGeom prst="rect">
            <a:avLst/>
          </a:prstGeom>
          <a:noFill/>
        </p:spPr>
        <p:txBody>
          <a:bodyPr wrap="square" rtlCol="0">
            <a:spAutoFit/>
          </a:bodyPr>
          <a:lstStyle/>
          <a:p>
            <a:r>
              <a:rPr lang="en-US" sz="2400" b="1" dirty="0"/>
              <a:t>So, the equation of the resultant standing wave,</a:t>
            </a:r>
          </a:p>
        </p:txBody>
      </p:sp>
      <mc:AlternateContent xmlns:mc="http://schemas.openxmlformats.org/markup-compatibility/2006" xmlns:a14="http://schemas.microsoft.com/office/drawing/2010/main">
        <mc:Choice Requires="a14">
          <p:sp>
            <p:nvSpPr>
              <p:cNvPr id="3" name="Rectangle 2"/>
              <p:cNvSpPr/>
              <p:nvPr/>
            </p:nvSpPr>
            <p:spPr>
              <a:xfrm>
                <a:off x="1981200" y="1524000"/>
                <a:ext cx="3791294" cy="461665"/>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sz="2400" b="1" i="1" smtClean="0">
                          <a:solidFill>
                            <a:prstClr val="black"/>
                          </a:solidFill>
                          <a:latin typeface="Cambria Math" panose="02040503050406030204" pitchFamily="18" charset="0"/>
                        </a:rPr>
                        <m:t>𝒀</m:t>
                      </m:r>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𝒙</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𝒕</m:t>
                          </m:r>
                        </m:e>
                      </m:d>
                      <m:r>
                        <a:rPr lang="en-US" sz="2400" b="1" i="1">
                          <a:solidFill>
                            <a:prstClr val="black"/>
                          </a:solidFill>
                          <a:latin typeface="Cambria Math" panose="02040503050406030204" pitchFamily="18" charset="0"/>
                        </a:rPr>
                        <m:t>=</m:t>
                      </m:r>
                      <m:sSub>
                        <m:sSubPr>
                          <m:ctrlPr>
                            <a:rPr lang="en-US" sz="2400" b="1" i="1" dirty="0">
                              <a:solidFill>
                                <a:prstClr val="black"/>
                              </a:solidFill>
                              <a:latin typeface="Cambria Math" panose="02040503050406030204" pitchFamily="18" charset="0"/>
                            </a:rPr>
                          </m:ctrlPr>
                        </m:sSubPr>
                        <m:e>
                          <m:r>
                            <a:rPr lang="en-US" sz="2400" b="1" i="1" dirty="0">
                              <a:solidFill>
                                <a:prstClr val="black"/>
                              </a:solidFill>
                              <a:latin typeface="Cambria Math" panose="02040503050406030204" pitchFamily="18" charset="0"/>
                            </a:rPr>
                            <m:t>𝒀</m:t>
                          </m:r>
                        </m:e>
                        <m:sub>
                          <m:r>
                            <a:rPr lang="en-US" sz="2400" b="1" i="1" dirty="0">
                              <a:solidFill>
                                <a:prstClr val="black"/>
                              </a:solidFill>
                              <a:latin typeface="Cambria Math" panose="02040503050406030204" pitchFamily="18" charset="0"/>
                            </a:rPr>
                            <m:t>𝟏</m:t>
                          </m:r>
                        </m:sub>
                      </m:sSub>
                      <m:r>
                        <a:rPr lang="en-US" sz="2400" b="1" i="1" dirty="0">
                          <a:solidFill>
                            <a:prstClr val="black"/>
                          </a:solidFill>
                          <a:latin typeface="Cambria Math" panose="02040503050406030204" pitchFamily="18" charset="0"/>
                        </a:rPr>
                        <m:t>(</m:t>
                      </m:r>
                      <m:r>
                        <a:rPr lang="en-US" sz="2400" b="1" i="1" dirty="0">
                          <a:solidFill>
                            <a:prstClr val="black"/>
                          </a:solidFill>
                          <a:latin typeface="Cambria Math" panose="02040503050406030204" pitchFamily="18" charset="0"/>
                        </a:rPr>
                        <m:t>𝒙</m:t>
                      </m:r>
                      <m:r>
                        <a:rPr lang="en-US" sz="2400" b="1" i="1" dirty="0">
                          <a:solidFill>
                            <a:prstClr val="black"/>
                          </a:solidFill>
                          <a:latin typeface="Cambria Math" panose="02040503050406030204" pitchFamily="18" charset="0"/>
                        </a:rPr>
                        <m:t>,</m:t>
                      </m:r>
                      <m:r>
                        <a:rPr lang="en-US" sz="2400" b="1" i="1" dirty="0">
                          <a:solidFill>
                            <a:prstClr val="black"/>
                          </a:solidFill>
                          <a:latin typeface="Cambria Math" panose="02040503050406030204" pitchFamily="18" charset="0"/>
                        </a:rPr>
                        <m:t>𝒕</m:t>
                      </m:r>
                      <m:r>
                        <a:rPr lang="en-US" sz="2400" b="1" i="1" dirty="0">
                          <a:solidFill>
                            <a:prstClr val="black"/>
                          </a:solidFill>
                          <a:latin typeface="Cambria Math" panose="02040503050406030204" pitchFamily="18" charset="0"/>
                        </a:rPr>
                        <m:t>)</m:t>
                      </m:r>
                      <m:r>
                        <m:rPr>
                          <m:nor/>
                        </m:rPr>
                        <a:rPr lang="en-US" sz="2400" b="1" dirty="0">
                          <a:solidFill>
                            <a:prstClr val="black"/>
                          </a:solidFill>
                        </a:rPr>
                        <m:t>+ </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𝒀</m:t>
                          </m:r>
                        </m:e>
                        <m:sub>
                          <m:r>
                            <a:rPr lang="en-US" sz="2400" b="1" i="1">
                              <a:solidFill>
                                <a:prstClr val="black"/>
                              </a:solidFill>
                              <a:latin typeface="Cambria Math" panose="02040503050406030204" pitchFamily="18" charset="0"/>
                            </a:rPr>
                            <m:t>𝟐</m:t>
                          </m:r>
                        </m:sub>
                      </m:sSub>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𝒙</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𝒕</m:t>
                      </m:r>
                      <m:r>
                        <a:rPr lang="en-US" sz="2400" b="1" i="1">
                          <a:solidFill>
                            <a:prstClr val="black"/>
                          </a:solidFill>
                          <a:latin typeface="Cambria Math" panose="02040503050406030204" pitchFamily="18" charset="0"/>
                        </a:rPr>
                        <m:t>)</m:t>
                      </m:r>
                    </m:oMath>
                  </m:oMathPara>
                </a14:m>
                <a:endParaRPr lang="en-US" dirty="0">
                  <a:solidFill>
                    <a:prstClr val="black"/>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1981200" y="1524000"/>
                <a:ext cx="3791294" cy="461665"/>
              </a:xfrm>
              <a:prstGeom prst="rect">
                <a:avLst/>
              </a:prstGeom>
              <a:blipFill rotWithShape="0">
                <a:blip r:embed="rId2"/>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143000" y="2286000"/>
                <a:ext cx="699960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𝒀</m:t>
                          </m:r>
                          <m:d>
                            <m:dPr>
                              <m:ctrlPr>
                                <a:rPr lang="en-US" sz="2400" b="1" i="1" smtClean="0">
                                  <a:solidFill>
                                    <a:prstClr val="black"/>
                                  </a:solidFill>
                                  <a:latin typeface="Cambria Math" panose="02040503050406030204" pitchFamily="18" charset="0"/>
                                </a:rPr>
                              </m:ctrlPr>
                            </m:dPr>
                            <m:e>
                              <m:r>
                                <a:rPr lang="en-US" sz="2400" b="1" i="1" smtClean="0">
                                  <a:solidFill>
                                    <a:prstClr val="black"/>
                                  </a:solidFill>
                                  <a:latin typeface="Cambria Math" panose="02040503050406030204" pitchFamily="18" charset="0"/>
                                </a:rPr>
                                <m:t>𝒙</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𝒕</m:t>
                              </m:r>
                            </m:e>
                          </m:d>
                          <m:r>
                            <a:rPr lang="en-US" sz="2400" b="1" i="1" smtClean="0">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𝒀</m:t>
                          </m:r>
                        </m:e>
                        <m:sub>
                          <m:r>
                            <a:rPr lang="en-US" sz="2400" b="1" i="1">
                              <a:solidFill>
                                <a:prstClr val="black"/>
                              </a:solidFill>
                              <a:latin typeface="Cambria Math" panose="02040503050406030204" pitchFamily="18" charset="0"/>
                            </a:rPr>
                            <m:t>𝒎</m:t>
                          </m:r>
                        </m:sub>
                      </m:sSub>
                      <m:r>
                        <a:rPr lang="en-US" sz="2400" b="1" i="1">
                          <a:solidFill>
                            <a:prstClr val="black"/>
                          </a:solidFill>
                          <a:latin typeface="Cambria Math" panose="02040503050406030204" pitchFamily="18" charset="0"/>
                        </a:rPr>
                        <m:t> </m:t>
                      </m:r>
                      <m:r>
                        <a:rPr lang="en-US" sz="2400" b="1" i="1">
                          <a:solidFill>
                            <a:prstClr val="black"/>
                          </a:solidFill>
                          <a:latin typeface="Cambria Math" panose="02040503050406030204" pitchFamily="18" charset="0"/>
                        </a:rPr>
                        <m:t>𝑺𝒊𝒏</m:t>
                      </m:r>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𝒌𝒙</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𝝎</m:t>
                          </m:r>
                          <m:r>
                            <a:rPr lang="en-US" sz="2400" b="1" i="1">
                              <a:solidFill>
                                <a:prstClr val="black"/>
                              </a:solidFill>
                              <a:latin typeface="Cambria Math" panose="02040503050406030204" pitchFamily="18" charset="0"/>
                              <a:ea typeface="Cambria Math" panose="02040503050406030204" pitchFamily="18" charset="0"/>
                            </a:rPr>
                            <m:t>𝒕</m:t>
                          </m:r>
                        </m:e>
                      </m:d>
                      <m:r>
                        <a:rPr lang="en-US" sz="2400" b="1" i="1" smtClean="0">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𝒀</m:t>
                          </m:r>
                        </m:e>
                        <m:sub>
                          <m:r>
                            <a:rPr lang="en-US" sz="2400" b="1" i="1">
                              <a:solidFill>
                                <a:prstClr val="black"/>
                              </a:solidFill>
                              <a:latin typeface="Cambria Math" panose="02040503050406030204" pitchFamily="18" charset="0"/>
                            </a:rPr>
                            <m:t>𝒎</m:t>
                          </m:r>
                        </m:sub>
                      </m:sSub>
                      <m:r>
                        <a:rPr lang="en-US" sz="2400" b="1" i="1">
                          <a:solidFill>
                            <a:prstClr val="black"/>
                          </a:solidFill>
                          <a:latin typeface="Cambria Math" panose="02040503050406030204" pitchFamily="18" charset="0"/>
                        </a:rPr>
                        <m:t> </m:t>
                      </m:r>
                      <m:r>
                        <a:rPr lang="en-US" sz="2400" b="1" i="1">
                          <a:solidFill>
                            <a:prstClr val="black"/>
                          </a:solidFill>
                          <a:latin typeface="Cambria Math" panose="02040503050406030204" pitchFamily="18" charset="0"/>
                        </a:rPr>
                        <m:t>𝑺𝒊𝒏</m:t>
                      </m:r>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𝒌𝒙</m:t>
                          </m:r>
                          <m:r>
                            <a:rPr lang="en-US" sz="2400" b="1" i="1" smtClean="0">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𝝎</m:t>
                          </m:r>
                          <m:r>
                            <a:rPr lang="en-US" sz="2400" b="1" i="1">
                              <a:solidFill>
                                <a:prstClr val="black"/>
                              </a:solidFill>
                              <a:latin typeface="Cambria Math" panose="02040503050406030204" pitchFamily="18" charset="0"/>
                              <a:ea typeface="Cambria Math" panose="02040503050406030204" pitchFamily="18" charset="0"/>
                            </a:rPr>
                            <m:t>𝒕</m:t>
                          </m:r>
                        </m:e>
                      </m:d>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143000" y="2286000"/>
                <a:ext cx="6999608" cy="46166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04800" y="3036627"/>
                <a:ext cx="9096978" cy="7914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𝒀</m:t>
                          </m:r>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𝒙</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𝒕</m:t>
                              </m:r>
                            </m:e>
                          </m:d>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𝒀</m:t>
                          </m:r>
                        </m:e>
                        <m:sub>
                          <m:r>
                            <a:rPr lang="en-US" sz="2400" b="1" i="1">
                              <a:solidFill>
                                <a:prstClr val="black"/>
                              </a:solidFill>
                              <a:latin typeface="Cambria Math" panose="02040503050406030204" pitchFamily="18" charset="0"/>
                            </a:rPr>
                            <m:t>𝒎</m:t>
                          </m:r>
                        </m:sub>
                      </m:sSub>
                      <m:r>
                        <a:rPr lang="en-US" sz="2400" b="1" i="1" smtClean="0">
                          <a:solidFill>
                            <a:prstClr val="black"/>
                          </a:solidFill>
                          <a:latin typeface="Cambria Math" panose="02040503050406030204" pitchFamily="18" charset="0"/>
                        </a:rPr>
                        <m:t> </m:t>
                      </m:r>
                      <m:r>
                        <a:rPr lang="en-US" sz="2400" b="1" i="1" smtClean="0">
                          <a:solidFill>
                            <a:prstClr val="black"/>
                          </a:solidFill>
                          <a:latin typeface="Cambria Math" panose="02040503050406030204" pitchFamily="18" charset="0"/>
                        </a:rPr>
                        <m:t>𝟐</m:t>
                      </m:r>
                      <m:r>
                        <a:rPr lang="en-US" sz="2400" b="1" i="1" smtClean="0">
                          <a:solidFill>
                            <a:prstClr val="black"/>
                          </a:solidFill>
                          <a:latin typeface="Cambria Math" panose="02040503050406030204" pitchFamily="18" charset="0"/>
                        </a:rPr>
                        <m:t> </m:t>
                      </m:r>
                      <m:r>
                        <a:rPr lang="en-US" sz="2400" b="1" i="1" smtClean="0">
                          <a:solidFill>
                            <a:prstClr val="black"/>
                          </a:solidFill>
                          <a:latin typeface="Cambria Math" panose="02040503050406030204" pitchFamily="18" charset="0"/>
                        </a:rPr>
                        <m:t>𝑺𝒊𝒏</m:t>
                      </m:r>
                      <m:f>
                        <m:fPr>
                          <m:ctrlPr>
                            <a:rPr lang="en-US" sz="2400" b="1" i="1" smtClean="0">
                              <a:solidFill>
                                <a:prstClr val="black"/>
                              </a:solidFill>
                              <a:latin typeface="Cambria Math" panose="02040503050406030204" pitchFamily="18" charset="0"/>
                            </a:rPr>
                          </m:ctrlPr>
                        </m:fPr>
                        <m:num>
                          <m:r>
                            <a:rPr lang="en-US" sz="2400" b="1" i="1">
                              <a:solidFill>
                                <a:prstClr val="black"/>
                              </a:solidFill>
                              <a:latin typeface="Cambria Math" panose="02040503050406030204" pitchFamily="18" charset="0"/>
                            </a:rPr>
                            <m:t>𝒌𝒙</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𝝎</m:t>
                          </m:r>
                          <m:r>
                            <a:rPr lang="en-US" sz="2400" b="1" i="1" smtClean="0">
                              <a:solidFill>
                                <a:prstClr val="black"/>
                              </a:solidFill>
                              <a:latin typeface="Cambria Math" panose="02040503050406030204" pitchFamily="18" charset="0"/>
                              <a:ea typeface="Cambria Math" panose="02040503050406030204" pitchFamily="18" charset="0"/>
                            </a:rPr>
                            <m:t>𝒕</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rPr>
                            <m:t>𝒌𝒙</m:t>
                          </m:r>
                          <m:r>
                            <a:rPr lang="en-US" sz="2400" b="1" i="1" smtClean="0">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𝝎</m:t>
                          </m:r>
                          <m:r>
                            <a:rPr lang="en-US" sz="2400" b="1" i="1" smtClean="0">
                              <a:solidFill>
                                <a:prstClr val="black"/>
                              </a:solidFill>
                              <a:latin typeface="Cambria Math" panose="02040503050406030204" pitchFamily="18" charset="0"/>
                              <a:ea typeface="Cambria Math" panose="02040503050406030204" pitchFamily="18" charset="0"/>
                            </a:rPr>
                            <m:t>𝒕</m:t>
                          </m:r>
                        </m:num>
                        <m:den>
                          <m:r>
                            <a:rPr lang="en-US" sz="2400" b="1" i="1" smtClean="0">
                              <a:solidFill>
                                <a:prstClr val="black"/>
                              </a:solidFill>
                              <a:latin typeface="Cambria Math" panose="02040503050406030204" pitchFamily="18" charset="0"/>
                            </a:rPr>
                            <m:t>𝟐</m:t>
                          </m:r>
                        </m:den>
                      </m:f>
                      <m:r>
                        <a:rPr lang="en-US" sz="2400" b="1" i="1" smtClean="0">
                          <a:solidFill>
                            <a:prstClr val="black"/>
                          </a:solidFill>
                          <a:latin typeface="Cambria Math" panose="02040503050406030204" pitchFamily="18" charset="0"/>
                        </a:rPr>
                        <m:t> </m:t>
                      </m:r>
                      <m:r>
                        <a:rPr lang="en-US" sz="2400" b="1" i="1" smtClean="0">
                          <a:solidFill>
                            <a:prstClr val="black"/>
                          </a:solidFill>
                          <a:latin typeface="Cambria Math" panose="02040503050406030204" pitchFamily="18" charset="0"/>
                        </a:rPr>
                        <m:t>𝑪𝒐𝒔</m:t>
                      </m:r>
                      <m:f>
                        <m:fPr>
                          <m:ctrlPr>
                            <a:rPr lang="en-US" sz="2400" b="1" i="1">
                              <a:solidFill>
                                <a:prstClr val="black"/>
                              </a:solidFill>
                              <a:latin typeface="Cambria Math" panose="02040503050406030204" pitchFamily="18" charset="0"/>
                            </a:rPr>
                          </m:ctrlPr>
                        </m:fPr>
                        <m:num>
                          <m:r>
                            <a:rPr lang="en-US" sz="2400" b="1" i="1">
                              <a:solidFill>
                                <a:prstClr val="black"/>
                              </a:solidFill>
                              <a:latin typeface="Cambria Math" panose="02040503050406030204" pitchFamily="18" charset="0"/>
                            </a:rPr>
                            <m:t>𝒌𝒙</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𝝎</m:t>
                          </m:r>
                          <m:r>
                            <a:rPr lang="en-US" sz="2400" b="1" i="1">
                              <a:solidFill>
                                <a:prstClr val="black"/>
                              </a:solidFill>
                              <a:latin typeface="Cambria Math" panose="02040503050406030204" pitchFamily="18" charset="0"/>
                              <a:ea typeface="Cambria Math" panose="02040503050406030204" pitchFamily="18" charset="0"/>
                            </a:rPr>
                            <m:t>𝒕</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rPr>
                            <m:t>𝒌𝒙</m:t>
                          </m:r>
                          <m:r>
                            <a:rPr lang="en-US" sz="2400" b="1" i="1" smtClean="0">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𝝎</m:t>
                          </m:r>
                          <m:r>
                            <a:rPr lang="en-US" sz="2400" b="1" i="1">
                              <a:solidFill>
                                <a:prstClr val="black"/>
                              </a:solidFill>
                              <a:latin typeface="Cambria Math" panose="02040503050406030204" pitchFamily="18" charset="0"/>
                              <a:ea typeface="Cambria Math" panose="02040503050406030204" pitchFamily="18" charset="0"/>
                            </a:rPr>
                            <m:t>𝒕</m:t>
                          </m:r>
                        </m:num>
                        <m:den>
                          <m:r>
                            <a:rPr lang="en-US" sz="2400" b="1" i="1">
                              <a:solidFill>
                                <a:prstClr val="black"/>
                              </a:solidFill>
                              <a:latin typeface="Cambria Math" panose="02040503050406030204" pitchFamily="18" charset="0"/>
                            </a:rPr>
                            <m:t>𝟐</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304800" y="3036627"/>
                <a:ext cx="9096978" cy="79143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122528" y="4189896"/>
                <a:ext cx="4708277" cy="461665"/>
              </a:xfrm>
              <a:prstGeom prst="rect">
                <a:avLst/>
              </a:prstGeom>
              <a:solidFill>
                <a:schemeClr val="accent3"/>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𝒀</m:t>
                          </m:r>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𝒙</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𝒕</m:t>
                              </m:r>
                            </m:e>
                          </m:d>
                          <m:r>
                            <a:rPr lang="en-US" sz="2400" b="1" i="1">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𝟐</m:t>
                          </m:r>
                          <m:r>
                            <a:rPr lang="en-US" sz="2400" b="1" i="1">
                              <a:solidFill>
                                <a:prstClr val="black"/>
                              </a:solidFill>
                              <a:latin typeface="Cambria Math" panose="02040503050406030204" pitchFamily="18" charset="0"/>
                            </a:rPr>
                            <m:t>𝒀</m:t>
                          </m:r>
                        </m:e>
                        <m:sub>
                          <m:r>
                            <a:rPr lang="en-US" sz="2400" b="1" i="1">
                              <a:solidFill>
                                <a:prstClr val="black"/>
                              </a:solidFill>
                              <a:latin typeface="Cambria Math" panose="02040503050406030204" pitchFamily="18" charset="0"/>
                            </a:rPr>
                            <m:t>𝒎</m:t>
                          </m:r>
                        </m:sub>
                      </m:sSub>
                      <m:r>
                        <a:rPr lang="en-US" sz="2400" b="1" i="1">
                          <a:solidFill>
                            <a:prstClr val="black"/>
                          </a:solidFill>
                          <a:latin typeface="Cambria Math" panose="02040503050406030204" pitchFamily="18" charset="0"/>
                        </a:rPr>
                        <m:t> </m:t>
                      </m:r>
                      <m:r>
                        <a:rPr lang="en-US" sz="2400" b="1" i="1">
                          <a:solidFill>
                            <a:prstClr val="black"/>
                          </a:solidFill>
                          <a:latin typeface="Cambria Math" panose="02040503050406030204" pitchFamily="18" charset="0"/>
                        </a:rPr>
                        <m:t>𝑺𝒊𝒏</m:t>
                      </m:r>
                      <m:d>
                        <m:dPr>
                          <m:ctrlPr>
                            <a:rPr lang="en-US" sz="2400" b="1" i="1" smtClean="0">
                              <a:solidFill>
                                <a:prstClr val="black"/>
                              </a:solidFill>
                              <a:latin typeface="Cambria Math" panose="02040503050406030204" pitchFamily="18" charset="0"/>
                            </a:rPr>
                          </m:ctrlPr>
                        </m:dPr>
                        <m:e>
                          <m:r>
                            <a:rPr lang="en-US" sz="2400" b="1" i="1" smtClean="0">
                              <a:solidFill>
                                <a:prstClr val="black"/>
                              </a:solidFill>
                              <a:latin typeface="Cambria Math" panose="02040503050406030204" pitchFamily="18" charset="0"/>
                            </a:rPr>
                            <m:t>𝒌𝒙</m:t>
                          </m:r>
                        </m:e>
                      </m:d>
                      <m:r>
                        <a:rPr lang="en-US" sz="2400" b="1" i="1" smtClean="0">
                          <a:solidFill>
                            <a:prstClr val="black"/>
                          </a:solidFill>
                          <a:latin typeface="Cambria Math" panose="02040503050406030204" pitchFamily="18" charset="0"/>
                        </a:rPr>
                        <m:t> </m:t>
                      </m:r>
                      <m:r>
                        <a:rPr lang="en-US" sz="2400" b="1" i="1" smtClean="0">
                          <a:solidFill>
                            <a:prstClr val="black"/>
                          </a:solidFill>
                          <a:latin typeface="Cambria Math" panose="02040503050406030204" pitchFamily="18" charset="0"/>
                        </a:rPr>
                        <m:t>𝑪𝒐𝒔</m:t>
                      </m:r>
                      <m:r>
                        <a:rPr lang="en-US" sz="2400" b="1" i="1">
                          <a:solidFill>
                            <a:prstClr val="black"/>
                          </a:solidFill>
                          <a:latin typeface="Cambria Math" panose="02040503050406030204" pitchFamily="18" charset="0"/>
                          <a:ea typeface="Cambria Math" panose="02040503050406030204" pitchFamily="18" charset="0"/>
                        </a:rPr>
                        <m:t>𝝎</m:t>
                      </m:r>
                      <m:r>
                        <a:rPr lang="en-US" sz="2400" b="1" i="1">
                          <a:solidFill>
                            <a:prstClr val="black"/>
                          </a:solidFill>
                          <a:latin typeface="Cambria Math" panose="02040503050406030204" pitchFamily="18" charset="0"/>
                          <a:ea typeface="Cambria Math" panose="02040503050406030204" pitchFamily="18" charset="0"/>
                        </a:rPr>
                        <m:t>𝒕</m:t>
                      </m:r>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122528" y="4189896"/>
                <a:ext cx="4708277" cy="461665"/>
              </a:xfrm>
              <a:prstGeom prst="rect">
                <a:avLst/>
              </a:prstGeom>
              <a:blipFill rotWithShape="0">
                <a:blip r:embed="rId5"/>
                <a:stretch>
                  <a:fillRect/>
                </a:stretch>
              </a:blipFill>
            </p:spPr>
            <p:txBody>
              <a:bodyPr/>
              <a:lstStyle/>
              <a:p>
                <a:r>
                  <a:rPr lang="en-US">
                    <a:noFill/>
                  </a:rPr>
                  <a:t> </a:t>
                </a:r>
              </a:p>
            </p:txBody>
          </p:sp>
        </mc:Fallback>
      </mc:AlternateContent>
      <p:sp>
        <p:nvSpPr>
          <p:cNvPr id="7" name="TextBox 6"/>
          <p:cNvSpPr txBox="1"/>
          <p:nvPr/>
        </p:nvSpPr>
        <p:spPr>
          <a:xfrm>
            <a:off x="990600" y="4953000"/>
            <a:ext cx="5715000" cy="461665"/>
          </a:xfrm>
          <a:prstGeom prst="rect">
            <a:avLst/>
          </a:prstGeom>
          <a:noFill/>
        </p:spPr>
        <p:txBody>
          <a:bodyPr wrap="square" rtlCol="0">
            <a:spAutoFit/>
          </a:bodyPr>
          <a:lstStyle/>
          <a:p>
            <a:r>
              <a:rPr lang="en-US" sz="2400" b="1" dirty="0"/>
              <a:t>The amplitude of the standing wave,</a:t>
            </a:r>
          </a:p>
        </p:txBody>
      </p:sp>
      <mc:AlternateContent xmlns:mc="http://schemas.openxmlformats.org/markup-compatibility/2006" xmlns:a14="http://schemas.microsoft.com/office/drawing/2010/main">
        <mc:Choice Requires="a14">
          <p:sp>
            <p:nvSpPr>
              <p:cNvPr id="8" name="Rectangle 7"/>
              <p:cNvSpPr/>
              <p:nvPr/>
            </p:nvSpPr>
            <p:spPr>
              <a:xfrm>
                <a:off x="1981200" y="5545666"/>
                <a:ext cx="2633991" cy="461665"/>
              </a:xfrm>
              <a:prstGeom prst="rect">
                <a:avLst/>
              </a:prstGeom>
              <a:solidFill>
                <a:schemeClr val="accent6"/>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𝑨</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𝟐</m:t>
                          </m:r>
                          <m:r>
                            <a:rPr lang="en-US" sz="2400" b="1" i="1">
                              <a:solidFill>
                                <a:prstClr val="black"/>
                              </a:solidFill>
                              <a:latin typeface="Cambria Math" panose="02040503050406030204" pitchFamily="18" charset="0"/>
                            </a:rPr>
                            <m:t>𝒀</m:t>
                          </m:r>
                        </m:e>
                        <m:sub>
                          <m:r>
                            <a:rPr lang="en-US" sz="2400" b="1" i="1">
                              <a:solidFill>
                                <a:prstClr val="black"/>
                              </a:solidFill>
                              <a:latin typeface="Cambria Math" panose="02040503050406030204" pitchFamily="18" charset="0"/>
                            </a:rPr>
                            <m:t>𝒎</m:t>
                          </m:r>
                        </m:sub>
                      </m:sSub>
                      <m:r>
                        <a:rPr lang="en-US" sz="2400" b="1" i="1">
                          <a:solidFill>
                            <a:prstClr val="black"/>
                          </a:solidFill>
                          <a:latin typeface="Cambria Math" panose="02040503050406030204" pitchFamily="18" charset="0"/>
                        </a:rPr>
                        <m:t> </m:t>
                      </m:r>
                      <m:r>
                        <a:rPr lang="en-US" sz="2400" b="1" i="1">
                          <a:solidFill>
                            <a:prstClr val="black"/>
                          </a:solidFill>
                          <a:latin typeface="Cambria Math" panose="02040503050406030204" pitchFamily="18" charset="0"/>
                        </a:rPr>
                        <m:t>𝑺𝒊𝒏</m:t>
                      </m:r>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𝒌𝒙</m:t>
                          </m:r>
                        </m:e>
                      </m:d>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1981200" y="5545666"/>
                <a:ext cx="2633991" cy="461665"/>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5102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47800" y="1295400"/>
            <a:ext cx="5261304" cy="1908213"/>
          </a:xfrm>
          <a:prstGeom prst="rect">
            <a:avLst/>
          </a:prstGeom>
        </p:spPr>
      </p:pic>
      <p:sp>
        <p:nvSpPr>
          <p:cNvPr id="3" name="TextBox 2"/>
          <p:cNvSpPr txBox="1"/>
          <p:nvPr/>
        </p:nvSpPr>
        <p:spPr>
          <a:xfrm>
            <a:off x="2438400" y="381000"/>
            <a:ext cx="5257800" cy="646331"/>
          </a:xfrm>
          <a:prstGeom prst="rect">
            <a:avLst/>
          </a:prstGeom>
          <a:noFill/>
        </p:spPr>
        <p:txBody>
          <a:bodyPr wrap="square" rtlCol="0">
            <a:spAutoFit/>
          </a:bodyPr>
          <a:lstStyle/>
          <a:p>
            <a:r>
              <a:rPr lang="en-US" sz="3600" b="1" i="1" u="sng" dirty="0"/>
              <a:t>Node and Antinode:</a:t>
            </a:r>
          </a:p>
        </p:txBody>
      </p:sp>
      <p:grpSp>
        <p:nvGrpSpPr>
          <p:cNvPr id="10" name="Group 9"/>
          <p:cNvGrpSpPr/>
          <p:nvPr/>
        </p:nvGrpSpPr>
        <p:grpSpPr>
          <a:xfrm>
            <a:off x="2971800" y="1204756"/>
            <a:ext cx="1164985" cy="1206690"/>
            <a:chOff x="2971800" y="1204756"/>
            <a:chExt cx="1164985" cy="1206690"/>
          </a:xfrm>
        </p:grpSpPr>
        <p:sp>
          <p:nvSpPr>
            <p:cNvPr id="4" name="TextBox 3"/>
            <p:cNvSpPr txBox="1"/>
            <p:nvPr/>
          </p:nvSpPr>
          <p:spPr>
            <a:xfrm>
              <a:off x="3374785" y="1204756"/>
              <a:ext cx="762000" cy="369332"/>
            </a:xfrm>
            <a:prstGeom prst="rect">
              <a:avLst/>
            </a:prstGeom>
            <a:noFill/>
          </p:spPr>
          <p:txBody>
            <a:bodyPr wrap="square" rtlCol="0">
              <a:spAutoFit/>
            </a:bodyPr>
            <a:lstStyle/>
            <a:p>
              <a:r>
                <a:rPr lang="en-US" b="1" dirty="0"/>
                <a:t>Node</a:t>
              </a:r>
            </a:p>
          </p:txBody>
        </p:sp>
        <p:cxnSp>
          <p:nvCxnSpPr>
            <p:cNvPr id="7" name="Curved Connector 6"/>
            <p:cNvCxnSpPr/>
            <p:nvPr/>
          </p:nvCxnSpPr>
          <p:spPr>
            <a:xfrm rot="10800000" flipV="1">
              <a:off x="2971800" y="1376912"/>
              <a:ext cx="363986" cy="1034534"/>
            </a:xfrm>
            <a:prstGeom prst="curvedConnector2">
              <a:avLst/>
            </a:prstGeom>
            <a:ln w="25400">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4305300" y="1192246"/>
            <a:ext cx="1512455" cy="1369016"/>
            <a:chOff x="4305300" y="1192246"/>
            <a:chExt cx="1512455" cy="1369016"/>
          </a:xfrm>
        </p:grpSpPr>
        <p:sp>
          <p:nvSpPr>
            <p:cNvPr id="5" name="Rectangle 4"/>
            <p:cNvSpPr/>
            <p:nvPr/>
          </p:nvSpPr>
          <p:spPr>
            <a:xfrm>
              <a:off x="4750347" y="1192246"/>
              <a:ext cx="1067408" cy="369332"/>
            </a:xfrm>
            <a:prstGeom prst="rect">
              <a:avLst/>
            </a:prstGeom>
          </p:spPr>
          <p:txBody>
            <a:bodyPr wrap="none">
              <a:spAutoFit/>
            </a:bodyPr>
            <a:lstStyle/>
            <a:p>
              <a:pPr lvl="0"/>
              <a:r>
                <a:rPr lang="en-US" b="1" dirty="0">
                  <a:solidFill>
                    <a:prstClr val="black"/>
                  </a:solidFill>
                </a:rPr>
                <a:t>Antinode</a:t>
              </a:r>
            </a:p>
          </p:txBody>
        </p:sp>
        <p:pic>
          <p:nvPicPr>
            <p:cNvPr id="9" name="Picture 8"/>
            <p:cNvPicPr>
              <a:picLocks noChangeAspect="1"/>
            </p:cNvPicPr>
            <p:nvPr/>
          </p:nvPicPr>
          <p:blipFill>
            <a:blip r:embed="rId3"/>
            <a:stretch>
              <a:fillRect/>
            </a:stretch>
          </p:blipFill>
          <p:spPr>
            <a:xfrm>
              <a:off x="4305300" y="1433404"/>
              <a:ext cx="445047" cy="1127858"/>
            </a:xfrm>
            <a:prstGeom prst="rect">
              <a:avLst/>
            </a:prstGeom>
          </p:spPr>
        </p:pic>
      </p:grpSp>
      <p:sp>
        <p:nvSpPr>
          <p:cNvPr id="12" name="TextBox 11"/>
          <p:cNvSpPr txBox="1"/>
          <p:nvPr/>
        </p:nvSpPr>
        <p:spPr>
          <a:xfrm>
            <a:off x="745884" y="3657600"/>
            <a:ext cx="7178915" cy="830997"/>
          </a:xfrm>
          <a:prstGeom prst="rect">
            <a:avLst/>
          </a:prstGeom>
          <a:noFill/>
        </p:spPr>
        <p:txBody>
          <a:bodyPr wrap="square" rtlCol="0">
            <a:spAutoFit/>
          </a:bodyPr>
          <a:lstStyle/>
          <a:p>
            <a:r>
              <a:rPr lang="en-US" sz="2400" b="1" i="1" u="sng" dirty="0"/>
              <a:t>Nodes: </a:t>
            </a:r>
            <a:r>
              <a:rPr lang="en-US" sz="2400" b="1" dirty="0"/>
              <a:t>The points in which amplitude of standing wave is minimum (zero) are called nodes.</a:t>
            </a:r>
          </a:p>
        </p:txBody>
      </p:sp>
      <mc:AlternateContent xmlns:mc="http://schemas.openxmlformats.org/markup-compatibility/2006" xmlns:a14="http://schemas.microsoft.com/office/drawing/2010/main">
        <mc:Choice Requires="a14">
          <p:sp>
            <p:nvSpPr>
              <p:cNvPr id="13" name="TextBox 12"/>
              <p:cNvSpPr txBox="1"/>
              <p:nvPr/>
            </p:nvSpPr>
            <p:spPr>
              <a:xfrm>
                <a:off x="745885" y="5029200"/>
                <a:ext cx="7407515" cy="830997"/>
              </a:xfrm>
              <a:prstGeom prst="rect">
                <a:avLst/>
              </a:prstGeom>
              <a:noFill/>
            </p:spPr>
            <p:txBody>
              <a:bodyPr wrap="square" rtlCol="0">
                <a:spAutoFit/>
              </a:bodyPr>
              <a:lstStyle/>
              <a:p>
                <a:pPr algn="just"/>
                <a:r>
                  <a:rPr lang="en-US" sz="2400" b="1" i="1" u="sng" dirty="0"/>
                  <a:t>Antinodes:</a:t>
                </a:r>
                <a:r>
                  <a:rPr lang="en-US" sz="2400" b="1" dirty="0"/>
                  <a:t> The points in which amplitude of standing wave is maximum </a:t>
                </a:r>
                <a14:m>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𝟐</m:t>
                        </m:r>
                        <m:r>
                          <a:rPr lang="en-US" sz="2400" b="1" i="1">
                            <a:solidFill>
                              <a:prstClr val="black"/>
                            </a:solidFill>
                            <a:latin typeface="Cambria Math" panose="02040503050406030204" pitchFamily="18" charset="0"/>
                          </a:rPr>
                          <m:t>𝒀</m:t>
                        </m:r>
                      </m:e>
                      <m:sub>
                        <m:r>
                          <a:rPr lang="en-US" sz="2400" b="1" i="1">
                            <a:solidFill>
                              <a:prstClr val="black"/>
                            </a:solidFill>
                            <a:latin typeface="Cambria Math" panose="02040503050406030204" pitchFamily="18" charset="0"/>
                          </a:rPr>
                          <m:t>𝒎</m:t>
                        </m:r>
                      </m:sub>
                    </m:sSub>
                    <m:r>
                      <a:rPr lang="en-US" sz="2400" b="1" i="1" smtClean="0">
                        <a:solidFill>
                          <a:prstClr val="black"/>
                        </a:solidFill>
                        <a:latin typeface="Cambria Math" panose="02040503050406030204" pitchFamily="18" charset="0"/>
                      </a:rPr>
                      <m:t>)</m:t>
                    </m:r>
                  </m:oMath>
                </a14:m>
                <a:r>
                  <a:rPr lang="en-US" sz="2400" b="1" dirty="0"/>
                  <a:t> are called antinodes.</a:t>
                </a:r>
              </a:p>
            </p:txBody>
          </p:sp>
        </mc:Choice>
        <mc:Fallback xmlns="">
          <p:sp>
            <p:nvSpPr>
              <p:cNvPr id="13" name="TextBox 12"/>
              <p:cNvSpPr txBox="1">
                <a:spLocks noRot="1" noChangeAspect="1" noMove="1" noResize="1" noEditPoints="1" noAdjustHandles="1" noChangeArrowheads="1" noChangeShapeType="1" noTextEdit="1"/>
              </p:cNvSpPr>
              <p:nvPr/>
            </p:nvSpPr>
            <p:spPr>
              <a:xfrm>
                <a:off x="745885" y="5029200"/>
                <a:ext cx="7407515" cy="830997"/>
              </a:xfrm>
              <a:prstGeom prst="rect">
                <a:avLst/>
              </a:prstGeom>
              <a:blipFill rotWithShape="0">
                <a:blip r:embed="rId4"/>
                <a:stretch>
                  <a:fillRect l="-1234" t="-5882" r="-1234" b="-16176"/>
                </a:stretch>
              </a:blipFill>
            </p:spPr>
            <p:txBody>
              <a:bodyPr/>
              <a:lstStyle/>
              <a:p>
                <a:r>
                  <a:rPr lang="en-US">
                    <a:noFill/>
                  </a:rPr>
                  <a:t> </a:t>
                </a:r>
              </a:p>
            </p:txBody>
          </p:sp>
        </mc:Fallback>
      </mc:AlternateContent>
    </p:spTree>
    <p:extLst>
      <p:ext uri="{BB962C8B-B14F-4D97-AF65-F5344CB8AC3E}">
        <p14:creationId xmlns:p14="http://schemas.microsoft.com/office/powerpoint/2010/main" val="261299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56336" y="446308"/>
            <a:ext cx="3657600" cy="646331"/>
          </a:xfrm>
          <a:prstGeom prst="rect">
            <a:avLst/>
          </a:prstGeom>
          <a:noFill/>
        </p:spPr>
        <p:txBody>
          <a:bodyPr wrap="square" rtlCol="0">
            <a:spAutoFit/>
          </a:bodyPr>
          <a:lstStyle/>
          <a:p>
            <a:r>
              <a:rPr lang="en-US" sz="3600" b="1" i="1" u="sng" dirty="0"/>
              <a:t>Position of Nodes:</a:t>
            </a:r>
          </a:p>
        </p:txBody>
      </p:sp>
      <p:sp>
        <p:nvSpPr>
          <p:cNvPr id="3" name="TextBox 2"/>
          <p:cNvSpPr txBox="1"/>
          <p:nvPr/>
        </p:nvSpPr>
        <p:spPr>
          <a:xfrm>
            <a:off x="781772" y="1307710"/>
            <a:ext cx="5410200" cy="461665"/>
          </a:xfrm>
          <a:prstGeom prst="rect">
            <a:avLst/>
          </a:prstGeom>
          <a:noFill/>
        </p:spPr>
        <p:txBody>
          <a:bodyPr wrap="square" rtlCol="0">
            <a:spAutoFit/>
          </a:bodyPr>
          <a:lstStyle/>
          <a:p>
            <a:r>
              <a:rPr lang="en-US" sz="2400" b="1" dirty="0"/>
              <a:t>We know, the amplitude for nodes,</a:t>
            </a:r>
          </a:p>
        </p:txBody>
      </p:sp>
      <mc:AlternateContent xmlns:mc="http://schemas.openxmlformats.org/markup-compatibility/2006" xmlns:a14="http://schemas.microsoft.com/office/drawing/2010/main">
        <mc:Choice Requires="a14">
          <p:sp>
            <p:nvSpPr>
              <p:cNvPr id="4" name="TextBox 3"/>
              <p:cNvSpPr txBox="1"/>
              <p:nvPr/>
            </p:nvSpPr>
            <p:spPr>
              <a:xfrm>
                <a:off x="1831580" y="1924135"/>
                <a:ext cx="8570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𝑨</m:t>
                      </m:r>
                      <m:r>
                        <a:rPr lang="en-US" sz="2400" b="1" i="1" smtClean="0">
                          <a:latin typeface="Cambria Math" panose="02040503050406030204" pitchFamily="18" charset="0"/>
                        </a:rPr>
                        <m:t>=</m:t>
                      </m:r>
                      <m:r>
                        <a:rPr lang="en-US" sz="2400" b="1" i="1" smtClean="0">
                          <a:latin typeface="Cambria Math" panose="02040503050406030204" pitchFamily="18" charset="0"/>
                        </a:rPr>
                        <m:t>𝟎</m:t>
                      </m:r>
                    </m:oMath>
                  </m:oMathPara>
                </a14:m>
                <a:endParaRPr lang="en-US" sz="2400" b="1" dirty="0"/>
              </a:p>
            </p:txBody>
          </p:sp>
        </mc:Choice>
        <mc:Fallback xmlns="">
          <p:sp>
            <p:nvSpPr>
              <p:cNvPr id="4" name="TextBox 3"/>
              <p:cNvSpPr txBox="1">
                <a:spLocks noRot="1" noChangeAspect="1" noMove="1" noResize="1" noEditPoints="1" noAdjustHandles="1" noChangeArrowheads="1" noChangeShapeType="1" noTextEdit="1"/>
              </p:cNvSpPr>
              <p:nvPr/>
            </p:nvSpPr>
            <p:spPr>
              <a:xfrm>
                <a:off x="1831580" y="1924135"/>
                <a:ext cx="857029" cy="369332"/>
              </a:xfrm>
              <a:prstGeom prst="rect">
                <a:avLst/>
              </a:prstGeom>
              <a:blipFill rotWithShape="0">
                <a:blip r:embed="rId2"/>
                <a:stretch>
                  <a:fillRect l="-7801" r="-7801"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348357" y="2470846"/>
                <a:ext cx="27816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𝟐</m:t>
                          </m:r>
                          <m:r>
                            <a:rPr lang="en-US" sz="2400" b="1" i="1">
                              <a:solidFill>
                                <a:prstClr val="black"/>
                              </a:solidFill>
                              <a:latin typeface="Cambria Math" panose="02040503050406030204" pitchFamily="18" charset="0"/>
                            </a:rPr>
                            <m:t>𝒀</m:t>
                          </m:r>
                        </m:e>
                        <m:sub>
                          <m:r>
                            <a:rPr lang="en-US" sz="2400" b="1" i="1">
                              <a:solidFill>
                                <a:prstClr val="black"/>
                              </a:solidFill>
                              <a:latin typeface="Cambria Math" panose="02040503050406030204" pitchFamily="18" charset="0"/>
                            </a:rPr>
                            <m:t>𝒎</m:t>
                          </m:r>
                        </m:sub>
                      </m:sSub>
                      <m:r>
                        <a:rPr lang="en-US" sz="2400" b="1" i="1">
                          <a:solidFill>
                            <a:prstClr val="black"/>
                          </a:solidFill>
                          <a:latin typeface="Cambria Math" panose="02040503050406030204" pitchFamily="18" charset="0"/>
                        </a:rPr>
                        <m:t> </m:t>
                      </m:r>
                      <m:r>
                        <a:rPr lang="en-US" sz="2400" b="1" i="1">
                          <a:solidFill>
                            <a:prstClr val="black"/>
                          </a:solidFill>
                          <a:latin typeface="Cambria Math" panose="02040503050406030204" pitchFamily="18" charset="0"/>
                        </a:rPr>
                        <m:t>𝑺𝒊𝒏</m:t>
                      </m:r>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𝒌𝒙</m:t>
                          </m:r>
                        </m:e>
                      </m:d>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𝟎</m:t>
                      </m:r>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1348357" y="2470846"/>
                <a:ext cx="2781659" cy="369332"/>
              </a:xfrm>
              <a:prstGeom prst="rect">
                <a:avLst/>
              </a:prstGeom>
              <a:blipFill rotWithShape="0">
                <a:blip r:embed="rId3"/>
                <a:stretch>
                  <a:fillRect l="-1096" r="-2412"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345356" y="3067432"/>
                <a:ext cx="2113271" cy="369332"/>
              </a:xfrm>
              <a:prstGeom prst="rect">
                <a:avLst/>
              </a:prstGeom>
              <a:noFill/>
            </p:spPr>
            <p:txBody>
              <a:bodyPr wrap="none" lIns="0" tIns="0" rIns="0" bIns="0" rtlCol="0">
                <a:spAutoFit/>
              </a:bodyPr>
              <a:lstStyle/>
              <a:p>
                <a:pPr lvl="0"/>
                <a14:m>
                  <m:oMathPara xmlns:m="http://schemas.openxmlformats.org/officeDocument/2006/math">
                    <m:oMathParaPr>
                      <m:jc m:val="centerGroup"/>
                    </m:oMathParaPr>
                    <m:oMath xmlns:m="http://schemas.openxmlformats.org/officeDocument/2006/math">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𝑺𝒊𝒏</m:t>
                      </m:r>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𝒌𝒙</m:t>
                          </m:r>
                        </m:e>
                      </m:d>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𝟎</m:t>
                      </m:r>
                    </m:oMath>
                  </m:oMathPara>
                </a14:m>
                <a:endParaRPr lang="en-US" sz="2400" dirty="0">
                  <a:solidFill>
                    <a:prstClr val="black"/>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345356" y="3067432"/>
                <a:ext cx="2113271" cy="369332"/>
              </a:xfrm>
              <a:prstGeom prst="rect">
                <a:avLst/>
              </a:prstGeom>
              <a:blipFill rotWithShape="0">
                <a:blip r:embed="rId4"/>
                <a:stretch>
                  <a:fillRect l="-2023" r="-2890"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219200" y="3608104"/>
                <a:ext cx="5346848" cy="461665"/>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sz="2400" b="1" i="1" smtClean="0">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𝑺𝒊𝒏</m:t>
                      </m:r>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𝒌𝒙</m:t>
                          </m:r>
                        </m:e>
                      </m:d>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𝑺𝒊𝒏</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𝝅</m:t>
                      </m:r>
                      <m:r>
                        <a:rPr lang="en-US" sz="2400" b="1" i="1" smtClean="0">
                          <a:solidFill>
                            <a:prstClr val="black"/>
                          </a:solidFill>
                          <a:latin typeface="Cambria Math" panose="02040503050406030204" pitchFamily="18" charset="0"/>
                          <a:ea typeface="Cambria Math" panose="02040503050406030204" pitchFamily="18" charset="0"/>
                        </a:rPr>
                        <m:t>, </m:t>
                      </m:r>
                      <m:r>
                        <a:rPr lang="en-US" sz="2400" b="1" i="1" smtClean="0">
                          <a:solidFill>
                            <a:prstClr val="black"/>
                          </a:solidFill>
                          <a:latin typeface="Cambria Math" panose="02040503050406030204" pitchFamily="18" charset="0"/>
                          <a:ea typeface="Cambria Math" panose="02040503050406030204" pitchFamily="18" charset="0"/>
                        </a:rPr>
                        <m:t>𝟐</m:t>
                      </m:r>
                      <m:r>
                        <a:rPr lang="en-US" sz="2400" b="1" i="1" smtClean="0">
                          <a:solidFill>
                            <a:prstClr val="black"/>
                          </a:solidFill>
                          <a:latin typeface="Cambria Math" panose="02040503050406030204" pitchFamily="18" charset="0"/>
                          <a:ea typeface="Cambria Math" panose="02040503050406030204" pitchFamily="18" charset="0"/>
                        </a:rPr>
                        <m:t>𝝅</m:t>
                      </m:r>
                      <m:r>
                        <a:rPr lang="en-US" sz="2400" b="1" i="1" smtClean="0">
                          <a:solidFill>
                            <a:prstClr val="black"/>
                          </a:solidFill>
                          <a:latin typeface="Cambria Math" panose="02040503050406030204" pitchFamily="18" charset="0"/>
                          <a:ea typeface="Cambria Math" panose="02040503050406030204" pitchFamily="18" charset="0"/>
                        </a:rPr>
                        <m:t>, </m:t>
                      </m:r>
                      <m:r>
                        <a:rPr lang="en-US" sz="2400" b="1" i="1" smtClean="0">
                          <a:solidFill>
                            <a:prstClr val="black"/>
                          </a:solidFill>
                          <a:latin typeface="Cambria Math" panose="02040503050406030204" pitchFamily="18" charset="0"/>
                          <a:ea typeface="Cambria Math" panose="02040503050406030204" pitchFamily="18" charset="0"/>
                        </a:rPr>
                        <m:t>𝟑</m:t>
                      </m:r>
                      <m:r>
                        <a:rPr lang="en-US" sz="2400" b="1" i="1" smtClean="0">
                          <a:solidFill>
                            <a:prstClr val="black"/>
                          </a:solidFill>
                          <a:latin typeface="Cambria Math" panose="02040503050406030204" pitchFamily="18" charset="0"/>
                          <a:ea typeface="Cambria Math" panose="02040503050406030204" pitchFamily="18" charset="0"/>
                        </a:rPr>
                        <m:t>𝝅</m:t>
                      </m:r>
                      <m:r>
                        <a:rPr lang="en-US" sz="2400" b="1" i="1" smtClean="0">
                          <a:solidFill>
                            <a:prstClr val="black"/>
                          </a:solidFill>
                          <a:latin typeface="Cambria Math" panose="02040503050406030204" pitchFamily="18" charset="0"/>
                          <a:ea typeface="Cambria Math" panose="02040503050406030204" pitchFamily="18" charset="0"/>
                        </a:rPr>
                        <m:t>,………)</m:t>
                      </m:r>
                    </m:oMath>
                  </m:oMathPara>
                </a14:m>
                <a:endParaRPr lang="en-US" sz="2400" dirty="0">
                  <a:solidFill>
                    <a:prstClr val="black"/>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1219200" y="3608104"/>
                <a:ext cx="5346848" cy="461665"/>
              </a:xfrm>
              <a:prstGeom prst="rect">
                <a:avLst/>
              </a:prstGeom>
              <a:blipFill rotWithShape="0">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382586" y="4241109"/>
                <a:ext cx="159652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𝒌𝒙</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𝒏</m:t>
                      </m:r>
                      <m:r>
                        <a:rPr lang="en-US" sz="2400" b="1" i="1" smtClean="0">
                          <a:solidFill>
                            <a:prstClr val="black"/>
                          </a:solidFill>
                          <a:latin typeface="Cambria Math" panose="02040503050406030204" pitchFamily="18" charset="0"/>
                          <a:ea typeface="Cambria Math" panose="02040503050406030204" pitchFamily="18" charset="0"/>
                        </a:rPr>
                        <m:t>𝝅</m:t>
                      </m:r>
                    </m:oMath>
                  </m:oMathPara>
                </a14:m>
                <a:endParaRPr lang="en-US" sz="24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1382586" y="4241109"/>
                <a:ext cx="1596527" cy="369332"/>
              </a:xfrm>
              <a:prstGeom prst="rect">
                <a:avLst/>
              </a:prstGeom>
              <a:blipFill rotWithShape="0">
                <a:blip r:embed="rId6"/>
                <a:stretch>
                  <a:fillRect l="-2672" r="-1908"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247633" y="4678907"/>
                <a:ext cx="5743239" cy="786241"/>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sz="2400" b="1" i="1" smtClean="0">
                          <a:solidFill>
                            <a:prstClr val="black"/>
                          </a:solidFill>
                          <a:latin typeface="Cambria Math" panose="02040503050406030204" pitchFamily="18" charset="0"/>
                        </a:rPr>
                        <m:t>⇒</m:t>
                      </m:r>
                      <m:f>
                        <m:fPr>
                          <m:ctrlPr>
                            <a:rPr lang="en-US" sz="2400" b="1" i="1" smtClean="0">
                              <a:solidFill>
                                <a:prstClr val="black"/>
                              </a:solidFill>
                              <a:latin typeface="Cambria Math" panose="02040503050406030204" pitchFamily="18" charset="0"/>
                            </a:rPr>
                          </m:ctrlPr>
                        </m:fPr>
                        <m:num>
                          <m:r>
                            <a:rPr lang="en-US" sz="2400" b="1" i="1" smtClean="0">
                              <a:solidFill>
                                <a:prstClr val="black"/>
                              </a:solidFill>
                              <a:latin typeface="Cambria Math" panose="02040503050406030204" pitchFamily="18" charset="0"/>
                            </a:rPr>
                            <m:t>𝟐</m:t>
                          </m:r>
                          <m:r>
                            <a:rPr lang="en-US" sz="2400" b="1" i="1" smtClean="0">
                              <a:solidFill>
                                <a:prstClr val="black"/>
                              </a:solidFill>
                              <a:latin typeface="Cambria Math" panose="02040503050406030204" pitchFamily="18" charset="0"/>
                              <a:ea typeface="Cambria Math" panose="02040503050406030204" pitchFamily="18" charset="0"/>
                            </a:rPr>
                            <m:t>𝝅</m:t>
                          </m:r>
                        </m:num>
                        <m:den>
                          <m:r>
                            <a:rPr lang="el-GR" sz="2400" b="1" i="1" smtClean="0">
                              <a:solidFill>
                                <a:prstClr val="black"/>
                              </a:solidFill>
                              <a:latin typeface="Cambria Math" panose="02040503050406030204" pitchFamily="18" charset="0"/>
                            </a:rPr>
                            <m:t>𝝀</m:t>
                          </m:r>
                        </m:den>
                      </m:f>
                      <m:r>
                        <a:rPr lang="en-US" sz="2400" b="1" i="1">
                          <a:solidFill>
                            <a:prstClr val="black"/>
                          </a:solidFill>
                          <a:latin typeface="Cambria Math" panose="02040503050406030204" pitchFamily="18" charset="0"/>
                        </a:rPr>
                        <m:t>𝒙</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𝒏</m:t>
                      </m:r>
                      <m:r>
                        <a:rPr lang="en-US" sz="2400" b="1" i="1">
                          <a:solidFill>
                            <a:prstClr val="black"/>
                          </a:solidFill>
                          <a:latin typeface="Cambria Math" panose="02040503050406030204" pitchFamily="18" charset="0"/>
                          <a:ea typeface="Cambria Math" panose="02040503050406030204" pitchFamily="18" charset="0"/>
                        </a:rPr>
                        <m:t>𝝅</m:t>
                      </m:r>
                      <m:r>
                        <a:rPr lang="en-US" sz="2400" b="1" i="1" smtClean="0">
                          <a:solidFill>
                            <a:prstClr val="black"/>
                          </a:solidFill>
                          <a:latin typeface="Cambria Math" panose="02040503050406030204" pitchFamily="18" charset="0"/>
                          <a:ea typeface="Cambria Math" panose="02040503050406030204" pitchFamily="18" charset="0"/>
                        </a:rPr>
                        <m:t>,           </m:t>
                      </m:r>
                      <m:r>
                        <a:rPr lang="en-US" sz="2400" b="1" i="1" smtClean="0">
                          <a:solidFill>
                            <a:prstClr val="black"/>
                          </a:solidFill>
                          <a:latin typeface="Cambria Math" panose="02040503050406030204" pitchFamily="18" charset="0"/>
                          <a:ea typeface="Cambria Math" panose="02040503050406030204" pitchFamily="18" charset="0"/>
                        </a:rPr>
                        <m:t>𝒏</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𝟎</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𝟏</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𝟐</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𝟑</m:t>
                      </m:r>
                      <m:r>
                        <a:rPr lang="en-US" sz="2400" b="1" i="1" smtClean="0">
                          <a:solidFill>
                            <a:prstClr val="black"/>
                          </a:solidFill>
                          <a:latin typeface="Cambria Math" panose="02040503050406030204" pitchFamily="18" charset="0"/>
                          <a:ea typeface="Cambria Math" panose="02040503050406030204" pitchFamily="18" charset="0"/>
                        </a:rPr>
                        <m:t>,…….</m:t>
                      </m:r>
                    </m:oMath>
                  </m:oMathPara>
                </a14:m>
                <a:endParaRPr lang="en-US" sz="2400" b="1" dirty="0">
                  <a:solidFill>
                    <a:prstClr val="black"/>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1247633" y="4678907"/>
                <a:ext cx="5743239" cy="786241"/>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345356" y="5558498"/>
                <a:ext cx="5563382" cy="7000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𝒙</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𝒏</m:t>
                      </m:r>
                      <m:f>
                        <m:fPr>
                          <m:ctrlPr>
                            <a:rPr lang="en-US" sz="2400" b="1" i="1" smtClean="0">
                              <a:latin typeface="Cambria Math" panose="02040503050406030204" pitchFamily="18" charset="0"/>
                              <a:ea typeface="Cambria Math" panose="02040503050406030204" pitchFamily="18" charset="0"/>
                            </a:rPr>
                          </m:ctrlPr>
                        </m:fPr>
                        <m:num>
                          <m:r>
                            <a:rPr lang="el-GR" sz="2400" b="1" i="1">
                              <a:solidFill>
                                <a:prstClr val="black"/>
                              </a:solidFill>
                              <a:latin typeface="Cambria Math" panose="02040503050406030204" pitchFamily="18" charset="0"/>
                            </a:rPr>
                            <m:t>𝝀</m:t>
                          </m:r>
                        </m:num>
                        <m:den>
                          <m:r>
                            <a:rPr lang="en-US" sz="2400" b="1" i="1" smtClean="0">
                              <a:latin typeface="Cambria Math" panose="02040503050406030204" pitchFamily="18" charset="0"/>
                              <a:ea typeface="Cambria Math" panose="02040503050406030204" pitchFamily="18" charset="0"/>
                            </a:rPr>
                            <m:t>𝟐</m:t>
                          </m:r>
                        </m:den>
                      </m:f>
                      <m:r>
                        <a:rPr lang="en-US" sz="2400" b="1" i="1" smtClean="0">
                          <a:latin typeface="Cambria Math" panose="02040503050406030204" pitchFamily="18" charset="0"/>
                          <a:ea typeface="Cambria Math" panose="02040503050406030204" pitchFamily="18" charset="0"/>
                        </a:rPr>
                        <m:t>                          </m:t>
                      </m:r>
                      <m:r>
                        <a:rPr lang="en-US" sz="2400" b="1" i="1">
                          <a:solidFill>
                            <a:prstClr val="black"/>
                          </a:solidFill>
                          <a:latin typeface="Cambria Math" panose="02040503050406030204" pitchFamily="18" charset="0"/>
                          <a:ea typeface="Cambria Math" panose="02040503050406030204" pitchFamily="18" charset="0"/>
                        </a:rPr>
                        <m:t>𝒏</m:t>
                      </m:r>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𝟎</m:t>
                      </m:r>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𝟏</m:t>
                      </m:r>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𝟐</m:t>
                      </m:r>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𝟑</m:t>
                      </m:r>
                      <m:r>
                        <a:rPr lang="en-US" sz="2400" b="1" i="1">
                          <a:solidFill>
                            <a:prstClr val="black"/>
                          </a:solidFill>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10" name="TextBox 9"/>
              <p:cNvSpPr txBox="1">
                <a:spLocks noRot="1" noChangeAspect="1" noMove="1" noResize="1" noEditPoints="1" noAdjustHandles="1" noChangeArrowheads="1" noChangeShapeType="1" noTextEdit="1"/>
              </p:cNvSpPr>
              <p:nvPr/>
            </p:nvSpPr>
            <p:spPr>
              <a:xfrm>
                <a:off x="1345356" y="5558498"/>
                <a:ext cx="5563382" cy="700000"/>
              </a:xfrm>
              <a:prstGeom prst="rect">
                <a:avLst/>
              </a:prstGeom>
              <a:blipFill rotWithShape="0">
                <a:blip r:embed="rId8"/>
                <a:stretch>
                  <a:fillRect/>
                </a:stretch>
              </a:blipFill>
            </p:spPr>
            <p:txBody>
              <a:bodyPr/>
              <a:lstStyle/>
              <a:p>
                <a:r>
                  <a:rPr lang="en-US">
                    <a:noFill/>
                  </a:rPr>
                  <a:t> </a:t>
                </a:r>
              </a:p>
            </p:txBody>
          </p:sp>
        </mc:Fallback>
      </mc:AlternateContent>
      <p:pic>
        <p:nvPicPr>
          <p:cNvPr id="11" name="Picture 10"/>
          <p:cNvPicPr>
            <a:picLocks noChangeAspect="1"/>
          </p:cNvPicPr>
          <p:nvPr/>
        </p:nvPicPr>
        <p:blipFill>
          <a:blip r:embed="rId9"/>
          <a:stretch>
            <a:fillRect/>
          </a:stretch>
        </p:blipFill>
        <p:spPr>
          <a:xfrm>
            <a:off x="4953000" y="1917318"/>
            <a:ext cx="3988281" cy="1446502"/>
          </a:xfrm>
          <a:prstGeom prst="rect">
            <a:avLst/>
          </a:prstGeom>
        </p:spPr>
      </p:pic>
      <p:grpSp>
        <p:nvGrpSpPr>
          <p:cNvPr id="21" name="Group 20"/>
          <p:cNvGrpSpPr/>
          <p:nvPr/>
        </p:nvGrpSpPr>
        <p:grpSpPr>
          <a:xfrm>
            <a:off x="5410200" y="1068152"/>
            <a:ext cx="918210" cy="1444256"/>
            <a:chOff x="5410200" y="1068152"/>
            <a:chExt cx="918210" cy="1444256"/>
          </a:xfrm>
        </p:grpSpPr>
        <p:pic>
          <p:nvPicPr>
            <p:cNvPr id="15" name="Picture 14"/>
            <p:cNvPicPr>
              <a:picLocks noChangeAspect="1"/>
            </p:cNvPicPr>
            <p:nvPr/>
          </p:nvPicPr>
          <p:blipFill>
            <a:blip r:embed="rId10"/>
            <a:stretch>
              <a:fillRect/>
            </a:stretch>
          </p:blipFill>
          <p:spPr>
            <a:xfrm>
              <a:off x="5410200" y="1384550"/>
              <a:ext cx="445047" cy="1127858"/>
            </a:xfrm>
            <a:prstGeom prst="rect">
              <a:avLst/>
            </a:prstGeom>
          </p:spPr>
        </p:pic>
        <mc:AlternateContent xmlns:mc="http://schemas.openxmlformats.org/markup-compatibility/2006" xmlns:a14="http://schemas.microsoft.com/office/drawing/2010/main">
          <mc:Choice Requires="a14">
            <p:sp>
              <p:nvSpPr>
                <p:cNvPr id="16" name="TextBox 15"/>
                <p:cNvSpPr txBox="1"/>
                <p:nvPr/>
              </p:nvSpPr>
              <p:spPr>
                <a:xfrm>
                  <a:off x="5642610" y="1068152"/>
                  <a:ext cx="685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𝒏</m:t>
                        </m:r>
                        <m:r>
                          <a:rPr lang="en-US" sz="1400" b="1" i="1" smtClean="0">
                            <a:latin typeface="Cambria Math" panose="02040503050406030204" pitchFamily="18" charset="0"/>
                          </a:rPr>
                          <m:t>=</m:t>
                        </m:r>
                        <m:r>
                          <a:rPr lang="en-US" sz="1400" b="1" i="1" smtClean="0">
                            <a:latin typeface="Cambria Math" panose="02040503050406030204" pitchFamily="18" charset="0"/>
                          </a:rPr>
                          <m:t>𝟎</m:t>
                        </m:r>
                      </m:oMath>
                    </m:oMathPara>
                  </a14:m>
                  <a:endParaRPr lang="en-US" sz="1400" b="1" dirty="0"/>
                </a:p>
              </p:txBody>
            </p:sp>
          </mc:Choice>
          <mc:Fallback xmlns="">
            <p:sp>
              <p:nvSpPr>
                <p:cNvPr id="16" name="TextBox 15"/>
                <p:cNvSpPr txBox="1">
                  <a:spLocks noRot="1" noChangeAspect="1" noMove="1" noResize="1" noEditPoints="1" noAdjustHandles="1" noChangeArrowheads="1" noChangeShapeType="1" noTextEdit="1"/>
                </p:cNvSpPr>
                <p:nvPr/>
              </p:nvSpPr>
              <p:spPr>
                <a:xfrm>
                  <a:off x="5642610" y="1068152"/>
                  <a:ext cx="685800" cy="307777"/>
                </a:xfrm>
                <a:prstGeom prst="rect">
                  <a:avLst/>
                </a:prstGeom>
                <a:blipFill rotWithShape="0">
                  <a:blip r:embed="rId11"/>
                  <a:stretch>
                    <a:fillRect/>
                  </a:stretch>
                </a:blipFill>
              </p:spPr>
              <p:txBody>
                <a:bodyPr/>
                <a:lstStyle/>
                <a:p>
                  <a:r>
                    <a:rPr lang="en-US">
                      <a:noFill/>
                    </a:rPr>
                    <a:t> </a:t>
                  </a:r>
                </a:p>
              </p:txBody>
            </p:sp>
          </mc:Fallback>
        </mc:AlternateContent>
      </p:grpSp>
      <p:grpSp>
        <p:nvGrpSpPr>
          <p:cNvPr id="19" name="Group 18"/>
          <p:cNvGrpSpPr/>
          <p:nvPr/>
        </p:nvGrpSpPr>
        <p:grpSpPr>
          <a:xfrm>
            <a:off x="6705600" y="1266213"/>
            <a:ext cx="999527" cy="1400787"/>
            <a:chOff x="6705600" y="1266213"/>
            <a:chExt cx="999527" cy="1400787"/>
          </a:xfrm>
        </p:grpSpPr>
        <p:pic>
          <p:nvPicPr>
            <p:cNvPr id="13" name="Picture 12"/>
            <p:cNvPicPr>
              <a:picLocks noChangeAspect="1"/>
            </p:cNvPicPr>
            <p:nvPr/>
          </p:nvPicPr>
          <p:blipFill>
            <a:blip r:embed="rId10"/>
            <a:stretch>
              <a:fillRect/>
            </a:stretch>
          </p:blipFill>
          <p:spPr>
            <a:xfrm>
              <a:off x="6705600" y="1539142"/>
              <a:ext cx="445047" cy="1127858"/>
            </a:xfrm>
            <a:prstGeom prst="rect">
              <a:avLst/>
            </a:prstGeom>
          </p:spPr>
        </p:pic>
        <mc:AlternateContent xmlns:mc="http://schemas.openxmlformats.org/markup-compatibility/2006" xmlns:a14="http://schemas.microsoft.com/office/drawing/2010/main">
          <mc:Choice Requires="a14">
            <p:sp>
              <p:nvSpPr>
                <p:cNvPr id="17" name="Rectangle 16"/>
                <p:cNvSpPr/>
                <p:nvPr/>
              </p:nvSpPr>
              <p:spPr>
                <a:xfrm>
                  <a:off x="7023145" y="1266213"/>
                  <a:ext cx="681982" cy="307777"/>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sz="1400" b="1" i="1" smtClean="0">
                            <a:solidFill>
                              <a:prstClr val="black"/>
                            </a:solidFill>
                            <a:latin typeface="Cambria Math" panose="02040503050406030204" pitchFamily="18" charset="0"/>
                          </a:rPr>
                          <m:t>𝒏</m:t>
                        </m:r>
                        <m:r>
                          <a:rPr lang="en-US" sz="1400" b="1" i="1" smtClean="0">
                            <a:solidFill>
                              <a:prstClr val="black"/>
                            </a:solidFill>
                            <a:latin typeface="Cambria Math" panose="02040503050406030204" pitchFamily="18" charset="0"/>
                          </a:rPr>
                          <m:t>=</m:t>
                        </m:r>
                        <m:r>
                          <a:rPr lang="en-US" sz="1400" b="1" i="1" smtClean="0">
                            <a:solidFill>
                              <a:prstClr val="black"/>
                            </a:solidFill>
                            <a:latin typeface="Cambria Math" panose="02040503050406030204" pitchFamily="18" charset="0"/>
                          </a:rPr>
                          <m:t>𝟐</m:t>
                        </m:r>
                      </m:oMath>
                    </m:oMathPara>
                  </a14:m>
                  <a:endParaRPr lang="en-US" sz="1400" b="1" dirty="0">
                    <a:solidFill>
                      <a:prstClr val="black"/>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7023145" y="1266213"/>
                  <a:ext cx="681982" cy="307777"/>
                </a:xfrm>
                <a:prstGeom prst="rect">
                  <a:avLst/>
                </a:prstGeom>
                <a:blipFill rotWithShape="0">
                  <a:blip r:embed="rId12"/>
                  <a:stretch>
                    <a:fillRect/>
                  </a:stretch>
                </a:blipFill>
              </p:spPr>
              <p:txBody>
                <a:bodyPr/>
                <a:lstStyle/>
                <a:p>
                  <a:r>
                    <a:rPr lang="en-US">
                      <a:noFill/>
                    </a:rPr>
                    <a:t> </a:t>
                  </a:r>
                </a:p>
              </p:txBody>
            </p:sp>
          </mc:Fallback>
        </mc:AlternateContent>
      </p:grpSp>
      <p:grpSp>
        <p:nvGrpSpPr>
          <p:cNvPr id="20" name="Group 19"/>
          <p:cNvGrpSpPr/>
          <p:nvPr/>
        </p:nvGrpSpPr>
        <p:grpSpPr>
          <a:xfrm>
            <a:off x="6019800" y="1230661"/>
            <a:ext cx="970363" cy="1512539"/>
            <a:chOff x="6019800" y="1230661"/>
            <a:chExt cx="970363" cy="1512539"/>
          </a:xfrm>
        </p:grpSpPr>
        <p:pic>
          <p:nvPicPr>
            <p:cNvPr id="14" name="Picture 13"/>
            <p:cNvPicPr>
              <a:picLocks noChangeAspect="1"/>
            </p:cNvPicPr>
            <p:nvPr/>
          </p:nvPicPr>
          <p:blipFill>
            <a:blip r:embed="rId10"/>
            <a:stretch>
              <a:fillRect/>
            </a:stretch>
          </p:blipFill>
          <p:spPr>
            <a:xfrm>
              <a:off x="6019800" y="1615342"/>
              <a:ext cx="445047" cy="1127858"/>
            </a:xfrm>
            <a:prstGeom prst="rect">
              <a:avLst/>
            </a:prstGeom>
          </p:spPr>
        </p:pic>
        <mc:AlternateContent xmlns:mc="http://schemas.openxmlformats.org/markup-compatibility/2006" xmlns:a14="http://schemas.microsoft.com/office/drawing/2010/main">
          <mc:Choice Requires="a14">
            <p:sp>
              <p:nvSpPr>
                <p:cNvPr id="18" name="Rectangle 17"/>
                <p:cNvSpPr/>
                <p:nvPr/>
              </p:nvSpPr>
              <p:spPr>
                <a:xfrm>
                  <a:off x="6308181" y="1230661"/>
                  <a:ext cx="681982" cy="307777"/>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sz="1400" b="1" i="1" smtClean="0">
                            <a:solidFill>
                              <a:prstClr val="black"/>
                            </a:solidFill>
                            <a:latin typeface="Cambria Math" panose="02040503050406030204" pitchFamily="18" charset="0"/>
                          </a:rPr>
                          <m:t>𝒏</m:t>
                        </m:r>
                        <m:r>
                          <a:rPr lang="en-US" sz="1400" b="1" i="1" smtClean="0">
                            <a:solidFill>
                              <a:prstClr val="black"/>
                            </a:solidFill>
                            <a:latin typeface="Cambria Math" panose="02040503050406030204" pitchFamily="18" charset="0"/>
                          </a:rPr>
                          <m:t>=</m:t>
                        </m:r>
                        <m:r>
                          <a:rPr lang="en-US" sz="1400" b="1" i="1" smtClean="0">
                            <a:solidFill>
                              <a:prstClr val="black"/>
                            </a:solidFill>
                            <a:latin typeface="Cambria Math" panose="02040503050406030204" pitchFamily="18" charset="0"/>
                          </a:rPr>
                          <m:t>𝟏</m:t>
                        </m:r>
                      </m:oMath>
                    </m:oMathPara>
                  </a14:m>
                  <a:endParaRPr lang="en-US" sz="1400" b="1" dirty="0">
                    <a:solidFill>
                      <a:prstClr val="black"/>
                    </a:solidFill>
                  </a:endParaRPr>
                </a:p>
              </p:txBody>
            </p:sp>
          </mc:Choice>
          <mc:Fallback xmlns="">
            <p:sp>
              <p:nvSpPr>
                <p:cNvPr id="18" name="Rectangle 17"/>
                <p:cNvSpPr>
                  <a:spLocks noRot="1" noChangeAspect="1" noMove="1" noResize="1" noEditPoints="1" noAdjustHandles="1" noChangeArrowheads="1" noChangeShapeType="1" noTextEdit="1"/>
                </p:cNvSpPr>
                <p:nvPr/>
              </p:nvSpPr>
              <p:spPr>
                <a:xfrm>
                  <a:off x="6308181" y="1230661"/>
                  <a:ext cx="681982" cy="307777"/>
                </a:xfrm>
                <a:prstGeom prst="rect">
                  <a:avLst/>
                </a:prstGeom>
                <a:blipFill rotWithShape="0">
                  <a:blip r:embed="rId1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21028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381000"/>
            <a:ext cx="4379212" cy="646331"/>
          </a:xfrm>
          <a:prstGeom prst="rect">
            <a:avLst/>
          </a:prstGeom>
        </p:spPr>
        <p:txBody>
          <a:bodyPr wrap="none">
            <a:spAutoFit/>
          </a:bodyPr>
          <a:lstStyle/>
          <a:p>
            <a:r>
              <a:rPr lang="en-US" sz="3600" b="1" i="1" u="sng" dirty="0">
                <a:solidFill>
                  <a:prstClr val="black"/>
                </a:solidFill>
              </a:rPr>
              <a:t>Position of Antinodes:</a:t>
            </a:r>
            <a:endParaRPr lang="en-US" dirty="0"/>
          </a:p>
        </p:txBody>
      </p:sp>
      <p:sp>
        <p:nvSpPr>
          <p:cNvPr id="3" name="Rectangle 2"/>
          <p:cNvSpPr/>
          <p:nvPr/>
        </p:nvSpPr>
        <p:spPr>
          <a:xfrm>
            <a:off x="381000" y="1295400"/>
            <a:ext cx="5181600" cy="461665"/>
          </a:xfrm>
          <a:prstGeom prst="rect">
            <a:avLst/>
          </a:prstGeom>
        </p:spPr>
        <p:txBody>
          <a:bodyPr wrap="square">
            <a:spAutoFit/>
          </a:bodyPr>
          <a:lstStyle/>
          <a:p>
            <a:pPr lvl="0"/>
            <a:r>
              <a:rPr lang="en-US" sz="2400" b="1" dirty="0">
                <a:solidFill>
                  <a:prstClr val="black"/>
                </a:solidFill>
              </a:rPr>
              <a:t>We know, the amplitude for antinodes,</a:t>
            </a:r>
          </a:p>
        </p:txBody>
      </p:sp>
      <mc:AlternateContent xmlns:mc="http://schemas.openxmlformats.org/markup-compatibility/2006" xmlns:a14="http://schemas.microsoft.com/office/drawing/2010/main">
        <mc:Choice Requires="a14">
          <p:sp>
            <p:nvSpPr>
              <p:cNvPr id="4" name="Rectangle 3"/>
              <p:cNvSpPr/>
              <p:nvPr/>
            </p:nvSpPr>
            <p:spPr>
              <a:xfrm>
                <a:off x="1295400" y="1793188"/>
                <a:ext cx="145841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𝑨</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𝟐</m:t>
                          </m:r>
                          <m:r>
                            <a:rPr lang="en-US" sz="2400" b="1" i="1">
                              <a:solidFill>
                                <a:prstClr val="black"/>
                              </a:solidFill>
                              <a:latin typeface="Cambria Math" panose="02040503050406030204" pitchFamily="18" charset="0"/>
                            </a:rPr>
                            <m:t>𝒀</m:t>
                          </m:r>
                        </m:e>
                        <m:sub>
                          <m:r>
                            <a:rPr lang="en-US" sz="2400" b="1" i="1">
                              <a:solidFill>
                                <a:prstClr val="black"/>
                              </a:solidFill>
                              <a:latin typeface="Cambria Math" panose="02040503050406030204" pitchFamily="18" charset="0"/>
                            </a:rPr>
                            <m:t>𝒎</m:t>
                          </m:r>
                        </m:sub>
                      </m:sSub>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295400" y="1793188"/>
                <a:ext cx="1458412" cy="461665"/>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609600" y="2300026"/>
                <a:ext cx="3450367" cy="461665"/>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sz="2400" b="1" i="1" smtClean="0">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𝟐</m:t>
                          </m:r>
                          <m:r>
                            <a:rPr lang="en-US" sz="2400" b="1" i="1">
                              <a:solidFill>
                                <a:prstClr val="black"/>
                              </a:solidFill>
                              <a:latin typeface="Cambria Math" panose="02040503050406030204" pitchFamily="18" charset="0"/>
                            </a:rPr>
                            <m:t>𝒀</m:t>
                          </m:r>
                        </m:e>
                        <m:sub>
                          <m:r>
                            <a:rPr lang="en-US" sz="2400" b="1" i="1">
                              <a:solidFill>
                                <a:prstClr val="black"/>
                              </a:solidFill>
                              <a:latin typeface="Cambria Math" panose="02040503050406030204" pitchFamily="18" charset="0"/>
                            </a:rPr>
                            <m:t>𝒎</m:t>
                          </m:r>
                        </m:sub>
                      </m:sSub>
                      <m:r>
                        <a:rPr lang="en-US" sz="2400" b="1" i="1">
                          <a:solidFill>
                            <a:prstClr val="black"/>
                          </a:solidFill>
                          <a:latin typeface="Cambria Math" panose="02040503050406030204" pitchFamily="18" charset="0"/>
                        </a:rPr>
                        <m:t> </m:t>
                      </m:r>
                      <m:r>
                        <a:rPr lang="en-US" sz="2400" b="1" i="1">
                          <a:solidFill>
                            <a:prstClr val="black"/>
                          </a:solidFill>
                          <a:latin typeface="Cambria Math" panose="02040503050406030204" pitchFamily="18" charset="0"/>
                        </a:rPr>
                        <m:t>𝑺𝒊𝒏</m:t>
                      </m:r>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𝒌𝒙</m:t>
                          </m:r>
                        </m:e>
                      </m:d>
                      <m:r>
                        <a:rPr lang="en-US" sz="2400" b="1" i="1">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 </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𝟐</m:t>
                          </m:r>
                          <m:r>
                            <a:rPr lang="en-US" sz="2400" b="1" i="1">
                              <a:solidFill>
                                <a:prstClr val="black"/>
                              </a:solidFill>
                              <a:latin typeface="Cambria Math" panose="02040503050406030204" pitchFamily="18" charset="0"/>
                            </a:rPr>
                            <m:t>𝒀</m:t>
                          </m:r>
                        </m:e>
                        <m:sub>
                          <m:r>
                            <a:rPr lang="en-US" sz="2400" b="1" i="1">
                              <a:solidFill>
                                <a:prstClr val="black"/>
                              </a:solidFill>
                              <a:latin typeface="Cambria Math" panose="02040503050406030204" pitchFamily="18" charset="0"/>
                            </a:rPr>
                            <m:t>𝒎</m:t>
                          </m:r>
                        </m:sub>
                      </m:sSub>
                    </m:oMath>
                  </m:oMathPara>
                </a14:m>
                <a:endParaRPr lang="en-US" sz="2400" dirty="0">
                  <a:solidFill>
                    <a:prstClr val="black"/>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609600" y="2300026"/>
                <a:ext cx="3450367" cy="46166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631782" y="2898038"/>
                <a:ext cx="2297937" cy="461665"/>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𝑺𝒊𝒏</m:t>
                      </m:r>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𝒌𝒙</m:t>
                          </m:r>
                        </m:e>
                      </m:d>
                      <m:r>
                        <a:rPr lang="en-US" sz="2400" b="1" i="1">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𝟏</m:t>
                      </m:r>
                    </m:oMath>
                  </m:oMathPara>
                </a14:m>
                <a:endParaRPr lang="en-US" sz="2400" dirty="0">
                  <a:solidFill>
                    <a:prstClr val="black"/>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631782" y="2898038"/>
                <a:ext cx="2297937" cy="46166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04800" y="3385948"/>
                <a:ext cx="5257800" cy="791307"/>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US" sz="2400" b="1" i="1" smtClean="0">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𝑺𝒊𝒏</m:t>
                      </m:r>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𝒌𝒙</m:t>
                          </m:r>
                        </m:e>
                      </m:d>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𝑺𝒊𝒏</m:t>
                      </m:r>
                      <m:r>
                        <a:rPr lang="en-US" sz="2400" b="1" i="1">
                          <a:solidFill>
                            <a:prstClr val="black"/>
                          </a:solidFill>
                          <a:latin typeface="Cambria Math" panose="02040503050406030204" pitchFamily="18" charset="0"/>
                        </a:rPr>
                        <m:t>(</m:t>
                      </m:r>
                      <m:f>
                        <m:fPr>
                          <m:ctrlPr>
                            <a:rPr lang="en-US" sz="2400" b="1" i="1" smtClean="0">
                              <a:solidFill>
                                <a:prstClr val="black"/>
                              </a:solidFill>
                              <a:latin typeface="Cambria Math" panose="02040503050406030204" pitchFamily="18" charset="0"/>
                            </a:rPr>
                          </m:ctrlPr>
                        </m:fPr>
                        <m:num>
                          <m:r>
                            <a:rPr lang="en-US" sz="2400" b="1" i="1" smtClean="0">
                              <a:solidFill>
                                <a:prstClr val="black"/>
                              </a:solidFill>
                              <a:latin typeface="Cambria Math" panose="02040503050406030204" pitchFamily="18" charset="0"/>
                              <a:ea typeface="Cambria Math" panose="02040503050406030204" pitchFamily="18" charset="0"/>
                            </a:rPr>
                            <m:t>𝝅</m:t>
                          </m:r>
                        </m:num>
                        <m:den>
                          <m:r>
                            <a:rPr lang="en-US" sz="2400" b="1" i="1" smtClean="0">
                              <a:solidFill>
                                <a:prstClr val="black"/>
                              </a:solidFill>
                              <a:latin typeface="Cambria Math" panose="02040503050406030204" pitchFamily="18" charset="0"/>
                            </a:rPr>
                            <m:t>𝟐</m:t>
                          </m:r>
                        </m:den>
                      </m:f>
                      <m:r>
                        <a:rPr lang="en-US" sz="2400" b="1" i="1" dirty="0" smtClean="0">
                          <a:solidFill>
                            <a:prstClr val="black"/>
                          </a:solidFill>
                          <a:latin typeface="Cambria Math" panose="02040503050406030204" pitchFamily="18" charset="0"/>
                        </a:rPr>
                        <m:t>,</m:t>
                      </m:r>
                      <m:f>
                        <m:fPr>
                          <m:ctrlPr>
                            <a:rPr lang="en-US" sz="2400" b="1" i="1">
                              <a:solidFill>
                                <a:prstClr val="black"/>
                              </a:solidFill>
                              <a:latin typeface="Cambria Math" panose="02040503050406030204" pitchFamily="18" charset="0"/>
                            </a:rPr>
                          </m:ctrlPr>
                        </m:fPr>
                        <m:num>
                          <m:r>
                            <a:rPr lang="en-US" sz="2400" b="1" i="1" smtClean="0">
                              <a:solidFill>
                                <a:prstClr val="black"/>
                              </a:solidFill>
                              <a:latin typeface="Cambria Math" panose="02040503050406030204" pitchFamily="18" charset="0"/>
                            </a:rPr>
                            <m:t>𝟑</m:t>
                          </m:r>
                          <m:r>
                            <a:rPr lang="en-US" sz="2400" b="1" i="1">
                              <a:solidFill>
                                <a:prstClr val="black"/>
                              </a:solidFill>
                              <a:latin typeface="Cambria Math" panose="02040503050406030204" pitchFamily="18" charset="0"/>
                              <a:ea typeface="Cambria Math" panose="02040503050406030204" pitchFamily="18" charset="0"/>
                            </a:rPr>
                            <m:t>𝝅</m:t>
                          </m:r>
                        </m:num>
                        <m:den>
                          <m:r>
                            <a:rPr lang="en-US" sz="2400" b="1" i="1">
                              <a:solidFill>
                                <a:prstClr val="black"/>
                              </a:solidFill>
                              <a:latin typeface="Cambria Math" panose="02040503050406030204" pitchFamily="18" charset="0"/>
                            </a:rPr>
                            <m:t>𝟐</m:t>
                          </m:r>
                        </m:den>
                      </m:f>
                      <m:r>
                        <a:rPr lang="en-US" sz="2400" b="1" i="1">
                          <a:solidFill>
                            <a:prstClr val="black"/>
                          </a:solidFill>
                          <a:latin typeface="Cambria Math" panose="02040503050406030204" pitchFamily="18" charset="0"/>
                          <a:ea typeface="Cambria Math" panose="02040503050406030204" pitchFamily="18" charset="0"/>
                        </a:rPr>
                        <m:t>,</m:t>
                      </m:r>
                      <m:f>
                        <m:fPr>
                          <m:ctrlPr>
                            <a:rPr lang="en-US" sz="2400" b="1" i="1">
                              <a:solidFill>
                                <a:prstClr val="black"/>
                              </a:solidFill>
                              <a:latin typeface="Cambria Math" panose="02040503050406030204" pitchFamily="18" charset="0"/>
                            </a:rPr>
                          </m:ctrlPr>
                        </m:fPr>
                        <m:num>
                          <m:r>
                            <a:rPr lang="en-US" sz="2400" b="1" i="1" smtClean="0">
                              <a:solidFill>
                                <a:prstClr val="black"/>
                              </a:solidFill>
                              <a:latin typeface="Cambria Math" panose="02040503050406030204" pitchFamily="18" charset="0"/>
                            </a:rPr>
                            <m:t>𝟓</m:t>
                          </m:r>
                          <m:r>
                            <a:rPr lang="en-US" sz="2400" b="1" i="1">
                              <a:solidFill>
                                <a:prstClr val="black"/>
                              </a:solidFill>
                              <a:latin typeface="Cambria Math" panose="02040503050406030204" pitchFamily="18" charset="0"/>
                              <a:ea typeface="Cambria Math" panose="02040503050406030204" pitchFamily="18" charset="0"/>
                            </a:rPr>
                            <m:t>𝝅</m:t>
                          </m:r>
                        </m:num>
                        <m:den>
                          <m:r>
                            <a:rPr lang="en-US" sz="2400" b="1" i="1">
                              <a:solidFill>
                                <a:prstClr val="black"/>
                              </a:solidFill>
                              <a:latin typeface="Cambria Math" panose="02040503050406030204" pitchFamily="18" charset="0"/>
                            </a:rPr>
                            <m:t>𝟐</m:t>
                          </m:r>
                        </m:den>
                      </m:f>
                      <m:r>
                        <a:rPr lang="en-US" sz="2400" b="1" i="1" smtClean="0">
                          <a:solidFill>
                            <a:prstClr val="black"/>
                          </a:solidFill>
                          <a:latin typeface="Cambria Math" panose="02040503050406030204" pitchFamily="18" charset="0"/>
                        </a:rPr>
                        <m:t> </m:t>
                      </m:r>
                      <m:r>
                        <a:rPr lang="en-US" sz="2400" b="1" i="1">
                          <a:solidFill>
                            <a:prstClr val="black"/>
                          </a:solidFill>
                          <a:latin typeface="Cambria Math" panose="02040503050406030204" pitchFamily="18" charset="0"/>
                          <a:ea typeface="Cambria Math" panose="02040503050406030204" pitchFamily="18" charset="0"/>
                        </a:rPr>
                        <m:t>………)</m:t>
                      </m:r>
                    </m:oMath>
                  </m:oMathPara>
                </a14:m>
                <a:endParaRPr lang="en-US" sz="2400" dirty="0">
                  <a:solidFill>
                    <a:prstClr val="black"/>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304800" y="3385948"/>
                <a:ext cx="5257800" cy="79130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762000" y="4211374"/>
                <a:ext cx="6975499" cy="7253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𝒌𝒙</m:t>
                      </m:r>
                      <m:r>
                        <a:rPr lang="en-US" sz="2400" b="1" i="1" smtClean="0">
                          <a:solidFill>
                            <a:prstClr val="black"/>
                          </a:solidFill>
                          <a:latin typeface="Cambria Math" panose="02040503050406030204" pitchFamily="18" charset="0"/>
                        </a:rPr>
                        <m:t>=</m:t>
                      </m:r>
                      <m:d>
                        <m:dPr>
                          <m:ctrlPr>
                            <a:rPr lang="en-US" sz="2400" b="1" i="1" smtClean="0">
                              <a:solidFill>
                                <a:prstClr val="black"/>
                              </a:solidFill>
                              <a:latin typeface="Cambria Math" panose="02040503050406030204" pitchFamily="18" charset="0"/>
                            </a:rPr>
                          </m:ctrlPr>
                        </m:dPr>
                        <m:e>
                          <m:r>
                            <a:rPr lang="en-US" sz="2400" b="1" i="1" smtClean="0">
                              <a:solidFill>
                                <a:prstClr val="black"/>
                              </a:solidFill>
                              <a:latin typeface="Cambria Math" panose="02040503050406030204" pitchFamily="18" charset="0"/>
                            </a:rPr>
                            <m:t>𝟐</m:t>
                          </m:r>
                          <m:r>
                            <a:rPr lang="en-US" sz="2400" b="1" i="1" smtClean="0">
                              <a:solidFill>
                                <a:prstClr val="black"/>
                              </a:solidFill>
                              <a:latin typeface="Cambria Math" panose="02040503050406030204" pitchFamily="18" charset="0"/>
                            </a:rPr>
                            <m:t>𝒏</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𝟏</m:t>
                          </m:r>
                        </m:e>
                      </m:d>
                      <m:f>
                        <m:fPr>
                          <m:ctrlPr>
                            <a:rPr lang="en-US" sz="2400" b="1" i="1">
                              <a:solidFill>
                                <a:prstClr val="black"/>
                              </a:solidFill>
                              <a:latin typeface="Cambria Math" panose="02040503050406030204" pitchFamily="18" charset="0"/>
                            </a:rPr>
                          </m:ctrlPr>
                        </m:fPr>
                        <m:num>
                          <m:r>
                            <a:rPr lang="en-US" sz="2400" b="1" i="1">
                              <a:solidFill>
                                <a:prstClr val="black"/>
                              </a:solidFill>
                              <a:latin typeface="Cambria Math" panose="02040503050406030204" pitchFamily="18" charset="0"/>
                              <a:ea typeface="Cambria Math" panose="02040503050406030204" pitchFamily="18" charset="0"/>
                            </a:rPr>
                            <m:t>𝝅</m:t>
                          </m:r>
                        </m:num>
                        <m:den>
                          <m:r>
                            <a:rPr lang="en-US" sz="2400" b="1" i="1">
                              <a:solidFill>
                                <a:prstClr val="black"/>
                              </a:solidFill>
                              <a:latin typeface="Cambria Math" panose="02040503050406030204" pitchFamily="18" charset="0"/>
                            </a:rPr>
                            <m:t>𝟐</m:t>
                          </m:r>
                        </m:den>
                      </m:f>
                      <m:r>
                        <a:rPr lang="en-US" sz="2400" b="1" i="1" smtClean="0">
                          <a:solidFill>
                            <a:prstClr val="black"/>
                          </a:solidFill>
                          <a:latin typeface="Cambria Math" panose="02040503050406030204" pitchFamily="18" charset="0"/>
                        </a:rPr>
                        <m:t>                       </m:t>
                      </m:r>
                      <m:r>
                        <a:rPr lang="en-US" sz="2400" b="1" i="1">
                          <a:solidFill>
                            <a:prstClr val="black"/>
                          </a:solidFill>
                          <a:latin typeface="Cambria Math" panose="02040503050406030204" pitchFamily="18" charset="0"/>
                          <a:ea typeface="Cambria Math" panose="02040503050406030204" pitchFamily="18" charset="0"/>
                        </a:rPr>
                        <m:t>𝒏</m:t>
                      </m:r>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𝟎</m:t>
                      </m:r>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𝟏</m:t>
                      </m:r>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𝟐</m:t>
                      </m:r>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𝟑</m:t>
                      </m:r>
                      <m:r>
                        <a:rPr lang="en-US" sz="2400" b="1" i="1">
                          <a:solidFill>
                            <a:prstClr val="black"/>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762000" y="4211374"/>
                <a:ext cx="6975499" cy="725327"/>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788666" y="4989190"/>
                <a:ext cx="3082382" cy="7862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a:solidFill>
                            <a:prstClr val="black"/>
                          </a:solidFill>
                          <a:latin typeface="Cambria Math" panose="02040503050406030204" pitchFamily="18" charset="0"/>
                        </a:rPr>
                        <m:t>⇒</m:t>
                      </m:r>
                      <m:f>
                        <m:fPr>
                          <m:ctrlPr>
                            <a:rPr lang="en-US" sz="2400" b="1" i="1">
                              <a:solidFill>
                                <a:prstClr val="black"/>
                              </a:solidFill>
                              <a:latin typeface="Cambria Math" panose="02040503050406030204" pitchFamily="18" charset="0"/>
                            </a:rPr>
                          </m:ctrlPr>
                        </m:fPr>
                        <m:num>
                          <m:r>
                            <a:rPr lang="en-US" sz="2400" b="1" i="1">
                              <a:solidFill>
                                <a:prstClr val="black"/>
                              </a:solidFill>
                              <a:latin typeface="Cambria Math" panose="02040503050406030204" pitchFamily="18" charset="0"/>
                            </a:rPr>
                            <m:t>𝟐</m:t>
                          </m:r>
                          <m:r>
                            <a:rPr lang="en-US" sz="2400" b="1" i="1">
                              <a:solidFill>
                                <a:prstClr val="black"/>
                              </a:solidFill>
                              <a:latin typeface="Cambria Math" panose="02040503050406030204" pitchFamily="18" charset="0"/>
                              <a:ea typeface="Cambria Math" panose="02040503050406030204" pitchFamily="18" charset="0"/>
                            </a:rPr>
                            <m:t>𝝅</m:t>
                          </m:r>
                        </m:num>
                        <m:den>
                          <m:r>
                            <a:rPr lang="el-GR" sz="2400" b="1" i="1">
                              <a:solidFill>
                                <a:prstClr val="black"/>
                              </a:solidFill>
                              <a:latin typeface="Cambria Math" panose="02040503050406030204" pitchFamily="18" charset="0"/>
                            </a:rPr>
                            <m:t>𝝀</m:t>
                          </m:r>
                        </m:den>
                      </m:f>
                      <m:r>
                        <a:rPr lang="en-US" sz="2400" b="1" i="1">
                          <a:solidFill>
                            <a:prstClr val="black"/>
                          </a:solidFill>
                          <a:latin typeface="Cambria Math" panose="02040503050406030204" pitchFamily="18" charset="0"/>
                        </a:rPr>
                        <m:t>𝒙</m:t>
                      </m:r>
                      <m:r>
                        <a:rPr lang="en-US" sz="2400" b="1" i="1">
                          <a:solidFill>
                            <a:prstClr val="black"/>
                          </a:solidFill>
                          <a:latin typeface="Cambria Math" panose="02040503050406030204" pitchFamily="18" charset="0"/>
                        </a:rPr>
                        <m:t>=</m:t>
                      </m:r>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𝟐</m:t>
                          </m:r>
                          <m:r>
                            <a:rPr lang="en-US" sz="2400" b="1" i="1">
                              <a:solidFill>
                                <a:prstClr val="black"/>
                              </a:solidFill>
                              <a:latin typeface="Cambria Math" panose="02040503050406030204" pitchFamily="18" charset="0"/>
                            </a:rPr>
                            <m:t>𝒏</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𝟏</m:t>
                          </m:r>
                        </m:e>
                      </m:d>
                      <m:f>
                        <m:fPr>
                          <m:ctrlPr>
                            <a:rPr lang="en-US" sz="2400" b="1" i="1">
                              <a:solidFill>
                                <a:prstClr val="black"/>
                              </a:solidFill>
                              <a:latin typeface="Cambria Math" panose="02040503050406030204" pitchFamily="18" charset="0"/>
                            </a:rPr>
                          </m:ctrlPr>
                        </m:fPr>
                        <m:num>
                          <m:r>
                            <a:rPr lang="en-US" sz="2400" b="1" i="1">
                              <a:solidFill>
                                <a:prstClr val="black"/>
                              </a:solidFill>
                              <a:latin typeface="Cambria Math" panose="02040503050406030204" pitchFamily="18" charset="0"/>
                              <a:ea typeface="Cambria Math" panose="02040503050406030204" pitchFamily="18" charset="0"/>
                            </a:rPr>
                            <m:t>𝝅</m:t>
                          </m:r>
                        </m:num>
                        <m:den>
                          <m:r>
                            <a:rPr lang="en-US" sz="2400" b="1" i="1">
                              <a:solidFill>
                                <a:prstClr val="black"/>
                              </a:solidFill>
                              <a:latin typeface="Cambria Math" panose="02040503050406030204" pitchFamily="18" charset="0"/>
                            </a:rPr>
                            <m:t>𝟐</m:t>
                          </m:r>
                        </m:den>
                      </m:f>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788666" y="4989190"/>
                <a:ext cx="3082382" cy="786241"/>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04800" y="5758961"/>
                <a:ext cx="7693642" cy="792333"/>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𝒙</m:t>
                      </m:r>
                      <m:r>
                        <a:rPr lang="en-US" sz="2400" b="1" i="1" smtClean="0">
                          <a:solidFill>
                            <a:prstClr val="black"/>
                          </a:solidFill>
                          <a:latin typeface="Cambria Math" panose="02040503050406030204" pitchFamily="18" charset="0"/>
                          <a:ea typeface="Cambria Math" panose="02040503050406030204" pitchFamily="18" charset="0"/>
                        </a:rPr>
                        <m:t>=</m:t>
                      </m:r>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𝟐</m:t>
                          </m:r>
                          <m:r>
                            <a:rPr lang="en-US" sz="2400" b="1" i="1">
                              <a:solidFill>
                                <a:prstClr val="black"/>
                              </a:solidFill>
                              <a:latin typeface="Cambria Math" panose="02040503050406030204" pitchFamily="18" charset="0"/>
                            </a:rPr>
                            <m:t>𝒏</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𝟏</m:t>
                          </m:r>
                        </m:e>
                      </m:d>
                      <m:f>
                        <m:fPr>
                          <m:ctrlPr>
                            <a:rPr lang="en-US" sz="2400" b="1" i="1">
                              <a:solidFill>
                                <a:prstClr val="black"/>
                              </a:solidFill>
                              <a:latin typeface="Cambria Math" panose="02040503050406030204" pitchFamily="18" charset="0"/>
                              <a:ea typeface="Cambria Math" panose="02040503050406030204" pitchFamily="18" charset="0"/>
                            </a:rPr>
                          </m:ctrlPr>
                        </m:fPr>
                        <m:num>
                          <m:r>
                            <a:rPr lang="el-GR" sz="2400" b="1" i="1">
                              <a:solidFill>
                                <a:prstClr val="black"/>
                              </a:solidFill>
                              <a:latin typeface="Cambria Math" panose="02040503050406030204" pitchFamily="18" charset="0"/>
                            </a:rPr>
                            <m:t>𝝀</m:t>
                          </m:r>
                        </m:num>
                        <m:den>
                          <m:r>
                            <a:rPr lang="en-US" sz="2400" b="1" i="1" smtClean="0">
                              <a:solidFill>
                                <a:prstClr val="black"/>
                              </a:solidFill>
                              <a:latin typeface="Cambria Math" panose="02040503050406030204" pitchFamily="18" charset="0"/>
                              <a:ea typeface="Cambria Math" panose="02040503050406030204" pitchFamily="18" charset="0"/>
                            </a:rPr>
                            <m:t>𝟒</m:t>
                          </m:r>
                        </m:den>
                      </m:f>
                      <m:r>
                        <a:rPr lang="en-US" sz="2400" b="1" i="1">
                          <a:solidFill>
                            <a:prstClr val="black"/>
                          </a:solidFill>
                          <a:latin typeface="Cambria Math" panose="02040503050406030204" pitchFamily="18" charset="0"/>
                          <a:ea typeface="Cambria Math" panose="02040503050406030204" pitchFamily="18" charset="0"/>
                        </a:rPr>
                        <m:t>                          </m:t>
                      </m:r>
                      <m:r>
                        <a:rPr lang="en-US" sz="2400" b="1" i="1">
                          <a:solidFill>
                            <a:prstClr val="black"/>
                          </a:solidFill>
                          <a:latin typeface="Cambria Math" panose="02040503050406030204" pitchFamily="18" charset="0"/>
                          <a:ea typeface="Cambria Math" panose="02040503050406030204" pitchFamily="18" charset="0"/>
                        </a:rPr>
                        <m:t>𝒏</m:t>
                      </m:r>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𝟎</m:t>
                      </m:r>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𝟏</m:t>
                      </m:r>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𝟐</m:t>
                      </m:r>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𝟑</m:t>
                      </m:r>
                      <m:r>
                        <a:rPr lang="en-US" sz="2400" b="1" i="1">
                          <a:solidFill>
                            <a:prstClr val="black"/>
                          </a:solidFill>
                          <a:latin typeface="Cambria Math" panose="02040503050406030204" pitchFamily="18" charset="0"/>
                          <a:ea typeface="Cambria Math" panose="02040503050406030204" pitchFamily="18" charset="0"/>
                        </a:rPr>
                        <m:t>,…….</m:t>
                      </m:r>
                    </m:oMath>
                  </m:oMathPara>
                </a14:m>
                <a:endParaRPr lang="en-US" sz="2400" b="1" dirty="0">
                  <a:solidFill>
                    <a:prstClr val="black"/>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304800" y="5758961"/>
                <a:ext cx="7693642" cy="792333"/>
              </a:xfrm>
              <a:prstGeom prst="rect">
                <a:avLst/>
              </a:prstGeom>
              <a:blipFill rotWithShape="0">
                <a:blip r:embed="rId8"/>
                <a:stretch>
                  <a:fillRect/>
                </a:stretch>
              </a:blipFill>
            </p:spPr>
            <p:txBody>
              <a:bodyPr/>
              <a:lstStyle/>
              <a:p>
                <a:r>
                  <a:rPr lang="en-US">
                    <a:noFill/>
                  </a:rPr>
                  <a:t> </a:t>
                </a:r>
              </a:p>
            </p:txBody>
          </p:sp>
        </mc:Fallback>
      </mc:AlternateContent>
      <p:pic>
        <p:nvPicPr>
          <p:cNvPr id="11" name="Picture 10"/>
          <p:cNvPicPr>
            <a:picLocks noChangeAspect="1"/>
          </p:cNvPicPr>
          <p:nvPr/>
        </p:nvPicPr>
        <p:blipFill>
          <a:blip r:embed="rId9"/>
          <a:stretch>
            <a:fillRect/>
          </a:stretch>
        </p:blipFill>
        <p:spPr>
          <a:xfrm>
            <a:off x="5029200" y="2120548"/>
            <a:ext cx="3987130" cy="1444877"/>
          </a:xfrm>
          <a:prstGeom prst="rect">
            <a:avLst/>
          </a:prstGeom>
        </p:spPr>
      </p:pic>
      <p:pic>
        <p:nvPicPr>
          <p:cNvPr id="12" name="Picture 11"/>
          <p:cNvPicPr>
            <a:picLocks noChangeAspect="1"/>
          </p:cNvPicPr>
          <p:nvPr/>
        </p:nvPicPr>
        <p:blipFill>
          <a:blip r:embed="rId10"/>
          <a:stretch>
            <a:fillRect/>
          </a:stretch>
        </p:blipFill>
        <p:spPr>
          <a:xfrm>
            <a:off x="5750733" y="1659173"/>
            <a:ext cx="914479" cy="1444877"/>
          </a:xfrm>
          <a:prstGeom prst="rect">
            <a:avLst/>
          </a:prstGeom>
        </p:spPr>
      </p:pic>
      <p:pic>
        <p:nvPicPr>
          <p:cNvPr id="13" name="Picture 12"/>
          <p:cNvPicPr>
            <a:picLocks noChangeAspect="1"/>
          </p:cNvPicPr>
          <p:nvPr/>
        </p:nvPicPr>
        <p:blipFill>
          <a:blip r:embed="rId11"/>
          <a:stretch>
            <a:fillRect/>
          </a:stretch>
        </p:blipFill>
        <p:spPr>
          <a:xfrm>
            <a:off x="6480515" y="1577365"/>
            <a:ext cx="969348" cy="1511939"/>
          </a:xfrm>
          <a:prstGeom prst="rect">
            <a:avLst/>
          </a:prstGeom>
        </p:spPr>
      </p:pic>
      <p:pic>
        <p:nvPicPr>
          <p:cNvPr id="14" name="Picture 13"/>
          <p:cNvPicPr>
            <a:picLocks noChangeAspect="1"/>
          </p:cNvPicPr>
          <p:nvPr/>
        </p:nvPicPr>
        <p:blipFill>
          <a:blip r:embed="rId12"/>
          <a:stretch>
            <a:fillRect/>
          </a:stretch>
        </p:blipFill>
        <p:spPr>
          <a:xfrm>
            <a:off x="7152502" y="1715155"/>
            <a:ext cx="999831" cy="1402202"/>
          </a:xfrm>
          <a:prstGeom prst="rect">
            <a:avLst/>
          </a:prstGeom>
        </p:spPr>
      </p:pic>
    </p:spTree>
    <p:extLst>
      <p:ext uri="{BB962C8B-B14F-4D97-AF65-F5344CB8AC3E}">
        <p14:creationId xmlns:p14="http://schemas.microsoft.com/office/powerpoint/2010/main" val="353355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457200"/>
            <a:ext cx="7086600" cy="646331"/>
          </a:xfrm>
          <a:prstGeom prst="rect">
            <a:avLst/>
          </a:prstGeom>
          <a:noFill/>
        </p:spPr>
        <p:txBody>
          <a:bodyPr wrap="square" rtlCol="0">
            <a:spAutoFit/>
          </a:bodyPr>
          <a:lstStyle/>
          <a:p>
            <a:r>
              <a:rPr lang="en-US" sz="3600" b="1" i="1" u="sng" dirty="0"/>
              <a:t>Distance between Adjacent Nodes:</a:t>
            </a:r>
          </a:p>
        </p:txBody>
      </p:sp>
      <p:sp>
        <p:nvSpPr>
          <p:cNvPr id="3" name="TextBox 2"/>
          <p:cNvSpPr txBox="1"/>
          <p:nvPr/>
        </p:nvSpPr>
        <p:spPr>
          <a:xfrm>
            <a:off x="549396" y="1410709"/>
            <a:ext cx="6934200" cy="461665"/>
          </a:xfrm>
          <a:prstGeom prst="rect">
            <a:avLst/>
          </a:prstGeom>
          <a:noFill/>
        </p:spPr>
        <p:txBody>
          <a:bodyPr wrap="square" rtlCol="0">
            <a:spAutoFit/>
          </a:bodyPr>
          <a:lstStyle/>
          <a:p>
            <a:r>
              <a:rPr lang="en-US" sz="2400" b="1" dirty="0"/>
              <a:t>The condition for the position of nodes,</a:t>
            </a:r>
          </a:p>
        </p:txBody>
      </p:sp>
      <mc:AlternateContent xmlns:mc="http://schemas.openxmlformats.org/markup-compatibility/2006" xmlns:a14="http://schemas.microsoft.com/office/drawing/2010/main">
        <mc:Choice Requires="a14">
          <p:sp>
            <p:nvSpPr>
              <p:cNvPr id="4" name="Rectangle 3"/>
              <p:cNvSpPr/>
              <p:nvPr/>
            </p:nvSpPr>
            <p:spPr>
              <a:xfrm>
                <a:off x="565318" y="1922972"/>
                <a:ext cx="5181600" cy="79233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1" i="1" smtClean="0">
                          <a:solidFill>
                            <a:prstClr val="black"/>
                          </a:solidFill>
                          <a:latin typeface="Cambria Math" panose="02040503050406030204" pitchFamily="18" charset="0"/>
                          <a:ea typeface="Cambria Math" panose="02040503050406030204" pitchFamily="18" charset="0"/>
                        </a:rPr>
                        <m:t>𝒙</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𝒏</m:t>
                      </m:r>
                      <m:f>
                        <m:fPr>
                          <m:ctrlPr>
                            <a:rPr lang="en-US" sz="2400" b="1" i="1">
                              <a:solidFill>
                                <a:prstClr val="black"/>
                              </a:solidFill>
                              <a:latin typeface="Cambria Math" panose="02040503050406030204" pitchFamily="18" charset="0"/>
                              <a:ea typeface="Cambria Math" panose="02040503050406030204" pitchFamily="18" charset="0"/>
                            </a:rPr>
                          </m:ctrlPr>
                        </m:fPr>
                        <m:num>
                          <m:r>
                            <a:rPr lang="el-GR" sz="2400" b="1" i="1">
                              <a:solidFill>
                                <a:prstClr val="black"/>
                              </a:solidFill>
                              <a:latin typeface="Cambria Math" panose="02040503050406030204" pitchFamily="18" charset="0"/>
                            </a:rPr>
                            <m:t>𝝀</m:t>
                          </m:r>
                        </m:num>
                        <m:den>
                          <m:r>
                            <a:rPr lang="en-US" sz="2400" b="1" i="1">
                              <a:solidFill>
                                <a:prstClr val="black"/>
                              </a:solidFill>
                              <a:latin typeface="Cambria Math" panose="02040503050406030204" pitchFamily="18" charset="0"/>
                              <a:ea typeface="Cambria Math" panose="02040503050406030204" pitchFamily="18" charset="0"/>
                            </a:rPr>
                            <m:t>𝟐</m:t>
                          </m:r>
                        </m:den>
                      </m:f>
                      <m:r>
                        <a:rPr lang="en-US" sz="2400" b="1" i="1">
                          <a:solidFill>
                            <a:prstClr val="black"/>
                          </a:solidFill>
                          <a:latin typeface="Cambria Math" panose="02040503050406030204" pitchFamily="18" charset="0"/>
                          <a:ea typeface="Cambria Math" panose="02040503050406030204" pitchFamily="18" charset="0"/>
                        </a:rPr>
                        <m:t> </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              </m:t>
                      </m:r>
                      <m:r>
                        <a:rPr lang="en-US" sz="2400" b="1" i="1">
                          <a:solidFill>
                            <a:prstClr val="black"/>
                          </a:solidFill>
                          <a:latin typeface="Cambria Math" panose="02040503050406030204" pitchFamily="18" charset="0"/>
                          <a:ea typeface="Cambria Math" panose="02040503050406030204" pitchFamily="18" charset="0"/>
                        </a:rPr>
                        <m:t>𝒏</m:t>
                      </m:r>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𝟎</m:t>
                      </m:r>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𝟏</m:t>
                      </m:r>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𝟐</m:t>
                      </m:r>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𝟑</m:t>
                      </m:r>
                      <m:r>
                        <a:rPr lang="en-US" sz="2400" b="1" i="1">
                          <a:solidFill>
                            <a:prstClr val="black"/>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565318" y="1922972"/>
                <a:ext cx="5181600" cy="792333"/>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549396" y="2941438"/>
                <a:ext cx="5086329" cy="630301"/>
              </a:xfrm>
              <a:prstGeom prst="rect">
                <a:avLst/>
              </a:prstGeom>
            </p:spPr>
            <p:txBody>
              <a:bodyPr wrap="none">
                <a:spAutoFit/>
              </a:bodyPr>
              <a:lstStyle/>
              <a:p>
                <a:pPr lvl="0"/>
                <a:r>
                  <a:rPr lang="en-US" sz="2400" b="1" dirty="0">
                    <a:solidFill>
                      <a:prstClr val="black"/>
                    </a:solidFill>
                  </a:rPr>
                  <a:t>The position of 1</a:t>
                </a:r>
                <a:r>
                  <a:rPr lang="en-US" sz="2400" b="1" baseline="30000" dirty="0">
                    <a:solidFill>
                      <a:prstClr val="black"/>
                    </a:solidFill>
                  </a:rPr>
                  <a:t>st</a:t>
                </a:r>
                <a:r>
                  <a:rPr lang="en-US" sz="2400" b="1" dirty="0">
                    <a:solidFill>
                      <a:prstClr val="black"/>
                    </a:solidFill>
                  </a:rPr>
                  <a:t> node, </a:t>
                </a:r>
                <a14:m>
                  <m:oMath xmlns:m="http://schemas.openxmlformats.org/officeDocument/2006/math">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𝒙</m:t>
                        </m:r>
                      </m:e>
                      <m:sub>
                        <m:r>
                          <a:rPr lang="en-US" sz="2400" b="1" i="1" smtClean="0">
                            <a:solidFill>
                              <a:prstClr val="black"/>
                            </a:solidFill>
                            <a:latin typeface="Cambria Math" panose="02040503050406030204" pitchFamily="18" charset="0"/>
                          </a:rPr>
                          <m:t>𝟏</m:t>
                        </m:r>
                      </m:sub>
                    </m:sSub>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f>
                      <m:fPr>
                        <m:ctrlPr>
                          <a:rPr lang="en-US" sz="2400" b="1" i="1">
                            <a:solidFill>
                              <a:prstClr val="black"/>
                            </a:solidFill>
                            <a:latin typeface="Cambria Math" panose="02040503050406030204" pitchFamily="18" charset="0"/>
                            <a:ea typeface="Cambria Math" panose="02040503050406030204" pitchFamily="18" charset="0"/>
                          </a:rPr>
                        </m:ctrlPr>
                      </m:fPr>
                      <m:num>
                        <m:r>
                          <a:rPr lang="el-GR" sz="2400" b="1" i="1">
                            <a:solidFill>
                              <a:prstClr val="black"/>
                            </a:solidFill>
                            <a:latin typeface="Cambria Math" panose="02040503050406030204" pitchFamily="18" charset="0"/>
                          </a:rPr>
                          <m:t>𝝀</m:t>
                        </m:r>
                      </m:num>
                      <m:den>
                        <m:r>
                          <a:rPr lang="en-US" sz="2400" b="1" i="1">
                            <a:solidFill>
                              <a:prstClr val="black"/>
                            </a:solidFill>
                            <a:latin typeface="Cambria Math" panose="02040503050406030204" pitchFamily="18" charset="0"/>
                            <a:ea typeface="Cambria Math" panose="02040503050406030204" pitchFamily="18" charset="0"/>
                          </a:rPr>
                          <m:t>𝟐</m:t>
                        </m:r>
                      </m:den>
                    </m:f>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𝟎</m:t>
                    </m:r>
                  </m:oMath>
                </a14:m>
                <a:endParaRPr lang="en-US" sz="2400" b="1" dirty="0">
                  <a:solidFill>
                    <a:prstClr val="black"/>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549396" y="2941438"/>
                <a:ext cx="5086329" cy="630301"/>
              </a:xfrm>
              <a:prstGeom prst="rect">
                <a:avLst/>
              </a:prstGeom>
              <a:blipFill rotWithShape="0">
                <a:blip r:embed="rId3"/>
                <a:stretch>
                  <a:fillRect l="-1799" b="-97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570116" y="3728984"/>
                <a:ext cx="5176802" cy="999633"/>
              </a:xfrm>
              <a:prstGeom prst="rect">
                <a:avLst/>
              </a:prstGeom>
            </p:spPr>
            <p:txBody>
              <a:bodyPr wrap="none">
                <a:spAutoFit/>
              </a:bodyPr>
              <a:lstStyle/>
              <a:p>
                <a:pPr lvl="0"/>
                <a:r>
                  <a:rPr lang="en-US" sz="2400" b="1" dirty="0">
                    <a:solidFill>
                      <a:prstClr val="black"/>
                    </a:solidFill>
                  </a:rPr>
                  <a:t>The position of 2</a:t>
                </a:r>
                <a:r>
                  <a:rPr lang="en-US" sz="2400" b="1" baseline="30000" dirty="0">
                    <a:solidFill>
                      <a:prstClr val="black"/>
                    </a:solidFill>
                  </a:rPr>
                  <a:t>nd</a:t>
                </a:r>
                <a:r>
                  <a:rPr lang="en-US" sz="2400" b="1" dirty="0">
                    <a:solidFill>
                      <a:prstClr val="black"/>
                    </a:solidFill>
                  </a:rPr>
                  <a:t>  node, </a:t>
                </a:r>
                <a14:m>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𝒙</m:t>
                        </m:r>
                      </m:e>
                      <m:sub>
                        <m:r>
                          <a:rPr lang="en-US" sz="2400" b="1" i="1" smtClean="0">
                            <a:solidFill>
                              <a:prstClr val="black"/>
                            </a:solidFill>
                            <a:latin typeface="Cambria Math" panose="02040503050406030204" pitchFamily="18" charset="0"/>
                          </a:rPr>
                          <m:t>𝟐</m:t>
                        </m:r>
                      </m:sub>
                    </m:sSub>
                    <m:r>
                      <a:rPr lang="en-US" sz="2400" b="1" i="1">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𝟏</m:t>
                    </m:r>
                    <m:r>
                      <a:rPr lang="en-US" sz="2400" b="1" i="1">
                        <a:solidFill>
                          <a:prstClr val="black"/>
                        </a:solidFill>
                        <a:latin typeface="Cambria Math" panose="02040503050406030204" pitchFamily="18" charset="0"/>
                      </a:rPr>
                      <m:t>.</m:t>
                    </m:r>
                    <m:f>
                      <m:fPr>
                        <m:ctrlPr>
                          <a:rPr lang="en-US" sz="2400" b="1" i="1">
                            <a:solidFill>
                              <a:prstClr val="black"/>
                            </a:solidFill>
                            <a:latin typeface="Cambria Math" panose="02040503050406030204" pitchFamily="18" charset="0"/>
                            <a:ea typeface="Cambria Math" panose="02040503050406030204" pitchFamily="18" charset="0"/>
                          </a:rPr>
                        </m:ctrlPr>
                      </m:fPr>
                      <m:num>
                        <m:r>
                          <a:rPr lang="el-GR" sz="2400" b="1" i="1">
                            <a:solidFill>
                              <a:prstClr val="black"/>
                            </a:solidFill>
                            <a:latin typeface="Cambria Math" panose="02040503050406030204" pitchFamily="18" charset="0"/>
                          </a:rPr>
                          <m:t>𝝀</m:t>
                        </m:r>
                      </m:num>
                      <m:den>
                        <m:r>
                          <a:rPr lang="en-US" sz="2400" b="1" i="1">
                            <a:solidFill>
                              <a:prstClr val="black"/>
                            </a:solidFill>
                            <a:latin typeface="Cambria Math" panose="02040503050406030204" pitchFamily="18" charset="0"/>
                            <a:ea typeface="Cambria Math" panose="02040503050406030204" pitchFamily="18" charset="0"/>
                          </a:rPr>
                          <m:t>𝟐</m:t>
                        </m:r>
                      </m:den>
                    </m:f>
                    <m:r>
                      <a:rPr lang="en-US" sz="2400" b="1" i="1" smtClean="0">
                        <a:solidFill>
                          <a:prstClr val="black"/>
                        </a:solidFill>
                        <a:latin typeface="Cambria Math" panose="02040503050406030204" pitchFamily="18" charset="0"/>
                        <a:ea typeface="Cambria Math" panose="02040503050406030204" pitchFamily="18" charset="0"/>
                      </a:rPr>
                      <m:t>=</m:t>
                    </m:r>
                    <m:f>
                      <m:fPr>
                        <m:ctrlPr>
                          <a:rPr lang="en-US" sz="2400" b="1" i="1">
                            <a:solidFill>
                              <a:prstClr val="black"/>
                            </a:solidFill>
                            <a:latin typeface="Cambria Math" panose="02040503050406030204" pitchFamily="18" charset="0"/>
                            <a:ea typeface="Cambria Math" panose="02040503050406030204" pitchFamily="18" charset="0"/>
                          </a:rPr>
                        </m:ctrlPr>
                      </m:fPr>
                      <m:num>
                        <m:r>
                          <a:rPr lang="el-GR" sz="2400" b="1" i="1">
                            <a:solidFill>
                              <a:prstClr val="black"/>
                            </a:solidFill>
                            <a:latin typeface="Cambria Math" panose="02040503050406030204" pitchFamily="18" charset="0"/>
                          </a:rPr>
                          <m:t>𝝀</m:t>
                        </m:r>
                      </m:num>
                      <m:den>
                        <m:r>
                          <a:rPr lang="en-US" sz="2400" b="1" i="1">
                            <a:solidFill>
                              <a:prstClr val="black"/>
                            </a:solidFill>
                            <a:latin typeface="Cambria Math" panose="02040503050406030204" pitchFamily="18" charset="0"/>
                            <a:ea typeface="Cambria Math" panose="02040503050406030204" pitchFamily="18" charset="0"/>
                          </a:rPr>
                          <m:t>𝟐</m:t>
                        </m:r>
                      </m:den>
                    </m:f>
                  </m:oMath>
                </a14:m>
                <a:endParaRPr lang="en-US" sz="2400" b="1" dirty="0">
                  <a:solidFill>
                    <a:prstClr val="black"/>
                  </a:solidFill>
                </a:endParaRPr>
              </a:p>
              <a:p>
                <a:pPr lvl="0"/>
                <a:endParaRPr lang="en-US" sz="2400" b="1" dirty="0">
                  <a:solidFill>
                    <a:prstClr val="black"/>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570116" y="3728984"/>
                <a:ext cx="5176802" cy="999633"/>
              </a:xfrm>
              <a:prstGeom prst="rect">
                <a:avLst/>
              </a:prstGeom>
              <a:blipFill rotWithShape="0">
                <a:blip r:embed="rId4"/>
                <a:stretch>
                  <a:fillRect l="-18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25586" y="4770124"/>
                <a:ext cx="6781800" cy="461665"/>
              </a:xfrm>
              <a:prstGeom prst="rect">
                <a:avLst/>
              </a:prstGeom>
              <a:noFill/>
            </p:spPr>
            <p:txBody>
              <a:bodyPr wrap="square" rtlCol="0">
                <a:spAutoFit/>
              </a:bodyPr>
              <a:lstStyle/>
              <a:p>
                <a:r>
                  <a:rPr lang="en-US" sz="2400" b="1" dirty="0"/>
                  <a:t>So, the distance between the nodes, </a:t>
                </a:r>
                <a14:m>
                  <m:oMath xmlns:m="http://schemas.openxmlformats.org/officeDocument/2006/math">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𝒙</m:t>
                    </m:r>
                    <m:r>
                      <a:rPr lang="en-US" sz="2400" b="1" i="1" smtClean="0">
                        <a:latin typeface="Cambria Math" panose="02040503050406030204" pitchFamily="18" charset="0"/>
                        <a:ea typeface="Cambria Math" panose="02040503050406030204" pitchFamily="18" charset="0"/>
                      </a:rPr>
                      <m:t>=</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𝒙</m:t>
                        </m:r>
                      </m:e>
                      <m:sub>
                        <m:r>
                          <a:rPr lang="en-US" sz="2400" b="1" i="1" smtClean="0">
                            <a:latin typeface="Cambria Math" panose="02040503050406030204" pitchFamily="18" charset="0"/>
                            <a:ea typeface="Cambria Math" panose="02040503050406030204" pitchFamily="18" charset="0"/>
                          </a:rPr>
                          <m:t>𝟐</m:t>
                        </m:r>
                      </m:sub>
                    </m:sSub>
                    <m:r>
                      <a:rPr lang="en-US" sz="2400" b="1" i="1" smtClean="0">
                        <a:latin typeface="Cambria Math" panose="02040503050406030204" pitchFamily="18" charset="0"/>
                        <a:ea typeface="Cambria Math" panose="02040503050406030204" pitchFamily="18" charset="0"/>
                      </a:rPr>
                      <m:t>−</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𝒙</m:t>
                        </m:r>
                      </m:e>
                      <m:sub>
                        <m:r>
                          <a:rPr lang="en-US" sz="2400" b="1" i="1" smtClean="0">
                            <a:latin typeface="Cambria Math" panose="02040503050406030204" pitchFamily="18" charset="0"/>
                            <a:ea typeface="Cambria Math" panose="02040503050406030204" pitchFamily="18" charset="0"/>
                          </a:rPr>
                          <m:t>𝟏</m:t>
                        </m:r>
                      </m:sub>
                    </m:sSub>
                  </m:oMath>
                </a14:m>
                <a:endParaRPr lang="en-US" sz="2400" b="1" dirty="0"/>
              </a:p>
            </p:txBody>
          </p:sp>
        </mc:Choice>
        <mc:Fallback xmlns="">
          <p:sp>
            <p:nvSpPr>
              <p:cNvPr id="9" name="TextBox 8"/>
              <p:cNvSpPr txBox="1">
                <a:spLocks noRot="1" noChangeAspect="1" noMove="1" noResize="1" noEditPoints="1" noAdjustHandles="1" noChangeArrowheads="1" noChangeShapeType="1" noTextEdit="1"/>
              </p:cNvSpPr>
              <p:nvPr/>
            </p:nvSpPr>
            <p:spPr>
              <a:xfrm>
                <a:off x="525586" y="4770124"/>
                <a:ext cx="6781800" cy="461665"/>
              </a:xfrm>
              <a:prstGeom prst="rect">
                <a:avLst/>
              </a:prstGeom>
              <a:blipFill rotWithShape="0">
                <a:blip r:embed="rId5"/>
                <a:stretch>
                  <a:fillRect l="-1348" t="-10667" b="-29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905000" y="5577002"/>
                <a:ext cx="1014124" cy="7000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𝒙</m:t>
                      </m:r>
                      <m:r>
                        <a:rPr lang="en-US" sz="2400" b="1" i="1" smtClean="0">
                          <a:latin typeface="Cambria Math" panose="02040503050406030204" pitchFamily="18" charset="0"/>
                          <a:ea typeface="Cambria Math" panose="02040503050406030204" pitchFamily="18" charset="0"/>
                        </a:rPr>
                        <m:t>=</m:t>
                      </m:r>
                      <m:f>
                        <m:fPr>
                          <m:ctrlPr>
                            <a:rPr lang="en-US" sz="2400" b="1" i="1">
                              <a:solidFill>
                                <a:prstClr val="black"/>
                              </a:solidFill>
                              <a:latin typeface="Cambria Math" panose="02040503050406030204" pitchFamily="18" charset="0"/>
                              <a:ea typeface="Cambria Math" panose="02040503050406030204" pitchFamily="18" charset="0"/>
                            </a:rPr>
                          </m:ctrlPr>
                        </m:fPr>
                        <m:num>
                          <m:r>
                            <a:rPr lang="el-GR" sz="2400" b="1" i="1">
                              <a:solidFill>
                                <a:prstClr val="black"/>
                              </a:solidFill>
                              <a:latin typeface="Cambria Math" panose="02040503050406030204" pitchFamily="18" charset="0"/>
                            </a:rPr>
                            <m:t>𝝀</m:t>
                          </m:r>
                        </m:num>
                        <m:den>
                          <m:r>
                            <a:rPr lang="en-US" sz="2400" b="1" i="1">
                              <a:solidFill>
                                <a:prstClr val="black"/>
                              </a:solidFill>
                              <a:latin typeface="Cambria Math" panose="02040503050406030204" pitchFamily="18" charset="0"/>
                              <a:ea typeface="Cambria Math" panose="02040503050406030204" pitchFamily="18" charset="0"/>
                            </a:rPr>
                            <m:t>𝟐</m:t>
                          </m:r>
                        </m:den>
                      </m:f>
                    </m:oMath>
                  </m:oMathPara>
                </a14:m>
                <a:endParaRPr lang="en-US" sz="2400" b="1" dirty="0"/>
              </a:p>
            </p:txBody>
          </p:sp>
        </mc:Choice>
        <mc:Fallback xmlns="">
          <p:sp>
            <p:nvSpPr>
              <p:cNvPr id="10" name="TextBox 9"/>
              <p:cNvSpPr txBox="1">
                <a:spLocks noRot="1" noChangeAspect="1" noMove="1" noResize="1" noEditPoints="1" noAdjustHandles="1" noChangeArrowheads="1" noChangeShapeType="1" noTextEdit="1"/>
              </p:cNvSpPr>
              <p:nvPr/>
            </p:nvSpPr>
            <p:spPr>
              <a:xfrm>
                <a:off x="1905000" y="5577002"/>
                <a:ext cx="1014124" cy="700000"/>
              </a:xfrm>
              <a:prstGeom prst="rect">
                <a:avLst/>
              </a:prstGeom>
              <a:blipFill rotWithShape="0">
                <a:blip r:embed="rId6"/>
                <a:stretch>
                  <a:fillRect/>
                </a:stretch>
              </a:blipFill>
            </p:spPr>
            <p:txBody>
              <a:bodyPr/>
              <a:lstStyle/>
              <a:p>
                <a:r>
                  <a:rPr lang="en-US">
                    <a:noFill/>
                  </a:rPr>
                  <a:t> </a:t>
                </a:r>
              </a:p>
            </p:txBody>
          </p:sp>
        </mc:Fallback>
      </mc:AlternateContent>
      <p:pic>
        <p:nvPicPr>
          <p:cNvPr id="11" name="Picture 10"/>
          <p:cNvPicPr>
            <a:picLocks noChangeAspect="1"/>
          </p:cNvPicPr>
          <p:nvPr/>
        </p:nvPicPr>
        <p:blipFill>
          <a:blip r:embed="rId7"/>
          <a:stretch>
            <a:fillRect/>
          </a:stretch>
        </p:blipFill>
        <p:spPr>
          <a:xfrm>
            <a:off x="6100091" y="1969137"/>
            <a:ext cx="2767010" cy="1352111"/>
          </a:xfrm>
          <a:prstGeom prst="rect">
            <a:avLst/>
          </a:prstGeom>
        </p:spPr>
      </p:pic>
    </p:spTree>
    <p:extLst>
      <p:ext uri="{BB962C8B-B14F-4D97-AF65-F5344CB8AC3E}">
        <p14:creationId xmlns:p14="http://schemas.microsoft.com/office/powerpoint/2010/main" val="17521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381000"/>
            <a:ext cx="7543800" cy="646331"/>
          </a:xfrm>
          <a:prstGeom prst="rect">
            <a:avLst/>
          </a:prstGeom>
        </p:spPr>
        <p:txBody>
          <a:bodyPr wrap="square">
            <a:spAutoFit/>
          </a:bodyPr>
          <a:lstStyle/>
          <a:p>
            <a:pPr lvl="0"/>
            <a:r>
              <a:rPr lang="en-US" sz="3600" b="1" i="1" u="sng" dirty="0">
                <a:solidFill>
                  <a:prstClr val="black"/>
                </a:solidFill>
              </a:rPr>
              <a:t>Distance between Adjacent </a:t>
            </a:r>
            <a:r>
              <a:rPr lang="en-US" sz="3600" b="1" i="1" u="sng" dirty="0" err="1">
                <a:solidFill>
                  <a:prstClr val="black"/>
                </a:solidFill>
              </a:rPr>
              <a:t>Antiodes</a:t>
            </a:r>
            <a:r>
              <a:rPr lang="en-US" sz="3600" b="1" i="1" u="sng" dirty="0">
                <a:solidFill>
                  <a:prstClr val="black"/>
                </a:solidFill>
              </a:rPr>
              <a:t>:</a:t>
            </a:r>
          </a:p>
        </p:txBody>
      </p:sp>
      <p:sp>
        <p:nvSpPr>
          <p:cNvPr id="3" name="Rectangle 2"/>
          <p:cNvSpPr/>
          <p:nvPr/>
        </p:nvSpPr>
        <p:spPr>
          <a:xfrm>
            <a:off x="204148" y="1295400"/>
            <a:ext cx="4367852" cy="830997"/>
          </a:xfrm>
          <a:prstGeom prst="rect">
            <a:avLst/>
          </a:prstGeom>
        </p:spPr>
        <p:txBody>
          <a:bodyPr wrap="square">
            <a:spAutoFit/>
          </a:bodyPr>
          <a:lstStyle/>
          <a:p>
            <a:pPr lvl="0"/>
            <a:r>
              <a:rPr lang="en-US" sz="2400" b="1" dirty="0">
                <a:solidFill>
                  <a:prstClr val="black"/>
                </a:solidFill>
              </a:rPr>
              <a:t>The condition for the position of antinodes,</a:t>
            </a:r>
          </a:p>
        </p:txBody>
      </p:sp>
      <mc:AlternateContent xmlns:mc="http://schemas.openxmlformats.org/markup-compatibility/2006" xmlns:a14="http://schemas.microsoft.com/office/drawing/2010/main">
        <mc:Choice Requires="a14">
          <p:sp>
            <p:nvSpPr>
              <p:cNvPr id="4" name="Rectangle 3"/>
              <p:cNvSpPr/>
              <p:nvPr/>
            </p:nvSpPr>
            <p:spPr>
              <a:xfrm>
                <a:off x="232581" y="2126397"/>
                <a:ext cx="5867400" cy="79233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1" i="1">
                          <a:solidFill>
                            <a:prstClr val="black"/>
                          </a:solidFill>
                          <a:latin typeface="Cambria Math" panose="02040503050406030204" pitchFamily="18" charset="0"/>
                          <a:ea typeface="Cambria Math" panose="02040503050406030204" pitchFamily="18" charset="0"/>
                        </a:rPr>
                        <m:t>𝒙</m:t>
                      </m:r>
                      <m:r>
                        <a:rPr lang="en-US" sz="2400" b="1" i="1">
                          <a:solidFill>
                            <a:prstClr val="black"/>
                          </a:solidFill>
                          <a:latin typeface="Cambria Math" panose="02040503050406030204" pitchFamily="18" charset="0"/>
                          <a:ea typeface="Cambria Math" panose="02040503050406030204" pitchFamily="18" charset="0"/>
                        </a:rPr>
                        <m:t>=</m:t>
                      </m:r>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𝟐</m:t>
                          </m:r>
                          <m:r>
                            <a:rPr lang="en-US" sz="2400" b="1" i="1">
                              <a:solidFill>
                                <a:prstClr val="black"/>
                              </a:solidFill>
                              <a:latin typeface="Cambria Math" panose="02040503050406030204" pitchFamily="18" charset="0"/>
                            </a:rPr>
                            <m:t>𝒏</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𝟏</m:t>
                          </m:r>
                        </m:e>
                      </m:d>
                      <m:f>
                        <m:fPr>
                          <m:ctrlPr>
                            <a:rPr lang="en-US" sz="2400" b="1" i="1">
                              <a:solidFill>
                                <a:prstClr val="black"/>
                              </a:solidFill>
                              <a:latin typeface="Cambria Math" panose="02040503050406030204" pitchFamily="18" charset="0"/>
                              <a:ea typeface="Cambria Math" panose="02040503050406030204" pitchFamily="18" charset="0"/>
                            </a:rPr>
                          </m:ctrlPr>
                        </m:fPr>
                        <m:num>
                          <m:r>
                            <a:rPr lang="el-GR" sz="2400" b="1" i="1">
                              <a:solidFill>
                                <a:prstClr val="black"/>
                              </a:solidFill>
                              <a:latin typeface="Cambria Math" panose="02040503050406030204" pitchFamily="18" charset="0"/>
                            </a:rPr>
                            <m:t>𝝀</m:t>
                          </m:r>
                        </m:num>
                        <m:den>
                          <m:r>
                            <a:rPr lang="en-US" sz="2400" b="1" i="1">
                              <a:solidFill>
                                <a:prstClr val="black"/>
                              </a:solidFill>
                              <a:latin typeface="Cambria Math" panose="02040503050406030204" pitchFamily="18" charset="0"/>
                              <a:ea typeface="Cambria Math" panose="02040503050406030204" pitchFamily="18" charset="0"/>
                            </a:rPr>
                            <m:t>𝟒</m:t>
                          </m:r>
                        </m:den>
                      </m:f>
                      <m:r>
                        <a:rPr lang="en-US" sz="2400" b="1" i="1">
                          <a:solidFill>
                            <a:prstClr val="black"/>
                          </a:solidFill>
                          <a:latin typeface="Cambria Math" panose="02040503050406030204" pitchFamily="18" charset="0"/>
                          <a:ea typeface="Cambria Math" panose="02040503050406030204" pitchFamily="18" charset="0"/>
                        </a:rPr>
                        <m:t>                 </m:t>
                      </m:r>
                      <m:r>
                        <a:rPr lang="en-US" sz="2400" b="1" i="1">
                          <a:solidFill>
                            <a:prstClr val="black"/>
                          </a:solidFill>
                          <a:latin typeface="Cambria Math" panose="02040503050406030204" pitchFamily="18" charset="0"/>
                          <a:ea typeface="Cambria Math" panose="02040503050406030204" pitchFamily="18" charset="0"/>
                        </a:rPr>
                        <m:t>𝒏</m:t>
                      </m:r>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𝟎</m:t>
                      </m:r>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𝟏</m:t>
                      </m:r>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𝟐</m:t>
                      </m:r>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𝟑</m:t>
                      </m:r>
                      <m:r>
                        <a:rPr lang="en-US" sz="2400" b="1" i="1">
                          <a:solidFill>
                            <a:prstClr val="black"/>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232581" y="2126397"/>
                <a:ext cx="5867400" cy="792333"/>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232580" y="2916839"/>
                <a:ext cx="6549220" cy="630301"/>
              </a:xfrm>
              <a:prstGeom prst="rect">
                <a:avLst/>
              </a:prstGeom>
            </p:spPr>
            <p:txBody>
              <a:bodyPr wrap="square">
                <a:spAutoFit/>
              </a:bodyPr>
              <a:lstStyle/>
              <a:p>
                <a:pPr lvl="0"/>
                <a:r>
                  <a:rPr lang="en-US" sz="2400" b="1" dirty="0">
                    <a:solidFill>
                      <a:prstClr val="black"/>
                    </a:solidFill>
                  </a:rPr>
                  <a:t>The position of 1</a:t>
                </a:r>
                <a:r>
                  <a:rPr lang="en-US" sz="2400" b="1" baseline="30000" dirty="0">
                    <a:solidFill>
                      <a:prstClr val="black"/>
                    </a:solidFill>
                  </a:rPr>
                  <a:t>st</a:t>
                </a:r>
                <a:r>
                  <a:rPr lang="en-US" sz="2400" b="1" dirty="0">
                    <a:solidFill>
                      <a:prstClr val="black"/>
                    </a:solidFill>
                  </a:rPr>
                  <a:t> antinode, </a:t>
                </a:r>
                <a14:m>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𝒙</m:t>
                        </m:r>
                      </m:e>
                      <m:sub>
                        <m:r>
                          <a:rPr lang="en-US" sz="2400" b="1" i="1">
                            <a:solidFill>
                              <a:prstClr val="black"/>
                            </a:solidFill>
                            <a:latin typeface="Cambria Math" panose="02040503050406030204" pitchFamily="18" charset="0"/>
                          </a:rPr>
                          <m:t>𝟏</m:t>
                        </m:r>
                      </m:sub>
                    </m:sSub>
                    <m:r>
                      <a:rPr lang="en-US" sz="2400" b="1" i="1">
                        <a:solidFill>
                          <a:prstClr val="black"/>
                        </a:solidFill>
                        <a:latin typeface="Cambria Math" panose="02040503050406030204" pitchFamily="18" charset="0"/>
                      </a:rPr>
                      <m:t>=</m:t>
                    </m:r>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𝟐</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𝟎</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𝟏</m:t>
                        </m:r>
                      </m:e>
                    </m:d>
                    <m:f>
                      <m:fPr>
                        <m:ctrlPr>
                          <a:rPr lang="en-US" sz="2400" b="1" i="1">
                            <a:solidFill>
                              <a:prstClr val="black"/>
                            </a:solidFill>
                            <a:latin typeface="Cambria Math" panose="02040503050406030204" pitchFamily="18" charset="0"/>
                            <a:ea typeface="Cambria Math" panose="02040503050406030204" pitchFamily="18" charset="0"/>
                          </a:rPr>
                        </m:ctrlPr>
                      </m:fPr>
                      <m:num>
                        <m:r>
                          <a:rPr lang="el-GR" sz="2400" b="1" i="1">
                            <a:solidFill>
                              <a:prstClr val="black"/>
                            </a:solidFill>
                            <a:latin typeface="Cambria Math" panose="02040503050406030204" pitchFamily="18" charset="0"/>
                          </a:rPr>
                          <m:t>𝝀</m:t>
                        </m:r>
                      </m:num>
                      <m:den>
                        <m:r>
                          <a:rPr lang="en-US" sz="2400" b="1" i="1">
                            <a:solidFill>
                              <a:prstClr val="black"/>
                            </a:solidFill>
                            <a:latin typeface="Cambria Math" panose="02040503050406030204" pitchFamily="18" charset="0"/>
                            <a:ea typeface="Cambria Math" panose="02040503050406030204" pitchFamily="18" charset="0"/>
                          </a:rPr>
                          <m:t>𝟒</m:t>
                        </m:r>
                      </m:den>
                    </m:f>
                    <m:r>
                      <a:rPr lang="en-US" sz="2400" b="1" i="1" smtClean="0">
                        <a:solidFill>
                          <a:prstClr val="black"/>
                        </a:solidFill>
                        <a:latin typeface="Cambria Math" panose="02040503050406030204" pitchFamily="18" charset="0"/>
                        <a:ea typeface="Cambria Math" panose="02040503050406030204" pitchFamily="18" charset="0"/>
                      </a:rPr>
                      <m:t>=</m:t>
                    </m:r>
                    <m:f>
                      <m:fPr>
                        <m:ctrlPr>
                          <a:rPr lang="en-US" sz="2400" b="1" i="1">
                            <a:solidFill>
                              <a:prstClr val="black"/>
                            </a:solidFill>
                            <a:latin typeface="Cambria Math" panose="02040503050406030204" pitchFamily="18" charset="0"/>
                            <a:ea typeface="Cambria Math" panose="02040503050406030204" pitchFamily="18" charset="0"/>
                          </a:rPr>
                        </m:ctrlPr>
                      </m:fPr>
                      <m:num>
                        <m:r>
                          <a:rPr lang="el-GR" sz="2400" b="1" i="1">
                            <a:solidFill>
                              <a:prstClr val="black"/>
                            </a:solidFill>
                            <a:latin typeface="Cambria Math" panose="02040503050406030204" pitchFamily="18" charset="0"/>
                          </a:rPr>
                          <m:t>𝝀</m:t>
                        </m:r>
                      </m:num>
                      <m:den>
                        <m:r>
                          <a:rPr lang="en-US" sz="2400" b="1" i="1">
                            <a:solidFill>
                              <a:prstClr val="black"/>
                            </a:solidFill>
                            <a:latin typeface="Cambria Math" panose="02040503050406030204" pitchFamily="18" charset="0"/>
                            <a:ea typeface="Cambria Math" panose="02040503050406030204" pitchFamily="18" charset="0"/>
                          </a:rPr>
                          <m:t>𝟒</m:t>
                        </m:r>
                      </m:den>
                    </m:f>
                  </m:oMath>
                </a14:m>
                <a:endParaRPr lang="en-US" sz="2400" b="1" dirty="0">
                  <a:solidFill>
                    <a:prstClr val="black"/>
                  </a:solidFill>
                </a:endParaRPr>
              </a:p>
            </p:txBody>
          </p:sp>
        </mc:Choice>
        <mc:Fallback>
          <p:sp>
            <p:nvSpPr>
              <p:cNvPr id="5" name="Rectangle 4"/>
              <p:cNvSpPr>
                <a:spLocks noRot="1" noChangeAspect="1" noMove="1" noResize="1" noEditPoints="1" noAdjustHandles="1" noChangeArrowheads="1" noChangeShapeType="1" noTextEdit="1"/>
              </p:cNvSpPr>
              <p:nvPr/>
            </p:nvSpPr>
            <p:spPr>
              <a:xfrm>
                <a:off x="232580" y="2916839"/>
                <a:ext cx="6549220" cy="630301"/>
              </a:xfrm>
              <a:prstGeom prst="rect">
                <a:avLst/>
              </a:prstGeom>
              <a:blipFill>
                <a:blip r:embed="rId3"/>
                <a:stretch>
                  <a:fillRect l="-1395" b="-865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232579" y="3557006"/>
                <a:ext cx="6854021" cy="630301"/>
              </a:xfrm>
              <a:prstGeom prst="rect">
                <a:avLst/>
              </a:prstGeom>
            </p:spPr>
            <p:txBody>
              <a:bodyPr wrap="square">
                <a:spAutoFit/>
              </a:bodyPr>
              <a:lstStyle/>
              <a:p>
                <a:pPr lvl="0"/>
                <a:r>
                  <a:rPr lang="en-US" sz="2400" b="1" dirty="0">
                    <a:solidFill>
                      <a:prstClr val="black"/>
                    </a:solidFill>
                  </a:rPr>
                  <a:t>The position </a:t>
                </a:r>
                <a:r>
                  <a:rPr lang="en-US" sz="2400" b="1">
                    <a:solidFill>
                      <a:prstClr val="black"/>
                    </a:solidFill>
                  </a:rPr>
                  <a:t>of 2</a:t>
                </a:r>
                <a:r>
                  <a:rPr lang="en-US" sz="2400" b="1" baseline="30000">
                    <a:solidFill>
                      <a:prstClr val="black"/>
                    </a:solidFill>
                  </a:rPr>
                  <a:t>nd</a:t>
                </a:r>
                <a:r>
                  <a:rPr lang="en-US" sz="2400" b="1">
                    <a:solidFill>
                      <a:prstClr val="black"/>
                    </a:solidFill>
                  </a:rPr>
                  <a:t>  </a:t>
                </a:r>
                <a:r>
                  <a:rPr lang="en-US" sz="2400" b="1" dirty="0">
                    <a:solidFill>
                      <a:prstClr val="black"/>
                    </a:solidFill>
                  </a:rPr>
                  <a:t>antinode, </a:t>
                </a:r>
                <a14:m>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𝒙</m:t>
                        </m:r>
                      </m:e>
                      <m:sub>
                        <m:r>
                          <a:rPr lang="en-US" sz="2400" b="1" i="1" smtClean="0">
                            <a:solidFill>
                              <a:prstClr val="black"/>
                            </a:solidFill>
                            <a:latin typeface="Cambria Math" panose="02040503050406030204" pitchFamily="18" charset="0"/>
                          </a:rPr>
                          <m:t>𝟐</m:t>
                        </m:r>
                      </m:sub>
                    </m:sSub>
                    <m:r>
                      <a:rPr lang="en-US" sz="2400" b="1" i="1">
                        <a:solidFill>
                          <a:prstClr val="black"/>
                        </a:solidFill>
                        <a:latin typeface="Cambria Math" panose="02040503050406030204" pitchFamily="18" charset="0"/>
                      </a:rPr>
                      <m:t>=</m:t>
                    </m:r>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𝟐</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𝟏</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𝟏</m:t>
                        </m:r>
                      </m:e>
                    </m:d>
                    <m:f>
                      <m:fPr>
                        <m:ctrlPr>
                          <a:rPr lang="en-US" sz="2400" b="1" i="1">
                            <a:solidFill>
                              <a:prstClr val="black"/>
                            </a:solidFill>
                            <a:latin typeface="Cambria Math" panose="02040503050406030204" pitchFamily="18" charset="0"/>
                            <a:ea typeface="Cambria Math" panose="02040503050406030204" pitchFamily="18" charset="0"/>
                          </a:rPr>
                        </m:ctrlPr>
                      </m:fPr>
                      <m:num>
                        <m:r>
                          <a:rPr lang="el-GR" sz="2400" b="1" i="1">
                            <a:solidFill>
                              <a:prstClr val="black"/>
                            </a:solidFill>
                            <a:latin typeface="Cambria Math" panose="02040503050406030204" pitchFamily="18" charset="0"/>
                          </a:rPr>
                          <m:t>𝝀</m:t>
                        </m:r>
                      </m:num>
                      <m:den>
                        <m:r>
                          <a:rPr lang="en-US" sz="2400" b="1" i="1">
                            <a:solidFill>
                              <a:prstClr val="black"/>
                            </a:solidFill>
                            <a:latin typeface="Cambria Math" panose="02040503050406030204" pitchFamily="18" charset="0"/>
                            <a:ea typeface="Cambria Math" panose="02040503050406030204" pitchFamily="18" charset="0"/>
                          </a:rPr>
                          <m:t>𝟒</m:t>
                        </m:r>
                      </m:den>
                    </m:f>
                    <m:r>
                      <a:rPr lang="en-US" sz="2400" b="1" i="1">
                        <a:solidFill>
                          <a:prstClr val="black"/>
                        </a:solidFill>
                        <a:latin typeface="Cambria Math" panose="02040503050406030204" pitchFamily="18" charset="0"/>
                        <a:ea typeface="Cambria Math" panose="02040503050406030204" pitchFamily="18" charset="0"/>
                      </a:rPr>
                      <m:t>=</m:t>
                    </m:r>
                    <m:f>
                      <m:fPr>
                        <m:ctrlPr>
                          <a:rPr lang="en-US" sz="2400" b="1" i="1">
                            <a:solidFill>
                              <a:prstClr val="black"/>
                            </a:solidFill>
                            <a:latin typeface="Cambria Math" panose="02040503050406030204" pitchFamily="18" charset="0"/>
                            <a:ea typeface="Cambria Math" panose="02040503050406030204" pitchFamily="18" charset="0"/>
                          </a:rPr>
                        </m:ctrlPr>
                      </m:fPr>
                      <m:num>
                        <m:r>
                          <a:rPr lang="en-US" sz="2400" b="1" i="1" smtClean="0">
                            <a:solidFill>
                              <a:prstClr val="black"/>
                            </a:solidFill>
                            <a:latin typeface="Cambria Math" panose="02040503050406030204" pitchFamily="18" charset="0"/>
                            <a:ea typeface="Cambria Math" panose="02040503050406030204" pitchFamily="18" charset="0"/>
                          </a:rPr>
                          <m:t>𝟑</m:t>
                        </m:r>
                        <m:r>
                          <a:rPr lang="el-GR" sz="2400" b="1" i="1">
                            <a:solidFill>
                              <a:prstClr val="black"/>
                            </a:solidFill>
                            <a:latin typeface="Cambria Math" panose="02040503050406030204" pitchFamily="18" charset="0"/>
                          </a:rPr>
                          <m:t>𝝀</m:t>
                        </m:r>
                      </m:num>
                      <m:den>
                        <m:r>
                          <a:rPr lang="en-US" sz="2400" b="1" i="1">
                            <a:solidFill>
                              <a:prstClr val="black"/>
                            </a:solidFill>
                            <a:latin typeface="Cambria Math" panose="02040503050406030204" pitchFamily="18" charset="0"/>
                            <a:ea typeface="Cambria Math" panose="02040503050406030204" pitchFamily="18" charset="0"/>
                          </a:rPr>
                          <m:t>𝟒</m:t>
                        </m:r>
                      </m:den>
                    </m:f>
                  </m:oMath>
                </a14:m>
                <a:endParaRPr lang="en-US" sz="2400" b="1" dirty="0">
                  <a:solidFill>
                    <a:prstClr val="black"/>
                  </a:solidFill>
                </a:endParaRPr>
              </a:p>
            </p:txBody>
          </p:sp>
        </mc:Choice>
        <mc:Fallback>
          <p:sp>
            <p:nvSpPr>
              <p:cNvPr id="6" name="Rectangle 5"/>
              <p:cNvSpPr>
                <a:spLocks noRot="1" noChangeAspect="1" noMove="1" noResize="1" noEditPoints="1" noAdjustHandles="1" noChangeArrowheads="1" noChangeShapeType="1" noTextEdit="1"/>
              </p:cNvSpPr>
              <p:nvPr/>
            </p:nvSpPr>
            <p:spPr>
              <a:xfrm>
                <a:off x="232579" y="3557006"/>
                <a:ext cx="6854021" cy="630301"/>
              </a:xfrm>
              <a:prstGeom prst="rect">
                <a:avLst/>
              </a:prstGeom>
              <a:blipFill>
                <a:blip r:embed="rId4"/>
                <a:stretch>
                  <a:fillRect l="-1333" b="-865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p:cNvSpPr/>
              <p:nvPr/>
            </p:nvSpPr>
            <p:spPr>
              <a:xfrm>
                <a:off x="232578" y="4349339"/>
                <a:ext cx="7158822" cy="461665"/>
              </a:xfrm>
              <a:prstGeom prst="rect">
                <a:avLst/>
              </a:prstGeom>
            </p:spPr>
            <p:txBody>
              <a:bodyPr wrap="square">
                <a:spAutoFit/>
              </a:bodyPr>
              <a:lstStyle/>
              <a:p>
                <a:r>
                  <a:rPr lang="en-US" sz="2400" b="1" dirty="0">
                    <a:solidFill>
                      <a:prstClr val="black"/>
                    </a:solidFill>
                  </a:rPr>
                  <a:t>So, the distance between the antinodes, </a:t>
                </a:r>
                <a14:m>
                  <m:oMath xmlns:m="http://schemas.openxmlformats.org/officeDocument/2006/math">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𝒙</m:t>
                    </m:r>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𝒙</m:t>
                        </m:r>
                      </m:e>
                      <m:sub>
                        <m:r>
                          <a:rPr lang="en-US" sz="2400" b="1" i="1">
                            <a:solidFill>
                              <a:prstClr val="black"/>
                            </a:solidFill>
                            <a:latin typeface="Cambria Math" panose="02040503050406030204" pitchFamily="18" charset="0"/>
                            <a:ea typeface="Cambria Math" panose="02040503050406030204" pitchFamily="18" charset="0"/>
                          </a:rPr>
                          <m:t>𝟐</m:t>
                        </m:r>
                      </m:sub>
                    </m:sSub>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𝒙</m:t>
                        </m:r>
                      </m:e>
                      <m:sub>
                        <m:r>
                          <a:rPr lang="en-US" sz="2400" b="1" i="1">
                            <a:solidFill>
                              <a:prstClr val="black"/>
                            </a:solidFill>
                            <a:latin typeface="Cambria Math" panose="02040503050406030204" pitchFamily="18" charset="0"/>
                            <a:ea typeface="Cambria Math" panose="02040503050406030204" pitchFamily="18" charset="0"/>
                          </a:rPr>
                          <m:t>𝟏</m:t>
                        </m:r>
                      </m:sub>
                    </m:sSub>
                  </m:oMath>
                </a14:m>
                <a:endParaRPr lang="en-US" dirty="0"/>
              </a:p>
            </p:txBody>
          </p:sp>
        </mc:Choice>
        <mc:Fallback>
          <p:sp>
            <p:nvSpPr>
              <p:cNvPr id="7" name="Rectangle 6"/>
              <p:cNvSpPr>
                <a:spLocks noRot="1" noChangeAspect="1" noMove="1" noResize="1" noEditPoints="1" noAdjustHandles="1" noChangeArrowheads="1" noChangeShapeType="1" noTextEdit="1"/>
              </p:cNvSpPr>
              <p:nvPr/>
            </p:nvSpPr>
            <p:spPr>
              <a:xfrm>
                <a:off x="232578" y="4349339"/>
                <a:ext cx="7158822" cy="461665"/>
              </a:xfrm>
              <a:prstGeom prst="rect">
                <a:avLst/>
              </a:prstGeom>
              <a:blipFill>
                <a:blip r:embed="rId5"/>
                <a:stretch>
                  <a:fillRect l="-1277"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465450" y="4926518"/>
                <a:ext cx="2273892" cy="792333"/>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𝒙</m:t>
                      </m:r>
                      <m:r>
                        <a:rPr lang="en-US" sz="2400" b="1" i="1" smtClean="0">
                          <a:solidFill>
                            <a:prstClr val="black"/>
                          </a:solidFill>
                          <a:latin typeface="Cambria Math" panose="02040503050406030204" pitchFamily="18" charset="0"/>
                          <a:ea typeface="Cambria Math" panose="02040503050406030204" pitchFamily="18" charset="0"/>
                        </a:rPr>
                        <m:t>=</m:t>
                      </m:r>
                      <m:f>
                        <m:fPr>
                          <m:ctrlPr>
                            <a:rPr lang="en-US" sz="2400" b="1" i="1">
                              <a:solidFill>
                                <a:prstClr val="black"/>
                              </a:solidFill>
                              <a:latin typeface="Cambria Math" panose="02040503050406030204" pitchFamily="18" charset="0"/>
                              <a:ea typeface="Cambria Math" panose="02040503050406030204" pitchFamily="18" charset="0"/>
                            </a:rPr>
                          </m:ctrlPr>
                        </m:fPr>
                        <m:num>
                          <m:r>
                            <a:rPr lang="en-US" sz="2400" b="1" i="1">
                              <a:solidFill>
                                <a:prstClr val="black"/>
                              </a:solidFill>
                              <a:latin typeface="Cambria Math" panose="02040503050406030204" pitchFamily="18" charset="0"/>
                              <a:ea typeface="Cambria Math" panose="02040503050406030204" pitchFamily="18" charset="0"/>
                            </a:rPr>
                            <m:t>𝟑</m:t>
                          </m:r>
                          <m:r>
                            <a:rPr lang="el-GR" sz="2400" b="1" i="1">
                              <a:solidFill>
                                <a:prstClr val="black"/>
                              </a:solidFill>
                              <a:latin typeface="Cambria Math" panose="02040503050406030204" pitchFamily="18" charset="0"/>
                            </a:rPr>
                            <m:t>𝝀</m:t>
                          </m:r>
                        </m:num>
                        <m:den>
                          <m:r>
                            <a:rPr lang="en-US" sz="2400" b="1" i="1">
                              <a:solidFill>
                                <a:prstClr val="black"/>
                              </a:solidFill>
                              <a:latin typeface="Cambria Math" panose="02040503050406030204" pitchFamily="18" charset="0"/>
                              <a:ea typeface="Cambria Math" panose="02040503050406030204" pitchFamily="18" charset="0"/>
                            </a:rPr>
                            <m:t>𝟒</m:t>
                          </m:r>
                        </m:den>
                      </m:f>
                      <m:r>
                        <a:rPr lang="en-US" sz="2400" b="1" i="1" smtClean="0">
                          <a:solidFill>
                            <a:prstClr val="black"/>
                          </a:solidFill>
                          <a:latin typeface="Cambria Math" panose="02040503050406030204" pitchFamily="18" charset="0"/>
                          <a:ea typeface="Cambria Math" panose="02040503050406030204" pitchFamily="18" charset="0"/>
                        </a:rPr>
                        <m:t>−</m:t>
                      </m:r>
                      <m:f>
                        <m:fPr>
                          <m:ctrlPr>
                            <a:rPr lang="en-US" sz="2400" b="1" i="1">
                              <a:solidFill>
                                <a:prstClr val="black"/>
                              </a:solidFill>
                              <a:latin typeface="Cambria Math" panose="02040503050406030204" pitchFamily="18" charset="0"/>
                              <a:ea typeface="Cambria Math" panose="02040503050406030204" pitchFamily="18" charset="0"/>
                            </a:rPr>
                          </m:ctrlPr>
                        </m:fPr>
                        <m:num>
                          <m:r>
                            <a:rPr lang="el-GR" sz="2400" b="1" i="1">
                              <a:solidFill>
                                <a:prstClr val="black"/>
                              </a:solidFill>
                              <a:latin typeface="Cambria Math" panose="02040503050406030204" pitchFamily="18" charset="0"/>
                            </a:rPr>
                            <m:t>𝝀</m:t>
                          </m:r>
                        </m:num>
                        <m:den>
                          <m:r>
                            <a:rPr lang="en-US" sz="2400" b="1" i="1">
                              <a:solidFill>
                                <a:prstClr val="black"/>
                              </a:solidFill>
                              <a:latin typeface="Cambria Math" panose="02040503050406030204" pitchFamily="18" charset="0"/>
                              <a:ea typeface="Cambria Math" panose="02040503050406030204" pitchFamily="18" charset="0"/>
                            </a:rPr>
                            <m:t>𝟒</m:t>
                          </m:r>
                        </m:den>
                      </m:f>
                    </m:oMath>
                  </m:oMathPara>
                </a14:m>
                <a:endParaRPr lang="en-US" sz="2400" b="1" dirty="0">
                  <a:solidFill>
                    <a:prstClr val="black"/>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1465450" y="4926518"/>
                <a:ext cx="2273892" cy="792333"/>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788679" y="5844571"/>
                <a:ext cx="1198790" cy="7923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𝒙</m:t>
                      </m:r>
                      <m:r>
                        <a:rPr lang="en-US" sz="2400" b="1" i="1">
                          <a:solidFill>
                            <a:prstClr val="black"/>
                          </a:solidFill>
                          <a:latin typeface="Cambria Math" panose="02040503050406030204" pitchFamily="18" charset="0"/>
                          <a:ea typeface="Cambria Math" panose="02040503050406030204" pitchFamily="18" charset="0"/>
                        </a:rPr>
                        <m:t>=</m:t>
                      </m:r>
                      <m:f>
                        <m:fPr>
                          <m:ctrlPr>
                            <a:rPr lang="en-US" sz="2400" b="1" i="1">
                              <a:solidFill>
                                <a:prstClr val="black"/>
                              </a:solidFill>
                              <a:latin typeface="Cambria Math" panose="02040503050406030204" pitchFamily="18" charset="0"/>
                              <a:ea typeface="Cambria Math" panose="02040503050406030204" pitchFamily="18" charset="0"/>
                            </a:rPr>
                          </m:ctrlPr>
                        </m:fPr>
                        <m:num>
                          <m:r>
                            <a:rPr lang="el-GR" sz="2400" b="1" i="1">
                              <a:solidFill>
                                <a:prstClr val="black"/>
                              </a:solidFill>
                              <a:latin typeface="Cambria Math" panose="02040503050406030204" pitchFamily="18" charset="0"/>
                            </a:rPr>
                            <m:t>𝝀</m:t>
                          </m:r>
                        </m:num>
                        <m:den>
                          <m:r>
                            <a:rPr lang="en-US" sz="2400" b="1" i="1">
                              <a:solidFill>
                                <a:prstClr val="black"/>
                              </a:solidFill>
                              <a:latin typeface="Cambria Math" panose="02040503050406030204" pitchFamily="18" charset="0"/>
                              <a:ea typeface="Cambria Math" panose="02040503050406030204" pitchFamily="18" charset="0"/>
                            </a:rPr>
                            <m:t>𝟐</m:t>
                          </m:r>
                        </m:den>
                      </m:f>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1788679" y="5844571"/>
                <a:ext cx="1198790" cy="792333"/>
              </a:xfrm>
              <a:prstGeom prst="rect">
                <a:avLst/>
              </a:prstGeom>
              <a:blipFill rotWithShape="0">
                <a:blip r:embed="rId7"/>
                <a:stretch>
                  <a:fillRect/>
                </a:stretch>
              </a:blipFill>
            </p:spPr>
            <p:txBody>
              <a:bodyPr/>
              <a:lstStyle/>
              <a:p>
                <a:r>
                  <a:rPr lang="en-US">
                    <a:noFill/>
                  </a:rPr>
                  <a:t> </a:t>
                </a:r>
              </a:p>
            </p:txBody>
          </p:sp>
        </mc:Fallback>
      </mc:AlternateContent>
      <p:pic>
        <p:nvPicPr>
          <p:cNvPr id="10" name="Picture 9"/>
          <p:cNvPicPr>
            <a:picLocks noChangeAspect="1"/>
          </p:cNvPicPr>
          <p:nvPr/>
        </p:nvPicPr>
        <p:blipFill>
          <a:blip r:embed="rId8"/>
          <a:stretch>
            <a:fillRect/>
          </a:stretch>
        </p:blipFill>
        <p:spPr>
          <a:xfrm>
            <a:off x="6128414" y="1482394"/>
            <a:ext cx="2767824" cy="1353429"/>
          </a:xfrm>
          <a:prstGeom prst="rect">
            <a:avLst/>
          </a:prstGeom>
        </p:spPr>
      </p:pic>
    </p:spTree>
    <p:extLst>
      <p:ext uri="{BB962C8B-B14F-4D97-AF65-F5344CB8AC3E}">
        <p14:creationId xmlns:p14="http://schemas.microsoft.com/office/powerpoint/2010/main" val="249200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D51767-54C0-45F2-A48A-819D67D481CE}"/>
              </a:ext>
            </a:extLst>
          </p:cNvPr>
          <p:cNvSpPr/>
          <p:nvPr/>
        </p:nvSpPr>
        <p:spPr>
          <a:xfrm>
            <a:off x="190500" y="228600"/>
            <a:ext cx="8763000" cy="1477328"/>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Calibri" panose="020F0502020204030204" pitchFamily="34" charset="0"/>
                <a:cs typeface="Times New Roman" panose="02020603050405020304" pitchFamily="18" charset="0"/>
              </a:rPr>
              <a:t>53. A string oscillate according to the equation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y′ = (0.50 cm) sin [(π/3 cm</a:t>
            </a:r>
            <a:r>
              <a:rPr kumimoji="0" lang="en-US" sz="1800" b="0" i="0" u="none" strike="noStrike" kern="1200" cap="none" spc="0" normalizeH="0" baseline="3000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-1</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)x] cos [(40π s</a:t>
            </a:r>
            <a:r>
              <a:rPr kumimoji="0" lang="en-US" sz="1800" b="0" i="0" u="none" strike="noStrike" kern="1200" cap="none" spc="0" normalizeH="0" baseline="3000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-1</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)t]. What are (a) the amplitude and (b) the speed of the two waves (identical except for direction of travel) whose superposition gives this oscillation? (c) What is the distance between nodes? (d) What is the speed of a particle of the string at the position x = 1.5 cm when t = 9/8 s?</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C0E99FBC-0468-4132-96EA-B768E6C51845}"/>
              </a:ext>
            </a:extLst>
          </p:cNvPr>
          <p:cNvSpPr/>
          <p:nvPr/>
        </p:nvSpPr>
        <p:spPr>
          <a:xfrm>
            <a:off x="990600" y="2183056"/>
            <a:ext cx="2819400" cy="40011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(a) </a:t>
            </a: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2y</a:t>
            </a:r>
            <a:r>
              <a:rPr kumimoji="0" lang="en-US" sz="2000" b="0" i="0" u="none" strike="noStrike" kern="1200" cap="none" spc="0" normalizeH="0" baseline="-25000" noProof="0" dirty="0">
                <a:ln>
                  <a:noFill/>
                </a:ln>
                <a:solidFill>
                  <a:srgbClr val="00B050"/>
                </a:solidFill>
                <a:effectLst/>
                <a:uLnTx/>
                <a:uFillTx/>
                <a:latin typeface="Arial" panose="020B0604020202020204" pitchFamily="34" charset="0"/>
                <a:ea typeface="+mn-ea"/>
                <a:cs typeface="Arial" panose="020B0604020202020204" pitchFamily="34" charset="0"/>
              </a:rPr>
              <a:t>m</a:t>
            </a: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 = 0.50 cm</a:t>
            </a:r>
          </a:p>
        </p:txBody>
      </p:sp>
      <p:sp>
        <p:nvSpPr>
          <p:cNvPr id="10" name="Rectangle 9">
            <a:extLst>
              <a:ext uri="{FF2B5EF4-FFF2-40B4-BE49-F238E27FC236}">
                <a16:creationId xmlns:a16="http://schemas.microsoft.com/office/drawing/2014/main" id="{E6E691FC-8BD6-4237-B5D9-FAC4423E4CFB}"/>
              </a:ext>
            </a:extLst>
          </p:cNvPr>
          <p:cNvSpPr/>
          <p:nvPr/>
        </p:nvSpPr>
        <p:spPr>
          <a:xfrm>
            <a:off x="990600" y="2918494"/>
            <a:ext cx="2819400" cy="40011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00B050"/>
                </a:solidFill>
                <a:effectLst/>
                <a:uLnTx/>
                <a:uFillTx/>
                <a:latin typeface="Arial" panose="020B0604020202020204" pitchFamily="34" charset="0"/>
                <a:ea typeface="+mn-ea"/>
                <a:cs typeface="Arial" panose="020B0604020202020204" pitchFamily="34" charset="0"/>
              </a:rPr>
              <a:t>y</a:t>
            </a:r>
            <a:r>
              <a:rPr kumimoji="0" lang="en-US" sz="2000" b="0" i="0" u="none" strike="noStrike" kern="1200" cap="none" spc="0" normalizeH="0" baseline="-25000" noProof="0" dirty="0" err="1">
                <a:ln>
                  <a:noFill/>
                </a:ln>
                <a:solidFill>
                  <a:srgbClr val="00B050"/>
                </a:solidFill>
                <a:effectLst/>
                <a:uLnTx/>
                <a:uFillTx/>
                <a:latin typeface="Arial" panose="020B0604020202020204" pitchFamily="34" charset="0"/>
                <a:ea typeface="+mn-ea"/>
                <a:cs typeface="Arial" panose="020B0604020202020204" pitchFamily="34" charset="0"/>
              </a:rPr>
              <a:t>m</a:t>
            </a: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 = 0.0025 m    Ans.</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BE83A45D-3829-4245-AF9A-BE720902C675}"/>
                  </a:ext>
                </a:extLst>
              </p:cNvPr>
              <p:cNvSpPr/>
              <p:nvPr/>
            </p:nvSpPr>
            <p:spPr>
              <a:xfrm>
                <a:off x="685800" y="3653932"/>
                <a:ext cx="5951220" cy="58503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7030A0"/>
                    </a:solidFill>
                    <a:effectLst/>
                    <a:uLnTx/>
                    <a:uFillTx/>
                    <a:latin typeface="Corbel"/>
                    <a:ea typeface="Cambria Math" panose="02040503050406030204" pitchFamily="18" charset="0"/>
                    <a:cs typeface="+mn-cs"/>
                  </a:rPr>
                  <a:t>(b) v</a:t>
                </a:r>
                <a14:m>
                  <m:oMath xmlns:m="http://schemas.openxmlformats.org/officeDocument/2006/math">
                    <m:r>
                      <a:rPr kumimoji="0" lang="en-US" sz="2400" b="0" i="0" u="none" strike="noStrike" kern="1200" cap="none" spc="0" normalizeH="0" baseline="0" noProof="0" dirty="0">
                        <a:ln>
                          <a:noFill/>
                        </a:ln>
                        <a:solidFill>
                          <a:srgbClr val="7030A0"/>
                        </a:solidFill>
                        <a:effectLst/>
                        <a:uLnTx/>
                        <a:uFillTx/>
                        <a:latin typeface="Cambria Math" panose="02040503050406030204" pitchFamily="18" charset="0"/>
                        <a:ea typeface="Cambria Math" panose="02040503050406030204" pitchFamily="18" charset="0"/>
                        <a:cs typeface="+mn-cs"/>
                      </a:rPr>
                      <m:t> </m:t>
                    </m:r>
                  </m:oMath>
                </a14:m>
                <a:r>
                  <a:rPr kumimoji="0" lang="en-US" sz="2400" b="0" i="0" u="none" strike="noStrike" kern="1200" cap="none" spc="0" normalizeH="0" baseline="0" noProof="0" dirty="0">
                    <a:ln>
                      <a:noFill/>
                    </a:ln>
                    <a:solidFill>
                      <a:srgbClr val="7030A0"/>
                    </a:solidFill>
                    <a:effectLst/>
                    <a:uLnTx/>
                    <a:uFillTx/>
                    <a:latin typeface="Corbel"/>
                    <a:ea typeface="+mn-ea"/>
                    <a:cs typeface="+mn-cs"/>
                  </a:rPr>
                  <a:t>= </a:t>
                </a:r>
                <a14:m>
                  <m:oMath xmlns:m="http://schemas.openxmlformats.org/officeDocument/2006/math">
                    <m:f>
                      <m:fPr>
                        <m:ctrlPr>
                          <a:rPr kumimoji="0" lang="en-US" sz="2400" b="0" i="1" u="none" strike="noStrike" kern="1200" cap="none" spc="0" normalizeH="0" baseline="0" noProof="0" dirty="0">
                            <a:ln>
                              <a:noFill/>
                            </a:ln>
                            <a:solidFill>
                              <a:srgbClr val="7030A0"/>
                            </a:solidFill>
                            <a:effectLst/>
                            <a:uLnTx/>
                            <a:uFillTx/>
                            <a:latin typeface="Cambria Math" panose="02040503050406030204" pitchFamily="18" charset="0"/>
                            <a:ea typeface="+mn-ea"/>
                            <a:cs typeface="+mn-cs"/>
                          </a:rPr>
                        </m:ctrlPr>
                      </m:fPr>
                      <m:num>
                        <m:r>
                          <m:rPr>
                            <m:sty m:val="p"/>
                          </m:rPr>
                          <a:rPr kumimoji="0" lang="en-US" sz="2400" b="0" i="0" u="none" strike="noStrike" kern="1200" cap="none" spc="0" normalizeH="0" baseline="0" noProof="0">
                            <a:ln>
                              <a:noFill/>
                            </a:ln>
                            <a:solidFill>
                              <a:srgbClr val="7030A0"/>
                            </a:solidFill>
                            <a:effectLst/>
                            <a:uLnTx/>
                            <a:uFillTx/>
                            <a:latin typeface="Cambria Math" panose="02040503050406030204" pitchFamily="18" charset="0"/>
                            <a:ea typeface="Cambria Math" panose="02040503050406030204" pitchFamily="18" charset="0"/>
                            <a:cs typeface="+mn-cs"/>
                          </a:rPr>
                          <m:t>ω</m:t>
                        </m:r>
                      </m:num>
                      <m:den>
                        <m:r>
                          <m:rPr>
                            <m:sty m:val="p"/>
                          </m:rPr>
                          <a:rPr kumimoji="0" lang="en-US" sz="2400" b="0" i="0" u="none" strike="noStrike" kern="1200" cap="none" spc="0" normalizeH="0" baseline="0" noProof="0" dirty="0">
                            <a:ln>
                              <a:noFill/>
                            </a:ln>
                            <a:solidFill>
                              <a:srgbClr val="7030A0"/>
                            </a:solidFill>
                            <a:effectLst/>
                            <a:uLnTx/>
                            <a:uFillTx/>
                            <a:latin typeface="Cambria Math" panose="02040503050406030204" pitchFamily="18" charset="0"/>
                            <a:ea typeface="+mn-ea"/>
                            <a:cs typeface="+mn-cs"/>
                          </a:rPr>
                          <m:t>k</m:t>
                        </m:r>
                      </m:den>
                    </m:f>
                  </m:oMath>
                </a14:m>
                <a:r>
                  <a:rPr kumimoji="0" lang="en-US" sz="2400" b="0" i="0" u="none" strike="noStrike" kern="1200" cap="none" spc="0" normalizeH="0" baseline="0" noProof="0" dirty="0">
                    <a:ln>
                      <a:noFill/>
                    </a:ln>
                    <a:solidFill>
                      <a:srgbClr val="7030A0"/>
                    </a:solidFill>
                    <a:effectLst/>
                    <a:uLnTx/>
                    <a:uFillTx/>
                    <a:latin typeface="Corbel"/>
                    <a:ea typeface="+mn-ea"/>
                    <a:cs typeface="+mn-cs"/>
                  </a:rPr>
                  <a:t> = 1.20 m/s    Ans.                   </a:t>
                </a:r>
              </a:p>
            </p:txBody>
          </p:sp>
        </mc:Choice>
        <mc:Fallback xmlns="">
          <p:sp>
            <p:nvSpPr>
              <p:cNvPr id="11" name="Rectangle 10">
                <a:extLst>
                  <a:ext uri="{FF2B5EF4-FFF2-40B4-BE49-F238E27FC236}">
                    <a16:creationId xmlns:a16="http://schemas.microsoft.com/office/drawing/2014/main" id="{BE83A45D-3829-4245-AF9A-BE720902C675}"/>
                  </a:ext>
                </a:extLst>
              </p:cNvPr>
              <p:cNvSpPr>
                <a:spLocks noRot="1" noChangeAspect="1" noMove="1" noResize="1" noEditPoints="1" noAdjustHandles="1" noChangeArrowheads="1" noChangeShapeType="1" noTextEdit="1"/>
              </p:cNvSpPr>
              <p:nvPr/>
            </p:nvSpPr>
            <p:spPr>
              <a:xfrm>
                <a:off x="685800" y="3653932"/>
                <a:ext cx="5951220" cy="585032"/>
              </a:xfrm>
              <a:prstGeom prst="rect">
                <a:avLst/>
              </a:prstGeom>
              <a:blipFill>
                <a:blip r:embed="rId2"/>
                <a:stretch>
                  <a:fillRect l="-1639" b="-10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75C291C1-FC4F-47C3-AE2C-0ACE1E3B34F0}"/>
                  </a:ext>
                </a:extLst>
              </p:cNvPr>
              <p:cNvSpPr/>
              <p:nvPr/>
            </p:nvSpPr>
            <p:spPr>
              <a:xfrm>
                <a:off x="757897" y="4648200"/>
                <a:ext cx="5884985" cy="78746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7030A0"/>
                    </a:solidFill>
                    <a:effectLst/>
                    <a:uLnTx/>
                    <a:uFillTx/>
                    <a:latin typeface="Corbel"/>
                    <a:ea typeface="Cambria Math" panose="02040503050406030204" pitchFamily="18" charset="0"/>
                    <a:cs typeface="+mn-cs"/>
                  </a:rPr>
                  <a:t>(c) </a:t>
                </a:r>
                <a14:m>
                  <m:oMath xmlns:m="http://schemas.openxmlformats.org/officeDocument/2006/math">
                    <m:r>
                      <a:rPr kumimoji="0" lang="en-US" sz="2400" b="0" i="1" u="none" strike="noStrike" kern="1200" cap="none" spc="0" normalizeH="0" baseline="0" noProof="0" dirty="0" smtClean="0">
                        <a:ln>
                          <a:noFill/>
                        </a:ln>
                        <a:solidFill>
                          <a:srgbClr val="7030A0"/>
                        </a:solidFill>
                        <a:effectLst/>
                        <a:uLnTx/>
                        <a:uFillTx/>
                        <a:latin typeface="Cambria Math" panose="02040503050406030204" pitchFamily="18" charset="0"/>
                        <a:ea typeface="Cambria Math" panose="02040503050406030204" pitchFamily="18" charset="0"/>
                        <a:cs typeface="+mn-cs"/>
                      </a:rPr>
                      <m:t>∆</m:t>
                    </m:r>
                    <m:r>
                      <a:rPr kumimoji="0" lang="en-US" sz="2400" b="0" i="1" u="none" strike="noStrike" kern="1200" cap="none" spc="0" normalizeH="0" baseline="0" noProof="0" dirty="0" smtClean="0">
                        <a:ln>
                          <a:noFill/>
                        </a:ln>
                        <a:solidFill>
                          <a:srgbClr val="7030A0"/>
                        </a:solidFill>
                        <a:effectLst/>
                        <a:uLnTx/>
                        <a:uFillTx/>
                        <a:latin typeface="Cambria Math" panose="02040503050406030204" pitchFamily="18" charset="0"/>
                        <a:ea typeface="Cambria Math" panose="02040503050406030204" pitchFamily="18" charset="0"/>
                        <a:cs typeface="+mn-cs"/>
                      </a:rPr>
                      <m:t>𝑥</m:t>
                    </m:r>
                    <m:r>
                      <a:rPr kumimoji="0" lang="en-US" sz="2400" b="0" i="0" u="none" strike="noStrike" kern="1200" cap="none" spc="0" normalizeH="0" baseline="0" noProof="0" dirty="0">
                        <a:ln>
                          <a:noFill/>
                        </a:ln>
                        <a:solidFill>
                          <a:srgbClr val="7030A0"/>
                        </a:solidFill>
                        <a:effectLst/>
                        <a:uLnTx/>
                        <a:uFillTx/>
                        <a:latin typeface="Cambria Math" panose="02040503050406030204" pitchFamily="18" charset="0"/>
                        <a:ea typeface="Cambria Math" panose="02040503050406030204" pitchFamily="18" charset="0"/>
                        <a:cs typeface="+mn-cs"/>
                      </a:rPr>
                      <m:t> </m:t>
                    </m:r>
                  </m:oMath>
                </a14:m>
                <a:r>
                  <a:rPr kumimoji="0" lang="en-US" sz="2400" b="0" i="0" u="none" strike="noStrike" kern="1200" cap="none" spc="0" normalizeH="0" baseline="0" noProof="0" dirty="0">
                    <a:ln>
                      <a:noFill/>
                    </a:ln>
                    <a:solidFill>
                      <a:srgbClr val="7030A0"/>
                    </a:solidFill>
                    <a:effectLst/>
                    <a:uLnTx/>
                    <a:uFillTx/>
                    <a:latin typeface="Corbel"/>
                    <a:ea typeface="+mn-ea"/>
                    <a:cs typeface="+mn-cs"/>
                  </a:rPr>
                  <a:t>=  </a:t>
                </a:r>
                <a14:m>
                  <m:oMath xmlns:m="http://schemas.openxmlformats.org/officeDocument/2006/math">
                    <m:f>
                      <m:fPr>
                        <m:ctrlPr>
                          <a:rPr kumimoji="0" lang="en-US" sz="2400" b="0" i="1" u="none" strike="noStrike" kern="1200" cap="none" spc="0" normalizeH="0" baseline="0" noProof="0" dirty="0">
                            <a:ln>
                              <a:noFill/>
                            </a:ln>
                            <a:solidFill>
                              <a:srgbClr val="7030A0"/>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dirty="0">
                            <a:ln>
                              <a:noFill/>
                            </a:ln>
                            <a:solidFill>
                              <a:srgbClr val="7030A0"/>
                            </a:solidFill>
                            <a:effectLst/>
                            <a:uLnTx/>
                            <a:uFillTx/>
                            <a:latin typeface="Cambria Math" panose="02040503050406030204" pitchFamily="18" charset="0"/>
                            <a:ea typeface="Cambria Math" panose="02040503050406030204" pitchFamily="18" charset="0"/>
                            <a:cs typeface="+mn-cs"/>
                          </a:rPr>
                          <m:t>𝜆</m:t>
                        </m:r>
                      </m:num>
                      <m:den>
                        <m:r>
                          <a:rPr kumimoji="0" lang="en-US" sz="2400" b="0" i="0" u="none" strike="noStrike" kern="1200" cap="none" spc="0" normalizeH="0" baseline="0" noProof="0" smtClean="0">
                            <a:ln>
                              <a:noFill/>
                            </a:ln>
                            <a:solidFill>
                              <a:srgbClr val="7030A0"/>
                            </a:solidFill>
                            <a:effectLst/>
                            <a:uLnTx/>
                            <a:uFillTx/>
                            <a:latin typeface="Cambria Math" panose="02040503050406030204" pitchFamily="18" charset="0"/>
                            <a:ea typeface="Cambria Math" panose="02040503050406030204" pitchFamily="18" charset="0"/>
                            <a:cs typeface="+mn-cs"/>
                          </a:rPr>
                          <m:t>2</m:t>
                        </m:r>
                      </m:den>
                    </m:f>
                  </m:oMath>
                </a14:m>
                <a:r>
                  <a:rPr kumimoji="0" lang="en-US" sz="2400" b="0" i="0" u="none" strike="noStrike" kern="1200" cap="none" spc="0" normalizeH="0" baseline="0" noProof="0" dirty="0">
                    <a:ln>
                      <a:noFill/>
                    </a:ln>
                    <a:solidFill>
                      <a:srgbClr val="7030A0"/>
                    </a:solidFill>
                    <a:effectLst/>
                    <a:uLnTx/>
                    <a:uFillTx/>
                    <a:latin typeface="Corbel"/>
                    <a:ea typeface="+mn-ea"/>
                    <a:cs typeface="+mn-cs"/>
                  </a:rPr>
                  <a:t>  = </a:t>
                </a:r>
                <a14:m>
                  <m:oMath xmlns:m="http://schemas.openxmlformats.org/officeDocument/2006/math">
                    <m:f>
                      <m:fPr>
                        <m:ctrlPr>
                          <a:rPr kumimoji="0" lang="en-US" sz="2400" b="0" i="1" u="none" strike="noStrike" kern="1200" cap="none" spc="0" normalizeH="0" baseline="0" noProof="0" dirty="0">
                            <a:ln>
                              <a:noFill/>
                            </a:ln>
                            <a:solidFill>
                              <a:srgbClr val="7030A0"/>
                            </a:solidFill>
                            <a:effectLst/>
                            <a:uLnTx/>
                            <a:uFillTx/>
                            <a:latin typeface="Cambria Math" panose="02040503050406030204" pitchFamily="18" charset="0"/>
                            <a:ea typeface="+mn-ea"/>
                            <a:cs typeface="+mn-cs"/>
                          </a:rPr>
                        </m:ctrlPr>
                      </m:fPr>
                      <m:num>
                        <m:box>
                          <m:boxPr>
                            <m:ctrlPr>
                              <a:rPr kumimoji="0" lang="en-US" sz="2400" b="0" i="1" u="none" strike="noStrike" kern="1200" cap="none" spc="0" normalizeH="0" baseline="0" noProof="0" dirty="0" smtClean="0">
                                <a:ln>
                                  <a:noFill/>
                                </a:ln>
                                <a:solidFill>
                                  <a:srgbClr val="7030A0"/>
                                </a:solidFill>
                                <a:effectLst/>
                                <a:uLnTx/>
                                <a:uFillTx/>
                                <a:latin typeface="Cambria Math" panose="02040503050406030204" pitchFamily="18" charset="0"/>
                                <a:ea typeface="+mn-ea"/>
                                <a:cs typeface="+mn-cs"/>
                              </a:rPr>
                            </m:ctrlPr>
                          </m:boxPr>
                          <m:e>
                            <m:argPr>
                              <m:argSz m:val="-1"/>
                            </m:argPr>
                            <m:f>
                              <m:fPr>
                                <m:ctrlPr>
                                  <a:rPr kumimoji="0" lang="en-US" sz="2400" b="0" i="1" u="none" strike="noStrike" kern="1200" cap="none" spc="0" normalizeH="0" baseline="0" noProof="0" dirty="0" smtClean="0">
                                    <a:ln>
                                      <a:noFill/>
                                    </a:ln>
                                    <a:solidFill>
                                      <a:srgbClr val="7030A0"/>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dirty="0" smtClean="0">
                                    <a:ln>
                                      <a:noFill/>
                                    </a:ln>
                                    <a:solidFill>
                                      <a:srgbClr val="7030A0"/>
                                    </a:solidFill>
                                    <a:effectLst/>
                                    <a:uLnTx/>
                                    <a:uFillTx/>
                                    <a:latin typeface="Cambria Math" panose="02040503050406030204" pitchFamily="18" charset="0"/>
                                    <a:ea typeface="+mn-ea"/>
                                    <a:cs typeface="+mn-cs"/>
                                  </a:rPr>
                                  <m:t>2</m:t>
                                </m:r>
                                <m:r>
                                  <m:rPr>
                                    <m:nor/>
                                  </m:rPr>
                                  <a:rPr kumimoji="0" lang="en-US" sz="2000" b="0" i="0" u="none" strike="noStrike" kern="1200" cap="none" spc="0" normalizeH="0" baseline="0" noProof="0" dirty="0">
                                    <a:ln>
                                      <a:noFill/>
                                    </a:ln>
                                    <a:solidFill>
                                      <a:srgbClr val="7030A0"/>
                                    </a:solidFill>
                                    <a:effectLst/>
                                    <a:uLnTx/>
                                    <a:uFillTx/>
                                    <a:latin typeface="Arial" panose="020B0604020202020204" pitchFamily="34" charset="0"/>
                                    <a:ea typeface="Calibri" panose="020F0502020204030204" pitchFamily="34" charset="0"/>
                                    <a:cs typeface="Arial" panose="020B0604020202020204" pitchFamily="34" charset="0"/>
                                  </a:rPr>
                                  <m:t>π</m:t>
                                </m:r>
                              </m:num>
                              <m:den>
                                <m:r>
                                  <m:rPr>
                                    <m:sty m:val="p"/>
                                  </m:rPr>
                                  <a:rPr kumimoji="0" lang="en-US" sz="2400" b="0" i="0" u="none" strike="noStrike" kern="1200" cap="none" spc="0" normalizeH="0" baseline="0" noProof="0" dirty="0">
                                    <a:ln>
                                      <a:noFill/>
                                    </a:ln>
                                    <a:solidFill>
                                      <a:srgbClr val="7030A0"/>
                                    </a:solidFill>
                                    <a:effectLst/>
                                    <a:uLnTx/>
                                    <a:uFillTx/>
                                    <a:latin typeface="Cambria Math" panose="02040503050406030204" pitchFamily="18" charset="0"/>
                                    <a:ea typeface="+mn-ea"/>
                                    <a:cs typeface="+mn-cs"/>
                                  </a:rPr>
                                  <m:t>k</m:t>
                                </m:r>
                              </m:den>
                            </m:f>
                          </m:e>
                        </m:box>
                      </m:num>
                      <m:den>
                        <m:r>
                          <a:rPr kumimoji="0" lang="en-US" sz="2400" b="0" i="0" u="none" strike="noStrike" kern="1200" cap="none" spc="0" normalizeH="0" baseline="0" noProof="0">
                            <a:ln>
                              <a:noFill/>
                            </a:ln>
                            <a:solidFill>
                              <a:srgbClr val="7030A0"/>
                            </a:solidFill>
                            <a:effectLst/>
                            <a:uLnTx/>
                            <a:uFillTx/>
                            <a:latin typeface="Cambria Math" panose="02040503050406030204" pitchFamily="18" charset="0"/>
                            <a:ea typeface="Cambria Math" panose="02040503050406030204" pitchFamily="18" charset="0"/>
                            <a:cs typeface="+mn-cs"/>
                          </a:rPr>
                          <m:t>2</m:t>
                        </m:r>
                      </m:den>
                    </m:f>
                  </m:oMath>
                </a14:m>
                <a:r>
                  <a:rPr kumimoji="0" lang="en-US" sz="2400" b="0" i="0" u="none" strike="noStrike" kern="1200" cap="none" spc="0" normalizeH="0" baseline="0" noProof="0" dirty="0">
                    <a:ln>
                      <a:noFill/>
                    </a:ln>
                    <a:solidFill>
                      <a:srgbClr val="7030A0"/>
                    </a:solidFill>
                    <a:effectLst/>
                    <a:uLnTx/>
                    <a:uFillTx/>
                    <a:latin typeface="Corbel"/>
                    <a:ea typeface="+mn-ea"/>
                    <a:cs typeface="+mn-cs"/>
                  </a:rPr>
                  <a:t> = 0.03 m      Ans. </a:t>
                </a:r>
                <a:endParaRPr kumimoji="0" lang="en-US" sz="1800" b="0" i="0" u="none" strike="noStrike" kern="1200" cap="none" spc="0" normalizeH="0" baseline="0" noProof="0" dirty="0">
                  <a:ln>
                    <a:noFill/>
                  </a:ln>
                  <a:solidFill>
                    <a:prstClr val="black"/>
                  </a:solidFill>
                  <a:effectLst/>
                  <a:uLnTx/>
                  <a:uFillTx/>
                  <a:latin typeface="Corbel"/>
                  <a:ea typeface="+mn-ea"/>
                  <a:cs typeface="+mn-cs"/>
                </a:endParaRPr>
              </a:p>
            </p:txBody>
          </p:sp>
        </mc:Choice>
        <mc:Fallback xmlns="">
          <p:sp>
            <p:nvSpPr>
              <p:cNvPr id="13" name="Rectangle 12">
                <a:extLst>
                  <a:ext uri="{FF2B5EF4-FFF2-40B4-BE49-F238E27FC236}">
                    <a16:creationId xmlns:a16="http://schemas.microsoft.com/office/drawing/2014/main" id="{75C291C1-FC4F-47C3-AE2C-0ACE1E3B34F0}"/>
                  </a:ext>
                </a:extLst>
              </p:cNvPr>
              <p:cNvSpPr>
                <a:spLocks noRot="1" noChangeAspect="1" noMove="1" noResize="1" noEditPoints="1" noAdjustHandles="1" noChangeArrowheads="1" noChangeShapeType="1" noTextEdit="1"/>
              </p:cNvSpPr>
              <p:nvPr/>
            </p:nvSpPr>
            <p:spPr>
              <a:xfrm>
                <a:off x="757897" y="4648200"/>
                <a:ext cx="5884985" cy="787460"/>
              </a:xfrm>
              <a:prstGeom prst="rect">
                <a:avLst/>
              </a:prstGeom>
              <a:blipFill>
                <a:blip r:embed="rId3"/>
                <a:stretch>
                  <a:fillRect l="-1553" b="-6977"/>
                </a:stretch>
              </a:blipFill>
            </p:spPr>
            <p:txBody>
              <a:bodyPr/>
              <a:lstStyle/>
              <a:p>
                <a:r>
                  <a:rPr lang="en-US">
                    <a:noFill/>
                  </a:rPr>
                  <a:t> </a:t>
                </a:r>
              </a:p>
            </p:txBody>
          </p:sp>
        </mc:Fallback>
      </mc:AlternateContent>
    </p:spTree>
    <p:extLst>
      <p:ext uri="{BB962C8B-B14F-4D97-AF65-F5344CB8AC3E}">
        <p14:creationId xmlns:p14="http://schemas.microsoft.com/office/powerpoint/2010/main" val="312804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asis">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1132</TotalTime>
  <Words>761</Words>
  <Application>Microsoft Office PowerPoint</Application>
  <PresentationFormat>On-screen Show (4:3)</PresentationFormat>
  <Paragraphs>77</Paragraphs>
  <Slides>11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Arial</vt:lpstr>
      <vt:lpstr>Calibri</vt:lpstr>
      <vt:lpstr>Cambria Math</vt:lpstr>
      <vt:lpstr>Corbel</vt:lpstr>
      <vt:lpstr>MathematicalPi-One</vt:lpstr>
      <vt:lpstr>Times New Roman</vt:lpstr>
      <vt:lpstr>TimesTen-Italic</vt:lpstr>
      <vt:lpstr>TimesTen-Roman</vt:lpstr>
      <vt:lpstr>Office Theme</vt:lpstr>
      <vt:lpstr>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teacher</dc:creator>
  <cp:lastModifiedBy>Israt Kabir</cp:lastModifiedBy>
  <cp:revision>74</cp:revision>
  <cp:lastPrinted>2020-03-16T17:28:52Z</cp:lastPrinted>
  <dcterms:created xsi:type="dcterms:W3CDTF">2020-03-15T20:51:36Z</dcterms:created>
  <dcterms:modified xsi:type="dcterms:W3CDTF">2022-11-28T08:04:49Z</dcterms:modified>
</cp:coreProperties>
</file>