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8"/>
  </p:notesMasterIdLst>
  <p:sldIdLst>
    <p:sldId id="291" r:id="rId3"/>
    <p:sldId id="292" r:id="rId4"/>
    <p:sldId id="293" r:id="rId5"/>
    <p:sldId id="301" r:id="rId6"/>
    <p:sldId id="303" r:id="rId7"/>
  </p:sldIdLst>
  <p:sldSz cx="9144000" cy="6858000" type="screen4x3"/>
  <p:notesSz cx="6797675" cy="99266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2" d="100"/>
          <a:sy n="62" d="100"/>
        </p:scale>
        <p:origin x="1400" y="5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tableStyles" Target="tableStyle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theme" Target="theme/theme1.xml"/><Relationship Id="rId5" Type="http://schemas.openxmlformats.org/officeDocument/2006/relationships/slide" Target="slides/slide3.xml"/><Relationship Id="rId10"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vl1pPr>
          </a:lstStyle>
          <a:p>
            <a:fld id="{B3B2FD17-11D3-4A9C-A99E-DF98547D91FA}" type="datetimeFigureOut">
              <a:rPr lang="en-US" smtClean="0"/>
              <a:t>3/27/2023</a:t>
            </a:fld>
            <a:endParaRPr lang="en-US"/>
          </a:p>
        </p:txBody>
      </p:sp>
      <p:sp>
        <p:nvSpPr>
          <p:cNvPr id="4" name="Slide Image Placeholder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79768" y="4715153"/>
            <a:ext cx="5438140" cy="446698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vl1pPr>
          </a:lstStyle>
          <a:p>
            <a:fld id="{52FCABCF-0C00-41D5-BFDB-C4EB9AF4B57A}" type="slidenum">
              <a:rPr lang="en-US" smtClean="0"/>
              <a:t>‹#›</a:t>
            </a:fld>
            <a:endParaRPr lang="en-US"/>
          </a:p>
        </p:txBody>
      </p:sp>
    </p:spTree>
    <p:extLst>
      <p:ext uri="{BB962C8B-B14F-4D97-AF65-F5344CB8AC3E}">
        <p14:creationId xmlns:p14="http://schemas.microsoft.com/office/powerpoint/2010/main" val="23094095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08406D1C-67F4-406A-BAA5-EB504D151761}" type="datetimeFigureOut">
              <a:rPr lang="en-US" smtClean="0"/>
              <a:t>3/27/2023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D111BE-9569-4A80-A1E5-1DC332AADD4A}" type="slidenum">
              <a:rPr lang="en-US" smtClean="0"/>
              <a:t>‹#›</a:t>
            </a:fld>
            <a:endParaRPr lang="en-US"/>
          </a:p>
        </p:txBody>
      </p:sp>
    </p:spTree>
    <p:extLst>
      <p:ext uri="{BB962C8B-B14F-4D97-AF65-F5344CB8AC3E}">
        <p14:creationId xmlns:p14="http://schemas.microsoft.com/office/powerpoint/2010/main" val="2536486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8406D1C-67F4-406A-BAA5-EB504D151761}" type="datetimeFigureOut">
              <a:rPr lang="en-US" smtClean="0"/>
              <a:t>3/27/2023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D111BE-9569-4A80-A1E5-1DC332AADD4A}" type="slidenum">
              <a:rPr lang="en-US" smtClean="0"/>
              <a:t>‹#›</a:t>
            </a:fld>
            <a:endParaRPr lang="en-US"/>
          </a:p>
        </p:txBody>
      </p:sp>
    </p:spTree>
    <p:extLst>
      <p:ext uri="{BB962C8B-B14F-4D97-AF65-F5344CB8AC3E}">
        <p14:creationId xmlns:p14="http://schemas.microsoft.com/office/powerpoint/2010/main" val="12715744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8406D1C-67F4-406A-BAA5-EB504D151761}" type="datetimeFigureOut">
              <a:rPr lang="en-US" smtClean="0"/>
              <a:t>3/27/2023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D111BE-9569-4A80-A1E5-1DC332AADD4A}" type="slidenum">
              <a:rPr lang="en-US" smtClean="0"/>
              <a:t>‹#›</a:t>
            </a:fld>
            <a:endParaRPr lang="en-US"/>
          </a:p>
        </p:txBody>
      </p:sp>
    </p:spTree>
    <p:extLst>
      <p:ext uri="{BB962C8B-B14F-4D97-AF65-F5344CB8AC3E}">
        <p14:creationId xmlns:p14="http://schemas.microsoft.com/office/powerpoint/2010/main" val="11740992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82879" y="182879"/>
            <a:ext cx="8778240" cy="6492240"/>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32485" y="882376"/>
            <a:ext cx="7475220" cy="2926080"/>
          </a:xfrm>
        </p:spPr>
        <p:txBody>
          <a:bodyPr anchor="b">
            <a:normAutofit/>
          </a:bodyPr>
          <a:lstStyle>
            <a:lvl1pPr algn="ctr">
              <a:lnSpc>
                <a:spcPct val="85000"/>
              </a:lnSpc>
              <a:defRPr sz="6000" b="1" cap="all"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282148" y="3869635"/>
            <a:ext cx="6575895" cy="1388165"/>
          </a:xfrm>
        </p:spPr>
        <p:txBody>
          <a:bodyPr>
            <a:normAutofit/>
          </a:bodyPr>
          <a:lstStyle>
            <a:lvl1pPr marL="0" indent="0" algn="ctr">
              <a:spcBef>
                <a:spcPts val="1000"/>
              </a:spcBef>
              <a:buNone/>
              <a:defRPr sz="1800">
                <a:solidFill>
                  <a:srgbClr val="FFFFFF"/>
                </a:solidFill>
              </a:defRPr>
            </a:lvl1pPr>
            <a:lvl2pPr marL="342900" indent="0" algn="ctr">
              <a:buNone/>
              <a:defRPr sz="18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29718ACD-9EF0-4121-A102-0271DCEF4DB7}" type="datetimeFigureOut">
              <a:rPr lang="en-US" smtClean="0"/>
              <a:t>3/27/2023</a:t>
            </a:fld>
            <a:endParaRPr lang="en-US"/>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13B0C8B7-136D-4968-B0A6-B2E08DDF10B6}" type="slidenum">
              <a:rPr lang="en-US" smtClean="0"/>
              <a:t>‹#›</a:t>
            </a:fld>
            <a:endParaRPr lang="en-US"/>
          </a:p>
        </p:txBody>
      </p:sp>
      <p:cxnSp>
        <p:nvCxnSpPr>
          <p:cNvPr id="8" name="Straight Connector 7"/>
          <p:cNvCxnSpPr/>
          <p:nvPr/>
        </p:nvCxnSpPr>
        <p:spPr>
          <a:xfrm>
            <a:off x="1483995" y="3733800"/>
            <a:ext cx="61722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376870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1pPr>
              <a:spcBef>
                <a:spcPts val="1000"/>
              </a:spcBef>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9718ACD-9EF0-4121-A102-0271DCEF4DB7}" type="datetimeFigureOut">
              <a:rPr lang="en-US" smtClean="0"/>
              <a:t>3/27/2023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B0C8B7-136D-4968-B0A6-B2E08DDF10B6}" type="slidenum">
              <a:rPr lang="en-US" smtClean="0"/>
              <a:t>‹#›</a:t>
            </a:fld>
            <a:endParaRPr lang="en-US"/>
          </a:p>
        </p:txBody>
      </p:sp>
    </p:spTree>
    <p:extLst>
      <p:ext uri="{BB962C8B-B14F-4D97-AF65-F5344CB8AC3E}">
        <p14:creationId xmlns:p14="http://schemas.microsoft.com/office/powerpoint/2010/main" val="40603966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29818" y="1173575"/>
            <a:ext cx="7475220" cy="2926080"/>
          </a:xfrm>
        </p:spPr>
        <p:txBody>
          <a:bodyPr anchor="b">
            <a:noAutofit/>
          </a:bodyPr>
          <a:lstStyle>
            <a:lvl1pPr algn="ctr">
              <a:lnSpc>
                <a:spcPct val="85000"/>
              </a:lnSpc>
              <a:defRPr sz="60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282446" y="4154520"/>
            <a:ext cx="6576822" cy="1363806"/>
          </a:xfrm>
        </p:spPr>
        <p:txBody>
          <a:bodyPr anchor="t">
            <a:normAutofit/>
          </a:bodyPr>
          <a:lstStyle>
            <a:lvl1pPr marL="0" indent="0" algn="ctr">
              <a:buNone/>
              <a:defRPr sz="1800">
                <a:solidFill>
                  <a:schemeClr val="accent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9718ACD-9EF0-4121-A102-0271DCEF4DB7}" type="datetimeFigureOut">
              <a:rPr lang="en-US" smtClean="0"/>
              <a:t>3/27/2023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B0C8B7-136D-4968-B0A6-B2E08DDF10B6}" type="slidenum">
              <a:rPr lang="en-US" smtClean="0"/>
              <a:t>‹#›</a:t>
            </a:fld>
            <a:endParaRPr lang="en-US"/>
          </a:p>
        </p:txBody>
      </p:sp>
      <p:cxnSp>
        <p:nvCxnSpPr>
          <p:cNvPr id="7" name="Straight Connector 6"/>
          <p:cNvCxnSpPr/>
          <p:nvPr/>
        </p:nvCxnSpPr>
        <p:spPr>
          <a:xfrm>
            <a:off x="1485900" y="4020408"/>
            <a:ext cx="61722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059118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57250" y="2057399"/>
            <a:ext cx="3566160" cy="4023360"/>
          </a:xfrm>
        </p:spPr>
        <p:txBody>
          <a:bodyPr/>
          <a:lstStyle>
            <a:lvl1pPr>
              <a:defRPr sz="165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00709" y="2057400"/>
            <a:ext cx="3566160" cy="4023360"/>
          </a:xfrm>
        </p:spPr>
        <p:txBody>
          <a:bodyPr/>
          <a:lstStyle>
            <a:lvl1pPr>
              <a:defRPr sz="165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9718ACD-9EF0-4121-A102-0271DCEF4DB7}" type="datetimeFigureOut">
              <a:rPr lang="en-US" smtClean="0"/>
              <a:t>3/27/2023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B0C8B7-136D-4968-B0A6-B2E08DDF10B6}" type="slidenum">
              <a:rPr lang="en-US" smtClean="0"/>
              <a:t>‹#›</a:t>
            </a:fld>
            <a:endParaRPr lang="en-US"/>
          </a:p>
        </p:txBody>
      </p:sp>
    </p:spTree>
    <p:extLst>
      <p:ext uri="{BB962C8B-B14F-4D97-AF65-F5344CB8AC3E}">
        <p14:creationId xmlns:p14="http://schemas.microsoft.com/office/powerpoint/2010/main" val="23891331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857250" y="2001511"/>
            <a:ext cx="3566160" cy="777240"/>
          </a:xfrm>
        </p:spPr>
        <p:txBody>
          <a:bodyPr anchor="ct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57250" y="2721483"/>
            <a:ext cx="3566160" cy="3383280"/>
          </a:xfrm>
        </p:spPr>
        <p:txBody>
          <a:bodyPr/>
          <a:lstStyle>
            <a:lvl1pPr>
              <a:defRPr sz="165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01880" y="1999032"/>
            <a:ext cx="3566160" cy="777240"/>
          </a:xfrm>
        </p:spPr>
        <p:txBody>
          <a:bodyPr anchor="ct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701880" y="2719322"/>
            <a:ext cx="3566160" cy="3383280"/>
          </a:xfrm>
        </p:spPr>
        <p:txBody>
          <a:bodyPr/>
          <a:lstStyle>
            <a:lvl1pPr>
              <a:defRPr sz="165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9718ACD-9EF0-4121-A102-0271DCEF4DB7}" type="datetimeFigureOut">
              <a:rPr lang="en-US" smtClean="0"/>
              <a:t>3/27/2023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3B0C8B7-136D-4968-B0A6-B2E08DDF10B6}" type="slidenum">
              <a:rPr lang="en-US" smtClean="0"/>
              <a:t>‹#›</a:t>
            </a:fld>
            <a:endParaRPr lang="en-US"/>
          </a:p>
        </p:txBody>
      </p:sp>
    </p:spTree>
    <p:extLst>
      <p:ext uri="{BB962C8B-B14F-4D97-AF65-F5344CB8AC3E}">
        <p14:creationId xmlns:p14="http://schemas.microsoft.com/office/powerpoint/2010/main" val="3843372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9718ACD-9EF0-4121-A102-0271DCEF4DB7}" type="datetimeFigureOut">
              <a:rPr lang="en-US" smtClean="0"/>
              <a:t>3/27/2023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3B0C8B7-136D-4968-B0A6-B2E08DDF10B6}" type="slidenum">
              <a:rPr lang="en-US" smtClean="0"/>
              <a:t>‹#›</a:t>
            </a:fld>
            <a:endParaRPr lang="en-US"/>
          </a:p>
        </p:txBody>
      </p:sp>
    </p:spTree>
    <p:extLst>
      <p:ext uri="{BB962C8B-B14F-4D97-AF65-F5344CB8AC3E}">
        <p14:creationId xmlns:p14="http://schemas.microsoft.com/office/powerpoint/2010/main" val="25106886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9718ACD-9EF0-4121-A102-0271DCEF4DB7}" type="datetimeFigureOut">
              <a:rPr lang="en-US" smtClean="0"/>
              <a:t>3/27/2023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3B0C8B7-136D-4968-B0A6-B2E08DDF10B6}" type="slidenum">
              <a:rPr lang="en-US" smtClean="0"/>
              <a:t>‹#›</a:t>
            </a:fld>
            <a:endParaRPr lang="en-US"/>
          </a:p>
        </p:txBody>
      </p:sp>
    </p:spTree>
    <p:extLst>
      <p:ext uri="{BB962C8B-B14F-4D97-AF65-F5344CB8AC3E}">
        <p14:creationId xmlns:p14="http://schemas.microsoft.com/office/powerpoint/2010/main" val="104508433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7250" y="1097280"/>
            <a:ext cx="2834640" cy="1737360"/>
          </a:xfrm>
        </p:spPr>
        <p:txBody>
          <a:bodyPr anchor="b">
            <a:noAutofit/>
          </a:bodyPr>
          <a:lstStyle>
            <a:lvl1pPr>
              <a:lnSpc>
                <a:spcPct val="90000"/>
              </a:lnSpc>
              <a:defRPr sz="3000" b="0"/>
            </a:lvl1pPr>
          </a:lstStyle>
          <a:p>
            <a:r>
              <a:rPr lang="en-US"/>
              <a:t>Click to edit Master title style</a:t>
            </a:r>
            <a:endParaRPr lang="en-US" dirty="0"/>
          </a:p>
        </p:txBody>
      </p:sp>
      <p:sp>
        <p:nvSpPr>
          <p:cNvPr id="3" name="Content Placeholder 2"/>
          <p:cNvSpPr>
            <a:spLocks noGrp="1"/>
          </p:cNvSpPr>
          <p:nvPr>
            <p:ph idx="1"/>
          </p:nvPr>
        </p:nvSpPr>
        <p:spPr>
          <a:xfrm>
            <a:off x="4129314" y="1097280"/>
            <a:ext cx="4149638" cy="466344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7250" y="2834640"/>
            <a:ext cx="2834640" cy="2926080"/>
          </a:xfrm>
        </p:spPr>
        <p:txBody>
          <a:bodyPr>
            <a:normAutofit/>
          </a:bodyPr>
          <a:lstStyle>
            <a:lvl1pPr marL="0" indent="0">
              <a:lnSpc>
                <a:spcPct val="100000"/>
              </a:lnSpc>
              <a:spcBef>
                <a:spcPts val="800"/>
              </a:spcBef>
              <a:buNone/>
              <a:defRPr sz="1275"/>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9718ACD-9EF0-4121-A102-0271DCEF4DB7}" type="datetimeFigureOut">
              <a:rPr lang="en-US" smtClean="0"/>
              <a:t>3/27/2023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B0C8B7-136D-4968-B0A6-B2E08DDF10B6}" type="slidenum">
              <a:rPr lang="en-US" smtClean="0"/>
              <a:t>‹#›</a:t>
            </a:fld>
            <a:endParaRPr lang="en-US"/>
          </a:p>
        </p:txBody>
      </p:sp>
    </p:spTree>
    <p:extLst>
      <p:ext uri="{BB962C8B-B14F-4D97-AF65-F5344CB8AC3E}">
        <p14:creationId xmlns:p14="http://schemas.microsoft.com/office/powerpoint/2010/main" val="25621811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8406D1C-67F4-406A-BAA5-EB504D151761}" type="datetimeFigureOut">
              <a:rPr lang="en-US" smtClean="0"/>
              <a:t>3/27/2023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D111BE-9569-4A80-A1E5-1DC332AADD4A}" type="slidenum">
              <a:rPr lang="en-US" smtClean="0"/>
              <a:t>‹#›</a:t>
            </a:fld>
            <a:endParaRPr lang="en-US"/>
          </a:p>
        </p:txBody>
      </p:sp>
    </p:spTree>
    <p:extLst>
      <p:ext uri="{BB962C8B-B14F-4D97-AF65-F5344CB8AC3E}">
        <p14:creationId xmlns:p14="http://schemas.microsoft.com/office/powerpoint/2010/main" val="5191907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7250" y="1097280"/>
            <a:ext cx="2834640" cy="1737360"/>
          </a:xfrm>
        </p:spPr>
        <p:txBody>
          <a:bodyPr anchor="b">
            <a:noAutofit/>
          </a:bodyPr>
          <a:lstStyle>
            <a:lvl1pPr>
              <a:lnSpc>
                <a:spcPct val="90000"/>
              </a:lnSpc>
              <a:defRPr sz="3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4019107" y="1069847"/>
            <a:ext cx="4257703" cy="4645153"/>
          </a:xfrm>
        </p:spPr>
        <p:txBody>
          <a:bodyPr lIns="274320" tIns="182880" anchor="t">
            <a:normAutofit/>
          </a:bodyPr>
          <a:lstStyle>
            <a:lvl1pPr marL="0" indent="0">
              <a:buNone/>
              <a:defRPr sz="21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857250" y="2834640"/>
            <a:ext cx="2834640" cy="2880360"/>
          </a:xfrm>
        </p:spPr>
        <p:txBody>
          <a:bodyPr>
            <a:normAutofit/>
          </a:bodyPr>
          <a:lstStyle>
            <a:lvl1pPr marL="0" indent="0">
              <a:lnSpc>
                <a:spcPct val="100000"/>
              </a:lnSpc>
              <a:spcBef>
                <a:spcPts val="800"/>
              </a:spcBef>
              <a:buNone/>
              <a:defRPr sz="1275"/>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9718ACD-9EF0-4121-A102-0271DCEF4DB7}" type="datetimeFigureOut">
              <a:rPr lang="en-US" smtClean="0"/>
              <a:t>3/27/2023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B0C8B7-136D-4968-B0A6-B2E08DDF10B6}" type="slidenum">
              <a:rPr lang="en-US" smtClean="0"/>
              <a:t>‹#›</a:t>
            </a:fld>
            <a:endParaRPr lang="en-US"/>
          </a:p>
        </p:txBody>
      </p:sp>
    </p:spTree>
    <p:extLst>
      <p:ext uri="{BB962C8B-B14F-4D97-AF65-F5344CB8AC3E}">
        <p14:creationId xmlns:p14="http://schemas.microsoft.com/office/powerpoint/2010/main" val="301790692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9718ACD-9EF0-4121-A102-0271DCEF4DB7}" type="datetimeFigureOut">
              <a:rPr lang="en-US" smtClean="0"/>
              <a:t>3/27/2023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B0C8B7-136D-4968-B0A6-B2E08DDF10B6}" type="slidenum">
              <a:rPr lang="en-US" smtClean="0"/>
              <a:t>‹#›</a:t>
            </a:fld>
            <a:endParaRPr lang="en-US"/>
          </a:p>
        </p:txBody>
      </p:sp>
    </p:spTree>
    <p:extLst>
      <p:ext uri="{BB962C8B-B14F-4D97-AF65-F5344CB8AC3E}">
        <p14:creationId xmlns:p14="http://schemas.microsoft.com/office/powerpoint/2010/main" val="230260937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762000"/>
            <a:ext cx="1743075"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57250" y="762000"/>
            <a:ext cx="5572125"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9718ACD-9EF0-4121-A102-0271DCEF4DB7}" type="datetimeFigureOut">
              <a:rPr lang="en-US" smtClean="0"/>
              <a:t>3/27/2023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B0C8B7-136D-4968-B0A6-B2E08DDF10B6}" type="slidenum">
              <a:rPr lang="en-US" smtClean="0"/>
              <a:t>‹#›</a:t>
            </a:fld>
            <a:endParaRPr lang="en-US"/>
          </a:p>
        </p:txBody>
      </p:sp>
    </p:spTree>
    <p:extLst>
      <p:ext uri="{BB962C8B-B14F-4D97-AF65-F5344CB8AC3E}">
        <p14:creationId xmlns:p14="http://schemas.microsoft.com/office/powerpoint/2010/main" val="22001117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8406D1C-67F4-406A-BAA5-EB504D151761}" type="datetimeFigureOut">
              <a:rPr lang="en-US" smtClean="0"/>
              <a:t>3/27/2023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D111BE-9569-4A80-A1E5-1DC332AADD4A}" type="slidenum">
              <a:rPr lang="en-US" smtClean="0"/>
              <a:t>‹#›</a:t>
            </a:fld>
            <a:endParaRPr lang="en-US"/>
          </a:p>
        </p:txBody>
      </p:sp>
    </p:spTree>
    <p:extLst>
      <p:ext uri="{BB962C8B-B14F-4D97-AF65-F5344CB8AC3E}">
        <p14:creationId xmlns:p14="http://schemas.microsoft.com/office/powerpoint/2010/main" val="32741344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8406D1C-67F4-406A-BAA5-EB504D151761}" type="datetimeFigureOut">
              <a:rPr lang="en-US" smtClean="0"/>
              <a:t>3/27/2023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D111BE-9569-4A80-A1E5-1DC332AADD4A}" type="slidenum">
              <a:rPr lang="en-US" smtClean="0"/>
              <a:t>‹#›</a:t>
            </a:fld>
            <a:endParaRPr lang="en-US"/>
          </a:p>
        </p:txBody>
      </p:sp>
    </p:spTree>
    <p:extLst>
      <p:ext uri="{BB962C8B-B14F-4D97-AF65-F5344CB8AC3E}">
        <p14:creationId xmlns:p14="http://schemas.microsoft.com/office/powerpoint/2010/main" val="768424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8406D1C-67F4-406A-BAA5-EB504D151761}" type="datetimeFigureOut">
              <a:rPr lang="en-US" smtClean="0"/>
              <a:t>3/27/2023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9D111BE-9569-4A80-A1E5-1DC332AADD4A}" type="slidenum">
              <a:rPr lang="en-US" smtClean="0"/>
              <a:t>‹#›</a:t>
            </a:fld>
            <a:endParaRPr lang="en-US"/>
          </a:p>
        </p:txBody>
      </p:sp>
    </p:spTree>
    <p:extLst>
      <p:ext uri="{BB962C8B-B14F-4D97-AF65-F5344CB8AC3E}">
        <p14:creationId xmlns:p14="http://schemas.microsoft.com/office/powerpoint/2010/main" val="27013806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8406D1C-67F4-406A-BAA5-EB504D151761}" type="datetimeFigureOut">
              <a:rPr lang="en-US" smtClean="0"/>
              <a:t>3/27/2023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9D111BE-9569-4A80-A1E5-1DC332AADD4A}" type="slidenum">
              <a:rPr lang="en-US" smtClean="0"/>
              <a:t>‹#›</a:t>
            </a:fld>
            <a:endParaRPr lang="en-US"/>
          </a:p>
        </p:txBody>
      </p:sp>
    </p:spTree>
    <p:extLst>
      <p:ext uri="{BB962C8B-B14F-4D97-AF65-F5344CB8AC3E}">
        <p14:creationId xmlns:p14="http://schemas.microsoft.com/office/powerpoint/2010/main" val="24519289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8406D1C-67F4-406A-BAA5-EB504D151761}" type="datetimeFigureOut">
              <a:rPr lang="en-US" smtClean="0"/>
              <a:t>3/27/2023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9D111BE-9569-4A80-A1E5-1DC332AADD4A}" type="slidenum">
              <a:rPr lang="en-US" smtClean="0"/>
              <a:t>‹#›</a:t>
            </a:fld>
            <a:endParaRPr lang="en-US"/>
          </a:p>
        </p:txBody>
      </p:sp>
    </p:spTree>
    <p:extLst>
      <p:ext uri="{BB962C8B-B14F-4D97-AF65-F5344CB8AC3E}">
        <p14:creationId xmlns:p14="http://schemas.microsoft.com/office/powerpoint/2010/main" val="22134741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8406D1C-67F4-406A-BAA5-EB504D151761}" type="datetimeFigureOut">
              <a:rPr lang="en-US" smtClean="0"/>
              <a:t>3/27/2023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D111BE-9569-4A80-A1E5-1DC332AADD4A}" type="slidenum">
              <a:rPr lang="en-US" smtClean="0"/>
              <a:t>‹#›</a:t>
            </a:fld>
            <a:endParaRPr lang="en-US"/>
          </a:p>
        </p:txBody>
      </p:sp>
    </p:spTree>
    <p:extLst>
      <p:ext uri="{BB962C8B-B14F-4D97-AF65-F5344CB8AC3E}">
        <p14:creationId xmlns:p14="http://schemas.microsoft.com/office/powerpoint/2010/main" val="25858772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8406D1C-67F4-406A-BAA5-EB504D151761}" type="datetimeFigureOut">
              <a:rPr lang="en-US" smtClean="0"/>
              <a:t>3/27/2023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D111BE-9569-4A80-A1E5-1DC332AADD4A}" type="slidenum">
              <a:rPr lang="en-US" smtClean="0"/>
              <a:t>‹#›</a:t>
            </a:fld>
            <a:endParaRPr lang="en-US"/>
          </a:p>
        </p:txBody>
      </p:sp>
    </p:spTree>
    <p:extLst>
      <p:ext uri="{BB962C8B-B14F-4D97-AF65-F5344CB8AC3E}">
        <p14:creationId xmlns:p14="http://schemas.microsoft.com/office/powerpoint/2010/main" val="9816624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8406D1C-67F4-406A-BAA5-EB504D151761}" type="datetimeFigureOut">
              <a:rPr lang="en-US" smtClean="0"/>
              <a:t>3/27/2023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9D111BE-9569-4A80-A1E5-1DC332AADD4A}" type="slidenum">
              <a:rPr lang="en-US" smtClean="0"/>
              <a:t>‹#›</a:t>
            </a:fld>
            <a:endParaRPr lang="en-US"/>
          </a:p>
        </p:txBody>
      </p:sp>
    </p:spTree>
    <p:extLst>
      <p:ext uri="{BB962C8B-B14F-4D97-AF65-F5344CB8AC3E}">
        <p14:creationId xmlns:p14="http://schemas.microsoft.com/office/powerpoint/2010/main" val="35489816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p:nvPr/>
        </p:nvSpPr>
        <p:spPr>
          <a:xfrm>
            <a:off x="182880" y="182880"/>
            <a:ext cx="8778240" cy="6492240"/>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57250" y="609600"/>
            <a:ext cx="740664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57251" y="2057400"/>
            <a:ext cx="7404653" cy="4038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7247" y="6223829"/>
            <a:ext cx="1746806" cy="365125"/>
          </a:xfrm>
          <a:prstGeom prst="rect">
            <a:avLst/>
          </a:prstGeom>
        </p:spPr>
        <p:txBody>
          <a:bodyPr vert="horz" lIns="91440" tIns="45720" rIns="91440" bIns="45720" rtlCol="0" anchor="ctr"/>
          <a:lstStyle>
            <a:lvl1pPr algn="l">
              <a:defRPr sz="1000">
                <a:solidFill>
                  <a:schemeClr val="accent1"/>
                </a:solidFill>
              </a:defRPr>
            </a:lvl1pPr>
          </a:lstStyle>
          <a:p>
            <a:fld id="{29718ACD-9EF0-4121-A102-0271DCEF4DB7}" type="datetimeFigureOut">
              <a:rPr lang="en-US" smtClean="0"/>
              <a:t>3/27/2023</a:t>
            </a:fld>
            <a:endParaRPr lang="en-US"/>
          </a:p>
        </p:txBody>
      </p:sp>
      <p:sp>
        <p:nvSpPr>
          <p:cNvPr id="5" name="Footer Placeholder 4"/>
          <p:cNvSpPr>
            <a:spLocks noGrp="1"/>
          </p:cNvSpPr>
          <p:nvPr>
            <p:ph type="ftr" sz="quarter" idx="3"/>
          </p:nvPr>
        </p:nvSpPr>
        <p:spPr>
          <a:xfrm>
            <a:off x="2961861" y="6223829"/>
            <a:ext cx="3538331" cy="365125"/>
          </a:xfrm>
          <a:prstGeom prst="rect">
            <a:avLst/>
          </a:prstGeom>
        </p:spPr>
        <p:txBody>
          <a:bodyPr vert="horz" lIns="91440" tIns="45720" rIns="91440" bIns="45720" rtlCol="0" anchor="ctr"/>
          <a:lstStyle>
            <a:lvl1pPr algn="ctr">
              <a:defRPr sz="1000">
                <a:solidFill>
                  <a:schemeClr val="accent1"/>
                </a:solidFill>
              </a:defRPr>
            </a:lvl1pPr>
          </a:lstStyle>
          <a:p>
            <a:endParaRPr lang="en-US"/>
          </a:p>
        </p:txBody>
      </p:sp>
      <p:sp>
        <p:nvSpPr>
          <p:cNvPr id="6" name="Slide Number Placeholder 5"/>
          <p:cNvSpPr>
            <a:spLocks noGrp="1"/>
          </p:cNvSpPr>
          <p:nvPr>
            <p:ph type="sldNum" sz="quarter" idx="4"/>
          </p:nvPr>
        </p:nvSpPr>
        <p:spPr>
          <a:xfrm>
            <a:off x="6997148" y="6223829"/>
            <a:ext cx="1279663" cy="365125"/>
          </a:xfrm>
          <a:prstGeom prst="rect">
            <a:avLst/>
          </a:prstGeom>
        </p:spPr>
        <p:txBody>
          <a:bodyPr vert="horz" lIns="91440" tIns="45720" rIns="91440" bIns="45720" rtlCol="0" anchor="ctr"/>
          <a:lstStyle>
            <a:lvl1pPr algn="r">
              <a:defRPr sz="1000">
                <a:solidFill>
                  <a:schemeClr val="accent1"/>
                </a:solidFill>
              </a:defRPr>
            </a:lvl1pPr>
          </a:lstStyle>
          <a:p>
            <a:fld id="{13B0C8B7-136D-4968-B0A6-B2E08DDF10B6}" type="slidenum">
              <a:rPr lang="en-US" smtClean="0"/>
              <a:t>‹#›</a:t>
            </a:fld>
            <a:endParaRPr lang="en-US"/>
          </a:p>
        </p:txBody>
      </p:sp>
    </p:spTree>
    <p:extLst>
      <p:ext uri="{BB962C8B-B14F-4D97-AF65-F5344CB8AC3E}">
        <p14:creationId xmlns:p14="http://schemas.microsoft.com/office/powerpoint/2010/main" val="45864712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4000" kern="1200">
          <a:solidFill>
            <a:schemeClr val="accent1"/>
          </a:solidFill>
          <a:latin typeface="+mj-lt"/>
          <a:ea typeface="+mj-ea"/>
          <a:cs typeface="+mj-cs"/>
        </a:defRPr>
      </a:lvl1pPr>
    </p:titleStyle>
    <p:bodyStyle>
      <a:lvl1pPr marL="171450" indent="-137160" algn="l" defTabSz="685800" rtl="0" eaLnBrk="1" latinLnBrk="0" hangingPunct="1">
        <a:lnSpc>
          <a:spcPct val="90000"/>
        </a:lnSpc>
        <a:spcBef>
          <a:spcPts val="1000"/>
        </a:spcBef>
        <a:buClr>
          <a:schemeClr val="accent1"/>
        </a:buClr>
        <a:buSzPct val="80000"/>
        <a:buFont typeface="Corbel" pitchFamily="34" charset="0"/>
        <a:buChar char="•"/>
        <a:defRPr sz="2000" kern="1200">
          <a:solidFill>
            <a:schemeClr val="accent1"/>
          </a:solidFill>
          <a:latin typeface="+mn-lt"/>
          <a:ea typeface="+mn-ea"/>
          <a:cs typeface="+mn-cs"/>
        </a:defRPr>
      </a:lvl1pPr>
      <a:lvl2pPr marL="342900" indent="-13716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800" kern="1200">
          <a:solidFill>
            <a:schemeClr val="accent1"/>
          </a:solidFill>
          <a:latin typeface="+mn-lt"/>
          <a:ea typeface="+mn-ea"/>
          <a:cs typeface="+mn-cs"/>
        </a:defRPr>
      </a:lvl2pPr>
      <a:lvl3pPr marL="548640" indent="-13716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600" kern="1200">
          <a:solidFill>
            <a:schemeClr val="accent1"/>
          </a:solidFill>
          <a:latin typeface="+mn-lt"/>
          <a:ea typeface="+mn-ea"/>
          <a:cs typeface="+mn-cs"/>
        </a:defRPr>
      </a:lvl3pPr>
      <a:lvl4pPr marL="754380" indent="-13716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4pPr>
      <a:lvl5pPr marL="920120" indent="-13716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5pPr>
      <a:lvl6pPr marL="1100000" indent="-17145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6pPr>
      <a:lvl7pPr marL="1300000" indent="-17145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7pPr>
      <a:lvl8pPr marL="1500000" indent="-17145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8pPr>
      <a:lvl9pPr marL="1700000" indent="-17145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image" Target="../media/image199.png"/><Relationship Id="rId3" Type="http://schemas.openxmlformats.org/officeDocument/2006/relationships/image" Target="../media/image194.png"/><Relationship Id="rId7" Type="http://schemas.openxmlformats.org/officeDocument/2006/relationships/image" Target="../media/image198.png"/><Relationship Id="rId2" Type="http://schemas.openxmlformats.org/officeDocument/2006/relationships/image" Target="../media/image3.emf"/><Relationship Id="rId1" Type="http://schemas.openxmlformats.org/officeDocument/2006/relationships/slideLayout" Target="../slideLayouts/slideLayout7.xml"/><Relationship Id="rId6" Type="http://schemas.openxmlformats.org/officeDocument/2006/relationships/image" Target="../media/image197.png"/><Relationship Id="rId5" Type="http://schemas.openxmlformats.org/officeDocument/2006/relationships/image" Target="../media/image196.png"/><Relationship Id="rId4" Type="http://schemas.openxmlformats.org/officeDocument/2006/relationships/image" Target="../media/image195.png"/></Relationships>
</file>

<file path=ppt/slides/_rels/slide3.xml.rels><?xml version="1.0" encoding="UTF-8" standalone="yes"?>
<Relationships xmlns="http://schemas.openxmlformats.org/package/2006/relationships"><Relationship Id="rId3" Type="http://schemas.openxmlformats.org/officeDocument/2006/relationships/image" Target="../media/image201.png"/><Relationship Id="rId2" Type="http://schemas.openxmlformats.org/officeDocument/2006/relationships/image" Target="../media/image200.png"/><Relationship Id="rId1" Type="http://schemas.openxmlformats.org/officeDocument/2006/relationships/slideLayout" Target="../slideLayouts/slideLayout7.xml"/><Relationship Id="rId4" Type="http://schemas.openxmlformats.org/officeDocument/2006/relationships/image" Target="../media/image202.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3.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13.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4053522"/>
            <a:ext cx="8153400" cy="1200329"/>
          </a:xfrm>
          <a:prstGeom prst="rect">
            <a:avLst/>
          </a:prstGeom>
          <a:noFill/>
        </p:spPr>
        <p:txBody>
          <a:bodyPr wrap="square" rtlCol="0">
            <a:spAutoFit/>
          </a:bodyPr>
          <a:lstStyle/>
          <a:p>
            <a:pPr algn="just"/>
            <a:r>
              <a:rPr lang="en-US" sz="2400" b="1" i="1" u="sng" dirty="0"/>
              <a:t>Resonance:</a:t>
            </a:r>
            <a:r>
              <a:rPr lang="en-US" sz="2400" b="1" dirty="0"/>
              <a:t> To form standing waves, the driving frequency should be equal to the natural frequency of the string. This condition is known as resonance.</a:t>
            </a:r>
          </a:p>
        </p:txBody>
      </p:sp>
      <p:pic>
        <p:nvPicPr>
          <p:cNvPr id="3" name="Picture 2"/>
          <p:cNvPicPr>
            <a:picLocks noChangeAspect="1"/>
          </p:cNvPicPr>
          <p:nvPr/>
        </p:nvPicPr>
        <p:blipFill>
          <a:blip r:embed="rId2"/>
          <a:stretch>
            <a:fillRect/>
          </a:stretch>
        </p:blipFill>
        <p:spPr>
          <a:xfrm>
            <a:off x="2438400" y="2212723"/>
            <a:ext cx="3987130" cy="1444877"/>
          </a:xfrm>
          <a:prstGeom prst="rect">
            <a:avLst/>
          </a:prstGeom>
        </p:spPr>
      </p:pic>
      <p:grpSp>
        <p:nvGrpSpPr>
          <p:cNvPr id="7" name="Group 6"/>
          <p:cNvGrpSpPr/>
          <p:nvPr/>
        </p:nvGrpSpPr>
        <p:grpSpPr>
          <a:xfrm>
            <a:off x="3512935" y="1538820"/>
            <a:ext cx="1890359" cy="1432980"/>
            <a:chOff x="3512935" y="231523"/>
            <a:chExt cx="1890359" cy="1432980"/>
          </a:xfrm>
        </p:grpSpPr>
        <p:pic>
          <p:nvPicPr>
            <p:cNvPr id="5" name="Picture 4"/>
            <p:cNvPicPr>
              <a:picLocks noChangeAspect="1"/>
            </p:cNvPicPr>
            <p:nvPr/>
          </p:nvPicPr>
          <p:blipFill>
            <a:blip r:embed="rId3"/>
            <a:stretch>
              <a:fillRect/>
            </a:stretch>
          </p:blipFill>
          <p:spPr>
            <a:xfrm rot="2385678">
              <a:off x="3512935" y="536645"/>
              <a:ext cx="445047" cy="1127858"/>
            </a:xfrm>
            <a:prstGeom prst="rect">
              <a:avLst/>
            </a:prstGeom>
          </p:spPr>
        </p:pic>
        <p:sp>
          <p:nvSpPr>
            <p:cNvPr id="6" name="TextBox 5"/>
            <p:cNvSpPr txBox="1"/>
            <p:nvPr/>
          </p:nvSpPr>
          <p:spPr>
            <a:xfrm>
              <a:off x="4185752" y="231523"/>
              <a:ext cx="1217542" cy="646331"/>
            </a:xfrm>
            <a:prstGeom prst="rect">
              <a:avLst/>
            </a:prstGeom>
            <a:noFill/>
          </p:spPr>
          <p:txBody>
            <a:bodyPr wrap="square" rtlCol="0">
              <a:spAutoFit/>
            </a:bodyPr>
            <a:lstStyle/>
            <a:p>
              <a:r>
                <a:rPr lang="en-US" b="1" dirty="0"/>
                <a:t>Natural frequency</a:t>
              </a:r>
            </a:p>
          </p:txBody>
        </p:sp>
      </p:grpSp>
      <p:grpSp>
        <p:nvGrpSpPr>
          <p:cNvPr id="9" name="Group 8"/>
          <p:cNvGrpSpPr/>
          <p:nvPr/>
        </p:nvGrpSpPr>
        <p:grpSpPr>
          <a:xfrm>
            <a:off x="5701853" y="1528151"/>
            <a:ext cx="1851267" cy="1519849"/>
            <a:chOff x="5701853" y="289357"/>
            <a:chExt cx="1851267" cy="1519849"/>
          </a:xfrm>
        </p:grpSpPr>
        <p:pic>
          <p:nvPicPr>
            <p:cNvPr id="4" name="Picture 3"/>
            <p:cNvPicPr>
              <a:picLocks noChangeAspect="1"/>
            </p:cNvPicPr>
            <p:nvPr/>
          </p:nvPicPr>
          <p:blipFill>
            <a:blip r:embed="rId3"/>
            <a:stretch>
              <a:fillRect/>
            </a:stretch>
          </p:blipFill>
          <p:spPr>
            <a:xfrm rot="2651196">
              <a:off x="5701853" y="681348"/>
              <a:ext cx="445047" cy="1127858"/>
            </a:xfrm>
            <a:prstGeom prst="rect">
              <a:avLst/>
            </a:prstGeom>
          </p:spPr>
        </p:pic>
        <p:sp>
          <p:nvSpPr>
            <p:cNvPr id="8" name="TextBox 7"/>
            <p:cNvSpPr txBox="1"/>
            <p:nvPr/>
          </p:nvSpPr>
          <p:spPr>
            <a:xfrm>
              <a:off x="6410120" y="289357"/>
              <a:ext cx="1143000" cy="646331"/>
            </a:xfrm>
            <a:prstGeom prst="rect">
              <a:avLst/>
            </a:prstGeom>
            <a:noFill/>
          </p:spPr>
          <p:txBody>
            <a:bodyPr wrap="square" rtlCol="0">
              <a:spAutoFit/>
            </a:bodyPr>
            <a:lstStyle/>
            <a:p>
              <a:r>
                <a:rPr lang="en-US" b="1" dirty="0"/>
                <a:t>Driving frequency</a:t>
              </a:r>
            </a:p>
          </p:txBody>
        </p:sp>
      </p:grpSp>
      <p:sp>
        <p:nvSpPr>
          <p:cNvPr id="10" name="TextBox 9"/>
          <p:cNvSpPr txBox="1"/>
          <p:nvPr/>
        </p:nvSpPr>
        <p:spPr>
          <a:xfrm>
            <a:off x="3174665" y="339478"/>
            <a:ext cx="2514600" cy="707886"/>
          </a:xfrm>
          <a:prstGeom prst="rect">
            <a:avLst/>
          </a:prstGeom>
          <a:noFill/>
        </p:spPr>
        <p:txBody>
          <a:bodyPr wrap="square" rtlCol="0">
            <a:spAutoFit/>
          </a:bodyPr>
          <a:lstStyle/>
          <a:p>
            <a:r>
              <a:rPr lang="en-US" sz="4000" b="1" i="1" u="sng" dirty="0"/>
              <a:t>Resonance</a:t>
            </a:r>
          </a:p>
        </p:txBody>
      </p:sp>
      <p:sp>
        <p:nvSpPr>
          <p:cNvPr id="11" name="TextBox 10"/>
          <p:cNvSpPr txBox="1"/>
          <p:nvPr/>
        </p:nvSpPr>
        <p:spPr>
          <a:xfrm>
            <a:off x="533400" y="5486400"/>
            <a:ext cx="8077200" cy="830997"/>
          </a:xfrm>
          <a:prstGeom prst="rect">
            <a:avLst/>
          </a:prstGeom>
          <a:noFill/>
        </p:spPr>
        <p:txBody>
          <a:bodyPr wrap="square" rtlCol="0">
            <a:spAutoFit/>
          </a:bodyPr>
          <a:lstStyle/>
          <a:p>
            <a:pPr algn="just"/>
            <a:r>
              <a:rPr lang="en-US" sz="2400" b="1" dirty="0"/>
              <a:t>The frequency required to create Resonance/Standing wave is called resonant frequency.</a:t>
            </a:r>
          </a:p>
        </p:txBody>
      </p:sp>
    </p:spTree>
    <p:extLst>
      <p:ext uri="{BB962C8B-B14F-4D97-AF65-F5344CB8AC3E}">
        <p14:creationId xmlns:p14="http://schemas.microsoft.com/office/powerpoint/2010/main" val="3343722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14400" y="533400"/>
            <a:ext cx="7391400" cy="707886"/>
          </a:xfrm>
          <a:prstGeom prst="rect">
            <a:avLst/>
          </a:prstGeom>
          <a:noFill/>
        </p:spPr>
        <p:txBody>
          <a:bodyPr wrap="square" rtlCol="0">
            <a:spAutoFit/>
          </a:bodyPr>
          <a:lstStyle/>
          <a:p>
            <a:r>
              <a:rPr lang="en-US" sz="4000" b="1" i="1" u="sng" dirty="0"/>
              <a:t>Condition for Resonant Frequency</a:t>
            </a:r>
          </a:p>
        </p:txBody>
      </p:sp>
      <p:pic>
        <p:nvPicPr>
          <p:cNvPr id="3" name="Picture 2"/>
          <p:cNvPicPr>
            <a:picLocks noChangeAspect="1"/>
          </p:cNvPicPr>
          <p:nvPr/>
        </p:nvPicPr>
        <p:blipFill>
          <a:blip r:embed="rId2"/>
          <a:stretch>
            <a:fillRect/>
          </a:stretch>
        </p:blipFill>
        <p:spPr>
          <a:xfrm>
            <a:off x="5181600" y="1600200"/>
            <a:ext cx="3632946" cy="3962400"/>
          </a:xfrm>
          <a:prstGeom prst="rect">
            <a:avLst/>
          </a:prstGeom>
        </p:spPr>
      </p:pic>
      <p:sp>
        <p:nvSpPr>
          <p:cNvPr id="4" name="TextBox 3"/>
          <p:cNvSpPr txBox="1"/>
          <p:nvPr/>
        </p:nvSpPr>
        <p:spPr>
          <a:xfrm>
            <a:off x="346284" y="1344377"/>
            <a:ext cx="4378116" cy="830997"/>
          </a:xfrm>
          <a:prstGeom prst="rect">
            <a:avLst/>
          </a:prstGeom>
          <a:noFill/>
        </p:spPr>
        <p:txBody>
          <a:bodyPr wrap="square" rtlCol="0">
            <a:spAutoFit/>
          </a:bodyPr>
          <a:lstStyle/>
          <a:p>
            <a:pPr algn="just"/>
            <a:r>
              <a:rPr lang="en-US" sz="2400" b="1" dirty="0"/>
              <a:t>Consider a string of length L for 3 different situations. </a:t>
            </a:r>
          </a:p>
        </p:txBody>
      </p:sp>
      <mc:AlternateContent xmlns:mc="http://schemas.openxmlformats.org/markup-compatibility/2006" xmlns:a14="http://schemas.microsoft.com/office/drawing/2010/main">
        <mc:Choice Requires="a14">
          <p:sp>
            <p:nvSpPr>
              <p:cNvPr id="5" name="TextBox 4"/>
              <p:cNvSpPr txBox="1"/>
              <p:nvPr/>
            </p:nvSpPr>
            <p:spPr>
              <a:xfrm>
                <a:off x="387767" y="2399737"/>
                <a:ext cx="3200400" cy="630301"/>
              </a:xfrm>
              <a:prstGeom prst="rect">
                <a:avLst/>
              </a:prstGeom>
              <a:noFill/>
            </p:spPr>
            <p:txBody>
              <a:bodyPr wrap="square" rtlCol="0">
                <a:spAutoFit/>
              </a:bodyPr>
              <a:lstStyle/>
              <a:p>
                <a:r>
                  <a:rPr lang="en-US" sz="2400" b="1" dirty="0"/>
                  <a:t>In figure (a), </a:t>
                </a:r>
                <a14:m>
                  <m:oMath xmlns:m="http://schemas.openxmlformats.org/officeDocument/2006/math">
                    <m:r>
                      <a:rPr lang="en-US" sz="2400" b="1" i="1" smtClean="0">
                        <a:latin typeface="Cambria Math" panose="02040503050406030204" pitchFamily="18" charset="0"/>
                      </a:rPr>
                      <m:t>𝑳</m:t>
                    </m:r>
                    <m:r>
                      <a:rPr lang="en-US" sz="2400" b="1" i="1" smtClean="0">
                        <a:latin typeface="Cambria Math" panose="02040503050406030204" pitchFamily="18" charset="0"/>
                      </a:rPr>
                      <m:t>=</m:t>
                    </m:r>
                    <m:f>
                      <m:fPr>
                        <m:ctrlPr>
                          <a:rPr lang="en-US" sz="2400" b="1" i="1" smtClean="0">
                            <a:latin typeface="Cambria Math" panose="02040503050406030204" pitchFamily="18" charset="0"/>
                          </a:rPr>
                        </m:ctrlPr>
                      </m:fPr>
                      <m:num>
                        <m:r>
                          <a:rPr lang="el-GR" sz="2400" b="1" i="1" smtClean="0">
                            <a:latin typeface="Cambria Math" panose="02040503050406030204" pitchFamily="18" charset="0"/>
                          </a:rPr>
                          <m:t>𝝀</m:t>
                        </m:r>
                      </m:num>
                      <m:den>
                        <m:r>
                          <a:rPr lang="en-US" sz="2400" b="1" i="1" smtClean="0">
                            <a:latin typeface="Cambria Math" panose="02040503050406030204" pitchFamily="18" charset="0"/>
                          </a:rPr>
                          <m:t>𝟐</m:t>
                        </m:r>
                      </m:den>
                    </m:f>
                  </m:oMath>
                </a14:m>
                <a:endParaRPr lang="en-US" sz="2400" b="1" dirty="0"/>
              </a:p>
            </p:txBody>
          </p:sp>
        </mc:Choice>
        <mc:Fallback xmlns="">
          <p:sp>
            <p:nvSpPr>
              <p:cNvPr id="5" name="TextBox 4"/>
              <p:cNvSpPr txBox="1">
                <a:spLocks noRot="1" noChangeAspect="1" noMove="1" noResize="1" noEditPoints="1" noAdjustHandles="1" noChangeArrowheads="1" noChangeShapeType="1" noTextEdit="1"/>
              </p:cNvSpPr>
              <p:nvPr/>
            </p:nvSpPr>
            <p:spPr>
              <a:xfrm>
                <a:off x="387767" y="2399737"/>
                <a:ext cx="3200400" cy="630301"/>
              </a:xfrm>
              <a:prstGeom prst="rect">
                <a:avLst/>
              </a:prstGeom>
              <a:blipFill rotWithShape="0">
                <a:blip r:embed="rId3"/>
                <a:stretch>
                  <a:fillRect l="-3048" b="-970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1065534" y="3133129"/>
                <a:ext cx="1352871" cy="369332"/>
              </a:xfrm>
              <a:prstGeom prst="rect">
                <a:avLst/>
              </a:prstGeom>
              <a:solidFill>
                <a:schemeClr val="accent4">
                  <a:lumMod val="60000"/>
                  <a:lumOff val="40000"/>
                </a:schemeClr>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1" i="1" smtClean="0">
                          <a:latin typeface="Cambria Math" panose="02040503050406030204" pitchFamily="18" charset="0"/>
                        </a:rPr>
                        <m:t>⇒</m:t>
                      </m:r>
                      <m:r>
                        <a:rPr lang="el-GR" sz="2400" b="1" i="1">
                          <a:solidFill>
                            <a:prstClr val="black"/>
                          </a:solidFill>
                          <a:latin typeface="Cambria Math" panose="02040503050406030204" pitchFamily="18" charset="0"/>
                        </a:rPr>
                        <m:t>𝝀</m:t>
                      </m:r>
                      <m:r>
                        <a:rPr lang="en-US" sz="2400" b="1" i="1" smtClean="0">
                          <a:solidFill>
                            <a:prstClr val="black"/>
                          </a:solidFill>
                          <a:latin typeface="Cambria Math" panose="02040503050406030204" pitchFamily="18" charset="0"/>
                        </a:rPr>
                        <m:t>=</m:t>
                      </m:r>
                      <m:r>
                        <a:rPr lang="en-US" sz="2400" b="1" i="1" smtClean="0">
                          <a:solidFill>
                            <a:prstClr val="black"/>
                          </a:solidFill>
                          <a:latin typeface="Cambria Math" panose="02040503050406030204" pitchFamily="18" charset="0"/>
                        </a:rPr>
                        <m:t>𝟐</m:t>
                      </m:r>
                      <m:r>
                        <a:rPr lang="en-US" sz="2400" b="1" i="1" smtClean="0">
                          <a:solidFill>
                            <a:prstClr val="black"/>
                          </a:solidFill>
                          <a:latin typeface="Cambria Math" panose="02040503050406030204" pitchFamily="18" charset="0"/>
                        </a:rPr>
                        <m:t>𝑳</m:t>
                      </m:r>
                    </m:oMath>
                  </m:oMathPara>
                </a14:m>
                <a:endParaRPr lang="en-US" sz="2400" b="1" dirty="0"/>
              </a:p>
            </p:txBody>
          </p:sp>
        </mc:Choice>
        <mc:Fallback xmlns="">
          <p:sp>
            <p:nvSpPr>
              <p:cNvPr id="6" name="TextBox 5"/>
              <p:cNvSpPr txBox="1">
                <a:spLocks noRot="1" noChangeAspect="1" noMove="1" noResize="1" noEditPoints="1" noAdjustHandles="1" noChangeArrowheads="1" noChangeShapeType="1" noTextEdit="1"/>
              </p:cNvSpPr>
              <p:nvPr/>
            </p:nvSpPr>
            <p:spPr>
              <a:xfrm>
                <a:off x="1065534" y="3133129"/>
                <a:ext cx="1352871" cy="369332"/>
              </a:xfrm>
              <a:prstGeom prst="rect">
                <a:avLst/>
              </a:prstGeom>
              <a:blipFill rotWithShape="0">
                <a:blip r:embed="rId4"/>
                <a:stretch>
                  <a:fillRect l="-3153" r="-4505" b="-65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660548" y="3671097"/>
                <a:ext cx="2895600" cy="461665"/>
              </a:xfrm>
              <a:prstGeom prst="rect">
                <a:avLst/>
              </a:prstGeom>
              <a:noFill/>
            </p:spPr>
            <p:txBody>
              <a:bodyPr wrap="square" rtlCol="0">
                <a:spAutoFit/>
              </a:bodyPr>
              <a:lstStyle/>
              <a:p>
                <a:pPr lvl="0"/>
                <a:r>
                  <a:rPr lang="en-US" sz="2400" b="1" dirty="0">
                    <a:solidFill>
                      <a:prstClr val="black"/>
                    </a:solidFill>
                  </a:rPr>
                  <a:t>In figure (b), </a:t>
                </a:r>
                <a14:m>
                  <m:oMath xmlns:m="http://schemas.openxmlformats.org/officeDocument/2006/math">
                    <m:r>
                      <a:rPr lang="en-US" sz="2400" b="1" i="1">
                        <a:solidFill>
                          <a:prstClr val="black"/>
                        </a:solidFill>
                        <a:latin typeface="Cambria Math" panose="02040503050406030204" pitchFamily="18" charset="0"/>
                      </a:rPr>
                      <m:t>𝑳</m:t>
                    </m:r>
                    <m:r>
                      <a:rPr lang="en-US" sz="2400" b="1" i="1">
                        <a:solidFill>
                          <a:prstClr val="black"/>
                        </a:solidFill>
                        <a:latin typeface="Cambria Math" panose="02040503050406030204" pitchFamily="18" charset="0"/>
                      </a:rPr>
                      <m:t>=</m:t>
                    </m:r>
                    <m:r>
                      <a:rPr lang="el-GR" sz="2400" b="1" i="1">
                        <a:solidFill>
                          <a:prstClr val="black"/>
                        </a:solidFill>
                        <a:latin typeface="Cambria Math" panose="02040503050406030204" pitchFamily="18" charset="0"/>
                      </a:rPr>
                      <m:t>𝝀</m:t>
                    </m:r>
                  </m:oMath>
                </a14:m>
                <a:endParaRPr lang="en-US" sz="2400" b="1" dirty="0">
                  <a:solidFill>
                    <a:prstClr val="black"/>
                  </a:solidFill>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660548" y="3671097"/>
                <a:ext cx="2895600" cy="461665"/>
              </a:xfrm>
              <a:prstGeom prst="rect">
                <a:avLst/>
              </a:prstGeom>
              <a:blipFill rotWithShape="0">
                <a:blip r:embed="rId5"/>
                <a:stretch>
                  <a:fillRect l="-3158" t="-10526" b="-289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Rectangle 7"/>
              <p:cNvSpPr/>
              <p:nvPr/>
            </p:nvSpPr>
            <p:spPr>
              <a:xfrm>
                <a:off x="1219199" y="4301398"/>
                <a:ext cx="1537537" cy="783804"/>
              </a:xfrm>
              <a:prstGeom prst="rect">
                <a:avLst/>
              </a:prstGeom>
              <a:solidFill>
                <a:schemeClr val="accent3"/>
              </a:solidFill>
            </p:spPr>
            <p:txBody>
              <a:bodyPr wrap="none">
                <a:spAutoFit/>
              </a:bodyPr>
              <a:lstStyle/>
              <a:p>
                <a:pPr lvl="0"/>
                <a14:m>
                  <m:oMathPara xmlns:m="http://schemas.openxmlformats.org/officeDocument/2006/math">
                    <m:oMathParaPr>
                      <m:jc m:val="centerGroup"/>
                    </m:oMathParaPr>
                    <m:oMath xmlns:m="http://schemas.openxmlformats.org/officeDocument/2006/math">
                      <m:r>
                        <a:rPr lang="en-US" sz="2400" b="1" i="1" smtClean="0">
                          <a:solidFill>
                            <a:prstClr val="black"/>
                          </a:solidFill>
                          <a:latin typeface="Cambria Math" panose="02040503050406030204" pitchFamily="18" charset="0"/>
                        </a:rPr>
                        <m:t>⇒</m:t>
                      </m:r>
                      <m:r>
                        <a:rPr lang="el-GR" sz="2400" b="1" i="1">
                          <a:solidFill>
                            <a:prstClr val="black"/>
                          </a:solidFill>
                          <a:latin typeface="Cambria Math" panose="02040503050406030204" pitchFamily="18" charset="0"/>
                        </a:rPr>
                        <m:t>𝝀</m:t>
                      </m:r>
                      <m:r>
                        <a:rPr lang="en-US" sz="2400" b="1" i="1">
                          <a:solidFill>
                            <a:prstClr val="black"/>
                          </a:solidFill>
                          <a:latin typeface="Cambria Math" panose="02040503050406030204" pitchFamily="18" charset="0"/>
                        </a:rPr>
                        <m:t>=</m:t>
                      </m:r>
                      <m:f>
                        <m:fPr>
                          <m:ctrlPr>
                            <a:rPr lang="en-US" sz="2400" b="1" i="1" smtClean="0">
                              <a:solidFill>
                                <a:prstClr val="black"/>
                              </a:solidFill>
                              <a:latin typeface="Cambria Math" panose="02040503050406030204" pitchFamily="18" charset="0"/>
                            </a:rPr>
                          </m:ctrlPr>
                        </m:fPr>
                        <m:num>
                          <m:r>
                            <a:rPr lang="en-US" sz="2400" b="1" i="1" smtClean="0">
                              <a:solidFill>
                                <a:prstClr val="black"/>
                              </a:solidFill>
                              <a:latin typeface="Cambria Math" panose="02040503050406030204" pitchFamily="18" charset="0"/>
                            </a:rPr>
                            <m:t>𝟐</m:t>
                          </m:r>
                          <m:r>
                            <a:rPr lang="en-US" sz="2400" b="1" i="1" smtClean="0">
                              <a:solidFill>
                                <a:prstClr val="black"/>
                              </a:solidFill>
                              <a:latin typeface="Cambria Math" panose="02040503050406030204" pitchFamily="18" charset="0"/>
                            </a:rPr>
                            <m:t>𝑳</m:t>
                          </m:r>
                        </m:num>
                        <m:den>
                          <m:r>
                            <a:rPr lang="en-US" sz="2400" b="1" i="1" smtClean="0">
                              <a:solidFill>
                                <a:prstClr val="black"/>
                              </a:solidFill>
                              <a:latin typeface="Cambria Math" panose="02040503050406030204" pitchFamily="18" charset="0"/>
                            </a:rPr>
                            <m:t>𝟐</m:t>
                          </m:r>
                        </m:den>
                      </m:f>
                    </m:oMath>
                  </m:oMathPara>
                </a14:m>
                <a:endParaRPr lang="en-US" sz="2400" b="1" dirty="0">
                  <a:solidFill>
                    <a:prstClr val="black"/>
                  </a:solidFill>
                </a:endParaRPr>
              </a:p>
            </p:txBody>
          </p:sp>
        </mc:Choice>
        <mc:Fallback xmlns="">
          <p:sp>
            <p:nvSpPr>
              <p:cNvPr id="8" name="Rectangle 7"/>
              <p:cNvSpPr>
                <a:spLocks noRot="1" noChangeAspect="1" noMove="1" noResize="1" noEditPoints="1" noAdjustHandles="1" noChangeArrowheads="1" noChangeShapeType="1" noTextEdit="1"/>
              </p:cNvSpPr>
              <p:nvPr/>
            </p:nvSpPr>
            <p:spPr>
              <a:xfrm>
                <a:off x="1219199" y="4301398"/>
                <a:ext cx="1537537" cy="783804"/>
              </a:xfrm>
              <a:prstGeom prst="rect">
                <a:avLst/>
              </a:prstGeom>
              <a:blipFill rotWithShape="0">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Rectangle 8"/>
              <p:cNvSpPr/>
              <p:nvPr/>
            </p:nvSpPr>
            <p:spPr>
              <a:xfrm>
                <a:off x="1108206" y="5085202"/>
                <a:ext cx="2620397" cy="630301"/>
              </a:xfrm>
              <a:prstGeom prst="rect">
                <a:avLst/>
              </a:prstGeom>
            </p:spPr>
            <p:txBody>
              <a:bodyPr wrap="none">
                <a:spAutoFit/>
              </a:bodyPr>
              <a:lstStyle/>
              <a:p>
                <a:pPr lvl="0"/>
                <a:r>
                  <a:rPr lang="en-US" sz="2400" b="1" dirty="0">
                    <a:solidFill>
                      <a:prstClr val="black"/>
                    </a:solidFill>
                  </a:rPr>
                  <a:t>In figure (c), </a:t>
                </a:r>
                <a14:m>
                  <m:oMath xmlns:m="http://schemas.openxmlformats.org/officeDocument/2006/math">
                    <m:r>
                      <a:rPr lang="en-US" sz="2400" b="1" i="1">
                        <a:solidFill>
                          <a:prstClr val="black"/>
                        </a:solidFill>
                        <a:latin typeface="Cambria Math" panose="02040503050406030204" pitchFamily="18" charset="0"/>
                      </a:rPr>
                      <m:t>𝑳</m:t>
                    </m:r>
                    <m:r>
                      <a:rPr lang="en-US" sz="2400" b="1" i="1">
                        <a:solidFill>
                          <a:prstClr val="black"/>
                        </a:solidFill>
                        <a:latin typeface="Cambria Math" panose="02040503050406030204" pitchFamily="18" charset="0"/>
                      </a:rPr>
                      <m:t>=</m:t>
                    </m:r>
                    <m:f>
                      <m:fPr>
                        <m:ctrlPr>
                          <a:rPr lang="en-US" sz="2400" b="1" i="1">
                            <a:solidFill>
                              <a:prstClr val="black"/>
                            </a:solidFill>
                            <a:latin typeface="Cambria Math" panose="02040503050406030204" pitchFamily="18" charset="0"/>
                          </a:rPr>
                        </m:ctrlPr>
                      </m:fPr>
                      <m:num>
                        <m:r>
                          <a:rPr lang="en-US" sz="2400" b="1" i="1" smtClean="0">
                            <a:solidFill>
                              <a:prstClr val="black"/>
                            </a:solidFill>
                            <a:latin typeface="Cambria Math" panose="02040503050406030204" pitchFamily="18" charset="0"/>
                          </a:rPr>
                          <m:t>𝟑</m:t>
                        </m:r>
                        <m:r>
                          <a:rPr lang="el-GR" sz="2400" b="1" i="1">
                            <a:solidFill>
                              <a:prstClr val="black"/>
                            </a:solidFill>
                            <a:latin typeface="Cambria Math" panose="02040503050406030204" pitchFamily="18" charset="0"/>
                          </a:rPr>
                          <m:t>𝝀</m:t>
                        </m:r>
                      </m:num>
                      <m:den>
                        <m:r>
                          <a:rPr lang="en-US" sz="2400" b="1" i="1">
                            <a:solidFill>
                              <a:prstClr val="black"/>
                            </a:solidFill>
                            <a:latin typeface="Cambria Math" panose="02040503050406030204" pitchFamily="18" charset="0"/>
                          </a:rPr>
                          <m:t>𝟐</m:t>
                        </m:r>
                      </m:den>
                    </m:f>
                  </m:oMath>
                </a14:m>
                <a:endParaRPr lang="en-US" sz="2400" b="1" dirty="0">
                  <a:solidFill>
                    <a:prstClr val="black"/>
                  </a:solidFill>
                </a:endParaRPr>
              </a:p>
            </p:txBody>
          </p:sp>
        </mc:Choice>
        <mc:Fallback xmlns="">
          <p:sp>
            <p:nvSpPr>
              <p:cNvPr id="9" name="Rectangle 8"/>
              <p:cNvSpPr>
                <a:spLocks noRot="1" noChangeAspect="1" noMove="1" noResize="1" noEditPoints="1" noAdjustHandles="1" noChangeArrowheads="1" noChangeShapeType="1" noTextEdit="1"/>
              </p:cNvSpPr>
              <p:nvPr/>
            </p:nvSpPr>
            <p:spPr>
              <a:xfrm>
                <a:off x="1108206" y="5085202"/>
                <a:ext cx="2620397" cy="630301"/>
              </a:xfrm>
              <a:prstGeom prst="rect">
                <a:avLst/>
              </a:prstGeom>
              <a:blipFill rotWithShape="0">
                <a:blip r:embed="rId7"/>
                <a:stretch>
                  <a:fillRect l="-3721" b="-865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Rectangle 9"/>
              <p:cNvSpPr/>
              <p:nvPr/>
            </p:nvSpPr>
            <p:spPr>
              <a:xfrm>
                <a:off x="1953616" y="5812991"/>
                <a:ext cx="1537537" cy="783804"/>
              </a:xfrm>
              <a:prstGeom prst="rect">
                <a:avLst/>
              </a:prstGeom>
              <a:solidFill>
                <a:schemeClr val="accent6"/>
              </a:solidFill>
            </p:spPr>
            <p:txBody>
              <a:bodyPr wrap="none">
                <a:spAutoFit/>
              </a:bodyPr>
              <a:lstStyle/>
              <a:p>
                <a:pPr/>
                <a14:m>
                  <m:oMathPara xmlns:m="http://schemas.openxmlformats.org/officeDocument/2006/math">
                    <m:oMathParaPr>
                      <m:jc m:val="centerGroup"/>
                    </m:oMathParaPr>
                    <m:oMath xmlns:m="http://schemas.openxmlformats.org/officeDocument/2006/math">
                      <m:r>
                        <a:rPr lang="en-US" sz="2400" b="1" i="1" smtClean="0">
                          <a:solidFill>
                            <a:prstClr val="black"/>
                          </a:solidFill>
                          <a:latin typeface="Cambria Math" panose="02040503050406030204" pitchFamily="18" charset="0"/>
                        </a:rPr>
                        <m:t>⇒</m:t>
                      </m:r>
                      <m:r>
                        <a:rPr lang="el-GR" sz="2400" b="1" i="1">
                          <a:solidFill>
                            <a:prstClr val="black"/>
                          </a:solidFill>
                          <a:latin typeface="Cambria Math" panose="02040503050406030204" pitchFamily="18" charset="0"/>
                        </a:rPr>
                        <m:t>𝝀</m:t>
                      </m:r>
                      <m:r>
                        <a:rPr lang="en-US" sz="2400" b="1" i="1">
                          <a:solidFill>
                            <a:prstClr val="black"/>
                          </a:solidFill>
                          <a:latin typeface="Cambria Math" panose="02040503050406030204" pitchFamily="18" charset="0"/>
                        </a:rPr>
                        <m:t>=</m:t>
                      </m:r>
                      <m:f>
                        <m:fPr>
                          <m:ctrlPr>
                            <a:rPr lang="en-US" sz="2400" b="1" i="1">
                              <a:solidFill>
                                <a:prstClr val="black"/>
                              </a:solidFill>
                              <a:latin typeface="Cambria Math" panose="02040503050406030204" pitchFamily="18" charset="0"/>
                            </a:rPr>
                          </m:ctrlPr>
                        </m:fPr>
                        <m:num>
                          <m:r>
                            <a:rPr lang="en-US" sz="2400" b="1" i="1">
                              <a:solidFill>
                                <a:prstClr val="black"/>
                              </a:solidFill>
                              <a:latin typeface="Cambria Math" panose="02040503050406030204" pitchFamily="18" charset="0"/>
                            </a:rPr>
                            <m:t>𝟐</m:t>
                          </m:r>
                          <m:r>
                            <a:rPr lang="en-US" sz="2400" b="1" i="1">
                              <a:solidFill>
                                <a:prstClr val="black"/>
                              </a:solidFill>
                              <a:latin typeface="Cambria Math" panose="02040503050406030204" pitchFamily="18" charset="0"/>
                            </a:rPr>
                            <m:t>𝑳</m:t>
                          </m:r>
                        </m:num>
                        <m:den>
                          <m:r>
                            <a:rPr lang="en-US" sz="2400" b="1" i="1" smtClean="0">
                              <a:solidFill>
                                <a:prstClr val="black"/>
                              </a:solidFill>
                              <a:latin typeface="Cambria Math" panose="02040503050406030204" pitchFamily="18" charset="0"/>
                            </a:rPr>
                            <m:t>𝟑</m:t>
                          </m:r>
                        </m:den>
                      </m:f>
                    </m:oMath>
                  </m:oMathPara>
                </a14:m>
                <a:endParaRPr lang="en-US" dirty="0"/>
              </a:p>
            </p:txBody>
          </p:sp>
        </mc:Choice>
        <mc:Fallback xmlns="">
          <p:sp>
            <p:nvSpPr>
              <p:cNvPr id="10" name="Rectangle 9"/>
              <p:cNvSpPr>
                <a:spLocks noRot="1" noChangeAspect="1" noMove="1" noResize="1" noEditPoints="1" noAdjustHandles="1" noChangeArrowheads="1" noChangeShapeType="1" noTextEdit="1"/>
              </p:cNvSpPr>
              <p:nvPr/>
            </p:nvSpPr>
            <p:spPr>
              <a:xfrm>
                <a:off x="1953616" y="5812991"/>
                <a:ext cx="1537537" cy="783804"/>
              </a:xfrm>
              <a:prstGeom prst="rect">
                <a:avLst/>
              </a:prstGeom>
              <a:blipFill rotWithShape="0">
                <a:blip r:embed="rId8"/>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8001164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animBg="1"/>
      <p:bldP spid="7" grpId="0"/>
      <p:bldP spid="8" grpId="0" animBg="1"/>
      <p:bldP spid="9" grpId="0"/>
      <p:bldP spid="10"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p:cNvSpPr txBox="1"/>
              <p:nvPr/>
            </p:nvSpPr>
            <p:spPr>
              <a:xfrm>
                <a:off x="1371600" y="838200"/>
                <a:ext cx="6324600" cy="625812"/>
              </a:xfrm>
              <a:prstGeom prst="rect">
                <a:avLst/>
              </a:prstGeom>
              <a:noFill/>
            </p:spPr>
            <p:txBody>
              <a:bodyPr wrap="square" rtlCol="0">
                <a:spAutoFit/>
              </a:bodyPr>
              <a:lstStyle/>
              <a:p>
                <a:r>
                  <a:rPr lang="en-US" sz="2400" b="1" dirty="0"/>
                  <a:t>So in general, </a:t>
                </a:r>
                <a14:m>
                  <m:oMath xmlns:m="http://schemas.openxmlformats.org/officeDocument/2006/math">
                    <m:r>
                      <a:rPr lang="el-GR" sz="2400" b="1" i="1">
                        <a:solidFill>
                          <a:prstClr val="black"/>
                        </a:solidFill>
                        <a:latin typeface="Cambria Math" panose="02040503050406030204" pitchFamily="18" charset="0"/>
                      </a:rPr>
                      <m:t>𝝀</m:t>
                    </m:r>
                    <m:r>
                      <a:rPr lang="en-US" sz="2400" b="1" i="1">
                        <a:solidFill>
                          <a:prstClr val="black"/>
                        </a:solidFill>
                        <a:latin typeface="Cambria Math" panose="02040503050406030204" pitchFamily="18" charset="0"/>
                      </a:rPr>
                      <m:t>=</m:t>
                    </m:r>
                    <m:f>
                      <m:fPr>
                        <m:ctrlPr>
                          <a:rPr lang="en-US" sz="2400" b="1" i="1">
                            <a:solidFill>
                              <a:prstClr val="black"/>
                            </a:solidFill>
                            <a:latin typeface="Cambria Math" panose="02040503050406030204" pitchFamily="18" charset="0"/>
                          </a:rPr>
                        </m:ctrlPr>
                      </m:fPr>
                      <m:num>
                        <m:r>
                          <a:rPr lang="en-US" sz="2400" b="1" i="1">
                            <a:solidFill>
                              <a:prstClr val="black"/>
                            </a:solidFill>
                            <a:latin typeface="Cambria Math" panose="02040503050406030204" pitchFamily="18" charset="0"/>
                          </a:rPr>
                          <m:t>𝟐</m:t>
                        </m:r>
                        <m:r>
                          <a:rPr lang="en-US" sz="2400" b="1" i="1">
                            <a:solidFill>
                              <a:prstClr val="black"/>
                            </a:solidFill>
                            <a:latin typeface="Cambria Math" panose="02040503050406030204" pitchFamily="18" charset="0"/>
                          </a:rPr>
                          <m:t>𝑳</m:t>
                        </m:r>
                      </m:num>
                      <m:den>
                        <m:r>
                          <a:rPr lang="en-US" sz="2400" b="1" i="1" smtClean="0">
                            <a:solidFill>
                              <a:prstClr val="black"/>
                            </a:solidFill>
                            <a:latin typeface="Cambria Math" panose="02040503050406030204" pitchFamily="18" charset="0"/>
                          </a:rPr>
                          <m:t>𝒏</m:t>
                        </m:r>
                      </m:den>
                    </m:f>
                    <m:r>
                      <a:rPr lang="en-US" sz="2400" b="1" i="1" smtClean="0">
                        <a:solidFill>
                          <a:prstClr val="black"/>
                        </a:solidFill>
                        <a:latin typeface="Cambria Math" panose="02040503050406030204" pitchFamily="18" charset="0"/>
                      </a:rPr>
                      <m:t>            </m:t>
                    </m:r>
                    <m:r>
                      <a:rPr lang="en-US" sz="2400" b="1" i="1" smtClean="0">
                        <a:solidFill>
                          <a:prstClr val="black"/>
                        </a:solidFill>
                        <a:latin typeface="Cambria Math" panose="02040503050406030204" pitchFamily="18" charset="0"/>
                      </a:rPr>
                      <m:t>𝒏</m:t>
                    </m:r>
                    <m:r>
                      <a:rPr lang="en-US" sz="2400" b="1" i="1" smtClean="0">
                        <a:solidFill>
                          <a:prstClr val="black"/>
                        </a:solidFill>
                        <a:latin typeface="Cambria Math" panose="02040503050406030204" pitchFamily="18" charset="0"/>
                      </a:rPr>
                      <m:t>=</m:t>
                    </m:r>
                    <m:r>
                      <a:rPr lang="en-US" sz="2400" b="1" i="1" smtClean="0">
                        <a:solidFill>
                          <a:prstClr val="black"/>
                        </a:solidFill>
                        <a:latin typeface="Cambria Math" panose="02040503050406030204" pitchFamily="18" charset="0"/>
                      </a:rPr>
                      <m:t>𝟏</m:t>
                    </m:r>
                    <m:r>
                      <a:rPr lang="en-US" sz="2400" b="1" i="1" smtClean="0">
                        <a:solidFill>
                          <a:prstClr val="black"/>
                        </a:solidFill>
                        <a:latin typeface="Cambria Math" panose="02040503050406030204" pitchFamily="18" charset="0"/>
                      </a:rPr>
                      <m:t>,</m:t>
                    </m:r>
                    <m:r>
                      <a:rPr lang="en-US" sz="2400" b="1" i="1" smtClean="0">
                        <a:solidFill>
                          <a:prstClr val="black"/>
                        </a:solidFill>
                        <a:latin typeface="Cambria Math" panose="02040503050406030204" pitchFamily="18" charset="0"/>
                      </a:rPr>
                      <m:t>𝟐</m:t>
                    </m:r>
                    <m:r>
                      <a:rPr lang="en-US" sz="2400" b="1" i="1" smtClean="0">
                        <a:solidFill>
                          <a:prstClr val="black"/>
                        </a:solidFill>
                        <a:latin typeface="Cambria Math" panose="02040503050406030204" pitchFamily="18" charset="0"/>
                      </a:rPr>
                      <m:t>,</m:t>
                    </m:r>
                    <m:r>
                      <a:rPr lang="en-US" sz="2400" b="1" i="1" smtClean="0">
                        <a:solidFill>
                          <a:prstClr val="black"/>
                        </a:solidFill>
                        <a:latin typeface="Cambria Math" panose="02040503050406030204" pitchFamily="18" charset="0"/>
                      </a:rPr>
                      <m:t>𝟑</m:t>
                    </m:r>
                    <m:r>
                      <a:rPr lang="en-US" sz="2400" b="1" i="1" smtClean="0">
                        <a:solidFill>
                          <a:prstClr val="black"/>
                        </a:solidFill>
                        <a:latin typeface="Cambria Math" panose="02040503050406030204" pitchFamily="18" charset="0"/>
                      </a:rPr>
                      <m:t>,………..</m:t>
                    </m:r>
                  </m:oMath>
                </a14:m>
                <a:endParaRPr lang="en-US" dirty="0"/>
              </a:p>
            </p:txBody>
          </p:sp>
        </mc:Choice>
        <mc:Fallback xmlns="">
          <p:sp>
            <p:nvSpPr>
              <p:cNvPr id="2" name="TextBox 1"/>
              <p:cNvSpPr txBox="1">
                <a:spLocks noRot="1" noChangeAspect="1" noMove="1" noResize="1" noEditPoints="1" noAdjustHandles="1" noChangeArrowheads="1" noChangeShapeType="1" noTextEdit="1"/>
              </p:cNvSpPr>
              <p:nvPr/>
            </p:nvSpPr>
            <p:spPr>
              <a:xfrm>
                <a:off x="1371600" y="838200"/>
                <a:ext cx="6324600" cy="625812"/>
              </a:xfrm>
              <a:prstGeom prst="rect">
                <a:avLst/>
              </a:prstGeom>
              <a:blipFill rotWithShape="0">
                <a:blip r:embed="rId2"/>
                <a:stretch>
                  <a:fillRect l="-1445" b="-882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TextBox 2"/>
              <p:cNvSpPr txBox="1"/>
              <p:nvPr/>
            </p:nvSpPr>
            <p:spPr>
              <a:xfrm>
                <a:off x="2527692" y="2345423"/>
                <a:ext cx="2333396" cy="63786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1" i="1" smtClean="0">
                          <a:latin typeface="Cambria Math" panose="02040503050406030204" pitchFamily="18" charset="0"/>
                        </a:rPr>
                        <m:t>𝑾𝒆</m:t>
                      </m:r>
                      <m:r>
                        <a:rPr lang="en-US" sz="2400" b="1" i="1" smtClean="0">
                          <a:latin typeface="Cambria Math" panose="02040503050406030204" pitchFamily="18" charset="0"/>
                        </a:rPr>
                        <m:t> </m:t>
                      </m:r>
                      <m:r>
                        <a:rPr lang="en-US" sz="2400" b="1" i="1" smtClean="0">
                          <a:latin typeface="Cambria Math" panose="02040503050406030204" pitchFamily="18" charset="0"/>
                        </a:rPr>
                        <m:t>𝑲𝒏𝒐𝒘</m:t>
                      </m:r>
                      <m:r>
                        <a:rPr lang="en-US" sz="2400" b="1" i="1" smtClean="0">
                          <a:latin typeface="Cambria Math" panose="02040503050406030204" pitchFamily="18" charset="0"/>
                        </a:rPr>
                        <m:t>, </m:t>
                      </m:r>
                      <m:r>
                        <a:rPr lang="en-US" sz="2400" b="1" i="1" smtClean="0">
                          <a:latin typeface="Cambria Math" panose="02040503050406030204" pitchFamily="18" charset="0"/>
                        </a:rPr>
                        <m:t>𝒇</m:t>
                      </m:r>
                      <m:r>
                        <a:rPr lang="en-US" sz="2400" b="1" i="1" smtClean="0">
                          <a:latin typeface="Cambria Math" panose="02040503050406030204" pitchFamily="18" charset="0"/>
                        </a:rPr>
                        <m:t>=</m:t>
                      </m:r>
                      <m:f>
                        <m:fPr>
                          <m:ctrlPr>
                            <a:rPr lang="en-US" sz="2400" b="1" i="1" smtClean="0">
                              <a:latin typeface="Cambria Math" panose="02040503050406030204" pitchFamily="18" charset="0"/>
                            </a:rPr>
                          </m:ctrlPr>
                        </m:fPr>
                        <m:num>
                          <m:r>
                            <a:rPr lang="en-US" sz="2400" b="1" i="1" smtClean="0">
                              <a:latin typeface="Cambria Math" panose="02040503050406030204" pitchFamily="18" charset="0"/>
                            </a:rPr>
                            <m:t>𝒗</m:t>
                          </m:r>
                        </m:num>
                        <m:den>
                          <m:r>
                            <a:rPr lang="el-GR" sz="2400" b="1" i="1" smtClean="0">
                              <a:latin typeface="Cambria Math" panose="02040503050406030204" pitchFamily="18" charset="0"/>
                            </a:rPr>
                            <m:t>𝝀</m:t>
                          </m:r>
                        </m:den>
                      </m:f>
                    </m:oMath>
                  </m:oMathPara>
                </a14:m>
                <a:endParaRPr lang="en-US" sz="2400" b="1" dirty="0"/>
              </a:p>
            </p:txBody>
          </p:sp>
        </mc:Choice>
        <mc:Fallback xmlns="">
          <p:sp>
            <p:nvSpPr>
              <p:cNvPr id="3" name="TextBox 2"/>
              <p:cNvSpPr txBox="1">
                <a:spLocks noRot="1" noChangeAspect="1" noMove="1" noResize="1" noEditPoints="1" noAdjustHandles="1" noChangeArrowheads="1" noChangeShapeType="1" noTextEdit="1"/>
              </p:cNvSpPr>
              <p:nvPr/>
            </p:nvSpPr>
            <p:spPr>
              <a:xfrm>
                <a:off x="2527692" y="2345423"/>
                <a:ext cx="2333396" cy="637867"/>
              </a:xfrm>
              <a:prstGeom prst="rect">
                <a:avLst/>
              </a:prstGeom>
              <a:blipFill rotWithShape="0">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p:cNvSpPr txBox="1"/>
              <p:nvPr/>
            </p:nvSpPr>
            <p:spPr>
              <a:xfrm>
                <a:off x="2743200" y="3505200"/>
                <a:ext cx="1902380" cy="109119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1" i="1" smtClean="0">
                          <a:latin typeface="Cambria Math" panose="02040503050406030204" pitchFamily="18" charset="0"/>
                        </a:rPr>
                        <m:t>⇒</m:t>
                      </m:r>
                      <m:r>
                        <a:rPr lang="en-US" sz="2400" b="1" i="1" smtClean="0">
                          <a:latin typeface="Cambria Math" panose="02040503050406030204" pitchFamily="18" charset="0"/>
                        </a:rPr>
                        <m:t>𝒇</m:t>
                      </m:r>
                      <m:r>
                        <a:rPr lang="en-US" sz="2400" b="1" i="1" smtClean="0">
                          <a:latin typeface="Cambria Math" panose="02040503050406030204" pitchFamily="18" charset="0"/>
                        </a:rPr>
                        <m:t>=</m:t>
                      </m:r>
                      <m:f>
                        <m:fPr>
                          <m:ctrlPr>
                            <a:rPr lang="en-US" sz="2400" b="1" i="1">
                              <a:solidFill>
                                <a:prstClr val="black"/>
                              </a:solidFill>
                              <a:latin typeface="Cambria Math" panose="02040503050406030204" pitchFamily="18" charset="0"/>
                            </a:rPr>
                          </m:ctrlPr>
                        </m:fPr>
                        <m:num>
                          <m:r>
                            <a:rPr lang="en-US" sz="2400" b="1" i="1" smtClean="0">
                              <a:solidFill>
                                <a:prstClr val="black"/>
                              </a:solidFill>
                              <a:latin typeface="Cambria Math" panose="02040503050406030204" pitchFamily="18" charset="0"/>
                            </a:rPr>
                            <m:t>𝒏</m:t>
                          </m:r>
                        </m:num>
                        <m:den>
                          <m:r>
                            <a:rPr lang="en-US" sz="2400" b="1" i="1" smtClean="0">
                              <a:solidFill>
                                <a:prstClr val="black"/>
                              </a:solidFill>
                              <a:latin typeface="Cambria Math" panose="02040503050406030204" pitchFamily="18" charset="0"/>
                            </a:rPr>
                            <m:t>𝟐</m:t>
                          </m:r>
                          <m:r>
                            <a:rPr lang="en-US" sz="2400" b="1" i="1" smtClean="0">
                              <a:solidFill>
                                <a:prstClr val="black"/>
                              </a:solidFill>
                              <a:latin typeface="Cambria Math" panose="02040503050406030204" pitchFamily="18" charset="0"/>
                            </a:rPr>
                            <m:t>𝑳</m:t>
                          </m:r>
                        </m:den>
                      </m:f>
                      <m:rad>
                        <m:radPr>
                          <m:degHide m:val="on"/>
                          <m:ctrlPr>
                            <a:rPr lang="en-US" sz="2400" b="1" i="1">
                              <a:solidFill>
                                <a:prstClr val="black"/>
                              </a:solidFill>
                              <a:latin typeface="Cambria Math" panose="02040503050406030204" pitchFamily="18" charset="0"/>
                            </a:rPr>
                          </m:ctrlPr>
                        </m:radPr>
                        <m:deg/>
                        <m:e>
                          <m:f>
                            <m:fPr>
                              <m:ctrlPr>
                                <a:rPr lang="en-US" sz="2400" b="1" i="1">
                                  <a:solidFill>
                                    <a:prstClr val="black"/>
                                  </a:solidFill>
                                  <a:latin typeface="Cambria Math" panose="02040503050406030204" pitchFamily="18" charset="0"/>
                                </a:rPr>
                              </m:ctrlPr>
                            </m:fPr>
                            <m:num>
                              <m:r>
                                <a:rPr lang="en-US" sz="2400" b="1" i="1">
                                  <a:solidFill>
                                    <a:prstClr val="black"/>
                                  </a:solidFill>
                                  <a:latin typeface="Cambria Math" panose="02040503050406030204" pitchFamily="18" charset="0"/>
                                  <a:ea typeface="Cambria Math" panose="02040503050406030204" pitchFamily="18" charset="0"/>
                                </a:rPr>
                                <m:t>𝝉</m:t>
                              </m:r>
                            </m:num>
                            <m:den>
                              <m:r>
                                <a:rPr lang="en-US" sz="2400" b="1" i="1">
                                  <a:solidFill>
                                    <a:prstClr val="black"/>
                                  </a:solidFill>
                                  <a:latin typeface="Cambria Math" panose="02040503050406030204" pitchFamily="18" charset="0"/>
                                  <a:ea typeface="Cambria Math" panose="02040503050406030204" pitchFamily="18" charset="0"/>
                                </a:rPr>
                                <m:t>𝝁</m:t>
                              </m:r>
                            </m:den>
                          </m:f>
                          <m:r>
                            <a:rPr lang="en-US" sz="2400" b="1" i="1">
                              <a:solidFill>
                                <a:prstClr val="black"/>
                              </a:solidFill>
                              <a:latin typeface="Cambria Math" panose="02040503050406030204" pitchFamily="18" charset="0"/>
                            </a:rPr>
                            <m:t> </m:t>
                          </m:r>
                        </m:e>
                      </m:rad>
                    </m:oMath>
                  </m:oMathPara>
                </a14:m>
                <a:endParaRPr lang="en-US" sz="2400" b="1" dirty="0"/>
              </a:p>
            </p:txBody>
          </p:sp>
        </mc:Choice>
        <mc:Fallback xmlns="">
          <p:sp>
            <p:nvSpPr>
              <p:cNvPr id="4" name="TextBox 3"/>
              <p:cNvSpPr txBox="1">
                <a:spLocks noRot="1" noChangeAspect="1" noMove="1" noResize="1" noEditPoints="1" noAdjustHandles="1" noChangeArrowheads="1" noChangeShapeType="1" noTextEdit="1"/>
              </p:cNvSpPr>
              <p:nvPr/>
            </p:nvSpPr>
            <p:spPr>
              <a:xfrm>
                <a:off x="2743200" y="3505200"/>
                <a:ext cx="1902380" cy="1091196"/>
              </a:xfrm>
              <a:prstGeom prst="rect">
                <a:avLst/>
              </a:prstGeom>
              <a:blipFill rotWithShape="0">
                <a:blip r:embed="rId4"/>
                <a:stretch>
                  <a:fillRect/>
                </a:stretch>
              </a:blipFill>
            </p:spPr>
            <p:txBody>
              <a:bodyPr/>
              <a:lstStyle/>
              <a:p>
                <a:r>
                  <a:rPr lang="en-US">
                    <a:noFill/>
                  </a:rPr>
                  <a:t> </a:t>
                </a:r>
              </a:p>
            </p:txBody>
          </p:sp>
        </mc:Fallback>
      </mc:AlternateContent>
      <p:sp>
        <p:nvSpPr>
          <p:cNvPr id="5" name="TextBox 4"/>
          <p:cNvSpPr txBox="1"/>
          <p:nvPr/>
        </p:nvSpPr>
        <p:spPr>
          <a:xfrm>
            <a:off x="1066800" y="5029200"/>
            <a:ext cx="6324600" cy="461665"/>
          </a:xfrm>
          <a:prstGeom prst="rect">
            <a:avLst/>
          </a:prstGeom>
          <a:noFill/>
        </p:spPr>
        <p:txBody>
          <a:bodyPr wrap="square" rtlCol="0">
            <a:spAutoFit/>
          </a:bodyPr>
          <a:lstStyle/>
          <a:p>
            <a:r>
              <a:rPr lang="en-US" sz="2400" b="1" dirty="0"/>
              <a:t>This is the expression for resonant frequency.</a:t>
            </a:r>
          </a:p>
        </p:txBody>
      </p:sp>
    </p:spTree>
    <p:extLst>
      <p:ext uri="{BB962C8B-B14F-4D97-AF65-F5344CB8AC3E}">
        <p14:creationId xmlns:p14="http://schemas.microsoft.com/office/powerpoint/2010/main" val="17008962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4886F92-5824-45FB-B506-B6229DC9CCDE}"/>
              </a:ext>
            </a:extLst>
          </p:cNvPr>
          <p:cNvSpPr/>
          <p:nvPr/>
        </p:nvSpPr>
        <p:spPr>
          <a:xfrm>
            <a:off x="533400" y="304800"/>
            <a:ext cx="7848600" cy="1015663"/>
          </a:xfrm>
          <a:prstGeom prst="rect">
            <a:avLst/>
          </a:prstGeom>
        </p:spPr>
        <p:txBody>
          <a:bodyPr wrap="square">
            <a:spAutoFit/>
          </a:bodyPr>
          <a:lstStyle/>
          <a:p>
            <a:pPr marL="0" marR="0" lvl="0" indent="0" algn="just"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B050"/>
                </a:solidFill>
                <a:effectLst/>
                <a:uLnTx/>
                <a:uFillTx/>
                <a:latin typeface="Arial" panose="020B0604020202020204" pitchFamily="34" charset="0"/>
                <a:ea typeface="Calibri" panose="020F0502020204030204" pitchFamily="34" charset="0"/>
                <a:cs typeface="Times New Roman" panose="02020603050405020304" pitchFamily="18" charset="0"/>
              </a:rPr>
              <a:t>44. A 125 cm length of string has a mass 2.00 g and tension 7.00 N between fixed supports. (a) What is the wave speed for this string? (b) What is the lowest resonant frequency of this string?</a:t>
            </a:r>
            <a:endParaRPr kumimoji="0" lang="en-US" sz="2000" b="0" i="0" u="none" strike="noStrike" kern="1200" cap="none" spc="0" normalizeH="0" baseline="0" noProof="0" dirty="0">
              <a:ln>
                <a:noFill/>
              </a:ln>
              <a:solidFill>
                <a:srgbClr val="00B050"/>
              </a:solidFill>
              <a:effectLst/>
              <a:uLnTx/>
              <a:uFillTx/>
              <a:latin typeface="Calibri" panose="020F0502020204030204" pitchFamily="34" charset="0"/>
              <a:ea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id="{7A7C7AE5-599F-41C8-8AE6-4385B2B543C8}"/>
                  </a:ext>
                </a:extLst>
              </p:cNvPr>
              <p:cNvSpPr/>
              <p:nvPr/>
            </p:nvSpPr>
            <p:spPr>
              <a:xfrm>
                <a:off x="256735" y="2752718"/>
                <a:ext cx="4467665" cy="628121"/>
              </a:xfrm>
              <a:prstGeom prst="rect">
                <a:avLst/>
              </a:prstGeom>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 xmlns:m="http://schemas.openxmlformats.org/officeDocument/2006/math">
                    <m:sSup>
                      <m:sSupPr>
                        <m:ctrlPr>
                          <a:rPr kumimoji="0" lang="en-US" sz="2400" b="0" i="1" u="none" strike="noStrike" kern="1200" cap="none" spc="0" normalizeH="0" baseline="0" noProof="0" smtClean="0">
                            <a:ln>
                              <a:noFill/>
                            </a:ln>
                            <a:solidFill>
                              <a:srgbClr val="00B050"/>
                            </a:solidFill>
                            <a:effectLst/>
                            <a:uLnTx/>
                            <a:uFillTx/>
                            <a:latin typeface="Cambria Math" panose="02040503050406030204" pitchFamily="18" charset="0"/>
                            <a:ea typeface="+mn-ea"/>
                            <a:cs typeface="+mn-cs"/>
                          </a:rPr>
                        </m:ctrlPr>
                      </m:sSupPr>
                      <m:e>
                        <m:d>
                          <m:dPr>
                            <m:ctrlPr>
                              <a:rPr kumimoji="0" lang="en-US" sz="2400" b="0" i="1" u="none" strike="noStrike" kern="1200" cap="none" spc="0" normalizeH="0" baseline="0" noProof="0" smtClean="0">
                                <a:ln>
                                  <a:noFill/>
                                </a:ln>
                                <a:solidFill>
                                  <a:srgbClr val="00B050"/>
                                </a:solidFill>
                                <a:effectLst/>
                                <a:uLnTx/>
                                <a:uFillTx/>
                                <a:latin typeface="Cambria Math" panose="02040503050406030204" pitchFamily="18" charset="0"/>
                                <a:ea typeface="+mn-ea"/>
                                <a:cs typeface="+mn-cs"/>
                              </a:rPr>
                            </m:ctrlPr>
                          </m:dPr>
                          <m:e>
                            <m:r>
                              <m:rPr>
                                <m:sty m:val="p"/>
                              </m:rPr>
                              <a:rPr kumimoji="0" lang="en-US" sz="2400" b="0" i="0" u="none" strike="noStrike" kern="1200" cap="none" spc="0" normalizeH="0" baseline="0" noProof="0" smtClean="0">
                                <a:ln>
                                  <a:noFill/>
                                </a:ln>
                                <a:solidFill>
                                  <a:srgbClr val="00B050"/>
                                </a:solidFill>
                                <a:effectLst/>
                                <a:uLnTx/>
                                <a:uFillTx/>
                                <a:latin typeface="Cambria Math" panose="02040503050406030204" pitchFamily="18" charset="0"/>
                                <a:ea typeface="+mn-ea"/>
                                <a:cs typeface="+mn-cs"/>
                              </a:rPr>
                              <m:t>a</m:t>
                            </m:r>
                          </m:e>
                        </m:d>
                        <m:r>
                          <a:rPr kumimoji="0" lang="en-US" sz="2400" b="0" i="0" u="none" strike="noStrike" kern="1200" cap="none" spc="0" normalizeH="0" baseline="0" noProof="0" smtClean="0">
                            <a:ln>
                              <a:noFill/>
                            </a:ln>
                            <a:solidFill>
                              <a:srgbClr val="00B050"/>
                            </a:solidFill>
                            <a:effectLst/>
                            <a:uLnTx/>
                            <a:uFillTx/>
                            <a:latin typeface="Cambria Math" panose="02040503050406030204" pitchFamily="18" charset="0"/>
                            <a:ea typeface="+mn-ea"/>
                            <a:cs typeface="+mn-cs"/>
                          </a:rPr>
                          <m:t> </m:t>
                        </m:r>
                        <m:r>
                          <m:rPr>
                            <m:sty m:val="p"/>
                          </m:rPr>
                          <a:rPr kumimoji="0" lang="en-US" sz="2400" b="0" i="0" u="none" strike="noStrike" kern="1200" cap="none" spc="0" normalizeH="0" baseline="0" noProof="0">
                            <a:ln>
                              <a:noFill/>
                            </a:ln>
                            <a:solidFill>
                              <a:srgbClr val="00B050"/>
                            </a:solidFill>
                            <a:effectLst/>
                            <a:uLnTx/>
                            <a:uFillTx/>
                            <a:latin typeface="Cambria Math" panose="02040503050406030204" pitchFamily="18" charset="0"/>
                            <a:ea typeface="+mn-ea"/>
                            <a:cs typeface="+mn-cs"/>
                          </a:rPr>
                          <m:t>v</m:t>
                        </m:r>
                      </m:e>
                      <m:sup>
                        <m:r>
                          <a:rPr kumimoji="0" lang="en-US" sz="2400" b="0" i="0" u="none" strike="noStrike" kern="1200" cap="none" spc="0" normalizeH="0" baseline="0" noProof="0">
                            <a:ln>
                              <a:noFill/>
                            </a:ln>
                            <a:solidFill>
                              <a:srgbClr val="00B050"/>
                            </a:solidFill>
                            <a:effectLst/>
                            <a:uLnTx/>
                            <a:uFillTx/>
                            <a:latin typeface="Cambria Math" panose="02040503050406030204" pitchFamily="18" charset="0"/>
                            <a:ea typeface="+mn-ea"/>
                            <a:cs typeface="+mn-cs"/>
                          </a:rPr>
                          <m:t> </m:t>
                        </m:r>
                      </m:sup>
                    </m:sSup>
                    <m:r>
                      <a:rPr kumimoji="0" lang="en-US" sz="2400" b="0" i="0" u="none" strike="noStrike" kern="1200" cap="none" spc="0" normalizeH="0" baseline="0" noProof="0" smtClean="0">
                        <a:ln>
                          <a:noFill/>
                        </a:ln>
                        <a:solidFill>
                          <a:srgbClr val="00B050"/>
                        </a:solidFill>
                        <a:effectLst/>
                        <a:uLnTx/>
                        <a:uFillTx/>
                        <a:latin typeface="Cambria Math" panose="02040503050406030204" pitchFamily="18" charset="0"/>
                        <a:ea typeface="+mn-ea"/>
                        <a:cs typeface="+mn-cs"/>
                      </a:rPr>
                      <m:t>=</m:t>
                    </m:r>
                    <m:r>
                      <a:rPr kumimoji="0" lang="en-US" sz="2400" b="0" i="0" u="none" strike="noStrike" kern="1200" cap="none" spc="0" normalizeH="0" baseline="0" noProof="0" smtClean="0">
                        <a:ln>
                          <a:noFill/>
                        </a:ln>
                        <a:solidFill>
                          <a:srgbClr val="00B050"/>
                        </a:solidFill>
                        <a:effectLst/>
                        <a:uLnTx/>
                        <a:uFillTx/>
                        <a:latin typeface="Cambria Math" panose="02040503050406030204" pitchFamily="18" charset="0"/>
                        <a:ea typeface="Cambria Math" panose="02040503050406030204" pitchFamily="18" charset="0"/>
                        <a:cs typeface="+mn-cs"/>
                      </a:rPr>
                      <m:t>√</m:t>
                    </m:r>
                  </m:oMath>
                </a14:m>
                <a:r>
                  <a:rPr kumimoji="0" lang="en-US" sz="2400" b="0" i="0" u="none" strike="noStrike" kern="1200" cap="none" spc="0" normalizeH="0" baseline="0" noProof="0" dirty="0">
                    <a:ln>
                      <a:noFill/>
                    </a:ln>
                    <a:solidFill>
                      <a:srgbClr val="00B050"/>
                    </a:solidFill>
                    <a:effectLst/>
                    <a:uLnTx/>
                    <a:uFillTx/>
                    <a:latin typeface="Arial" panose="020B0604020202020204" pitchFamily="34" charset="0"/>
                    <a:ea typeface="+mn-ea"/>
                    <a:cs typeface="Arial" panose="020B0604020202020204" pitchFamily="34" charset="0"/>
                  </a:rPr>
                  <a:t> </a:t>
                </a:r>
                <a14:m>
                  <m:oMath xmlns:m="http://schemas.openxmlformats.org/officeDocument/2006/math">
                    <m:f>
                      <m:fPr>
                        <m:ctrlPr>
                          <a:rPr kumimoji="0" lang="en-US" sz="2400" b="0" i="1" u="none" strike="noStrike" kern="1200" cap="none" spc="0" normalizeH="0" baseline="0" noProof="0">
                            <a:ln>
                              <a:noFill/>
                            </a:ln>
                            <a:solidFill>
                              <a:srgbClr val="00B050"/>
                            </a:solidFill>
                            <a:effectLst/>
                            <a:uLnTx/>
                            <a:uFillTx/>
                            <a:latin typeface="Cambria Math" panose="02040503050406030204" pitchFamily="18" charset="0"/>
                            <a:ea typeface="+mn-ea"/>
                            <a:cs typeface="+mn-cs"/>
                          </a:rPr>
                        </m:ctrlPr>
                      </m:fPr>
                      <m:num>
                        <m:r>
                          <m:rPr>
                            <m:sty m:val="p"/>
                          </m:rPr>
                          <a:rPr kumimoji="0" lang="el-GR" sz="2400" b="0" i="0" u="none" strike="noStrike" kern="1200" cap="none" spc="0" normalizeH="0" baseline="0" noProof="0">
                            <a:ln>
                              <a:noFill/>
                            </a:ln>
                            <a:solidFill>
                              <a:srgbClr val="00B050"/>
                            </a:solidFill>
                            <a:effectLst/>
                            <a:uLnTx/>
                            <a:uFillTx/>
                            <a:latin typeface="Cambria Math" panose="02040503050406030204" pitchFamily="18" charset="0"/>
                            <a:ea typeface="Cambria Math" panose="02040503050406030204" pitchFamily="18" charset="0"/>
                            <a:cs typeface="+mn-cs"/>
                          </a:rPr>
                          <m:t>τ</m:t>
                        </m:r>
                      </m:num>
                      <m:den>
                        <m:r>
                          <m:rPr>
                            <m:sty m:val="p"/>
                          </m:rPr>
                          <a:rPr kumimoji="0" lang="en-US" sz="2400" b="0" i="0" u="none" strike="noStrike" kern="1200" cap="none" spc="0" normalizeH="0" baseline="0" noProof="0">
                            <a:ln>
                              <a:noFill/>
                            </a:ln>
                            <a:solidFill>
                              <a:srgbClr val="00B050"/>
                            </a:solidFill>
                            <a:effectLst/>
                            <a:uLnTx/>
                            <a:uFillTx/>
                            <a:latin typeface="Cambria Math" panose="02040503050406030204" pitchFamily="18" charset="0"/>
                            <a:ea typeface="Cambria Math" panose="02040503050406030204" pitchFamily="18" charset="0"/>
                            <a:cs typeface="+mn-cs"/>
                          </a:rPr>
                          <m:t>μ</m:t>
                        </m:r>
                      </m:den>
                    </m:f>
                  </m:oMath>
                </a14:m>
                <a:r>
                  <a:rPr kumimoji="0" lang="en-US" sz="2400" b="0" i="0" u="none" strike="noStrike" kern="1200" cap="none" spc="0" normalizeH="0" baseline="0" noProof="0" dirty="0">
                    <a:ln>
                      <a:noFill/>
                    </a:ln>
                    <a:solidFill>
                      <a:srgbClr val="00B050"/>
                    </a:solidFill>
                    <a:effectLst/>
                    <a:uLnTx/>
                    <a:uFillTx/>
                    <a:latin typeface="Arial" panose="020B0604020202020204" pitchFamily="34" charset="0"/>
                    <a:ea typeface="+mn-ea"/>
                    <a:cs typeface="Arial" panose="020B0604020202020204" pitchFamily="34" charset="0"/>
                  </a:rPr>
                  <a:t> = 66.14 m/s    Ans. </a:t>
                </a:r>
                <a:endParaRPr kumimoji="0" lang="en-US"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mc:Choice>
        <mc:Fallback xmlns="">
          <p:sp>
            <p:nvSpPr>
              <p:cNvPr id="3" name="Rectangle 2">
                <a:extLst>
                  <a:ext uri="{FF2B5EF4-FFF2-40B4-BE49-F238E27FC236}">
                    <a16:creationId xmlns:a16="http://schemas.microsoft.com/office/drawing/2014/main" id="{7A7C7AE5-599F-41C8-8AE6-4385B2B543C8}"/>
                  </a:ext>
                </a:extLst>
              </p:cNvPr>
              <p:cNvSpPr>
                <a:spLocks noRot="1" noChangeAspect="1" noMove="1" noResize="1" noEditPoints="1" noAdjustHandles="1" noChangeArrowheads="1" noChangeShapeType="1" noTextEdit="1"/>
              </p:cNvSpPr>
              <p:nvPr/>
            </p:nvSpPr>
            <p:spPr>
              <a:xfrm>
                <a:off x="256735" y="2752718"/>
                <a:ext cx="4467665" cy="628121"/>
              </a:xfrm>
              <a:prstGeom prst="rect">
                <a:avLst/>
              </a:prstGeom>
              <a:blipFill>
                <a:blip r:embed="rId2"/>
                <a:stretch>
                  <a:fillRect t="-1942" r="-546" b="-971"/>
                </a:stretch>
              </a:blipFill>
            </p:spPr>
            <p:txBody>
              <a:bodyPr/>
              <a:lstStyle/>
              <a:p>
                <a:r>
                  <a:rPr lang="en-US">
                    <a:noFill/>
                  </a:rPr>
                  <a:t> </a:t>
                </a:r>
              </a:p>
            </p:txBody>
          </p:sp>
        </mc:Fallback>
      </mc:AlternateContent>
      <p:sp>
        <p:nvSpPr>
          <p:cNvPr id="4" name="Rectangle 3">
            <a:extLst>
              <a:ext uri="{FF2B5EF4-FFF2-40B4-BE49-F238E27FC236}">
                <a16:creationId xmlns:a16="http://schemas.microsoft.com/office/drawing/2014/main" id="{BA6827B6-37C7-460D-89C9-C18F3D188FF7}"/>
              </a:ext>
            </a:extLst>
          </p:cNvPr>
          <p:cNvSpPr/>
          <p:nvPr/>
        </p:nvSpPr>
        <p:spPr>
          <a:xfrm>
            <a:off x="281353" y="3906706"/>
            <a:ext cx="8077200" cy="461665"/>
          </a:xfrm>
          <a:prstGeom prst="rect">
            <a:avLst/>
          </a:prstGeom>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7030A0"/>
                </a:solidFill>
                <a:effectLst/>
                <a:uLnTx/>
                <a:uFillTx/>
                <a:latin typeface="Arial" panose="020B0604020202020204" pitchFamily="34" charset="0"/>
                <a:ea typeface="+mn-ea"/>
                <a:cs typeface="Arial" panose="020B0604020202020204" pitchFamily="34" charset="0"/>
              </a:rPr>
              <a:t>(b)  For the lowest resonant frequency, n = 1:  </a:t>
            </a:r>
          </a:p>
        </p:txBody>
      </p:sp>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ADEC18F0-CBA2-4355-B4E1-A675F6F9CA3E}"/>
                  </a:ext>
                </a:extLst>
              </p:cNvPr>
              <p:cNvSpPr/>
              <p:nvPr/>
            </p:nvSpPr>
            <p:spPr>
              <a:xfrm>
                <a:off x="533400" y="1775376"/>
                <a:ext cx="5715000" cy="584584"/>
              </a:xfrm>
              <a:prstGeom prst="rect">
                <a:avLst/>
              </a:prstGeom>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 xmlns:m="http://schemas.openxmlformats.org/officeDocument/2006/math">
                    <m:r>
                      <m:rPr>
                        <m:sty m:val="p"/>
                      </m:rPr>
                      <a:rPr kumimoji="0" lang="en-US" sz="2400" b="0" i="0" u="none" strike="noStrike" kern="1200" cap="none" spc="0" normalizeH="0" baseline="0" noProof="0" smtClean="0">
                        <a:ln>
                          <a:noFill/>
                        </a:ln>
                        <a:solidFill>
                          <a:srgbClr val="00B0F0"/>
                        </a:solidFill>
                        <a:effectLst/>
                        <a:uLnTx/>
                        <a:uFillTx/>
                        <a:latin typeface="Cambria Math" panose="02040503050406030204" pitchFamily="18" charset="0"/>
                        <a:ea typeface="Cambria Math" panose="02040503050406030204" pitchFamily="18" charset="0"/>
                        <a:cs typeface="+mn-cs"/>
                      </a:rPr>
                      <m:t>μ</m:t>
                    </m:r>
                    <m:r>
                      <a:rPr kumimoji="0" lang="en-US" sz="2400" b="0" i="0" u="none" strike="noStrike" kern="1200" cap="none" spc="0" normalizeH="0" baseline="0" noProof="0" smtClean="0">
                        <a:ln>
                          <a:noFill/>
                        </a:ln>
                        <a:solidFill>
                          <a:srgbClr val="00B0F0"/>
                        </a:solidFill>
                        <a:effectLst/>
                        <a:uLnTx/>
                        <a:uFillTx/>
                        <a:latin typeface="Cambria Math" panose="02040503050406030204" pitchFamily="18" charset="0"/>
                        <a:ea typeface="Cambria Math" panose="02040503050406030204" pitchFamily="18" charset="0"/>
                        <a:cs typeface="+mn-cs"/>
                      </a:rPr>
                      <m:t> </m:t>
                    </m:r>
                  </m:oMath>
                </a14:m>
                <a:r>
                  <a:rPr kumimoji="0" lang="en-US" sz="2400" b="0" i="0" u="none" strike="noStrike" kern="1200" cap="none" spc="0" normalizeH="0" baseline="0" noProof="0" dirty="0">
                    <a:ln>
                      <a:noFill/>
                    </a:ln>
                    <a:solidFill>
                      <a:srgbClr val="00B0F0"/>
                    </a:solidFill>
                    <a:effectLst/>
                    <a:uLnTx/>
                    <a:uFillTx/>
                    <a:latin typeface="Arial" panose="020B0604020202020204" pitchFamily="34" charset="0"/>
                    <a:ea typeface="+mn-ea"/>
                    <a:cs typeface="Arial" panose="020B0604020202020204" pitchFamily="34" charset="0"/>
                  </a:rPr>
                  <a:t>= </a:t>
                </a:r>
                <a14:m>
                  <m:oMath xmlns:m="http://schemas.openxmlformats.org/officeDocument/2006/math">
                    <m:f>
                      <m:fPr>
                        <m:ctrlPr>
                          <a:rPr kumimoji="0" lang="en-US" sz="2400" b="0" i="1" u="none" strike="noStrike" kern="1200" cap="none" spc="0" normalizeH="0" baseline="0" noProof="0" dirty="0" smtClean="0">
                            <a:ln>
                              <a:noFill/>
                            </a:ln>
                            <a:solidFill>
                              <a:srgbClr val="00B0F0"/>
                            </a:solidFill>
                            <a:effectLst/>
                            <a:uLnTx/>
                            <a:uFillTx/>
                            <a:latin typeface="Cambria Math" panose="02040503050406030204" pitchFamily="18" charset="0"/>
                            <a:ea typeface="+mn-ea"/>
                            <a:cs typeface="+mn-cs"/>
                          </a:rPr>
                        </m:ctrlPr>
                      </m:fPr>
                      <m:num>
                        <m:r>
                          <m:rPr>
                            <m:sty m:val="p"/>
                          </m:rPr>
                          <a:rPr kumimoji="0" lang="en-US" sz="2400" b="0" i="0" u="none" strike="noStrike" kern="1200" cap="none" spc="0" normalizeH="0" baseline="0" noProof="0" dirty="0" smtClean="0">
                            <a:ln>
                              <a:noFill/>
                            </a:ln>
                            <a:solidFill>
                              <a:srgbClr val="00B0F0"/>
                            </a:solidFill>
                            <a:effectLst/>
                            <a:uLnTx/>
                            <a:uFillTx/>
                            <a:latin typeface="Cambria Math" panose="02040503050406030204" pitchFamily="18" charset="0"/>
                            <a:ea typeface="+mn-ea"/>
                            <a:cs typeface="+mn-cs"/>
                          </a:rPr>
                          <m:t>m</m:t>
                        </m:r>
                      </m:num>
                      <m:den>
                        <m:r>
                          <m:rPr>
                            <m:sty m:val="p"/>
                          </m:rPr>
                          <a:rPr kumimoji="0" lang="en-US" sz="2400" b="0" i="0" u="none" strike="noStrike" kern="1200" cap="none" spc="0" normalizeH="0" baseline="0" noProof="0" dirty="0" smtClean="0">
                            <a:ln>
                              <a:noFill/>
                            </a:ln>
                            <a:solidFill>
                              <a:srgbClr val="00B0F0"/>
                            </a:solidFill>
                            <a:effectLst/>
                            <a:uLnTx/>
                            <a:uFillTx/>
                            <a:latin typeface="Cambria Math" panose="02040503050406030204" pitchFamily="18" charset="0"/>
                            <a:ea typeface="+mn-ea"/>
                            <a:cs typeface="+mn-cs"/>
                          </a:rPr>
                          <m:t>L</m:t>
                        </m:r>
                      </m:den>
                    </m:f>
                  </m:oMath>
                </a14:m>
                <a:r>
                  <a:rPr kumimoji="0" lang="en-US" sz="2400" b="0" i="0" u="none" strike="noStrike" kern="1200" cap="none" spc="0" normalizeH="0" baseline="0" noProof="0" dirty="0">
                    <a:ln>
                      <a:noFill/>
                    </a:ln>
                    <a:solidFill>
                      <a:srgbClr val="00B0F0"/>
                    </a:solidFill>
                    <a:effectLst/>
                    <a:uLnTx/>
                    <a:uFillTx/>
                    <a:latin typeface="Arial" panose="020B0604020202020204" pitchFamily="34" charset="0"/>
                    <a:ea typeface="+mn-ea"/>
                    <a:cs typeface="Arial" panose="020B0604020202020204" pitchFamily="34" charset="0"/>
                  </a:rPr>
                  <a:t>= 0.0016 kg/m </a:t>
                </a:r>
              </a:p>
            </p:txBody>
          </p:sp>
        </mc:Choice>
        <mc:Fallback xmlns="">
          <p:sp>
            <p:nvSpPr>
              <p:cNvPr id="8" name="Rectangle 7">
                <a:extLst>
                  <a:ext uri="{FF2B5EF4-FFF2-40B4-BE49-F238E27FC236}">
                    <a16:creationId xmlns:a16="http://schemas.microsoft.com/office/drawing/2014/main" id="{ADEC18F0-CBA2-4355-B4E1-A675F6F9CA3E}"/>
                  </a:ext>
                </a:extLst>
              </p:cNvPr>
              <p:cNvSpPr>
                <a:spLocks noRot="1" noChangeAspect="1" noMove="1" noResize="1" noEditPoints="1" noAdjustHandles="1" noChangeArrowheads="1" noChangeShapeType="1" noTextEdit="1"/>
              </p:cNvSpPr>
              <p:nvPr/>
            </p:nvSpPr>
            <p:spPr>
              <a:xfrm>
                <a:off x="533400" y="1775376"/>
                <a:ext cx="5715000" cy="584584"/>
              </a:xfrm>
              <a:prstGeom prst="rect">
                <a:avLst/>
              </a:prstGeom>
              <a:blipFill>
                <a:blip r:embed="rId3"/>
                <a:stretch>
                  <a:fillRect t="-1042" b="-93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0F33E1D1-8043-4969-AB62-C6DA7E8514F0}"/>
                  </a:ext>
                </a:extLst>
              </p:cNvPr>
              <p:cNvSpPr/>
              <p:nvPr/>
            </p:nvSpPr>
            <p:spPr>
              <a:xfrm>
                <a:off x="659259" y="4778830"/>
                <a:ext cx="3074541" cy="653128"/>
              </a:xfrm>
              <a:prstGeom prst="rect">
                <a:avLst/>
              </a:prstGeom>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7030A0"/>
                    </a:solidFill>
                    <a:effectLst/>
                    <a:uLnTx/>
                    <a:uFillTx/>
                    <a:latin typeface="Arial" panose="020B0604020202020204" pitchFamily="34" charset="0"/>
                    <a:ea typeface="+mn-ea"/>
                    <a:cs typeface="Arial" panose="020B0604020202020204" pitchFamily="34" charset="0"/>
                  </a:rPr>
                  <a:t>f</a:t>
                </a:r>
                <a:r>
                  <a:rPr kumimoji="0" lang="en-US" sz="2400" b="0" i="0" u="none" strike="noStrike" kern="1200" cap="none" spc="0" normalizeH="0" baseline="-25000" noProof="0" dirty="0">
                    <a:ln>
                      <a:noFill/>
                    </a:ln>
                    <a:solidFill>
                      <a:srgbClr val="7030A0"/>
                    </a:solidFill>
                    <a:effectLst/>
                    <a:uLnTx/>
                    <a:uFillTx/>
                    <a:latin typeface="Arial" panose="020B0604020202020204" pitchFamily="34" charset="0"/>
                    <a:ea typeface="+mn-ea"/>
                    <a:cs typeface="Arial" panose="020B0604020202020204" pitchFamily="34" charset="0"/>
                  </a:rPr>
                  <a:t>1</a:t>
                </a:r>
                <a:r>
                  <a:rPr kumimoji="0" lang="en-US" sz="2400" b="0" i="0" u="none" strike="noStrike" kern="1200" cap="none" spc="0" normalizeH="0" baseline="0" noProof="0" dirty="0">
                    <a:ln>
                      <a:noFill/>
                    </a:ln>
                    <a:solidFill>
                      <a:srgbClr val="7030A0"/>
                    </a:solidFill>
                    <a:effectLst/>
                    <a:uLnTx/>
                    <a:uFillTx/>
                    <a:latin typeface="Arial" panose="020B0604020202020204" pitchFamily="34" charset="0"/>
                    <a:ea typeface="+mn-ea"/>
                    <a:cs typeface="Arial" panose="020B0604020202020204" pitchFamily="34" charset="0"/>
                  </a:rPr>
                  <a:t> = </a:t>
                </a:r>
                <a:r>
                  <a:rPr kumimoji="0" lang="en-US" sz="2400" b="0" i="0" u="none" strike="noStrike" kern="1200" cap="none" spc="0" normalizeH="0" baseline="0" noProof="0" dirty="0">
                    <a:ln>
                      <a:noFill/>
                    </a:ln>
                    <a:solidFill>
                      <a:srgbClr val="7030A0"/>
                    </a:solidFill>
                    <a:effectLst/>
                    <a:uLnTx/>
                    <a:uFillTx/>
                    <a:latin typeface="Arial" panose="020B0604020202020204" pitchFamily="34" charset="0"/>
                    <a:ea typeface="Cambria Math" panose="02040503050406030204" pitchFamily="18" charset="0"/>
                    <a:cs typeface="Arial" panose="020B0604020202020204" pitchFamily="34" charset="0"/>
                  </a:rPr>
                  <a:t> </a:t>
                </a:r>
                <a14:m>
                  <m:oMath xmlns:m="http://schemas.openxmlformats.org/officeDocument/2006/math">
                    <m:box>
                      <m:boxPr>
                        <m:ctrlPr>
                          <a:rPr kumimoji="0" lang="en-US" sz="2400" b="0" i="1" u="none" strike="noStrike" kern="1200" cap="none" spc="0" normalizeH="0" baseline="0" noProof="0" dirty="0">
                            <a:ln>
                              <a:noFill/>
                            </a:ln>
                            <a:solidFill>
                              <a:srgbClr val="7030A0"/>
                            </a:solidFill>
                            <a:effectLst/>
                            <a:uLnTx/>
                            <a:uFillTx/>
                            <a:latin typeface="Cambria Math" panose="02040503050406030204" pitchFamily="18" charset="0"/>
                            <a:ea typeface="+mn-ea"/>
                            <a:cs typeface="+mn-cs"/>
                          </a:rPr>
                        </m:ctrlPr>
                      </m:boxPr>
                      <m:e>
                        <m:argPr>
                          <m:argSz m:val="-1"/>
                        </m:argPr>
                        <m:f>
                          <m:fPr>
                            <m:ctrlPr>
                              <a:rPr kumimoji="0" lang="en-US" sz="2400" b="0" i="1" u="none" strike="noStrike" kern="1200" cap="none" spc="0" normalizeH="0" baseline="0" noProof="0" dirty="0">
                                <a:ln>
                                  <a:noFill/>
                                </a:ln>
                                <a:solidFill>
                                  <a:srgbClr val="7030A0"/>
                                </a:solidFill>
                                <a:effectLst/>
                                <a:uLnTx/>
                                <a:uFillTx/>
                                <a:latin typeface="Cambria Math" panose="02040503050406030204" pitchFamily="18" charset="0"/>
                                <a:ea typeface="+mn-ea"/>
                                <a:cs typeface="+mn-cs"/>
                              </a:rPr>
                            </m:ctrlPr>
                          </m:fPr>
                          <m:num>
                            <m:r>
                              <a:rPr kumimoji="0" lang="en-US" sz="2400" b="0" i="0" u="none" strike="noStrike" kern="1200" cap="none" spc="0" normalizeH="0" baseline="0" noProof="0" dirty="0" smtClean="0">
                                <a:ln>
                                  <a:noFill/>
                                </a:ln>
                                <a:solidFill>
                                  <a:srgbClr val="7030A0"/>
                                </a:solidFill>
                                <a:effectLst/>
                                <a:uLnTx/>
                                <a:uFillTx/>
                                <a:latin typeface="Cambria Math" panose="02040503050406030204" pitchFamily="18" charset="0"/>
                                <a:ea typeface="+mn-ea"/>
                                <a:cs typeface="+mn-cs"/>
                              </a:rPr>
                              <m:t>1</m:t>
                            </m:r>
                          </m:num>
                          <m:den>
                            <m:box>
                              <m:boxPr>
                                <m:ctrlPr>
                                  <a:rPr kumimoji="0" lang="en-US" sz="2400" b="0" i="1" u="none" strike="noStrike" kern="1200" cap="none" spc="0" normalizeH="0" baseline="0" noProof="0" dirty="0">
                                    <a:ln>
                                      <a:noFill/>
                                    </a:ln>
                                    <a:solidFill>
                                      <a:srgbClr val="7030A0"/>
                                    </a:solidFill>
                                    <a:effectLst/>
                                    <a:uLnTx/>
                                    <a:uFillTx/>
                                    <a:latin typeface="Cambria Math" panose="02040503050406030204" pitchFamily="18" charset="0"/>
                                    <a:ea typeface="+mn-ea"/>
                                    <a:cs typeface="+mn-cs"/>
                                  </a:rPr>
                                </m:ctrlPr>
                              </m:boxPr>
                              <m:e>
                                <m:argPr>
                                  <m:argSz m:val="-1"/>
                                </m:argPr>
                                <m:r>
                                  <m:rPr>
                                    <m:brk m:alnAt="63"/>
                                  </m:rPr>
                                  <a:rPr kumimoji="0" lang="en-US" sz="2400" b="0" i="0" u="none" strike="noStrike" kern="1200" cap="none" spc="0" normalizeH="0" baseline="0" noProof="0" dirty="0">
                                    <a:ln>
                                      <a:noFill/>
                                    </a:ln>
                                    <a:solidFill>
                                      <a:srgbClr val="7030A0"/>
                                    </a:solidFill>
                                    <a:effectLst/>
                                    <a:uLnTx/>
                                    <a:uFillTx/>
                                    <a:latin typeface="Cambria Math" panose="02040503050406030204" pitchFamily="18" charset="0"/>
                                    <a:ea typeface="+mn-ea"/>
                                    <a:cs typeface="+mn-cs"/>
                                  </a:rPr>
                                  <m:t>2</m:t>
                                </m:r>
                                <m:r>
                                  <m:rPr>
                                    <m:sty m:val="p"/>
                                  </m:rPr>
                                  <a:rPr kumimoji="0" lang="en-US" sz="2400" b="0" i="0" u="none" strike="noStrike" kern="1200" cap="none" spc="0" normalizeH="0" baseline="0" noProof="0" dirty="0">
                                    <a:ln>
                                      <a:noFill/>
                                    </a:ln>
                                    <a:solidFill>
                                      <a:srgbClr val="7030A0"/>
                                    </a:solidFill>
                                    <a:effectLst/>
                                    <a:uLnTx/>
                                    <a:uFillTx/>
                                    <a:latin typeface="Cambria Math" panose="02040503050406030204" pitchFamily="18" charset="0"/>
                                    <a:ea typeface="+mn-ea"/>
                                    <a:cs typeface="+mn-cs"/>
                                  </a:rPr>
                                  <m:t>L</m:t>
                                </m:r>
                              </m:e>
                            </m:box>
                          </m:den>
                        </m:f>
                        <m:r>
                          <a:rPr kumimoji="0" lang="en-US" sz="2400" b="0" i="0" u="none" strike="noStrike" kern="1200" cap="none" spc="0" normalizeH="0" baseline="0" noProof="0" dirty="0">
                            <a:ln>
                              <a:noFill/>
                            </a:ln>
                            <a:solidFill>
                              <a:srgbClr val="7030A0"/>
                            </a:solidFill>
                            <a:effectLst/>
                            <a:uLnTx/>
                            <a:uFillTx/>
                            <a:latin typeface="Cambria Math" panose="02040503050406030204" pitchFamily="18" charset="0"/>
                            <a:ea typeface="+mn-ea"/>
                            <a:cs typeface="+mn-cs"/>
                          </a:rPr>
                          <m:t> </m:t>
                        </m:r>
                        <m:rad>
                          <m:radPr>
                            <m:degHide m:val="on"/>
                            <m:ctrlPr>
                              <a:rPr kumimoji="0" lang="en-US" sz="2400" b="0" i="1" u="none" strike="noStrike" kern="1200" cap="none" spc="0" normalizeH="0" baseline="0" noProof="0" dirty="0">
                                <a:ln>
                                  <a:noFill/>
                                </a:ln>
                                <a:solidFill>
                                  <a:srgbClr val="7030A0"/>
                                </a:solidFill>
                                <a:effectLst/>
                                <a:uLnTx/>
                                <a:uFillTx/>
                                <a:latin typeface="Cambria Math" panose="02040503050406030204" pitchFamily="18" charset="0"/>
                                <a:ea typeface="Cambria Math" panose="02040503050406030204" pitchFamily="18" charset="0"/>
                                <a:cs typeface="+mn-cs"/>
                              </a:rPr>
                            </m:ctrlPr>
                          </m:radPr>
                          <m:deg/>
                          <m:e>
                            <m:r>
                              <m:rPr>
                                <m:nor/>
                              </m:rPr>
                              <a:rPr kumimoji="0" lang="en-US" sz="2400" b="0" i="0" u="none" strike="noStrike" kern="1200" cap="none" spc="0" normalizeH="0" baseline="0" noProof="0" dirty="0">
                                <a:ln>
                                  <a:noFill/>
                                </a:ln>
                                <a:solidFill>
                                  <a:srgbClr val="7030A0"/>
                                </a:solidFill>
                                <a:effectLst/>
                                <a:uLnTx/>
                                <a:uFillTx/>
                                <a:latin typeface="Arial" panose="020B0604020202020204" pitchFamily="34" charset="0"/>
                                <a:ea typeface="+mn-ea"/>
                                <a:cs typeface="Arial" panose="020B0604020202020204" pitchFamily="34" charset="0"/>
                              </a:rPr>
                              <m:t> </m:t>
                            </m:r>
                            <m:f>
                              <m:fPr>
                                <m:ctrlPr>
                                  <a:rPr kumimoji="0" lang="en-US" sz="2400" b="0" i="1" u="none" strike="noStrike" kern="1200" cap="none" spc="0" normalizeH="0" baseline="0" noProof="0">
                                    <a:ln>
                                      <a:noFill/>
                                    </a:ln>
                                    <a:solidFill>
                                      <a:srgbClr val="7030A0"/>
                                    </a:solidFill>
                                    <a:effectLst/>
                                    <a:uLnTx/>
                                    <a:uFillTx/>
                                    <a:latin typeface="Cambria Math" panose="02040503050406030204" pitchFamily="18" charset="0"/>
                                    <a:ea typeface="+mn-ea"/>
                                    <a:cs typeface="+mn-cs"/>
                                  </a:rPr>
                                </m:ctrlPr>
                              </m:fPr>
                              <m:num>
                                <m:r>
                                  <m:rPr>
                                    <m:sty m:val="p"/>
                                  </m:rPr>
                                  <a:rPr kumimoji="0" lang="el-GR" sz="2400" b="0" i="0" u="none" strike="noStrike" kern="1200" cap="none" spc="0" normalizeH="0" baseline="0" noProof="0">
                                    <a:ln>
                                      <a:noFill/>
                                    </a:ln>
                                    <a:solidFill>
                                      <a:srgbClr val="7030A0"/>
                                    </a:solidFill>
                                    <a:effectLst/>
                                    <a:uLnTx/>
                                    <a:uFillTx/>
                                    <a:latin typeface="Cambria Math" panose="02040503050406030204" pitchFamily="18" charset="0"/>
                                    <a:ea typeface="Cambria Math" panose="02040503050406030204" pitchFamily="18" charset="0"/>
                                    <a:cs typeface="+mn-cs"/>
                                  </a:rPr>
                                  <m:t>τ</m:t>
                                </m:r>
                              </m:num>
                              <m:den>
                                <m:r>
                                  <m:rPr>
                                    <m:sty m:val="p"/>
                                  </m:rPr>
                                  <a:rPr kumimoji="0" lang="en-US" sz="2400" b="0" i="0" u="none" strike="noStrike" kern="1200" cap="none" spc="0" normalizeH="0" baseline="0" noProof="0">
                                    <a:ln>
                                      <a:noFill/>
                                    </a:ln>
                                    <a:solidFill>
                                      <a:srgbClr val="7030A0"/>
                                    </a:solidFill>
                                    <a:effectLst/>
                                    <a:uLnTx/>
                                    <a:uFillTx/>
                                    <a:latin typeface="Cambria Math" panose="02040503050406030204" pitchFamily="18" charset="0"/>
                                    <a:ea typeface="Cambria Math" panose="02040503050406030204" pitchFamily="18" charset="0"/>
                                    <a:cs typeface="+mn-cs"/>
                                  </a:rPr>
                                  <m:t>μ</m:t>
                                </m:r>
                                <m:r>
                                  <a:rPr kumimoji="0" lang="en-US" sz="2400" b="0" i="0" u="none" strike="noStrike" kern="1200" cap="none" spc="0" normalizeH="0" baseline="0" noProof="0">
                                    <a:ln>
                                      <a:noFill/>
                                    </a:ln>
                                    <a:solidFill>
                                      <a:srgbClr val="7030A0"/>
                                    </a:solidFill>
                                    <a:effectLst/>
                                    <a:uLnTx/>
                                    <a:uFillTx/>
                                    <a:latin typeface="Cambria Math" panose="02040503050406030204" pitchFamily="18" charset="0"/>
                                    <a:ea typeface="Cambria Math" panose="02040503050406030204" pitchFamily="18" charset="0"/>
                                    <a:cs typeface="+mn-cs"/>
                                  </a:rPr>
                                  <m:t> </m:t>
                                </m:r>
                              </m:den>
                            </m:f>
                          </m:e>
                        </m:rad>
                        <m:r>
                          <a:rPr kumimoji="0" lang="en-US" sz="2400" b="0" i="0" u="none" strike="noStrike" kern="1200" cap="none" spc="0" normalizeH="0" baseline="0" noProof="0" smtClean="0">
                            <a:ln>
                              <a:noFill/>
                            </a:ln>
                            <a:solidFill>
                              <a:srgbClr val="7030A0"/>
                            </a:solidFill>
                            <a:effectLst/>
                            <a:uLnTx/>
                            <a:uFillTx/>
                            <a:latin typeface="Cambria Math" panose="02040503050406030204" pitchFamily="18" charset="0"/>
                            <a:ea typeface="Cambria Math" panose="02040503050406030204" pitchFamily="18" charset="0"/>
                            <a:cs typeface="+mn-cs"/>
                          </a:rPr>
                          <m:t> </m:t>
                        </m:r>
                        <m:r>
                          <a:rPr kumimoji="0" lang="en-US" sz="2400" b="0" i="0" u="none" strike="noStrike" kern="1200" cap="none" spc="0" normalizeH="0" baseline="0" noProof="0" dirty="0" smtClean="0">
                            <a:ln>
                              <a:noFill/>
                            </a:ln>
                            <a:solidFill>
                              <a:srgbClr val="7030A0"/>
                            </a:solidFill>
                            <a:effectLst/>
                            <a:uLnTx/>
                            <a:uFillTx/>
                            <a:latin typeface="Cambria Math" panose="02040503050406030204" pitchFamily="18" charset="0"/>
                            <a:ea typeface="+mn-ea"/>
                            <a:cs typeface="+mn-cs"/>
                          </a:rPr>
                          <m:t>=26.46 </m:t>
                        </m:r>
                        <m:r>
                          <m:rPr>
                            <m:sty m:val="p"/>
                          </m:rPr>
                          <a:rPr kumimoji="0" lang="en-US" sz="2400" b="0" i="0" u="none" strike="noStrike" kern="1200" cap="none" spc="0" normalizeH="0" baseline="0" noProof="0" dirty="0" smtClean="0">
                            <a:ln>
                              <a:noFill/>
                            </a:ln>
                            <a:solidFill>
                              <a:srgbClr val="7030A0"/>
                            </a:solidFill>
                            <a:effectLst/>
                            <a:uLnTx/>
                            <a:uFillTx/>
                            <a:latin typeface="Cambria Math" panose="02040503050406030204" pitchFamily="18" charset="0"/>
                            <a:ea typeface="+mn-ea"/>
                            <a:cs typeface="+mn-cs"/>
                          </a:rPr>
                          <m:t>Hz</m:t>
                        </m:r>
                        <m:r>
                          <a:rPr kumimoji="0" lang="en-US" sz="2400" b="0" i="0" u="none" strike="noStrike" kern="1200" cap="none" spc="0" normalizeH="0" baseline="0" noProof="0" dirty="0" smtClean="0">
                            <a:ln>
                              <a:noFill/>
                            </a:ln>
                            <a:solidFill>
                              <a:srgbClr val="7030A0"/>
                            </a:solidFill>
                            <a:effectLst/>
                            <a:uLnTx/>
                            <a:uFillTx/>
                            <a:latin typeface="Cambria Math" panose="02040503050406030204" pitchFamily="18" charset="0"/>
                            <a:ea typeface="+mn-ea"/>
                            <a:cs typeface="+mn-cs"/>
                          </a:rPr>
                          <m:t>       </m:t>
                        </m:r>
                      </m:e>
                    </m:box>
                  </m:oMath>
                </a14:m>
                <a:endParaRPr kumimoji="0" lang="en-US"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mc:Choice>
        <mc:Fallback xmlns="">
          <p:sp>
            <p:nvSpPr>
              <p:cNvPr id="9" name="Rectangle 8">
                <a:extLst>
                  <a:ext uri="{FF2B5EF4-FFF2-40B4-BE49-F238E27FC236}">
                    <a16:creationId xmlns:a16="http://schemas.microsoft.com/office/drawing/2014/main" id="{0F33E1D1-8043-4969-AB62-C6DA7E8514F0}"/>
                  </a:ext>
                </a:extLst>
              </p:cNvPr>
              <p:cNvSpPr>
                <a:spLocks noRot="1" noChangeAspect="1" noMove="1" noResize="1" noEditPoints="1" noAdjustHandles="1" noChangeArrowheads="1" noChangeShapeType="1" noTextEdit="1"/>
              </p:cNvSpPr>
              <p:nvPr/>
            </p:nvSpPr>
            <p:spPr>
              <a:xfrm>
                <a:off x="659259" y="4778830"/>
                <a:ext cx="3074541" cy="653128"/>
              </a:xfrm>
              <a:prstGeom prst="rect">
                <a:avLst/>
              </a:prstGeom>
              <a:blipFill>
                <a:blip r:embed="rId4"/>
                <a:stretch>
                  <a:fillRect l="-2970" b="-1869"/>
                </a:stretch>
              </a:blipFill>
            </p:spPr>
            <p:txBody>
              <a:bodyPr/>
              <a:lstStyle/>
              <a:p>
                <a:r>
                  <a:rPr lang="en-US">
                    <a:noFill/>
                  </a:rPr>
                  <a:t> </a:t>
                </a:r>
              </a:p>
            </p:txBody>
          </p:sp>
        </mc:Fallback>
      </mc:AlternateContent>
      <p:pic>
        <p:nvPicPr>
          <p:cNvPr id="10" name="Picture 9">
            <a:extLst>
              <a:ext uri="{FF2B5EF4-FFF2-40B4-BE49-F238E27FC236}">
                <a16:creationId xmlns:a16="http://schemas.microsoft.com/office/drawing/2014/main" id="{D2D3B802-1DF9-46A5-8E2F-371D3CBF07A9}"/>
              </a:ext>
            </a:extLst>
          </p:cNvPr>
          <p:cNvPicPr>
            <a:picLocks noChangeAspect="1"/>
          </p:cNvPicPr>
          <p:nvPr/>
        </p:nvPicPr>
        <p:blipFill>
          <a:blip r:embed="rId5"/>
          <a:stretch>
            <a:fillRect/>
          </a:stretch>
        </p:blipFill>
        <p:spPr>
          <a:xfrm>
            <a:off x="5715000" y="2435861"/>
            <a:ext cx="3190875" cy="1237278"/>
          </a:xfrm>
          <a:prstGeom prst="rect">
            <a:avLst/>
          </a:prstGeom>
        </p:spPr>
      </p:pic>
    </p:spTree>
    <p:extLst>
      <p:ext uri="{BB962C8B-B14F-4D97-AF65-F5344CB8AC3E}">
        <p14:creationId xmlns:p14="http://schemas.microsoft.com/office/powerpoint/2010/main" val="3012479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EEF8E6-116B-4906-8A1C-621A29665F77}"/>
              </a:ext>
            </a:extLst>
          </p:cNvPr>
          <p:cNvSpPr/>
          <p:nvPr/>
        </p:nvSpPr>
        <p:spPr>
          <a:xfrm>
            <a:off x="381000" y="228600"/>
            <a:ext cx="8305800" cy="1323439"/>
          </a:xfrm>
          <a:prstGeom prst="rect">
            <a:avLst/>
          </a:prstGeom>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B050"/>
                </a:solidFill>
                <a:effectLst/>
                <a:uLnTx/>
                <a:uFillTx/>
                <a:latin typeface="Arial" panose="020B0604020202020204" pitchFamily="34" charset="0"/>
                <a:ea typeface="Times New Roman" panose="02020603050405020304" pitchFamily="18" charset="0"/>
                <a:cs typeface="Times New Roman" panose="02020603050405020304" pitchFamily="18" charset="0"/>
              </a:rPr>
              <a:t>85. A 120 cm length of string is stretched between fixed supports. What are the (a) longest, (b) second longest, and (c) third longest wavelength for waves traveling on the string if standing waves are to be set up? (d) Sketch those standing waves.</a:t>
            </a:r>
            <a:endParaRPr kumimoji="0" lang="en-US" sz="2000" b="0" i="0" u="none" strike="noStrike" kern="1200" cap="none" spc="0" normalizeH="0" baseline="0" noProof="0" dirty="0">
              <a:ln>
                <a:noFill/>
              </a:ln>
              <a:solidFill>
                <a:srgbClr val="00B050"/>
              </a:solidFill>
              <a:effectLst/>
              <a:uLnTx/>
              <a:uFillTx/>
              <a:latin typeface="Calibri" panose="020F0502020204030204" pitchFamily="34" charset="0"/>
              <a:ea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79F7960C-0403-4B75-8DB5-566D9A775AA0}"/>
                  </a:ext>
                </a:extLst>
              </p:cNvPr>
              <p:cNvSpPr/>
              <p:nvPr/>
            </p:nvSpPr>
            <p:spPr>
              <a:xfrm>
                <a:off x="762000" y="4770452"/>
                <a:ext cx="1756859" cy="633058"/>
              </a:xfrm>
              <a:prstGeom prst="rect">
                <a:avLst/>
              </a:prstGeom>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 xmlns:m="http://schemas.openxmlformats.org/officeDocument/2006/math">
                    <m:d>
                      <m:dPr>
                        <m:ctrlPr>
                          <a:rPr kumimoji="0" lang="en-US" sz="2400" b="0" i="1" u="none" strike="noStrike" kern="1200" cap="none" spc="0" normalizeH="0" baseline="0" noProof="0" dirty="0" smtClean="0">
                            <a:ln>
                              <a:noFill/>
                            </a:ln>
                            <a:solidFill>
                              <a:srgbClr val="7030A0"/>
                            </a:solidFill>
                            <a:effectLst/>
                            <a:uLnTx/>
                            <a:uFillTx/>
                            <a:latin typeface="Cambria Math" panose="02040503050406030204" pitchFamily="18" charset="0"/>
                            <a:ea typeface="+mn-ea"/>
                            <a:cs typeface="+mn-cs"/>
                          </a:rPr>
                        </m:ctrlPr>
                      </m:dPr>
                      <m:e>
                        <m:r>
                          <a:rPr kumimoji="0" lang="en-US" sz="2400" b="0" i="1" u="none" strike="noStrike" kern="1200" cap="none" spc="0" normalizeH="0" baseline="0" noProof="0" dirty="0" smtClean="0">
                            <a:ln>
                              <a:noFill/>
                            </a:ln>
                            <a:solidFill>
                              <a:srgbClr val="7030A0"/>
                            </a:solidFill>
                            <a:effectLst/>
                            <a:uLnTx/>
                            <a:uFillTx/>
                            <a:latin typeface="Cambria Math" panose="02040503050406030204" pitchFamily="18" charset="0"/>
                            <a:ea typeface="+mn-ea"/>
                            <a:cs typeface="+mn-cs"/>
                          </a:rPr>
                          <m:t>𝑐</m:t>
                        </m:r>
                      </m:e>
                    </m:d>
                    <m:f>
                      <m:fPr>
                        <m:ctrlPr>
                          <a:rPr kumimoji="0" lang="en-US" sz="2400" b="0" i="1" u="none" strike="noStrike" kern="1200" cap="none" spc="0" normalizeH="0" baseline="0" noProof="0" dirty="0" smtClean="0">
                            <a:ln>
                              <a:noFill/>
                            </a:ln>
                            <a:solidFill>
                              <a:srgbClr val="7030A0"/>
                            </a:solidFill>
                            <a:effectLst/>
                            <a:uLnTx/>
                            <a:uFillTx/>
                            <a:latin typeface="Cambria Math" panose="02040503050406030204" pitchFamily="18" charset="0"/>
                            <a:ea typeface="+mn-ea"/>
                            <a:cs typeface="+mn-cs"/>
                          </a:rPr>
                        </m:ctrlPr>
                      </m:fPr>
                      <m:num>
                        <m:r>
                          <a:rPr kumimoji="0" lang="en-US" sz="2400" b="0" i="1" u="none" strike="noStrike" kern="1200" cap="none" spc="0" normalizeH="0" baseline="0" noProof="0" dirty="0" smtClean="0">
                            <a:ln>
                              <a:noFill/>
                            </a:ln>
                            <a:solidFill>
                              <a:srgbClr val="7030A0"/>
                            </a:solidFill>
                            <a:effectLst/>
                            <a:uLnTx/>
                            <a:uFillTx/>
                            <a:latin typeface="Cambria Math" panose="02040503050406030204" pitchFamily="18" charset="0"/>
                            <a:ea typeface="+mn-ea"/>
                            <a:cs typeface="+mn-cs"/>
                          </a:rPr>
                          <m:t>3</m:t>
                        </m:r>
                        <m:r>
                          <a:rPr kumimoji="0" lang="en-US" sz="2400" b="0" i="1" u="none" strike="noStrike" kern="1200" cap="none" spc="0" normalizeH="0" baseline="0" noProof="0" dirty="0">
                            <a:ln>
                              <a:noFill/>
                            </a:ln>
                            <a:solidFill>
                              <a:srgbClr val="7030A0"/>
                            </a:solidFill>
                            <a:effectLst/>
                            <a:uLnTx/>
                            <a:uFillTx/>
                            <a:latin typeface="Cambria Math" panose="02040503050406030204" pitchFamily="18" charset="0"/>
                            <a:ea typeface="Cambria Math" panose="02040503050406030204" pitchFamily="18" charset="0"/>
                            <a:cs typeface="+mn-cs"/>
                          </a:rPr>
                          <m:t>𝜆</m:t>
                        </m:r>
                      </m:num>
                      <m:den>
                        <m:r>
                          <a:rPr kumimoji="0" lang="en-US" sz="2400" b="0" i="1" u="none" strike="noStrike" kern="1200" cap="none" spc="0" normalizeH="0" baseline="0" noProof="0" dirty="0">
                            <a:ln>
                              <a:noFill/>
                            </a:ln>
                            <a:solidFill>
                              <a:srgbClr val="7030A0"/>
                            </a:solidFill>
                            <a:effectLst/>
                            <a:uLnTx/>
                            <a:uFillTx/>
                            <a:latin typeface="Cambria Math" panose="02040503050406030204" pitchFamily="18" charset="0"/>
                            <a:ea typeface="+mn-ea"/>
                            <a:cs typeface="+mn-cs"/>
                          </a:rPr>
                          <m:t>2</m:t>
                        </m:r>
                      </m:den>
                    </m:f>
                  </m:oMath>
                </a14:m>
                <a:r>
                  <a:rPr kumimoji="0" lang="en-US" sz="2400" b="0" i="0" u="none" strike="noStrike" kern="1200" cap="none" spc="0" normalizeH="0" baseline="0" noProof="0" dirty="0">
                    <a:ln>
                      <a:noFill/>
                    </a:ln>
                    <a:solidFill>
                      <a:srgbClr val="7030A0"/>
                    </a:solidFill>
                    <a:effectLst/>
                    <a:uLnTx/>
                    <a:uFillTx/>
                    <a:latin typeface="Arial" panose="020B0604020202020204" pitchFamily="34" charset="0"/>
                    <a:ea typeface="+mn-ea"/>
                    <a:cs typeface="Arial" panose="020B0604020202020204" pitchFamily="34" charset="0"/>
                  </a:rPr>
                  <a:t> = L</a:t>
                </a:r>
                <a:endParaRPr kumimoji="0" lang="en-US" sz="1800" b="0" i="0" u="none" strike="noStrike" kern="1200" cap="none" spc="0" normalizeH="0" baseline="0" noProof="0" dirty="0">
                  <a:ln>
                    <a:noFill/>
                  </a:ln>
                  <a:solidFill>
                    <a:srgbClr val="7030A0"/>
                  </a:solidFill>
                  <a:effectLst/>
                  <a:uLnTx/>
                  <a:uFillTx/>
                  <a:latin typeface="Corbel"/>
                  <a:ea typeface="+mn-ea"/>
                  <a:cs typeface="+mn-cs"/>
                </a:endParaRPr>
              </a:p>
            </p:txBody>
          </p:sp>
        </mc:Choice>
        <mc:Fallback xmlns="">
          <p:sp>
            <p:nvSpPr>
              <p:cNvPr id="5" name="Rectangle 4">
                <a:extLst>
                  <a:ext uri="{FF2B5EF4-FFF2-40B4-BE49-F238E27FC236}">
                    <a16:creationId xmlns:a16="http://schemas.microsoft.com/office/drawing/2014/main" id="{79F7960C-0403-4B75-8DB5-566D9A775AA0}"/>
                  </a:ext>
                </a:extLst>
              </p:cNvPr>
              <p:cNvSpPr>
                <a:spLocks noRot="1" noChangeAspect="1" noMove="1" noResize="1" noEditPoints="1" noAdjustHandles="1" noChangeArrowheads="1" noChangeShapeType="1" noTextEdit="1"/>
              </p:cNvSpPr>
              <p:nvPr/>
            </p:nvSpPr>
            <p:spPr>
              <a:xfrm>
                <a:off x="762000" y="4770452"/>
                <a:ext cx="1756859" cy="633058"/>
              </a:xfrm>
              <a:prstGeom prst="rect">
                <a:avLst/>
              </a:prstGeom>
              <a:blipFill>
                <a:blip r:embed="rId2"/>
                <a:stretch>
                  <a:fillRect b="-970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FBF407EC-EEFE-41EE-B627-906CAF325D6F}"/>
                  </a:ext>
                </a:extLst>
              </p:cNvPr>
              <p:cNvSpPr/>
              <p:nvPr/>
            </p:nvSpPr>
            <p:spPr>
              <a:xfrm>
                <a:off x="594116" y="5630184"/>
                <a:ext cx="4191000" cy="632930"/>
              </a:xfrm>
              <a:prstGeom prst="rect">
                <a:avLst/>
              </a:prstGeom>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 xmlns:m="http://schemas.openxmlformats.org/officeDocument/2006/math">
                    <m:r>
                      <m:rPr>
                        <m:sty m:val="p"/>
                      </m:rPr>
                      <a:rPr kumimoji="0" lang="en-US" sz="2400" b="0" i="0" u="none" strike="noStrike" kern="1200" cap="none" spc="0" normalizeH="0" baseline="0" noProof="0" dirty="0" smtClean="0">
                        <a:ln>
                          <a:noFill/>
                        </a:ln>
                        <a:solidFill>
                          <a:srgbClr val="7030A0"/>
                        </a:solidFill>
                        <a:effectLst/>
                        <a:uLnTx/>
                        <a:uFillTx/>
                        <a:latin typeface="Cambria Math" panose="02040503050406030204" pitchFamily="18" charset="0"/>
                        <a:ea typeface="Cambria Math" panose="02040503050406030204" pitchFamily="18" charset="0"/>
                        <a:cs typeface="+mn-cs"/>
                      </a:rPr>
                      <m:t>λ</m:t>
                    </m:r>
                    <m:r>
                      <a:rPr kumimoji="0" lang="en-US" sz="2400" b="0" i="0" u="none" strike="noStrike" kern="1200" cap="none" spc="0" normalizeH="0" baseline="0" noProof="0" dirty="0" smtClean="0">
                        <a:ln>
                          <a:noFill/>
                        </a:ln>
                        <a:solidFill>
                          <a:srgbClr val="7030A0"/>
                        </a:solidFill>
                        <a:effectLst/>
                        <a:uLnTx/>
                        <a:uFillTx/>
                        <a:latin typeface="Cambria Math" panose="02040503050406030204" pitchFamily="18" charset="0"/>
                        <a:ea typeface="Cambria Math" panose="02040503050406030204" pitchFamily="18" charset="0"/>
                        <a:cs typeface="+mn-cs"/>
                      </a:rPr>
                      <m:t> </m:t>
                    </m:r>
                  </m:oMath>
                </a14:m>
                <a:r>
                  <a:rPr kumimoji="0" lang="en-US" sz="2400" b="0" i="0" u="none" strike="noStrike" kern="1200" cap="none" spc="0" normalizeH="0" baseline="0" noProof="0" dirty="0">
                    <a:ln>
                      <a:noFill/>
                    </a:ln>
                    <a:solidFill>
                      <a:srgbClr val="7030A0"/>
                    </a:solidFill>
                    <a:effectLst/>
                    <a:uLnTx/>
                    <a:uFillTx/>
                    <a:latin typeface="Arial" panose="020B0604020202020204" pitchFamily="34" charset="0"/>
                    <a:ea typeface="+mn-ea"/>
                    <a:cs typeface="Arial" panose="020B0604020202020204" pitchFamily="34" charset="0"/>
                  </a:rPr>
                  <a:t>= </a:t>
                </a:r>
                <a14:m>
                  <m:oMath xmlns:m="http://schemas.openxmlformats.org/officeDocument/2006/math">
                    <m:f>
                      <m:fPr>
                        <m:ctrlPr>
                          <a:rPr kumimoji="0" lang="en-US" sz="2400" b="0" i="1" u="none" strike="noStrike" kern="1200" cap="none" spc="0" normalizeH="0" baseline="0" noProof="0" dirty="0">
                            <a:ln>
                              <a:noFill/>
                            </a:ln>
                            <a:solidFill>
                              <a:srgbClr val="7030A0"/>
                            </a:solidFill>
                            <a:effectLst/>
                            <a:uLnTx/>
                            <a:uFillTx/>
                            <a:latin typeface="Cambria Math" panose="02040503050406030204" pitchFamily="18" charset="0"/>
                            <a:ea typeface="+mn-ea"/>
                            <a:cs typeface="+mn-cs"/>
                          </a:rPr>
                        </m:ctrlPr>
                      </m:fPr>
                      <m:num>
                        <m:r>
                          <a:rPr kumimoji="0" lang="en-US" sz="2400" b="0" i="0" u="none" strike="noStrike" kern="1200" cap="none" spc="0" normalizeH="0" baseline="0" noProof="0" dirty="0">
                            <a:ln>
                              <a:noFill/>
                            </a:ln>
                            <a:solidFill>
                              <a:srgbClr val="7030A0"/>
                            </a:solidFill>
                            <a:effectLst/>
                            <a:uLnTx/>
                            <a:uFillTx/>
                            <a:latin typeface="Cambria Math" panose="02040503050406030204" pitchFamily="18" charset="0"/>
                            <a:ea typeface="+mn-ea"/>
                            <a:cs typeface="+mn-cs"/>
                          </a:rPr>
                          <m:t>2</m:t>
                        </m:r>
                        <m:r>
                          <m:rPr>
                            <m:sty m:val="p"/>
                          </m:rPr>
                          <a:rPr kumimoji="0" lang="en-US" sz="2400" b="0" i="0" u="none" strike="noStrike" kern="1200" cap="none" spc="0" normalizeH="0" baseline="0" noProof="0" dirty="0">
                            <a:ln>
                              <a:noFill/>
                            </a:ln>
                            <a:solidFill>
                              <a:srgbClr val="7030A0"/>
                            </a:solidFill>
                            <a:effectLst/>
                            <a:uLnTx/>
                            <a:uFillTx/>
                            <a:latin typeface="Cambria Math" panose="02040503050406030204" pitchFamily="18" charset="0"/>
                            <a:ea typeface="+mn-ea"/>
                            <a:cs typeface="+mn-cs"/>
                          </a:rPr>
                          <m:t>L</m:t>
                        </m:r>
                      </m:num>
                      <m:den>
                        <m:r>
                          <a:rPr kumimoji="0" lang="en-US" sz="2400" b="0" i="0" u="none" strike="noStrike" kern="1200" cap="none" spc="0" normalizeH="0" baseline="0" noProof="0" dirty="0">
                            <a:ln>
                              <a:noFill/>
                            </a:ln>
                            <a:solidFill>
                              <a:srgbClr val="7030A0"/>
                            </a:solidFill>
                            <a:effectLst/>
                            <a:uLnTx/>
                            <a:uFillTx/>
                            <a:latin typeface="Cambria Math" panose="02040503050406030204" pitchFamily="18" charset="0"/>
                            <a:ea typeface="+mn-ea"/>
                            <a:cs typeface="+mn-cs"/>
                          </a:rPr>
                          <m:t>3</m:t>
                        </m:r>
                      </m:den>
                    </m:f>
                  </m:oMath>
                </a14:m>
                <a:r>
                  <a:rPr kumimoji="0" lang="en-US" sz="2400" b="0" i="0" u="none" strike="noStrike" kern="1200" cap="none" spc="0" normalizeH="0" baseline="0" noProof="0" dirty="0">
                    <a:ln>
                      <a:noFill/>
                    </a:ln>
                    <a:solidFill>
                      <a:srgbClr val="7030A0"/>
                    </a:solidFill>
                    <a:effectLst/>
                    <a:uLnTx/>
                    <a:uFillTx/>
                    <a:latin typeface="Arial" panose="020B0604020202020204" pitchFamily="34" charset="0"/>
                    <a:ea typeface="+mn-ea"/>
                    <a:cs typeface="Arial" panose="020B0604020202020204" pitchFamily="34" charset="0"/>
                  </a:rPr>
                  <a:t> </a:t>
                </a:r>
                <a:r>
                  <a:rPr kumimoji="0" lang="en-US" sz="2400" b="0" i="0" u="none" strike="noStrike" kern="1200" cap="none" spc="0" normalizeH="0" baseline="0" noProof="0">
                    <a:ln>
                      <a:noFill/>
                    </a:ln>
                    <a:solidFill>
                      <a:srgbClr val="7030A0"/>
                    </a:solidFill>
                    <a:effectLst/>
                    <a:uLnTx/>
                    <a:uFillTx/>
                    <a:latin typeface="Arial" panose="020B0604020202020204" pitchFamily="34" charset="0"/>
                    <a:ea typeface="+mn-ea"/>
                    <a:cs typeface="Arial" panose="020B0604020202020204" pitchFamily="34" charset="0"/>
                  </a:rPr>
                  <a:t>= 0.80 </a:t>
                </a:r>
                <a:r>
                  <a:rPr kumimoji="0" lang="en-US" sz="2400" b="0" i="0" u="none" strike="noStrike" kern="1200" cap="none" spc="0" normalizeH="0" baseline="0" noProof="0" dirty="0">
                    <a:ln>
                      <a:noFill/>
                    </a:ln>
                    <a:solidFill>
                      <a:srgbClr val="7030A0"/>
                    </a:solidFill>
                    <a:effectLst/>
                    <a:uLnTx/>
                    <a:uFillTx/>
                    <a:latin typeface="Arial" panose="020B0604020202020204" pitchFamily="34" charset="0"/>
                    <a:ea typeface="+mn-ea"/>
                    <a:cs typeface="Arial" panose="020B0604020202020204" pitchFamily="34" charset="0"/>
                  </a:rPr>
                  <a:t>m  Ans. </a:t>
                </a:r>
              </a:p>
            </p:txBody>
          </p:sp>
        </mc:Choice>
        <mc:Fallback xmlns="">
          <p:sp>
            <p:nvSpPr>
              <p:cNvPr id="6" name="Rectangle 5">
                <a:extLst>
                  <a:ext uri="{FF2B5EF4-FFF2-40B4-BE49-F238E27FC236}">
                    <a16:creationId xmlns:a16="http://schemas.microsoft.com/office/drawing/2014/main" id="{FBF407EC-EEFE-41EE-B627-906CAF325D6F}"/>
                  </a:ext>
                </a:extLst>
              </p:cNvPr>
              <p:cNvSpPr>
                <a:spLocks noRot="1" noChangeAspect="1" noMove="1" noResize="1" noEditPoints="1" noAdjustHandles="1" noChangeArrowheads="1" noChangeShapeType="1" noTextEdit="1"/>
              </p:cNvSpPr>
              <p:nvPr/>
            </p:nvSpPr>
            <p:spPr>
              <a:xfrm>
                <a:off x="594116" y="5630184"/>
                <a:ext cx="4191000" cy="632930"/>
              </a:xfrm>
              <a:prstGeom prst="rect">
                <a:avLst/>
              </a:prstGeom>
              <a:blipFill>
                <a:blip r:embed="rId3"/>
                <a:stretch>
                  <a:fillRect b="-7767"/>
                </a:stretch>
              </a:blipFill>
            </p:spPr>
            <p:txBody>
              <a:bodyPr/>
              <a:lstStyle/>
              <a:p>
                <a:r>
                  <a:rPr lang="en-US">
                    <a:noFill/>
                  </a:rPr>
                  <a:t> </a:t>
                </a:r>
              </a:p>
            </p:txBody>
          </p:sp>
        </mc:Fallback>
      </mc:AlternateContent>
      <p:pic>
        <p:nvPicPr>
          <p:cNvPr id="7" name="Picture 6">
            <a:extLst>
              <a:ext uri="{FF2B5EF4-FFF2-40B4-BE49-F238E27FC236}">
                <a16:creationId xmlns:a16="http://schemas.microsoft.com/office/drawing/2014/main" id="{E1112AA7-8E6B-4826-A51D-A8A84E858662}"/>
              </a:ext>
            </a:extLst>
          </p:cNvPr>
          <p:cNvPicPr>
            <a:picLocks noChangeAspect="1"/>
          </p:cNvPicPr>
          <p:nvPr/>
        </p:nvPicPr>
        <p:blipFill>
          <a:blip r:embed="rId4"/>
          <a:stretch>
            <a:fillRect/>
          </a:stretch>
        </p:blipFill>
        <p:spPr>
          <a:xfrm>
            <a:off x="6773482" y="1339628"/>
            <a:ext cx="2141222" cy="2470372"/>
          </a:xfrm>
          <a:prstGeom prst="rect">
            <a:avLst/>
          </a:prstGeom>
        </p:spPr>
      </p:pic>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01D1749E-A4D3-4BA1-9AE5-4B66155EC460}"/>
                  </a:ext>
                </a:extLst>
              </p:cNvPr>
              <p:cNvSpPr/>
              <p:nvPr/>
            </p:nvSpPr>
            <p:spPr>
              <a:xfrm>
                <a:off x="511253" y="1780960"/>
                <a:ext cx="1353517" cy="633058"/>
              </a:xfrm>
              <a:prstGeom prst="rect">
                <a:avLst/>
              </a:prstGeom>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0B0F0"/>
                    </a:solidFill>
                    <a:effectLst/>
                    <a:uLnTx/>
                    <a:uFillTx/>
                    <a:latin typeface="Arial" panose="020B0604020202020204" pitchFamily="34" charset="0"/>
                    <a:ea typeface="+mn-ea"/>
                    <a:cs typeface="Arial" panose="020B0604020202020204" pitchFamily="34" charset="0"/>
                  </a:rPr>
                  <a:t>(a) </a:t>
                </a:r>
                <a14:m>
                  <m:oMath xmlns:m="http://schemas.openxmlformats.org/officeDocument/2006/math">
                    <m:f>
                      <m:fPr>
                        <m:ctrlPr>
                          <a:rPr kumimoji="0" lang="en-US" sz="2400" b="0" i="1" u="none" strike="noStrike" kern="1200" cap="none" spc="0" normalizeH="0" baseline="0" noProof="0" dirty="0">
                            <a:ln>
                              <a:noFill/>
                            </a:ln>
                            <a:solidFill>
                              <a:srgbClr val="00B0F0"/>
                            </a:solidFill>
                            <a:effectLst/>
                            <a:uLnTx/>
                            <a:uFillTx/>
                            <a:latin typeface="Cambria Math" panose="02040503050406030204" pitchFamily="18" charset="0"/>
                            <a:ea typeface="+mn-ea"/>
                            <a:cs typeface="+mn-cs"/>
                          </a:rPr>
                        </m:ctrlPr>
                      </m:fPr>
                      <m:num>
                        <m:r>
                          <a:rPr kumimoji="0" lang="en-US" sz="2400" b="0" i="1" u="none" strike="noStrike" kern="1200" cap="none" spc="0" normalizeH="0" baseline="0" noProof="0" dirty="0">
                            <a:ln>
                              <a:noFill/>
                            </a:ln>
                            <a:solidFill>
                              <a:srgbClr val="00B0F0"/>
                            </a:solidFill>
                            <a:effectLst/>
                            <a:uLnTx/>
                            <a:uFillTx/>
                            <a:latin typeface="Cambria Math" panose="02040503050406030204" pitchFamily="18" charset="0"/>
                            <a:ea typeface="Cambria Math" panose="02040503050406030204" pitchFamily="18" charset="0"/>
                            <a:cs typeface="+mn-cs"/>
                          </a:rPr>
                          <m:t>𝜆</m:t>
                        </m:r>
                      </m:num>
                      <m:den>
                        <m:r>
                          <a:rPr kumimoji="0" lang="en-US" sz="2400" b="0" i="1" u="none" strike="noStrike" kern="1200" cap="none" spc="0" normalizeH="0" baseline="0" noProof="0" dirty="0">
                            <a:ln>
                              <a:noFill/>
                            </a:ln>
                            <a:solidFill>
                              <a:srgbClr val="00B0F0"/>
                            </a:solidFill>
                            <a:effectLst/>
                            <a:uLnTx/>
                            <a:uFillTx/>
                            <a:latin typeface="Cambria Math" panose="02040503050406030204" pitchFamily="18" charset="0"/>
                            <a:ea typeface="+mn-ea"/>
                            <a:cs typeface="+mn-cs"/>
                          </a:rPr>
                          <m:t>2</m:t>
                        </m:r>
                      </m:den>
                    </m:f>
                  </m:oMath>
                </a14:m>
                <a:r>
                  <a:rPr kumimoji="0" lang="en-US" sz="2400" b="0" i="0" u="none" strike="noStrike" kern="1200" cap="none" spc="0" normalizeH="0" baseline="0" noProof="0" dirty="0">
                    <a:ln>
                      <a:noFill/>
                    </a:ln>
                    <a:solidFill>
                      <a:srgbClr val="00B0F0"/>
                    </a:solidFill>
                    <a:effectLst/>
                    <a:uLnTx/>
                    <a:uFillTx/>
                    <a:latin typeface="Arial" panose="020B0604020202020204" pitchFamily="34" charset="0"/>
                    <a:ea typeface="+mn-ea"/>
                    <a:cs typeface="Arial" panose="020B0604020202020204" pitchFamily="34" charset="0"/>
                  </a:rPr>
                  <a:t> = L</a:t>
                </a:r>
                <a:endParaRPr kumimoji="0" lang="en-US" sz="1800" b="0" i="0" u="none" strike="noStrike" kern="1200" cap="none" spc="0" normalizeH="0" baseline="0" noProof="0" dirty="0">
                  <a:ln>
                    <a:noFill/>
                  </a:ln>
                  <a:solidFill>
                    <a:srgbClr val="00B0F0"/>
                  </a:solidFill>
                  <a:effectLst/>
                  <a:uLnTx/>
                  <a:uFillTx/>
                  <a:latin typeface="Arial" panose="020B0604020202020204" pitchFamily="34" charset="0"/>
                  <a:ea typeface="+mn-ea"/>
                  <a:cs typeface="Arial" panose="020B0604020202020204" pitchFamily="34" charset="0"/>
                </a:endParaRPr>
              </a:p>
            </p:txBody>
          </p:sp>
        </mc:Choice>
        <mc:Fallback xmlns="">
          <p:sp>
            <p:nvSpPr>
              <p:cNvPr id="8" name="Rectangle 7">
                <a:extLst>
                  <a:ext uri="{FF2B5EF4-FFF2-40B4-BE49-F238E27FC236}">
                    <a16:creationId xmlns:a16="http://schemas.microsoft.com/office/drawing/2014/main" id="{01D1749E-A4D3-4BA1-9AE5-4B66155EC460}"/>
                  </a:ext>
                </a:extLst>
              </p:cNvPr>
              <p:cNvSpPr>
                <a:spLocks noRot="1" noChangeAspect="1" noMove="1" noResize="1" noEditPoints="1" noAdjustHandles="1" noChangeArrowheads="1" noChangeShapeType="1" noTextEdit="1"/>
              </p:cNvSpPr>
              <p:nvPr/>
            </p:nvSpPr>
            <p:spPr>
              <a:xfrm>
                <a:off x="511253" y="1780960"/>
                <a:ext cx="1353517" cy="633058"/>
              </a:xfrm>
              <a:prstGeom prst="rect">
                <a:avLst/>
              </a:prstGeom>
              <a:blipFill>
                <a:blip r:embed="rId5"/>
                <a:stretch>
                  <a:fillRect l="-7207" r="-2252" b="-865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B99988F6-9DF0-4F33-8E58-19FC7D5106D1}"/>
                  </a:ext>
                </a:extLst>
              </p:cNvPr>
              <p:cNvSpPr/>
              <p:nvPr/>
            </p:nvSpPr>
            <p:spPr>
              <a:xfrm>
                <a:off x="519459" y="2605142"/>
                <a:ext cx="4772797" cy="461665"/>
              </a:xfrm>
              <a:prstGeom prst="rect">
                <a:avLst/>
              </a:prstGeom>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 xmlns:m="http://schemas.openxmlformats.org/officeDocument/2006/math">
                    <m:r>
                      <a:rPr kumimoji="0" lang="en-US" sz="2400" b="0" i="1" u="none" strike="noStrike" kern="1200" cap="none" spc="0" normalizeH="0" baseline="0" noProof="0" dirty="0">
                        <a:ln>
                          <a:noFill/>
                        </a:ln>
                        <a:solidFill>
                          <a:srgbClr val="00B0F0"/>
                        </a:solidFill>
                        <a:effectLst/>
                        <a:uLnTx/>
                        <a:uFillTx/>
                        <a:latin typeface="Cambria Math" panose="02040503050406030204" pitchFamily="18" charset="0"/>
                        <a:ea typeface="Cambria Math" panose="02040503050406030204" pitchFamily="18" charset="0"/>
                        <a:cs typeface="+mn-cs"/>
                      </a:rPr>
                      <m:t>𝜆</m:t>
                    </m:r>
                    <m:r>
                      <a:rPr kumimoji="0" lang="en-US" sz="2400" b="0" i="1" u="none" strike="noStrike" kern="1200" cap="none" spc="0" normalizeH="0" baseline="0" noProof="0" dirty="0">
                        <a:ln>
                          <a:noFill/>
                        </a:ln>
                        <a:solidFill>
                          <a:srgbClr val="00B0F0"/>
                        </a:solidFill>
                        <a:effectLst/>
                        <a:uLnTx/>
                        <a:uFillTx/>
                        <a:latin typeface="Cambria Math" panose="02040503050406030204" pitchFamily="18" charset="0"/>
                        <a:ea typeface="Cambria Math" panose="02040503050406030204" pitchFamily="18" charset="0"/>
                        <a:cs typeface="+mn-cs"/>
                      </a:rPr>
                      <m:t> </m:t>
                    </m:r>
                  </m:oMath>
                </a14:m>
                <a:r>
                  <a:rPr kumimoji="0" lang="en-US" sz="2400" b="0" i="0" u="none" strike="noStrike" kern="1200" cap="none" spc="0" normalizeH="0" baseline="0" noProof="0" dirty="0">
                    <a:ln>
                      <a:noFill/>
                    </a:ln>
                    <a:solidFill>
                      <a:srgbClr val="00B0F0"/>
                    </a:solidFill>
                    <a:effectLst/>
                    <a:uLnTx/>
                    <a:uFillTx/>
                    <a:latin typeface="Arial" panose="020B0604020202020204" pitchFamily="34" charset="0"/>
                    <a:ea typeface="+mn-ea"/>
                    <a:cs typeface="Arial" panose="020B0604020202020204" pitchFamily="34" charset="0"/>
                  </a:rPr>
                  <a:t>= 2L = 2.40 m   Ans.</a:t>
                </a:r>
                <a:endParaRPr kumimoji="0" lang="en-US" sz="1800" b="0" i="0" u="none" strike="noStrike" kern="1200" cap="none" spc="0" normalizeH="0" baseline="0" noProof="0" dirty="0">
                  <a:ln>
                    <a:noFill/>
                  </a:ln>
                  <a:solidFill>
                    <a:srgbClr val="00B0F0"/>
                  </a:solidFill>
                  <a:effectLst/>
                  <a:uLnTx/>
                  <a:uFillTx/>
                  <a:latin typeface="Arial" panose="020B0604020202020204" pitchFamily="34" charset="0"/>
                  <a:ea typeface="+mn-ea"/>
                  <a:cs typeface="Arial" panose="020B0604020202020204" pitchFamily="34" charset="0"/>
                </a:endParaRPr>
              </a:p>
            </p:txBody>
          </p:sp>
        </mc:Choice>
        <mc:Fallback xmlns="">
          <p:sp>
            <p:nvSpPr>
              <p:cNvPr id="9" name="Rectangle 8">
                <a:extLst>
                  <a:ext uri="{FF2B5EF4-FFF2-40B4-BE49-F238E27FC236}">
                    <a16:creationId xmlns:a16="http://schemas.microsoft.com/office/drawing/2014/main" id="{B99988F6-9DF0-4F33-8E58-19FC7D5106D1}"/>
                  </a:ext>
                </a:extLst>
              </p:cNvPr>
              <p:cNvSpPr>
                <a:spLocks noRot="1" noChangeAspect="1" noMove="1" noResize="1" noEditPoints="1" noAdjustHandles="1" noChangeArrowheads="1" noChangeShapeType="1" noTextEdit="1"/>
              </p:cNvSpPr>
              <p:nvPr/>
            </p:nvSpPr>
            <p:spPr>
              <a:xfrm>
                <a:off x="519459" y="2605142"/>
                <a:ext cx="4772797" cy="461665"/>
              </a:xfrm>
              <a:prstGeom prst="rect">
                <a:avLst/>
              </a:prstGeom>
              <a:blipFill>
                <a:blip r:embed="rId6"/>
                <a:stretch>
                  <a:fillRect l="-383" t="-9211" b="-3026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Rectangle 10">
                <a:extLst>
                  <a:ext uri="{FF2B5EF4-FFF2-40B4-BE49-F238E27FC236}">
                    <a16:creationId xmlns:a16="http://schemas.microsoft.com/office/drawing/2014/main" id="{AE85207F-ECCA-4435-94E8-04ADDD3AF084}"/>
                  </a:ext>
                </a:extLst>
              </p:cNvPr>
              <p:cNvSpPr/>
              <p:nvPr/>
            </p:nvSpPr>
            <p:spPr>
              <a:xfrm>
                <a:off x="603494" y="3293481"/>
                <a:ext cx="1559116" cy="633058"/>
              </a:xfrm>
              <a:prstGeom prst="rect">
                <a:avLst/>
              </a:prstGeom>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 xmlns:m="http://schemas.openxmlformats.org/officeDocument/2006/math">
                    <m:d>
                      <m:dPr>
                        <m:ctrlPr>
                          <a:rPr kumimoji="0" lang="en-US" sz="2400" b="0" i="1" u="none" strike="noStrike" kern="1200" cap="none" spc="0" normalizeH="0" baseline="0" noProof="0" dirty="0" smtClean="0">
                            <a:ln>
                              <a:noFill/>
                            </a:ln>
                            <a:solidFill>
                              <a:srgbClr val="00B050"/>
                            </a:solidFill>
                            <a:effectLst/>
                            <a:uLnTx/>
                            <a:uFillTx/>
                            <a:latin typeface="Cambria Math" panose="02040503050406030204" pitchFamily="18" charset="0"/>
                            <a:ea typeface="+mn-ea"/>
                            <a:cs typeface="+mn-cs"/>
                          </a:rPr>
                        </m:ctrlPr>
                      </m:dPr>
                      <m:e>
                        <m:r>
                          <a:rPr kumimoji="0" lang="en-US" sz="2400" b="0" i="1" u="none" strike="noStrike" kern="1200" cap="none" spc="0" normalizeH="0" baseline="0" noProof="0" dirty="0" smtClean="0">
                            <a:ln>
                              <a:noFill/>
                            </a:ln>
                            <a:solidFill>
                              <a:srgbClr val="00B050"/>
                            </a:solidFill>
                            <a:effectLst/>
                            <a:uLnTx/>
                            <a:uFillTx/>
                            <a:latin typeface="Cambria Math" panose="02040503050406030204" pitchFamily="18" charset="0"/>
                            <a:ea typeface="+mn-ea"/>
                            <a:cs typeface="+mn-cs"/>
                          </a:rPr>
                          <m:t>𝑏</m:t>
                        </m:r>
                      </m:e>
                    </m:d>
                    <m:f>
                      <m:fPr>
                        <m:ctrlPr>
                          <a:rPr kumimoji="0" lang="en-US" sz="2400" b="0" i="1" u="none" strike="noStrike" kern="1200" cap="none" spc="0" normalizeH="0" baseline="0" noProof="0" dirty="0" smtClean="0">
                            <a:ln>
                              <a:noFill/>
                            </a:ln>
                            <a:solidFill>
                              <a:srgbClr val="00B050"/>
                            </a:solidFill>
                            <a:effectLst/>
                            <a:uLnTx/>
                            <a:uFillTx/>
                            <a:latin typeface="Cambria Math" panose="02040503050406030204" pitchFamily="18" charset="0"/>
                            <a:ea typeface="+mn-ea"/>
                            <a:cs typeface="+mn-cs"/>
                          </a:rPr>
                        </m:ctrlPr>
                      </m:fPr>
                      <m:num>
                        <m:r>
                          <a:rPr kumimoji="0" lang="en-US" sz="2400" b="0" i="1" u="none" strike="noStrike" kern="1200" cap="none" spc="0" normalizeH="0" baseline="0" noProof="0" dirty="0" smtClean="0">
                            <a:ln>
                              <a:noFill/>
                            </a:ln>
                            <a:solidFill>
                              <a:srgbClr val="00B050"/>
                            </a:solidFill>
                            <a:effectLst/>
                            <a:uLnTx/>
                            <a:uFillTx/>
                            <a:latin typeface="Cambria Math" panose="02040503050406030204" pitchFamily="18" charset="0"/>
                            <a:ea typeface="+mn-ea"/>
                            <a:cs typeface="+mn-cs"/>
                          </a:rPr>
                          <m:t>2</m:t>
                        </m:r>
                        <m:r>
                          <a:rPr kumimoji="0" lang="en-US" sz="2400" b="0" i="1" u="none" strike="noStrike" kern="1200" cap="none" spc="0" normalizeH="0" baseline="0" noProof="0" dirty="0">
                            <a:ln>
                              <a:noFill/>
                            </a:ln>
                            <a:solidFill>
                              <a:srgbClr val="00B050"/>
                            </a:solidFill>
                            <a:effectLst/>
                            <a:uLnTx/>
                            <a:uFillTx/>
                            <a:latin typeface="Cambria Math" panose="02040503050406030204" pitchFamily="18" charset="0"/>
                            <a:ea typeface="Cambria Math" panose="02040503050406030204" pitchFamily="18" charset="0"/>
                            <a:cs typeface="+mn-cs"/>
                          </a:rPr>
                          <m:t>𝜆</m:t>
                        </m:r>
                      </m:num>
                      <m:den>
                        <m:r>
                          <a:rPr kumimoji="0" lang="en-US" sz="2400" b="0" i="1" u="none" strike="noStrike" kern="1200" cap="none" spc="0" normalizeH="0" baseline="0" noProof="0" dirty="0">
                            <a:ln>
                              <a:noFill/>
                            </a:ln>
                            <a:solidFill>
                              <a:srgbClr val="00B050"/>
                            </a:solidFill>
                            <a:effectLst/>
                            <a:uLnTx/>
                            <a:uFillTx/>
                            <a:latin typeface="Cambria Math" panose="02040503050406030204" pitchFamily="18" charset="0"/>
                            <a:ea typeface="+mn-ea"/>
                            <a:cs typeface="+mn-cs"/>
                          </a:rPr>
                          <m:t>2</m:t>
                        </m:r>
                      </m:den>
                    </m:f>
                  </m:oMath>
                </a14:m>
                <a:r>
                  <a:rPr kumimoji="0" lang="en-US" sz="2400" b="0" i="0" u="none" strike="noStrike" kern="1200" cap="none" spc="0" normalizeH="0" baseline="0" noProof="0" dirty="0">
                    <a:ln>
                      <a:noFill/>
                    </a:ln>
                    <a:solidFill>
                      <a:srgbClr val="00B050"/>
                    </a:solidFill>
                    <a:effectLst/>
                    <a:uLnTx/>
                    <a:uFillTx/>
                    <a:latin typeface="Arial" panose="020B0604020202020204" pitchFamily="34" charset="0"/>
                    <a:ea typeface="+mn-ea"/>
                    <a:cs typeface="Arial" panose="020B0604020202020204" pitchFamily="34" charset="0"/>
                  </a:rPr>
                  <a:t> = L</a:t>
                </a:r>
                <a:endParaRPr kumimoji="0" lang="en-US" sz="1800" b="0" i="0" u="none" strike="noStrike" kern="1200" cap="none" spc="0" normalizeH="0" baseline="0" noProof="0" dirty="0">
                  <a:ln>
                    <a:noFill/>
                  </a:ln>
                  <a:solidFill>
                    <a:srgbClr val="00B0F0"/>
                  </a:solidFill>
                  <a:effectLst/>
                  <a:uLnTx/>
                  <a:uFillTx/>
                  <a:latin typeface="Arial" panose="020B0604020202020204" pitchFamily="34" charset="0"/>
                  <a:ea typeface="+mn-ea"/>
                  <a:cs typeface="Arial" panose="020B0604020202020204" pitchFamily="34" charset="0"/>
                </a:endParaRPr>
              </a:p>
            </p:txBody>
          </p:sp>
        </mc:Choice>
        <mc:Fallback xmlns="">
          <p:sp>
            <p:nvSpPr>
              <p:cNvPr id="11" name="Rectangle 10">
                <a:extLst>
                  <a:ext uri="{FF2B5EF4-FFF2-40B4-BE49-F238E27FC236}">
                    <a16:creationId xmlns:a16="http://schemas.microsoft.com/office/drawing/2014/main" id="{AE85207F-ECCA-4435-94E8-04ADDD3AF084}"/>
                  </a:ext>
                </a:extLst>
              </p:cNvPr>
              <p:cNvSpPr>
                <a:spLocks noRot="1" noChangeAspect="1" noMove="1" noResize="1" noEditPoints="1" noAdjustHandles="1" noChangeArrowheads="1" noChangeShapeType="1" noTextEdit="1"/>
              </p:cNvSpPr>
              <p:nvPr/>
            </p:nvSpPr>
            <p:spPr>
              <a:xfrm>
                <a:off x="603494" y="3293481"/>
                <a:ext cx="1559116" cy="633058"/>
              </a:xfrm>
              <a:prstGeom prst="rect">
                <a:avLst/>
              </a:prstGeom>
              <a:blipFill>
                <a:blip r:embed="rId7"/>
                <a:stretch>
                  <a:fillRect b="-865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Rectangle 12">
                <a:extLst>
                  <a:ext uri="{FF2B5EF4-FFF2-40B4-BE49-F238E27FC236}">
                    <a16:creationId xmlns:a16="http://schemas.microsoft.com/office/drawing/2014/main" id="{4F29B0DF-8B50-41FB-B6E8-2DF92768D10C}"/>
                  </a:ext>
                </a:extLst>
              </p:cNvPr>
              <p:cNvSpPr/>
              <p:nvPr/>
            </p:nvSpPr>
            <p:spPr>
              <a:xfrm>
                <a:off x="532355" y="4117663"/>
                <a:ext cx="3219232" cy="461665"/>
              </a:xfrm>
              <a:prstGeom prst="rect">
                <a:avLst/>
              </a:prstGeom>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 xmlns:m="http://schemas.openxmlformats.org/officeDocument/2006/math">
                    <m:r>
                      <m:rPr>
                        <m:sty m:val="p"/>
                      </m:rPr>
                      <a:rPr kumimoji="0" lang="en-US" sz="2400" b="0" i="0" u="none" strike="noStrike" kern="1200" cap="none" spc="0" normalizeH="0" baseline="0" noProof="0" dirty="0" smtClean="0">
                        <a:ln>
                          <a:noFill/>
                        </a:ln>
                        <a:solidFill>
                          <a:srgbClr val="00B050"/>
                        </a:solidFill>
                        <a:effectLst/>
                        <a:uLnTx/>
                        <a:uFillTx/>
                        <a:latin typeface="Cambria Math" panose="02040503050406030204" pitchFamily="18" charset="0"/>
                        <a:ea typeface="Cambria Math" panose="02040503050406030204" pitchFamily="18" charset="0"/>
                        <a:cs typeface="+mn-cs"/>
                      </a:rPr>
                      <m:t>λ</m:t>
                    </m:r>
                    <m:r>
                      <a:rPr kumimoji="0" lang="en-US" sz="2400" b="0" i="0" u="none" strike="noStrike" kern="1200" cap="none" spc="0" normalizeH="0" baseline="0" noProof="0" dirty="0" smtClean="0">
                        <a:ln>
                          <a:noFill/>
                        </a:ln>
                        <a:solidFill>
                          <a:srgbClr val="00B050"/>
                        </a:solidFill>
                        <a:effectLst/>
                        <a:uLnTx/>
                        <a:uFillTx/>
                        <a:latin typeface="Cambria Math" panose="02040503050406030204" pitchFamily="18" charset="0"/>
                        <a:ea typeface="Cambria Math" panose="02040503050406030204" pitchFamily="18" charset="0"/>
                        <a:cs typeface="+mn-cs"/>
                      </a:rPr>
                      <m:t> </m:t>
                    </m:r>
                  </m:oMath>
                </a14:m>
                <a:r>
                  <a:rPr kumimoji="0" lang="en-US" sz="2400" b="0" i="0" u="none" strike="noStrike" kern="1200" cap="none" spc="0" normalizeH="0" baseline="0" noProof="0" dirty="0">
                    <a:ln>
                      <a:noFill/>
                    </a:ln>
                    <a:solidFill>
                      <a:srgbClr val="00B050"/>
                    </a:solidFill>
                    <a:effectLst/>
                    <a:uLnTx/>
                    <a:uFillTx/>
                    <a:latin typeface="Arial" panose="020B0604020202020204" pitchFamily="34" charset="0"/>
                    <a:ea typeface="+mn-ea"/>
                    <a:cs typeface="Arial" panose="020B0604020202020204" pitchFamily="34" charset="0"/>
                  </a:rPr>
                  <a:t>= L = 1.20m   Ans.</a:t>
                </a:r>
                <a:endParaRPr kumimoji="0" lang="en-US" sz="1800" b="0" i="0" u="none" strike="noStrike" kern="1200" cap="none" spc="0" normalizeH="0" baseline="0" noProof="0" dirty="0">
                  <a:ln>
                    <a:noFill/>
                  </a:ln>
                  <a:solidFill>
                    <a:srgbClr val="00B050"/>
                  </a:solidFill>
                  <a:effectLst/>
                  <a:uLnTx/>
                  <a:uFillTx/>
                  <a:latin typeface="Arial" panose="020B0604020202020204" pitchFamily="34" charset="0"/>
                  <a:ea typeface="+mn-ea"/>
                  <a:cs typeface="Arial" panose="020B0604020202020204" pitchFamily="34" charset="0"/>
                </a:endParaRPr>
              </a:p>
            </p:txBody>
          </p:sp>
        </mc:Choice>
        <mc:Fallback xmlns="">
          <p:sp>
            <p:nvSpPr>
              <p:cNvPr id="13" name="Rectangle 12">
                <a:extLst>
                  <a:ext uri="{FF2B5EF4-FFF2-40B4-BE49-F238E27FC236}">
                    <a16:creationId xmlns:a16="http://schemas.microsoft.com/office/drawing/2014/main" id="{4F29B0DF-8B50-41FB-B6E8-2DF92768D10C}"/>
                  </a:ext>
                </a:extLst>
              </p:cNvPr>
              <p:cNvSpPr>
                <a:spLocks noRot="1" noChangeAspect="1" noMove="1" noResize="1" noEditPoints="1" noAdjustHandles="1" noChangeArrowheads="1" noChangeShapeType="1" noTextEdit="1"/>
              </p:cNvSpPr>
              <p:nvPr/>
            </p:nvSpPr>
            <p:spPr>
              <a:xfrm>
                <a:off x="532355" y="4117663"/>
                <a:ext cx="3219232" cy="461665"/>
              </a:xfrm>
              <a:prstGeom prst="rect">
                <a:avLst/>
              </a:prstGeom>
              <a:blipFill>
                <a:blip r:embed="rId8"/>
                <a:stretch>
                  <a:fillRect l="-568" t="-9211" b="-30263"/>
                </a:stretch>
              </a:blipFill>
            </p:spPr>
            <p:txBody>
              <a:bodyPr/>
              <a:lstStyle/>
              <a:p>
                <a:r>
                  <a:rPr lang="en-US">
                    <a:noFill/>
                  </a:rPr>
                  <a:t> </a:t>
                </a:r>
              </a:p>
            </p:txBody>
          </p:sp>
        </mc:Fallback>
      </mc:AlternateContent>
    </p:spTree>
    <p:extLst>
      <p:ext uri="{BB962C8B-B14F-4D97-AF65-F5344CB8AC3E}">
        <p14:creationId xmlns:p14="http://schemas.microsoft.com/office/powerpoint/2010/main" val="288451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6" presetClass="entr" presetSubtype="16" fill="hold" nodeType="click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circle(in)">
                                      <p:cBhvr>
                                        <p:cTn id="31"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8" grpId="0"/>
      <p:bldP spid="9" grpId="0"/>
      <p:bldP spid="11" grpId="0"/>
      <p:bldP spid="13"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Basis">
  <a:themeElements>
    <a:clrScheme name="Violet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Basis">
      <a:majorFont>
        <a:latin typeface="Corbel"/>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90E45F77-AEFC-46EF-A7C1-5B338C297B02}"/>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1161</TotalTime>
  <Words>308</Words>
  <Application>Microsoft Office PowerPoint</Application>
  <PresentationFormat>On-screen Show (4:3)</PresentationFormat>
  <Paragraphs>29</Paragraphs>
  <Slides>5</Slides>
  <Notes>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5</vt:i4>
      </vt:variant>
    </vt:vector>
  </HeadingPairs>
  <TitlesOfParts>
    <vt:vector size="11" baseType="lpstr">
      <vt:lpstr>Arial</vt:lpstr>
      <vt:lpstr>Calibri</vt:lpstr>
      <vt:lpstr>Cambria Math</vt:lpstr>
      <vt:lpstr>Corbel</vt:lpstr>
      <vt:lpstr>Office Theme</vt:lpstr>
      <vt:lpstr>Basis</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teacher</dc:creator>
  <cp:lastModifiedBy>Israt Kabir</cp:lastModifiedBy>
  <cp:revision>75</cp:revision>
  <cp:lastPrinted>2020-03-16T17:28:52Z</cp:lastPrinted>
  <dcterms:created xsi:type="dcterms:W3CDTF">2020-03-15T20:51:36Z</dcterms:created>
  <dcterms:modified xsi:type="dcterms:W3CDTF">2023-03-27T05:38:10Z</dcterms:modified>
</cp:coreProperties>
</file>