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7" r:id="rId3"/>
    <p:sldId id="258" r:id="rId4"/>
    <p:sldId id="259" r:id="rId5"/>
    <p:sldId id="261" r:id="rId6"/>
    <p:sldId id="272" r:id="rId7"/>
    <p:sldId id="262" r:id="rId8"/>
    <p:sldId id="274" r:id="rId9"/>
    <p:sldId id="263" r:id="rId10"/>
    <p:sldId id="273" r:id="rId11"/>
    <p:sldId id="268" r:id="rId12"/>
    <p:sldId id="266" r:id="rId13"/>
    <p:sldId id="260" r:id="rId1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A1B9244-6EEB-43B1-B518-EDFE8A03848C}" type="datetimeFigureOut">
              <a:rPr lang="en-US" smtClean="0"/>
              <a:t>1/24/2023</a:t>
            </a:fld>
            <a:endParaRPr lang="en-US"/>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3C19E904-643F-42F8-A0E2-BD4F76EC9008}" type="slidenum">
              <a:rPr lang="en-US" smtClean="0"/>
              <a:t>‹#›</a:t>
            </a:fld>
            <a:endParaRPr lang="en-US"/>
          </a:p>
        </p:txBody>
      </p:sp>
    </p:spTree>
    <p:extLst>
      <p:ext uri="{BB962C8B-B14F-4D97-AF65-F5344CB8AC3E}">
        <p14:creationId xmlns:p14="http://schemas.microsoft.com/office/powerpoint/2010/main" val="102401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3711D2-1EA0-4E2A-A46B-45887746FE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424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FAC301-3ACF-4388-A144-4C2EC0E61FC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230224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FAC301-3ACF-4388-A144-4C2EC0E61FC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15096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FAC301-3ACF-4388-A144-4C2EC0E61FC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110973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199F-14CB-4C3C-86DF-C1E60003079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2520F24-DA23-40EF-96A2-99D921D7E2A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23E2425-3EA9-45ED-8303-EB0349F87D1A}"/>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5" name="Footer Placeholder 4">
            <a:extLst>
              <a:ext uri="{FF2B5EF4-FFF2-40B4-BE49-F238E27FC236}">
                <a16:creationId xmlns:a16="http://schemas.microsoft.com/office/drawing/2014/main" id="{19C2422C-8F10-480F-A047-8144D5AFA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BA3C2-C4BB-4B66-8C45-88955B1C8D94}"/>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48866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B69E-6E26-4CA9-90B0-136742212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5745C-5A7E-4B47-85C3-08051540B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A4B38-B590-436F-AE2F-6CF3C1911DC2}"/>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5" name="Footer Placeholder 4">
            <a:extLst>
              <a:ext uri="{FF2B5EF4-FFF2-40B4-BE49-F238E27FC236}">
                <a16:creationId xmlns:a16="http://schemas.microsoft.com/office/drawing/2014/main" id="{61A04C44-C790-413C-93C2-96D30CA30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203E0-0BFD-403E-A273-719356DEDE7D}"/>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277149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D023-E616-4FEB-BDD9-7007D68BFF7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9EE3C91-1B1C-49A4-921E-4F049756EE0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534B1-41F6-4004-B840-CD0CE49E407B}"/>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5" name="Footer Placeholder 4">
            <a:extLst>
              <a:ext uri="{FF2B5EF4-FFF2-40B4-BE49-F238E27FC236}">
                <a16:creationId xmlns:a16="http://schemas.microsoft.com/office/drawing/2014/main" id="{24D58BAD-0038-4D43-840A-4B87FC87F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FC084-6B81-4BD3-ADF4-5A8DC49AC748}"/>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000449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5197-CFD9-409B-9BFF-4A581C294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88120-F756-4F3D-B918-F4A943CA40B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9DD4CA-FD5D-4727-8281-FEFCA85485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749FF-AFE4-4E33-80B1-91E23BF880D0}"/>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6" name="Footer Placeholder 5">
            <a:extLst>
              <a:ext uri="{FF2B5EF4-FFF2-40B4-BE49-F238E27FC236}">
                <a16:creationId xmlns:a16="http://schemas.microsoft.com/office/drawing/2014/main" id="{0F0994BB-BA7A-4915-846F-B92D8228E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A4F1E-2E1A-498F-9AE8-121F764DA19F}"/>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267201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A0EE-A8E7-4123-B38E-AA5693C484B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EB527-AF90-4C87-AC67-C61C3F1B4A9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851283F-D639-4A6D-ABB3-8851BD36E09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C9863-24C7-4D8F-8249-8F48862F437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447A9-0A5F-4DBB-9F85-AD0922934DB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EB003-9C76-470B-83BC-1532F12BE1DB}"/>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8" name="Footer Placeholder 7">
            <a:extLst>
              <a:ext uri="{FF2B5EF4-FFF2-40B4-BE49-F238E27FC236}">
                <a16:creationId xmlns:a16="http://schemas.microsoft.com/office/drawing/2014/main" id="{2D835F0E-9068-4830-AA5C-244735C64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C82D9-3F5E-4360-8F6C-2B673E00EE8C}"/>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198653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FEBE-7FA9-4CF6-BD68-D38E015E89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596AB7-F720-47BB-B08B-16E708452F30}"/>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4" name="Footer Placeholder 3">
            <a:extLst>
              <a:ext uri="{FF2B5EF4-FFF2-40B4-BE49-F238E27FC236}">
                <a16:creationId xmlns:a16="http://schemas.microsoft.com/office/drawing/2014/main" id="{906726FC-6695-4964-8215-B7505D3E08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E22E8A-9EC7-4B55-90CC-B07487C9154F}"/>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868728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05E93-5D9A-4AD2-8BA2-1658A13344F0}"/>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3" name="Footer Placeholder 2">
            <a:extLst>
              <a:ext uri="{FF2B5EF4-FFF2-40B4-BE49-F238E27FC236}">
                <a16:creationId xmlns:a16="http://schemas.microsoft.com/office/drawing/2014/main" id="{E48BC338-8CFE-4D54-B626-E4BD2C2986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E2488-BFE6-44FA-B84D-34BCADF76871}"/>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2021396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F8D2-49ED-459D-894A-42920A08991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A803F7C-C7F0-42FB-A682-22ACC7D3617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1EC76-6D3F-4CB4-BC06-C30C09422B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019CD6D-AA45-4005-AC6E-618A8ADD7C3B}"/>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6" name="Footer Placeholder 5">
            <a:extLst>
              <a:ext uri="{FF2B5EF4-FFF2-40B4-BE49-F238E27FC236}">
                <a16:creationId xmlns:a16="http://schemas.microsoft.com/office/drawing/2014/main" id="{7BBA6CB8-FD91-44AE-A428-727BAE4BE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9710D-BEE0-49DC-92F9-817F630AD0A8}"/>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206660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FAC301-3ACF-4388-A144-4C2EC0E61FC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1063724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C032-58CB-4DB1-9675-C787057B9B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3189E27-3A98-43E7-9EB9-8FF0862E8D0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F63518C-EF62-41D7-A398-F8991DF54B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B1849F5-617A-4C78-9FB1-F5461A3EC993}"/>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6" name="Footer Placeholder 5">
            <a:extLst>
              <a:ext uri="{FF2B5EF4-FFF2-40B4-BE49-F238E27FC236}">
                <a16:creationId xmlns:a16="http://schemas.microsoft.com/office/drawing/2014/main" id="{21976CD7-6328-49FA-A50A-8A46270B2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5F015-DC39-4AA9-9AAB-896F93F7F457}"/>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923611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9345-6188-4565-97C4-1FB087DA9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72EFE2-9FE7-41F2-8CA1-A9A0361D2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78EF4-B5A2-4AFD-A97F-C81CF4D3123B}"/>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5" name="Footer Placeholder 4">
            <a:extLst>
              <a:ext uri="{FF2B5EF4-FFF2-40B4-BE49-F238E27FC236}">
                <a16:creationId xmlns:a16="http://schemas.microsoft.com/office/drawing/2014/main" id="{78D594C3-2C8A-4EFA-8818-95C719FFC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77286-0E51-4FC4-A029-043058EE52A2}"/>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331124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8C419-FBA7-4CB8-A6EF-CC305231716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A5A29A-504C-409A-9AF4-A8E15BB3918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BFA1C-79BE-42AD-B1B1-4BC8E4692D13}"/>
              </a:ext>
            </a:extLst>
          </p:cNvPr>
          <p:cNvSpPr>
            <a:spLocks noGrp="1"/>
          </p:cNvSpPr>
          <p:nvPr>
            <p:ph type="dt" sz="half" idx="10"/>
          </p:nvPr>
        </p:nvSpPr>
        <p:spPr/>
        <p:txBody>
          <a:bodyPr/>
          <a:lstStyle/>
          <a:p>
            <a:fld id="{42FA3C8F-72A9-4E85-91CC-77C79A6BB94F}" type="datetimeFigureOut">
              <a:rPr lang="en-US" smtClean="0"/>
              <a:t>1/24/2023</a:t>
            </a:fld>
            <a:endParaRPr lang="en-US"/>
          </a:p>
        </p:txBody>
      </p:sp>
      <p:sp>
        <p:nvSpPr>
          <p:cNvPr id="5" name="Footer Placeholder 4">
            <a:extLst>
              <a:ext uri="{FF2B5EF4-FFF2-40B4-BE49-F238E27FC236}">
                <a16:creationId xmlns:a16="http://schemas.microsoft.com/office/drawing/2014/main" id="{7BAE41DD-B058-4293-B5CC-B4B4897A5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6AF55-B046-4BAC-BD5A-9866768D183C}"/>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09977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AC301-3ACF-4388-A144-4C2EC0E61FC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136755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FAC301-3ACF-4388-A144-4C2EC0E61FC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430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FAC301-3ACF-4388-A144-4C2EC0E61FC8}"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129892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FAC301-3ACF-4388-A144-4C2EC0E61FC8}"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65059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AC301-3ACF-4388-A144-4C2EC0E61FC8}"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423159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AC301-3ACF-4388-A144-4C2EC0E61FC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148056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AC301-3ACF-4388-A144-4C2EC0E61FC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A5939-E7DC-4F53-B19F-C6C8AC7B334D}" type="slidenum">
              <a:rPr lang="en-US" smtClean="0"/>
              <a:t>‹#›</a:t>
            </a:fld>
            <a:endParaRPr lang="en-US"/>
          </a:p>
        </p:txBody>
      </p:sp>
    </p:spTree>
    <p:extLst>
      <p:ext uri="{BB962C8B-B14F-4D97-AF65-F5344CB8AC3E}">
        <p14:creationId xmlns:p14="http://schemas.microsoft.com/office/powerpoint/2010/main" val="141474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AC301-3ACF-4388-A144-4C2EC0E61FC8}" type="datetimeFigureOut">
              <a:rPr lang="en-US" smtClean="0"/>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A5939-E7DC-4F53-B19F-C6C8AC7B334D}" type="slidenum">
              <a:rPr lang="en-US" smtClean="0"/>
              <a:t>‹#›</a:t>
            </a:fld>
            <a:endParaRPr lang="en-US"/>
          </a:p>
        </p:txBody>
      </p:sp>
    </p:spTree>
    <p:extLst>
      <p:ext uri="{BB962C8B-B14F-4D97-AF65-F5344CB8AC3E}">
        <p14:creationId xmlns:p14="http://schemas.microsoft.com/office/powerpoint/2010/main" val="1876155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9FE99-E880-4572-BFAA-2C5461CB46F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50552-E954-41FC-BF3B-AEAB58E79DB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B465B-D8CF-438E-90EB-38458D9E173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2FA3C8F-72A9-4E85-91CC-77C79A6BB94F}" type="datetimeFigureOut">
              <a:rPr lang="en-US" smtClean="0"/>
              <a:t>1/24/2023</a:t>
            </a:fld>
            <a:endParaRPr lang="en-US"/>
          </a:p>
        </p:txBody>
      </p:sp>
      <p:sp>
        <p:nvSpPr>
          <p:cNvPr id="5" name="Footer Placeholder 4">
            <a:extLst>
              <a:ext uri="{FF2B5EF4-FFF2-40B4-BE49-F238E27FC236}">
                <a16:creationId xmlns:a16="http://schemas.microsoft.com/office/drawing/2014/main" id="{75392A9D-B6B7-4FF7-929D-6F8D9D98D16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D1C54F-6152-40F9-B059-CD449177497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0EDFC4-681E-438E-8AC8-C01183A28863}" type="slidenum">
              <a:rPr lang="en-US" smtClean="0"/>
              <a:t>‹#›</a:t>
            </a:fld>
            <a:endParaRPr lang="en-US"/>
          </a:p>
        </p:txBody>
      </p:sp>
    </p:spTree>
    <p:extLst>
      <p:ext uri="{BB962C8B-B14F-4D97-AF65-F5344CB8AC3E}">
        <p14:creationId xmlns:p14="http://schemas.microsoft.com/office/powerpoint/2010/main" val="3901111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315212"/>
            <a:ext cx="8686800" cy="523220"/>
          </a:xfrm>
          <a:prstGeom prst="rect">
            <a:avLst/>
          </a:prstGeom>
          <a:solidFill>
            <a:schemeClr val="accent2">
              <a:lumMod val="60000"/>
              <a:lumOff val="40000"/>
            </a:schemeClr>
          </a:solidFill>
        </p:spPr>
        <p:txBody>
          <a:bodyPr wrap="square" rtlCol="0">
            <a:spAutoFit/>
          </a:bodyPr>
          <a:lstStyle/>
          <a:p>
            <a:r>
              <a:rPr lang="en-US" sz="2800" b="1" i="1" u="sng" dirty="0"/>
              <a:t>Temperature, Heat and The First Law of Thermodynamics</a:t>
            </a:r>
          </a:p>
        </p:txBody>
      </p:sp>
      <p:sp>
        <p:nvSpPr>
          <p:cNvPr id="3" name="TextBox 2"/>
          <p:cNvSpPr txBox="1"/>
          <p:nvPr/>
        </p:nvSpPr>
        <p:spPr>
          <a:xfrm>
            <a:off x="666107" y="2145884"/>
            <a:ext cx="7696200" cy="892552"/>
          </a:xfrm>
          <a:prstGeom prst="rect">
            <a:avLst/>
          </a:prstGeom>
          <a:solidFill>
            <a:schemeClr val="tx2">
              <a:lumMod val="40000"/>
              <a:lumOff val="60000"/>
            </a:schemeClr>
          </a:solidFill>
        </p:spPr>
        <p:txBody>
          <a:bodyPr wrap="square" rtlCol="0">
            <a:spAutoFit/>
          </a:bodyPr>
          <a:lstStyle/>
          <a:p>
            <a:pPr algn="just"/>
            <a:r>
              <a:rPr lang="en-US" sz="2800" b="1" i="1" u="sng" dirty="0"/>
              <a:t>Thermodynamics:</a:t>
            </a:r>
            <a:r>
              <a:rPr lang="en-US" sz="2400" b="1" dirty="0"/>
              <a:t> This is the study and application of the thermal energy.</a:t>
            </a:r>
          </a:p>
        </p:txBody>
      </p:sp>
      <p:sp>
        <p:nvSpPr>
          <p:cNvPr id="4" name="TextBox 3"/>
          <p:cNvSpPr txBox="1"/>
          <p:nvPr/>
        </p:nvSpPr>
        <p:spPr>
          <a:xfrm>
            <a:off x="680663" y="3130121"/>
            <a:ext cx="7696200" cy="1261884"/>
          </a:xfrm>
          <a:prstGeom prst="rect">
            <a:avLst/>
          </a:prstGeom>
          <a:solidFill>
            <a:schemeClr val="accent3">
              <a:lumMod val="60000"/>
              <a:lumOff val="40000"/>
            </a:schemeClr>
          </a:solidFill>
        </p:spPr>
        <p:txBody>
          <a:bodyPr wrap="square" rtlCol="0">
            <a:spAutoFit/>
          </a:bodyPr>
          <a:lstStyle/>
          <a:p>
            <a:pPr algn="just"/>
            <a:r>
              <a:rPr lang="en-US" sz="2800" b="1" i="1" u="sng" dirty="0"/>
              <a:t>Thermal Energy: </a:t>
            </a:r>
            <a:r>
              <a:rPr lang="en-US" sz="2400" b="1" dirty="0"/>
              <a:t>This is the energy that comes from heat which is generated by the movement of the particles. This is often called the internal energy.</a:t>
            </a:r>
          </a:p>
        </p:txBody>
      </p:sp>
      <p:sp>
        <p:nvSpPr>
          <p:cNvPr id="5" name="TextBox 4"/>
          <p:cNvSpPr txBox="1"/>
          <p:nvPr/>
        </p:nvSpPr>
        <p:spPr>
          <a:xfrm>
            <a:off x="680664" y="4472977"/>
            <a:ext cx="7696199" cy="1261884"/>
          </a:xfrm>
          <a:prstGeom prst="rect">
            <a:avLst/>
          </a:prstGeom>
          <a:solidFill>
            <a:schemeClr val="accent6">
              <a:lumMod val="75000"/>
            </a:schemeClr>
          </a:solidFill>
        </p:spPr>
        <p:txBody>
          <a:bodyPr wrap="square" rtlCol="0">
            <a:spAutoFit/>
          </a:bodyPr>
          <a:lstStyle/>
          <a:p>
            <a:pPr algn="just"/>
            <a:r>
              <a:rPr lang="en-US" sz="2800" b="1" i="1" u="sng" dirty="0"/>
              <a:t>Temperature:</a:t>
            </a:r>
            <a:r>
              <a:rPr lang="en-US" sz="2400" b="1" dirty="0"/>
              <a:t> Temperature is the measure of the average heat or thermal energy of the particles. One of the central concepts of thermodynamics is temperature.</a:t>
            </a:r>
          </a:p>
        </p:txBody>
      </p:sp>
      <p:sp>
        <p:nvSpPr>
          <p:cNvPr id="6" name="TextBox 5"/>
          <p:cNvSpPr txBox="1"/>
          <p:nvPr/>
        </p:nvSpPr>
        <p:spPr>
          <a:xfrm>
            <a:off x="685158" y="5867400"/>
            <a:ext cx="7658098" cy="523220"/>
          </a:xfrm>
          <a:prstGeom prst="rect">
            <a:avLst/>
          </a:prstGeom>
          <a:solidFill>
            <a:schemeClr val="tx2">
              <a:lumMod val="40000"/>
              <a:lumOff val="60000"/>
            </a:schemeClr>
          </a:solidFill>
        </p:spPr>
        <p:txBody>
          <a:bodyPr wrap="square" rtlCol="0">
            <a:spAutoFit/>
          </a:bodyPr>
          <a:lstStyle/>
          <a:p>
            <a:pPr algn="ctr"/>
            <a:r>
              <a:rPr lang="en-US" sz="2800" b="1" i="1" u="sng" dirty="0"/>
              <a:t>Unit:</a:t>
            </a:r>
            <a:r>
              <a:rPr lang="en-US" sz="2400" b="1" dirty="0"/>
              <a:t> SI unit of temperature is K (Kelvin)</a:t>
            </a:r>
          </a:p>
        </p:txBody>
      </p:sp>
      <p:sp>
        <p:nvSpPr>
          <p:cNvPr id="7" name="TextBox 6">
            <a:extLst>
              <a:ext uri="{FF2B5EF4-FFF2-40B4-BE49-F238E27FC236}">
                <a16:creationId xmlns:a16="http://schemas.microsoft.com/office/drawing/2014/main" id="{80A90373-EDBD-BD17-127B-3288A0470642}"/>
              </a:ext>
            </a:extLst>
          </p:cNvPr>
          <p:cNvSpPr txBox="1"/>
          <p:nvPr/>
        </p:nvSpPr>
        <p:spPr>
          <a:xfrm>
            <a:off x="2171272" y="295844"/>
            <a:ext cx="4714982" cy="830997"/>
          </a:xfrm>
          <a:prstGeom prst="rect">
            <a:avLst/>
          </a:prstGeom>
          <a:solidFill>
            <a:schemeClr val="accent6">
              <a:lumMod val="75000"/>
            </a:schemeClr>
          </a:solidFill>
        </p:spPr>
        <p:txBody>
          <a:bodyPr wrap="square" rtlCol="0">
            <a:spAutoFit/>
          </a:bodyPr>
          <a:lstStyle/>
          <a:p>
            <a:pPr algn="ctr"/>
            <a:r>
              <a:rPr lang="en-US" sz="2400" b="1" u="sng" dirty="0"/>
              <a:t>Lecture-1</a:t>
            </a:r>
          </a:p>
          <a:p>
            <a:pPr algn="ctr"/>
            <a:r>
              <a:rPr lang="en-US" sz="2400" b="1" u="sng" dirty="0"/>
              <a:t>Chapter-18</a:t>
            </a:r>
          </a:p>
        </p:txBody>
      </p:sp>
    </p:spTree>
    <p:extLst>
      <p:ext uri="{BB962C8B-B14F-4D97-AF65-F5344CB8AC3E}">
        <p14:creationId xmlns:p14="http://schemas.microsoft.com/office/powerpoint/2010/main" val="181697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D2FFE3-C98B-481D-8747-64F2B8BCD38A}"/>
                  </a:ext>
                </a:extLst>
              </p:cNvPr>
              <p:cNvSpPr>
                <a:spLocks noGrp="1"/>
              </p:cNvSpPr>
              <p:nvPr>
                <p:ph idx="1"/>
              </p:nvPr>
            </p:nvSpPr>
            <p:spPr>
              <a:xfrm>
                <a:off x="274569" y="977762"/>
                <a:ext cx="8594862" cy="4902476"/>
              </a:xfrm>
            </p:spPr>
            <p:txBody>
              <a:bodyPr>
                <a:noAutofit/>
              </a:bodyPr>
              <a:lstStyle/>
              <a:p>
                <a:pPr marL="28575" marR="93345" indent="0" algn="just">
                  <a:lnSpc>
                    <a:spcPct val="115000"/>
                  </a:lnSpc>
                  <a:spcBef>
                    <a:spcPts val="0"/>
                  </a:spcBef>
                  <a:buNone/>
                </a:pPr>
                <a:r>
                  <a:rPr lang="en-US" sz="1800" b="1" dirty="0">
                    <a:solidFill>
                      <a:srgbClr val="7030A0"/>
                    </a:solidFill>
                    <a:latin typeface="Arial" panose="020B0604020202020204" pitchFamily="34" charset="0"/>
                    <a:cs typeface="Arial" panose="020B0604020202020204" pitchFamily="34" charset="0"/>
                  </a:rPr>
                  <a:t>Problem 22 : </a:t>
                </a:r>
                <a:r>
                  <a:rPr lang="en-US" sz="1800" i="1" dirty="0">
                    <a:solidFill>
                      <a:srgbClr val="7030A0"/>
                    </a:solidFill>
                    <a:latin typeface="Arial" panose="020B0604020202020204" pitchFamily="34" charset="0"/>
                    <a:ea typeface="Times New Roman" panose="02020603050405020304" pitchFamily="18" charset="0"/>
                    <a:cs typeface="Arial" panose="020B0604020202020204" pitchFamily="34" charset="0"/>
                  </a:rPr>
                  <a:t>A small electric immersion heater is used to heat 100 g of water for a cup of instant coffee. The heater is labeled “200 watts” (it converts electrical energy to thermal energy at this rate). Calculate the time required to bring all this water from 23</a:t>
                </a:r>
                <a:r>
                  <a:rPr lang="en-US" sz="1800" i="1" dirty="0">
                    <a:solidFill>
                      <a:srgbClr val="7030A0"/>
                    </a:solidFill>
                    <a:latin typeface="Arial" panose="020B0604020202020204" pitchFamily="34" charset="0"/>
                    <a:ea typeface="Cambria Math" panose="02040503050406030204" pitchFamily="18" charset="0"/>
                    <a:cs typeface="Arial" panose="020B0604020202020204" pitchFamily="34" charset="0"/>
                  </a:rPr>
                  <a:t>° </a:t>
                </a:r>
                <a:r>
                  <a:rPr lang="en-US" sz="1800" i="1" dirty="0">
                    <a:solidFill>
                      <a:srgbClr val="7030A0"/>
                    </a:solidFill>
                    <a:latin typeface="Arial" panose="020B0604020202020204" pitchFamily="34" charset="0"/>
                    <a:ea typeface="Times New Roman" panose="02020603050405020304" pitchFamily="18" charset="0"/>
                    <a:cs typeface="Arial" panose="020B0604020202020204" pitchFamily="34" charset="0"/>
                  </a:rPr>
                  <a:t>C to 100</a:t>
                </a:r>
                <a:r>
                  <a:rPr lang="en-US" sz="1800" i="1" dirty="0">
                    <a:solidFill>
                      <a:srgbClr val="7030A0"/>
                    </a:solidFill>
                    <a:latin typeface="Arial" panose="020B0604020202020204" pitchFamily="34" charset="0"/>
                    <a:ea typeface="Cambria Math" panose="02040503050406030204" pitchFamily="18" charset="0"/>
                    <a:cs typeface="Arial" panose="020B0604020202020204" pitchFamily="34" charset="0"/>
                  </a:rPr>
                  <a:t>° </a:t>
                </a:r>
                <a:r>
                  <a:rPr lang="en-US" sz="1800" i="1" dirty="0">
                    <a:solidFill>
                      <a:srgbClr val="7030A0"/>
                    </a:solidFill>
                    <a:latin typeface="Arial" panose="020B0604020202020204" pitchFamily="34" charset="0"/>
                    <a:ea typeface="Times New Roman" panose="02020603050405020304" pitchFamily="18" charset="0"/>
                    <a:cs typeface="Arial" panose="020B0604020202020204" pitchFamily="34" charset="0"/>
                  </a:rPr>
                  <a:t>C, ignoring any heat losses.</a:t>
                </a:r>
              </a:p>
              <a:p>
                <a:pPr marL="28575" marR="93345" indent="0" algn="just">
                  <a:lnSpc>
                    <a:spcPct val="115000"/>
                  </a:lnSpc>
                  <a:spcBef>
                    <a:spcPts val="0"/>
                  </a:spcBef>
                  <a:buNone/>
                </a:pPr>
                <a:r>
                  <a:rPr lang="en-US" sz="18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Solution:</a:t>
                </a:r>
              </a:p>
              <a:p>
                <a:pPr marL="28575" marR="93345" indent="0" algn="just">
                  <a:lnSpc>
                    <a:spcPct val="115000"/>
                  </a:lnSpc>
                  <a:spcBef>
                    <a:spcPts val="0"/>
                  </a:spcBef>
                  <a:buNone/>
                </a:pPr>
                <a:r>
                  <a:rPr lang="en-US" sz="1800" dirty="0">
                    <a:latin typeface="Arial" panose="020B0604020202020204" pitchFamily="34" charset="0"/>
                    <a:cs typeface="Arial" panose="020B0604020202020204" pitchFamily="34" charset="0"/>
                  </a:rPr>
                  <a:t>m = 0.100 kg</a:t>
                </a:r>
              </a:p>
              <a:p>
                <a:pPr marL="28575" marR="93345" indent="0" algn="just">
                  <a:lnSpc>
                    <a:spcPct val="115000"/>
                  </a:lnSpc>
                  <a:spcBef>
                    <a:spcPts val="0"/>
                  </a:spcBef>
                  <a:buNone/>
                </a:pPr>
                <a:r>
                  <a:rPr lang="en-US" sz="1800" dirty="0">
                    <a:latin typeface="Arial" panose="020B0604020202020204" pitchFamily="34" charset="0"/>
                    <a:cs typeface="Arial" panose="020B0604020202020204" pitchFamily="34" charset="0"/>
                  </a:rPr>
                  <a:t>P = 200 W</a:t>
                </a:r>
              </a:p>
              <a:p>
                <a:pPr marL="28575" marR="93345" indent="0" algn="just">
                  <a:lnSpc>
                    <a:spcPct val="115000"/>
                  </a:lnSpc>
                  <a:spcBef>
                    <a:spcPts val="0"/>
                  </a:spcBef>
                  <a:buNone/>
                </a:pPr>
                <a:r>
                  <a:rPr lang="en-US" sz="1800" dirty="0">
                    <a:latin typeface="Arial" panose="020B0604020202020204" pitchFamily="34" charset="0"/>
                    <a:cs typeface="Arial" panose="020B0604020202020204" pitchFamily="34" charset="0"/>
                  </a:rPr>
                  <a:t>c = 4190 J/kg-K</a:t>
                </a:r>
              </a:p>
              <a:p>
                <a:pPr marL="28575" marR="93345" indent="0" algn="just">
                  <a:lnSpc>
                    <a:spcPct val="115000"/>
                  </a:lnSpc>
                  <a:spcBef>
                    <a:spcPts val="0"/>
                  </a:spcBef>
                  <a:buNone/>
                </a:pPr>
                <a:r>
                  <a:rPr lang="en-US" sz="1800" dirty="0" err="1">
                    <a:latin typeface="Arial" panose="020B0604020202020204" pitchFamily="34" charset="0"/>
                    <a:cs typeface="Arial" panose="020B0604020202020204" pitchFamily="34" charset="0"/>
                  </a:rPr>
                  <a:t>T</a:t>
                </a:r>
                <a:r>
                  <a:rPr lang="en-US" sz="1800" baseline="-250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 23°C = 23+273 = 296 K</a:t>
                </a:r>
              </a:p>
              <a:p>
                <a:pPr marL="28575" marR="93345" indent="0" algn="just">
                  <a:lnSpc>
                    <a:spcPct val="115000"/>
                  </a:lnSpc>
                  <a:spcBef>
                    <a:spcPts val="0"/>
                  </a:spcBef>
                  <a:buNone/>
                </a:pPr>
                <a:r>
                  <a:rPr lang="en-US" sz="1800" dirty="0" err="1">
                    <a:latin typeface="Arial" panose="020B0604020202020204" pitchFamily="34" charset="0"/>
                    <a:cs typeface="Arial" panose="020B0604020202020204" pitchFamily="34" charset="0"/>
                  </a:rPr>
                  <a:t>T</a:t>
                </a:r>
                <a:r>
                  <a:rPr lang="en-US" sz="1800" baseline="-25000" dirty="0" err="1">
                    <a:latin typeface="Arial" panose="020B0604020202020204" pitchFamily="34" charset="0"/>
                    <a:cs typeface="Arial" panose="020B0604020202020204" pitchFamily="34" charset="0"/>
                  </a:rPr>
                  <a:t>f</a:t>
                </a:r>
                <a:r>
                  <a:rPr lang="en-US" sz="1800" dirty="0">
                    <a:latin typeface="Arial" panose="020B0604020202020204" pitchFamily="34" charset="0"/>
                    <a:cs typeface="Arial" panose="020B0604020202020204" pitchFamily="34" charset="0"/>
                  </a:rPr>
                  <a:t> = 100°C = 100 +273 K= 373 K</a:t>
                </a:r>
              </a:p>
              <a:p>
                <a:pPr marL="28575" marR="93345" indent="0" algn="just">
                  <a:lnSpc>
                    <a:spcPct val="115000"/>
                  </a:lnSpc>
                  <a:spcBef>
                    <a:spcPts val="0"/>
                  </a:spcBef>
                  <a:buNone/>
                </a:pPr>
                <a14:m>
                  <m:oMath xmlns:m="http://schemas.openxmlformats.org/officeDocument/2006/math">
                    <m:r>
                      <a:rPr lang="en-US" sz="15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1500" dirty="0">
                    <a:solidFill>
                      <a:srgbClr val="FF0000"/>
                    </a:solidFill>
                    <a:latin typeface="Arial" panose="020B0604020202020204" pitchFamily="34" charset="0"/>
                    <a:cs typeface="Arial" panose="020B0604020202020204" pitchFamily="34" charset="0"/>
                  </a:rPr>
                  <a:t>T </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Tf</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a:t>
                </a:r>
                <a:r>
                  <a:rPr lang="en-US" sz="1800" dirty="0">
                    <a:latin typeface="Arial" panose="020B0604020202020204" pitchFamily="34" charset="0"/>
                    <a:cs typeface="Arial" panose="020B0604020202020204" pitchFamily="34" charset="0"/>
                  </a:rPr>
                  <a:t> = 373 – 296 K=77 K </a:t>
                </a:r>
              </a:p>
              <a:p>
                <a:pPr marL="28575" marR="93345" indent="0" algn="just">
                  <a:lnSpc>
                    <a:spcPct val="115000"/>
                  </a:lnSpc>
                  <a:spcBef>
                    <a:spcPts val="0"/>
                  </a:spcBef>
                  <a:buNone/>
                </a:pPr>
                <a:r>
                  <a:rPr lang="en-US" sz="1800" b="1" i="1" dirty="0">
                    <a:latin typeface="Arial" panose="020B0604020202020204" pitchFamily="34" charset="0"/>
                    <a:cs typeface="Arial" panose="020B0604020202020204" pitchFamily="34" charset="0"/>
                  </a:rPr>
                  <a:t>Q = </a:t>
                </a:r>
                <a:r>
                  <a:rPr lang="en-US" sz="1800" b="1" i="1" dirty="0">
                    <a:solidFill>
                      <a:prstClr val="black"/>
                    </a:solidFill>
                    <a:latin typeface="Arial" panose="020B0604020202020204" pitchFamily="34" charset="0"/>
                    <a:cs typeface="Arial" panose="020B0604020202020204" pitchFamily="34" charset="0"/>
                  </a:rPr>
                  <a:t>cm</a:t>
                </a:r>
                <a:r>
                  <a:rPr lang="en-US" sz="1500" dirty="0">
                    <a:solidFill>
                      <a:srgbClr val="FF0000"/>
                    </a:solidFill>
                    <a:ea typeface="Cambria Math" panose="02040503050406030204" pitchFamily="18" charset="0"/>
                    <a:cs typeface="Arial" panose="020B0604020202020204" pitchFamily="34" charset="0"/>
                  </a:rPr>
                  <a:t> </a:t>
                </a:r>
                <a14:m>
                  <m:oMath xmlns:m="http://schemas.openxmlformats.org/officeDocument/2006/math">
                    <m:r>
                      <a:rPr lang="en-US" sz="15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1500" dirty="0">
                    <a:solidFill>
                      <a:srgbClr val="FF0000"/>
                    </a:solidFill>
                    <a:latin typeface="Arial" panose="020B0604020202020204" pitchFamily="34" charset="0"/>
                    <a:cs typeface="Arial" panose="020B0604020202020204" pitchFamily="34" charset="0"/>
                  </a:rPr>
                  <a:t>T</a:t>
                </a:r>
                <a:endParaRPr lang="en-US" sz="1800" dirty="0">
                  <a:latin typeface="Arial" panose="020B0604020202020204" pitchFamily="34" charset="0"/>
                  <a:cs typeface="Arial" panose="020B0604020202020204" pitchFamily="34" charset="0"/>
                </a:endParaRPr>
              </a:p>
              <a:p>
                <a:pPr marL="28575" marR="93345" indent="0" algn="just">
                  <a:lnSpc>
                    <a:spcPct val="115000"/>
                  </a:lnSpc>
                  <a:spcBef>
                    <a:spcPts val="0"/>
                  </a:spcBef>
                  <a:buNone/>
                </a:pPr>
                <a:r>
                  <a:rPr lang="en-US" sz="1800" b="1" i="1" dirty="0">
                    <a:solidFill>
                      <a:prstClr val="black"/>
                    </a:solidFill>
                    <a:latin typeface="Arial" panose="020B0604020202020204" pitchFamily="34" charset="0"/>
                    <a:ea typeface="Times New Roman" panose="02020603050405020304" pitchFamily="18" charset="0"/>
                    <a:cs typeface="Arial" panose="020B0604020202020204" pitchFamily="34" charset="0"/>
                  </a:rPr>
                  <a:t>P</a:t>
                </a:r>
                <a:r>
                  <a:rPr lang="en-US" sz="1800" b="1" i="1" dirty="0">
                    <a:solidFill>
                      <a:prstClr val="black"/>
                    </a:solidFill>
                    <a:latin typeface="Arial" panose="020B0604020202020204" pitchFamily="34" charset="0"/>
                    <a:cs typeface="Arial" panose="020B0604020202020204" pitchFamily="34" charset="0"/>
                  </a:rPr>
                  <a:t> = W/t      </a:t>
                </a:r>
              </a:p>
              <a:p>
                <a:pPr marL="28575" marR="93345" indent="0" algn="just">
                  <a:lnSpc>
                    <a:spcPct val="115000"/>
                  </a:lnSpc>
                  <a:spcBef>
                    <a:spcPts val="0"/>
                  </a:spcBef>
                  <a:buNone/>
                </a:pPr>
                <a:r>
                  <a:rPr lang="en-US" sz="1800" b="1" i="1" dirty="0">
                    <a:solidFill>
                      <a:prstClr val="black"/>
                    </a:solidFill>
                    <a:latin typeface="Arial" panose="020B0604020202020204" pitchFamily="34" charset="0"/>
                    <a:ea typeface="Times New Roman" panose="02020603050405020304" pitchFamily="18" charset="0"/>
                    <a:cs typeface="Arial" panose="020B0604020202020204" pitchFamily="34" charset="0"/>
                  </a:rPr>
                  <a:t>P</a:t>
                </a:r>
                <a:r>
                  <a:rPr lang="en-US" sz="1800" b="1" i="1" dirty="0">
                    <a:solidFill>
                      <a:prstClr val="black"/>
                    </a:solidFill>
                    <a:latin typeface="Arial" panose="020B0604020202020204" pitchFamily="34" charset="0"/>
                    <a:cs typeface="Arial" panose="020B0604020202020204" pitchFamily="34" charset="0"/>
                  </a:rPr>
                  <a:t> = Q/t</a:t>
                </a:r>
                <a:endParaRPr lang="en-US" sz="1800" i="1"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28575" marR="93345" indent="0" algn="just">
                  <a:lnSpc>
                    <a:spcPct val="115000"/>
                  </a:lnSpc>
                  <a:spcBef>
                    <a:spcPts val="0"/>
                  </a:spcBef>
                  <a:buNone/>
                </a:pPr>
                <a:r>
                  <a:rPr lang="en-US" sz="1800" b="1" i="1" dirty="0">
                    <a:latin typeface="Arial" panose="020B0604020202020204" pitchFamily="34" charset="0"/>
                    <a:ea typeface="Times New Roman" panose="02020603050405020304" pitchFamily="18" charset="0"/>
                    <a:cs typeface="Arial" panose="020B0604020202020204" pitchFamily="34" charset="0"/>
                  </a:rPr>
                  <a:t>Now, t </a:t>
                </a:r>
                <a:r>
                  <a:rPr lang="en-US" sz="1800" b="1" i="1" dirty="0">
                    <a:latin typeface="Arial" panose="020B0604020202020204" pitchFamily="34" charset="0"/>
                    <a:cs typeface="Arial" panose="020B0604020202020204" pitchFamily="34" charset="0"/>
                  </a:rPr>
                  <a:t>=  </a:t>
                </a:r>
                <a14:m>
                  <m:oMath xmlns:m="http://schemas.openxmlformats.org/officeDocument/2006/math">
                    <m:f>
                      <m:fPr>
                        <m:ctrlPr>
                          <a:rPr lang="en-US" sz="1800" b="1" i="1">
                            <a:latin typeface="Cambria Math" panose="02040503050406030204" pitchFamily="18" charset="0"/>
                            <a:cs typeface="Times New Roman" panose="02020603050405020304" pitchFamily="18" charset="0"/>
                          </a:rPr>
                        </m:ctrlPr>
                      </m:fPr>
                      <m:num>
                        <m:r>
                          <a:rPr lang="en-US" sz="1800" b="1" i="1">
                            <a:latin typeface="Cambria Math" panose="02040503050406030204" pitchFamily="18" charset="0"/>
                            <a:cs typeface="Times New Roman" panose="02020603050405020304" pitchFamily="18" charset="0"/>
                          </a:rPr>
                          <m:t>  </m:t>
                        </m:r>
                        <m:r>
                          <a:rPr lang="en-US" sz="1800" b="1" i="1">
                            <a:latin typeface="Cambria Math" panose="02040503050406030204" pitchFamily="18" charset="0"/>
                            <a:cs typeface="Times New Roman" panose="02020603050405020304" pitchFamily="18" charset="0"/>
                          </a:rPr>
                          <m:t>𝑸</m:t>
                        </m:r>
                        <m:r>
                          <a:rPr lang="en-US" sz="1800" b="1" i="1">
                            <a:latin typeface="Cambria Math" panose="02040503050406030204" pitchFamily="18" charset="0"/>
                            <a:cs typeface="Times New Roman" panose="02020603050405020304" pitchFamily="18" charset="0"/>
                          </a:rPr>
                          <m:t> </m:t>
                        </m:r>
                      </m:num>
                      <m:den>
                        <m:r>
                          <a:rPr lang="en-US" sz="1800" b="1" i="1">
                            <a:latin typeface="Cambria Math" panose="02040503050406030204" pitchFamily="18" charset="0"/>
                            <a:cs typeface="Times New Roman" panose="02020603050405020304" pitchFamily="18" charset="0"/>
                          </a:rPr>
                          <m:t> </m:t>
                        </m:r>
                        <m:r>
                          <a:rPr lang="en-US" sz="1800" b="1" i="1">
                            <a:latin typeface="Cambria Math" panose="02040503050406030204" pitchFamily="18" charset="0"/>
                            <a:cs typeface="Times New Roman" panose="02020603050405020304" pitchFamily="18" charset="0"/>
                          </a:rPr>
                          <m:t>𝑷</m:t>
                        </m:r>
                        <m:r>
                          <a:rPr lang="en-US" sz="1800" b="1" i="1">
                            <a:latin typeface="Cambria Math" panose="02040503050406030204" pitchFamily="18" charset="0"/>
                            <a:cs typeface="Times New Roman" panose="02020603050405020304" pitchFamily="18" charset="0"/>
                          </a:rPr>
                          <m:t> </m:t>
                        </m:r>
                      </m:den>
                    </m:f>
                  </m:oMath>
                </a14:m>
                <a:r>
                  <a:rPr lang="en-US" sz="1800" b="1" i="1" dirty="0">
                    <a:latin typeface="Arial" panose="020B0604020202020204" pitchFamily="34" charset="0"/>
                    <a:ea typeface="Times New Roman" panose="02020603050405020304" pitchFamily="18" charset="0"/>
                    <a:cs typeface="Arial" panose="020B0604020202020204" pitchFamily="34" charset="0"/>
                  </a:rPr>
                  <a:t> = </a:t>
                </a:r>
                <a:r>
                  <a:rPr lang="en-US" sz="1800" b="1" i="1" dirty="0">
                    <a:solidFill>
                      <a:prstClr val="black"/>
                    </a:solidFill>
                    <a:latin typeface="Arial" panose="020B0604020202020204" pitchFamily="34" charset="0"/>
                    <a:cs typeface="Arial" panose="020B0604020202020204" pitchFamily="34" charset="0"/>
                  </a:rPr>
                  <a:t> </a:t>
                </a:r>
                <a14:m>
                  <m:oMath xmlns:m="http://schemas.openxmlformats.org/officeDocument/2006/math">
                    <m:f>
                      <m:fPr>
                        <m:ctrlPr>
                          <a:rPr lang="en-US" sz="1800" b="1" i="1">
                            <a:solidFill>
                              <a:prstClr val="black"/>
                            </a:solidFill>
                            <a:latin typeface="Cambria Math" panose="02040503050406030204" pitchFamily="18" charset="0"/>
                            <a:cs typeface="Times New Roman" panose="02020603050405020304" pitchFamily="18" charset="0"/>
                          </a:rPr>
                        </m:ctrlPr>
                      </m:fPr>
                      <m:num>
                        <m:r>
                          <a:rPr lang="en-US" sz="1800" b="1" i="1">
                            <a:solidFill>
                              <a:prstClr val="black"/>
                            </a:solidFill>
                            <a:latin typeface="Cambria Math" panose="02040503050406030204" pitchFamily="18" charset="0"/>
                            <a:cs typeface="Times New Roman" panose="02020603050405020304" pitchFamily="18" charset="0"/>
                          </a:rPr>
                          <m:t>𝒎𝒄</m:t>
                        </m:r>
                        <m:r>
                          <a:rPr lang="en-US" sz="18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r>
                          <m:rPr>
                            <m:nor/>
                          </m:rPr>
                          <a:rPr lang="en-US" sz="1800" dirty="0">
                            <a:solidFill>
                              <a:srgbClr val="FF0000"/>
                            </a:solidFill>
                            <a:latin typeface="Arial" panose="020B0604020202020204" pitchFamily="34" charset="0"/>
                            <a:cs typeface="Arial" panose="020B0604020202020204" pitchFamily="34" charset="0"/>
                          </a:rPr>
                          <m:t>T</m:t>
                        </m:r>
                      </m:num>
                      <m:den>
                        <m:r>
                          <a:rPr lang="en-US" sz="1800" b="1" i="1">
                            <a:solidFill>
                              <a:prstClr val="black"/>
                            </a:solidFill>
                            <a:latin typeface="Cambria Math" panose="02040503050406030204" pitchFamily="18" charset="0"/>
                            <a:cs typeface="Times New Roman" panose="02020603050405020304" pitchFamily="18" charset="0"/>
                          </a:rPr>
                          <m:t> </m:t>
                        </m:r>
                        <m:r>
                          <a:rPr lang="en-US" sz="1800" b="1" i="1">
                            <a:solidFill>
                              <a:prstClr val="black"/>
                            </a:solidFill>
                            <a:latin typeface="Cambria Math" panose="02040503050406030204" pitchFamily="18" charset="0"/>
                            <a:cs typeface="Times New Roman" panose="02020603050405020304" pitchFamily="18" charset="0"/>
                          </a:rPr>
                          <m:t>𝑷</m:t>
                        </m:r>
                        <m:r>
                          <a:rPr lang="en-US" sz="1800" b="1" i="1">
                            <a:solidFill>
                              <a:prstClr val="black"/>
                            </a:solidFill>
                            <a:latin typeface="Cambria Math" panose="02040503050406030204" pitchFamily="18" charset="0"/>
                            <a:cs typeface="Times New Roman" panose="02020603050405020304" pitchFamily="18" charset="0"/>
                          </a:rPr>
                          <m:t> </m:t>
                        </m:r>
                      </m:den>
                    </m:f>
                  </m:oMath>
                </a14:m>
                <a:r>
                  <a:rPr lang="en-US" sz="1800" b="1" i="1" dirty="0">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f>
                      <m:fPr>
                        <m:ctrlPr>
                          <a:rPr lang="en-US" sz="1800" b="1" i="1">
                            <a:latin typeface="Cambria Math" panose="02040503050406030204" pitchFamily="18" charset="0"/>
                            <a:cs typeface="Times New Roman" panose="02020603050405020304" pitchFamily="18" charset="0"/>
                          </a:rPr>
                        </m:ctrlPr>
                      </m:fPr>
                      <m:num>
                        <m:r>
                          <a:rPr lang="en-US" sz="1800" b="1" i="1">
                            <a:latin typeface="Cambria Math" panose="02040503050406030204" pitchFamily="18" charset="0"/>
                            <a:cs typeface="Times New Roman" panose="02020603050405020304" pitchFamily="18" charset="0"/>
                          </a:rPr>
                          <m:t> </m:t>
                        </m:r>
                        <m:r>
                          <a:rPr lang="en-US" sz="1800" b="1" i="1">
                            <a:latin typeface="Cambria Math" panose="02040503050406030204" pitchFamily="18" charset="0"/>
                            <a:cs typeface="Times New Roman" panose="02020603050405020304" pitchFamily="18" charset="0"/>
                          </a:rPr>
                          <m:t>𝟎</m:t>
                        </m:r>
                        <m:r>
                          <a:rPr lang="en-US" sz="1800" b="1" i="1">
                            <a:latin typeface="Cambria Math" panose="02040503050406030204" pitchFamily="18" charset="0"/>
                            <a:cs typeface="Times New Roman" panose="02020603050405020304" pitchFamily="18" charset="0"/>
                          </a:rPr>
                          <m:t>.</m:t>
                        </m:r>
                        <m:r>
                          <a:rPr lang="en-US" sz="1800" b="1" i="1">
                            <a:latin typeface="Cambria Math" panose="02040503050406030204" pitchFamily="18" charset="0"/>
                            <a:cs typeface="Times New Roman" panose="02020603050405020304" pitchFamily="18" charset="0"/>
                          </a:rPr>
                          <m:t>𝟏𝟎𝟎</m:t>
                        </m:r>
                        <m:r>
                          <a:rPr lang="en-US" sz="1800" b="1" i="1">
                            <a:latin typeface="Cambria Math" panose="02040503050406030204" pitchFamily="18" charset="0"/>
                            <a:cs typeface="Times New Roman" panose="02020603050405020304" pitchFamily="18" charset="0"/>
                          </a:rPr>
                          <m:t>( </m:t>
                        </m:r>
                        <m:r>
                          <a:rPr lang="en-US" sz="1800" b="1" i="1">
                            <a:latin typeface="Cambria Math" panose="02040503050406030204" pitchFamily="18" charset="0"/>
                            <a:cs typeface="Times New Roman" panose="02020603050405020304" pitchFamily="18" charset="0"/>
                          </a:rPr>
                          <m:t>𝟒𝟏𝟗𝟎</m:t>
                        </m:r>
                        <m:r>
                          <a:rPr lang="en-US" sz="1800" b="1" i="1">
                            <a:latin typeface="Cambria Math" panose="02040503050406030204" pitchFamily="18" charset="0"/>
                            <a:cs typeface="Times New Roman" panose="02020603050405020304" pitchFamily="18" charset="0"/>
                          </a:rPr>
                          <m:t>)(</m:t>
                        </m:r>
                        <m:r>
                          <a:rPr lang="en-US" sz="1800" b="1" i="1">
                            <a:latin typeface="Cambria Math" panose="02040503050406030204" pitchFamily="18" charset="0"/>
                            <a:ea typeface="Cambria Math" panose="02040503050406030204" pitchFamily="18" charset="0"/>
                            <a:cs typeface="Times New Roman" panose="02020603050405020304" pitchFamily="18" charset="0"/>
                          </a:rPr>
                          <m:t>𝟕𝟕</m:t>
                        </m:r>
                        <m:r>
                          <a:rPr lang="en-US" sz="1800" b="1" i="1">
                            <a:latin typeface="Cambria Math" panose="02040503050406030204" pitchFamily="18" charset="0"/>
                            <a:ea typeface="Cambria Math" panose="02040503050406030204" pitchFamily="18" charset="0"/>
                            <a:cs typeface="Times New Roman" panose="02020603050405020304" pitchFamily="18" charset="0"/>
                          </a:rPr>
                          <m:t>)</m:t>
                        </m:r>
                      </m:num>
                      <m:den>
                        <m:r>
                          <a:rPr lang="en-US" sz="1800" b="1" i="1">
                            <a:latin typeface="Cambria Math" panose="02040503050406030204" pitchFamily="18" charset="0"/>
                            <a:cs typeface="Times New Roman" panose="02020603050405020304" pitchFamily="18" charset="0"/>
                          </a:rPr>
                          <m:t>𝟐𝟎𝟎</m:t>
                        </m:r>
                      </m:den>
                    </m:f>
                  </m:oMath>
                </a14:m>
                <a:r>
                  <a:rPr lang="en-US" sz="1800" b="1" i="1" dirty="0">
                    <a:latin typeface="Arial" panose="020B0604020202020204" pitchFamily="34" charset="0"/>
                    <a:ea typeface="Times New Roman" panose="02020603050405020304" pitchFamily="18" charset="0"/>
                    <a:cs typeface="Arial" panose="020B0604020202020204" pitchFamily="34" charset="0"/>
                  </a:rPr>
                  <a:t> = 160 sec    (Ans)               </a:t>
                </a:r>
              </a:p>
              <a:p>
                <a:pPr marL="28575" marR="93345" indent="0" algn="just">
                  <a:lnSpc>
                    <a:spcPct val="115000"/>
                  </a:lnSpc>
                  <a:spcBef>
                    <a:spcPts val="0"/>
                  </a:spcBef>
                  <a:buNone/>
                </a:pPr>
                <a:r>
                  <a:rPr lang="en-US" sz="1800" b="1" i="1" dirty="0">
                    <a:latin typeface="Arial" panose="020B0604020202020204" pitchFamily="34" charset="0"/>
                    <a:ea typeface="Times New Roman" panose="02020603050405020304" pitchFamily="18" charset="0"/>
                    <a:cs typeface="Arial" panose="020B0604020202020204" pitchFamily="34" charset="0"/>
                  </a:rPr>
                  <a:t>                                                                                                                                                        </a:t>
                </a: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5D2FFE3-C98B-481D-8747-64F2B8BCD38A}"/>
                  </a:ext>
                </a:extLst>
              </p:cNvPr>
              <p:cNvSpPr>
                <a:spLocks noGrp="1" noRot="1" noChangeAspect="1" noMove="1" noResize="1" noEditPoints="1" noAdjustHandles="1" noChangeArrowheads="1" noChangeShapeType="1" noTextEdit="1"/>
              </p:cNvSpPr>
              <p:nvPr>
                <p:ph idx="1"/>
              </p:nvPr>
            </p:nvSpPr>
            <p:spPr>
              <a:xfrm>
                <a:off x="274569" y="977762"/>
                <a:ext cx="8594862" cy="4902476"/>
              </a:xfrm>
              <a:blipFill>
                <a:blip r:embed="rId2"/>
                <a:stretch>
                  <a:fillRect l="-213" t="-248" b="-2733"/>
                </a:stretch>
              </a:blipFill>
            </p:spPr>
            <p:txBody>
              <a:bodyPr/>
              <a:lstStyle/>
              <a:p>
                <a:r>
                  <a:rPr lang="en-US">
                    <a:noFill/>
                  </a:rPr>
                  <a:t> </a:t>
                </a:r>
              </a:p>
            </p:txBody>
          </p:sp>
        </mc:Fallback>
      </mc:AlternateContent>
    </p:spTree>
    <p:extLst>
      <p:ext uri="{BB962C8B-B14F-4D97-AF65-F5344CB8AC3E}">
        <p14:creationId xmlns:p14="http://schemas.microsoft.com/office/powerpoint/2010/main" val="241833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612F3-D615-44E4-BC0C-B7E22AACC5EB}"/>
                  </a:ext>
                </a:extLst>
              </p:cNvPr>
              <p:cNvSpPr>
                <a:spLocks noGrp="1"/>
              </p:cNvSpPr>
              <p:nvPr>
                <p:ph idx="1"/>
              </p:nvPr>
            </p:nvSpPr>
            <p:spPr>
              <a:xfrm>
                <a:off x="228601" y="533400"/>
                <a:ext cx="8763000" cy="6172200"/>
              </a:xfrm>
            </p:spPr>
            <p:txBody>
              <a:bodyPr>
                <a:normAutofit fontScale="25000" lnSpcReduction="20000"/>
              </a:bodyPr>
              <a:lstStyle/>
              <a:p>
                <a:pPr marL="28575" marR="93345" indent="0" algn="just">
                  <a:lnSpc>
                    <a:spcPct val="115000"/>
                  </a:lnSpc>
                  <a:spcBef>
                    <a:spcPts val="0"/>
                  </a:spcBef>
                  <a:buNone/>
                </a:pPr>
                <a:r>
                  <a:rPr lang="en-US" sz="5600" b="1" dirty="0">
                    <a:solidFill>
                      <a:srgbClr val="00B050"/>
                    </a:solidFill>
                    <a:latin typeface="Arial" panose="020B0604020202020204" pitchFamily="34" charset="0"/>
                    <a:cs typeface="Arial" panose="020B0604020202020204" pitchFamily="34" charset="0"/>
                  </a:rPr>
                  <a:t>Problem 24 </a:t>
                </a:r>
                <a:r>
                  <a:rPr lang="en-US" sz="5600" i="1" dirty="0">
                    <a:solidFill>
                      <a:srgbClr val="00B050"/>
                    </a:solidFill>
                    <a:latin typeface="Arial" panose="020B0604020202020204" pitchFamily="34" charset="0"/>
                    <a:cs typeface="Arial" panose="020B0604020202020204" pitchFamily="34" charset="0"/>
                  </a:rPr>
                  <a:t>: </a:t>
                </a:r>
                <a:r>
                  <a:rPr lang="en-US" sz="5600" i="1" dirty="0">
                    <a:solidFill>
                      <a:srgbClr val="00B050"/>
                    </a:solidFill>
                    <a:latin typeface="Arial" panose="020B0604020202020204" pitchFamily="34" charset="0"/>
                    <a:ea typeface="Times New Roman" panose="02020603050405020304" pitchFamily="18" charset="0"/>
                    <a:cs typeface="Arial" panose="020B0604020202020204" pitchFamily="34" charset="0"/>
                  </a:rPr>
                  <a:t>A certain substance has a mass per mole of 50.0 g/mol. When 314 J is added as heat to a 30.0 g sample, the sample’s temperature rises from 25.0</a:t>
                </a:r>
                <a:r>
                  <a:rPr lang="en-US" sz="5600" i="1" dirty="0">
                    <a:solidFill>
                      <a:srgbClr val="00B050"/>
                    </a:solidFill>
                    <a:latin typeface="Arial" panose="020B0604020202020204" pitchFamily="34" charset="0"/>
                    <a:ea typeface="Cambria Math" panose="02040503050406030204" pitchFamily="18" charset="0"/>
                    <a:cs typeface="Arial" panose="020B0604020202020204" pitchFamily="34" charset="0"/>
                  </a:rPr>
                  <a:t>° </a:t>
                </a:r>
                <a:r>
                  <a:rPr lang="en-US" sz="5600" i="1" dirty="0">
                    <a:solidFill>
                      <a:srgbClr val="00B050"/>
                    </a:solidFill>
                    <a:latin typeface="Arial" panose="020B0604020202020204" pitchFamily="34" charset="0"/>
                    <a:ea typeface="Times New Roman" panose="02020603050405020304" pitchFamily="18" charset="0"/>
                    <a:cs typeface="Arial" panose="020B0604020202020204" pitchFamily="34" charset="0"/>
                  </a:rPr>
                  <a:t>C to 45.0</a:t>
                </a:r>
                <a:r>
                  <a:rPr lang="en-US" sz="5600" i="1" dirty="0">
                    <a:solidFill>
                      <a:srgbClr val="00B050"/>
                    </a:solidFill>
                    <a:latin typeface="Arial" panose="020B0604020202020204" pitchFamily="34" charset="0"/>
                    <a:ea typeface="Cambria Math" panose="02040503050406030204" pitchFamily="18" charset="0"/>
                    <a:cs typeface="Arial" panose="020B0604020202020204" pitchFamily="34" charset="0"/>
                  </a:rPr>
                  <a:t>° </a:t>
                </a:r>
                <a:r>
                  <a:rPr lang="en-US" sz="5600" i="1" dirty="0">
                    <a:solidFill>
                      <a:srgbClr val="00B050"/>
                    </a:solidFill>
                    <a:latin typeface="Arial" panose="020B0604020202020204" pitchFamily="34" charset="0"/>
                    <a:ea typeface="Times New Roman" panose="02020603050405020304" pitchFamily="18" charset="0"/>
                    <a:cs typeface="Arial" panose="020B0604020202020204" pitchFamily="34" charset="0"/>
                  </a:rPr>
                  <a:t>C. What are the (a) specific heat and (b) molar specific heat of this substance? (c) How many moles are in the sample?</a:t>
                </a:r>
              </a:p>
              <a:p>
                <a:pPr marL="0" indent="0">
                  <a:buNone/>
                </a:pPr>
                <a:endParaRPr lang="en-US" sz="5600" b="1" dirty="0">
                  <a:latin typeface="Arial" panose="020B0604020202020204" pitchFamily="34" charset="0"/>
                  <a:cs typeface="Arial" panose="020B0604020202020204" pitchFamily="34" charset="0"/>
                </a:endParaRPr>
              </a:p>
              <a:p>
                <a:pPr marL="0" indent="0">
                  <a:buNone/>
                </a:pPr>
                <a:r>
                  <a:rPr lang="en-US" sz="5600" b="1" dirty="0">
                    <a:latin typeface="Arial" panose="020B0604020202020204" pitchFamily="34" charset="0"/>
                    <a:cs typeface="Arial" panose="020B0604020202020204" pitchFamily="34" charset="0"/>
                  </a:rPr>
                  <a:t>Solution :   </a:t>
                </a:r>
              </a:p>
              <a:p>
                <a:pPr marL="0" indent="0">
                  <a:buNone/>
                </a:pPr>
                <a:r>
                  <a:rPr lang="en-US" sz="5600" b="1" dirty="0">
                    <a:latin typeface="Arial" panose="020B0604020202020204" pitchFamily="34" charset="0"/>
                    <a:cs typeface="Arial" panose="020B0604020202020204" pitchFamily="34" charset="0"/>
                  </a:rPr>
                  <a:t>Given, </a:t>
                </a:r>
                <a:r>
                  <a:rPr lang="en-US" sz="5600" dirty="0">
                    <a:latin typeface="Arial" panose="020B0604020202020204" pitchFamily="34" charset="0"/>
                    <a:cs typeface="Arial" panose="020B0604020202020204" pitchFamily="34" charset="0"/>
                  </a:rPr>
                  <a:t> m = 30 g = 30 </a:t>
                </a:r>
                <a14:m>
                  <m:oMath xmlns:m="http://schemas.openxmlformats.org/officeDocument/2006/math">
                    <m:r>
                      <a:rPr lang="en-US" sz="5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5600" dirty="0">
                    <a:latin typeface="Arial" panose="020B0604020202020204" pitchFamily="34" charset="0"/>
                    <a:cs typeface="Arial" panose="020B0604020202020204" pitchFamily="34" charset="0"/>
                  </a:rPr>
                  <a:t>10 </a:t>
                </a:r>
                <a:r>
                  <a:rPr lang="en-US" sz="5600" baseline="30000" dirty="0">
                    <a:latin typeface="Arial" panose="020B0604020202020204" pitchFamily="34" charset="0"/>
                    <a:cs typeface="Arial" panose="020B0604020202020204" pitchFamily="34" charset="0"/>
                  </a:rPr>
                  <a:t>-3</a:t>
                </a:r>
                <a:r>
                  <a:rPr lang="en-US" sz="5600" dirty="0">
                    <a:latin typeface="Arial" panose="020B0604020202020204" pitchFamily="34" charset="0"/>
                    <a:cs typeface="Arial" panose="020B0604020202020204" pitchFamily="34" charset="0"/>
                  </a:rPr>
                  <a:t> kg ;  </a:t>
                </a:r>
                <a:r>
                  <a:rPr lang="en-US" sz="5600" dirty="0">
                    <a:solidFill>
                      <a:prstClr val="black"/>
                    </a:solidFill>
                    <a:latin typeface="Arial" panose="020B0604020202020204" pitchFamily="34" charset="0"/>
                    <a:cs typeface="Arial" panose="020B0604020202020204" pitchFamily="34" charset="0"/>
                  </a:rPr>
                  <a:t>T</a:t>
                </a:r>
                <a:r>
                  <a:rPr lang="en-US" sz="5600" baseline="-25000" dirty="0">
                    <a:solidFill>
                      <a:prstClr val="black"/>
                    </a:solidFill>
                    <a:latin typeface="Arial" panose="020B0604020202020204" pitchFamily="34" charset="0"/>
                    <a:cs typeface="Arial" panose="020B0604020202020204" pitchFamily="34" charset="0"/>
                  </a:rPr>
                  <a:t>f</a:t>
                </a:r>
                <a:r>
                  <a:rPr lang="en-US" sz="5600" dirty="0">
                    <a:solidFill>
                      <a:prstClr val="black"/>
                    </a:solidFill>
                    <a:latin typeface="Arial" panose="020B0604020202020204" pitchFamily="34" charset="0"/>
                    <a:cs typeface="Arial" panose="020B0604020202020204" pitchFamily="34" charset="0"/>
                  </a:rPr>
                  <a:t> = 45°C ; T</a:t>
                </a:r>
                <a:r>
                  <a:rPr lang="en-US" sz="5600" baseline="-25000" dirty="0">
                    <a:solidFill>
                      <a:prstClr val="black"/>
                    </a:solidFill>
                    <a:latin typeface="Arial" panose="020B0604020202020204" pitchFamily="34" charset="0"/>
                    <a:cs typeface="Arial" panose="020B0604020202020204" pitchFamily="34" charset="0"/>
                  </a:rPr>
                  <a:t>i</a:t>
                </a:r>
                <a:r>
                  <a:rPr lang="en-US" sz="5600" dirty="0">
                    <a:solidFill>
                      <a:prstClr val="black"/>
                    </a:solidFill>
                    <a:latin typeface="Arial" panose="020B0604020202020204" pitchFamily="34" charset="0"/>
                    <a:cs typeface="Arial" panose="020B0604020202020204" pitchFamily="34" charset="0"/>
                  </a:rPr>
                  <a:t> = 25°C ; Q = 314 J</a:t>
                </a:r>
                <a:endParaRPr lang="en-US" sz="5600" b="1" dirty="0">
                  <a:latin typeface="Arial" panose="020B0604020202020204" pitchFamily="34" charset="0"/>
                  <a:cs typeface="Arial" panose="020B0604020202020204" pitchFamily="34" charset="0"/>
                </a:endParaRPr>
              </a:p>
              <a:p>
                <a:pPr marL="0" indent="0">
                  <a:buNone/>
                </a:pPr>
                <a:r>
                  <a:rPr lang="en-US" sz="5600" dirty="0">
                    <a:latin typeface="Arial" panose="020B0604020202020204" pitchFamily="34" charset="0"/>
                    <a:cs typeface="Arial" panose="020B0604020202020204" pitchFamily="34" charset="0"/>
                  </a:rPr>
                  <a:t>              </a:t>
                </a:r>
                <a14:m>
                  <m:oMath xmlns:m="http://schemas.openxmlformats.org/officeDocument/2006/math">
                    <m:r>
                      <a:rPr lang="en-US" sz="5600" i="1">
                        <a:solidFill>
                          <a:prstClr val="black"/>
                        </a:solidFill>
                        <a:latin typeface="Cambria Math" panose="02040503050406030204" pitchFamily="18" charset="0"/>
                        <a:ea typeface="Cambria Math" panose="02040503050406030204" pitchFamily="18" charset="0"/>
                        <a:cs typeface="Arial" panose="020B0604020202020204" pitchFamily="34" charset="0"/>
                      </a:rPr>
                      <m:t>∆</m:t>
                    </m:r>
                  </m:oMath>
                </a14:m>
                <a:r>
                  <a:rPr lang="en-US" sz="5600" dirty="0">
                    <a:solidFill>
                      <a:prstClr val="black"/>
                    </a:solidFill>
                    <a:latin typeface="Arial" panose="020B0604020202020204" pitchFamily="34" charset="0"/>
                    <a:cs typeface="Arial" panose="020B0604020202020204" pitchFamily="34" charset="0"/>
                  </a:rPr>
                  <a:t>T = (45  + 273)K – (25+273)K = (45 -25 )K = 20 K</a:t>
                </a:r>
                <a:r>
                  <a:rPr lang="en-US" sz="5600" dirty="0">
                    <a:latin typeface="Arial" panose="020B0604020202020204" pitchFamily="34" charset="0"/>
                    <a:cs typeface="Arial" panose="020B0604020202020204" pitchFamily="34" charset="0"/>
                  </a:rPr>
                  <a:t>   </a:t>
                </a:r>
              </a:p>
              <a:p>
                <a:pPr marL="0" indent="0">
                  <a:buNone/>
                </a:pPr>
                <a:endParaRPr lang="en-US" sz="5600" dirty="0">
                  <a:solidFill>
                    <a:srgbClr val="FF0000"/>
                  </a:solidFill>
                  <a:latin typeface="Arial" panose="020B0604020202020204" pitchFamily="34" charset="0"/>
                  <a:cs typeface="Arial" panose="020B0604020202020204" pitchFamily="34" charset="0"/>
                </a:endParaRPr>
              </a:p>
              <a:p>
                <a:pPr marL="0" indent="0">
                  <a:buNone/>
                </a:pPr>
                <a:r>
                  <a:rPr lang="en-US" sz="5600" dirty="0">
                    <a:solidFill>
                      <a:srgbClr val="FF0000"/>
                    </a:solidFill>
                    <a:latin typeface="Arial" panose="020B0604020202020204" pitchFamily="34" charset="0"/>
                    <a:cs typeface="Arial" panose="020B0604020202020204" pitchFamily="34" charset="0"/>
                  </a:rPr>
                  <a:t>(a) Q = mc</a:t>
                </a:r>
                <a14:m>
                  <m:oMath xmlns:m="http://schemas.openxmlformats.org/officeDocument/2006/math">
                    <m:r>
                      <a:rPr lang="en-US" sz="56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5600" dirty="0">
                    <a:solidFill>
                      <a:srgbClr val="FF0000"/>
                    </a:solidFill>
                    <a:latin typeface="Arial" panose="020B0604020202020204" pitchFamily="34" charset="0"/>
                    <a:cs typeface="Arial" panose="020B0604020202020204" pitchFamily="34" charset="0"/>
                  </a:rPr>
                  <a:t>T</a:t>
                </a:r>
              </a:p>
              <a:p>
                <a:pPr marL="0" indent="0">
                  <a:buNone/>
                </a:pPr>
                <a:r>
                  <a:rPr lang="en-US" sz="5600" dirty="0">
                    <a:latin typeface="Arial" panose="020B0604020202020204" pitchFamily="34" charset="0"/>
                    <a:cs typeface="Arial" panose="020B0604020202020204" pitchFamily="34" charset="0"/>
                  </a:rPr>
                  <a:t>        c = </a:t>
                </a:r>
                <a14:m>
                  <m:oMath xmlns:m="http://schemas.openxmlformats.org/officeDocument/2006/math">
                    <m:f>
                      <m:fPr>
                        <m:ctrlPr>
                          <a:rPr lang="en-US" sz="5600" i="1">
                            <a:latin typeface="Cambria Math" panose="02040503050406030204" pitchFamily="18" charset="0"/>
                            <a:cs typeface="Times New Roman" panose="02020603050405020304" pitchFamily="18" charset="0"/>
                          </a:rPr>
                        </m:ctrlPr>
                      </m:fPr>
                      <m:num>
                        <m:r>
                          <a:rPr lang="en-US" sz="5600" i="1">
                            <a:latin typeface="Cambria Math" panose="02040503050406030204" pitchFamily="18" charset="0"/>
                            <a:cs typeface="Times New Roman" panose="02020603050405020304" pitchFamily="18" charset="0"/>
                          </a:rPr>
                          <m:t> </m:t>
                        </m:r>
                        <m:r>
                          <a:rPr lang="en-US" sz="5600" i="1">
                            <a:latin typeface="Cambria Math" panose="02040503050406030204" pitchFamily="18" charset="0"/>
                            <a:cs typeface="Times New Roman" panose="02020603050405020304" pitchFamily="18" charset="0"/>
                          </a:rPr>
                          <m:t>𝑄</m:t>
                        </m:r>
                        <m:r>
                          <a:rPr lang="en-US" sz="5600" i="1">
                            <a:latin typeface="Cambria Math" panose="02040503050406030204" pitchFamily="18" charset="0"/>
                            <a:cs typeface="Times New Roman" panose="02020603050405020304" pitchFamily="18" charset="0"/>
                          </a:rPr>
                          <m:t> </m:t>
                        </m:r>
                      </m:num>
                      <m:den>
                        <m:r>
                          <a:rPr lang="en-US" sz="5600" i="1">
                            <a:latin typeface="Cambria Math" panose="02040503050406030204" pitchFamily="18" charset="0"/>
                            <a:cs typeface="Times New Roman" panose="02020603050405020304" pitchFamily="18" charset="0"/>
                          </a:rPr>
                          <m:t>𝑚</m:t>
                        </m:r>
                        <m:r>
                          <a:rPr lang="en-US" sz="5600" i="1">
                            <a:latin typeface="Cambria Math" panose="02040503050406030204" pitchFamily="18" charset="0"/>
                            <a:cs typeface="Times New Roman" panose="02020603050405020304" pitchFamily="18" charset="0"/>
                          </a:rPr>
                          <m:t> ∆</m:t>
                        </m:r>
                        <m:r>
                          <m:rPr>
                            <m:nor/>
                          </m:rPr>
                          <a:rPr lang="en-US" sz="5600" dirty="0">
                            <a:solidFill>
                              <a:srgbClr val="FF0000"/>
                            </a:solidFill>
                            <a:latin typeface="Arial" panose="020B0604020202020204" pitchFamily="34" charset="0"/>
                            <a:cs typeface="Arial" panose="020B0604020202020204" pitchFamily="34" charset="0"/>
                          </a:rPr>
                          <m:t>T</m:t>
                        </m:r>
                      </m:den>
                    </m:f>
                  </m:oMath>
                </a14:m>
                <a:r>
                  <a:rPr lang="en-US" sz="5600" i="1" dirty="0">
                    <a:latin typeface="Arial" panose="020B0604020202020204" pitchFamily="34" charset="0"/>
                    <a:cs typeface="Arial" panose="020B0604020202020204" pitchFamily="34" charset="0"/>
                  </a:rPr>
                  <a:t> = </a:t>
                </a:r>
                <a14:m>
                  <m:oMath xmlns:m="http://schemas.openxmlformats.org/officeDocument/2006/math">
                    <m:f>
                      <m:fPr>
                        <m:ctrlPr>
                          <a:rPr lang="en-US" sz="5600" i="1">
                            <a:latin typeface="Cambria Math" panose="02040503050406030204" pitchFamily="18" charset="0"/>
                            <a:cs typeface="Times New Roman" panose="02020603050405020304" pitchFamily="18" charset="0"/>
                          </a:rPr>
                        </m:ctrlPr>
                      </m:fPr>
                      <m:num>
                        <m:r>
                          <a:rPr lang="en-US" sz="5600" i="1">
                            <a:latin typeface="Cambria Math" panose="02040503050406030204" pitchFamily="18" charset="0"/>
                            <a:cs typeface="Times New Roman" panose="02020603050405020304" pitchFamily="18" charset="0"/>
                          </a:rPr>
                          <m:t> 314 </m:t>
                        </m:r>
                      </m:num>
                      <m:den>
                        <m:r>
                          <m:rPr>
                            <m:nor/>
                          </m:rPr>
                          <a:rPr lang="en-US" sz="5600" dirty="0">
                            <a:solidFill>
                              <a:prstClr val="black"/>
                            </a:solidFill>
                            <a:latin typeface="Arial" panose="020B0604020202020204" pitchFamily="34" charset="0"/>
                            <a:cs typeface="Arial" panose="020B0604020202020204" pitchFamily="34" charset="0"/>
                          </a:rPr>
                          <m:t>30 </m:t>
                        </m:r>
                        <m:r>
                          <a:rPr lang="en-US" sz="5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5600" dirty="0">
                            <a:solidFill>
                              <a:prstClr val="black"/>
                            </a:solidFill>
                            <a:latin typeface="Arial" panose="020B0604020202020204" pitchFamily="34" charset="0"/>
                            <a:cs typeface="Arial" panose="020B0604020202020204" pitchFamily="34" charset="0"/>
                          </a:rPr>
                          <m:t>10 </m:t>
                        </m:r>
                        <m:r>
                          <m:rPr>
                            <m:nor/>
                          </m:rPr>
                          <a:rPr lang="en-US" sz="5600" baseline="30000" dirty="0">
                            <a:solidFill>
                              <a:prstClr val="black"/>
                            </a:solidFill>
                            <a:latin typeface="Arial" panose="020B0604020202020204" pitchFamily="34" charset="0"/>
                            <a:cs typeface="Arial" panose="020B0604020202020204" pitchFamily="34" charset="0"/>
                          </a:rPr>
                          <m:t>−3</m:t>
                        </m:r>
                        <m:r>
                          <a:rPr lang="en-US" sz="5600" i="1" dirty="0">
                            <a:solidFill>
                              <a:prstClr val="black"/>
                            </a:solidFill>
                            <a:latin typeface="Cambria Math" panose="02040503050406030204" pitchFamily="18" charset="0"/>
                            <a:cs typeface="Times New Roman" panose="02020603050405020304" pitchFamily="18" charset="0"/>
                          </a:rPr>
                          <m:t> </m:t>
                        </m:r>
                        <m:r>
                          <a:rPr lang="en-US" sz="56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×20</m:t>
                        </m:r>
                      </m:den>
                    </m:f>
                  </m:oMath>
                </a14:m>
                <a:r>
                  <a:rPr lang="en-US" sz="5600" i="1" dirty="0">
                    <a:latin typeface="Arial" panose="020B0604020202020204" pitchFamily="34" charset="0"/>
                    <a:cs typeface="Arial" panose="020B0604020202020204" pitchFamily="34" charset="0"/>
                  </a:rPr>
                  <a:t>  = </a:t>
                </a:r>
                <a:r>
                  <a:rPr lang="en-US" sz="5600" dirty="0">
                    <a:latin typeface="Arial" panose="020B0604020202020204" pitchFamily="34" charset="0"/>
                    <a:cs typeface="Arial" panose="020B0604020202020204" pitchFamily="34" charset="0"/>
                  </a:rPr>
                  <a:t>523 J/kg-K</a:t>
                </a:r>
              </a:p>
              <a:p>
                <a:pPr marL="0" indent="0">
                  <a:buNone/>
                </a:pPr>
                <a:endParaRPr lang="en-US" sz="5600" b="1" dirty="0">
                  <a:latin typeface="Arial" panose="020B0604020202020204" pitchFamily="34" charset="0"/>
                  <a:cs typeface="Arial" panose="020B0604020202020204" pitchFamily="34" charset="0"/>
                </a:endParaRPr>
              </a:p>
              <a:p>
                <a:pPr marL="0" indent="0">
                  <a:buNone/>
                </a:pPr>
                <a:r>
                  <a:rPr lang="en-US" sz="5600" b="1" dirty="0">
                    <a:latin typeface="Arial" panose="020B0604020202020204" pitchFamily="34" charset="0"/>
                    <a:cs typeface="Arial" panose="020B0604020202020204" pitchFamily="34" charset="0"/>
                  </a:rPr>
                  <a:t>(c) Mass of sample, </a:t>
                </a:r>
                <a:r>
                  <a:rPr lang="en-US" sz="5600" dirty="0">
                    <a:latin typeface="Arial" panose="020B0604020202020204" pitchFamily="34" charset="0"/>
                    <a:cs typeface="Arial" panose="020B0604020202020204" pitchFamily="34" charset="0"/>
                  </a:rPr>
                  <a:t> </a:t>
                </a:r>
                <a:r>
                  <a:rPr lang="en-US" sz="5600" dirty="0">
                    <a:solidFill>
                      <a:prstClr val="black"/>
                    </a:solidFill>
                    <a:latin typeface="Arial" panose="020B0604020202020204" pitchFamily="34" charset="0"/>
                    <a:cs typeface="Arial" panose="020B0604020202020204" pitchFamily="34" charset="0"/>
                  </a:rPr>
                  <a:t>m = </a:t>
                </a:r>
                <a:r>
                  <a:rPr lang="en-US" sz="5600" dirty="0" err="1">
                    <a:solidFill>
                      <a:prstClr val="black"/>
                    </a:solidFill>
                    <a:latin typeface="Arial" panose="020B0604020202020204" pitchFamily="34" charset="0"/>
                    <a:cs typeface="Arial" panose="020B0604020202020204" pitchFamily="34" charset="0"/>
                  </a:rPr>
                  <a:t>M</a:t>
                </a:r>
                <a:r>
                  <a:rPr lang="en-US" sz="5600" baseline="-25000" dirty="0" err="1">
                    <a:solidFill>
                      <a:prstClr val="black"/>
                    </a:solidFill>
                    <a:latin typeface="Arial" panose="020B0604020202020204" pitchFamily="34" charset="0"/>
                    <a:cs typeface="Arial" panose="020B0604020202020204" pitchFamily="34" charset="0"/>
                  </a:rPr>
                  <a:t>sam</a:t>
                </a:r>
                <a:r>
                  <a:rPr lang="en-US" sz="5600" dirty="0">
                    <a:solidFill>
                      <a:prstClr val="black"/>
                    </a:solidFill>
                    <a:latin typeface="Arial" panose="020B0604020202020204" pitchFamily="34" charset="0"/>
                    <a:cs typeface="Arial" panose="020B0604020202020204" pitchFamily="34" charset="0"/>
                  </a:rPr>
                  <a:t> 30 g = 30 </a:t>
                </a:r>
                <a14:m>
                  <m:oMath xmlns:m="http://schemas.openxmlformats.org/officeDocument/2006/math">
                    <m:r>
                      <a:rPr lang="en-US" sz="5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5600" dirty="0">
                    <a:solidFill>
                      <a:prstClr val="black"/>
                    </a:solidFill>
                    <a:latin typeface="Arial" panose="020B0604020202020204" pitchFamily="34" charset="0"/>
                    <a:cs typeface="Arial" panose="020B0604020202020204" pitchFamily="34" charset="0"/>
                  </a:rPr>
                  <a:t>10 </a:t>
                </a:r>
                <a:r>
                  <a:rPr lang="en-US" sz="5600" baseline="30000" dirty="0">
                    <a:solidFill>
                      <a:prstClr val="black"/>
                    </a:solidFill>
                    <a:latin typeface="Arial" panose="020B0604020202020204" pitchFamily="34" charset="0"/>
                    <a:cs typeface="Arial" panose="020B0604020202020204" pitchFamily="34" charset="0"/>
                  </a:rPr>
                  <a:t>-3</a:t>
                </a:r>
                <a:r>
                  <a:rPr lang="en-US" sz="5600" dirty="0">
                    <a:solidFill>
                      <a:prstClr val="black"/>
                    </a:solidFill>
                    <a:latin typeface="Arial" panose="020B0604020202020204" pitchFamily="34" charset="0"/>
                    <a:cs typeface="Arial" panose="020B0604020202020204" pitchFamily="34" charset="0"/>
                  </a:rPr>
                  <a:t> kg    And  [ Mass per mole,  M = 50 g =50</a:t>
                </a:r>
                <a:r>
                  <a:rPr lang="en-US" sz="5600" b="1" dirty="0">
                    <a:solidFill>
                      <a:srgbClr val="00000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sz="5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5600" dirty="0">
                    <a:solidFill>
                      <a:prstClr val="black"/>
                    </a:solidFill>
                    <a:latin typeface="Arial" panose="020B0604020202020204" pitchFamily="34" charset="0"/>
                    <a:cs typeface="Arial" panose="020B0604020202020204" pitchFamily="34" charset="0"/>
                  </a:rPr>
                  <a:t>10 </a:t>
                </a:r>
                <a:r>
                  <a:rPr lang="en-US" sz="5600" baseline="30000" dirty="0">
                    <a:solidFill>
                      <a:prstClr val="black"/>
                    </a:solidFill>
                    <a:latin typeface="Arial" panose="020B0604020202020204" pitchFamily="34" charset="0"/>
                    <a:cs typeface="Arial" panose="020B0604020202020204" pitchFamily="34" charset="0"/>
                  </a:rPr>
                  <a:t>-3</a:t>
                </a:r>
                <a:r>
                  <a:rPr lang="en-US" sz="5600" dirty="0">
                    <a:solidFill>
                      <a:prstClr val="black"/>
                    </a:solidFill>
                    <a:latin typeface="Arial" panose="020B0604020202020204" pitchFamily="34" charset="0"/>
                    <a:cs typeface="Arial" panose="020B0604020202020204" pitchFamily="34" charset="0"/>
                  </a:rPr>
                  <a:t> kg ] </a:t>
                </a:r>
                <a:endParaRPr lang="en-US" sz="5600" dirty="0">
                  <a:latin typeface="Arial" panose="020B0604020202020204" pitchFamily="34" charset="0"/>
                  <a:cs typeface="Arial" panose="020B0604020202020204" pitchFamily="34" charset="0"/>
                </a:endParaRPr>
              </a:p>
              <a:p>
                <a:pPr marL="0" indent="0">
                  <a:buNone/>
                </a:pPr>
                <a:r>
                  <a:rPr lang="en-US" sz="5600" dirty="0">
                    <a:solidFill>
                      <a:srgbClr val="00B0F0"/>
                    </a:solidFill>
                    <a:latin typeface="Arial" panose="020B0604020202020204" pitchFamily="34" charset="0"/>
                    <a:cs typeface="Arial" panose="020B0604020202020204" pitchFamily="34" charset="0"/>
                  </a:rPr>
                  <a:t>    </a:t>
                </a:r>
              </a:p>
              <a:p>
                <a:pPr marL="0" indent="0">
                  <a:buNone/>
                </a:pPr>
                <a:r>
                  <a:rPr lang="en-US" sz="5600" b="1" dirty="0">
                    <a:solidFill>
                      <a:srgbClr val="FF0000"/>
                    </a:solidFill>
                    <a:latin typeface="Arial" panose="020B0604020202020204" pitchFamily="34" charset="0"/>
                    <a:cs typeface="Arial" panose="020B0604020202020204" pitchFamily="34" charset="0"/>
                  </a:rPr>
                  <a:t>So, </a:t>
                </a:r>
                <a:r>
                  <a:rPr lang="en-US" sz="5600" b="1" dirty="0" err="1">
                    <a:solidFill>
                      <a:srgbClr val="FF0000"/>
                    </a:solidFill>
                    <a:latin typeface="Arial" panose="020B0604020202020204" pitchFamily="34" charset="0"/>
                    <a:cs typeface="Arial" panose="020B0604020202020204" pitchFamily="34" charset="0"/>
                  </a:rPr>
                  <a:t>M</a:t>
                </a:r>
                <a:r>
                  <a:rPr lang="en-US" sz="5600" b="1" baseline="-25000" dirty="0" err="1">
                    <a:solidFill>
                      <a:srgbClr val="FF0000"/>
                    </a:solidFill>
                    <a:latin typeface="Arial" panose="020B0604020202020204" pitchFamily="34" charset="0"/>
                    <a:cs typeface="Arial" panose="020B0604020202020204" pitchFamily="34" charset="0"/>
                  </a:rPr>
                  <a:t>sam</a:t>
                </a:r>
                <a:r>
                  <a:rPr lang="en-US" sz="5600" b="1" dirty="0">
                    <a:solidFill>
                      <a:srgbClr val="FF0000"/>
                    </a:solidFill>
                    <a:latin typeface="Arial" panose="020B0604020202020204" pitchFamily="34" charset="0"/>
                    <a:cs typeface="Arial" panose="020B0604020202020204" pitchFamily="34" charset="0"/>
                  </a:rPr>
                  <a:t> = </a:t>
                </a:r>
                <a:r>
                  <a:rPr lang="en-US" sz="5600" b="1" dirty="0" err="1">
                    <a:solidFill>
                      <a:srgbClr val="FF0000"/>
                    </a:solidFill>
                    <a:latin typeface="Arial" panose="020B0604020202020204" pitchFamily="34" charset="0"/>
                    <a:cs typeface="Arial" panose="020B0604020202020204" pitchFamily="34" charset="0"/>
                  </a:rPr>
                  <a:t>nM</a:t>
                </a:r>
                <a:r>
                  <a:rPr lang="en-US" sz="5600" b="1" dirty="0">
                    <a:solidFill>
                      <a:srgbClr val="FF0000"/>
                    </a:solidFill>
                    <a:latin typeface="Arial" panose="020B0604020202020204" pitchFamily="34" charset="0"/>
                    <a:cs typeface="Arial" panose="020B0604020202020204" pitchFamily="34" charset="0"/>
                  </a:rPr>
                  <a:t> </a:t>
                </a:r>
              </a:p>
              <a:p>
                <a:pPr marL="0" indent="0">
                  <a:buNone/>
                </a:pPr>
                <a:r>
                  <a:rPr lang="en-US" sz="5600" i="1" dirty="0">
                    <a:latin typeface="Arial" panose="020B0604020202020204" pitchFamily="34" charset="0"/>
                    <a:cs typeface="Arial" panose="020B0604020202020204" pitchFamily="34" charset="0"/>
                  </a:rPr>
                  <a:t>    Now, number of mole,  </a:t>
                </a:r>
                <a:r>
                  <a:rPr lang="en-US" sz="5600" i="1" dirty="0">
                    <a:solidFill>
                      <a:srgbClr val="7030A0"/>
                    </a:solidFill>
                    <a:latin typeface="Arial" panose="020B0604020202020204" pitchFamily="34" charset="0"/>
                    <a:cs typeface="Arial" panose="020B0604020202020204" pitchFamily="34" charset="0"/>
                  </a:rPr>
                  <a:t>n</a:t>
                </a:r>
                <a:r>
                  <a:rPr lang="en-US" sz="5600" i="1" dirty="0">
                    <a:latin typeface="Arial" panose="020B0604020202020204" pitchFamily="34" charset="0"/>
                    <a:cs typeface="Arial" panose="020B0604020202020204" pitchFamily="34" charset="0"/>
                  </a:rPr>
                  <a:t> = </a:t>
                </a:r>
                <a14:m>
                  <m:oMath xmlns:m="http://schemas.openxmlformats.org/officeDocument/2006/math">
                    <m:f>
                      <m:fPr>
                        <m:ctrlPr>
                          <a:rPr lang="en-US" sz="5600" i="1">
                            <a:latin typeface="Cambria Math" panose="02040503050406030204" pitchFamily="18" charset="0"/>
                            <a:cs typeface="Times New Roman" panose="02020603050405020304" pitchFamily="18" charset="0"/>
                          </a:rPr>
                        </m:ctrlPr>
                      </m:fPr>
                      <m:num>
                        <m:r>
                          <a:rPr lang="en-US" sz="5600" i="1">
                            <a:latin typeface="Cambria Math" panose="02040503050406030204" pitchFamily="18" charset="0"/>
                            <a:cs typeface="Times New Roman" panose="02020603050405020304" pitchFamily="18" charset="0"/>
                          </a:rPr>
                          <m:t> </m:t>
                        </m:r>
                        <m:r>
                          <a:rPr lang="en-US" sz="5600" i="1">
                            <a:latin typeface="Cambria Math" panose="02040503050406030204" pitchFamily="18" charset="0"/>
                            <a:cs typeface="Times New Roman" panose="02020603050405020304" pitchFamily="18" charset="0"/>
                          </a:rPr>
                          <m:t>𝑀𝑠𝑎𝑚</m:t>
                        </m:r>
                        <m:r>
                          <a:rPr lang="en-US" sz="5600" i="1">
                            <a:latin typeface="Cambria Math" panose="02040503050406030204" pitchFamily="18" charset="0"/>
                            <a:cs typeface="Times New Roman" panose="02020603050405020304" pitchFamily="18" charset="0"/>
                          </a:rPr>
                          <m:t> </m:t>
                        </m:r>
                      </m:num>
                      <m:den>
                        <m:r>
                          <a:rPr lang="en-US" sz="5600" i="1">
                            <a:latin typeface="Cambria Math" panose="02040503050406030204" pitchFamily="18" charset="0"/>
                            <a:cs typeface="Times New Roman" panose="02020603050405020304" pitchFamily="18" charset="0"/>
                          </a:rPr>
                          <m:t>𝑀</m:t>
                        </m:r>
                      </m:den>
                    </m:f>
                  </m:oMath>
                </a14:m>
                <a:r>
                  <a:rPr lang="en-US" sz="5600" i="1" dirty="0">
                    <a:latin typeface="Arial" panose="020B0604020202020204" pitchFamily="34" charset="0"/>
                    <a:cs typeface="Arial" panose="020B0604020202020204" pitchFamily="34" charset="0"/>
                  </a:rPr>
                  <a:t> = </a:t>
                </a:r>
                <a14:m>
                  <m:oMath xmlns:m="http://schemas.openxmlformats.org/officeDocument/2006/math">
                    <m:f>
                      <m:fPr>
                        <m:ctrlPr>
                          <a:rPr lang="en-US" sz="5600" i="1">
                            <a:latin typeface="Cambria Math" panose="02040503050406030204" pitchFamily="18" charset="0"/>
                            <a:cs typeface="Times New Roman" panose="02020603050405020304" pitchFamily="18" charset="0"/>
                          </a:rPr>
                        </m:ctrlPr>
                      </m:fPr>
                      <m:num>
                        <m:r>
                          <m:rPr>
                            <m:nor/>
                          </m:rPr>
                          <a:rPr lang="en-US" sz="5600">
                            <a:latin typeface="Arial" panose="020B0604020202020204" pitchFamily="34" charset="0"/>
                            <a:cs typeface="Arial" panose="020B0604020202020204" pitchFamily="34" charset="0"/>
                          </a:rPr>
                          <m:t>  </m:t>
                        </m:r>
                        <m:r>
                          <m:rPr>
                            <m:nor/>
                          </m:rPr>
                          <a:rPr lang="en-US" sz="5600" dirty="0">
                            <a:solidFill>
                              <a:prstClr val="black"/>
                            </a:solidFill>
                            <a:latin typeface="Arial" panose="020B0604020202020204" pitchFamily="34" charset="0"/>
                            <a:cs typeface="Arial" panose="020B0604020202020204" pitchFamily="34" charset="0"/>
                          </a:rPr>
                          <m:t>30 </m:t>
                        </m:r>
                        <m:r>
                          <a:rPr lang="en-US" sz="5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5600" dirty="0">
                            <a:solidFill>
                              <a:prstClr val="black"/>
                            </a:solidFill>
                            <a:latin typeface="Arial" panose="020B0604020202020204" pitchFamily="34" charset="0"/>
                            <a:cs typeface="Arial" panose="020B0604020202020204" pitchFamily="34" charset="0"/>
                          </a:rPr>
                          <m:t>10 </m:t>
                        </m:r>
                        <m:r>
                          <m:rPr>
                            <m:nor/>
                          </m:rPr>
                          <a:rPr lang="en-US" sz="5600" baseline="30000" dirty="0">
                            <a:solidFill>
                              <a:prstClr val="black"/>
                            </a:solidFill>
                            <a:latin typeface="Arial" panose="020B0604020202020204" pitchFamily="34" charset="0"/>
                            <a:cs typeface="Arial" panose="020B0604020202020204" pitchFamily="34" charset="0"/>
                          </a:rPr>
                          <m:t>−3  </m:t>
                        </m:r>
                      </m:num>
                      <m:den>
                        <m:r>
                          <m:rPr>
                            <m:nor/>
                          </m:rPr>
                          <a:rPr lang="en-US" sz="5600">
                            <a:latin typeface="Arial" panose="020B0604020202020204" pitchFamily="34" charset="0"/>
                            <a:cs typeface="Arial" panose="020B0604020202020204" pitchFamily="34" charset="0"/>
                          </a:rPr>
                          <m:t>  5</m:t>
                        </m:r>
                        <m:r>
                          <m:rPr>
                            <m:nor/>
                          </m:rPr>
                          <a:rPr lang="en-US" sz="5600" dirty="0">
                            <a:solidFill>
                              <a:prstClr val="black"/>
                            </a:solidFill>
                            <a:latin typeface="Arial" panose="020B0604020202020204" pitchFamily="34" charset="0"/>
                            <a:cs typeface="Arial" panose="020B0604020202020204" pitchFamily="34" charset="0"/>
                          </a:rPr>
                          <m:t>0 </m:t>
                        </m:r>
                        <m:r>
                          <a:rPr lang="en-US" sz="5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5600" dirty="0">
                            <a:solidFill>
                              <a:prstClr val="black"/>
                            </a:solidFill>
                            <a:latin typeface="Arial" panose="020B0604020202020204" pitchFamily="34" charset="0"/>
                            <a:cs typeface="Arial" panose="020B0604020202020204" pitchFamily="34" charset="0"/>
                          </a:rPr>
                          <m:t>10 </m:t>
                        </m:r>
                        <m:r>
                          <m:rPr>
                            <m:nor/>
                          </m:rPr>
                          <a:rPr lang="en-US" sz="5600" baseline="30000" dirty="0">
                            <a:solidFill>
                              <a:prstClr val="black"/>
                            </a:solidFill>
                            <a:latin typeface="Arial" panose="020B0604020202020204" pitchFamily="34" charset="0"/>
                            <a:cs typeface="Arial" panose="020B0604020202020204" pitchFamily="34" charset="0"/>
                          </a:rPr>
                          <m:t>−3</m:t>
                        </m:r>
                        <m:r>
                          <a:rPr lang="en-US" sz="5600" i="1" baseline="30000" dirty="0">
                            <a:solidFill>
                              <a:prstClr val="black"/>
                            </a:solidFill>
                            <a:latin typeface="Cambria Math" panose="02040503050406030204" pitchFamily="18" charset="0"/>
                            <a:cs typeface="Times New Roman" panose="02020603050405020304" pitchFamily="18" charset="0"/>
                          </a:rPr>
                          <m:t>   </m:t>
                        </m:r>
                      </m:den>
                    </m:f>
                  </m:oMath>
                </a14:m>
                <a:r>
                  <a:rPr lang="en-US" sz="5600" i="1" dirty="0">
                    <a:latin typeface="Arial" panose="020B0604020202020204" pitchFamily="34" charset="0"/>
                    <a:cs typeface="Arial" panose="020B0604020202020204" pitchFamily="34" charset="0"/>
                  </a:rPr>
                  <a:t> </a:t>
                </a:r>
                <a:r>
                  <a:rPr lang="en-US" sz="5600" i="1" dirty="0">
                    <a:solidFill>
                      <a:srgbClr val="7030A0"/>
                    </a:solidFill>
                    <a:latin typeface="Arial" panose="020B0604020202020204" pitchFamily="34" charset="0"/>
                    <a:cs typeface="Arial" panose="020B0604020202020204" pitchFamily="34" charset="0"/>
                  </a:rPr>
                  <a:t>= </a:t>
                </a:r>
                <a:r>
                  <a:rPr lang="en-US" sz="5600" dirty="0">
                    <a:solidFill>
                      <a:srgbClr val="7030A0"/>
                    </a:solidFill>
                    <a:latin typeface="Arial" panose="020B0604020202020204" pitchFamily="34" charset="0"/>
                    <a:cs typeface="Arial" panose="020B0604020202020204" pitchFamily="34" charset="0"/>
                  </a:rPr>
                  <a:t>0.600 mol</a:t>
                </a:r>
                <a:endParaRPr lang="en-US" sz="5600" i="1" dirty="0">
                  <a:solidFill>
                    <a:srgbClr val="7030A0"/>
                  </a:solidFill>
                  <a:latin typeface="Arial" panose="020B0604020202020204" pitchFamily="34" charset="0"/>
                  <a:cs typeface="Arial" panose="020B0604020202020204" pitchFamily="34" charset="0"/>
                </a:endParaRPr>
              </a:p>
              <a:p>
                <a:pPr marL="0" indent="0">
                  <a:buNone/>
                </a:pPr>
                <a:r>
                  <a:rPr lang="en-US" sz="5600" b="1" i="1" dirty="0">
                    <a:latin typeface="Arial" panose="020B0604020202020204" pitchFamily="34" charset="0"/>
                    <a:cs typeface="Arial" panose="020B0604020202020204" pitchFamily="34" charset="0"/>
                  </a:rPr>
                  <a:t> </a:t>
                </a:r>
              </a:p>
              <a:p>
                <a:pPr marL="0" indent="0">
                  <a:buNone/>
                </a:pPr>
                <a:r>
                  <a:rPr lang="en-US" sz="5600" dirty="0">
                    <a:solidFill>
                      <a:srgbClr val="FF0000"/>
                    </a:solidFill>
                    <a:latin typeface="Arial" panose="020B0604020202020204" pitchFamily="34" charset="0"/>
                    <a:cs typeface="Arial" panose="020B0604020202020204" pitchFamily="34" charset="0"/>
                  </a:rPr>
                  <a:t>(b) Q = </a:t>
                </a:r>
                <a:r>
                  <a:rPr lang="en-US" sz="5600" dirty="0" err="1">
                    <a:solidFill>
                      <a:srgbClr val="FF0000"/>
                    </a:solidFill>
                    <a:latin typeface="Arial" panose="020B0604020202020204" pitchFamily="34" charset="0"/>
                    <a:cs typeface="Arial" panose="020B0604020202020204" pitchFamily="34" charset="0"/>
                  </a:rPr>
                  <a:t>nc</a:t>
                </a:r>
                <a:r>
                  <a:rPr lang="en-US" sz="5600" baseline="-25000" dirty="0" err="1">
                    <a:solidFill>
                      <a:srgbClr val="FF0000"/>
                    </a:solidFill>
                    <a:latin typeface="Arial" panose="020B0604020202020204" pitchFamily="34" charset="0"/>
                    <a:cs typeface="Arial" panose="020B0604020202020204" pitchFamily="34" charset="0"/>
                  </a:rPr>
                  <a:t>m</a:t>
                </a:r>
                <a14:m>
                  <m:oMath xmlns:m="http://schemas.openxmlformats.org/officeDocument/2006/math">
                    <m:r>
                      <a:rPr lang="en-US" sz="56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5600" dirty="0">
                    <a:solidFill>
                      <a:srgbClr val="FF0000"/>
                    </a:solidFill>
                    <a:latin typeface="Arial" panose="020B0604020202020204" pitchFamily="34" charset="0"/>
                    <a:cs typeface="Arial" panose="020B0604020202020204" pitchFamily="34" charset="0"/>
                  </a:rPr>
                  <a:t>T</a:t>
                </a:r>
              </a:p>
              <a:p>
                <a:pPr marL="0" indent="0">
                  <a:buNone/>
                </a:pPr>
                <a:r>
                  <a:rPr lang="en-US" sz="5600" dirty="0">
                    <a:solidFill>
                      <a:prstClr val="black"/>
                    </a:solidFill>
                    <a:latin typeface="Arial" panose="020B0604020202020204" pitchFamily="34" charset="0"/>
                    <a:cs typeface="Arial" panose="020B0604020202020204" pitchFamily="34" charset="0"/>
                  </a:rPr>
                  <a:t>      </a:t>
                </a:r>
              </a:p>
              <a:p>
                <a:pPr marL="0" indent="0">
                  <a:buNone/>
                </a:pPr>
                <a:r>
                  <a:rPr lang="en-US" sz="5600" dirty="0">
                    <a:solidFill>
                      <a:prstClr val="black"/>
                    </a:solidFill>
                    <a:latin typeface="Arial" panose="020B0604020202020204" pitchFamily="34" charset="0"/>
                    <a:cs typeface="Arial" panose="020B0604020202020204" pitchFamily="34" charset="0"/>
                  </a:rPr>
                  <a:t>c</a:t>
                </a:r>
                <a:r>
                  <a:rPr lang="en-US" sz="5600" baseline="-25000" dirty="0">
                    <a:solidFill>
                      <a:prstClr val="black"/>
                    </a:solidFill>
                    <a:latin typeface="Arial" panose="020B0604020202020204" pitchFamily="34" charset="0"/>
                    <a:cs typeface="Arial" panose="020B0604020202020204" pitchFamily="34" charset="0"/>
                  </a:rPr>
                  <a:t>m</a:t>
                </a:r>
                <a:r>
                  <a:rPr lang="en-US" sz="5600" dirty="0">
                    <a:solidFill>
                      <a:prstClr val="black"/>
                    </a:solidFill>
                    <a:latin typeface="Arial" panose="020B0604020202020204" pitchFamily="34" charset="0"/>
                    <a:cs typeface="Arial" panose="020B0604020202020204" pitchFamily="34" charset="0"/>
                  </a:rPr>
                  <a:t> = </a:t>
                </a:r>
                <a14:m>
                  <m:oMath xmlns:m="http://schemas.openxmlformats.org/officeDocument/2006/math">
                    <m:f>
                      <m:fPr>
                        <m:ctrlPr>
                          <a:rPr lang="en-US" sz="5600" i="1">
                            <a:solidFill>
                              <a:prstClr val="black"/>
                            </a:solidFill>
                            <a:latin typeface="Cambria Math" panose="02040503050406030204" pitchFamily="18" charset="0"/>
                            <a:cs typeface="Times New Roman" panose="02020603050405020304" pitchFamily="18" charset="0"/>
                          </a:rPr>
                        </m:ctrlPr>
                      </m:fPr>
                      <m:num>
                        <m:r>
                          <a:rPr lang="en-US" sz="5600" i="1">
                            <a:solidFill>
                              <a:prstClr val="black"/>
                            </a:solidFill>
                            <a:latin typeface="Cambria Math" panose="02040503050406030204" pitchFamily="18" charset="0"/>
                            <a:cs typeface="Times New Roman" panose="02020603050405020304" pitchFamily="18" charset="0"/>
                          </a:rPr>
                          <m:t> </m:t>
                        </m:r>
                        <m:r>
                          <a:rPr lang="en-US" sz="5600" i="1">
                            <a:solidFill>
                              <a:prstClr val="black"/>
                            </a:solidFill>
                            <a:latin typeface="Cambria Math" panose="02040503050406030204" pitchFamily="18" charset="0"/>
                            <a:cs typeface="Times New Roman" panose="02020603050405020304" pitchFamily="18" charset="0"/>
                          </a:rPr>
                          <m:t>𝑄</m:t>
                        </m:r>
                        <m:r>
                          <a:rPr lang="en-US" sz="5600" i="1">
                            <a:solidFill>
                              <a:prstClr val="black"/>
                            </a:solidFill>
                            <a:latin typeface="Cambria Math" panose="02040503050406030204" pitchFamily="18" charset="0"/>
                            <a:cs typeface="Times New Roman" panose="02020603050405020304" pitchFamily="18" charset="0"/>
                          </a:rPr>
                          <m:t> </m:t>
                        </m:r>
                      </m:num>
                      <m:den>
                        <m:r>
                          <a:rPr lang="en-US" sz="5600" i="1">
                            <a:solidFill>
                              <a:prstClr val="black"/>
                            </a:solidFill>
                            <a:latin typeface="Cambria Math" panose="02040503050406030204" pitchFamily="18" charset="0"/>
                            <a:cs typeface="Times New Roman" panose="02020603050405020304" pitchFamily="18" charset="0"/>
                          </a:rPr>
                          <m:t>𝑚</m:t>
                        </m:r>
                        <m:r>
                          <a:rPr lang="en-US" sz="5600" i="1">
                            <a:solidFill>
                              <a:prstClr val="black"/>
                            </a:solidFill>
                            <a:latin typeface="Cambria Math" panose="02040503050406030204" pitchFamily="18" charset="0"/>
                            <a:cs typeface="Times New Roman" panose="02020603050405020304" pitchFamily="18" charset="0"/>
                          </a:rPr>
                          <m:t> ∆</m:t>
                        </m:r>
                        <m:r>
                          <m:rPr>
                            <m:nor/>
                          </m:rPr>
                          <a:rPr lang="en-US" sz="5600" dirty="0">
                            <a:solidFill>
                              <a:srgbClr val="FF0000"/>
                            </a:solidFill>
                            <a:latin typeface="Arial" panose="020B0604020202020204" pitchFamily="34" charset="0"/>
                            <a:cs typeface="Arial" panose="020B0604020202020204" pitchFamily="34" charset="0"/>
                          </a:rPr>
                          <m:t>T</m:t>
                        </m:r>
                      </m:den>
                    </m:f>
                  </m:oMath>
                </a14:m>
                <a:r>
                  <a:rPr lang="en-US" sz="5600" dirty="0">
                    <a:solidFill>
                      <a:prstClr val="black"/>
                    </a:solidFill>
                    <a:latin typeface="Arial" panose="020B0604020202020204" pitchFamily="34" charset="0"/>
                    <a:cs typeface="Arial" panose="020B0604020202020204" pitchFamily="34" charset="0"/>
                  </a:rPr>
                  <a:t> =  </a:t>
                </a:r>
                <a14:m>
                  <m:oMath xmlns:m="http://schemas.openxmlformats.org/officeDocument/2006/math">
                    <m:f>
                      <m:fPr>
                        <m:ctrlPr>
                          <a:rPr lang="en-US" sz="5600" i="1">
                            <a:solidFill>
                              <a:prstClr val="black"/>
                            </a:solidFill>
                            <a:latin typeface="Cambria Math" panose="02040503050406030204" pitchFamily="18" charset="0"/>
                            <a:cs typeface="Times New Roman" panose="02020603050405020304" pitchFamily="18" charset="0"/>
                          </a:rPr>
                        </m:ctrlPr>
                      </m:fPr>
                      <m:num>
                        <m:r>
                          <a:rPr lang="en-US" sz="5600" i="1">
                            <a:solidFill>
                              <a:prstClr val="black"/>
                            </a:solidFill>
                            <a:latin typeface="Cambria Math" panose="02040503050406030204" pitchFamily="18" charset="0"/>
                            <a:cs typeface="Times New Roman" panose="02020603050405020304" pitchFamily="18" charset="0"/>
                          </a:rPr>
                          <m:t> 314 </m:t>
                        </m:r>
                      </m:num>
                      <m:den>
                        <m:r>
                          <m:rPr>
                            <m:nor/>
                          </m:rPr>
                          <a:rPr lang="en-US" sz="5600">
                            <a:solidFill>
                              <a:prstClr val="black"/>
                            </a:solidFill>
                            <a:latin typeface="Arial" panose="020B0604020202020204" pitchFamily="34" charset="0"/>
                            <a:cs typeface="Arial" panose="020B0604020202020204" pitchFamily="34" charset="0"/>
                          </a:rPr>
                          <m:t>0.600 </m:t>
                        </m:r>
                        <m:r>
                          <a:rPr lang="en-US" sz="56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5600" i="1" dirty="0">
                            <a:solidFill>
                              <a:prstClr val="black"/>
                            </a:solidFill>
                            <a:latin typeface="Cambria Math" panose="02040503050406030204" pitchFamily="18" charset="0"/>
                            <a:cs typeface="Times New Roman" panose="02020603050405020304" pitchFamily="18" charset="0"/>
                          </a:rPr>
                          <m:t>20</m:t>
                        </m:r>
                      </m:den>
                    </m:f>
                  </m:oMath>
                </a14:m>
                <a:r>
                  <a:rPr lang="en-US" sz="5600" dirty="0">
                    <a:solidFill>
                      <a:prstClr val="black"/>
                    </a:solidFill>
                    <a:latin typeface="Arial" panose="020B0604020202020204" pitchFamily="34" charset="0"/>
                    <a:cs typeface="Arial" panose="020B0604020202020204" pitchFamily="34" charset="0"/>
                  </a:rPr>
                  <a:t> = 26.2 J/mol-K</a:t>
                </a:r>
              </a:p>
              <a:p>
                <a:pPr marL="0" indent="0">
                  <a:buNone/>
                </a:pPr>
                <a:r>
                  <a:rPr lang="en-US" sz="5600" b="1" i="1" dirty="0">
                    <a:solidFill>
                      <a:prstClr val="black"/>
                    </a:solidFill>
                    <a:latin typeface="Arial" panose="020B0604020202020204" pitchFamily="34" charset="0"/>
                    <a:cs typeface="Arial" panose="020B0604020202020204" pitchFamily="34" charset="0"/>
                  </a:rPr>
                  <a:t>                                                                              </a:t>
                </a:r>
              </a:p>
              <a:p>
                <a:pPr marL="0" indent="0">
                  <a:buNone/>
                </a:pPr>
                <a:r>
                  <a:rPr lang="en-US" sz="5600" b="1" i="1" dirty="0">
                    <a:latin typeface="Arial" panose="020B0604020202020204" pitchFamily="34" charset="0"/>
                    <a:cs typeface="Arial" panose="020B0604020202020204" pitchFamily="34" charset="0"/>
                  </a:rPr>
                  <a:t>                                                                                                       </a:t>
                </a:r>
                <a:r>
                  <a:rPr lang="en-US" sz="4650" b="1" i="1" dirty="0">
                    <a:latin typeface="Arial" panose="020B0604020202020204" pitchFamily="34" charset="0"/>
                    <a:cs typeface="Arial" panose="020B0604020202020204" pitchFamily="34" charset="0"/>
                  </a:rPr>
                  <a:t>                      </a:t>
                </a:r>
              </a:p>
            </p:txBody>
          </p:sp>
        </mc:Choice>
        <mc:Fallback xmlns="">
          <p:sp>
            <p:nvSpPr>
              <p:cNvPr id="3" name="Content Placeholder 2">
                <a:extLst>
                  <a:ext uri="{FF2B5EF4-FFF2-40B4-BE49-F238E27FC236}">
                    <a16:creationId xmlns:a16="http://schemas.microsoft.com/office/drawing/2014/main" id="{FF2612F3-D615-44E4-BC0C-B7E22AACC5EB}"/>
                  </a:ext>
                </a:extLst>
              </p:cNvPr>
              <p:cNvSpPr>
                <a:spLocks noGrp="1" noRot="1" noChangeAspect="1" noMove="1" noResize="1" noEditPoints="1" noAdjustHandles="1" noChangeArrowheads="1" noChangeShapeType="1" noTextEdit="1"/>
              </p:cNvSpPr>
              <p:nvPr>
                <p:ph idx="1"/>
              </p:nvPr>
            </p:nvSpPr>
            <p:spPr>
              <a:xfrm>
                <a:off x="228601" y="533400"/>
                <a:ext cx="8763000" cy="6172200"/>
              </a:xfrm>
              <a:blipFill>
                <a:blip r:embed="rId3"/>
                <a:stretch>
                  <a:fillRect l="-209" t="-296"/>
                </a:stretch>
              </a:blipFill>
            </p:spPr>
            <p:txBody>
              <a:bodyPr/>
              <a:lstStyle/>
              <a:p>
                <a:r>
                  <a:rPr lang="en-US">
                    <a:noFill/>
                  </a:rPr>
                  <a:t> </a:t>
                </a:r>
              </a:p>
            </p:txBody>
          </p:sp>
        </mc:Fallback>
      </mc:AlternateContent>
    </p:spTree>
    <p:extLst>
      <p:ext uri="{BB962C8B-B14F-4D97-AF65-F5344CB8AC3E}">
        <p14:creationId xmlns:p14="http://schemas.microsoft.com/office/powerpoint/2010/main" val="259211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2" end="12"/>
                                            </p:txEl>
                                          </p:spTgt>
                                        </p:tgtEl>
                                        <p:attrNameLst>
                                          <p:attrName>style.visibility</p:attrName>
                                        </p:attrNameLst>
                                      </p:cBhvr>
                                      <p:to>
                                        <p:strVal val="visible"/>
                                      </p:to>
                                    </p:set>
                                    <p:animEffect transition="in" filter="fade">
                                      <p:cBhvr>
                                        <p:cTn id="20" dur="500"/>
                                        <p:tgtEl>
                                          <p:spTgt spid="3">
                                            <p:txEl>
                                              <p:pRg st="12" end="1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Effect transition="in" filter="fade">
                                      <p:cBhvr>
                                        <p:cTn id="25" dur="500"/>
                                        <p:tgtEl>
                                          <p:spTgt spid="3">
                                            <p:txEl>
                                              <p:pRg st="14" end="1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animEffect transition="in" filter="fade">
                                      <p:cBhvr>
                                        <p:cTn id="35" dur="500"/>
                                        <p:tgtEl>
                                          <p:spTgt spid="3">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7" end="17"/>
                                            </p:txEl>
                                          </p:spTgt>
                                        </p:tgtEl>
                                        <p:attrNameLst>
                                          <p:attrName>style.visibility</p:attrName>
                                        </p:attrNameLst>
                                      </p:cBhvr>
                                      <p:to>
                                        <p:strVal val="visible"/>
                                      </p:to>
                                    </p:set>
                                    <p:animEffect transition="in" filter="fade">
                                      <p:cBhvr>
                                        <p:cTn id="38"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4836" y="486535"/>
            <a:ext cx="5715000" cy="523220"/>
          </a:xfrm>
          <a:prstGeom prst="rect">
            <a:avLst/>
          </a:prstGeom>
          <a:solidFill>
            <a:schemeClr val="accent4">
              <a:lumMod val="60000"/>
              <a:lumOff val="40000"/>
            </a:schemeClr>
          </a:solidFill>
        </p:spPr>
        <p:txBody>
          <a:bodyPr wrap="square" rtlCol="0">
            <a:spAutoFit/>
          </a:bodyPr>
          <a:lstStyle/>
          <a:p>
            <a:r>
              <a:rPr lang="en-US" sz="2800" b="1" i="1" u="sng" dirty="0"/>
              <a:t>Constant Volume Gas Thermometer:</a:t>
            </a:r>
          </a:p>
        </p:txBody>
      </p:sp>
      <p:sp>
        <p:nvSpPr>
          <p:cNvPr id="3" name="TextBox 2"/>
          <p:cNvSpPr txBox="1"/>
          <p:nvPr/>
        </p:nvSpPr>
        <p:spPr>
          <a:xfrm>
            <a:off x="301336" y="1021982"/>
            <a:ext cx="8382000" cy="830997"/>
          </a:xfrm>
          <a:prstGeom prst="rect">
            <a:avLst/>
          </a:prstGeom>
          <a:solidFill>
            <a:schemeClr val="accent4">
              <a:lumMod val="60000"/>
              <a:lumOff val="40000"/>
            </a:schemeClr>
          </a:solidFill>
        </p:spPr>
        <p:txBody>
          <a:bodyPr wrap="square" rtlCol="0">
            <a:spAutoFit/>
          </a:bodyPr>
          <a:lstStyle/>
          <a:p>
            <a:pPr algn="just"/>
            <a:r>
              <a:rPr lang="en-US" sz="2400" b="1" dirty="0"/>
              <a:t>This is a standard thermometer which is consists of a gas-filled bulb at constant volume.</a:t>
            </a:r>
          </a:p>
        </p:txBody>
      </p:sp>
      <mc:AlternateContent xmlns:mc="http://schemas.openxmlformats.org/markup-compatibility/2006" xmlns:a14="http://schemas.microsoft.com/office/drawing/2010/main">
        <mc:Choice Requires="a14">
          <p:sp>
            <p:nvSpPr>
              <p:cNvPr id="4" name="TextBox 3"/>
              <p:cNvSpPr txBox="1"/>
              <p:nvPr/>
            </p:nvSpPr>
            <p:spPr>
              <a:xfrm>
                <a:off x="301336" y="1923871"/>
                <a:ext cx="8382000" cy="1200329"/>
              </a:xfrm>
              <a:prstGeom prst="rect">
                <a:avLst/>
              </a:prstGeom>
              <a:solidFill>
                <a:schemeClr val="accent5">
                  <a:lumMod val="60000"/>
                  <a:lumOff val="40000"/>
                </a:schemeClr>
              </a:solidFill>
            </p:spPr>
            <p:txBody>
              <a:bodyPr wrap="square" rtlCol="0">
                <a:spAutoFit/>
              </a:bodyPr>
              <a:lstStyle/>
              <a:p>
                <a:pPr>
                  <a:lnSpc>
                    <a:spcPct val="150000"/>
                  </a:lnSpc>
                </a:pPr>
                <a:r>
                  <a:rPr lang="en-US" sz="2400" b="1" dirty="0"/>
                  <a:t>The temperature of an object,</a:t>
                </a:r>
              </a:p>
              <a:p>
                <a:pPr algn="ctr">
                  <a:lnSpc>
                    <a:spcPct val="150000"/>
                  </a:lnSpc>
                </a:pPr>
                <a14:m>
                  <m:oMath xmlns:m="http://schemas.openxmlformats.org/officeDocument/2006/math">
                    <m:r>
                      <a:rPr lang="en-US" sz="2400" b="1" i="1" smtClean="0">
                        <a:latin typeface="Cambria Math"/>
                      </a:rPr>
                      <m:t>𝑻</m:t>
                    </m:r>
                    <m:r>
                      <a:rPr lang="en-US" sz="2400" b="1" i="1" smtClean="0">
                        <a:latin typeface="Cambria Math"/>
                        <a:ea typeface="Cambria Math"/>
                      </a:rPr>
                      <m:t>∝</m:t>
                    </m:r>
                    <m:r>
                      <a:rPr lang="en-US" sz="2400" b="1" i="1" smtClean="0">
                        <a:latin typeface="Cambria Math"/>
                        <a:ea typeface="Cambria Math"/>
                      </a:rPr>
                      <m:t>𝑷</m:t>
                    </m:r>
                    <m:r>
                      <a:rPr lang="en-US" sz="2400" b="1" i="0" smtClean="0">
                        <a:latin typeface="Cambria Math"/>
                        <a:ea typeface="Cambria Math"/>
                      </a:rPr>
                      <m:t>               </m:t>
                    </m:r>
                    <m:r>
                      <a:rPr lang="en-US" sz="2400" b="1" i="1" smtClean="0">
                        <a:latin typeface="Cambria Math"/>
                        <a:ea typeface="Cambria Math"/>
                      </a:rPr>
                      <m:t>⇒</m:t>
                    </m:r>
                    <m:r>
                      <a:rPr lang="en-US" sz="2400" b="1" i="1" smtClean="0">
                        <a:latin typeface="Cambria Math"/>
                        <a:ea typeface="Cambria Math"/>
                      </a:rPr>
                      <m:t>𝑻</m:t>
                    </m:r>
                    <m:r>
                      <a:rPr lang="en-US" sz="2400" b="1" i="1" smtClean="0">
                        <a:latin typeface="Cambria Math"/>
                        <a:ea typeface="Cambria Math"/>
                      </a:rPr>
                      <m:t>=</m:t>
                    </m:r>
                    <m:r>
                      <a:rPr lang="en-US" sz="2400" b="1" i="1" smtClean="0">
                        <a:latin typeface="Cambria Math"/>
                        <a:ea typeface="Cambria Math"/>
                      </a:rPr>
                      <m:t>𝑪𝑷</m:t>
                    </m:r>
                  </m:oMath>
                </a14:m>
                <a:r>
                  <a:rPr lang="en-US" sz="2400" b="1" dirty="0"/>
                  <a:t> …………(1)</a:t>
                </a:r>
              </a:p>
            </p:txBody>
          </p:sp>
        </mc:Choice>
        <mc:Fallback xmlns="">
          <p:sp>
            <p:nvSpPr>
              <p:cNvPr id="4" name="TextBox 3"/>
              <p:cNvSpPr txBox="1">
                <a:spLocks noRot="1" noChangeAspect="1" noMove="1" noResize="1" noEditPoints="1" noAdjustHandles="1" noChangeArrowheads="1" noChangeShapeType="1" noTextEdit="1"/>
              </p:cNvSpPr>
              <p:nvPr/>
            </p:nvSpPr>
            <p:spPr>
              <a:xfrm>
                <a:off x="301336" y="1923871"/>
                <a:ext cx="8382000" cy="1200329"/>
              </a:xfrm>
              <a:prstGeom prst="rect">
                <a:avLst/>
              </a:prstGeom>
              <a:blipFill rotWithShape="1">
                <a:blip r:embed="rId2"/>
                <a:stretch>
                  <a:fillRect l="-1091" b="-6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01336" y="3181529"/>
                <a:ext cx="8382000" cy="1200329"/>
              </a:xfrm>
              <a:prstGeom prst="rect">
                <a:avLst/>
              </a:prstGeom>
              <a:solidFill>
                <a:schemeClr val="accent6">
                  <a:lumMod val="60000"/>
                  <a:lumOff val="40000"/>
                </a:schemeClr>
              </a:solidFill>
            </p:spPr>
            <p:txBody>
              <a:bodyPr wrap="square" rtlCol="0">
                <a:spAutoFit/>
              </a:bodyPr>
              <a:lstStyle/>
              <a:p>
                <a:pPr>
                  <a:lnSpc>
                    <a:spcPct val="150000"/>
                  </a:lnSpc>
                </a:pPr>
                <a:r>
                  <a:rPr lang="en-US" sz="2400" b="1" dirty="0"/>
                  <a:t>Similarly, if the bulb is in triple point cell then the temperature,</a:t>
                </a:r>
              </a:p>
              <a:p>
                <a:pPr algn="ctr">
                  <a:lnSpc>
                    <a:spcPct val="150000"/>
                  </a:lnSpc>
                </a:pP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a:rPr>
                          <m:t>𝑻</m:t>
                        </m:r>
                      </m:e>
                      <m:sub>
                        <m:r>
                          <a:rPr lang="en-US" sz="2400" b="1" i="1" smtClean="0">
                            <a:latin typeface="Cambria Math"/>
                          </a:rPr>
                          <m:t>𝟑</m:t>
                        </m:r>
                      </m:sub>
                    </m:sSub>
                    <m:r>
                      <a:rPr lang="en-US" sz="2400" b="1" i="1">
                        <a:latin typeface="Cambria Math"/>
                        <a:ea typeface="Cambria Math"/>
                      </a:rPr>
                      <m:t>∝</m:t>
                    </m:r>
                    <m:sSub>
                      <m:sSubPr>
                        <m:ctrlPr>
                          <a:rPr lang="en-US" sz="2400" b="1" i="1" smtClean="0">
                            <a:latin typeface="Cambria Math" panose="02040503050406030204" pitchFamily="18" charset="0"/>
                            <a:ea typeface="Cambria Math"/>
                          </a:rPr>
                        </m:ctrlPr>
                      </m:sSubPr>
                      <m:e>
                        <m:r>
                          <a:rPr lang="en-US" sz="2400" b="1" i="1" smtClean="0">
                            <a:latin typeface="Cambria Math"/>
                            <a:ea typeface="Cambria Math"/>
                          </a:rPr>
                          <m:t>𝑷</m:t>
                        </m:r>
                      </m:e>
                      <m:sub>
                        <m:r>
                          <a:rPr lang="en-US" sz="2400" b="1" i="1" smtClean="0">
                            <a:latin typeface="Cambria Math"/>
                            <a:ea typeface="Cambria Math"/>
                          </a:rPr>
                          <m:t>𝟑</m:t>
                        </m:r>
                      </m:sub>
                    </m:sSub>
                    <m:r>
                      <a:rPr lang="en-US" sz="2400" b="1" i="0" smtClean="0">
                        <a:latin typeface="Cambria Math"/>
                        <a:ea typeface="Cambria Math"/>
                      </a:rPr>
                      <m:t>             </m:t>
                    </m:r>
                    <m:r>
                      <a:rPr lang="en-US" sz="2400" b="1" i="1" smtClean="0">
                        <a:latin typeface="Cambria Math"/>
                        <a:ea typeface="Cambria Math"/>
                      </a:rPr>
                      <m:t>⇒</m:t>
                    </m:r>
                    <m:sSub>
                      <m:sSubPr>
                        <m:ctrlPr>
                          <a:rPr lang="en-US" sz="2400" b="1" i="1" smtClean="0">
                            <a:latin typeface="Cambria Math" panose="02040503050406030204" pitchFamily="18" charset="0"/>
                            <a:ea typeface="Cambria Math"/>
                          </a:rPr>
                        </m:ctrlPr>
                      </m:sSubPr>
                      <m:e>
                        <m:r>
                          <a:rPr lang="en-US" sz="2400" b="1" i="1" smtClean="0">
                            <a:latin typeface="Cambria Math"/>
                            <a:ea typeface="Cambria Math"/>
                          </a:rPr>
                          <m:t>𝑻</m:t>
                        </m:r>
                      </m:e>
                      <m:sub>
                        <m:r>
                          <a:rPr lang="en-US" sz="2400" b="1" i="1" smtClean="0">
                            <a:latin typeface="Cambria Math"/>
                            <a:ea typeface="Cambria Math"/>
                          </a:rPr>
                          <m:t>𝟑</m:t>
                        </m:r>
                      </m:sub>
                    </m:sSub>
                    <m:r>
                      <a:rPr lang="en-US" sz="2400" b="1" i="1" smtClean="0">
                        <a:latin typeface="Cambria Math"/>
                        <a:ea typeface="Cambria Math"/>
                      </a:rPr>
                      <m:t>=</m:t>
                    </m:r>
                    <m:r>
                      <a:rPr lang="en-US" sz="2400" b="1" i="1" smtClean="0">
                        <a:latin typeface="Cambria Math"/>
                        <a:ea typeface="Cambria Math"/>
                      </a:rPr>
                      <m:t>𝑪</m:t>
                    </m:r>
                    <m:sSub>
                      <m:sSubPr>
                        <m:ctrlPr>
                          <a:rPr lang="en-US" sz="2400" b="1" i="1" smtClean="0">
                            <a:latin typeface="Cambria Math" panose="02040503050406030204" pitchFamily="18" charset="0"/>
                            <a:ea typeface="Cambria Math"/>
                          </a:rPr>
                        </m:ctrlPr>
                      </m:sSubPr>
                      <m:e>
                        <m:r>
                          <a:rPr lang="en-US" sz="2400" b="1" i="1" smtClean="0">
                            <a:latin typeface="Cambria Math"/>
                            <a:ea typeface="Cambria Math"/>
                          </a:rPr>
                          <m:t>𝑷</m:t>
                        </m:r>
                      </m:e>
                      <m:sub>
                        <m:r>
                          <a:rPr lang="en-US" sz="2400" b="1" i="1" smtClean="0">
                            <a:latin typeface="Cambria Math"/>
                            <a:ea typeface="Cambria Math"/>
                          </a:rPr>
                          <m:t>𝟑</m:t>
                        </m:r>
                      </m:sub>
                    </m:sSub>
                  </m:oMath>
                </a14:m>
                <a:r>
                  <a:rPr lang="en-US" sz="2400" b="1" dirty="0"/>
                  <a:t>………..(2)</a:t>
                </a:r>
              </a:p>
            </p:txBody>
          </p:sp>
        </mc:Choice>
        <mc:Fallback xmlns="">
          <p:sp>
            <p:nvSpPr>
              <p:cNvPr id="5" name="TextBox 4"/>
              <p:cNvSpPr txBox="1">
                <a:spLocks noRot="1" noChangeAspect="1" noMove="1" noResize="1" noEditPoints="1" noAdjustHandles="1" noChangeArrowheads="1" noChangeShapeType="1" noTextEdit="1"/>
              </p:cNvSpPr>
              <p:nvPr/>
            </p:nvSpPr>
            <p:spPr>
              <a:xfrm>
                <a:off x="301336" y="3181529"/>
                <a:ext cx="8382000" cy="1200329"/>
              </a:xfrm>
              <a:prstGeom prst="rect">
                <a:avLst/>
              </a:prstGeom>
              <a:blipFill rotWithShape="1">
                <a:blip r:embed="rId3"/>
                <a:stretch>
                  <a:fillRect l="-1091" b="-6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01336" y="4381858"/>
                <a:ext cx="8382000" cy="1215397"/>
              </a:xfrm>
              <a:prstGeom prst="rect">
                <a:avLst/>
              </a:prstGeom>
              <a:solidFill>
                <a:schemeClr val="accent3">
                  <a:lumMod val="60000"/>
                  <a:lumOff val="4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lang="en-US" sz="2400" b="1" i="1" smtClean="0">
                              <a:latin typeface="Cambria Math" panose="02040503050406030204" pitchFamily="18" charset="0"/>
                            </a:rPr>
                          </m:ctrlPr>
                        </m:dPr>
                        <m:e>
                          <m:r>
                            <a:rPr lang="en-US" sz="2400" b="1" i="1" smtClean="0">
                              <a:latin typeface="Cambria Math"/>
                            </a:rPr>
                            <m:t>𝟏</m:t>
                          </m:r>
                        </m:e>
                      </m:d>
                      <m:r>
                        <a:rPr lang="en-US" sz="2400" b="1" i="1" smtClean="0">
                          <a:latin typeface="Cambria Math"/>
                          <a:ea typeface="Cambria Math"/>
                        </a:rPr>
                        <m:t>÷</m:t>
                      </m:r>
                      <m:d>
                        <m:dPr>
                          <m:ctrlPr>
                            <a:rPr lang="en-US" sz="2400" b="1" i="1" smtClean="0">
                              <a:latin typeface="Cambria Math" panose="02040503050406030204" pitchFamily="18" charset="0"/>
                              <a:ea typeface="Cambria Math"/>
                            </a:rPr>
                          </m:ctrlPr>
                        </m:dPr>
                        <m:e>
                          <m:r>
                            <a:rPr lang="en-US" sz="2400" b="1" i="1" smtClean="0">
                              <a:latin typeface="Cambria Math"/>
                              <a:ea typeface="Cambria Math"/>
                            </a:rPr>
                            <m:t>𝟐</m:t>
                          </m:r>
                        </m:e>
                      </m:d>
                      <m:r>
                        <a:rPr lang="en-US" sz="2400" b="1" i="1" smtClean="0">
                          <a:latin typeface="Cambria Math"/>
                          <a:ea typeface="Cambria Math"/>
                        </a:rPr>
                        <m:t>⇒</m:t>
                      </m:r>
                    </m:oMath>
                  </m:oMathPara>
                </a14:m>
                <a:endParaRPr lang="en-US" sz="2400" b="1" dirty="0">
                  <a:ea typeface="Cambria Math"/>
                </a:endParaRPr>
              </a:p>
              <a:p>
                <a:pPr/>
                <a14:m>
                  <m:oMathPara xmlns:m="http://schemas.openxmlformats.org/officeDocument/2006/math">
                    <m:oMathParaPr>
                      <m:jc m:val="centerGroup"/>
                    </m:oMathParaPr>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a:rPr>
                            <m:t>𝑻</m:t>
                          </m:r>
                        </m:num>
                        <m:den>
                          <m:sSub>
                            <m:sSubPr>
                              <m:ctrlPr>
                                <a:rPr lang="en-US" sz="2400" b="1" i="1" smtClean="0">
                                  <a:latin typeface="Cambria Math" panose="02040503050406030204" pitchFamily="18" charset="0"/>
                                </a:rPr>
                              </m:ctrlPr>
                            </m:sSubPr>
                            <m:e>
                              <m:r>
                                <a:rPr lang="en-US" sz="2400" b="1" i="1" smtClean="0">
                                  <a:latin typeface="Cambria Math"/>
                                </a:rPr>
                                <m:t>𝑻</m:t>
                              </m:r>
                            </m:e>
                            <m:sub>
                              <m:r>
                                <a:rPr lang="en-US" sz="2400" b="1" i="1" smtClean="0">
                                  <a:latin typeface="Cambria Math"/>
                                </a:rPr>
                                <m:t>𝟑</m:t>
                              </m:r>
                            </m:sub>
                          </m:sSub>
                        </m:den>
                      </m:f>
                      <m:r>
                        <a:rPr lang="en-US" sz="2400" b="1" i="1" smtClean="0">
                          <a:latin typeface="Cambria Math"/>
                        </a:rPr>
                        <m:t>=</m:t>
                      </m:r>
                      <m:f>
                        <m:fPr>
                          <m:ctrlPr>
                            <a:rPr lang="en-US" sz="2400" b="1" i="1" smtClean="0">
                              <a:latin typeface="Cambria Math" panose="02040503050406030204" pitchFamily="18" charset="0"/>
                            </a:rPr>
                          </m:ctrlPr>
                        </m:fPr>
                        <m:num>
                          <m:r>
                            <a:rPr lang="en-US" sz="2400" b="1" i="1" smtClean="0">
                              <a:latin typeface="Cambria Math"/>
                            </a:rPr>
                            <m:t>𝑷</m:t>
                          </m:r>
                        </m:num>
                        <m:den>
                          <m:sSub>
                            <m:sSubPr>
                              <m:ctrlPr>
                                <a:rPr lang="en-US" sz="2400" b="1" i="1" smtClean="0">
                                  <a:latin typeface="Cambria Math" panose="02040503050406030204" pitchFamily="18" charset="0"/>
                                </a:rPr>
                              </m:ctrlPr>
                            </m:sSubPr>
                            <m:e>
                              <m:r>
                                <a:rPr lang="en-US" sz="2400" b="1" i="1" smtClean="0">
                                  <a:latin typeface="Cambria Math"/>
                                </a:rPr>
                                <m:t>𝑷</m:t>
                              </m:r>
                            </m:e>
                            <m:sub>
                              <m:r>
                                <a:rPr lang="en-US" sz="2400" b="1" i="1" smtClean="0">
                                  <a:latin typeface="Cambria Math"/>
                                </a:rPr>
                                <m:t>𝟑</m:t>
                              </m:r>
                            </m:sub>
                          </m:sSub>
                        </m:den>
                      </m:f>
                      <m:r>
                        <a:rPr lang="en-US" sz="2400" b="1" i="1" smtClean="0">
                          <a:latin typeface="Cambria Math"/>
                        </a:rPr>
                        <m:t>          </m:t>
                      </m:r>
                      <m:r>
                        <a:rPr lang="en-US" sz="2400" b="1" i="1" smtClean="0">
                          <a:latin typeface="Cambria Math"/>
                          <a:ea typeface="Cambria Math"/>
                        </a:rPr>
                        <m:t>⇒</m:t>
                      </m:r>
                      <m:r>
                        <a:rPr lang="en-US" sz="2400" b="1" i="1" smtClean="0">
                          <a:latin typeface="Cambria Math"/>
                          <a:ea typeface="Cambria Math"/>
                        </a:rPr>
                        <m:t>𝑻</m:t>
                      </m:r>
                      <m:r>
                        <a:rPr lang="en-US" sz="2400" b="1" i="1" smtClean="0">
                          <a:latin typeface="Cambria Math"/>
                          <a:ea typeface="Cambria Math"/>
                        </a:rPr>
                        <m:t>=</m:t>
                      </m:r>
                      <m:sSub>
                        <m:sSubPr>
                          <m:ctrlPr>
                            <a:rPr lang="en-US" sz="2400" b="1" i="1" smtClean="0">
                              <a:latin typeface="Cambria Math" panose="02040503050406030204" pitchFamily="18" charset="0"/>
                              <a:ea typeface="Cambria Math"/>
                            </a:rPr>
                          </m:ctrlPr>
                        </m:sSubPr>
                        <m:e>
                          <m:r>
                            <a:rPr lang="en-US" sz="2400" b="1" i="1" smtClean="0">
                              <a:latin typeface="Cambria Math"/>
                              <a:ea typeface="Cambria Math"/>
                            </a:rPr>
                            <m:t>𝑻</m:t>
                          </m:r>
                        </m:e>
                        <m:sub>
                          <m:r>
                            <a:rPr lang="en-US" sz="2400" b="1" i="1" smtClean="0">
                              <a:latin typeface="Cambria Math"/>
                              <a:ea typeface="Cambria Math"/>
                            </a:rPr>
                            <m:t>𝟑</m:t>
                          </m:r>
                        </m:sub>
                      </m:sSub>
                      <m:f>
                        <m:fPr>
                          <m:ctrlPr>
                            <a:rPr lang="en-US" sz="2400" b="1" i="1" smtClean="0">
                              <a:latin typeface="Cambria Math" panose="02040503050406030204" pitchFamily="18" charset="0"/>
                              <a:ea typeface="Cambria Math"/>
                            </a:rPr>
                          </m:ctrlPr>
                        </m:fPr>
                        <m:num>
                          <m:r>
                            <a:rPr lang="en-US" sz="2400" b="1" i="1" smtClean="0">
                              <a:latin typeface="Cambria Math"/>
                              <a:ea typeface="Cambria Math"/>
                            </a:rPr>
                            <m:t>𝑷</m:t>
                          </m:r>
                        </m:num>
                        <m:den>
                          <m:sSub>
                            <m:sSubPr>
                              <m:ctrlPr>
                                <a:rPr lang="en-US" sz="2400" b="1" i="1" smtClean="0">
                                  <a:latin typeface="Cambria Math" panose="02040503050406030204" pitchFamily="18" charset="0"/>
                                  <a:ea typeface="Cambria Math"/>
                                </a:rPr>
                              </m:ctrlPr>
                            </m:sSubPr>
                            <m:e>
                              <m:r>
                                <a:rPr lang="en-US" sz="2400" b="1" i="1" smtClean="0">
                                  <a:latin typeface="Cambria Math"/>
                                  <a:ea typeface="Cambria Math"/>
                                </a:rPr>
                                <m:t>𝑷</m:t>
                              </m:r>
                            </m:e>
                            <m:sub>
                              <m:r>
                                <a:rPr lang="en-US" sz="2400" b="1" i="1" smtClean="0">
                                  <a:latin typeface="Cambria Math"/>
                                  <a:ea typeface="Cambria Math"/>
                                </a:rPr>
                                <m:t>𝟑</m:t>
                              </m:r>
                            </m:sub>
                          </m:sSub>
                        </m:den>
                      </m:f>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301336" y="4381858"/>
                <a:ext cx="8382000" cy="1215397"/>
              </a:xfrm>
              <a:prstGeom prst="rect">
                <a:avLst/>
              </a:prstGeom>
              <a:blipFill rotWithShape="1">
                <a:blip r:embed="rId4"/>
                <a:stretch>
                  <a:fillRect t="-4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90600" y="5597255"/>
                <a:ext cx="7010400" cy="846065"/>
              </a:xfrm>
              <a:prstGeom prst="rect">
                <a:avLst/>
              </a:prstGeom>
              <a:solidFill>
                <a:schemeClr val="accent2">
                  <a:lumMod val="60000"/>
                  <a:lumOff val="4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𝑻</m:t>
                      </m:r>
                      <m:r>
                        <a:rPr lang="en-US" sz="2400" b="1" i="1" smtClean="0">
                          <a:latin typeface="Cambria Math"/>
                        </a:rPr>
                        <m:t>=</m:t>
                      </m:r>
                      <m:r>
                        <a:rPr lang="en-US" sz="2400" b="1" i="1" smtClean="0">
                          <a:latin typeface="Cambria Math"/>
                        </a:rPr>
                        <m:t>𝟐𝟕𝟑</m:t>
                      </m:r>
                      <m:r>
                        <a:rPr lang="en-US" sz="2400" b="1" i="1" smtClean="0">
                          <a:latin typeface="Cambria Math"/>
                        </a:rPr>
                        <m:t>.</m:t>
                      </m:r>
                      <m:r>
                        <a:rPr lang="en-US" sz="2400" b="1" i="1" smtClean="0">
                          <a:latin typeface="Cambria Math"/>
                        </a:rPr>
                        <m:t>𝟏𝟔</m:t>
                      </m:r>
                      <m:r>
                        <a:rPr lang="en-US" sz="2400" b="1" i="1" smtClean="0">
                          <a:latin typeface="Cambria Math"/>
                        </a:rPr>
                        <m:t> </m:t>
                      </m:r>
                      <m:f>
                        <m:fPr>
                          <m:ctrlPr>
                            <a:rPr lang="en-US" sz="2400" b="1" i="1" smtClean="0">
                              <a:latin typeface="Cambria Math" panose="02040503050406030204" pitchFamily="18" charset="0"/>
                            </a:rPr>
                          </m:ctrlPr>
                        </m:fPr>
                        <m:num>
                          <m:r>
                            <a:rPr lang="en-US" sz="2400" b="1" i="1" smtClean="0">
                              <a:latin typeface="Cambria Math"/>
                            </a:rPr>
                            <m:t>𝑷</m:t>
                          </m:r>
                        </m:num>
                        <m:den>
                          <m:sSub>
                            <m:sSubPr>
                              <m:ctrlPr>
                                <a:rPr lang="en-US" sz="2400" b="1" i="1" smtClean="0">
                                  <a:latin typeface="Cambria Math" panose="02040503050406030204" pitchFamily="18" charset="0"/>
                                </a:rPr>
                              </m:ctrlPr>
                            </m:sSubPr>
                            <m:e>
                              <m:r>
                                <a:rPr lang="en-US" sz="2400" b="1" i="1" smtClean="0">
                                  <a:latin typeface="Cambria Math"/>
                                </a:rPr>
                                <m:t>𝑷</m:t>
                              </m:r>
                            </m:e>
                            <m:sub>
                              <m:r>
                                <a:rPr lang="en-US" sz="2400" b="1" i="1" smtClean="0">
                                  <a:latin typeface="Cambria Math"/>
                                </a:rPr>
                                <m:t>𝟑</m:t>
                              </m:r>
                            </m:sub>
                          </m:sSub>
                        </m:den>
                      </m:f>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990600" y="5597255"/>
                <a:ext cx="7010400" cy="84606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030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618014"/>
            <a:ext cx="7162800" cy="830997"/>
          </a:xfrm>
          <a:prstGeom prst="rect">
            <a:avLst/>
          </a:prstGeom>
          <a:solidFill>
            <a:schemeClr val="accent6">
              <a:lumMod val="60000"/>
              <a:lumOff val="40000"/>
            </a:schemeClr>
          </a:solidFill>
        </p:spPr>
        <p:txBody>
          <a:bodyPr wrap="square" rtlCol="0">
            <a:spAutoFit/>
          </a:bodyPr>
          <a:lstStyle/>
          <a:p>
            <a:pPr algn="just"/>
            <a:r>
              <a:rPr lang="en-US" sz="2400" b="1" dirty="0"/>
              <a:t>Three popular temperature scales are Kelvin scale, Celsius scale and Fahrenheit scale.</a:t>
            </a:r>
          </a:p>
        </p:txBody>
      </p:sp>
      <mc:AlternateContent xmlns:mc="http://schemas.openxmlformats.org/markup-compatibility/2006" xmlns:a14="http://schemas.microsoft.com/office/drawing/2010/main">
        <mc:Choice Requires="a14">
          <p:sp>
            <p:nvSpPr>
              <p:cNvPr id="4" name="TextBox 3"/>
              <p:cNvSpPr txBox="1"/>
              <p:nvPr/>
            </p:nvSpPr>
            <p:spPr>
              <a:xfrm>
                <a:off x="838200" y="3581400"/>
                <a:ext cx="7162800" cy="1163011"/>
              </a:xfrm>
              <a:prstGeom prst="rect">
                <a:avLst/>
              </a:prstGeom>
              <a:solidFill>
                <a:schemeClr val="accent2">
                  <a:lumMod val="40000"/>
                  <a:lumOff val="60000"/>
                </a:schemeClr>
              </a:solidFill>
            </p:spPr>
            <p:txBody>
              <a:bodyPr wrap="square" rtlCol="0">
                <a:spAutoFit/>
              </a:bodyPr>
              <a:lstStyle/>
              <a:p>
                <a:r>
                  <a:rPr lang="en-US" sz="2400" b="1" dirty="0"/>
                  <a:t>The relation between the 3 scales are:</a:t>
                </a:r>
              </a:p>
              <a:p>
                <a:pPr/>
                <a14:m>
                  <m:oMathPara xmlns:m="http://schemas.openxmlformats.org/officeDocument/2006/math">
                    <m:oMathParaPr>
                      <m:jc m:val="centerGroup"/>
                    </m:oMathParaPr>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a:rPr>
                            <m:t>𝑪</m:t>
                          </m:r>
                        </m:num>
                        <m:den>
                          <m:r>
                            <a:rPr lang="en-US" sz="2400" b="1" i="1" smtClean="0">
                              <a:latin typeface="Cambria Math"/>
                            </a:rPr>
                            <m:t>𝟓</m:t>
                          </m:r>
                        </m:den>
                      </m:f>
                      <m:r>
                        <a:rPr lang="en-US" sz="2400" b="1" i="1" smtClean="0">
                          <a:latin typeface="Cambria Math"/>
                        </a:rPr>
                        <m:t>=</m:t>
                      </m:r>
                      <m:f>
                        <m:fPr>
                          <m:ctrlPr>
                            <a:rPr lang="en-US" sz="2400" b="1" i="1" smtClean="0">
                              <a:latin typeface="Cambria Math" panose="02040503050406030204" pitchFamily="18" charset="0"/>
                            </a:rPr>
                          </m:ctrlPr>
                        </m:fPr>
                        <m:num>
                          <m:r>
                            <a:rPr lang="en-US" sz="2400" b="1" i="1" smtClean="0">
                              <a:latin typeface="Cambria Math"/>
                            </a:rPr>
                            <m:t>𝑭</m:t>
                          </m:r>
                          <m:r>
                            <a:rPr lang="en-US" sz="2400" b="1" i="1" smtClean="0">
                              <a:latin typeface="Cambria Math"/>
                            </a:rPr>
                            <m:t>−</m:t>
                          </m:r>
                          <m:r>
                            <a:rPr lang="en-US" sz="2400" b="1" i="1" smtClean="0">
                              <a:latin typeface="Cambria Math"/>
                            </a:rPr>
                            <m:t>𝟑𝟐</m:t>
                          </m:r>
                        </m:num>
                        <m:den>
                          <m:r>
                            <a:rPr lang="en-US" sz="2400" b="1" i="1" smtClean="0">
                              <a:latin typeface="Cambria Math"/>
                            </a:rPr>
                            <m:t>𝟗</m:t>
                          </m:r>
                        </m:den>
                      </m:f>
                      <m:r>
                        <a:rPr lang="en-US" sz="2400" b="1" i="1" smtClean="0">
                          <a:latin typeface="Cambria Math"/>
                        </a:rPr>
                        <m:t>=</m:t>
                      </m:r>
                      <m:f>
                        <m:fPr>
                          <m:ctrlPr>
                            <a:rPr lang="en-US" sz="2400" b="1" i="1" smtClean="0">
                              <a:latin typeface="Cambria Math" panose="02040503050406030204" pitchFamily="18" charset="0"/>
                            </a:rPr>
                          </m:ctrlPr>
                        </m:fPr>
                        <m:num>
                          <m:r>
                            <a:rPr lang="en-US" sz="2400" b="1" i="1" smtClean="0">
                              <a:latin typeface="Cambria Math"/>
                            </a:rPr>
                            <m:t>𝑲</m:t>
                          </m:r>
                          <m:r>
                            <a:rPr lang="en-US" sz="2400" b="1" i="1" smtClean="0">
                              <a:latin typeface="Cambria Math"/>
                            </a:rPr>
                            <m:t>−</m:t>
                          </m:r>
                          <m:r>
                            <a:rPr lang="en-US" sz="2400" b="1" i="1" smtClean="0">
                              <a:latin typeface="Cambria Math"/>
                            </a:rPr>
                            <m:t>𝟐𝟕𝟑</m:t>
                          </m:r>
                          <m:r>
                            <a:rPr lang="en-US" sz="2400" b="1" i="1" smtClean="0">
                              <a:latin typeface="Cambria Math"/>
                            </a:rPr>
                            <m:t>.</m:t>
                          </m:r>
                          <m:r>
                            <a:rPr lang="en-US" sz="2400" b="1" i="1" smtClean="0">
                              <a:latin typeface="Cambria Math"/>
                            </a:rPr>
                            <m:t>𝟏𝟓</m:t>
                          </m:r>
                        </m:num>
                        <m:den>
                          <m:r>
                            <a:rPr lang="en-US" sz="2400" b="1" i="1" smtClean="0">
                              <a:latin typeface="Cambria Math"/>
                            </a:rPr>
                            <m:t>𝟓</m:t>
                          </m:r>
                        </m:den>
                      </m:f>
                    </m:oMath>
                  </m:oMathPara>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3581400"/>
                <a:ext cx="7162800" cy="1163011"/>
              </a:xfrm>
              <a:prstGeom prst="rect">
                <a:avLst/>
              </a:prstGeom>
              <a:blipFill>
                <a:blip r:embed="rId2"/>
                <a:stretch>
                  <a:fillRect l="-1362" t="-4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38200" y="4876800"/>
                <a:ext cx="7162800" cy="1581523"/>
              </a:xfrm>
              <a:prstGeom prst="rect">
                <a:avLst/>
              </a:prstGeom>
              <a:solidFill>
                <a:schemeClr val="bg2">
                  <a:lumMod val="75000"/>
                </a:schemeClr>
              </a:solidFill>
            </p:spPr>
            <p:txBody>
              <a:bodyPr wrap="square" rtlCol="0">
                <a:spAutoFit/>
              </a:bodyPr>
              <a:lstStyle/>
              <a:p>
                <a:r>
                  <a:rPr lang="en-US" sz="2400" b="1" dirty="0"/>
                  <a:t>The relation between temperature differences in Celsius and Fahrenheit scales:</a:t>
                </a:r>
              </a:p>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a:rPr>
                            <m:t>𝟏</m:t>
                          </m:r>
                        </m:e>
                        <m:sup>
                          <m:r>
                            <a:rPr lang="en-US" sz="2400" b="1" i="1" smtClean="0">
                              <a:latin typeface="Cambria Math"/>
                            </a:rPr>
                            <m:t>𝟎</m:t>
                          </m:r>
                        </m:sup>
                      </m:sSup>
                      <m:r>
                        <a:rPr lang="en-US" sz="2400" b="1" i="1" smtClean="0">
                          <a:latin typeface="Cambria Math"/>
                        </a:rPr>
                        <m:t>𝑪</m:t>
                      </m:r>
                      <m:r>
                        <a:rPr lang="en-US" sz="2400" b="1" i="1" smtClean="0">
                          <a:latin typeface="Cambria Math"/>
                        </a:rPr>
                        <m:t>=</m:t>
                      </m:r>
                      <m:f>
                        <m:fPr>
                          <m:ctrlPr>
                            <a:rPr lang="en-US" sz="2400" b="1" i="1" smtClean="0">
                              <a:latin typeface="Cambria Math" panose="02040503050406030204" pitchFamily="18" charset="0"/>
                            </a:rPr>
                          </m:ctrlPr>
                        </m:fPr>
                        <m:num>
                          <m:sSup>
                            <m:sSupPr>
                              <m:ctrlPr>
                                <a:rPr lang="en-US" sz="2400" b="1" i="1" smtClean="0">
                                  <a:latin typeface="Cambria Math" panose="02040503050406030204" pitchFamily="18" charset="0"/>
                                </a:rPr>
                              </m:ctrlPr>
                            </m:sSupPr>
                            <m:e>
                              <m:r>
                                <a:rPr lang="en-US" sz="2400" b="1" i="1" smtClean="0">
                                  <a:latin typeface="Cambria Math"/>
                                </a:rPr>
                                <m:t>𝟗</m:t>
                              </m:r>
                            </m:e>
                            <m:sup>
                              <m:r>
                                <a:rPr lang="en-US" sz="2400" b="1" i="1" smtClean="0">
                                  <a:latin typeface="Cambria Math"/>
                                </a:rPr>
                                <m:t>𝟎</m:t>
                              </m:r>
                            </m:sup>
                          </m:sSup>
                        </m:num>
                        <m:den>
                          <m:r>
                            <a:rPr lang="en-US" sz="2400" b="1" i="1" smtClean="0">
                              <a:latin typeface="Cambria Math"/>
                            </a:rPr>
                            <m:t>𝟓</m:t>
                          </m:r>
                        </m:den>
                      </m:f>
                      <m:r>
                        <a:rPr lang="en-US" sz="2400" b="1" i="1" smtClean="0">
                          <a:latin typeface="Cambria Math"/>
                        </a:rPr>
                        <m:t> </m:t>
                      </m:r>
                      <m:r>
                        <a:rPr lang="en-US" sz="2400" b="1" i="1" smtClean="0">
                          <a:latin typeface="Cambria Math"/>
                        </a:rPr>
                        <m:t>𝑭</m:t>
                      </m:r>
                      <m:r>
                        <a:rPr lang="en-US" sz="2400" b="1" i="0" smtClean="0">
                          <a:latin typeface="Cambria Math" panose="02040503050406030204" pitchFamily="18" charset="0"/>
                        </a:rPr>
                        <m:t>=</m:t>
                      </m:r>
                      <m:r>
                        <a:rPr lang="en-US" sz="2400" b="1" i="0" smtClean="0">
                          <a:latin typeface="Cambria Math" panose="02040503050406030204" pitchFamily="18" charset="0"/>
                        </a:rPr>
                        <m:t>𝟏𝐊</m:t>
                      </m:r>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838200" y="4876800"/>
                <a:ext cx="7162800" cy="1581523"/>
              </a:xfrm>
              <a:prstGeom prst="rect">
                <a:avLst/>
              </a:prstGeom>
              <a:blipFill>
                <a:blip r:embed="rId3"/>
                <a:stretch>
                  <a:fillRect l="-1362" t="-308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BEE17AA-85F6-DD33-E5AA-88DA961B1846}"/>
              </a:ext>
            </a:extLst>
          </p:cNvPr>
          <p:cNvSpPr txBox="1"/>
          <p:nvPr/>
        </p:nvSpPr>
        <p:spPr>
          <a:xfrm>
            <a:off x="693506" y="762000"/>
            <a:ext cx="7620000" cy="1569660"/>
          </a:xfrm>
          <a:prstGeom prst="rect">
            <a:avLst/>
          </a:prstGeom>
          <a:solidFill>
            <a:schemeClr val="accent3">
              <a:lumMod val="60000"/>
              <a:lumOff val="40000"/>
            </a:schemeClr>
          </a:solidFill>
        </p:spPr>
        <p:txBody>
          <a:bodyPr wrap="square">
            <a:spAutoFit/>
          </a:bodyPr>
          <a:lstStyle/>
          <a:p>
            <a:pPr algn="just"/>
            <a:r>
              <a:rPr lang="en-US" sz="2400" b="1" dirty="0"/>
              <a:t>It is measured with a thermometer, which contains a working substance with a measurable property, such as length or pressure, that changes in a regular way as the substance becomes hotter or colder.</a:t>
            </a:r>
          </a:p>
        </p:txBody>
      </p:sp>
    </p:spTree>
    <p:extLst>
      <p:ext uri="{BB962C8B-B14F-4D97-AF65-F5344CB8AC3E}">
        <p14:creationId xmlns:p14="http://schemas.microsoft.com/office/powerpoint/2010/main" val="260280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7810501" cy="892552"/>
          </a:xfrm>
          <a:prstGeom prst="rect">
            <a:avLst/>
          </a:prstGeom>
          <a:solidFill>
            <a:schemeClr val="accent4">
              <a:lumMod val="60000"/>
              <a:lumOff val="40000"/>
            </a:schemeClr>
          </a:solidFill>
        </p:spPr>
        <p:txBody>
          <a:bodyPr wrap="square" rtlCol="0">
            <a:spAutoFit/>
          </a:bodyPr>
          <a:lstStyle/>
          <a:p>
            <a:pPr algn="just"/>
            <a:r>
              <a:rPr lang="en-US" sz="2800" b="1" i="1" u="sng" dirty="0"/>
              <a:t>Absolute Zero: </a:t>
            </a:r>
            <a:r>
              <a:rPr lang="en-US" sz="2400" b="1" dirty="0"/>
              <a:t>The lower limit of temperature is called the absolute zero which is 0K.</a:t>
            </a:r>
          </a:p>
        </p:txBody>
      </p:sp>
      <p:sp>
        <p:nvSpPr>
          <p:cNvPr id="3" name="TextBox 2"/>
          <p:cNvSpPr txBox="1"/>
          <p:nvPr/>
        </p:nvSpPr>
        <p:spPr>
          <a:xfrm>
            <a:off x="533400" y="2362200"/>
            <a:ext cx="4343400" cy="2739211"/>
          </a:xfrm>
          <a:prstGeom prst="rect">
            <a:avLst/>
          </a:prstGeom>
          <a:solidFill>
            <a:schemeClr val="accent3">
              <a:lumMod val="60000"/>
              <a:lumOff val="40000"/>
            </a:schemeClr>
          </a:solidFill>
        </p:spPr>
        <p:txBody>
          <a:bodyPr wrap="square" rtlCol="0">
            <a:spAutoFit/>
          </a:bodyPr>
          <a:lstStyle/>
          <a:p>
            <a:pPr algn="just"/>
            <a:r>
              <a:rPr lang="en-US" sz="2800" b="1" i="1" u="sng" dirty="0"/>
              <a:t>Triple Point of Water: </a:t>
            </a:r>
            <a:r>
              <a:rPr lang="en-US" sz="2400" b="1" dirty="0"/>
              <a:t>A temperature at which the solid ice, liquid water and water vapor coexist in thermal equilibrium is called the triple point of water.</a:t>
            </a:r>
          </a:p>
          <a:p>
            <a:pPr algn="just"/>
            <a:r>
              <a:rPr lang="en-US" sz="2400" b="1" dirty="0"/>
              <a:t>Its value is 273.16K</a:t>
            </a:r>
          </a:p>
        </p:txBody>
      </p:sp>
      <p:grpSp>
        <p:nvGrpSpPr>
          <p:cNvPr id="9" name="Group 8"/>
          <p:cNvGrpSpPr/>
          <p:nvPr/>
        </p:nvGrpSpPr>
        <p:grpSpPr>
          <a:xfrm>
            <a:off x="5257800" y="2057400"/>
            <a:ext cx="2971800" cy="3550284"/>
            <a:chOff x="5257800" y="2057400"/>
            <a:chExt cx="2971800" cy="3550284"/>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864142"/>
              <a:ext cx="2819400" cy="27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257800" y="2057400"/>
              <a:ext cx="2971800" cy="523220"/>
            </a:xfrm>
            <a:prstGeom prst="rect">
              <a:avLst/>
            </a:prstGeom>
            <a:solidFill>
              <a:schemeClr val="accent2">
                <a:lumMod val="60000"/>
                <a:lumOff val="40000"/>
              </a:schemeClr>
            </a:solidFill>
          </p:spPr>
          <p:txBody>
            <a:bodyPr wrap="square" rtlCol="0">
              <a:spAutoFit/>
            </a:bodyPr>
            <a:lstStyle/>
            <a:p>
              <a:r>
                <a:rPr lang="en-US" sz="2800" b="1" i="1" u="sng" dirty="0"/>
                <a:t>Triple Point Cell</a:t>
              </a:r>
            </a:p>
          </p:txBody>
        </p:sp>
      </p:grpSp>
    </p:spTree>
    <p:extLst>
      <p:ext uri="{BB962C8B-B14F-4D97-AF65-F5344CB8AC3E}">
        <p14:creationId xmlns:p14="http://schemas.microsoft.com/office/powerpoint/2010/main" val="194162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731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209800"/>
            <a:ext cx="436007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40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4113"/>
            <a:ext cx="53276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051" y="2839902"/>
            <a:ext cx="2401887"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763" y="2880263"/>
            <a:ext cx="235267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7263" y="2825405"/>
            <a:ext cx="2322513"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62" y="4949481"/>
            <a:ext cx="7705725"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EEE123D2-8794-C8C1-10CE-B43E03404A3B}"/>
              </a:ext>
            </a:extLst>
          </p:cNvPr>
          <p:cNvSpPr txBox="1"/>
          <p:nvPr/>
        </p:nvSpPr>
        <p:spPr>
          <a:xfrm>
            <a:off x="538787" y="1151868"/>
            <a:ext cx="7540625" cy="1569660"/>
          </a:xfrm>
          <a:prstGeom prst="rect">
            <a:avLst/>
          </a:prstGeom>
          <a:solidFill>
            <a:schemeClr val="accent4">
              <a:lumMod val="40000"/>
              <a:lumOff val="60000"/>
            </a:schemeClr>
          </a:solidFill>
        </p:spPr>
        <p:txBody>
          <a:bodyPr wrap="square">
            <a:spAutoFit/>
          </a:bodyPr>
          <a:lstStyle/>
          <a:p>
            <a:pPr algn="just"/>
            <a:r>
              <a:rPr lang="en-US" sz="2400" b="1" dirty="0"/>
              <a:t>Suppose that, as in following Fig (a) , we put a thermoscope (which we shall call body T) into intimate contact with another body (body A).The entire system is confined within a thick-walled insulating box.</a:t>
            </a:r>
          </a:p>
        </p:txBody>
      </p:sp>
    </p:spTree>
    <p:extLst>
      <p:ext uri="{BB962C8B-B14F-4D97-AF65-F5344CB8AC3E}">
        <p14:creationId xmlns:p14="http://schemas.microsoft.com/office/powerpoint/2010/main" val="262952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8645" y="1600200"/>
            <a:ext cx="7086600" cy="1200329"/>
          </a:xfrm>
          <a:prstGeom prst="rect">
            <a:avLst/>
          </a:prstGeom>
          <a:solidFill>
            <a:schemeClr val="accent3"/>
          </a:solidFill>
        </p:spPr>
        <p:txBody>
          <a:bodyPr wrap="square" rtlCol="0">
            <a:spAutoFit/>
          </a:bodyPr>
          <a:lstStyle/>
          <a:p>
            <a:pPr algn="just"/>
            <a:r>
              <a:rPr lang="en-US" sz="2400" b="1" i="1" u="sng" dirty="0"/>
              <a:t>Heat: </a:t>
            </a:r>
            <a:r>
              <a:rPr lang="en-US" sz="2400" b="1" dirty="0"/>
              <a:t>Heat is the energy that is transferred between a system and its environment due to the temperature difference between them.</a:t>
            </a:r>
          </a:p>
        </p:txBody>
      </p:sp>
      <p:sp>
        <p:nvSpPr>
          <p:cNvPr id="3" name="TextBox 2"/>
          <p:cNvSpPr txBox="1"/>
          <p:nvPr/>
        </p:nvSpPr>
        <p:spPr>
          <a:xfrm>
            <a:off x="914400" y="2937301"/>
            <a:ext cx="7086600" cy="830997"/>
          </a:xfrm>
          <a:prstGeom prst="rect">
            <a:avLst/>
          </a:prstGeom>
          <a:solidFill>
            <a:schemeClr val="accent1">
              <a:lumMod val="60000"/>
              <a:lumOff val="40000"/>
            </a:schemeClr>
          </a:solidFill>
        </p:spPr>
        <p:txBody>
          <a:bodyPr wrap="square" rtlCol="0">
            <a:spAutoFit/>
          </a:bodyPr>
          <a:lstStyle/>
          <a:p>
            <a:r>
              <a:rPr lang="en-US" sz="2400" b="1" dirty="0"/>
              <a:t>Heat is positive when energy is transferred to a system and negative transferred from the system.</a:t>
            </a:r>
          </a:p>
        </p:txBody>
      </p:sp>
      <p:sp>
        <p:nvSpPr>
          <p:cNvPr id="4" name="TextBox 3"/>
          <p:cNvSpPr txBox="1"/>
          <p:nvPr/>
        </p:nvSpPr>
        <p:spPr>
          <a:xfrm>
            <a:off x="152400" y="4152559"/>
            <a:ext cx="3848100" cy="1808700"/>
          </a:xfrm>
          <a:prstGeom prst="rect">
            <a:avLst/>
          </a:prstGeom>
          <a:solidFill>
            <a:schemeClr val="accent2">
              <a:lumMod val="60000"/>
              <a:lumOff val="40000"/>
            </a:schemeClr>
          </a:solidFill>
        </p:spPr>
        <p:txBody>
          <a:bodyPr wrap="square" rtlCol="0">
            <a:spAutoFit/>
          </a:bodyPr>
          <a:lstStyle/>
          <a:p>
            <a:pPr>
              <a:spcAft>
                <a:spcPts val="1000"/>
              </a:spcAft>
            </a:pPr>
            <a:r>
              <a:rPr lang="en-US" sz="2400" b="1" i="1" u="sng" dirty="0">
                <a:ea typeface="Calibri"/>
                <a:cs typeface="Times New Roman"/>
              </a:rPr>
              <a:t>Units of Heat:</a:t>
            </a:r>
          </a:p>
          <a:p>
            <a:pPr marR="0" lvl="0">
              <a:spcBef>
                <a:spcPts val="0"/>
              </a:spcBef>
              <a:spcAft>
                <a:spcPts val="0"/>
              </a:spcAft>
              <a:buSzPts val="1400"/>
            </a:pPr>
            <a:r>
              <a:rPr lang="en-US" sz="2400" b="1" dirty="0">
                <a:ea typeface="Calibri"/>
                <a:cs typeface="Times New Roman"/>
              </a:rPr>
              <a:t>1. Joule (J)</a:t>
            </a:r>
          </a:p>
          <a:p>
            <a:pPr marR="0" lvl="0">
              <a:lnSpc>
                <a:spcPct val="115000"/>
              </a:lnSpc>
              <a:spcBef>
                <a:spcPts val="0"/>
              </a:spcBef>
              <a:spcAft>
                <a:spcPts val="0"/>
              </a:spcAft>
              <a:buSzPts val="1400"/>
            </a:pPr>
            <a:r>
              <a:rPr lang="en-US" sz="2400" b="1" dirty="0">
                <a:ea typeface="Calibri"/>
                <a:cs typeface="Times New Roman"/>
              </a:rPr>
              <a:t>2. Calorie (</a:t>
            </a:r>
            <a:r>
              <a:rPr lang="en-US" sz="2400" b="1" dirty="0" err="1">
                <a:ea typeface="Calibri"/>
                <a:cs typeface="Times New Roman"/>
              </a:rPr>
              <a:t>cal</a:t>
            </a:r>
            <a:r>
              <a:rPr lang="en-US" sz="2400" b="1" dirty="0">
                <a:ea typeface="Calibri"/>
                <a:cs typeface="Times New Roman"/>
              </a:rPr>
              <a:t>)</a:t>
            </a:r>
          </a:p>
          <a:p>
            <a:pPr marR="0" lvl="0">
              <a:lnSpc>
                <a:spcPct val="115000"/>
              </a:lnSpc>
              <a:spcBef>
                <a:spcPts val="0"/>
              </a:spcBef>
              <a:spcAft>
                <a:spcPts val="0"/>
              </a:spcAft>
              <a:buSzPts val="1400"/>
            </a:pPr>
            <a:r>
              <a:rPr lang="en-US" sz="2400" b="1" dirty="0">
                <a:ea typeface="Calibri"/>
                <a:cs typeface="Times New Roman"/>
              </a:rPr>
              <a:t>3. British Thermal Unit (BTU)</a:t>
            </a:r>
          </a:p>
        </p:txBody>
      </p:sp>
      <p:sp>
        <p:nvSpPr>
          <p:cNvPr id="5" name="TextBox 4"/>
          <p:cNvSpPr txBox="1"/>
          <p:nvPr/>
        </p:nvSpPr>
        <p:spPr>
          <a:xfrm>
            <a:off x="4267200" y="4373645"/>
            <a:ext cx="4686300" cy="1366528"/>
          </a:xfrm>
          <a:prstGeom prst="rect">
            <a:avLst/>
          </a:prstGeom>
          <a:solidFill>
            <a:schemeClr val="accent6"/>
          </a:solidFill>
        </p:spPr>
        <p:txBody>
          <a:bodyPr wrap="square" rtlCol="0">
            <a:spAutoFit/>
          </a:bodyPr>
          <a:lstStyle/>
          <a:p>
            <a:pPr lvl="0">
              <a:lnSpc>
                <a:spcPct val="115000"/>
              </a:lnSpc>
              <a:buSzPts val="1400"/>
            </a:pPr>
            <a:r>
              <a:rPr lang="en-US" sz="2400" b="1" i="1" u="sng" dirty="0">
                <a:solidFill>
                  <a:prstClr val="black"/>
                </a:solidFill>
                <a:ea typeface="Calibri"/>
                <a:cs typeface="Times New Roman"/>
              </a:rPr>
              <a:t>The relations among the various heat units are:</a:t>
            </a:r>
          </a:p>
          <a:p>
            <a:pPr marL="457200" lvl="0">
              <a:lnSpc>
                <a:spcPct val="115000"/>
              </a:lnSpc>
              <a:spcAft>
                <a:spcPts val="1000"/>
              </a:spcAft>
            </a:pPr>
            <a:r>
              <a:rPr lang="en-US" sz="2400" b="1" dirty="0">
                <a:solidFill>
                  <a:prstClr val="black"/>
                </a:solidFill>
                <a:ea typeface="Calibri"/>
                <a:cs typeface="Times New Roman"/>
              </a:rPr>
              <a:t>1 </a:t>
            </a:r>
            <a:r>
              <a:rPr lang="en-US" sz="2400" b="1" dirty="0" err="1">
                <a:solidFill>
                  <a:prstClr val="black"/>
                </a:solidFill>
                <a:ea typeface="Calibri"/>
                <a:cs typeface="Times New Roman"/>
              </a:rPr>
              <a:t>cal</a:t>
            </a:r>
            <a:r>
              <a:rPr lang="en-US" sz="2400" b="1" dirty="0">
                <a:solidFill>
                  <a:prstClr val="black"/>
                </a:solidFill>
                <a:ea typeface="Calibri"/>
                <a:cs typeface="Times New Roman"/>
              </a:rPr>
              <a:t>=3.968×10</a:t>
            </a:r>
            <a:r>
              <a:rPr lang="en-US" sz="2400" b="1" baseline="30000" dirty="0">
                <a:solidFill>
                  <a:prstClr val="black"/>
                </a:solidFill>
                <a:ea typeface="Calibri"/>
                <a:cs typeface="Times New Roman"/>
              </a:rPr>
              <a:t>-3</a:t>
            </a:r>
            <a:r>
              <a:rPr lang="en-US" sz="2400" b="1" dirty="0">
                <a:solidFill>
                  <a:prstClr val="black"/>
                </a:solidFill>
                <a:ea typeface="Calibri"/>
                <a:cs typeface="Times New Roman"/>
              </a:rPr>
              <a:t> Btu = 4.1868 J.</a:t>
            </a:r>
          </a:p>
        </p:txBody>
      </p:sp>
      <p:sp>
        <p:nvSpPr>
          <p:cNvPr id="6" name="TextBox 5"/>
          <p:cNvSpPr txBox="1"/>
          <p:nvPr/>
        </p:nvSpPr>
        <p:spPr>
          <a:xfrm>
            <a:off x="1828800" y="533400"/>
            <a:ext cx="5257800" cy="707886"/>
          </a:xfrm>
          <a:prstGeom prst="rect">
            <a:avLst/>
          </a:prstGeom>
          <a:solidFill>
            <a:schemeClr val="accent4">
              <a:lumMod val="60000"/>
              <a:lumOff val="40000"/>
            </a:schemeClr>
          </a:solidFill>
        </p:spPr>
        <p:txBody>
          <a:bodyPr wrap="square" rtlCol="0">
            <a:spAutoFit/>
          </a:bodyPr>
          <a:lstStyle/>
          <a:p>
            <a:pPr algn="ctr"/>
            <a:r>
              <a:rPr lang="en-US" sz="4000" b="1" i="1" u="sng" dirty="0"/>
              <a:t>Absorption of Heats</a:t>
            </a:r>
          </a:p>
        </p:txBody>
      </p:sp>
    </p:spTree>
    <p:extLst>
      <p:ext uri="{BB962C8B-B14F-4D97-AF65-F5344CB8AC3E}">
        <p14:creationId xmlns:p14="http://schemas.microsoft.com/office/powerpoint/2010/main" val="915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BC2A87-FB73-26D8-5491-CC982A4CECCE}"/>
              </a:ext>
            </a:extLst>
          </p:cNvPr>
          <p:cNvPicPr>
            <a:picLocks noChangeAspect="1"/>
          </p:cNvPicPr>
          <p:nvPr/>
        </p:nvPicPr>
        <p:blipFill>
          <a:blip r:embed="rId2"/>
          <a:stretch>
            <a:fillRect/>
          </a:stretch>
        </p:blipFill>
        <p:spPr>
          <a:xfrm>
            <a:off x="1584701" y="228600"/>
            <a:ext cx="5974598" cy="6139204"/>
          </a:xfrm>
          <a:prstGeom prst="rect">
            <a:avLst/>
          </a:prstGeom>
        </p:spPr>
      </p:pic>
    </p:spTree>
    <p:extLst>
      <p:ext uri="{BB962C8B-B14F-4D97-AF65-F5344CB8AC3E}">
        <p14:creationId xmlns:p14="http://schemas.microsoft.com/office/powerpoint/2010/main" val="165405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012621"/>
            <a:ext cx="7162800" cy="1366528"/>
          </a:xfrm>
          <a:prstGeom prst="rect">
            <a:avLst/>
          </a:prstGeom>
          <a:solidFill>
            <a:schemeClr val="accent6">
              <a:lumMod val="60000"/>
              <a:lumOff val="40000"/>
            </a:schemeClr>
          </a:solidFill>
        </p:spPr>
        <p:txBody>
          <a:bodyPr wrap="square" rtlCol="0">
            <a:spAutoFit/>
          </a:bodyPr>
          <a:lstStyle/>
          <a:p>
            <a:pPr marL="228600" marR="0">
              <a:lnSpc>
                <a:spcPct val="115000"/>
              </a:lnSpc>
              <a:spcBef>
                <a:spcPts val="0"/>
              </a:spcBef>
              <a:spcAft>
                <a:spcPts val="1000"/>
              </a:spcAft>
            </a:pPr>
            <a:r>
              <a:rPr lang="en-US" sz="2400" b="1" i="1" u="sng" dirty="0">
                <a:ea typeface="Calibri"/>
                <a:cs typeface="Times New Roman"/>
              </a:rPr>
              <a:t>Heat Capacity: </a:t>
            </a:r>
            <a:r>
              <a:rPr lang="en-US" sz="2400" b="1" dirty="0">
                <a:ea typeface="Calibri"/>
                <a:cs typeface="Times New Roman"/>
              </a:rPr>
              <a:t>The amount of heat that is absorbed or lost by an object to change unit temperature is called the heat capacity of that object.</a:t>
            </a:r>
          </a:p>
        </p:txBody>
      </p:sp>
      <mc:AlternateContent xmlns:mc="http://schemas.openxmlformats.org/markup-compatibility/2006" xmlns:a14="http://schemas.microsoft.com/office/drawing/2010/main">
        <mc:Choice Requires="a14">
          <p:sp>
            <p:nvSpPr>
              <p:cNvPr id="3" name="TextBox 2"/>
              <p:cNvSpPr txBox="1"/>
              <p:nvPr/>
            </p:nvSpPr>
            <p:spPr>
              <a:xfrm>
                <a:off x="3200400" y="3886200"/>
                <a:ext cx="1219200" cy="624082"/>
              </a:xfrm>
              <a:prstGeom prst="rect">
                <a:avLst/>
              </a:prstGeom>
              <a:solidFill>
                <a:schemeClr val="bg2">
                  <a:lumMod val="75000"/>
                </a:schemeClr>
              </a:solidFill>
            </p:spPr>
            <p:txBody>
              <a:bodyPr wrap="square" rtlCol="0">
                <a:spAutoFit/>
              </a:bodyPr>
              <a:lstStyle/>
              <a:p>
                <a14:m>
                  <m:oMath xmlns:m="http://schemas.openxmlformats.org/officeDocument/2006/math">
                    <m:r>
                      <a:rPr lang="en-US" sz="2400" b="1" i="1">
                        <a:latin typeface="Cambria Math"/>
                        <a:ea typeface="Calibri"/>
                        <a:cs typeface="Times New Roman"/>
                      </a:rPr>
                      <m:t>𝑪</m:t>
                    </m:r>
                    <m:r>
                      <a:rPr lang="en-US" sz="2400" b="1" i="1">
                        <a:latin typeface="Cambria Math"/>
                        <a:ea typeface="Calibri"/>
                        <a:cs typeface="Times New Roman"/>
                      </a:rPr>
                      <m:t>=</m:t>
                    </m:r>
                    <m:f>
                      <m:fPr>
                        <m:ctrlPr>
                          <a:rPr lang="en-US" sz="2400" b="1" i="1">
                            <a:effectLst/>
                            <a:latin typeface="Cambria Math" panose="02040503050406030204" pitchFamily="18" charset="0"/>
                          </a:rPr>
                        </m:ctrlPr>
                      </m:fPr>
                      <m:num>
                        <m:r>
                          <a:rPr lang="en-US" sz="2400" b="1" i="1">
                            <a:effectLst/>
                            <a:latin typeface="Cambria Math"/>
                            <a:ea typeface="Calibri"/>
                            <a:cs typeface="Times New Roman"/>
                          </a:rPr>
                          <m:t>𝑸</m:t>
                        </m:r>
                      </m:num>
                      <m:den>
                        <m:r>
                          <a:rPr lang="en-US" sz="2400" b="1" i="1">
                            <a:effectLst/>
                            <a:latin typeface="Cambria Math"/>
                            <a:ea typeface="Calibri"/>
                            <a:cs typeface="Times New Roman"/>
                          </a:rPr>
                          <m:t>∆</m:t>
                        </m:r>
                        <m:r>
                          <a:rPr lang="en-US" sz="2400" b="1" i="1">
                            <a:effectLst/>
                            <a:latin typeface="Cambria Math"/>
                            <a:ea typeface="Calibri"/>
                            <a:cs typeface="Times New Roman"/>
                          </a:rPr>
                          <m:t>𝑻</m:t>
                        </m:r>
                      </m:den>
                    </m:f>
                  </m:oMath>
                </a14:m>
                <a:r>
                  <a:rPr lang="en-US" sz="2400" b="1" i="1" dirty="0">
                    <a:ea typeface="Times New Roman"/>
                    <a:cs typeface="Times New Roman"/>
                  </a:rPr>
                  <a:t> </a:t>
                </a:r>
                <a:endParaRPr lang="en-US" sz="2400" b="1" i="1" dirty="0"/>
              </a:p>
            </p:txBody>
          </p:sp>
        </mc:Choice>
        <mc:Fallback xmlns="">
          <p:sp>
            <p:nvSpPr>
              <p:cNvPr id="3" name="TextBox 2"/>
              <p:cNvSpPr txBox="1">
                <a:spLocks noRot="1" noChangeAspect="1" noMove="1" noResize="1" noEditPoints="1" noAdjustHandles="1" noChangeArrowheads="1" noChangeShapeType="1" noTextEdit="1"/>
              </p:cNvSpPr>
              <p:nvPr/>
            </p:nvSpPr>
            <p:spPr>
              <a:xfrm>
                <a:off x="3200400" y="3886200"/>
                <a:ext cx="1219200" cy="624082"/>
              </a:xfrm>
              <a:prstGeom prst="rect">
                <a:avLst/>
              </a:prstGeom>
              <a:blipFill rotWithShape="1">
                <a:blip r:embed="rId2"/>
                <a:stretch>
                  <a:fillRect r="-4000" b="-8824"/>
                </a:stretch>
              </a:blipFill>
            </p:spPr>
            <p:txBody>
              <a:bodyPr/>
              <a:lstStyle/>
              <a:p>
                <a:r>
                  <a:rPr lang="en-US">
                    <a:noFill/>
                  </a:rPr>
                  <a:t> </a:t>
                </a:r>
              </a:p>
            </p:txBody>
          </p:sp>
        </mc:Fallback>
      </mc:AlternateContent>
      <p:sp>
        <p:nvSpPr>
          <p:cNvPr id="4" name="TextBox 3"/>
          <p:cNvSpPr txBox="1"/>
          <p:nvPr/>
        </p:nvSpPr>
        <p:spPr>
          <a:xfrm>
            <a:off x="1828800" y="5059132"/>
            <a:ext cx="3962400" cy="517065"/>
          </a:xfrm>
          <a:prstGeom prst="rect">
            <a:avLst/>
          </a:prstGeom>
          <a:solidFill>
            <a:schemeClr val="tx2">
              <a:lumMod val="40000"/>
              <a:lumOff val="60000"/>
            </a:schemeClr>
          </a:solidFill>
        </p:spPr>
        <p:txBody>
          <a:bodyPr wrap="square" rtlCol="0">
            <a:spAutoFit/>
          </a:bodyPr>
          <a:lstStyle/>
          <a:p>
            <a:pPr marL="228600" marR="0">
              <a:lnSpc>
                <a:spcPct val="115000"/>
              </a:lnSpc>
              <a:spcBef>
                <a:spcPts val="0"/>
              </a:spcBef>
              <a:spcAft>
                <a:spcPts val="1000"/>
              </a:spcAft>
            </a:pPr>
            <a:r>
              <a:rPr lang="en-US" sz="2400" b="1" i="1" u="sng" dirty="0">
                <a:ea typeface="Calibri"/>
                <a:cs typeface="Times New Roman"/>
              </a:rPr>
              <a:t>Unit: </a:t>
            </a:r>
            <a:r>
              <a:rPr lang="en-US" sz="2400" b="1" dirty="0" err="1">
                <a:ea typeface="Calibri"/>
                <a:cs typeface="Times New Roman"/>
              </a:rPr>
              <a:t>cal</a:t>
            </a:r>
            <a:r>
              <a:rPr lang="en-US" sz="2400" b="1" dirty="0">
                <a:ea typeface="Calibri"/>
                <a:cs typeface="Times New Roman"/>
              </a:rPr>
              <a:t>/</a:t>
            </a:r>
            <a:r>
              <a:rPr lang="en-US" sz="2400" b="1" baseline="30000" dirty="0">
                <a:ea typeface="Calibri"/>
                <a:cs typeface="Times New Roman"/>
              </a:rPr>
              <a:t>0</a:t>
            </a:r>
            <a:r>
              <a:rPr lang="en-US" sz="2400" b="1" dirty="0">
                <a:ea typeface="Calibri"/>
                <a:cs typeface="Times New Roman"/>
              </a:rPr>
              <a:t>C or </a:t>
            </a:r>
            <a:r>
              <a:rPr lang="en-US" sz="2400" b="1" dirty="0" err="1">
                <a:ea typeface="Calibri"/>
                <a:cs typeface="Times New Roman"/>
              </a:rPr>
              <a:t>cal</a:t>
            </a:r>
            <a:r>
              <a:rPr lang="en-US" sz="2400" b="1" dirty="0">
                <a:ea typeface="Calibri"/>
                <a:cs typeface="Times New Roman"/>
              </a:rPr>
              <a:t>/K or J/K.</a:t>
            </a:r>
          </a:p>
        </p:txBody>
      </p:sp>
      <p:sp>
        <p:nvSpPr>
          <p:cNvPr id="8" name="TextBox 7"/>
          <p:cNvSpPr txBox="1"/>
          <p:nvPr/>
        </p:nvSpPr>
        <p:spPr>
          <a:xfrm>
            <a:off x="533400" y="685800"/>
            <a:ext cx="8458200" cy="707886"/>
          </a:xfrm>
          <a:prstGeom prst="rect">
            <a:avLst/>
          </a:prstGeom>
          <a:solidFill>
            <a:schemeClr val="accent3">
              <a:lumMod val="60000"/>
              <a:lumOff val="40000"/>
            </a:schemeClr>
          </a:solidFill>
        </p:spPr>
        <p:txBody>
          <a:bodyPr wrap="square" rtlCol="0">
            <a:spAutoFit/>
          </a:bodyPr>
          <a:lstStyle/>
          <a:p>
            <a:r>
              <a:rPr lang="en-US" sz="4000" b="1" i="1" u="sng" dirty="0"/>
              <a:t>Absorption of Heat by Solid and Liquid</a:t>
            </a:r>
          </a:p>
        </p:txBody>
      </p:sp>
    </p:spTree>
    <p:extLst>
      <p:ext uri="{BB962C8B-B14F-4D97-AF65-F5344CB8AC3E}">
        <p14:creationId xmlns:p14="http://schemas.microsoft.com/office/powerpoint/2010/main" val="284691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09" y="457200"/>
            <a:ext cx="7834313"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938337"/>
            <a:ext cx="2133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112" y="2730500"/>
            <a:ext cx="38893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3370263"/>
            <a:ext cx="8381999" cy="1437317"/>
          </a:xfrm>
          <a:prstGeom prst="rect">
            <a:avLst/>
          </a:prstGeom>
          <a:solidFill>
            <a:schemeClr val="accent3">
              <a:lumMod val="60000"/>
              <a:lumOff val="40000"/>
            </a:schemeClr>
          </a:solidFill>
        </p:spPr>
        <p:txBody>
          <a:bodyPr wrap="square" rtlCol="0">
            <a:spAutoFit/>
          </a:bodyPr>
          <a:lstStyle/>
          <a:p>
            <a:pPr marL="228600" marR="0">
              <a:lnSpc>
                <a:spcPct val="115000"/>
              </a:lnSpc>
              <a:spcBef>
                <a:spcPts val="0"/>
              </a:spcBef>
              <a:spcAft>
                <a:spcPts val="1000"/>
              </a:spcAft>
            </a:pPr>
            <a:r>
              <a:rPr lang="en-US" sz="2800" b="1" i="1" u="sng" dirty="0">
                <a:ea typeface="Calibri"/>
                <a:cs typeface="Times New Roman"/>
              </a:rPr>
              <a:t>Molar Specific Heat: </a:t>
            </a:r>
            <a:r>
              <a:rPr lang="en-US" sz="2400" b="1" dirty="0">
                <a:ea typeface="Calibri"/>
                <a:cs typeface="Times New Roman"/>
              </a:rPr>
              <a:t>The amount of heat that is absorbed or lost by one mole of  object to change unit temperature is called the molar specific heat of the material of that object.</a:t>
            </a:r>
          </a:p>
        </p:txBody>
      </p:sp>
      <p:sp>
        <p:nvSpPr>
          <p:cNvPr id="3" name="TextBox 2"/>
          <p:cNvSpPr txBox="1"/>
          <p:nvPr/>
        </p:nvSpPr>
        <p:spPr>
          <a:xfrm>
            <a:off x="3148445" y="5862099"/>
            <a:ext cx="2667000" cy="523220"/>
          </a:xfrm>
          <a:prstGeom prst="rect">
            <a:avLst/>
          </a:prstGeom>
          <a:solidFill>
            <a:schemeClr val="accent2">
              <a:lumMod val="60000"/>
              <a:lumOff val="40000"/>
            </a:schemeClr>
          </a:solidFill>
        </p:spPr>
        <p:txBody>
          <a:bodyPr wrap="square" rtlCol="0">
            <a:spAutoFit/>
          </a:bodyPr>
          <a:lstStyle/>
          <a:p>
            <a:r>
              <a:rPr lang="en-US" sz="2800" b="1" i="1" dirty="0"/>
              <a:t>Unit:</a:t>
            </a:r>
            <a:r>
              <a:rPr lang="en-US" sz="2400" b="1" dirty="0"/>
              <a:t> J/</a:t>
            </a:r>
            <a:r>
              <a:rPr lang="en-US" sz="2400" b="1" dirty="0" err="1"/>
              <a:t>mol.K</a:t>
            </a:r>
            <a:endParaRPr lang="en-US" sz="2400" b="1" dirty="0"/>
          </a:p>
        </p:txBody>
      </p:sp>
      <mc:AlternateContent xmlns:mc="http://schemas.openxmlformats.org/markup-compatibility/2006" xmlns:a14="http://schemas.microsoft.com/office/drawing/2010/main">
        <mc:Choice Requires="a14">
          <p:sp>
            <p:nvSpPr>
              <p:cNvPr id="4" name="TextBox 3"/>
              <p:cNvSpPr txBox="1"/>
              <p:nvPr/>
            </p:nvSpPr>
            <p:spPr>
              <a:xfrm>
                <a:off x="3034145" y="4987636"/>
                <a:ext cx="2895600" cy="714683"/>
              </a:xfrm>
              <a:prstGeom prst="rect">
                <a:avLst/>
              </a:prstGeom>
              <a:solidFill>
                <a:schemeClr val="accent4">
                  <a:lumMod val="40000"/>
                  <a:lumOff val="60000"/>
                </a:schemeClr>
              </a:solidFill>
            </p:spPr>
            <p:txBody>
              <a:bodyPr wrap="square" rtlCol="0">
                <a:spAutoFit/>
              </a:bodyPr>
              <a:lstStyle/>
              <a:p>
                <a:pPr lvl="0" algn="ctr"/>
                <a14:m>
                  <m:oMath xmlns:m="http://schemas.openxmlformats.org/officeDocument/2006/math">
                    <m:r>
                      <a:rPr lang="en-US" sz="2800" b="1" i="0" smtClean="0">
                        <a:solidFill>
                          <a:prstClr val="black"/>
                        </a:solidFill>
                        <a:latin typeface="Cambria Math"/>
                      </a:rPr>
                      <m:t>𝐒</m:t>
                    </m:r>
                    <m:r>
                      <a:rPr lang="en-US" sz="2800" b="1" i="0" smtClean="0">
                        <a:solidFill>
                          <a:prstClr val="black"/>
                        </a:solidFill>
                        <a:latin typeface="Cambria Math"/>
                      </a:rPr>
                      <m:t>=</m:t>
                    </m:r>
                    <m:f>
                      <m:fPr>
                        <m:ctrlPr>
                          <a:rPr lang="en-US" sz="2800" b="1" i="1">
                            <a:solidFill>
                              <a:prstClr val="black"/>
                            </a:solidFill>
                            <a:latin typeface="Cambria Math" panose="02040503050406030204" pitchFamily="18" charset="0"/>
                          </a:rPr>
                        </m:ctrlPr>
                      </m:fPr>
                      <m:num>
                        <m:r>
                          <a:rPr lang="en-US" sz="2800" b="1" i="1">
                            <a:solidFill>
                              <a:prstClr val="black"/>
                            </a:solidFill>
                            <a:latin typeface="Cambria Math"/>
                            <a:ea typeface="Calibri"/>
                            <a:cs typeface="Times New Roman"/>
                          </a:rPr>
                          <m:t>𝑸</m:t>
                        </m:r>
                      </m:num>
                      <m:den>
                        <m:r>
                          <a:rPr lang="en-US" sz="2800" b="1" i="1" smtClean="0">
                            <a:solidFill>
                              <a:prstClr val="black"/>
                            </a:solidFill>
                            <a:latin typeface="Cambria Math"/>
                            <a:ea typeface="Calibri"/>
                            <a:cs typeface="Times New Roman"/>
                          </a:rPr>
                          <m:t>𝒏</m:t>
                        </m:r>
                        <m:r>
                          <a:rPr lang="en-US" sz="2800" b="1" i="1">
                            <a:solidFill>
                              <a:prstClr val="black"/>
                            </a:solidFill>
                            <a:latin typeface="Cambria Math"/>
                            <a:ea typeface="Calibri"/>
                            <a:cs typeface="Times New Roman"/>
                          </a:rPr>
                          <m:t>∆</m:t>
                        </m:r>
                        <m:r>
                          <a:rPr lang="en-US" sz="2800" b="1" i="1">
                            <a:solidFill>
                              <a:prstClr val="black"/>
                            </a:solidFill>
                            <a:latin typeface="Cambria Math"/>
                            <a:ea typeface="Calibri"/>
                            <a:cs typeface="Times New Roman"/>
                          </a:rPr>
                          <m:t>𝑻</m:t>
                        </m:r>
                      </m:den>
                    </m:f>
                  </m:oMath>
                </a14:m>
                <a:r>
                  <a:rPr lang="en-US" sz="2800" b="1" i="1" dirty="0">
                    <a:solidFill>
                      <a:prstClr val="black"/>
                    </a:solidFill>
                    <a:ea typeface="Times New Roman"/>
                    <a:cs typeface="Times New Roman"/>
                  </a:rPr>
                  <a:t> </a:t>
                </a:r>
                <a:endParaRPr lang="en-US" sz="2800" b="1" i="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034145" y="4987636"/>
                <a:ext cx="2895600" cy="714683"/>
              </a:xfrm>
              <a:prstGeom prst="rect">
                <a:avLst/>
              </a:prstGeom>
              <a:blipFill rotWithShape="1">
                <a:blip r:embed="rId5"/>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208240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913</Words>
  <Application>Microsoft Office PowerPoint</Application>
  <PresentationFormat>On-screen Show (4:3)</PresentationFormat>
  <Paragraphs>76</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Cambria Math</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Israt Kabir</cp:lastModifiedBy>
  <cp:revision>68</cp:revision>
  <cp:lastPrinted>2020-01-29T17:32:47Z</cp:lastPrinted>
  <dcterms:created xsi:type="dcterms:W3CDTF">2019-05-19T19:01:49Z</dcterms:created>
  <dcterms:modified xsi:type="dcterms:W3CDTF">2023-01-24T06:22:40Z</dcterms:modified>
</cp:coreProperties>
</file>