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4" r:id="rId3"/>
    <p:sldId id="275" r:id="rId4"/>
    <p:sldId id="264" r:id="rId5"/>
    <p:sldId id="267" r:id="rId6"/>
    <p:sldId id="276" r:id="rId7"/>
    <p:sldId id="279" r:id="rId8"/>
    <p:sldId id="266" r:id="rId9"/>
    <p:sldId id="265" r:id="rId10"/>
    <p:sldId id="277" r:id="rId11"/>
    <p:sldId id="278" r:id="rId1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4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3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199F-14CB-4C3C-86DF-C1E600030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20F24-DA23-40EF-96A2-99D921D7E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E2425-3EA9-45ED-8303-EB0349F8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422C-8F10-480F-A047-8144D5AF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BA3C2-C4BB-4B66-8C45-88955B1C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3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B69E-6E26-4CA9-90B0-13674221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745C-5A7E-4B47-85C3-08051540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A4B38-B590-436F-AE2F-6CF3C191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4C44-C790-413C-93C2-96D30CA3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03E0-0BFD-403E-A273-719356DE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52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D023-E616-4FEB-BDD9-7007D68B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E3C91-1B1C-49A4-921E-4F049756E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34B1-41F6-4004-B840-CD0CE49E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8BAD-0038-4D43-840A-4B87FC87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FC084-6B81-4BD3-ADF4-5A8DC49A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5197-CFD9-409B-9BFF-4A581C29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8120-F756-4F3D-B918-F4A943CA4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DD4CA-FD5D-4727-8281-FEFCA8548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749FF-AFE4-4E33-80B1-91E23BF8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994BB-BA7A-4915-846F-B92D8228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A4F1E-2E1A-498F-9AE8-121F764D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92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A0EE-A8E7-4123-B38E-AA5693C4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EB527-AF90-4C87-AC67-C61C3F1B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1283F-D639-4A6D-ABB3-8851BD36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C9863-24C7-4D8F-8249-8F48862F4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447A9-0A5F-4DBB-9F85-AD0922934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EB003-9C76-470B-83BC-1532F12B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35F0E-9068-4830-AA5C-244735C6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C82D9-3F5E-4360-8F6C-2B673E00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8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FEBE-7FA9-4CF6-BD68-D38E015E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96AB7-F720-47BB-B08B-16E70845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726FC-6695-4964-8215-B7505D3E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22E8A-9EC7-4B55-90CC-B07487C9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682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05E93-5D9A-4AD2-8BA2-1658A13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BC338-8CFE-4D54-B626-E4BD2C29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E2488-BFE6-44FA-B84D-34BCADF7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327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F8D2-49ED-459D-894A-42920A08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3F7C-C7F0-42FB-A682-22ACC7D36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1EC76-6D3F-4CB4-BC06-C30C09422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9CD6D-AA45-4005-AC6E-618A8ADD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A6CB8-FD91-44AE-A428-727BAE4B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710D-BEE0-49DC-92F9-817F630A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2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24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C032-58CB-4DB1-9675-C787057B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89E27-3A98-43E7-9EB9-8FF0862E8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3518C-EF62-41D7-A398-F8991DF54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849F5-617A-4C78-9FB1-F5461A3E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76CD7-6328-49FA-A50A-8A46270B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5F015-DC39-4AA9-9AAB-896F93F7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94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9345-6188-4565-97C4-1FB087DA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2EFE2-9FE7-41F2-8CA1-A9A0361D2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78EF4-B5A2-4AFD-A97F-C81CF4D3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94C3-2C8A-4EFA-8818-95C719FF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77286-0E51-4FC4-A029-043058EE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73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8C419-FBA7-4CB8-A6EF-CC3052317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5A29A-504C-409A-9AF4-A8E15BB39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FA1C-79BE-42AD-B1B1-4BC8E469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41DD-B058-4293-B5CC-B4B4897A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AF55-B046-4BAC-BD5A-9866768D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5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2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9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9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AC301-3ACF-4388-A144-4C2EC0E61FC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4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AC301-3ACF-4388-A144-4C2EC0E61FC8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A5939-E7DC-4F53-B19F-C6C8AC7B3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5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9FE99-E880-4572-BFAA-2C5461CB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50552-E954-41FC-BF3B-AEAB58E79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B465B-D8CF-438E-90EB-38458D9E1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A3C8F-72A9-4E85-91CC-77C79A6BB94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2A9D-B6B7-4FF7-929D-6F8D9D98D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1C54F-6152-40F9-B059-CD4491774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1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940944"/>
            <a:ext cx="7848600" cy="8925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Melting: </a:t>
            </a:r>
            <a:r>
              <a:rPr lang="en-US" sz="2400" b="1" dirty="0"/>
              <a:t>This is the process of changing a substance from the solid state to the liquid state.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5500" y="3261792"/>
            <a:ext cx="4495800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reverse of melting is freezing.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4470780"/>
            <a:ext cx="7696200" cy="892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/>
              <a:t>Vaporizing: </a:t>
            </a:r>
            <a:r>
              <a:rPr lang="en-US" sz="2400" b="1" dirty="0"/>
              <a:t>This is the process of changing a substance from the liquid state to the vapor (gas) state.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0" y="5710535"/>
            <a:ext cx="54864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reverse of vaporizing is condensing.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023D9D-F798-7A81-FC9D-0BD907B3EC52}"/>
              </a:ext>
            </a:extLst>
          </p:cNvPr>
          <p:cNvSpPr txBox="1"/>
          <p:nvPr/>
        </p:nvSpPr>
        <p:spPr>
          <a:xfrm>
            <a:off x="2324100" y="435430"/>
            <a:ext cx="4038600" cy="1077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Lecture-2</a:t>
            </a:r>
          </a:p>
          <a:p>
            <a:pPr algn="ctr"/>
            <a:r>
              <a:rPr lang="en-US" sz="3200" b="1" u="sng" dirty="0"/>
              <a:t>Chapter-18</a:t>
            </a:r>
          </a:p>
        </p:txBody>
      </p:sp>
    </p:spTree>
    <p:extLst>
      <p:ext uri="{BB962C8B-B14F-4D97-AF65-F5344CB8AC3E}">
        <p14:creationId xmlns:p14="http://schemas.microsoft.com/office/powerpoint/2010/main" val="127627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612F3-D615-44E4-BC0C-B7E22AACC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7992" y="533400"/>
                <a:ext cx="8488016" cy="5486400"/>
              </a:xfrm>
            </p:spPr>
            <p:txBody>
              <a:bodyPr>
                <a:normAutofit fontScale="25000" lnSpcReduction="20000"/>
              </a:bodyPr>
              <a:lstStyle/>
              <a:p>
                <a:pPr marL="28575" marR="93345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80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 28 </a:t>
                </a:r>
                <a:r>
                  <a:rPr lang="en-US" sz="8000" i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sz="8000" i="1" dirty="0">
                    <a:solidFill>
                      <a:srgbClr val="7030A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How much water remains unfrozen after 50.2 kJ is transferred as heat from 260 g of liquid water initially at its freezing point?</a:t>
                </a:r>
              </a:p>
              <a:p>
                <a:pPr marL="0" indent="0">
                  <a:buNone/>
                </a:pPr>
                <a:endParaRPr lang="en-US" sz="18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9600" dirty="0">
                    <a:latin typeface="Arial" panose="020B0604020202020204" pitchFamily="34" charset="0"/>
                    <a:cs typeface="Arial" panose="020B0604020202020204" pitchFamily="34" charset="0"/>
                  </a:rPr>
                  <a:t>Solution:</a:t>
                </a:r>
              </a:p>
              <a:p>
                <a:pPr marL="0" indent="0">
                  <a:buNone/>
                </a:pPr>
                <a:r>
                  <a:rPr lang="en-US" sz="9600" dirty="0">
                    <a:latin typeface="Arial" panose="020B0604020202020204" pitchFamily="34" charset="0"/>
                    <a:cs typeface="Arial" panose="020B0604020202020204" pitchFamily="34" charset="0"/>
                  </a:rPr>
                  <a:t>Q = </a:t>
                </a:r>
                <a14:m>
                  <m:oMath xmlns:m="http://schemas.openxmlformats.org/officeDocument/2006/math">
                    <m:r>
                      <a:rPr lang="en-US" sz="9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50.2</m:t>
                    </m:r>
                    <m:sSup>
                      <m:sSupPr>
                        <m:ctrlPr>
                          <a:rPr lang="en-US" sz="9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9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9600" dirty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</a:p>
              <a:p>
                <a:pPr marL="0" indent="0">
                  <a:buNone/>
                </a:pPr>
                <a:r>
                  <a:rPr lang="en-US" sz="9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9600" i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9600" dirty="0">
                    <a:latin typeface="Arial" panose="020B0604020202020204" pitchFamily="34" charset="0"/>
                    <a:cs typeface="Arial" panose="020B0604020202020204" pitchFamily="34" charset="0"/>
                  </a:rPr>
                  <a:t>  =</a:t>
                </a:r>
                <a:r>
                  <a:rPr lang="en-US" sz="96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9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33</m:t>
                    </m:r>
                    <m:r>
                      <a:rPr lang="en-US" sz="9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sSup>
                      <m:sSupPr>
                        <m:ctrlPr>
                          <a:rPr lang="en-US" sz="9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9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9600" dirty="0">
                    <a:latin typeface="Arial" panose="020B0604020202020204" pitchFamily="34" charset="0"/>
                    <a:cs typeface="Arial" panose="020B0604020202020204" pitchFamily="34" charset="0"/>
                  </a:rPr>
                  <a:t> J/kg</a:t>
                </a:r>
              </a:p>
              <a:p>
                <a:pPr marL="0" indent="0">
                  <a:buNone/>
                </a:pPr>
                <a:endParaRPr lang="en-US" sz="9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96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Q = mL</a:t>
                </a:r>
                <a:r>
                  <a:rPr lang="en-US" sz="9600" i="1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96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</a:t>
                </a:r>
              </a:p>
              <a:p>
                <a:pPr marL="0" indent="0">
                  <a:buNone/>
                </a:pPr>
                <a:r>
                  <a:rPr lang="en-US" sz="9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9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9600" i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L</m:t>
                        </m:r>
                        <m:r>
                          <m:rPr>
                            <m:nor/>
                          </m:rPr>
                          <a:rPr lang="en-US" sz="9600" i="1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f</m:t>
                        </m:r>
                      </m:den>
                    </m:f>
                  </m:oMath>
                </a14:m>
                <a:r>
                  <a:rPr lang="en-US" sz="9600" dirty="0">
                    <a:latin typeface="Arial" panose="020B0604020202020204" pitchFamily="34" charset="0"/>
                    <a:cs typeface="Arial" panose="020B0604020202020204" pitchFamily="34" charset="0"/>
                  </a:rPr>
                  <a:t> = 0.151 kg </a:t>
                </a:r>
              </a:p>
              <a:p>
                <a:pPr marL="0" indent="0">
                  <a:buNone/>
                </a:pPr>
                <a:endParaRPr lang="en-US" sz="9600" i="1" dirty="0">
                  <a:solidFill>
                    <a:srgbClr val="7030A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9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amount of water that remains unfrozen </a:t>
                </a:r>
              </a:p>
              <a:p>
                <a:pPr marL="0" indent="0">
                  <a:buNone/>
                </a:pPr>
                <a:r>
                  <a:rPr lang="en-US" sz="9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sz="9600" dirty="0">
                    <a:latin typeface="Arial" panose="020B0604020202020204" pitchFamily="34" charset="0"/>
                    <a:cs typeface="Arial" panose="020B0604020202020204" pitchFamily="34" charset="0"/>
                  </a:rPr>
                  <a:t>= (0.260 – 0.151) kg = 0.109 kg </a:t>
                </a:r>
              </a:p>
              <a:p>
                <a:pPr marL="0" indent="0">
                  <a:buNone/>
                </a:pPr>
                <a:endParaRPr lang="en-US" sz="15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35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5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612F3-D615-44E4-BC0C-B7E22AACC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992" y="533400"/>
                <a:ext cx="8488016" cy="5486400"/>
              </a:xfrm>
              <a:blipFill>
                <a:blip r:embed="rId2"/>
                <a:stretch>
                  <a:fillRect l="-1149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116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90600"/>
            <a:ext cx="7391400" cy="1631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Heat of Transformation: </a:t>
            </a:r>
            <a:r>
              <a:rPr lang="en-US" sz="2400" b="1" dirty="0"/>
              <a:t>The amount of energy per unit mass that must be transferred as heat when a sample completely undergoes a phase change is called the heat of transformation 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77836" y="3352800"/>
                <a:ext cx="2590800" cy="90178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𝑳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𝑸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/>
                              <a:ea typeface="Cambria Math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836" y="3352800"/>
                <a:ext cx="2590800" cy="901785"/>
              </a:xfrm>
              <a:prstGeom prst="rect">
                <a:avLst/>
              </a:prstGeom>
              <a:blipFill rotWithShape="1">
                <a:blip r:embed="rId2"/>
                <a:stretch>
                  <a:fillRect b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33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9736"/>
            <a:ext cx="8229600" cy="13665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i="1" u="sng" dirty="0">
                <a:ea typeface="Calibri"/>
                <a:cs typeface="Times New Roman"/>
              </a:rPr>
              <a:t>Latent heat of fusion: </a:t>
            </a:r>
            <a:r>
              <a:rPr lang="en-US" sz="2400" b="1" dirty="0">
                <a:ea typeface="Calibri"/>
                <a:cs typeface="Times New Roman"/>
              </a:rPr>
              <a:t>The amount of heat energy per unit mass to change the phase of an object from solid to liquid is called the latent heat of fusion.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24200" y="1920620"/>
                <a:ext cx="1905000" cy="78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𝒇</m:t>
                          </m:r>
                        </m:sub>
                      </m:sSub>
                      <m:r>
                        <a:rPr lang="en-US" sz="2400" b="1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𝑸</m:t>
                          </m:r>
                        </m:num>
                        <m:den>
                          <m:r>
                            <a:rPr lang="en-US" sz="2400" b="1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𝒎</m:t>
                          </m:r>
                        </m:den>
                      </m:f>
                      <m:r>
                        <a:rPr lang="en-US" sz="2400" b="1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920620"/>
                <a:ext cx="1905000" cy="786177"/>
              </a:xfrm>
              <a:prstGeom prst="rect">
                <a:avLst/>
              </a:prstGeom>
              <a:blipFill rotWithShape="1">
                <a:blip r:embed="rId2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91836" y="2819400"/>
            <a:ext cx="4537364" cy="517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i="1" u="sng" dirty="0">
                <a:ea typeface="Times New Roman"/>
                <a:cs typeface="Times New Roman"/>
              </a:rPr>
              <a:t>Unit:</a:t>
            </a:r>
            <a:r>
              <a:rPr lang="en-US" sz="2400" b="1" dirty="0">
                <a:ea typeface="Times New Roman"/>
                <a:cs typeface="Times New Roman"/>
              </a:rPr>
              <a:t> J/Kg or </a:t>
            </a:r>
            <a:r>
              <a:rPr lang="en-US" sz="2400" b="1" dirty="0" err="1">
                <a:ea typeface="Times New Roman"/>
                <a:cs typeface="Times New Roman"/>
              </a:rPr>
              <a:t>cal</a:t>
            </a:r>
            <a:r>
              <a:rPr lang="en-US" sz="2400" b="1" dirty="0">
                <a:ea typeface="Times New Roman"/>
                <a:cs typeface="Times New Roman"/>
              </a:rPr>
              <a:t>/gm.</a:t>
            </a:r>
            <a:endParaRPr lang="en-US" sz="2400" b="1" dirty="0">
              <a:ea typeface="Calibri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836" y="3505200"/>
            <a:ext cx="8194964" cy="13665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i="1" u="sng" dirty="0">
                <a:ea typeface="Calibri"/>
                <a:cs typeface="Times New Roman"/>
              </a:rPr>
              <a:t>Latent heat of vaporization: </a:t>
            </a:r>
            <a:r>
              <a:rPr lang="en-US" sz="2400" b="1" dirty="0">
                <a:ea typeface="Calibri"/>
                <a:cs typeface="Times New Roman"/>
              </a:rPr>
              <a:t>The amount of heat energy per unit mass to change the phase of an object from liquid to gas is called the latent heat of vaporization.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24200" y="5005023"/>
                <a:ext cx="1905000" cy="78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𝒗</m:t>
                          </m:r>
                        </m:sub>
                      </m:sSub>
                      <m:r>
                        <a:rPr lang="en-US" sz="2400" b="1" i="1">
                          <a:effectLst/>
                          <a:latin typeface="Cambria Math"/>
                          <a:ea typeface="Calibri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𝑸</m:t>
                          </m:r>
                        </m:num>
                        <m:den>
                          <m:r>
                            <a:rPr lang="en-US" sz="2400" b="1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005023"/>
                <a:ext cx="1905000" cy="786177"/>
              </a:xfrm>
              <a:prstGeom prst="rect">
                <a:avLst/>
              </a:prstGeom>
              <a:blipFill rotWithShape="1">
                <a:blip r:embed="rId3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9600" y="5943600"/>
            <a:ext cx="4419600" cy="5170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i="1" u="sng" dirty="0">
                <a:ea typeface="Calibri"/>
                <a:cs typeface="Times New Roman"/>
              </a:rPr>
              <a:t>Unit:</a:t>
            </a:r>
            <a:r>
              <a:rPr lang="en-US" sz="2400" b="1" dirty="0">
                <a:ea typeface="Calibri"/>
                <a:cs typeface="Times New Roman"/>
              </a:rPr>
              <a:t> J/Kg or </a:t>
            </a:r>
            <a:r>
              <a:rPr lang="en-US" sz="2400" b="1" dirty="0" err="1">
                <a:ea typeface="Calibri"/>
                <a:cs typeface="Times New Roman"/>
              </a:rPr>
              <a:t>cal</a:t>
            </a:r>
            <a:r>
              <a:rPr lang="en-US" sz="2400" b="1" dirty="0">
                <a:ea typeface="Calibri"/>
                <a:cs typeface="Times New Roman"/>
              </a:rPr>
              <a:t>/gm.</a:t>
            </a:r>
          </a:p>
        </p:txBody>
      </p:sp>
    </p:spTree>
    <p:extLst>
      <p:ext uri="{BB962C8B-B14F-4D97-AF65-F5344CB8AC3E}">
        <p14:creationId xmlns:p14="http://schemas.microsoft.com/office/powerpoint/2010/main" val="224624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F70C70-CE2D-4DF4-A819-9FBFF6C5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26" y="1002812"/>
            <a:ext cx="6948148" cy="485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505075"/>
            <a:ext cx="1255713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457200"/>
            <a:ext cx="81534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b="1" i="1" u="sng" dirty="0">
                <a:latin typeface="TimesTen-Roman"/>
              </a:rPr>
              <a:t>Transfer of Energy as heat and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345E42-625E-E5F7-B932-F600E788D9C5}"/>
              </a:ext>
            </a:extLst>
          </p:cNvPr>
          <p:cNvSpPr txBox="1"/>
          <p:nvPr/>
        </p:nvSpPr>
        <p:spPr>
          <a:xfrm>
            <a:off x="609600" y="1981200"/>
            <a:ext cx="5666198" cy="37856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Let us consider a system as a gas confined to a cylinder with a movable piston. 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 walls of the cylinder are made of insulating material. The bottom of the cylinder rests on a reservoir for thermal energy, a thermal reservoir(perhaps a hot plate) whose temperature T can be </a:t>
            </a:r>
            <a:r>
              <a:rPr lang="en-US" sz="2400" b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controled</a:t>
            </a:r>
            <a:r>
              <a:rPr lang="en-US" sz="24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by turning a knob. </a:t>
            </a:r>
          </a:p>
        </p:txBody>
      </p:sp>
    </p:spTree>
    <p:extLst>
      <p:ext uri="{BB962C8B-B14F-4D97-AF65-F5344CB8AC3E}">
        <p14:creationId xmlns:p14="http://schemas.microsoft.com/office/powerpoint/2010/main" val="85715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CD0A76-CA30-3F5E-4220-9CB82D372420}"/>
              </a:ext>
            </a:extLst>
          </p:cNvPr>
          <p:cNvSpPr txBox="1"/>
          <p:nvPr/>
        </p:nvSpPr>
        <p:spPr>
          <a:xfrm>
            <a:off x="872447" y="5105400"/>
            <a:ext cx="7349447" cy="83099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Ten-Roman"/>
              </a:rPr>
              <a:t>Also, work can be done by the system to raise the piston (positive work) or lower it (negative work)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346EC7-02A3-686D-A877-6F1B53CBAAD6}"/>
              </a:ext>
            </a:extLst>
          </p:cNvPr>
          <p:cNvSpPr txBox="1"/>
          <p:nvPr/>
        </p:nvSpPr>
        <p:spPr>
          <a:xfrm>
            <a:off x="889570" y="3657600"/>
            <a:ext cx="7349447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Ten-Roman"/>
              </a:rPr>
              <a:t>During such a process, energy may be transferred into the system from the thermal reservoir (positive heat) or vice versa (negative heat).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64E7C-ABB6-2C05-F74B-0AAB76966AFA}"/>
              </a:ext>
            </a:extLst>
          </p:cNvPr>
          <p:cNvSpPr txBox="1"/>
          <p:nvPr/>
        </p:nvSpPr>
        <p:spPr>
          <a:xfrm>
            <a:off x="889570" y="856209"/>
            <a:ext cx="7315200" cy="2677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 system starts from an initial state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described by a pressure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a volume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 and a temperature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. The system is changed to a final state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 described by a pressure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</a:t>
            </a:r>
            <a:r>
              <a:rPr kumimoji="0" lang="en-US" sz="2400" b="1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,a volume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V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,and a temperature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.The procedure by which the system changes from its initial state to its final state is called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thermodynamic process.</a:t>
            </a:r>
          </a:p>
        </p:txBody>
      </p:sp>
    </p:spTree>
    <p:extLst>
      <p:ext uri="{BB962C8B-B14F-4D97-AF65-F5344CB8AC3E}">
        <p14:creationId xmlns:p14="http://schemas.microsoft.com/office/powerpoint/2010/main" val="354520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408288"/>
            <a:ext cx="6934200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Work Done By Ideal Gas at Constant Pressure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162800" y="1367977"/>
            <a:ext cx="1219200" cy="1828800"/>
            <a:chOff x="3276600" y="2362200"/>
            <a:chExt cx="1219200" cy="1828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276600" y="2590800"/>
              <a:ext cx="0" cy="1600200"/>
            </a:xfrm>
            <a:prstGeom prst="line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495800" y="2590800"/>
              <a:ext cx="0" cy="1600200"/>
            </a:xfrm>
            <a:prstGeom prst="line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4191000"/>
              <a:ext cx="121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76600" y="3390900"/>
              <a:ext cx="1219200" cy="0"/>
            </a:xfrm>
            <a:prstGeom prst="line">
              <a:avLst/>
            </a:prstGeom>
            <a:ln w="508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3886200" y="2362200"/>
              <a:ext cx="0" cy="1028700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52399" y="1219200"/>
            <a:ext cx="6476989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Consider an ideal gas is in a cylinder with a piston</a:t>
            </a:r>
            <a:r>
              <a:rPr lang="en-US" dirty="0"/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1" y="2259153"/>
            <a:ext cx="6400798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 move the piston upward by a small displacement ds allowing the gas to apply a force F on the piston.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0280" y="3687988"/>
            <a:ext cx="6369108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Let, P is the pressure of the gas and A is the face area of the piston.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162800" y="1958388"/>
            <a:ext cx="1676400" cy="371794"/>
            <a:chOff x="6477000" y="2352764"/>
            <a:chExt cx="1676400" cy="371794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477000" y="2352764"/>
              <a:ext cx="121920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696200" y="235522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</a:rPr>
                <a:t>ds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14F836-A47E-4AF0-9CCD-E2FE1B804D3C}"/>
                  </a:ext>
                </a:extLst>
              </p:cNvPr>
              <p:cNvSpPr txBox="1"/>
              <p:nvPr/>
            </p:nvSpPr>
            <p:spPr>
              <a:xfrm>
                <a:off x="2349163" y="4747492"/>
                <a:ext cx="2299036" cy="179703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𝑷𝑨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14F836-A47E-4AF0-9CCD-E2FE1B804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163" y="4747492"/>
                <a:ext cx="2299036" cy="17970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70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6324600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554422-8C5C-706D-94E5-CAB1AB7ECFE6}"/>
                  </a:ext>
                </a:extLst>
              </p:cNvPr>
              <p:cNvSpPr txBox="1"/>
              <p:nvPr/>
            </p:nvSpPr>
            <p:spPr>
              <a:xfrm>
                <a:off x="1143000" y="914400"/>
                <a:ext cx="4509655" cy="8858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Then the work done by the gas,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𝒅𝑾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𝑭</m:t>
                          </m:r>
                        </m:e>
                      </m:acc>
                      <m:r>
                        <a:rPr lang="en-US" sz="2400" b="1" i="1" smtClean="0">
                          <a:latin typeface="Cambria Math"/>
                        </a:rPr>
                        <m:t>.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𝒅𝒔</m:t>
                          </m:r>
                        </m:e>
                      </m:acc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7554422-8C5C-706D-94E5-CAB1AB7EC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914400"/>
                <a:ext cx="4509655" cy="885820"/>
              </a:xfrm>
              <a:prstGeom prst="rect">
                <a:avLst/>
              </a:prstGeom>
              <a:blipFill>
                <a:blip r:embed="rId3"/>
                <a:stretch>
                  <a:fillRect l="-2165" t="-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8CC76F-92BB-5F28-38D8-0025BC5B1917}"/>
                  </a:ext>
                </a:extLst>
              </p:cNvPr>
              <p:cNvSpPr txBox="1"/>
              <p:nvPr/>
            </p:nvSpPr>
            <p:spPr>
              <a:xfrm>
                <a:off x="1196394" y="2052935"/>
                <a:ext cx="4481946" cy="4616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𝒅𝑾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𝑷𝑨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𝒅𝒔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8CC76F-92BB-5F28-38D8-0025BC5B1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394" y="2052935"/>
                <a:ext cx="448194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B69C1C-7525-FD32-A9B3-A93726A59B58}"/>
                  </a:ext>
                </a:extLst>
              </p:cNvPr>
              <p:cNvSpPr txBox="1"/>
              <p:nvPr/>
            </p:nvSpPr>
            <p:spPr>
              <a:xfrm>
                <a:off x="1156854" y="2775021"/>
                <a:ext cx="4481946" cy="46166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𝒅𝑾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𝑨𝒅𝒔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B69C1C-7525-FD32-A9B3-A93726A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54" y="2775021"/>
                <a:ext cx="4481946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5CCB1D-F6BD-3424-86EE-17CCEEE387F1}"/>
                  </a:ext>
                </a:extLst>
              </p:cNvPr>
              <p:cNvSpPr txBox="1"/>
              <p:nvPr/>
            </p:nvSpPr>
            <p:spPr>
              <a:xfrm>
                <a:off x="1155998" y="3570340"/>
                <a:ext cx="4481946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⇒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𝒅𝑾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𝒅𝒗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5CCB1D-F6BD-3424-86EE-17CCEEE38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98" y="3570340"/>
                <a:ext cx="448194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50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2FFE3-C98B-481D-8747-64F2B8BCD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7383" y="1046094"/>
                <a:ext cx="8537713" cy="5278506"/>
              </a:xfrm>
            </p:spPr>
            <p:txBody>
              <a:bodyPr>
                <a:normAutofit/>
              </a:bodyPr>
              <a:lstStyle/>
              <a:p>
                <a:pPr marL="28575" marR="93345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8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Problem 27 : </a:t>
                </a:r>
                <a:r>
                  <a:rPr lang="en-US" sz="20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Calculate the minimum amount of energy, in joules, required to completely melt 130 g of silver initially at 15.0</a:t>
                </a:r>
                <a:r>
                  <a:rPr lang="en-US" sz="200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° </a:t>
                </a:r>
                <a:r>
                  <a:rPr lang="en-US" sz="20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C. The melting point of silver is 1235 K, The latent heat of fusion for silver is 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105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10</a:t>
                </a:r>
                <a:r>
                  <a:rPr lang="en-US" sz="2000" baseline="30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J/Kg.</a:t>
                </a:r>
                <a:endParaRPr lang="en-US" sz="2000" i="1" dirty="0">
                  <a:solidFill>
                    <a:srgbClr val="000000"/>
                  </a:solidFill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28575" marR="93345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i="1" dirty="0">
                    <a:solidFill>
                      <a:srgbClr val="000000"/>
                    </a:solidFill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And the specific heat of silver is 236 J/Kg-K. </a:t>
                </a:r>
              </a:p>
              <a:p>
                <a:pPr marL="28575" marR="93345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" marR="93345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Solution:   </a:t>
                </a:r>
                <a:r>
                  <a:rPr lang="en-US" sz="2400" b="1" i="1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b="1" i="1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400" b="1" i="1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=15.0°C = (273+15)K =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288 K      </a:t>
                </a:r>
              </a:p>
              <a:p>
                <a:pPr marL="28575" marR="93345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400" b="1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</a:t>
                </a:r>
                <a:r>
                  <a:rPr lang="en-US" sz="2400" b="1" i="1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b="1" i="1" baseline="-25000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400" b="1" i="1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1235 K</a:t>
                </a:r>
              </a:p>
              <a:p>
                <a:pPr marL="28575" marR="93345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400" b="1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" marR="93345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400" b="1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en-US" sz="2400" b="1" i="1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400" b="1" i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mS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𝑻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2.91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sz="2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</a:p>
              <a:p>
                <a:pPr marL="28575" marR="93345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" marR="93345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400" b="1" i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en-US" sz="2400" b="1" i="1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400" b="1" i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mL</a:t>
                </a:r>
                <a:r>
                  <a:rPr lang="en-US" sz="2400" b="1" i="1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</a:t>
                </a:r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= 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1.36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sz="2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</a:p>
              <a:p>
                <a:pPr marL="28575" marR="93345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" marR="93345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total heat required, Q =</a:t>
                </a:r>
                <a:r>
                  <a:rPr lang="en-US" sz="2400" b="1" i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Q</a:t>
                </a:r>
                <a:r>
                  <a:rPr lang="en-US" sz="2400" b="1" i="1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</a:t>
                </a:r>
                <a:r>
                  <a:rPr lang="en-US" sz="24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  <a:r>
                  <a:rPr lang="en-US" sz="2400" b="1" i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en-US" sz="2400" b="1" i="1" baseline="-25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400" i="1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4.27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sz="2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4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</a:p>
              <a:p>
                <a:pPr marL="28575" marR="93345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142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" marR="93345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1425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3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D2FFE3-C98B-481D-8747-64F2B8BCD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383" y="1046094"/>
                <a:ext cx="8537713" cy="5278506"/>
              </a:xfrm>
              <a:blipFill>
                <a:blip r:embed="rId2"/>
                <a:stretch>
                  <a:fillRect l="-714" t="-346" b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1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652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TimesTen-Roman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Israt Kabir</cp:lastModifiedBy>
  <cp:revision>67</cp:revision>
  <cp:lastPrinted>2020-01-29T17:32:47Z</cp:lastPrinted>
  <dcterms:created xsi:type="dcterms:W3CDTF">2019-05-19T19:01:49Z</dcterms:created>
  <dcterms:modified xsi:type="dcterms:W3CDTF">2023-01-24T06:20:56Z</dcterms:modified>
</cp:coreProperties>
</file>