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1" r:id="rId3"/>
    <p:sldId id="278" r:id="rId4"/>
    <p:sldId id="279" r:id="rId5"/>
    <p:sldId id="280" r:id="rId6"/>
    <p:sldId id="285" r:id="rId7"/>
    <p:sldId id="281" r:id="rId8"/>
    <p:sldId id="267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466-F250-4016-816E-2460B99E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97F4-5E3F-4C51-B3B2-D4FA503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7528-DF0F-4F7F-9D5D-CCDCDC75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63EA-8ADC-44A5-A43F-8B7E8D19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E298-472D-40C7-9F9E-AE4B3588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B22-4D24-45E2-B0EF-42EE7C1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8009-32B4-4CE5-8E93-1445D90D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14C-E7E8-4399-8575-C03ED211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C6AB-C0AE-496F-94B4-B19EC13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5F65-4A42-4E98-AB1C-4B29395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5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4B8-56F0-40B1-A623-C08C111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F45FB-5AAE-4603-80E2-AF115257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8973-5AE6-41AC-A50F-B6BB73B7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9B9A-144B-4BDF-9AAF-3DA9B0D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94E0-5A6E-4121-899E-E6225EA6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7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64EE-1AB5-43B7-ABAB-D3F4FDC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DFD9-3799-4411-ABE1-776E0896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6E67-E1CD-4A63-847D-B1455B2A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0F4-2CFA-4AF3-A508-FE26893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3277-AD63-424D-B0F1-861C54D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756E-A8B6-4168-B4AD-E6ADD65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76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A581-B64A-4CC7-80BC-25011B53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C154-8258-466F-B0F1-D04E2EF8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95E7-6A92-4ED8-BE32-B5C5D3D4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1B53-3B8F-4336-84F8-B2E87A79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F444E-CB82-41E9-803E-F38F5BAC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A480A-93E6-43AC-BECC-8CDF9DF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458E6-CC6A-4DDB-A5DB-2FAEAD2D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78400-5AD7-4605-AEB4-0D35AF2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1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DE6B-D171-4F19-B22E-D91B805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F73A3-AD11-46D8-9825-B509651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0F5E8-F48B-460E-BDA3-473F0C0F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1593-85D0-43E5-AB89-866A042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91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46B8B-5EF6-4BA7-B352-D571B2B2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F76C-2900-44B3-BAF2-658043D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9992C-337B-4A62-85A9-0EA2A512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6A1C-EF82-4FB6-ACF3-1D9CCB82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DEFC-4BA2-435A-B7F3-6F66C406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A1F4-D1BC-4E06-9958-81631259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170F-8DA3-49A5-846B-9A85CF70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DD5C-3862-4A8F-9D45-5EF185B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0B03-9225-46C2-91F2-175452B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7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04E6-59AE-48E5-90F7-E9BE6C7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A162-89BB-473F-98B3-1B5A0930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A16C-4E30-4595-A58B-B482EE5A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BA05-6720-4359-9A36-EC90C8F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E0AA-659F-40B1-8D2B-7F756A9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1B73-6C1A-4D35-9434-BAFA561B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99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C4B-E5EC-4A81-850F-AE75AEA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CD7E-D533-44B3-A631-6C86E915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FD5C-2A47-4BFD-884F-2858B020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54F2-98A1-4016-BC36-392A11A5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942-0160-41B0-A950-BCB8CD0D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5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C850E-2702-4E6A-A8CE-3189A558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C916-09FA-40AD-92DB-7FA6BB19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BCCA-2CC6-4A06-8F87-E86A8DB3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225F-437A-434E-8460-4EDD39F1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B584-D722-45B4-AF64-D5411F04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19A9-7252-4F97-A747-20C33CE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FB64-28A3-4202-AD21-5EDBE046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07AA-7D95-480C-AB1B-4C2D4BAFA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02B1-7B80-4918-A8D6-F0BB98B4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D287-2207-4B37-B4E2-82218B8B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1F5D5-7E3A-E180-2395-EB3D9AE24FA0}"/>
              </a:ext>
            </a:extLst>
          </p:cNvPr>
          <p:cNvSpPr txBox="1"/>
          <p:nvPr/>
        </p:nvSpPr>
        <p:spPr>
          <a:xfrm>
            <a:off x="609600" y="914400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dependent work done in terms of p-V diagram:</a:t>
            </a:r>
            <a:endParaRPr 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51B2C-8C34-01F3-AA9C-086D3A5A204E}"/>
                  </a:ext>
                </a:extLst>
              </p:cNvPr>
              <p:cNvSpPr txBox="1"/>
              <p:nvPr/>
            </p:nvSpPr>
            <p:spPr>
              <a:xfrm>
                <a:off x="533400" y="1752600"/>
                <a:ext cx="8229600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system can change from initial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/>
                  <a:t> to final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b="1" dirty="0"/>
                  <a:t> by many ways which are described bellow by various P-V diagrams: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51B2C-8C34-01F3-AA9C-086D3A5A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52600"/>
                <a:ext cx="8229600" cy="830997"/>
              </a:xfrm>
              <a:prstGeom prst="rect">
                <a:avLst/>
              </a:prstGeom>
              <a:blipFill>
                <a:blip r:embed="rId2"/>
                <a:stretch>
                  <a:fillRect l="-1185" t="-5882" r="-1333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1C6F2-AF83-8B2C-B690-E149251D8439}"/>
                  </a:ext>
                </a:extLst>
              </p:cNvPr>
              <p:cNvSpPr txBox="1"/>
              <p:nvPr/>
            </p:nvSpPr>
            <p:spPr>
              <a:xfrm>
                <a:off x="569360" y="3048000"/>
                <a:ext cx="705064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kumimoji="0" lang="en-US" sz="24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Work done is always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area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under the p-V curve: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W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  <a:cs typeface="+mj-cs"/>
                      </a:rPr>
                      <m:t>p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∆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V= p(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f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– V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 amount of work depends on path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C1C6F2-AF83-8B2C-B690-E149251D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0" y="3048000"/>
                <a:ext cx="7050640" cy="1569660"/>
              </a:xfrm>
              <a:prstGeom prst="rect">
                <a:avLst/>
              </a:prstGeom>
              <a:blipFill>
                <a:blip r:embed="rId3"/>
                <a:stretch>
                  <a:fillRect l="-1296" b="-7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21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7650" y="342900"/>
            <a:ext cx="86487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(b) The work done by the gas is the area</a:t>
            </a:r>
          </a:p>
          <a:p>
            <a:pPr marL="0" indent="0">
              <a:buNone/>
            </a:pPr>
            <a:r>
              <a:rPr lang="en-US" sz="2400" dirty="0"/>
              <a:t> under the curve  (yellow line)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B</a:t>
            </a:r>
            <a:r>
              <a:rPr lang="en-US" sz="2400" dirty="0"/>
              <a:t>=  ½ ×(4 - 1)(40 -10)  + (4 -1)(10 - 0)</a:t>
            </a:r>
          </a:p>
          <a:p>
            <a:pPr marL="0" indent="0">
              <a:buNone/>
            </a:pPr>
            <a:r>
              <a:rPr lang="en-US" sz="2400" dirty="0"/>
              <a:t>    = 75  J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(c) W</a:t>
            </a:r>
            <a:r>
              <a:rPr lang="en-US" sz="2400" baseline="-25000" dirty="0"/>
              <a:t>C</a:t>
            </a:r>
            <a:r>
              <a:rPr lang="en-US" sz="2400" dirty="0"/>
              <a:t>= W</a:t>
            </a:r>
            <a:r>
              <a:rPr lang="en-US" sz="2400" baseline="-25000" dirty="0"/>
              <a:t>C1 </a:t>
            </a:r>
            <a:r>
              <a:rPr lang="en-US" sz="2400" dirty="0"/>
              <a:t>+ W</a:t>
            </a:r>
            <a:r>
              <a:rPr lang="en-US" sz="2400" baseline="-25000" dirty="0"/>
              <a:t>C2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C1 </a:t>
            </a:r>
            <a:r>
              <a:rPr lang="en-US" sz="2400" dirty="0"/>
              <a:t>= 0 (constant volume)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C2 </a:t>
            </a:r>
            <a:r>
              <a:rPr lang="en-US" sz="2400" dirty="0"/>
              <a:t>= (4-1)(10-0) = 30 J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 </a:t>
            </a:r>
            <a:r>
              <a:rPr lang="en-US" sz="2400" dirty="0"/>
              <a:t>=  0 + 30  = 30 J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-76199"/>
            <a:ext cx="358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234631"/>
            <a:ext cx="3810000" cy="3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290EB7-994A-4D3D-A8E0-7B0FA7E2C6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3684905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4C22F2-E5CD-45EA-AEA8-F78FDB06B34E}"/>
              </a:ext>
            </a:extLst>
          </p:cNvPr>
          <p:cNvSpPr/>
          <p:nvPr/>
        </p:nvSpPr>
        <p:spPr>
          <a:xfrm>
            <a:off x="304800" y="533400"/>
            <a:ext cx="8077200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45. A gas within a closed chamber undergoes the cycle shown in the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p-V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diagram of Fig. The horizontal scale is set by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V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= 4.0 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. Calculate the net energy added to the system as heat during one complete cycle.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7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6294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Solution: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Since for a closed cycle,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baseline="-25000" dirty="0" err="1">
                <a:solidFill>
                  <a:prstClr val="black"/>
                </a:solidFill>
              </a:rPr>
              <a:t>int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E - E = 0  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1</a:t>
            </a:r>
            <a:r>
              <a:rPr lang="en-US" sz="2400" baseline="30000" dirty="0">
                <a:solidFill>
                  <a:prstClr val="black"/>
                </a:solidFill>
              </a:rPr>
              <a:t>st</a:t>
            </a:r>
            <a:r>
              <a:rPr lang="en-US" sz="2400" dirty="0">
                <a:solidFill>
                  <a:prstClr val="black"/>
                </a:solidFill>
              </a:rPr>
              <a:t> law of thermodynamics,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baseline="-250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= Q - W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0  = Q - W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Q = 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work done in a complete cycle is given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by the area inside the loop (triangle)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net</a:t>
            </a:r>
            <a:r>
              <a:rPr lang="en-US" sz="2400" dirty="0">
                <a:solidFill>
                  <a:srgbClr val="0070C0"/>
                </a:solidFill>
              </a:rPr>
              <a:t>=  ½ × ( 4-1) (30-10)  = 30 J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Area under the curve B to C ( compression)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Is greater than the area under the curve A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to B (expansion). So the net work done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negative.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 </a:t>
            </a:r>
            <a:r>
              <a:rPr lang="en-US" sz="2400" baseline="-25000" dirty="0">
                <a:solidFill>
                  <a:srgbClr val="0070C0"/>
                </a:solidFill>
              </a:rPr>
              <a:t>net</a:t>
            </a:r>
            <a:r>
              <a:rPr lang="en-US" sz="2400" dirty="0">
                <a:solidFill>
                  <a:srgbClr val="0070C0"/>
                </a:solidFill>
              </a:rPr>
              <a:t>= - 30 J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[or W</a:t>
            </a:r>
            <a:r>
              <a:rPr lang="en-US" sz="2400" baseline="-25000" dirty="0">
                <a:solidFill>
                  <a:srgbClr val="7030A0"/>
                </a:solidFill>
              </a:rPr>
              <a:t>net</a:t>
            </a:r>
            <a:r>
              <a:rPr lang="en-US" sz="2400" dirty="0">
                <a:solidFill>
                  <a:srgbClr val="7030A0"/>
                </a:solidFill>
              </a:rPr>
              <a:t>= ½ × (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f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- V</a:t>
            </a:r>
            <a:r>
              <a:rPr lang="en-US" sz="2400" baseline="-25000" dirty="0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) (30-10) =½ × ( 1-4) (30-10)  = - 30 J]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Q = W =  - 30 J</a:t>
            </a:r>
          </a:p>
          <a:p>
            <a:pPr marL="0" indent="0">
              <a:buNone/>
            </a:pPr>
            <a:r>
              <a:rPr lang="en-US" sz="2400" dirty="0"/>
              <a:t>The gas (system) loses heat.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B1634-408E-4FDC-BA64-70C2E3BC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46" y="533400"/>
            <a:ext cx="351868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779" y="990600"/>
                <a:ext cx="8229600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system can change from initial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b="1" dirty="0"/>
                  <a:t> to final state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400" b="1" dirty="0"/>
                  <a:t> by many ways which are described bellow by various P-V diagrams: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9" y="990600"/>
                <a:ext cx="8229600" cy="830997"/>
              </a:xfrm>
              <a:prstGeom prst="rect">
                <a:avLst/>
              </a:prstGeom>
              <a:blipFill>
                <a:blip r:embed="rId2"/>
                <a:stretch>
                  <a:fillRect l="-1185" t="-5882" r="-1333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4073" y="274320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2762892"/>
            <a:ext cx="307156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741340"/>
            <a:ext cx="4551218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Here, the pressure decreases as volume increases.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3009" y="4124886"/>
            <a:ext cx="4572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So, the work done is positive.</a:t>
            </a:r>
          </a:p>
        </p:txBody>
      </p:sp>
    </p:spTree>
    <p:extLst>
      <p:ext uri="{BB962C8B-B14F-4D97-AF65-F5344CB8AC3E}">
        <p14:creationId xmlns:p14="http://schemas.microsoft.com/office/powerpoint/2010/main" val="31020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055" y="6858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748145"/>
            <a:ext cx="2721249" cy="219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38600" y="914400"/>
                <a:ext cx="4800600" cy="156966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Here, the change takes place in two steps.</a:t>
                </a:r>
              </a:p>
              <a:p>
                <a:r>
                  <a:rPr lang="en-US" sz="2400" b="1" dirty="0"/>
                  <a:t>Step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𝒊𝒂</m:t>
                    </m:r>
                  </m:oMath>
                </a14:m>
                <a:r>
                  <a:rPr lang="en-US" sz="2400" b="1" dirty="0"/>
                  <a:t> is carried out at constant pressure by increasing the volume.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914400"/>
                <a:ext cx="48006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033" t="-3113" r="-635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2712605"/>
            <a:ext cx="4800600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So, positive work is done in this step.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429000"/>
                <a:ext cx="7924800" cy="8309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Second step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𝒂𝒇</m:t>
                    </m:r>
                  </m:oMath>
                </a14:m>
                <a:r>
                  <a:rPr lang="en-US" sz="2400" b="1" dirty="0"/>
                  <a:t> is carried out at constant volume by decreasing the pressure. So, in this step, work done is zero.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9000"/>
                <a:ext cx="79248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5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4343400"/>
                <a:ext cx="7924800" cy="83099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For the overall process, work done is positive and is carried out only during step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𝒊𝒂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43400"/>
                <a:ext cx="79248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154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85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89057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19549"/>
            <a:ext cx="3128671" cy="241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9490" y="789057"/>
            <a:ext cx="4828309" cy="19389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Here, the change also takes place in two steps.</a:t>
            </a:r>
          </a:p>
          <a:p>
            <a:pPr lvl="0"/>
            <a:r>
              <a:rPr lang="en-US" sz="2400" b="1" dirty="0">
                <a:solidFill>
                  <a:prstClr val="black"/>
                </a:solidFill>
              </a:rPr>
              <a:t>First step is carried out at constant volume by decreasing the pressure. So, in this step, work done is zero.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9490" y="2895600"/>
            <a:ext cx="4752110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Second step is carried out at constant pressure by increasing the volume. So, positive work is done in this step.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72000"/>
            <a:ext cx="815340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For the overall process, work done is positive and is carried out only during the second step.</a:t>
            </a:r>
          </a:p>
        </p:txBody>
      </p:sp>
    </p:spTree>
    <p:extLst>
      <p:ext uri="{BB962C8B-B14F-4D97-AF65-F5344CB8AC3E}">
        <p14:creationId xmlns:p14="http://schemas.microsoft.com/office/powerpoint/2010/main" val="31868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37377"/>
            <a:ext cx="2546553" cy="200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1137377"/>
            <a:ext cx="44958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Here, the pressure increases as volume decreases.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7200" y="2667000"/>
            <a:ext cx="4495800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So, the work done is negative.</a:t>
            </a:r>
          </a:p>
        </p:txBody>
      </p:sp>
    </p:spTree>
    <p:extLst>
      <p:ext uri="{BB962C8B-B14F-4D97-AF65-F5344CB8AC3E}">
        <p14:creationId xmlns:p14="http://schemas.microsoft.com/office/powerpoint/2010/main" val="38870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7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29798"/>
            <a:ext cx="3002801" cy="234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49710" y="762000"/>
            <a:ext cx="4572000" cy="3046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Here, the system is taken from some initial state </a:t>
            </a:r>
            <a:r>
              <a:rPr lang="en-US" sz="2400" b="1" i="1" dirty="0">
                <a:latin typeface="+mj-lt"/>
              </a:rPr>
              <a:t>i </a:t>
            </a:r>
            <a:r>
              <a:rPr lang="en-US" sz="2400" b="1" dirty="0">
                <a:latin typeface="+mj-lt"/>
              </a:rPr>
              <a:t>to some other state </a:t>
            </a:r>
            <a:r>
              <a:rPr lang="en-US" sz="2400" b="1" i="1" dirty="0">
                <a:latin typeface="+mj-lt"/>
              </a:rPr>
              <a:t>f </a:t>
            </a:r>
            <a:r>
              <a:rPr lang="en-US" sz="2400" b="1" dirty="0">
                <a:latin typeface="+mj-lt"/>
              </a:rPr>
              <a:t>and then back to </a:t>
            </a:r>
            <a:r>
              <a:rPr lang="en-US" sz="2400" b="1" i="1" dirty="0">
                <a:latin typeface="+mj-lt"/>
              </a:rPr>
              <a:t>i</a:t>
            </a:r>
            <a:r>
              <a:rPr lang="en-US" sz="2400" b="1" dirty="0">
                <a:latin typeface="+mj-lt"/>
              </a:rPr>
              <a:t>. The net work done by the system during the cycle is the sum of the </a:t>
            </a:r>
            <a:r>
              <a:rPr lang="en-US" sz="2400" b="1" i="1" dirty="0">
                <a:latin typeface="+mj-lt"/>
              </a:rPr>
              <a:t>positive </a:t>
            </a:r>
            <a:r>
              <a:rPr lang="en-US" sz="2400" b="1" dirty="0">
                <a:latin typeface="+mj-lt"/>
              </a:rPr>
              <a:t>work done during the expansion and the </a:t>
            </a:r>
            <a:r>
              <a:rPr lang="en-US" sz="2400" b="1" i="1" dirty="0">
                <a:latin typeface="+mj-lt"/>
              </a:rPr>
              <a:t>negative </a:t>
            </a:r>
            <a:r>
              <a:rPr lang="en-US" sz="2400" b="1" dirty="0">
                <a:latin typeface="+mj-lt"/>
              </a:rPr>
              <a:t>work done during the compression.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4343400"/>
            <a:ext cx="8135910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The net work is positive because the area under the expansion curve (</a:t>
            </a:r>
            <a:r>
              <a:rPr lang="en-US" sz="2400" b="1" i="1" dirty="0">
                <a:solidFill>
                  <a:prstClr val="black"/>
                </a:solidFill>
              </a:rPr>
              <a:t>i </a:t>
            </a:r>
            <a:r>
              <a:rPr lang="en-US" sz="2400" b="1" dirty="0">
                <a:solidFill>
                  <a:prstClr val="black"/>
                </a:solidFill>
              </a:rPr>
              <a:t>to </a:t>
            </a:r>
            <a:r>
              <a:rPr lang="en-US" sz="2400" b="1" i="1" dirty="0">
                <a:solidFill>
                  <a:prstClr val="black"/>
                </a:solidFill>
              </a:rPr>
              <a:t>f </a:t>
            </a:r>
            <a:r>
              <a:rPr lang="en-US" sz="2400" b="1" dirty="0">
                <a:solidFill>
                  <a:prstClr val="black"/>
                </a:solidFill>
              </a:rPr>
              <a:t>) is greater than the area under the compression curve (</a:t>
            </a:r>
            <a:r>
              <a:rPr lang="en-US" sz="2400" b="1" i="1" dirty="0">
                <a:solidFill>
                  <a:prstClr val="black"/>
                </a:solidFill>
              </a:rPr>
              <a:t>f </a:t>
            </a:r>
            <a:r>
              <a:rPr lang="en-US" sz="2400" b="1" dirty="0">
                <a:solidFill>
                  <a:prstClr val="black"/>
                </a:solidFill>
              </a:rPr>
              <a:t>to </a:t>
            </a:r>
            <a:r>
              <a:rPr lang="en-US" sz="2400" b="1" i="1" dirty="0">
                <a:solidFill>
                  <a:prstClr val="black"/>
                </a:solidFill>
              </a:rPr>
              <a:t>i</a:t>
            </a:r>
            <a:r>
              <a:rPr lang="en-US" sz="2400" b="1" dirty="0">
                <a:solidFill>
                  <a:prstClr val="black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729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2225" y="2992427"/>
                <a:ext cx="8035637" cy="19739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b="1" dirty="0">
                    <a:cs typeface="Arial" panose="020B0604020202020204" pitchFamily="34" charset="0"/>
                  </a:rPr>
                  <a:t>The quantity Q - W must represent a change in some intrinsic property of the system. We call this property the internal energy </a:t>
                </a:r>
                <a:r>
                  <a:rPr lang="en-US" sz="2400" b="1" dirty="0" err="1">
                    <a:cs typeface="Arial" panose="020B0604020202020204" pitchFamily="34" charset="0"/>
                  </a:rPr>
                  <a:t>E</a:t>
                </a:r>
                <a:r>
                  <a:rPr lang="en-US" sz="2400" b="1" baseline="-25000" dirty="0" err="1">
                    <a:cs typeface="Arial" panose="020B0604020202020204" pitchFamily="34" charset="0"/>
                  </a:rPr>
                  <a:t>int</a:t>
                </a:r>
                <a:r>
                  <a:rPr lang="en-US" sz="2400" b="1" dirty="0">
                    <a:cs typeface="Arial" panose="020B0604020202020204" pitchFamily="34" charset="0"/>
                  </a:rPr>
                  <a:t> and we write</a:t>
                </a:r>
                <a:r>
                  <a:rPr lang="en-US" sz="2400" b="1" dirty="0">
                    <a:ea typeface="Cambria Math"/>
                    <a:cs typeface="Arial" panose="020B0604020202020204" pitchFamily="34" charset="0"/>
                  </a:rPr>
                  <a:t>  </a:t>
                </a:r>
                <a:r>
                  <a:rPr lang="en-US" sz="2000" b="1" dirty="0">
                    <a:solidFill>
                      <a:srgbClr val="4F81BD">
                        <a:lumMod val="75000"/>
                      </a:srgbClr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000" b="1" dirty="0">
                    <a:solidFill>
                      <a:srgbClr val="4F81BD">
                        <a:lumMod val="75000"/>
                      </a:srgbClr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𝒊𝒏𝒕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Q – W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equation known as the first law of thermodynamics.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25" y="2992427"/>
                <a:ext cx="8035637" cy="1973938"/>
              </a:xfrm>
              <a:prstGeom prst="rect">
                <a:avLst/>
              </a:prstGeom>
              <a:blipFill>
                <a:blip r:embed="rId2"/>
                <a:stretch>
                  <a:fillRect l="-1137" t="-2469" r="-303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6863" y="838200"/>
            <a:ext cx="8000999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When a system changes from a given initial state to a given final state, , both W and Q depend on the nature of the process but the quantity Q-W is the same for all process which depends only on the initial and final states, not on the process.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C1A848-5357-8113-554D-0ECA34AD2680}"/>
                  </a:ext>
                </a:extLst>
              </p:cNvPr>
              <p:cNvSpPr txBox="1"/>
              <p:nvPr/>
            </p:nvSpPr>
            <p:spPr>
              <a:xfrm>
                <a:off x="536863" y="5181600"/>
                <a:ext cx="8035636" cy="13029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just" defTabSz="685800" rtl="0" eaLnBrk="1" fontAlgn="auto" latinLnBrk="0" hangingPunct="1"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If the thermodynamic system undergoes only a differential change, we can write the first law as                </a:t>
                </a:r>
              </a:p>
              <a:p>
                <a:pPr marL="0" marR="0" lvl="0" indent="0" algn="just" defTabSz="685800" rtl="0" eaLnBrk="1" fontAlgn="auto" latinLnBrk="0" hangingPunct="1"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sz="2400" b="1" dirty="0">
                    <a:latin typeface="+mj-lt"/>
                    <a:cs typeface="Arial" panose="020B0604020202020204" pitchFamily="34" charset="0"/>
                  </a:rPr>
                  <a:t>                                   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</a:rPr>
                      <m:t>𝒅</m:t>
                    </m:r>
                    <m:sSub>
                      <m:sSub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</a:rPr>
                          <m:t>𝑬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</a:rPr>
                          <m:t>𝒊𝒏𝒕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 = 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dQ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 - 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j-lt"/>
                    <a:ea typeface="+mn-ea"/>
                    <a:cs typeface="Arial" panose="020B0604020202020204" pitchFamily="34" charset="0"/>
                  </a:rPr>
                  <a:t>dW</a:t>
                </a: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C1A848-5357-8113-554D-0ECA34AD2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3" y="5181600"/>
                <a:ext cx="8035636" cy="1302921"/>
              </a:xfrm>
              <a:prstGeom prst="rect">
                <a:avLst/>
              </a:prstGeom>
              <a:blipFill>
                <a:blip r:embed="rId3"/>
                <a:stretch>
                  <a:fillRect l="-1138" t="-3738" r="-1214" b="-9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3158-0A61-4AAC-A4A0-E2C175B546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70848"/>
            <a:ext cx="4503738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4FE190-AFF1-4FD8-A8C6-CA7170673C9A}"/>
              </a:ext>
            </a:extLst>
          </p:cNvPr>
          <p:cNvSpPr/>
          <p:nvPr/>
        </p:nvSpPr>
        <p:spPr>
          <a:xfrm>
            <a:off x="152400" y="382172"/>
            <a:ext cx="8382000" cy="2188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43. In Fig., a gas sample expands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 4.0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while its pressure decreases from p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p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/4.0.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1.0 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40 Pa, how much work is done by the gas if its pressure changes with volume via (a) path A, (b) path B, and (c) path C?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2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 of 43</a:t>
                </a:r>
              </a:p>
              <a:p>
                <a:pPr marL="0" indent="0">
                  <a:buNone/>
                </a:pPr>
                <a:r>
                  <a:rPr lang="en-US" sz="2400" dirty="0"/>
                  <a:t>The volume increases through the three paths , so the work done by the gas is always positive.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𝑑𝑊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𝑉𝑓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𝑑𝑉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= Area under the curve of p-V </a:t>
                </a:r>
              </a:p>
              <a:p>
                <a:pPr marL="0" indent="0">
                  <a:buNone/>
                </a:pPr>
                <a:r>
                  <a:rPr lang="en-US" sz="2400" dirty="0"/>
                  <a:t>(a) W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 = W</a:t>
                </a:r>
                <a:r>
                  <a:rPr lang="en-US" sz="2400" baseline="-25000" dirty="0"/>
                  <a:t>A1 </a:t>
                </a:r>
                <a:r>
                  <a:rPr lang="en-US" sz="2400" dirty="0"/>
                  <a:t>+ W</a:t>
                </a:r>
                <a:r>
                  <a:rPr lang="en-US" sz="2400" baseline="-25000" dirty="0"/>
                  <a:t>A2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A1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40 (4-1)  = 120 J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(constant pressure)</a:t>
                </a: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>
                    <a:solidFill>
                      <a:prstClr val="black"/>
                    </a:solidFill>
                  </a:rPr>
                  <a:t>   </a:t>
                </a: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A2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0   (constant volume)</a:t>
                </a: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120 +0  = 120 J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[W = p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V = p(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– V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)= (40-0)(4-1)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W=40(3) = 120 J]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  <a:blipFill>
                <a:blip r:embed="rId2"/>
                <a:stretch>
                  <a:fillRect l="-1118" t="-122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2nchlq0f2u6vy.cloudfront.net/14/11/25/b7c859daddfc8db0620fc50c23e056d6/481d2bca0a946fd854a3beb2eff3c894/image_sc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523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931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66</cp:revision>
  <cp:lastPrinted>2020-01-29T17:32:47Z</cp:lastPrinted>
  <dcterms:created xsi:type="dcterms:W3CDTF">2019-05-19T19:01:49Z</dcterms:created>
  <dcterms:modified xsi:type="dcterms:W3CDTF">2023-01-30T10:16:07Z</dcterms:modified>
</cp:coreProperties>
</file>