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8" r:id="rId3"/>
    <p:sldId id="269" r:id="rId4"/>
    <p:sldId id="270" r:id="rId5"/>
    <p:sldId id="271" r:id="rId6"/>
    <p:sldId id="265" r:id="rId7"/>
    <p:sldId id="266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1AFA-6A2C-46E5-B538-BE7B2BBF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0841F-8D20-41BC-A515-651EE7D93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126D-CCA8-4BFD-9D96-01BB47B9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277C-83AC-4C9E-99FE-F6B26776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CD378-65D1-44B5-8A32-72F7F4C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6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D0E4-E196-4481-BEC3-B0376367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79EC-0D48-4A0B-B8B1-B4CB5FC2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4070-16C1-48A4-86B1-1D5B52C5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4DB4-E09C-4C72-9C8C-BAA6B140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2242-1EF5-4E3E-9568-09C7A7C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993-D8FC-42BA-8A5E-9D005F82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15D1-A8FF-417A-99C7-F89E7809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3352-366D-4033-8C72-08699E99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8A3A-5260-458A-8FE5-3C67C112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908D-F181-4AFA-8DC5-21D91AD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1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1E67-F07C-4B45-9E5A-A1275355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723B-C1BF-4078-A717-F07EB808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362F0-B17E-43E6-9B9B-4B6475E4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8254-57FD-4052-9B8B-A7A01CC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F223-926F-4059-A07C-71733E62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2E630-9B3F-4196-B274-5A3FB3CE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B4C1-238C-4A9D-8FB3-74B0F089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1FCC-0BC3-446C-AA59-AAB0F532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009A1-7B2D-4415-915B-57896E1E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E699C-C045-4298-9E1F-A1F8921B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E38CB-8D4A-4541-8547-CBE566DA3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E587C-CDDE-4215-8D89-6CC42BB8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F7C63-F68A-47F0-AC52-4E5501D6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45782-FBDF-4CDC-8C50-A1FD979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F68F-0725-4372-BFE8-EFE47204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064FA-F17B-4211-8A9E-EA88BDEA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EF882-99E1-49D8-A9BE-D3EF873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ABCA-E92C-4899-982F-AF2B450F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6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404F4-311F-4978-A2EF-6B397205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3EAE-1972-44B5-B2BB-29F2DC38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EE5C-762C-4309-BF6C-D6344EEF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5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B468-7EFC-433D-AD3B-E28DE484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C44D-1725-458B-A952-F770007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7F4A2-2CF2-4ACF-8C86-D4E4629A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4B7B-8346-43C9-8CA2-BDFB656A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FA42-F582-4B98-9B90-C83D921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1C0C-5035-4174-AD8A-5EADE8D0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8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4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C17F-69D7-4DDB-8243-61726A6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C7E1-00A4-4ABD-AEBE-1B739B38D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CE7F1-70FA-4394-9386-705A853D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5C1EB-C8B2-4F1E-BB19-74EAEFE4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985B-46CD-443A-AA20-36D7003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A142-ACB3-4FA9-99BA-A25E3BDE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6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9A04-D829-4C87-865B-816C5E22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07992-DA94-4083-9840-3F3A6F8F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B561-F0D2-409B-909E-489E2ABA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8E04-C4C6-4447-A0F8-558ECC5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B272-297C-4A87-A23C-AC79DCA3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9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7F451-1517-4BB0-9A30-55130CBE5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EBD81-2A32-4CB7-B0FB-00C02326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4869-CF0B-4BA1-A260-B333075A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455F-D7F0-4DD7-91B9-F57D56DC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A5B7-F551-4142-A4AB-B4EBD750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0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C301-3ACF-4388-A144-4C2EC0E61FC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8309-3C98-4943-8453-B2D06DC5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7A8F-ED06-4B5F-AA0A-E911D9F6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D1D9-0251-45B9-A21C-252FF9CE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CD1C-2588-4ED9-A5CC-B63A0EDE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FD18-A0A3-47F1-A0BC-57B9CC08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82" y="345757"/>
            <a:ext cx="8991600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First law of Thermodynamics in Four Thermodynamic 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48553"/>
            <a:ext cx="7446818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Ten-BoldItalic"/>
              </a:rPr>
              <a:t>Adiabatic processes:</a:t>
            </a:r>
            <a:r>
              <a:rPr lang="en-US" sz="2400" b="1" dirty="0">
                <a:ea typeface="Calibri"/>
                <a:cs typeface="TimesTen-Roman"/>
              </a:rPr>
              <a:t> In an adiabatic process, </a:t>
            </a:r>
            <a:r>
              <a:rPr lang="en-US" sz="2400" b="1" i="1" dirty="0">
                <a:ea typeface="Calibri"/>
                <a:cs typeface="TimesTen-Italic"/>
              </a:rPr>
              <a:t>no transfer of heat </a:t>
            </a:r>
            <a:r>
              <a:rPr lang="en-US" sz="2400" b="1" dirty="0">
                <a:ea typeface="Calibri"/>
                <a:cs typeface="TimesTen-Roman"/>
              </a:rPr>
              <a:t>occurs between the system and its environment.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895600"/>
            <a:ext cx="7446818" cy="5170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Roman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△Q</a:t>
            </a:r>
            <a:r>
              <a:rPr lang="en-US" sz="2400" b="1" dirty="0">
                <a:ea typeface="Calibri"/>
                <a:cs typeface="MathematicalPi-One"/>
              </a:rPr>
              <a:t> =</a:t>
            </a:r>
            <a:r>
              <a:rPr lang="en-US" sz="2400" b="1" dirty="0">
                <a:ea typeface="Calibri"/>
                <a:cs typeface="TimesTen-Roman"/>
              </a:rPr>
              <a:t>0 in the first law:</a:t>
            </a:r>
            <a:r>
              <a:rPr lang="en-US" sz="2400" b="1" dirty="0">
                <a:ea typeface="Calibri"/>
                <a:cs typeface="Times New Roman"/>
              </a:rPr>
              <a:t>         </a:t>
            </a:r>
            <a:r>
              <a:rPr lang="en-US" sz="2400" b="1" dirty="0">
                <a:latin typeface="Cambria Math"/>
                <a:ea typeface="Cambria Math"/>
              </a:rPr>
              <a:t>△E=- △W</a:t>
            </a:r>
            <a:endParaRPr lang="en-US" sz="2400" b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10000"/>
            <a:ext cx="7446818" cy="136652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Roman"/>
              </a:rPr>
              <a:t>Thus if work is done </a:t>
            </a:r>
            <a:r>
              <a:rPr lang="en-US" sz="2400" b="1" i="1" dirty="0">
                <a:ea typeface="Calibri"/>
                <a:cs typeface="TimesTen-Italic"/>
              </a:rPr>
              <a:t>on </a:t>
            </a:r>
            <a:r>
              <a:rPr lang="en-US" sz="2400" b="1" dirty="0">
                <a:ea typeface="Calibri"/>
                <a:cs typeface="TimesTen-Roman"/>
              </a:rPr>
              <a:t>the system, the internal energy increases and if work is done </a:t>
            </a:r>
            <a:r>
              <a:rPr lang="en-US" sz="2400" b="1" i="1" dirty="0">
                <a:ea typeface="Calibri"/>
                <a:cs typeface="TimesTen-Italic"/>
              </a:rPr>
              <a:t>by </a:t>
            </a:r>
            <a:r>
              <a:rPr lang="en-US" sz="2400" b="1" dirty="0">
                <a:ea typeface="Calibri"/>
                <a:cs typeface="TimesTen-Roman"/>
              </a:rPr>
              <a:t>the system, the internal energy of the system decreases</a:t>
            </a:r>
            <a:r>
              <a:rPr lang="en-US" sz="2400" dirty="0">
                <a:ea typeface="Calibri"/>
                <a:cs typeface="TimesTen-Roman"/>
              </a:rPr>
              <a:t>. 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394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676400"/>
            <a:ext cx="76200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 New Roman"/>
              </a:rPr>
              <a:t>Constant-volume processes:</a:t>
            </a:r>
            <a:r>
              <a:rPr lang="en-US" sz="2400" b="1" dirty="0">
                <a:ea typeface="Calibri"/>
                <a:cs typeface="Times New Roman"/>
              </a:rPr>
              <a:t> If the volume of a system is held constant, that system can do no work.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1109" y="2895600"/>
            <a:ext cx="7592291" cy="517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Calibri"/>
                <a:cs typeface="Times New Roman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△W=</a:t>
            </a:r>
            <a:r>
              <a:rPr lang="en-US" sz="2400" b="1" dirty="0">
                <a:ea typeface="Calibri"/>
                <a:cs typeface="Times New Roman"/>
              </a:rPr>
              <a:t> 0 in the first law: </a:t>
            </a:r>
            <a:r>
              <a:rPr lang="en-US" sz="2400" b="1" dirty="0">
                <a:latin typeface="Cambria Math"/>
                <a:ea typeface="Cambria Math"/>
              </a:rPr>
              <a:t>△E=△Q</a:t>
            </a:r>
            <a:r>
              <a:rPr lang="en-US" sz="2400" b="1" dirty="0">
                <a:ea typeface="Calibri"/>
                <a:cs typeface="Times New Roman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744" y="3810000"/>
            <a:ext cx="7557655" cy="136652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a typeface="Calibri"/>
                <a:cs typeface="Times New Roman"/>
              </a:rPr>
              <a:t>Thus, if heat is absorbed by a system, the internal energy increases and if heat is lost, the internal energy of the system decrease.</a:t>
            </a:r>
          </a:p>
        </p:txBody>
      </p:sp>
    </p:spTree>
    <p:extLst>
      <p:ext uri="{BB962C8B-B14F-4D97-AF65-F5344CB8AC3E}">
        <p14:creationId xmlns:p14="http://schemas.microsoft.com/office/powerpoint/2010/main" val="18087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961" y="1143000"/>
            <a:ext cx="7349837" cy="17912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i="1" u="sng" dirty="0">
                <a:ea typeface="Calibri"/>
                <a:cs typeface="TimesTen-BoldItalic"/>
              </a:rPr>
              <a:t>Cyclical processes</a:t>
            </a:r>
            <a:r>
              <a:rPr lang="en-US" sz="2400" b="1" i="1" dirty="0">
                <a:ea typeface="Calibri"/>
                <a:cs typeface="TimesTen-BoldItalic"/>
              </a:rPr>
              <a:t>: </a:t>
            </a:r>
            <a:r>
              <a:rPr lang="en-US" sz="2400" b="1" dirty="0">
                <a:ea typeface="Calibri"/>
                <a:cs typeface="TimesTen-BoldItalic"/>
              </a:rPr>
              <a:t>In this process, after certain interchanges of heat and work, the system is restored to its initial state. Thus the internal energy does not change.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5962" y="3435927"/>
            <a:ext cx="7349837" cy="5170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Putting </a:t>
            </a:r>
            <a:r>
              <a:rPr lang="en-US" sz="2400" b="1" dirty="0">
                <a:latin typeface="Cambria Math"/>
                <a:ea typeface="Cambria Math"/>
              </a:rPr>
              <a:t>△E</a:t>
            </a:r>
            <a:r>
              <a:rPr lang="en-US" sz="2400" b="1" dirty="0">
                <a:ea typeface="Calibri"/>
                <a:cs typeface="TimesTen-BoldItalic"/>
              </a:rPr>
              <a:t> =0 in the first law: </a:t>
            </a:r>
            <a:r>
              <a:rPr lang="en-US" sz="2400" b="1" dirty="0">
                <a:latin typeface="Cambria Math"/>
                <a:ea typeface="Cambria Math"/>
              </a:rPr>
              <a:t>△Q</a:t>
            </a:r>
            <a:r>
              <a:rPr lang="en-US" sz="2400" dirty="0">
                <a:ea typeface="Calibri"/>
                <a:cs typeface="MathematicalPi-One"/>
              </a:rPr>
              <a:t> =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latin typeface="Cambria Math"/>
                <a:ea typeface="Cambria Math"/>
              </a:rPr>
              <a:t>△W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9036" y="4572000"/>
            <a:ext cx="7356764" cy="9417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Thus, the net work done must be equal to the net transferred heat.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6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16" y="3352800"/>
            <a:ext cx="349008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143000"/>
            <a:ext cx="8001000" cy="12003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a typeface="Calibri"/>
                <a:cs typeface="TimesTen-BoldItalic"/>
              </a:rPr>
              <a:t>Free Expansion:</a:t>
            </a:r>
            <a:r>
              <a:rPr lang="en-US" sz="2400" b="1" i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ea typeface="Calibri"/>
                <a:cs typeface="TimesTen-BoldItalic"/>
              </a:rPr>
              <a:t>These are the adiabatic processes in which no transfer of heat occurs between the system and its environment and no work is done on or by the system.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590800"/>
            <a:ext cx="7315200" cy="517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ea typeface="Calibri"/>
                <a:cs typeface="TimesTen-BoldItalic"/>
              </a:rPr>
              <a:t>Thus,</a:t>
            </a:r>
            <a:r>
              <a:rPr lang="en-US" sz="2400" b="1" dirty="0">
                <a:latin typeface="Cambria Math"/>
                <a:ea typeface="Cambria Math"/>
              </a:rPr>
              <a:t> △Q</a:t>
            </a:r>
            <a:r>
              <a:rPr lang="en-US" sz="2400" dirty="0">
                <a:ea typeface="Calibri"/>
                <a:cs typeface="MathematicalPi-One"/>
              </a:rPr>
              <a:t> =</a:t>
            </a:r>
            <a:r>
              <a:rPr lang="en-US" sz="2400" b="1" dirty="0">
                <a:ea typeface="Calibri"/>
                <a:cs typeface="TimesTen-BoldItalic"/>
              </a:rPr>
              <a:t> </a:t>
            </a:r>
            <a:r>
              <a:rPr lang="en-US" sz="2400" b="1" dirty="0">
                <a:latin typeface="Cambria Math"/>
                <a:ea typeface="Cambria Math"/>
              </a:rPr>
              <a:t>△W=</a:t>
            </a:r>
            <a:r>
              <a:rPr lang="en-US" sz="2400" b="1" dirty="0">
                <a:ea typeface="Calibri"/>
                <a:cs typeface="TimesTen-BoldItalic"/>
              </a:rPr>
              <a:t> 0 and the first law becomes: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b="1" dirty="0">
                <a:latin typeface="Cambria Math"/>
                <a:ea typeface="Cambria Math"/>
              </a:rPr>
              <a:t>△E=0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282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171450"/>
                <a:ext cx="8610600" cy="65151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46. Suppose 200 J of work is done on a system and 70.0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cal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is extracted from the system as heat. In the sense of the first law of thermodynamics, what are the values (including algebraic signs) of (a) W, (b) Q, and (c)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ΔE</a:t>
                </a:r>
                <a:r>
                  <a:rPr lang="en-US" sz="24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int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aseline="-2500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The work done is negative since work done on the system.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W = - 200 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Energy is extracted from the system,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= - 70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- 294 J          [1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4.2 J]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(c) Internal energy change,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j-cs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+mj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j-cs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Q – W  = - 294 – (- 200) = - 294 + 200 =  - 94 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71450"/>
                <a:ext cx="8610600" cy="6515100"/>
              </a:xfrm>
              <a:blipFill>
                <a:blip r:embed="rId2"/>
                <a:stretch>
                  <a:fillRect l="-1133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pPr marL="0" marR="12446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F0"/>
                </a:solidFill>
                <a:latin typeface="Arial"/>
                <a:ea typeface="Times New Roman"/>
              </a:rPr>
              <a:t>48. As a gas is held within a closed chamber, it passes through the cycle shown in Fig. Determine the energy transferred by the system as heat during constant-pressure process CA if the energy added as heat Q</a:t>
            </a:r>
            <a:r>
              <a:rPr lang="en-US" sz="2000" baseline="-25000" dirty="0">
                <a:solidFill>
                  <a:srgbClr val="00B0F0"/>
                </a:solidFill>
                <a:latin typeface="Arial"/>
                <a:ea typeface="Times New Roman"/>
              </a:rPr>
              <a:t>AB</a:t>
            </a:r>
            <a:r>
              <a:rPr lang="en-US" sz="2000" dirty="0">
                <a:solidFill>
                  <a:srgbClr val="00B0F0"/>
                </a:solidFill>
                <a:latin typeface="Arial"/>
                <a:ea typeface="Times New Roman"/>
              </a:rPr>
              <a:t> during constant-volume process AB is 20.0 J, no energy is transferred as heat during adiabatic process BC, and the net work done during the cycle is 15.0 J. </a:t>
            </a:r>
          </a:p>
          <a:p>
            <a:pPr marL="0" marR="12446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Solution:</a:t>
            </a:r>
          </a:p>
          <a:p>
            <a:pPr marL="0" marR="12446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B0F0"/>
              </a:solidFill>
              <a:latin typeface="Times New Roman"/>
              <a:ea typeface="Times New Roman"/>
            </a:endParaRPr>
          </a:p>
          <a:p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4BEDF4-168E-4C2E-B6D4-F3ECC4F26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608830"/>
            <a:ext cx="3563815" cy="375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774DD07-2E6B-44CD-B97B-D61F407D7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971800"/>
                <a:ext cx="4724400" cy="3657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First law of thermodynamics,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     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∆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= Q – 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  For a cyclical process,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n-cs"/>
                      </a:rPr>
                      <m:t>∆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0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= Q – 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Q  =  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Q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AB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+ Q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BC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+ Q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W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+20 + 0 + Q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 15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Q</a:t>
                </a:r>
                <a: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= - 5 J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774DD07-2E6B-44CD-B97B-D61F407D7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71800"/>
                <a:ext cx="4724400" cy="3657600"/>
              </a:xfrm>
              <a:prstGeom prst="rect">
                <a:avLst/>
              </a:prstGeom>
              <a:blipFill>
                <a:blip r:embed="rId3"/>
                <a:stretch>
                  <a:fillRect t="-1333" r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5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516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Israt Kabir</cp:lastModifiedBy>
  <cp:revision>65</cp:revision>
  <cp:lastPrinted>2020-01-29T17:32:47Z</cp:lastPrinted>
  <dcterms:created xsi:type="dcterms:W3CDTF">2019-05-19T19:01:49Z</dcterms:created>
  <dcterms:modified xsi:type="dcterms:W3CDTF">2023-01-30T10:19:18Z</dcterms:modified>
</cp:coreProperties>
</file>