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70" r:id="rId4"/>
    <p:sldId id="262" r:id="rId5"/>
    <p:sldId id="263" r:id="rId6"/>
    <p:sldId id="268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0037-ECED-45BC-9906-0F1626802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B6FE0-C967-4C52-9F42-7AC30DBF4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A80E-1F45-4551-B1AA-FDCC0F88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5E1A-867D-48C9-B50B-908648A1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E3767-1F26-43A6-9579-4ABCC395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B5F0-F3DC-4DDA-A20F-609F4B53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F7770-6FD3-46EE-84DE-F748846B6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94238-6654-455A-B95B-FC1BEFE5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198BC-1B1A-421A-ADCB-1E7203BB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E6A9F-C7C8-4C0A-BDD6-B927B70E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97DFE-BFF6-4FC5-8D92-9FEF9071F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AB767-C83A-4AB7-9204-0E953888D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7BC8-6FB1-4E6F-A1EA-47E66940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E69FA-AC3D-4807-9363-E346A5F1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86FB-E4A3-40DC-A44C-4432DCFB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4F06-32B0-4CBC-BDCE-3CF4FF0D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168C-1904-4B11-8450-25A03E4D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0D165-2246-444E-971A-9E8566FF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9EE8-5C0D-47A9-A1B2-41334BDE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75FD-6984-4E5F-B6B1-1CB9BAFA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5D8A-79B2-48C9-9088-0AA5741A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B7E35-014C-4EB3-8CC4-7B2C52109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7ED1-7E14-473E-81E5-92C2F54F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021B-371F-4E37-A9A8-35A3115E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8A6BD-8ED4-47CE-8352-329FE2C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0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0F87-CC20-4105-87AB-33BD907F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F884-2072-4145-804E-2A00F0DC0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29C6D-2C72-4D98-834D-F09BA3F81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F35B9-3FF0-4949-9F01-0848E902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7B3C0-F941-4B56-AB66-2E7272C1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11868-22F1-4020-BD31-AD51CC71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BB88-FFB9-4A76-86C6-50D37A0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B1801-FA5C-4B77-9E4D-88AFBD430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5A3EB-9DE9-4C9F-9D06-B0C22821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082C5-E821-40E4-895C-54EDC3647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47DC9-13FF-4FC0-835E-5ABC4410B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FF6F3-A180-40E3-95A5-60066722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E5EBE-C029-41A3-BFFF-B0674BBE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73289-723C-4CB2-88CB-2F47151A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DECD-44A0-4973-983E-0D896F60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4B3FA-E309-4C51-9392-F1AEE0E8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7C56C-23C5-4DDA-AB1C-7B33F683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86568-DB0F-4EFF-928F-DAA33D2E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2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66E56-FF53-4901-AFC2-579939AF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0F185-8E5B-4F48-A3E0-8B86F8F6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926D0-C1E8-448E-99D2-BC3FC4CA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1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DA0B-F242-45A6-AF21-F75D3186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F070-2F53-4FAB-BD03-9221868E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D45C6-766D-43F7-80C6-FE2A0ECC8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1457B-37C7-4BB0-846E-F32549EC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F2B76-3EF5-4802-BF24-B89A60AA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8ED6-CDC3-4B83-AE5C-C013230F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0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4348-5C5E-474F-B52C-616612AF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4CD70-FC64-4BF0-A60F-1C09C6462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C0C04-FFC2-4286-9398-027B99596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F0AFD-2A96-4E2A-9CD9-EF31AF1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2E010-F5D8-4ED4-8C4F-BEFC2A95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27F9-558C-4493-8FA0-DA9CFEF1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D7DA7-38D8-4521-B2E6-FB9891BB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B7CAB-1389-4CB7-BFF3-F24D9874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61DE7-19BD-4AA6-ADCF-8CCA06A15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ED773-3AA1-4F35-82DF-1B8FDADBEC8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8DCB-7298-4544-9AF9-8229FEB01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2E816-7265-4233-89A8-E80B7F62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libretexts.org/Bookshelves/Physical_and_Theoretical_Chemistry_Textbook_Maps/Supplemental_Modules_(Physical_and_Theoretical_Chemistry)/Physical_Properties_of_Matter/States_of_Matter/Properties_of_Gases/Gas_Laws/Charles's_Law_(Law_of_Volumes)" TargetMode="External"/><Relationship Id="rId2" Type="http://schemas.openxmlformats.org/officeDocument/2006/relationships/hyperlink" Target="https://chem.libretexts.org/Bookshelves/Physical_and_Theoretical_Chemistry_Textbook_Maps/Supplemental_Modules_(Physical_and_Theoretical_Chemistry)/Physical_Properties_of_Matter/States_of_Matter/Properties_of_Gases/Gas_Laws/Boyle's_La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B953B-043B-40F0-B866-3750CF66A89E}"/>
              </a:ext>
            </a:extLst>
          </p:cNvPr>
          <p:cNvSpPr/>
          <p:nvPr/>
        </p:nvSpPr>
        <p:spPr>
          <a:xfrm>
            <a:off x="4435378" y="-19053"/>
            <a:ext cx="48321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5</a:t>
            </a: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19: The Kinetic Theory of Gases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FBD3C-4CF3-46BA-84AF-77CD877C302C}"/>
              </a:ext>
            </a:extLst>
          </p:cNvPr>
          <p:cNvSpPr/>
          <p:nvPr/>
        </p:nvSpPr>
        <p:spPr>
          <a:xfrm>
            <a:off x="228204" y="554502"/>
            <a:ext cx="3737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Avogadro’s number, N</a:t>
            </a:r>
            <a:r>
              <a:rPr lang="en-US" sz="20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6345A-1958-4EA0-AA40-5827D7A139BB}"/>
              </a:ext>
            </a:extLst>
          </p:cNvPr>
          <p:cNvSpPr/>
          <p:nvPr/>
        </p:nvSpPr>
        <p:spPr>
          <a:xfrm>
            <a:off x="371061" y="4465272"/>
            <a:ext cx="11147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Molar mass: One molar mass M of any substance is the mass of one mole of the substance.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0B098-195D-4AA8-8889-5CF59415E343}"/>
              </a:ext>
            </a:extLst>
          </p:cNvPr>
          <p:cNvSpPr/>
          <p:nvPr/>
        </p:nvSpPr>
        <p:spPr>
          <a:xfrm>
            <a:off x="929684" y="2005963"/>
            <a:ext cx="10588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mole of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contains, N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 6.023 x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860E3-A9B8-4398-B303-1D43E58E02AC}"/>
              </a:ext>
            </a:extLst>
          </p:cNvPr>
          <p:cNvSpPr/>
          <p:nvPr/>
        </p:nvSpPr>
        <p:spPr>
          <a:xfrm>
            <a:off x="622934" y="3079432"/>
            <a:ext cx="6228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mole of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contains, N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 6.023 x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FCB6B-8A8E-46D7-AADB-3C82BD8C8D8E}"/>
              </a:ext>
            </a:extLst>
          </p:cNvPr>
          <p:cNvSpPr/>
          <p:nvPr/>
        </p:nvSpPr>
        <p:spPr>
          <a:xfrm>
            <a:off x="574108" y="5194523"/>
            <a:ext cx="869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molar mass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000" baseline="-25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 m is the mass of 1 atom or molecule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238A0-4A90-4F6A-9D3A-F8EF939F457A}"/>
              </a:ext>
            </a:extLst>
          </p:cNvPr>
          <p:cNvSpPr/>
          <p:nvPr/>
        </p:nvSpPr>
        <p:spPr>
          <a:xfrm>
            <a:off x="753341" y="2532702"/>
            <a:ext cx="7871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mole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contains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atoms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sz="2000" baseline="-25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atoms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6DBC6-8144-4F9D-96FA-E2600708BD5F}"/>
              </a:ext>
            </a:extLst>
          </p:cNvPr>
          <p:cNvSpPr/>
          <p:nvPr/>
        </p:nvSpPr>
        <p:spPr>
          <a:xfrm>
            <a:off x="371061" y="3799383"/>
            <a:ext cx="9130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mole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contains,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molecules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sz="2000" baseline="-25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molecules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BFC0E5-A063-4AEC-805F-CAE87CE2D850}"/>
              </a:ext>
            </a:extLst>
          </p:cNvPr>
          <p:cNvSpPr/>
          <p:nvPr/>
        </p:nvSpPr>
        <p:spPr>
          <a:xfrm>
            <a:off x="492895" y="1185761"/>
            <a:ext cx="111471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Amedeo Avogadro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suggested that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gases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occupy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volume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conditions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pressure.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gases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 the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number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atoms or molecules.</a:t>
            </a:r>
          </a:p>
        </p:txBody>
      </p:sp>
    </p:spTree>
    <p:extLst>
      <p:ext uri="{BB962C8B-B14F-4D97-AF65-F5344CB8AC3E}">
        <p14:creationId xmlns:p14="http://schemas.microsoft.com/office/powerpoint/2010/main" val="220987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1E20BE-F13C-47D5-BA28-F06371569599}"/>
                  </a:ext>
                </a:extLst>
              </p:cNvPr>
              <p:cNvSpPr/>
              <p:nvPr/>
            </p:nvSpPr>
            <p:spPr>
              <a:xfrm>
                <a:off x="786959" y="1508963"/>
                <a:ext cx="10941215" cy="38400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Boyle’s Law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describes the inverse proportional relationship between pressure and volume at a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temperature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a fixed amount of gas. This law came from a manipulation of the Ideal Gas Law.</a:t>
                </a:r>
              </a:p>
              <a:p>
                <a:pPr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p∝1/V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----------------------------------(1)</a:t>
                </a:r>
              </a:p>
              <a:p>
                <a:pPr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u="sng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Charles's Law</a:t>
                </a:r>
                <a:r>
                  <a:rPr lang="en-US" sz="2000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describes the directly proportional relationship between the volume and temperature (in Kelvin) of a fixed amount of gas, when the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is held constant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V∝T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------------------------------------------(2)</a:t>
                </a:r>
              </a:p>
              <a:p>
                <a:pPr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 combining two equations and the fact that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 ∝ n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can write the ideal gas equation </a:t>
                </a:r>
              </a:p>
              <a:p>
                <a:pPr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pV=nRT      [R in terms of mole]</a:t>
                </a:r>
              </a:p>
              <a:p>
                <a:pPr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Boltzmann constant, k = R/N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 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n-US" sz="2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00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R   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k = R              </a:t>
                </a:r>
                <a:r>
                  <a:rPr lang="en-US" sz="2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00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Nk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[N = </a:t>
                </a:r>
                <a:r>
                  <a:rPr lang="en-US" sz="2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nN</a:t>
                </a:r>
                <a:r>
                  <a:rPr lang="en-US" sz="200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b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pV=</a:t>
                </a:r>
                <a:r>
                  <a:rPr lang="en-US" sz="20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NkT</a:t>
                </a:r>
                <a:r>
                  <a: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[k in terms of molecule]  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1E20BE-F13C-47D5-BA28-F06371569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59" y="1508963"/>
                <a:ext cx="10941215" cy="3840073"/>
              </a:xfrm>
              <a:prstGeom prst="rect">
                <a:avLst/>
              </a:prstGeom>
              <a:blipFill>
                <a:blip r:embed="rId4"/>
                <a:stretch>
                  <a:fillRect l="-557" t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782189-084B-4806-9604-CA0CAFBC9DD9}"/>
              </a:ext>
            </a:extLst>
          </p:cNvPr>
          <p:cNvSpPr/>
          <p:nvPr/>
        </p:nvSpPr>
        <p:spPr>
          <a:xfrm>
            <a:off x="304800" y="472231"/>
            <a:ext cx="4273223" cy="48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lvl="0">
              <a:lnSpc>
                <a:spcPct val="115000"/>
              </a:lnSpc>
              <a:spcAft>
                <a:spcPts val="750"/>
              </a:spcAft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19-2 Ideal gases:</a:t>
            </a:r>
          </a:p>
        </p:txBody>
      </p:sp>
    </p:spTree>
    <p:extLst>
      <p:ext uri="{BB962C8B-B14F-4D97-AF65-F5344CB8AC3E}">
        <p14:creationId xmlns:p14="http://schemas.microsoft.com/office/powerpoint/2010/main" val="372301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99EFB8-DFAD-4718-8BA0-838D10852835}"/>
              </a:ext>
            </a:extLst>
          </p:cNvPr>
          <p:cNvSpPr/>
          <p:nvPr/>
        </p:nvSpPr>
        <p:spPr>
          <a:xfrm>
            <a:off x="273002" y="1328332"/>
            <a:ext cx="4013480" cy="933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an ideal gas, pV = nRT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5C986E6-48BF-484B-A877-6DC328F9385C}"/>
                  </a:ext>
                </a:extLst>
              </p:cNvPr>
              <p:cNvSpPr/>
              <p:nvPr/>
            </p:nvSpPr>
            <p:spPr>
              <a:xfrm>
                <a:off x="2567711" y="2119662"/>
                <a:ext cx="1348366" cy="577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4460" lvl="0">
                  <a:lnSpc>
                    <a:spcPct val="90000"/>
                  </a:lnSpc>
                  <a:spcAft>
                    <a:spcPts val="750"/>
                  </a:spcAft>
                </a:pPr>
                <a:r>
                  <a:rPr lang="en-US" sz="24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5C986E6-48BF-484B-A877-6DC328F93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11" y="2119662"/>
                <a:ext cx="1348366" cy="577594"/>
              </a:xfrm>
              <a:prstGeom prst="rect">
                <a:avLst/>
              </a:prstGeom>
              <a:blipFill>
                <a:blip r:embed="rId2"/>
                <a:stretch>
                  <a:fillRect l="-6787" t="-3191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EB8CC6D-0CAE-4B08-BE1F-C1A06F472EAB}"/>
              </a:ext>
            </a:extLst>
          </p:cNvPr>
          <p:cNvSpPr/>
          <p:nvPr/>
        </p:nvSpPr>
        <p:spPr>
          <a:xfrm>
            <a:off x="4639431" y="3674498"/>
            <a:ext cx="404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[As T = constant, nRT = constant]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4364DE7-1CA5-4C9C-8500-5B7BC5335867}"/>
                  </a:ext>
                </a:extLst>
              </p:cNvPr>
              <p:cNvSpPr/>
              <p:nvPr/>
            </p:nvSpPr>
            <p:spPr>
              <a:xfrm>
                <a:off x="1921566" y="2747153"/>
                <a:ext cx="2215735" cy="641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𝑛𝑅𝑇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4364DE7-1CA5-4C9C-8500-5B7BC5335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566" y="2747153"/>
                <a:ext cx="2215735" cy="641907"/>
              </a:xfrm>
              <a:prstGeom prst="rect">
                <a:avLst/>
              </a:prstGeom>
              <a:blipFill>
                <a:blip r:embed="rId3"/>
                <a:stretch>
                  <a:fillRect l="-41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55245FF-3BA1-4D9D-82D7-780947F7D41B}"/>
                  </a:ext>
                </a:extLst>
              </p:cNvPr>
              <p:cNvSpPr/>
              <p:nvPr/>
            </p:nvSpPr>
            <p:spPr>
              <a:xfrm>
                <a:off x="2257360" y="877833"/>
                <a:ext cx="1969065" cy="641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55245FF-3BA1-4D9D-82D7-780947F7D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60" y="877833"/>
                <a:ext cx="1969065" cy="641907"/>
              </a:xfrm>
              <a:prstGeom prst="rect">
                <a:avLst/>
              </a:prstGeom>
              <a:blipFill>
                <a:blip r:embed="rId4"/>
                <a:stretch>
                  <a:fillRect l="-46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117A02-E3CE-424E-A470-9EE7D7ADB2FB}"/>
                  </a:ext>
                </a:extLst>
              </p:cNvPr>
              <p:cNvSpPr/>
              <p:nvPr/>
            </p:nvSpPr>
            <p:spPr>
              <a:xfrm>
                <a:off x="1713084" y="3552381"/>
                <a:ext cx="2256002" cy="644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𝑛𝑅𝑇</m:t>
                    </m:r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𝑑𝑉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117A02-E3CE-424E-A470-9EE7D7ADB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84" y="3552381"/>
                <a:ext cx="2256002" cy="644344"/>
              </a:xfrm>
              <a:prstGeom prst="rect">
                <a:avLst/>
              </a:prstGeom>
              <a:blipFill>
                <a:blip r:embed="rId5"/>
                <a:stretch>
                  <a:fillRect l="-40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07219BC-A3FD-44CA-92E5-F7E7972E4700}"/>
                  </a:ext>
                </a:extLst>
              </p:cNvPr>
              <p:cNvSpPr/>
              <p:nvPr/>
            </p:nvSpPr>
            <p:spPr>
              <a:xfrm>
                <a:off x="1635654" y="4333506"/>
                <a:ext cx="2501647" cy="619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𝑛𝑅𝑇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07219BC-A3FD-44CA-92E5-F7E7972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654" y="4333506"/>
                <a:ext cx="2501647" cy="619144"/>
              </a:xfrm>
              <a:prstGeom prst="rect">
                <a:avLst/>
              </a:prstGeom>
              <a:blipFill>
                <a:blip r:embed="rId6"/>
                <a:stretch>
                  <a:fillRect l="-3650"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A0FA3D4-80F2-4116-9134-367B225ED847}"/>
                  </a:ext>
                </a:extLst>
              </p:cNvPr>
              <p:cNvSpPr/>
              <p:nvPr/>
            </p:nvSpPr>
            <p:spPr>
              <a:xfrm>
                <a:off x="1582016" y="5000970"/>
                <a:ext cx="3319755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𝑛𝑅𝑇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 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A0FA3D4-80F2-4116-9134-367B225ED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16" y="5000970"/>
                <a:ext cx="3319755" cy="491288"/>
              </a:xfrm>
              <a:prstGeom prst="rect">
                <a:avLst/>
              </a:prstGeom>
              <a:blipFill>
                <a:blip r:embed="rId7"/>
                <a:stretch>
                  <a:fillRect l="-2941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25181B-2C71-4811-8348-2E86DF545570}"/>
                  </a:ext>
                </a:extLst>
              </p:cNvPr>
              <p:cNvSpPr/>
              <p:nvPr/>
            </p:nvSpPr>
            <p:spPr>
              <a:xfrm>
                <a:off x="1517327" y="5815839"/>
                <a:ext cx="2100768" cy="689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W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25181B-2C71-4811-8348-2E86DF545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27" y="5815839"/>
                <a:ext cx="2100768" cy="689420"/>
              </a:xfrm>
              <a:prstGeom prst="rect">
                <a:avLst/>
              </a:prstGeom>
              <a:blipFill>
                <a:blip r:embed="rId8"/>
                <a:stretch>
                  <a:fillRect l="-4638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19AB995A-ED3B-4F55-A526-3AF758898071}"/>
              </a:ext>
            </a:extLst>
          </p:cNvPr>
          <p:cNvSpPr/>
          <p:nvPr/>
        </p:nvSpPr>
        <p:spPr>
          <a:xfrm>
            <a:off x="3916077" y="6050195"/>
            <a:ext cx="4382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[Isothermal process for an ideal gas]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F4AFCF-55E1-3876-E7B9-D6DF23C05200}"/>
              </a:ext>
            </a:extLst>
          </p:cNvPr>
          <p:cNvSpPr/>
          <p:nvPr/>
        </p:nvSpPr>
        <p:spPr>
          <a:xfrm>
            <a:off x="92265" y="365356"/>
            <a:ext cx="862124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4460" lvl="0">
              <a:lnSpc>
                <a:spcPct val="90000"/>
              </a:lnSpc>
              <a:spcAft>
                <a:spcPts val="750"/>
              </a:spcAft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done by an ideal gas at constant temperature:</a:t>
            </a:r>
          </a:p>
        </p:txBody>
      </p:sp>
    </p:spTree>
    <p:extLst>
      <p:ext uri="{BB962C8B-B14F-4D97-AF65-F5344CB8AC3E}">
        <p14:creationId xmlns:p14="http://schemas.microsoft.com/office/powerpoint/2010/main" val="276187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/>
      <p:bldP spid="18" grpId="0"/>
      <p:bldP spid="19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3B71F7-57D1-4CED-BDD7-0EF78D4F4B5C}"/>
              </a:ext>
            </a:extLst>
          </p:cNvPr>
          <p:cNvSpPr/>
          <p:nvPr/>
        </p:nvSpPr>
        <p:spPr>
          <a:xfrm>
            <a:off x="451174" y="348500"/>
            <a:ext cx="6267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19-2 Work done at constant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olume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F22BD-B746-4EFE-904B-628A64B212AB}"/>
              </a:ext>
            </a:extLst>
          </p:cNvPr>
          <p:cNvSpPr/>
          <p:nvPr/>
        </p:nvSpPr>
        <p:spPr>
          <a:xfrm>
            <a:off x="561517" y="946635"/>
            <a:ext cx="9744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volume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the gas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constant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then the work done is as follows: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EA4F47-A931-4ADC-95D3-C2F0F59A4AD2}"/>
              </a:ext>
            </a:extLst>
          </p:cNvPr>
          <p:cNvSpPr/>
          <p:nvPr/>
        </p:nvSpPr>
        <p:spPr>
          <a:xfrm>
            <a:off x="561517" y="3428823"/>
            <a:ext cx="10798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volume changes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while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pressure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the gas is held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constant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then 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work done is as follows: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95C4A7-D12D-4829-ADF9-D73AB09445A8}"/>
                  </a:ext>
                </a:extLst>
              </p:cNvPr>
              <p:cNvSpPr/>
              <p:nvPr/>
            </p:nvSpPr>
            <p:spPr>
              <a:xfrm>
                <a:off x="943153" y="1498283"/>
                <a:ext cx="32117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 = p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 = p(V-V) = 0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95C4A7-D12D-4829-ADF9-D73AB0944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53" y="1498283"/>
                <a:ext cx="3211777" cy="461665"/>
              </a:xfrm>
              <a:prstGeom prst="rect">
                <a:avLst/>
              </a:prstGeom>
              <a:blipFill>
                <a:blip r:embed="rId2"/>
                <a:stretch>
                  <a:fillRect l="-3036" t="-11842" r="-1898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CAD8FAF-1A2C-46BC-BAF5-7F70CB35D3A4}"/>
              </a:ext>
            </a:extLst>
          </p:cNvPr>
          <p:cNvSpPr/>
          <p:nvPr/>
        </p:nvSpPr>
        <p:spPr>
          <a:xfrm>
            <a:off x="450683" y="2763386"/>
            <a:ext cx="5883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19-2 Work done at constant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ressure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CDDCFA-5AB6-4440-AC0E-32289B517291}"/>
                  </a:ext>
                </a:extLst>
              </p:cNvPr>
              <p:cNvSpPr/>
              <p:nvPr/>
            </p:nvSpPr>
            <p:spPr>
              <a:xfrm>
                <a:off x="843367" y="4387930"/>
                <a:ext cx="9851137" cy="739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nary>
                          <m:nary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sup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</m:fName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 </m:t>
                                    </m:r>
                                  </m:e>
                                </m:func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CDDCFA-5AB6-4440-AC0E-32289B517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67" y="4387930"/>
                <a:ext cx="9851137" cy="739626"/>
              </a:xfrm>
              <a:prstGeom prst="rect">
                <a:avLst/>
              </a:prstGeom>
              <a:blipFill>
                <a:blip r:embed="rId3"/>
                <a:stretch>
                  <a:fillRect l="-1238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D5D914-6CAA-4F84-B8F6-2E11C71E5F47}"/>
                  </a:ext>
                </a:extLst>
              </p:cNvPr>
              <p:cNvSpPr/>
              <p:nvPr/>
            </p:nvSpPr>
            <p:spPr>
              <a:xfrm>
                <a:off x="939370" y="5255666"/>
                <a:ext cx="16096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W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V</m:t>
                    </m:r>
                  </m:oMath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D5D914-6CAA-4F84-B8F6-2E11C71E5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0" y="5255666"/>
                <a:ext cx="1609671" cy="523220"/>
              </a:xfrm>
              <a:prstGeom prst="rect">
                <a:avLst/>
              </a:prstGeom>
              <a:blipFill>
                <a:blip r:embed="rId4"/>
                <a:stretch>
                  <a:fillRect l="-757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06A7C5F-95D7-4BEF-B8E0-DBB1BED054CA}"/>
              </a:ext>
            </a:extLst>
          </p:cNvPr>
          <p:cNvSpPr/>
          <p:nvPr/>
        </p:nvSpPr>
        <p:spPr>
          <a:xfrm>
            <a:off x="1008683" y="2051259"/>
            <a:ext cx="995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= 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9" grpId="0"/>
      <p:bldP spid="1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8A9C71-8CB9-4837-9549-AD67AF4A1275}"/>
                  </a:ext>
                </a:extLst>
              </p:cNvPr>
              <p:cNvSpPr/>
              <p:nvPr/>
            </p:nvSpPr>
            <p:spPr>
              <a:xfrm>
                <a:off x="369393" y="376169"/>
                <a:ext cx="11822607" cy="11001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25000" lnSpcReduction="20000"/>
              </a:bodyPr>
              <a:lstStyle/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Problems 4:</a:t>
                </a: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quantity of ideal gas at 10.0 </a:t>
                </a:r>
                <a:r>
                  <a:rPr lang="en-US" sz="8000" b="1" baseline="30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80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and 100 kPa occupies a volume of 2.50 m</a:t>
                </a:r>
                <a:r>
                  <a:rPr lang="en-US" sz="8000" b="1" baseline="30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80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(a) How many moles of the gas are present? (b) If the pressure is now raised to 300 kPa and the temperature is raised to 30.0 </a:t>
                </a:r>
                <a:r>
                  <a:rPr lang="en-US" sz="8000" b="1" baseline="30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80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C, how much volume does the gas occupy? Assume no leaks.</a:t>
                </a: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2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8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Solution:</a:t>
                </a: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2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(a) </a:t>
                </a:r>
                <a:r>
                  <a:rPr lang="en-US" sz="9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96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9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96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9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96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nRT</a:t>
                </a:r>
                <a:r>
                  <a:rPr lang="en-US" sz="9600" baseline="-250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96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2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sz="1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1×</m:t>
                        </m:r>
                        <m:sSup>
                          <m:sSupPr>
                            <m:ctrlPr>
                              <a:rPr lang="en-US" sz="1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 ×2.5</m:t>
                        </m:r>
                        <m:r>
                          <a:rPr lang="en-US" sz="1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8.31 ×283.1</m:t>
                        </m:r>
                        <m:r>
                          <a:rPr lang="en-US" sz="1280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8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106.24 mol</a:t>
                </a: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8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6700" marR="124460" indent="-22860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800" b="1" dirty="0"/>
              </a:p>
              <a:p>
                <a:pPr marL="38100" marR="124460"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  <a:r>
                  <a:rPr lang="en-US" sz="96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z="96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9600" baseline="-250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96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9600" baseline="-250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96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96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nRT</a:t>
                </a:r>
                <a:r>
                  <a:rPr lang="en-US" sz="9600" baseline="-250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96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pPr marL="38100" marR="124460" lvl="0">
                  <a:lnSpc>
                    <a:spcPct val="90000"/>
                  </a:lnSpc>
                  <a:spcAft>
                    <a:spcPts val="600"/>
                  </a:spcAft>
                </a:pPr>
                <a:endParaRPr lang="en-US" sz="96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>
                  <a:lnSpc>
                    <a:spcPct val="90000"/>
                  </a:lnSpc>
                  <a:spcAft>
                    <a:spcPts val="600"/>
                  </a:spcAft>
                </a:pPr>
                <a:endParaRPr lang="en-US" sz="96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>
                  <a:lnSpc>
                    <a:spcPct val="90000"/>
                  </a:lnSpc>
                  <a:spcAft>
                    <a:spcPts val="600"/>
                  </a:spcAft>
                </a:pPr>
                <a:endParaRPr lang="en-US" sz="96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8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17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8A9C71-8CB9-4837-9549-AD67AF4A1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93" y="376169"/>
                <a:ext cx="11822607" cy="1100138"/>
              </a:xfrm>
              <a:prstGeom prst="rect">
                <a:avLst/>
              </a:prstGeom>
              <a:blipFill>
                <a:blip r:embed="rId2"/>
                <a:stretch>
                  <a:fillRect l="-258" t="-11111" b="-2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BBCBC1-7CBB-487D-BE48-87A59A813A3A}"/>
                  </a:ext>
                </a:extLst>
              </p:cNvPr>
              <p:cNvSpPr/>
              <p:nvPr/>
            </p:nvSpPr>
            <p:spPr>
              <a:xfrm>
                <a:off x="978993" y="4759229"/>
                <a:ext cx="7237622" cy="94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×2.5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×303.15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3 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×283.15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BBCBC1-7CBB-487D-BE48-87A59A813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93" y="4759229"/>
                <a:ext cx="7237622" cy="942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67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AC6015-69D6-42A7-AE20-5CAAD246321D}"/>
              </a:ext>
            </a:extLst>
          </p:cNvPr>
          <p:cNvSpPr/>
          <p:nvPr/>
        </p:nvSpPr>
        <p:spPr>
          <a:xfrm>
            <a:off x="309217" y="253700"/>
            <a:ext cx="11785600" cy="1023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Problem 7: Suppose 1.80 mol of an ideal gas is taken from a volume of 3.00 m</a:t>
            </a:r>
            <a:r>
              <a:rPr lang="en-US" sz="2400" b="1" baseline="30000" dirty="0">
                <a:solidFill>
                  <a:srgbClr val="0070C0"/>
                </a:solidFill>
              </a:rPr>
              <a:t>3</a:t>
            </a:r>
            <a:r>
              <a:rPr lang="en-US" sz="2400" b="1" dirty="0">
                <a:solidFill>
                  <a:srgbClr val="0070C0"/>
                </a:solidFill>
              </a:rPr>
              <a:t> to a volume of 1.50 m</a:t>
            </a:r>
            <a:r>
              <a:rPr lang="en-US" sz="2400" b="1" baseline="30000" dirty="0">
                <a:solidFill>
                  <a:srgbClr val="0070C0"/>
                </a:solidFill>
              </a:rPr>
              <a:t>3</a:t>
            </a:r>
            <a:r>
              <a:rPr lang="en-US" sz="2400" b="1" dirty="0">
                <a:solidFill>
                  <a:srgbClr val="0070C0"/>
                </a:solidFill>
              </a:rPr>
              <a:t> via an isothermal compression at 30 </a:t>
            </a:r>
            <a:r>
              <a:rPr lang="en-US" sz="2400" b="1" baseline="30000" dirty="0">
                <a:solidFill>
                  <a:srgbClr val="0070C0"/>
                </a:solidFill>
              </a:rPr>
              <a:t>0</a:t>
            </a:r>
            <a:r>
              <a:rPr lang="en-US" sz="2400" b="1" dirty="0">
                <a:solidFill>
                  <a:srgbClr val="0070C0"/>
                </a:solidFill>
              </a:rPr>
              <a:t>C. (a) How much energy is transferred as </a:t>
            </a:r>
            <a:r>
              <a:rPr lang="en-US" sz="2400" b="1" dirty="0">
                <a:solidFill>
                  <a:srgbClr val="FF0000"/>
                </a:solidFill>
              </a:rPr>
              <a:t>heat</a:t>
            </a:r>
            <a:r>
              <a:rPr lang="en-US" sz="2400" b="1" dirty="0">
                <a:solidFill>
                  <a:srgbClr val="0070C0"/>
                </a:solidFill>
              </a:rPr>
              <a:t> during the compression, and (b) is the transfer </a:t>
            </a:r>
            <a:r>
              <a:rPr lang="en-US" sz="2400" b="1" i="1" dirty="0">
                <a:solidFill>
                  <a:srgbClr val="0070C0"/>
                </a:solidFill>
              </a:rPr>
              <a:t>to</a:t>
            </a:r>
            <a:r>
              <a:rPr lang="en-US" sz="2400" b="1" dirty="0">
                <a:solidFill>
                  <a:srgbClr val="0070C0"/>
                </a:solidFill>
              </a:rPr>
              <a:t> or </a:t>
            </a:r>
            <a:r>
              <a:rPr lang="en-US" sz="2400" b="1" i="1" dirty="0">
                <a:solidFill>
                  <a:srgbClr val="0070C0"/>
                </a:solidFill>
              </a:rPr>
              <a:t>from</a:t>
            </a:r>
            <a:r>
              <a:rPr lang="en-US" sz="2400" b="1" dirty="0">
                <a:solidFill>
                  <a:srgbClr val="0070C0"/>
                </a:solidFill>
              </a:rPr>
              <a:t> the gas?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D2CEE13-1005-4F1C-AEDD-0A6E83FBAB24}"/>
                  </a:ext>
                </a:extLst>
              </p:cNvPr>
              <p:cNvSpPr/>
              <p:nvPr/>
            </p:nvSpPr>
            <p:spPr>
              <a:xfrm>
                <a:off x="1374315" y="2283933"/>
                <a:ext cx="3190419" cy="575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4460" lvl="0">
                  <a:lnSpc>
                    <a:spcPct val="90000"/>
                  </a:lnSpc>
                  <a:spcAft>
                    <a:spcPts val="75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D2CEE13-1005-4F1C-AEDD-0A6E83FBA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15" y="2283933"/>
                <a:ext cx="3190419" cy="575414"/>
              </a:xfrm>
              <a:prstGeom prst="rect">
                <a:avLst/>
              </a:prstGeom>
              <a:blipFill>
                <a:blip r:embed="rId2"/>
                <a:stretch>
                  <a:fillRect l="-2863" t="-3191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6DED7D-B163-4D4D-9E64-C39F6E9124A2}"/>
                  </a:ext>
                </a:extLst>
              </p:cNvPr>
              <p:cNvSpPr/>
              <p:nvPr/>
            </p:nvSpPr>
            <p:spPr>
              <a:xfrm>
                <a:off x="1374315" y="2771137"/>
                <a:ext cx="3190419" cy="575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4460" lvl="0">
                  <a:lnSpc>
                    <a:spcPct val="90000"/>
                  </a:lnSpc>
                  <a:spcAft>
                    <a:spcPts val="750"/>
                  </a:spcAft>
                </a:pPr>
                <a:r>
                  <a:rPr lang="el-GR" sz="24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</a:t>
                </a:r>
                <a:r>
                  <a:rPr lang="el-GR" sz="24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6DED7D-B163-4D4D-9E64-C39F6E912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15" y="2771137"/>
                <a:ext cx="3190419" cy="575414"/>
              </a:xfrm>
              <a:prstGeom prst="rect">
                <a:avLst/>
              </a:prstGeom>
              <a:blipFill>
                <a:blip r:embed="rId3"/>
                <a:stretch>
                  <a:fillRect l="-3626" t="-5319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CD815C-3268-47C7-883F-8F559505AA80}"/>
                  </a:ext>
                </a:extLst>
              </p:cNvPr>
              <p:cNvSpPr/>
              <p:nvPr/>
            </p:nvSpPr>
            <p:spPr>
              <a:xfrm>
                <a:off x="1374315" y="3518498"/>
                <a:ext cx="3190419" cy="575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4460" lvl="0">
                  <a:lnSpc>
                    <a:spcPct val="90000"/>
                  </a:lnSpc>
                  <a:spcAft>
                    <a:spcPts val="750"/>
                  </a:spcAft>
                </a:pPr>
                <a:r>
                  <a:rPr lang="el-GR" sz="24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</a:t>
                </a:r>
                <a:r>
                  <a:rPr lang="en-US" sz="24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T-T)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CD815C-3268-47C7-883F-8F559505A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15" y="3518498"/>
                <a:ext cx="3190419" cy="575414"/>
              </a:xfrm>
              <a:prstGeom prst="rect">
                <a:avLst/>
              </a:prstGeom>
              <a:blipFill>
                <a:blip r:embed="rId4"/>
                <a:stretch>
                  <a:fillRect l="-3626" t="-4211" b="-1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08A3F34-C743-4DA5-AA3B-9F8EB6462EB0}"/>
              </a:ext>
            </a:extLst>
          </p:cNvPr>
          <p:cNvSpPr/>
          <p:nvPr/>
        </p:nvSpPr>
        <p:spPr>
          <a:xfrm>
            <a:off x="5459317" y="3575372"/>
            <a:ext cx="4736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[Isothermal process, T= constant]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7EDA197-4C60-4E62-9F60-EA5F7CB3B5F8}"/>
                  </a:ext>
                </a:extLst>
              </p:cNvPr>
              <p:cNvSpPr/>
              <p:nvPr/>
            </p:nvSpPr>
            <p:spPr>
              <a:xfrm>
                <a:off x="1305856" y="4089439"/>
                <a:ext cx="3190419" cy="575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4460" lvl="0">
                  <a:lnSpc>
                    <a:spcPct val="90000"/>
                  </a:lnSpc>
                  <a:spcAft>
                    <a:spcPts val="750"/>
                  </a:spcAft>
                </a:pPr>
                <a:r>
                  <a:rPr lang="el-GR" sz="24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</a:t>
                </a:r>
                <a:r>
                  <a:rPr lang="en-US" sz="24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7EDA197-4C60-4E62-9F60-EA5F7CB3B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56" y="4089439"/>
                <a:ext cx="3190419" cy="575414"/>
              </a:xfrm>
              <a:prstGeom prst="rect">
                <a:avLst/>
              </a:prstGeom>
              <a:blipFill>
                <a:blip r:embed="rId5"/>
                <a:stretch>
                  <a:fillRect l="-3626" t="-4255" b="-1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2B40247-D7F8-4F4F-91FB-BD1EF6870E87}"/>
              </a:ext>
            </a:extLst>
          </p:cNvPr>
          <p:cNvSpPr/>
          <p:nvPr/>
        </p:nvSpPr>
        <p:spPr>
          <a:xfrm>
            <a:off x="1305856" y="4829999"/>
            <a:ext cx="213855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4460" lvl="0">
              <a:lnSpc>
                <a:spcPct val="90000"/>
              </a:lnSpc>
              <a:spcAft>
                <a:spcPts val="750"/>
              </a:spcAft>
            </a:pPr>
            <a:r>
              <a:rPr lang="el-GR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26A92-ADEF-40DB-8A00-916DE043ADAB}"/>
              </a:ext>
            </a:extLst>
          </p:cNvPr>
          <p:cNvSpPr/>
          <p:nvPr/>
        </p:nvSpPr>
        <p:spPr>
          <a:xfrm>
            <a:off x="1687973" y="5424955"/>
            <a:ext cx="163281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4460" lvl="0">
              <a:lnSpc>
                <a:spcPct val="90000"/>
              </a:lnSpc>
              <a:spcAft>
                <a:spcPts val="750"/>
              </a:spcAft>
            </a:pPr>
            <a:r>
              <a:rPr lang="en-US" sz="24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Q - 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00DF17-AFC5-4B8A-B4BB-D339ACAA5DB1}"/>
              </a:ext>
            </a:extLst>
          </p:cNvPr>
          <p:cNvSpPr/>
          <p:nvPr/>
        </p:nvSpPr>
        <p:spPr>
          <a:xfrm>
            <a:off x="1780738" y="5992781"/>
            <a:ext cx="118878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4460" lvl="0">
              <a:lnSpc>
                <a:spcPct val="90000"/>
              </a:lnSpc>
              <a:spcAft>
                <a:spcPts val="750"/>
              </a:spcAft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= 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E3C7CE-0FB5-415C-B97C-D9BE5EC12EE0}"/>
              </a:ext>
            </a:extLst>
          </p:cNvPr>
          <p:cNvSpPr/>
          <p:nvPr/>
        </p:nvSpPr>
        <p:spPr>
          <a:xfrm>
            <a:off x="1238009" y="1799614"/>
            <a:ext cx="253274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4460" lvl="0">
              <a:lnSpc>
                <a:spcPct val="90000"/>
              </a:lnSpc>
              <a:spcAft>
                <a:spcPts val="750"/>
              </a:spcAft>
            </a:pPr>
            <a:r>
              <a:rPr lang="en-US" sz="24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l-GR" sz="24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Q - 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4D0368-CC3F-4CA9-9F30-3857D5934724}"/>
              </a:ext>
            </a:extLst>
          </p:cNvPr>
          <p:cNvSpPr/>
          <p:nvPr/>
        </p:nvSpPr>
        <p:spPr>
          <a:xfrm>
            <a:off x="638846" y="1357307"/>
            <a:ext cx="1334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Solution: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3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54DEA7-F118-410A-B86B-45DA967C7F91}"/>
                  </a:ext>
                </a:extLst>
              </p:cNvPr>
              <p:cNvSpPr/>
              <p:nvPr/>
            </p:nvSpPr>
            <p:spPr>
              <a:xfrm>
                <a:off x="512417" y="368853"/>
                <a:ext cx="11167166" cy="780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80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nRT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begChr m:val=""/>
                            <m:endChr m:val="("/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</m:d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800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=1.80 ×8.314 ×303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1.50</m:t>
                                </m:r>
                              </m:num>
                              <m:den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3.00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800" i="0">
                        <a:latin typeface="Cambria Math" panose="02040503050406030204" pitchFamily="18" charset="0"/>
                      </a:rPr>
                      <m:t>=−3140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54DEA7-F118-410A-B86B-45DA967C7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7" y="368853"/>
                <a:ext cx="11167166" cy="7804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56C9F05-6EA4-4142-AEF4-BAA1186271A5}"/>
              </a:ext>
            </a:extLst>
          </p:cNvPr>
          <p:cNvSpPr/>
          <p:nvPr/>
        </p:nvSpPr>
        <p:spPr>
          <a:xfrm>
            <a:off x="610130" y="2919080"/>
            <a:ext cx="5618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The heat is transferred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gas.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78BBF-BCC1-47FD-974B-354C5FDC4782}"/>
              </a:ext>
            </a:extLst>
          </p:cNvPr>
          <p:cNvSpPr/>
          <p:nvPr/>
        </p:nvSpPr>
        <p:spPr>
          <a:xfrm>
            <a:off x="1263903" y="1457069"/>
            <a:ext cx="118878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4460" lvl="0">
              <a:lnSpc>
                <a:spcPct val="90000"/>
              </a:lnSpc>
              <a:spcAft>
                <a:spcPts val="750"/>
              </a:spcAft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=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56E129-01FB-4D7D-B414-01EC49EC6F18}"/>
                  </a:ext>
                </a:extLst>
              </p:cNvPr>
              <p:cNvSpPr/>
              <p:nvPr/>
            </p:nvSpPr>
            <p:spPr>
              <a:xfrm>
                <a:off x="1263903" y="2085736"/>
                <a:ext cx="2284215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124460" lvl="0">
                  <a:lnSpc>
                    <a:spcPct val="90000"/>
                  </a:lnSpc>
                  <a:spcAft>
                    <a:spcPts val="750"/>
                  </a:spcAft>
                </a:pP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 =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3140 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56E129-01FB-4D7D-B414-01EC49EC6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903" y="2085736"/>
                <a:ext cx="2284215" cy="480131"/>
              </a:xfrm>
              <a:prstGeom prst="rect">
                <a:avLst/>
              </a:prstGeom>
              <a:blipFill>
                <a:blip r:embed="rId3"/>
                <a:stretch>
                  <a:fillRect l="-4000" t="-7595" b="-26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45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673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Masud parvez</dc:creator>
  <cp:lastModifiedBy>Israt Kabir</cp:lastModifiedBy>
  <cp:revision>140</cp:revision>
  <dcterms:created xsi:type="dcterms:W3CDTF">2020-06-20T07:29:33Z</dcterms:created>
  <dcterms:modified xsi:type="dcterms:W3CDTF">2022-06-06T07:47:56Z</dcterms:modified>
</cp:coreProperties>
</file>