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80" r:id="rId10"/>
    <p:sldId id="281" r:id="rId11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8" d="100"/>
          <a:sy n="68" d="100"/>
        </p:scale>
        <p:origin x="1470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394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780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48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526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70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33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7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8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535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32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291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77CB34-AC50-4117-84C2-9FB49C715017}" type="datetimeFigureOut">
              <a:rPr lang="en-US" smtClean="0"/>
              <a:t>6/8/2022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AD9AD-E8FE-4D9D-ADCD-FA5EA3FC34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3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3872" y="554182"/>
            <a:ext cx="7239000" cy="584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3200" b="1" i="1" u="sng" dirty="0"/>
              <a:t>Root-Mean-Square Speed (RMS Speed)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273186" y="1307982"/>
            <a:ext cx="3614752" cy="3611333"/>
            <a:chOff x="5072048" y="1039099"/>
            <a:chExt cx="3614752" cy="3611333"/>
          </a:xfrm>
        </p:grpSpPr>
        <p:sp>
          <p:nvSpPr>
            <p:cNvPr id="3" name="Rectangle 2"/>
            <p:cNvSpPr/>
            <p:nvPr/>
          </p:nvSpPr>
          <p:spPr>
            <a:xfrm>
              <a:off x="6096000" y="1752600"/>
              <a:ext cx="1905000" cy="16764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0200" y="2396836"/>
              <a:ext cx="1931987" cy="1700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 flipV="1">
              <a:off x="5410200" y="1752600"/>
              <a:ext cx="685800" cy="644236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72048" y="3429000"/>
              <a:ext cx="1044589" cy="990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94563" y="3429000"/>
              <a:ext cx="7064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2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66060" y="1775402"/>
              <a:ext cx="706437" cy="669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" name="Straight Connector 6"/>
            <p:cNvCxnSpPr/>
            <p:nvPr/>
          </p:nvCxnSpPr>
          <p:spPr>
            <a:xfrm flipV="1">
              <a:off x="6096000" y="1295400"/>
              <a:ext cx="0" cy="480002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972497" y="3429000"/>
              <a:ext cx="561903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382000" y="3429000"/>
                  <a:ext cx="304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𝒙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0" y="3429000"/>
                  <a:ext cx="304800" cy="46166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10667" r="-70000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6019800" y="1039099"/>
                  <a:ext cx="5334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𝒚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9800" y="1039099"/>
                  <a:ext cx="533400" cy="46166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10667" r="-14773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5072048" y="4188767"/>
                  <a:ext cx="41229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𝒛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2048" y="4188767"/>
                  <a:ext cx="412292" cy="46166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10526" r="-30882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6124878" y="4097049"/>
                  <a:ext cx="42832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latin typeface="Cambria Math"/>
                          </a:rPr>
                          <m:t>𝑳</m:t>
                        </m:r>
                      </m:oMath>
                    </m:oMathPara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4878" y="4097049"/>
                  <a:ext cx="428322" cy="46166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10526" r="-28571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TextBox 14"/>
          <p:cNvSpPr txBox="1"/>
          <p:nvPr/>
        </p:nvSpPr>
        <p:spPr>
          <a:xfrm>
            <a:off x="685800" y="1783321"/>
            <a:ext cx="3733800" cy="1569660"/>
          </a:xfrm>
          <a:prstGeom prst="rect">
            <a:avLst/>
          </a:prstGeom>
          <a:solidFill>
            <a:schemeClr val="accent3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Let n moles of an ideal gas be confined in a cubical box of volume V and edge length L at temperature T.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78872" y="3942389"/>
            <a:ext cx="3740727" cy="1569660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Consider, a gas molecule of mass m and velocity v in one wall is about to collide with the opposite wall.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5791200" y="3263956"/>
            <a:ext cx="453513" cy="550509"/>
            <a:chOff x="5791200" y="3263956"/>
            <a:chExt cx="453513" cy="550509"/>
          </a:xfrm>
        </p:grpSpPr>
        <p:sp>
          <p:nvSpPr>
            <p:cNvPr id="17" name="Flowchart: Connector 16"/>
            <p:cNvSpPr/>
            <p:nvPr/>
          </p:nvSpPr>
          <p:spPr>
            <a:xfrm>
              <a:off x="5842667" y="3263956"/>
              <a:ext cx="206146" cy="178049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5791200" y="3352800"/>
                  <a:ext cx="45351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𝒎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1200" y="3352800"/>
                  <a:ext cx="453513" cy="46166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10526" r="-37838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/>
          <p:cNvGrpSpPr/>
          <p:nvPr/>
        </p:nvGrpSpPr>
        <p:grpSpPr>
          <a:xfrm>
            <a:off x="6018624" y="2761749"/>
            <a:ext cx="777677" cy="528282"/>
            <a:chOff x="6018624" y="2761749"/>
            <a:chExt cx="777677" cy="528282"/>
          </a:xfrm>
        </p:grpSpPr>
        <p:cxnSp>
          <p:nvCxnSpPr>
            <p:cNvPr id="19" name="Straight Arrow Connector 18"/>
            <p:cNvCxnSpPr>
              <a:stCxn id="17" idx="7"/>
            </p:cNvCxnSpPr>
            <p:nvPr/>
          </p:nvCxnSpPr>
          <p:spPr>
            <a:xfrm flipV="1">
              <a:off x="6018624" y="2873358"/>
              <a:ext cx="516201" cy="416673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358361" y="2761749"/>
                  <a:ext cx="4379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𝒗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8361" y="2761749"/>
                  <a:ext cx="437940" cy="46166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10526" r="-29167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7" name="Straight Connector 26"/>
          <p:cNvCxnSpPr/>
          <p:nvPr/>
        </p:nvCxnSpPr>
        <p:spPr>
          <a:xfrm>
            <a:off x="5945740" y="3352981"/>
            <a:ext cx="1481152" cy="0"/>
          </a:xfrm>
          <a:prstGeom prst="line">
            <a:avLst/>
          </a:prstGeom>
          <a:ln w="254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425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C1BA5-3580-495F-8BC6-9F327D22DCB3}"/>
              </a:ext>
            </a:extLst>
          </p:cNvPr>
          <p:cNvSpPr/>
          <p:nvPr/>
        </p:nvSpPr>
        <p:spPr>
          <a:xfrm>
            <a:off x="387747" y="1131218"/>
            <a:ext cx="8368506" cy="103032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marL="28575" marR="93345" algn="just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25</a:t>
            </a:r>
          </a:p>
          <a:p>
            <a:pPr marL="28575" marR="93345" algn="just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Determine the average value of the translational kinetic energy of the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molecules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an ideal gas at temperatures (a) 0.00 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(b) 100 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What is the translational kinetic energy </a:t>
            </a:r>
            <a:r>
              <a:rPr lang="en-US" sz="15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 mole 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an ideal gas at (c) 0.00 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 and (d) 100 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C?</a:t>
            </a:r>
          </a:p>
          <a:p>
            <a:pPr marL="200025" marR="93345" indent="-171450">
              <a:lnSpc>
                <a:spcPct val="90000"/>
              </a:lnSpc>
              <a:spcAft>
                <a:spcPts val="45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E3725D-39E8-43E9-8AF5-19CDB4AA2271}"/>
                  </a:ext>
                </a:extLst>
              </p:cNvPr>
              <p:cNvSpPr/>
              <p:nvPr/>
            </p:nvSpPr>
            <p:spPr>
              <a:xfrm>
                <a:off x="387747" y="3557169"/>
                <a:ext cx="8706678" cy="53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(b)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molecule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8.314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6.022 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373.0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E3725D-39E8-43E9-8AF5-19CDB4AA22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3557169"/>
                <a:ext cx="8706678" cy="532838"/>
              </a:xfrm>
              <a:prstGeom prst="rect">
                <a:avLst/>
              </a:prstGeom>
              <a:blipFill>
                <a:blip r:embed="rId2"/>
                <a:stretch>
                  <a:fillRect l="-630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BC8B7C-B460-4595-A021-A45943255979}"/>
                  </a:ext>
                </a:extLst>
              </p:cNvPr>
              <p:cNvSpPr/>
              <p:nvPr/>
            </p:nvSpPr>
            <p:spPr>
              <a:xfrm>
                <a:off x="387747" y="2791076"/>
                <a:ext cx="8537592" cy="53283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(a)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molecule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𝑘𝑇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num>
                          <m:den>
                            <m:sSub>
                              <m:sSubPr>
                                <m:ctrlP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f>
                      <m:f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8.314</m:t>
                        </m:r>
                      </m:num>
                      <m:den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6.022 ×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23</m:t>
                            </m:r>
                          </m:sup>
                        </m:sSup>
                      </m:den>
                    </m:f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273.0</m:t>
                        </m:r>
                      </m:e>
                    </m:d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=5.654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</m:oMath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3BC8B7C-B460-4595-A021-A459432559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2791076"/>
                <a:ext cx="8537592" cy="532838"/>
              </a:xfrm>
              <a:prstGeom prst="rect">
                <a:avLst/>
              </a:prstGeom>
              <a:blipFill>
                <a:blip r:embed="rId3"/>
                <a:stretch>
                  <a:fillRect l="-643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F4D047-8B22-4C09-A2EA-CCD872C56A16}"/>
                  </a:ext>
                </a:extLst>
              </p:cNvPr>
              <p:cNvSpPr/>
              <p:nvPr/>
            </p:nvSpPr>
            <p:spPr>
              <a:xfrm>
                <a:off x="387747" y="4338160"/>
                <a:ext cx="69870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(c)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Ka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=5.654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6.022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 3405 J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2F4D047-8B22-4C09-A2EA-CCD872C56A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4338160"/>
                <a:ext cx="6987088" cy="369332"/>
              </a:xfrm>
              <a:prstGeom prst="rect">
                <a:avLst/>
              </a:prstGeom>
              <a:blipFill>
                <a:blip r:embed="rId4"/>
                <a:stretch>
                  <a:fillRect l="-78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EB15E-4220-44FA-A9F2-89D90589F750}"/>
                  </a:ext>
                </a:extLst>
              </p:cNvPr>
              <p:cNvSpPr/>
              <p:nvPr/>
            </p:nvSpPr>
            <p:spPr>
              <a:xfrm>
                <a:off x="387747" y="4963062"/>
                <a:ext cx="691751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dirty="0">
                    <a:solidFill>
                      <a:prstClr val="black"/>
                    </a:solidFill>
                  </a:rPr>
                  <a:t>(d) </a:t>
                </a:r>
                <a:r>
                  <a:rPr lang="en-US" dirty="0" err="1">
                    <a:solidFill>
                      <a:prstClr val="black"/>
                    </a:solidFill>
                  </a:rPr>
                  <a:t>K</a:t>
                </a:r>
                <a:r>
                  <a:rPr lang="en-US" baseline="-25000" dirty="0" err="1">
                    <a:solidFill>
                      <a:prstClr val="black"/>
                    </a:solidFill>
                  </a:rPr>
                  <a:t>avg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per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mole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Ka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𝑣𝑔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baseline="-250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=7.724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−21</m:t>
                        </m:r>
                      </m:sup>
                    </m:sSup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6.022 ×</m:t>
                    </m:r>
                    <m:sSup>
                      <m:sSupPr>
                        <m:ctrlPr>
                          <a:rPr lang="en-US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23</m:t>
                        </m:r>
                      </m:sup>
                    </m:sSup>
                    <m:r>
                      <a:rPr lang="en-US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= 4651 J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20EB15E-4220-44FA-A9F2-89D90589F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47" y="4963062"/>
                <a:ext cx="6917514" cy="646331"/>
              </a:xfrm>
              <a:prstGeom prst="rect">
                <a:avLst/>
              </a:prstGeom>
              <a:blipFill>
                <a:blip r:embed="rId5"/>
                <a:stretch>
                  <a:fillRect l="-794" t="-4717" r="-176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FF8F652-FA84-4768-BC9E-0A90DABEECC1}"/>
              </a:ext>
            </a:extLst>
          </p:cNvPr>
          <p:cNvSpPr/>
          <p:nvPr/>
        </p:nvSpPr>
        <p:spPr>
          <a:xfrm>
            <a:off x="485150" y="2267837"/>
            <a:ext cx="10679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317146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09600" y="762000"/>
                <a:ext cx="8077200" cy="830997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 change in the particle’s momentum along the x axis 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𝑷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=(−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)−(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762000"/>
                <a:ext cx="8077200" cy="830997"/>
              </a:xfrm>
              <a:prstGeom prst="rect">
                <a:avLst/>
              </a:prstGeom>
              <a:blipFill>
                <a:blip r:embed="rId2"/>
                <a:stretch>
                  <a:fillRect l="-1132" t="-5882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5600" y="1828800"/>
                <a:ext cx="2195729" cy="46166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1828800"/>
                <a:ext cx="2195729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10526" r="-527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00200" y="4038600"/>
                <a:ext cx="5181600" cy="1217706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𝒕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𝒊𝒔</m:t>
                    </m:r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prstClr val="black"/>
                    </a:solidFill>
                  </a:rPr>
                  <a:t>time between collisions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∆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𝒕</m:t>
                      </m:r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latin typeface="Cambria Math"/>
                              <a:ea typeface="Cambria Math"/>
                            </a:rPr>
                            <m:t>𝑳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4038600"/>
                <a:ext cx="5181600" cy="1217706"/>
              </a:xfrm>
              <a:prstGeom prst="rect">
                <a:avLst/>
              </a:prstGeom>
              <a:blipFill rotWithShape="1">
                <a:blip r:embed="rId4"/>
                <a:stretch>
                  <a:fillRect l="-1882" t="-4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71600" y="2667000"/>
                <a:ext cx="5867400" cy="830997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The change in momentum on the wall,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∆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𝒑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𝟐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  <a:ea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2667000"/>
                <a:ext cx="5867400" cy="830997"/>
              </a:xfrm>
              <a:prstGeom prst="rect">
                <a:avLst/>
              </a:prstGeom>
              <a:blipFill rotWithShape="1">
                <a:blip r:embed="rId5"/>
                <a:stretch>
                  <a:fillRect l="-1558" t="-5882" b="-15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6481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81000" y="838200"/>
                <a:ext cx="7772400" cy="115550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:r>
                  <a:rPr lang="en-US" sz="2400" b="1" dirty="0">
                    <a:solidFill>
                      <a:prstClr val="black"/>
                    </a:solidFill>
                  </a:rPr>
                  <a:t>According to Newton’s 2</a:t>
                </a:r>
                <a:r>
                  <a:rPr lang="en-US" sz="2400" b="1" baseline="30000" dirty="0">
                    <a:solidFill>
                      <a:prstClr val="black"/>
                    </a:solidFill>
                  </a:rPr>
                  <a:t>nd</a:t>
                </a:r>
                <a:r>
                  <a:rPr lang="en-US" sz="2400" b="1" dirty="0">
                    <a:solidFill>
                      <a:prstClr val="black"/>
                    </a:solidFill>
                  </a:rPr>
                  <a:t> law, the force acting on the wall,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𝒑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∆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𝒕</m:t>
                          </m:r>
                        </m:den>
                      </m:f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838200"/>
                <a:ext cx="7772400" cy="1155509"/>
              </a:xfrm>
              <a:prstGeom prst="rect">
                <a:avLst/>
              </a:prstGeom>
              <a:blipFill rotWithShape="1">
                <a:blip r:embed="rId2"/>
                <a:stretch>
                  <a:fillRect l="-1255" t="-4233" r="-3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943100" y="2133600"/>
                <a:ext cx="4648200" cy="114633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𝟐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  <a:ea typeface="Cambria Math"/>
                            </a:rPr>
                            <m:t>𝒎</m:t>
                          </m:r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𝟐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  <a:ea typeface="Cambria Math"/>
                                </a:rPr>
                                <m:t>𝑳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  <a:ea typeface="Cambria Math"/>
                                    </a:rPr>
                                    <m:t>𝒙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3100" y="2133600"/>
                <a:ext cx="4648200" cy="11463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590800" y="3426714"/>
                <a:ext cx="3200400" cy="840486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0800" y="3426714"/>
                <a:ext cx="3200400" cy="840486"/>
              </a:xfrm>
              <a:prstGeom prst="rect">
                <a:avLst/>
              </a:prstGeom>
              <a:blipFill rotWithShape="1">
                <a:blip r:embed="rId4"/>
                <a:stretch>
                  <a:fillRect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33400" y="4419600"/>
                <a:ext cx="7620000" cy="1866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If N is the number of molecules in the box then the total force along x-axis,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………….+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𝑳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prstClr val="black"/>
                  </a:solidFill>
                </a:endParaRPr>
              </a:p>
              <a:p>
                <a:pPr lvl="0"/>
                <a:endParaRPr lang="en-US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19600"/>
                <a:ext cx="7620000" cy="1866665"/>
              </a:xfrm>
              <a:prstGeom prst="rect">
                <a:avLst/>
              </a:prstGeom>
              <a:blipFill rotWithShape="1">
                <a:blip r:embed="rId5"/>
                <a:stretch>
                  <a:fillRect l="-1280" t="-2614" b="-4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7316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90600" y="678873"/>
                <a:ext cx="7543800" cy="1150700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Thus the pressure along x-axis,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678873"/>
                <a:ext cx="7543800" cy="1150700"/>
              </a:xfrm>
              <a:prstGeom prst="rect">
                <a:avLst/>
              </a:prstGeom>
              <a:blipFill rotWithShape="1">
                <a:blip r:embed="rId2"/>
                <a:stretch>
                  <a:fillRect l="-1293" t="-4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2057400"/>
                <a:ext cx="7696200" cy="1102802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𝟏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+………….+</m:t>
                          </m:r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  <m:sSubSup>
                                <m:sSub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𝒙𝑵</m:t>
                                  </m:r>
                                </m:sub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𝑳</m:t>
                              </m:r>
                            </m:den>
                          </m:f>
                        </m:num>
                        <m:den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𝑳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057400"/>
                <a:ext cx="7696200" cy="1102802"/>
              </a:xfrm>
              <a:prstGeom prst="rect">
                <a:avLst/>
              </a:prstGeom>
              <a:blipFill rotWithShape="1">
                <a:blip r:embed="rId3"/>
                <a:stretch>
                  <a:fillRect b="-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05874" y="3446118"/>
                <a:ext cx="7696200" cy="727763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(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>
                          <a:solidFill>
                            <a:prstClr val="black"/>
                          </a:solidFill>
                          <a:latin typeface="Cambria Math"/>
                        </a:rPr>
                        <m:t>+………+</m:t>
                      </m:r>
                      <m:sSubSup>
                        <m:sSubSup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𝒙𝑵</m:t>
                          </m:r>
                        </m:sub>
                        <m: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874" y="3446118"/>
                <a:ext cx="7696200" cy="727763"/>
              </a:xfrm>
              <a:prstGeom prst="rect">
                <a:avLst/>
              </a:prstGeom>
              <a:blipFill rotWithShape="1">
                <a:blip r:embed="rId4"/>
                <a:stretch>
                  <a:fillRect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76745" y="4458301"/>
                <a:ext cx="3229923" cy="727763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𝒎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𝒏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𝑨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745" y="4458301"/>
                <a:ext cx="3229923" cy="727763"/>
              </a:xfrm>
              <a:prstGeom prst="rect">
                <a:avLst/>
              </a:prstGeom>
              <a:blipFill rotWithShape="1">
                <a:blip r:embed="rId5"/>
                <a:stretch>
                  <a:fillRect r="-3585" b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562600" y="4521274"/>
                <a:ext cx="2667000" cy="461665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[ as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𝑵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𝒏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 ]</m:t>
                    </m:r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0" y="4521274"/>
                <a:ext cx="2667000" cy="461665"/>
              </a:xfrm>
              <a:prstGeom prst="rect">
                <a:avLst/>
              </a:prstGeom>
              <a:blipFill rotWithShape="1">
                <a:blip r:embed="rId6"/>
                <a:stretch>
                  <a:fillRect l="-3661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18309" y="5486400"/>
                <a:ext cx="4239491" cy="95494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bSup>
                                    <m:sSub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𝒙</m:t>
                                      </m:r>
                                    </m:sub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b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……..(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309" y="5486400"/>
                <a:ext cx="4239491" cy="95494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527964" y="5601465"/>
                <a:ext cx="3429000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[ Molar mass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/>
                      </a:rPr>
                      <m:t>𝑴</m:t>
                    </m:r>
                    <m:r>
                      <a:rPr lang="en-US" sz="2400" b="1" i="1" smtClean="0">
                        <a:latin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</a:rPr>
                      <m:t>𝒎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</a:rPr>
                          <m:t>𝑵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</a:rPr>
                          <m:t>𝑨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sz="2400" b="1" dirty="0"/>
                  <a:t> 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7964" y="5601465"/>
                <a:ext cx="3429000" cy="461665"/>
              </a:xfrm>
              <a:prstGeom prst="rect">
                <a:avLst/>
              </a:prstGeom>
              <a:blipFill rotWithShape="1">
                <a:blip r:embed="rId8"/>
                <a:stretch>
                  <a:fillRect l="-2847" t="-10526" r="-4448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13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381000"/>
                <a:ext cx="4724400" cy="881716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For any molecule,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p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𝒙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𝒚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  <m:r>
                        <a:rPr lang="en-US" sz="2400" b="1" i="1" smtClean="0">
                          <a:latin typeface="Cambria Math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𝒛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sup>
                      </m:sSubSup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381000"/>
                <a:ext cx="4724400" cy="881716"/>
              </a:xfrm>
              <a:prstGeom prst="rect">
                <a:avLst/>
              </a:prstGeom>
              <a:blipFill rotWithShape="1">
                <a:blip r:embed="rId2"/>
                <a:stretch>
                  <a:fillRect l="-1935" t="-5556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133600" y="1572063"/>
                <a:ext cx="3509550" cy="51347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latin typeface="Cambria Math"/>
                        </a:rPr>
                        <m:t>𝟑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1572063"/>
                <a:ext cx="3509550" cy="513474"/>
              </a:xfrm>
              <a:prstGeom prst="rect">
                <a:avLst/>
              </a:prstGeom>
              <a:blipFill rotWithShape="1">
                <a:blip r:embed="rId3"/>
                <a:stretch>
                  <a:fillRect t="-5952" r="-2951" b="-20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412266" y="2286000"/>
                <a:ext cx="2952218" cy="85869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sub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b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𝒂𝒗𝒈</m:t>
                              </m:r>
                            </m:sub>
                          </m:sSub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den>
                      </m:f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2266" y="2286000"/>
                <a:ext cx="2952218" cy="858697"/>
              </a:xfrm>
              <a:prstGeom prst="rect">
                <a:avLst/>
              </a:prstGeom>
              <a:blipFill rotWithShape="1">
                <a:blip r:embed="rId4"/>
                <a:stretch>
                  <a:fillRect r="-3719"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84217" y="3505200"/>
                <a:ext cx="3080267" cy="132427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𝑭𝒓𝒐𝒎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𝒆𝒒𝒖𝒂𝒕𝒊𝒐𝒏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 smtClean="0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𝑳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𝟑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217" y="3505200"/>
                <a:ext cx="3080267" cy="1324273"/>
              </a:xfrm>
              <a:prstGeom prst="rect">
                <a:avLst/>
              </a:prstGeom>
              <a:blipFill rotWithShape="1">
                <a:blip r:embed="rId5"/>
                <a:stretch>
                  <a:fillRect t="-3687" r="-3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71800" y="5029200"/>
                <a:ext cx="4191000" cy="1324273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𝑭𝒓𝒐𝒎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𝒆𝒒𝒖𝒂𝒕𝒊𝒐𝒏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e>
                      </m:d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,</m:t>
                      </m:r>
                    </m:oMath>
                  </m:oMathPara>
                </a14:m>
                <a:endParaRPr lang="en-US" sz="2400" b="1" dirty="0">
                  <a:solidFill>
                    <a:prstClr val="black"/>
                  </a:solidFill>
                </a:endParaRP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𝑷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  <m:sSub>
                                <m:sSub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𝒗</m:t>
                                      </m:r>
                                    </m:e>
                                    <m:sup>
                                      <m:r>
                                        <a:rPr lang="en-US" sz="2400" b="1" i="1">
                                          <a:solidFill>
                                            <a:prstClr val="black"/>
                                          </a:solidFill>
                                          <a:latin typeface="Cambria Math"/>
                                        </a:rPr>
                                        <m:t>𝟐</m:t>
                                      </m:r>
                                    </m:sup>
                                  </m:s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)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𝒂𝒗𝒈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5029200"/>
                <a:ext cx="4191000" cy="1324273"/>
              </a:xfrm>
              <a:prstGeom prst="rect">
                <a:avLst/>
              </a:prstGeom>
              <a:blipFill rotWithShape="1">
                <a:blip r:embed="rId6"/>
                <a:stretch>
                  <a:fillRect t="-3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5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828800" y="914400"/>
                <a:ext cx="3962400" cy="815673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𝑷𝑽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𝒏𝑴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914400"/>
                <a:ext cx="3962400" cy="81567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576944" y="1905000"/>
                <a:ext cx="2658292" cy="118352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sz="2400" b="1" i="1">
                                      <a:solidFill>
                                        <a:prstClr val="black"/>
                                      </a:solidFill>
                                      <a:latin typeface="Cambria Math"/>
                                    </a:rPr>
                                    <m:t>𝟐</m:t>
                                  </m:r>
                                </m:sup>
                              </m:s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𝒂𝒗𝒈</m:t>
                              </m:r>
                            </m:sub>
                          </m:sSub>
                        </m:e>
                      </m:rad>
                      <m:r>
                        <a:rPr lang="en-US" sz="2400" b="1" i="0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𝑷𝑽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4" y="1905000"/>
                <a:ext cx="2658292" cy="1183529"/>
              </a:xfrm>
              <a:prstGeom prst="rect">
                <a:avLst/>
              </a:prstGeom>
              <a:blipFill rotWithShape="1">
                <a:blip r:embed="rId3"/>
                <a:stretch>
                  <a:fillRect r="-4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747439" y="3200400"/>
                <a:ext cx="2317301" cy="1183529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𝒓𝒎𝒔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𝒏𝑴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39" y="3200400"/>
                <a:ext cx="2317301" cy="1183529"/>
              </a:xfrm>
              <a:prstGeom prst="rect">
                <a:avLst/>
              </a:prstGeom>
              <a:blipFill rotWithShape="1">
                <a:blip r:embed="rId4"/>
                <a:stretch>
                  <a:fillRect r="-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747438" y="4724400"/>
                <a:ext cx="2118529" cy="1183529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𝟑</m:t>
                              </m:r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𝑹𝑻</m:t>
                              </m:r>
                            </m:num>
                            <m:den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𝑴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7438" y="4724400"/>
                <a:ext cx="2118529" cy="1183529"/>
              </a:xfrm>
              <a:prstGeom prst="rect">
                <a:avLst/>
              </a:prstGeom>
              <a:blipFill rotWithShape="1">
                <a:blip r:embed="rId5"/>
                <a:stretch>
                  <a:fillRect r="-54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436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95400" y="457200"/>
            <a:ext cx="6248400" cy="707886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4000" b="1" i="1" dirty="0"/>
              <a:t>Translational Kinetic Energy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33400" y="1447800"/>
                <a:ext cx="7848600" cy="1891800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Consider a single molecule of an ideal gas moving around in a box. If its speed changes when colliding with other molecule then its average translational kinetic energy,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447800"/>
                <a:ext cx="7848600" cy="1891800"/>
              </a:xfrm>
              <a:prstGeom prst="rect">
                <a:avLst/>
              </a:prstGeom>
              <a:blipFill rotWithShape="1">
                <a:blip r:embed="rId2"/>
                <a:stretch>
                  <a:fillRect l="-1243" t="-2581" r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3400" y="3505200"/>
                <a:ext cx="7848600" cy="1252138"/>
              </a:xfrm>
              <a:prstGeom prst="rect">
                <a:avLst/>
              </a:prstGeom>
              <a:solidFill>
                <a:schemeClr val="accent3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We assume, the average speed of the molecule is the same as the average speed of all the molecules. Then,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0" smtClean="0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3505200"/>
                <a:ext cx="7848600" cy="1252138"/>
              </a:xfrm>
              <a:prstGeom prst="rect">
                <a:avLst/>
              </a:prstGeom>
              <a:blipFill rotWithShape="1">
                <a:blip r:embed="rId3"/>
                <a:stretch>
                  <a:fillRect l="-1243" t="-3902" b="-7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95600" y="5181600"/>
                <a:ext cx="3220497" cy="783804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/>
                          <a:ea typeface="Cambria Math"/>
                        </a:rPr>
                        <m:t>∴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𝒎</m:t>
                      </m:r>
                      <m:sSub>
                        <m:sSub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sz="2400" b="1" i="1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)</m:t>
                          </m:r>
                        </m:e>
                        <m:sub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𝒓𝒎𝒔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181600"/>
                <a:ext cx="3220497" cy="783804"/>
              </a:xfrm>
              <a:prstGeom prst="rect">
                <a:avLst/>
              </a:prstGeom>
              <a:blipFill rotWithShape="1">
                <a:blip r:embed="rId4"/>
                <a:stretch>
                  <a:fillRect r="-3409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36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979542" y="1219200"/>
                <a:ext cx="2627001" cy="783804"/>
              </a:xfrm>
              <a:prstGeom prst="rect">
                <a:avLst/>
              </a:prstGeom>
              <a:solidFill>
                <a:schemeClr val="bg2">
                  <a:lumMod val="7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𝒎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542" y="1219200"/>
                <a:ext cx="2627001" cy="783804"/>
              </a:xfrm>
              <a:prstGeom prst="rect">
                <a:avLst/>
              </a:prstGeom>
              <a:blipFill rotWithShape="1">
                <a:blip r:embed="rId2"/>
                <a:stretch>
                  <a:fillRect r="-4408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192420" y="2438400"/>
                <a:ext cx="2205412" cy="783804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𝒎𝑹𝑻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𝑴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20" y="2438400"/>
                <a:ext cx="2205412" cy="783804"/>
              </a:xfrm>
              <a:prstGeom prst="rect">
                <a:avLst/>
              </a:prstGeom>
              <a:blipFill rotWithShape="1">
                <a:blip r:embed="rId3"/>
                <a:stretch>
                  <a:fillRect r="-5263" b="-7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92420" y="3657600"/>
                <a:ext cx="1920076" cy="84664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𝑹𝑻</m:t>
                          </m:r>
                        </m:num>
                        <m:den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en-US" sz="2400" b="1" i="1" smtClean="0">
                                  <a:solidFill>
                                    <a:prstClr val="black"/>
                                  </a:solidFill>
                                  <a:latin typeface="Cambria Math"/>
                                </a:rPr>
                                <m:t>𝑨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420" y="3657600"/>
                <a:ext cx="1920076" cy="846642"/>
              </a:xfrm>
              <a:prstGeom prst="rect">
                <a:avLst/>
              </a:prstGeom>
              <a:blipFill rotWithShape="1">
                <a:blip r:embed="rId4"/>
                <a:stretch>
                  <a:fillRect r="-6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791200" y="3776676"/>
                <a:ext cx="2096408" cy="783741"/>
              </a:xfrm>
              <a:prstGeom prst="rect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</a:rPr>
                        <m:t>[ </m:t>
                      </m:r>
                      <m:r>
                        <a:rPr lang="en-US" sz="2400" b="1" i="1" smtClean="0">
                          <a:latin typeface="Cambria Math"/>
                        </a:rPr>
                        <m:t>𝒂𝒔</m:t>
                      </m:r>
                      <m:r>
                        <a:rPr lang="en-US" sz="2400" b="1" i="1" smtClean="0">
                          <a:latin typeface="Cambria Math"/>
                        </a:rPr>
                        <m:t>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/>
                            </a:rPr>
                            <m:t>𝑵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/>
                            </a:rPr>
                            <m:t>𝑨</m:t>
                          </m:r>
                        </m:sub>
                      </m:sSub>
                      <m:r>
                        <a:rPr lang="en-US" sz="2400" b="1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/>
                            </a:rPr>
                            <m:t>𝑴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/>
                            </a:rPr>
                            <m:t>𝒎</m:t>
                          </m:r>
                        </m:den>
                      </m:f>
                      <m:r>
                        <a:rPr lang="en-US" sz="2400" b="1" i="1" smtClean="0">
                          <a:latin typeface="Cambria Math"/>
                        </a:rPr>
                        <m:t> ]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1200" y="3776676"/>
                <a:ext cx="2096408" cy="783741"/>
              </a:xfrm>
              <a:prstGeom prst="rect">
                <a:avLst/>
              </a:prstGeom>
              <a:blipFill rotWithShape="1">
                <a:blip r:embed="rId5"/>
                <a:stretch>
                  <a:fillRect r="-5233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956057" y="5105400"/>
                <a:ext cx="2126864" cy="783804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𝑲</m:t>
                          </m:r>
                        </m:e>
                        <m:sub>
                          <m:r>
                            <a:rPr lang="en-US" sz="2400" b="1" i="1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𝒂𝒗𝒈</m:t>
                          </m:r>
                        </m:sub>
                      </m:sSub>
                      <m:r>
                        <a:rPr lang="en-US" sz="2400" b="1" i="1">
                          <a:solidFill>
                            <a:prstClr val="black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f>
                        <m:fPr>
                          <m:ctrlP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𝟑</m:t>
                          </m:r>
                        </m:num>
                        <m:den>
                          <m:r>
                            <a:rPr lang="en-US" sz="2400" b="1" i="1" smtClean="0">
                              <a:solidFill>
                                <a:prstClr val="black"/>
                              </a:solidFill>
                              <a:latin typeface="Cambria Math"/>
                            </a:rPr>
                            <m:t>𝟐</m:t>
                          </m:r>
                        </m:den>
                      </m:f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prstClr val="black"/>
                          </a:solidFill>
                          <a:latin typeface="Cambria Math"/>
                        </a:rPr>
                        <m:t>𝑲𝑻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057" y="5105400"/>
                <a:ext cx="2126864" cy="783804"/>
              </a:xfrm>
              <a:prstGeom prst="rect">
                <a:avLst/>
              </a:prstGeom>
              <a:blipFill rotWithShape="1">
                <a:blip r:embed="rId6"/>
                <a:stretch>
                  <a:fillRect r="-5158" b="-7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788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EDDB039-D3F3-4895-B159-76D064DA026D}"/>
              </a:ext>
            </a:extLst>
          </p:cNvPr>
          <p:cNvSpPr/>
          <p:nvPr/>
        </p:nvSpPr>
        <p:spPr>
          <a:xfrm>
            <a:off x="228006" y="1035420"/>
            <a:ext cx="8366236" cy="101627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/>
          <a:p>
            <a:pPr algn="just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18: </a:t>
            </a:r>
          </a:p>
          <a:p>
            <a:pPr algn="just">
              <a:lnSpc>
                <a:spcPct val="90000"/>
              </a:lnSpc>
              <a:spcAft>
                <a:spcPts val="450"/>
              </a:spcAft>
            </a:pP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temperature and pressure in the Sun’s atmosphere are 2.00x10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 and 0.0300 Pa. Calculate the rms speed of free electrons (mass 9.11x10</a:t>
            </a:r>
            <a:r>
              <a:rPr lang="en-US" sz="1500" b="1" baseline="30000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-31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kg) there, assuming they are an ideal gas.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830CC-66BB-430D-B110-A2A06F8DF1C6}"/>
                  </a:ext>
                </a:extLst>
              </p:cNvPr>
              <p:cNvSpPr/>
              <p:nvPr/>
            </p:nvSpPr>
            <p:spPr>
              <a:xfrm>
                <a:off x="496362" y="2807749"/>
                <a:ext cx="7534456" cy="12656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100" i="1">
                                  <a:latin typeface="Cambria Math" panose="02040503050406030204" pitchFamily="18" charset="0"/>
                                </a:rPr>
                                <m:t>𝑅𝑇</m:t>
                              </m:r>
                            </m:num>
                            <m:den>
                              <m:r>
                                <a:rPr lang="en-US" sz="21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</m:e>
                      </m:rad>
                      <m:r>
                        <a:rPr lang="en-US" sz="210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21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100">
                                  <a:latin typeface="Cambria Math" panose="02040503050406030204" pitchFamily="18" charset="0"/>
                                </a:rPr>
                                <m:t>3 ×8.31 ×2.00 ×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100">
                                  <a:latin typeface="Cambria Math" panose="02040503050406030204" pitchFamily="18" charset="0"/>
                                </a:rPr>
                                <m:t>5.49 ×</m:t>
                              </m:r>
                              <m:sSup>
                                <m:sSupPr>
                                  <m:ctrlPr>
                                    <a:rPr lang="en-US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sz="2100">
                                      <a:latin typeface="Cambria Math" panose="02040503050406030204" pitchFamily="18" charset="0"/>
                                    </a:rPr>
                                    <m:t>−7</m:t>
                                  </m:r>
                                </m:sup>
                              </m:sSup>
                              <m:r>
                                <a:rPr lang="en-US" sz="210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e>
                      </m:rad>
                      <m:r>
                        <a:rPr lang="en-US" sz="2100">
                          <a:latin typeface="Cambria Math" panose="02040503050406030204" pitchFamily="18" charset="0"/>
                        </a:rPr>
                        <m:t>=9.53 × </m:t>
                      </m:r>
                      <m:sSup>
                        <m:sSupPr>
                          <m:ctrlPr>
                            <a:rPr lang="en-US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10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sz="21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350" dirty="0"/>
              </a:p>
              <a:p>
                <a:r>
                  <a:rPr lang="en-US" sz="1350" dirty="0"/>
                  <a:t>                  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89830CC-66BB-430D-B110-A2A06F8DF1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2" y="2807749"/>
                <a:ext cx="7534456" cy="12656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8C8F8-E286-4A42-A461-956DD81670FC}"/>
                  </a:ext>
                </a:extLst>
              </p:cNvPr>
              <p:cNvSpPr/>
              <p:nvPr/>
            </p:nvSpPr>
            <p:spPr>
              <a:xfrm>
                <a:off x="625572" y="4763847"/>
                <a:ext cx="6051379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= </a:t>
                </a:r>
                <a:r>
                  <a:rPr lang="en-US" sz="1500" b="1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9.11x10</a:t>
                </a:r>
                <a:r>
                  <a:rPr lang="en-US" sz="1500" b="1" baseline="30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-31 </a:t>
                </a:r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(6.023X10</a:t>
                </a:r>
                <a:r>
                  <a:rPr lang="en-US" baseline="30000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23</a:t>
                </a:r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)=</a:t>
                </a:r>
                <a:r>
                  <a:rPr lang="en-US" sz="21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1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5.49 ×</m:t>
                    </m:r>
                    <m:sSup>
                      <m:sSupPr>
                        <m:ctrlPr>
                          <a:rPr lang="en-US" sz="21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1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−7 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kg </a:t>
                </a:r>
                <a:endParaRPr lang="en-US" sz="135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FA8C8F8-E286-4A42-A461-956DD81670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72" y="4763847"/>
                <a:ext cx="6051379" cy="415498"/>
              </a:xfrm>
              <a:prstGeom prst="rect">
                <a:avLst/>
              </a:prstGeom>
              <a:blipFill>
                <a:blip r:embed="rId3"/>
                <a:stretch>
                  <a:fillRect l="-907" b="-17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194380-E548-4A40-BB5D-3913B50B3478}"/>
                  </a:ext>
                </a:extLst>
              </p:cNvPr>
              <p:cNvSpPr/>
              <p:nvPr/>
            </p:nvSpPr>
            <p:spPr>
              <a:xfrm>
                <a:off x="496362" y="4169430"/>
                <a:ext cx="3046936" cy="4154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𝑟𝑚𝑠</m:t>
                          </m:r>
                        </m:sub>
                      </m:sSub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=95, 00000 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m:rPr>
                          <m:sty m:val="p"/>
                        </m:rPr>
                        <a:rPr lang="en-US" sz="21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sz="135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1194380-E548-4A40-BB5D-3913B50B3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362" y="4169430"/>
                <a:ext cx="3046936" cy="415498"/>
              </a:xfrm>
              <a:prstGeom prst="rect">
                <a:avLst/>
              </a:prstGeom>
              <a:blipFill>
                <a:blip r:embed="rId4"/>
                <a:stretch>
                  <a:fillRect b="-14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3DFDEBB-FB38-4E7C-A14B-33DF0DE4E260}"/>
              </a:ext>
            </a:extLst>
          </p:cNvPr>
          <p:cNvSpPr/>
          <p:nvPr/>
        </p:nvSpPr>
        <p:spPr>
          <a:xfrm>
            <a:off x="496362" y="2200162"/>
            <a:ext cx="1067921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sz="15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557166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</TotalTime>
  <Words>571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teacher</dc:creator>
  <cp:lastModifiedBy>Israt Kabir</cp:lastModifiedBy>
  <cp:revision>36</cp:revision>
  <cp:lastPrinted>2020-02-13T17:21:30Z</cp:lastPrinted>
  <dcterms:created xsi:type="dcterms:W3CDTF">2020-02-10T19:57:19Z</dcterms:created>
  <dcterms:modified xsi:type="dcterms:W3CDTF">2022-06-08T06:57:33Z</dcterms:modified>
</cp:coreProperties>
</file>