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83" r:id="rId3"/>
    <p:sldId id="274" r:id="rId4"/>
    <p:sldId id="275" r:id="rId5"/>
    <p:sldId id="284" r:id="rId6"/>
    <p:sldId id="277" r:id="rId7"/>
    <p:sldId id="278" r:id="rId8"/>
    <p:sldId id="279" r:id="rId9"/>
    <p:sldId id="276" r:id="rId10"/>
    <p:sldId id="264" r:id="rId11"/>
    <p:sldId id="285" r:id="rId12"/>
    <p:sldId id="266" r:id="rId13"/>
    <p:sldId id="280" r:id="rId14"/>
    <p:sldId id="281" r:id="rId15"/>
    <p:sldId id="282" r:id="rId1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8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4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2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3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7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2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564" y="533400"/>
            <a:ext cx="6781800" cy="7078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i="1" u="sng" dirty="0"/>
              <a:t>Internal Energy of an Ideal Gas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94" y="1524000"/>
            <a:ext cx="867362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Consider n mole of monatomic ideal gas. The internal energy of the gas is the sum of the translational kinetic energies of the atoms.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15190" y="2449315"/>
                <a:ext cx="8295409" cy="86594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If N is the total number of atoms then the internal energy,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𝑵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𝒂𝒗𝒈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90" y="2449315"/>
                <a:ext cx="8295409" cy="865943"/>
              </a:xfrm>
              <a:prstGeom prst="rect">
                <a:avLst/>
              </a:prstGeom>
              <a:blipFill>
                <a:blip r:embed="rId2"/>
                <a:stretch>
                  <a:fillRect l="-1176" t="-5634" b="-3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57841" y="3490739"/>
                <a:ext cx="2125197" cy="49661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𝑨</m:t>
                          </m:r>
                        </m:sub>
                      </m:sSub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𝒂𝒗𝒈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41" y="3490739"/>
                <a:ext cx="2125197" cy="496611"/>
              </a:xfrm>
              <a:prstGeom prst="rect">
                <a:avLst/>
              </a:prstGeom>
              <a:blipFill>
                <a:blip r:embed="rId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57841" y="4050649"/>
                <a:ext cx="2574679" cy="7838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𝑲𝑻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41" y="4050649"/>
                <a:ext cx="2574679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57841" y="4885724"/>
                <a:ext cx="2761462" cy="112364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𝒏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𝑹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𝑨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41" y="4885724"/>
                <a:ext cx="2761462" cy="11236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306003" y="6045493"/>
                <a:ext cx="1626599" cy="71885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[</m:t>
                      </m:r>
                      <m:r>
                        <a:rPr lang="en-US" sz="2000" b="1" i="1" smtClean="0">
                          <a:latin typeface="Cambria Math"/>
                        </a:rPr>
                        <m:t>𝒂𝒔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𝑲</m:t>
                      </m:r>
                      <m:r>
                        <a:rPr lang="en-US" sz="20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</a:rPr>
                            <m:t>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003" y="6045493"/>
                <a:ext cx="1626599" cy="7188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562600" y="3429000"/>
                <a:ext cx="1959126" cy="78380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𝒏𝑹𝑻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429000"/>
                <a:ext cx="1959126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0C407B-5D0F-39BD-A9D6-C0BAE3D37B00}"/>
              </a:ext>
            </a:extLst>
          </p:cNvPr>
          <p:cNvCxnSpPr/>
          <p:nvPr/>
        </p:nvCxnSpPr>
        <p:spPr>
          <a:xfrm>
            <a:off x="4114800" y="3568791"/>
            <a:ext cx="0" cy="2781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458659-0579-18F0-BA78-A0FDFCF51192}"/>
                  </a:ext>
                </a:extLst>
              </p:cNvPr>
              <p:cNvSpPr txBox="1"/>
              <p:nvPr/>
            </p:nvSpPr>
            <p:spPr>
              <a:xfrm>
                <a:off x="5486400" y="4419774"/>
                <a:ext cx="2819398" cy="50629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and </a:t>
                </a:r>
                <a:r>
                  <a:rPr kumimoji="0" lang="el-G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Δ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</a:t>
                </a:r>
                <a:r>
                  <a:rPr kumimoji="0" lang="en-US" sz="2400" b="1" i="0" u="none" strike="noStrike" kern="120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int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=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𝟑</m:t>
                            </m:r>
                          </m:num>
                          <m:den>
                            <m: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e>
                    </m:box>
                    <m:r>
                      <a:rPr kumimoji="0" 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𝐧𝐑</m:t>
                    </m:r>
                    <m:r>
                      <m:rPr>
                        <m:nor/>
                      </m:rPr>
                      <a:rPr kumimoji="0" lang="el-GR" sz="2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m:t>Δ</m:t>
                    </m:r>
                    <m:r>
                      <a:rPr kumimoji="0" lang="en-US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𝐓</m:t>
                    </m:r>
                  </m:oMath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458659-0579-18F0-BA78-A0FDFCF51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419774"/>
                <a:ext cx="2819398" cy="506292"/>
              </a:xfrm>
              <a:prstGeom prst="rect">
                <a:avLst/>
              </a:prstGeom>
              <a:blipFill>
                <a:blip r:embed="rId8"/>
                <a:stretch>
                  <a:fillRect l="-3247" t="-8434" b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8590606-B87D-C1F1-73C2-C18987777046}"/>
              </a:ext>
            </a:extLst>
          </p:cNvPr>
          <p:cNvSpPr txBox="1"/>
          <p:nvPr/>
        </p:nvSpPr>
        <p:spPr>
          <a:xfrm>
            <a:off x="4296999" y="5263706"/>
            <a:ext cx="4577136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Thus 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 internal energy </a:t>
            </a:r>
            <a:r>
              <a:rPr kumimoji="0" lang="en-US" sz="2000" b="1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r>
              <a:rPr kumimoji="0" lang="en-US" sz="2000" b="1" i="0" u="none" strike="noStrike" kern="1200" cap="none" spc="0" normalizeH="0" baseline="-2500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an ideal gas is a function of the gas temperature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only.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222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BFF500-4724-41D6-866A-E7DD24DAD398}"/>
                  </a:ext>
                </a:extLst>
              </p:cNvPr>
              <p:cNvSpPr/>
              <p:nvPr/>
            </p:nvSpPr>
            <p:spPr>
              <a:xfrm>
                <a:off x="234166" y="994562"/>
                <a:ext cx="8740869" cy="407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u="sng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Degrees of freedom </a:t>
                </a:r>
                <a:r>
                  <a:rPr lang="en-US" b="1" u="sng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molar specific heats: E</a:t>
                </a:r>
                <a:r>
                  <a:rPr lang="en-US" b="1" u="sng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b="1" u="sng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:r>
                  <a:rPr lang="en-US" b="1" u="sng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1" i="1" u="sng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1" i="1" u="sng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b="1" i="1" u="sng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𝒇</m:t>
                            </m:r>
                          </m:num>
                          <m:den>
                            <m:r>
                              <a:rPr lang="en-US" b="1" i="1" u="sng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e>
                    </m:box>
                    <m:r>
                      <a:rPr lang="en-US" b="1" u="sng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b="1" i="1" u="sng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𝒏𝑹𝑻</m:t>
                    </m:r>
                    <m:r>
                      <a:rPr lang="en-US" b="1" i="1" u="sng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b="1" u="sng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C</a:t>
                </a:r>
                <a:r>
                  <a:rPr lang="en-US" b="1" u="sng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b="1" u="sng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1" i="1" u="sng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1" i="1" u="sng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b="1" i="1" u="sng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𝒇</m:t>
                            </m:r>
                          </m:num>
                          <m:den>
                            <m:r>
                              <a:rPr lang="en-US" b="1" i="1" u="sng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den>
                        </m:f>
                      </m:e>
                    </m:box>
                    <m:r>
                      <a:rPr lang="en-US" b="1" u="sng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b="1" i="1" u="sng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𝐑</m:t>
                    </m:r>
                  </m:oMath>
                </a14:m>
                <a:endParaRPr lang="en-US" b="1" u="sng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BFF500-4724-41D6-866A-E7DD24DAD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66" y="994562"/>
                <a:ext cx="8740869" cy="407484"/>
              </a:xfrm>
              <a:prstGeom prst="rect">
                <a:avLst/>
              </a:prstGeom>
              <a:blipFill>
                <a:blip r:embed="rId2"/>
                <a:stretch>
                  <a:fillRect l="-558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6352904-CCF2-46B4-BDA1-7CE56C1B69AE}"/>
              </a:ext>
            </a:extLst>
          </p:cNvPr>
          <p:cNvSpPr/>
          <p:nvPr/>
        </p:nvSpPr>
        <p:spPr>
          <a:xfrm>
            <a:off x="318052" y="1623806"/>
            <a:ext cx="85078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Let us try to explain that 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molecules with more than one atom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can store internal energy in forms other than translational kinetic energy.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9C340A-3E65-47B4-9135-30977AF660E0}"/>
              </a:ext>
            </a:extLst>
          </p:cNvPr>
          <p:cNvSpPr/>
          <p:nvPr/>
        </p:nvSpPr>
        <p:spPr>
          <a:xfrm>
            <a:off x="234166" y="2500099"/>
            <a:ext cx="624177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Figure 19-13 shows </a:t>
            </a:r>
            <a:r>
              <a:rPr lang="en-US" sz="1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models of </a:t>
            </a:r>
            <a:r>
              <a:rPr 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helium</a:t>
            </a:r>
            <a:r>
              <a:rPr lang="en-US" sz="1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(a monatomic molecule, containing a single atom), </a:t>
            </a:r>
            <a:r>
              <a:rPr 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oxygen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(a diatomic molecule, containing two atoms), and </a:t>
            </a:r>
            <a:r>
              <a:rPr 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methane</a:t>
            </a:r>
            <a:r>
              <a:rPr lang="en-US" sz="1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 polyatomic molecule).</a:t>
            </a:r>
            <a:r>
              <a:rPr lang="en-US" sz="1350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0167DD-BF15-4A4B-B780-4DE9C240AA8D}"/>
              </a:ext>
            </a:extLst>
          </p:cNvPr>
          <p:cNvSpPr/>
          <p:nvPr/>
        </p:nvSpPr>
        <p:spPr>
          <a:xfrm>
            <a:off x="194650" y="3510976"/>
            <a:ext cx="64703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James Clerk Maxwell introduced the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theorem of the equipartition of energy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F526134-7A10-4C94-B7B9-692F4CA46F6E}"/>
                  </a:ext>
                </a:extLst>
              </p:cNvPr>
              <p:cNvSpPr/>
              <p:nvPr/>
            </p:nvSpPr>
            <p:spPr>
              <a:xfrm>
                <a:off x="168965" y="4438916"/>
                <a:ext cx="6212862" cy="1254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Every kind of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molecule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has a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certain number </a:t>
                </a:r>
                <a:r>
                  <a:rPr lang="en-US" i="1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degrees of freedom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(independent ways). Each degree of freedom 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 store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energy of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𝑘𝑇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 molecule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(or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per mole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[f(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𝑘𝑇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per molecule]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F526134-7A10-4C94-B7B9-692F4CA46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5" y="4438916"/>
                <a:ext cx="6212862" cy="1254061"/>
              </a:xfrm>
              <a:prstGeom prst="rect">
                <a:avLst/>
              </a:prstGeom>
              <a:blipFill>
                <a:blip r:embed="rId3"/>
                <a:stretch>
                  <a:fillRect l="-883" t="-2427" b="-4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46656A6-C1E5-425B-AECF-014CE41FD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329" y="2187602"/>
            <a:ext cx="2221706" cy="36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3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6DAD24-877C-4CB1-A3B5-2CB0F4581D97}"/>
                  </a:ext>
                </a:extLst>
              </p:cNvPr>
              <p:cNvSpPr/>
              <p:nvPr/>
            </p:nvSpPr>
            <p:spPr>
              <a:xfrm>
                <a:off x="439545" y="1020533"/>
                <a:ext cx="8264910" cy="1088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the </a:t>
                </a:r>
                <a:r>
                  <a:rPr lang="en-US" sz="1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translational motion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, superimpose an </a:t>
                </a:r>
                <a:r>
                  <a:rPr lang="en-US" sz="1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xyz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coordinate system on any gas. The molecules will, in general, have velocity components along all three axes. Thus, gas molecules of all types have </a:t>
                </a:r>
                <a:r>
                  <a:rPr lang="en-US" sz="1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three degrees of translational freedom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(three ways to move in translation) and, on average, an associated energy of </a:t>
                </a:r>
                <a:r>
                  <a:rPr lang="en-US" sz="1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15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𝑘𝑇</m:t>
                    </m:r>
                  </m:oMath>
                </a14:m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) per molecule.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6DAD24-877C-4CB1-A3B5-2CB0F4581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45" y="1020533"/>
                <a:ext cx="8264910" cy="1088696"/>
              </a:xfrm>
              <a:prstGeom prst="rect">
                <a:avLst/>
              </a:prstGeom>
              <a:blipFill>
                <a:blip r:embed="rId2"/>
                <a:stretch>
                  <a:fillRect l="-295" t="-1117" r="-442" b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67B7B5-A753-42B6-88C7-07AF51062C5D}"/>
                  </a:ext>
                </a:extLst>
              </p:cNvPr>
              <p:cNvSpPr/>
              <p:nvPr/>
            </p:nvSpPr>
            <p:spPr>
              <a:xfrm>
                <a:off x="439545" y="2132443"/>
                <a:ext cx="6313784" cy="1319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the </a:t>
                </a:r>
                <a:r>
                  <a:rPr lang="en-US" sz="15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rotational motion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, imagine the origin of our </a:t>
                </a:r>
                <a:r>
                  <a:rPr lang="en-US" sz="1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xyz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coordinate system </a:t>
                </a:r>
                <a:r>
                  <a:rPr lang="en-US" sz="15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 the center of each molecule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. In a gas, each molecule should be able to </a:t>
                </a:r>
                <a:r>
                  <a:rPr lang="en-US" sz="15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rotate with an angular velocity component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along each of the three axes, so each gas should have three degrees of rotational freedom and, on average, an additional energy of</a:t>
                </a:r>
                <a:r>
                  <a:rPr lang="en-US" sz="1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3</a:t>
                </a:r>
                <a:r>
                  <a:rPr lang="en-US" sz="15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𝑘𝑇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per molecule.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67B7B5-A753-42B6-88C7-07AF51062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45" y="2132443"/>
                <a:ext cx="6313784" cy="1319528"/>
              </a:xfrm>
              <a:prstGeom prst="rect">
                <a:avLst/>
              </a:prstGeom>
              <a:blipFill>
                <a:blip r:embed="rId3"/>
                <a:stretch>
                  <a:fillRect l="-386" t="-92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D4B4D44-D499-4EFF-B43D-FAE4865DE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329" y="1929997"/>
            <a:ext cx="2221706" cy="36790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F2082A-56A6-42FA-A2B1-AAD580967506}"/>
                  </a:ext>
                </a:extLst>
              </p:cNvPr>
              <p:cNvSpPr/>
              <p:nvPr/>
            </p:nvSpPr>
            <p:spPr>
              <a:xfrm>
                <a:off x="439545" y="3475185"/>
                <a:ext cx="5991074" cy="2362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5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However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5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experiment shows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</a:t>
                </a:r>
                <a:r>
                  <a:rPr lang="en-US" sz="15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true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only for the </a:t>
                </a:r>
                <a:r>
                  <a:rPr lang="en-US" sz="15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polyatomic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molecules. According to </a:t>
                </a:r>
                <a:r>
                  <a:rPr lang="en-US" sz="15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quantum theory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5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physics dealing with the allowed motions and energies of molecules and atoms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, a </a:t>
                </a:r>
                <a:r>
                  <a:rPr lang="en-US" sz="1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monatomic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gas molecule </a:t>
                </a:r>
                <a:r>
                  <a:rPr lang="en-US" sz="1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does not rotate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so has </a:t>
                </a:r>
                <a:r>
                  <a:rPr lang="en-US" sz="1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 rotational [</a:t>
                </a:r>
                <a:r>
                  <a:rPr lang="en-US" sz="15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15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𝑘𝑇</m:t>
                    </m:r>
                  </m:oMath>
                </a14:m>
                <a:r>
                  <a:rPr lang="en-US" sz="15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1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1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1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  <a:r>
                  <a:rPr lang="en-US" sz="15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(a single atom cannot rotate like a top). A </a:t>
                </a:r>
                <a:r>
                  <a:rPr lang="en-US" sz="15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diatomic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molecule </a:t>
                </a:r>
                <a:r>
                  <a:rPr lang="en-US" sz="15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can rotate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like a top </a:t>
                </a:r>
                <a:r>
                  <a:rPr lang="en-US" sz="15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only about axes perpendicular to the line connecting the atoms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not about that line itself. Therefore, a </a:t>
                </a:r>
                <a:r>
                  <a:rPr lang="en-US" sz="15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diatomic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 molecule can have only </a:t>
                </a:r>
                <a:r>
                  <a:rPr lang="en-US" sz="15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two degrees of rotational freedom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a rotational energy of only </a:t>
                </a:r>
                <a:r>
                  <a:rPr lang="en-US" sz="15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5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𝑘𝑇</m:t>
                    </m:r>
                  </m:oMath>
                </a14:m>
                <a:r>
                  <a:rPr lang="en-US" sz="15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per molecule.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F2082A-56A6-42FA-A2B1-AAD580967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45" y="3475185"/>
                <a:ext cx="5991074" cy="2362057"/>
              </a:xfrm>
              <a:prstGeom prst="rect">
                <a:avLst/>
              </a:prstGeom>
              <a:blipFill>
                <a:blip r:embed="rId5"/>
                <a:stretch>
                  <a:fillRect l="-407" t="-515" r="-203" b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61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20FE7D-F3B0-40B7-81D4-2A2AB4E60F39}"/>
              </a:ext>
            </a:extLst>
          </p:cNvPr>
          <p:cNvSpPr/>
          <p:nvPr/>
        </p:nvSpPr>
        <p:spPr>
          <a:xfrm>
            <a:off x="482048" y="1108213"/>
            <a:ext cx="81799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extend our analysis of molar specific heats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to ideal </a:t>
            </a:r>
            <a:r>
              <a:rPr 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diatomic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5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polyatomic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gases, it is necessary to retrace the derivations of that analysis in detail. First, we replace</a:t>
            </a:r>
            <a:r>
              <a:rPr lang="en-US" sz="1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US" sz="1500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/2) </a:t>
            </a:r>
            <a:r>
              <a:rPr lang="en-US" sz="15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nRT</a:t>
            </a:r>
            <a:r>
              <a:rPr lang="en-US" sz="15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with E</a:t>
            </a:r>
            <a:r>
              <a:rPr lang="en-US" sz="1500" baseline="-25000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/2)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nRT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sz="1500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degrees of freedom </a:t>
            </a:r>
            <a:r>
              <a:rPr lang="en-US" sz="15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[Table 19-3].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Doing so leads to the prediction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A68ECC-7E5B-4FF1-ACC8-9DF4AABD9244}"/>
              </a:ext>
            </a:extLst>
          </p:cNvPr>
          <p:cNvSpPr/>
          <p:nvPr/>
        </p:nvSpPr>
        <p:spPr>
          <a:xfrm>
            <a:off x="482048" y="2716654"/>
            <a:ext cx="83439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This agrees for 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monatomic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gases (</a:t>
            </a:r>
            <a:r>
              <a:rPr 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 3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). As </a:t>
            </a:r>
            <a:r>
              <a:rPr lang="en-US" sz="1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19-3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shows, this prediction </a:t>
            </a:r>
            <a:r>
              <a:rPr 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agrees with experiment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diatomic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gases (</a:t>
            </a:r>
            <a:r>
              <a:rPr 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=5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), but it is </a:t>
            </a:r>
            <a:r>
              <a:rPr lang="en-US" sz="15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low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5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polyatomic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gases (</a:t>
            </a:r>
            <a:r>
              <a:rPr lang="en-US" sz="15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= 6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for molecules comparable to </a:t>
            </a:r>
            <a:r>
              <a:rPr lang="en-US" sz="15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500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F43725-0FA6-4D26-812B-409CFCEC8F0B}"/>
                  </a:ext>
                </a:extLst>
              </p:cNvPr>
              <p:cNvSpPr/>
              <p:nvPr/>
            </p:nvSpPr>
            <p:spPr>
              <a:xfrm>
                <a:off x="2410239" y="2191196"/>
                <a:ext cx="1883465" cy="407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endPara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F43725-0FA6-4D26-812B-409CFCEC8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239" y="2191196"/>
                <a:ext cx="1883465" cy="407484"/>
              </a:xfrm>
              <a:prstGeom prst="rect">
                <a:avLst/>
              </a:prstGeom>
              <a:blipFill>
                <a:blip r:embed="rId2"/>
                <a:stretch>
                  <a:fillRect l="-2589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57345E1-26F7-425A-90A2-7410493C7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39" y="3729754"/>
            <a:ext cx="8510118" cy="188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3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57EC71-1C03-48FC-BC4B-2167611729DA}"/>
              </a:ext>
            </a:extLst>
          </p:cNvPr>
          <p:cNvSpPr/>
          <p:nvPr/>
        </p:nvSpPr>
        <p:spPr>
          <a:xfrm>
            <a:off x="119270" y="1086843"/>
            <a:ext cx="8438321" cy="1236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marR="93345" algn="just">
              <a:lnSpc>
                <a:spcPct val="115000"/>
              </a:lnSpc>
            </a:pPr>
            <a:r>
              <a:rPr lang="en-US" sz="1650" b="1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47</a:t>
            </a:r>
            <a:r>
              <a:rPr lang="en-US" sz="1650" b="1" dirty="0">
                <a:latin typeface="Arial" panose="020B0604020202020204" pitchFamily="34" charset="0"/>
                <a:ea typeface="Times New Roman" panose="02020603050405020304" pitchFamily="18" charset="0"/>
              </a:rPr>
              <a:t>. The temperature of 2.00 mol of an ideal monatomic gas is raised 15.0 K at constant volume. What are (a) the work </a:t>
            </a:r>
            <a:r>
              <a:rPr lang="en-US" sz="165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W</a:t>
            </a:r>
            <a:r>
              <a:rPr lang="en-US" sz="1650" b="1" dirty="0">
                <a:latin typeface="Arial" panose="020B0604020202020204" pitchFamily="34" charset="0"/>
                <a:ea typeface="Times New Roman" panose="02020603050405020304" pitchFamily="18" charset="0"/>
              </a:rPr>
              <a:t> done by the gas, (b) the energy transferred as heat </a:t>
            </a:r>
            <a:r>
              <a:rPr lang="en-US" sz="165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Q</a:t>
            </a:r>
            <a:r>
              <a:rPr lang="en-US" sz="1650" b="1" dirty="0">
                <a:latin typeface="Arial" panose="020B0604020202020204" pitchFamily="34" charset="0"/>
                <a:ea typeface="Times New Roman" panose="02020603050405020304" pitchFamily="18" charset="0"/>
              </a:rPr>
              <a:t>, (c) the change ΔE</a:t>
            </a:r>
            <a:r>
              <a:rPr lang="en-US" sz="1650" b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int</a:t>
            </a:r>
            <a:r>
              <a:rPr lang="en-US" sz="1650" b="1" dirty="0">
                <a:latin typeface="Arial" panose="020B0604020202020204" pitchFamily="34" charset="0"/>
                <a:ea typeface="Times New Roman" panose="02020603050405020304" pitchFamily="18" charset="0"/>
              </a:rPr>
              <a:t> in the internal energy of the gas, and (d) the change ΔK in the average kinetic energy per atom?</a:t>
            </a:r>
            <a:endParaRPr lang="en-US" sz="165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D0B3A-B03F-4745-A0EB-B698FC79FABB}"/>
              </a:ext>
            </a:extLst>
          </p:cNvPr>
          <p:cNvSpPr/>
          <p:nvPr/>
        </p:nvSpPr>
        <p:spPr>
          <a:xfrm>
            <a:off x="213614" y="2731631"/>
            <a:ext cx="176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Here,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ΔT= 15 K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CADCAD-ECDA-4F7B-9DE6-B08E69F9434E}"/>
              </a:ext>
            </a:extLst>
          </p:cNvPr>
          <p:cNvSpPr/>
          <p:nvPr/>
        </p:nvSpPr>
        <p:spPr>
          <a:xfrm>
            <a:off x="880920" y="2966129"/>
            <a:ext cx="1524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 = 2.00 mol </a:t>
            </a:r>
            <a:endParaRPr lang="en-US" sz="1350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2F6D8-34DA-4449-8C0D-9B05BF90EBEB}"/>
              </a:ext>
            </a:extLst>
          </p:cNvPr>
          <p:cNvSpPr/>
          <p:nvPr/>
        </p:nvSpPr>
        <p:spPr>
          <a:xfrm>
            <a:off x="882498" y="3289605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ΔV = V - V = 0</a:t>
            </a:r>
            <a:endParaRPr lang="en-US" sz="1350" dirty="0">
              <a:solidFill>
                <a:srgbClr val="7030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F69DA4-8206-456F-BE46-5E0F15F3544D}"/>
              </a:ext>
            </a:extLst>
          </p:cNvPr>
          <p:cNvSpPr/>
          <p:nvPr/>
        </p:nvSpPr>
        <p:spPr>
          <a:xfrm>
            <a:off x="462462" y="3825337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(a) W =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pΔV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p(0) = 0</a:t>
            </a:r>
            <a:endParaRPr lang="en-US" sz="135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18DC-8235-497E-9C95-87045ACC90B1}"/>
                  </a:ext>
                </a:extLst>
              </p:cNvPr>
              <p:cNvSpPr/>
              <p:nvPr/>
            </p:nvSpPr>
            <p:spPr>
              <a:xfrm>
                <a:off x="427874" y="4357493"/>
                <a:ext cx="5972927" cy="396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(b) Q 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= </a:t>
                </a:r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n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C</a:t>
                </a:r>
                <a:r>
                  <a:rPr lang="en-US" baseline="-250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V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ΔT = n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ΔT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= 2.00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)8.31 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15) = </a:t>
                </a:r>
                <a:r>
                  <a:rPr 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373.95 J</a:t>
                </a:r>
                <a:endParaRPr lang="en-US" sz="135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A618DC-8235-497E-9C95-87045ACC9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74" y="4357493"/>
                <a:ext cx="5972927" cy="396199"/>
              </a:xfrm>
              <a:prstGeom prst="rect">
                <a:avLst/>
              </a:prstGeom>
              <a:blipFill>
                <a:blip r:embed="rId2"/>
                <a:stretch>
                  <a:fillRect l="-816" t="-9231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F46C9B-2FA2-4611-8BBB-E308D7D4B17A}"/>
                  </a:ext>
                </a:extLst>
              </p:cNvPr>
              <p:cNvSpPr/>
              <p:nvPr/>
            </p:nvSpPr>
            <p:spPr>
              <a:xfrm>
                <a:off x="7147030" y="4357494"/>
                <a:ext cx="1309974" cy="396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[C</a:t>
                </a:r>
                <a:r>
                  <a:rPr lang="en-US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]</m:t>
                    </m:r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F46C9B-2FA2-4611-8BBB-E308D7D4B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030" y="4357494"/>
                <a:ext cx="1309974" cy="396199"/>
              </a:xfrm>
              <a:prstGeom prst="rect">
                <a:avLst/>
              </a:prstGeom>
              <a:blipFill>
                <a:blip r:embed="rId3"/>
                <a:stretch>
                  <a:fillRect l="-3721" t="-9231" r="-1395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6708128-9E2C-45CD-B601-DDA630BDB457}"/>
                  </a:ext>
                </a:extLst>
              </p:cNvPr>
              <p:cNvSpPr/>
              <p:nvPr/>
            </p:nvSpPr>
            <p:spPr>
              <a:xfrm>
                <a:off x="6619462" y="4730721"/>
                <a:ext cx="231894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=8.31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J</m:t>
                    </m:r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mol</m:t>
                    </m:r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K</m:t>
                    </m:r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6708128-9E2C-45CD-B601-DDA630BDB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462" y="4730721"/>
                <a:ext cx="2318944" cy="369332"/>
              </a:xfrm>
              <a:prstGeom prst="rect">
                <a:avLst/>
              </a:prstGeom>
              <a:blipFill>
                <a:blip r:embed="rId4"/>
                <a:stretch>
                  <a:fillRect l="-236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86E16AE-661D-4851-A066-09FA5A3273C3}"/>
              </a:ext>
            </a:extLst>
          </p:cNvPr>
          <p:cNvSpPr/>
          <p:nvPr/>
        </p:nvSpPr>
        <p:spPr>
          <a:xfrm>
            <a:off x="427874" y="4979347"/>
            <a:ext cx="4998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</a:t>
            </a:r>
            <a:r>
              <a:rPr lang="el-G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373.95 –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0 =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373.95 J</a:t>
            </a:r>
            <a:endParaRPr lang="en-US" sz="135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077525-EB72-4595-B54C-9F971FBB83E6}"/>
                  </a:ext>
                </a:extLst>
              </p:cNvPr>
              <p:cNvSpPr/>
              <p:nvPr/>
            </p:nvSpPr>
            <p:spPr>
              <a:xfrm>
                <a:off x="427874" y="5450287"/>
                <a:ext cx="5813387" cy="4017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(d)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ΔK =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ΔT =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)(1.38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−23</m:t>
                        </m:r>
                      </m:sup>
                    </m:sSup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15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=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31.05</a:t>
                </a:r>
                <a:r>
                  <a:rPr lang="en-US" dirty="0">
                    <a:solidFill>
                      <a:srgbClr val="00B0F0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−23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J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 </a:t>
                </a:r>
                <a:endParaRPr lang="en-US" sz="135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E077525-EB72-4595-B54C-9F971FBB8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74" y="5450287"/>
                <a:ext cx="5813387" cy="401713"/>
              </a:xfrm>
              <a:prstGeom prst="rect">
                <a:avLst/>
              </a:prstGeom>
              <a:blipFill>
                <a:blip r:embed="rId5"/>
                <a:stretch>
                  <a:fillRect l="-83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137B7-445E-43C3-868C-D8D881145C65}"/>
                  </a:ext>
                </a:extLst>
              </p:cNvPr>
              <p:cNvSpPr/>
              <p:nvPr/>
            </p:nvSpPr>
            <p:spPr>
              <a:xfrm>
                <a:off x="3334568" y="2870032"/>
                <a:ext cx="4519559" cy="453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k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𝑹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𝑨</m:t>
                                </m:r>
                              </m:sub>
                            </m:sSub>
                          </m:den>
                        </m:f>
                      </m:e>
                    </m:box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box>
                      <m:box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𝟖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𝟑𝟏</m:t>
                            </m:r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𝐉</m:t>
                            </m:r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𝐦𝐨𝐥</m:t>
                            </m:r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𝐊</m:t>
                            </m:r>
                          </m:num>
                          <m:den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𝟔</m:t>
                            </m:r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𝟎𝟐𝟑</m:t>
                            </m:r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𝐱</m:t>
                            </m:r>
                            <m:r>
                              <a:rPr 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𝟏𝟎</m:t>
                                </m:r>
                              </m:e>
                              <m:sup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𝟐𝟑</m:t>
                                </m:r>
                              </m:sup>
                            </m:s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𝒎𝒐𝒍</m:t>
                            </m:r>
                          </m:den>
                        </m:f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=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𝟑𝟖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  <m:r>
                          <a:rPr 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𝟐𝟑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𝑱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𝑲</m:t>
                        </m:r>
                      </m:e>
                    </m:box>
                  </m:oMath>
                </a14:m>
                <a:endParaRPr lang="en-US" sz="135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2137B7-445E-43C3-868C-D8D881145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568" y="2870032"/>
                <a:ext cx="4519559" cy="453907"/>
              </a:xfrm>
              <a:prstGeom prst="rect">
                <a:avLst/>
              </a:prstGeom>
              <a:blipFill>
                <a:blip r:embed="rId6"/>
                <a:stretch>
                  <a:fillRect l="-1080" t="-6757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9EC74EC-3723-465B-9348-75818C97AADB}"/>
              </a:ext>
            </a:extLst>
          </p:cNvPr>
          <p:cNvSpPr/>
          <p:nvPr/>
        </p:nvSpPr>
        <p:spPr>
          <a:xfrm>
            <a:off x="213614" y="2461269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Solution: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54358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3E6065-D379-4901-998D-8CB1C31B338C}"/>
              </a:ext>
            </a:extLst>
          </p:cNvPr>
          <p:cNvSpPr/>
          <p:nvPr/>
        </p:nvSpPr>
        <p:spPr>
          <a:xfrm>
            <a:off x="0" y="954425"/>
            <a:ext cx="8766312" cy="1236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marR="93345" algn="just">
              <a:lnSpc>
                <a:spcPct val="115000"/>
              </a:lnSpc>
            </a:pPr>
            <a:r>
              <a:rPr lang="en-US" sz="1650" b="1" dirty="0">
                <a:latin typeface="Arial" panose="020B0604020202020204" pitchFamily="34" charset="0"/>
                <a:ea typeface="Times New Roman" panose="02020603050405020304" pitchFamily="18" charset="0"/>
              </a:rPr>
              <a:t>48. When 20.9 J was added as heat to a particular ideal gas, the volume of the gas changed from 50.0 cm</a:t>
            </a:r>
            <a:r>
              <a:rPr lang="en-US" sz="1650" b="1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en-US" sz="1650" b="1" dirty="0">
                <a:latin typeface="Arial" panose="020B0604020202020204" pitchFamily="34" charset="0"/>
                <a:ea typeface="Times New Roman" panose="02020603050405020304" pitchFamily="18" charset="0"/>
              </a:rPr>
              <a:t> to 100 cm</a:t>
            </a:r>
            <a:r>
              <a:rPr lang="en-US" sz="1650" b="1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en-US" sz="1650" b="1" dirty="0">
                <a:latin typeface="Arial" panose="020B0604020202020204" pitchFamily="34" charset="0"/>
                <a:ea typeface="Times New Roman" panose="02020603050405020304" pitchFamily="18" charset="0"/>
              </a:rPr>
              <a:t> while the pressure remained at 1.00 atm. (a) By how much did the internal energy of the gas change? If the quantity of gas present was 2.00x10</a:t>
            </a:r>
            <a:r>
              <a:rPr lang="en-US" sz="1650" b="1" baseline="30000" dirty="0">
                <a:latin typeface="Arial" panose="020B0604020202020204" pitchFamily="34" charset="0"/>
                <a:ea typeface="Times New Roman" panose="02020603050405020304" pitchFamily="18" charset="0"/>
              </a:rPr>
              <a:t>-3</a:t>
            </a:r>
            <a:r>
              <a:rPr lang="en-US" sz="1650" b="1" dirty="0">
                <a:latin typeface="Arial" panose="020B0604020202020204" pitchFamily="34" charset="0"/>
                <a:ea typeface="Times New Roman" panose="02020603050405020304" pitchFamily="18" charset="0"/>
              </a:rPr>
              <a:t> mol, find (b) </a:t>
            </a:r>
            <a:r>
              <a:rPr lang="en-US" sz="165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en-US" sz="1650" b="1" i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1650" b="1" dirty="0">
                <a:latin typeface="Arial" panose="020B0604020202020204" pitchFamily="34" charset="0"/>
                <a:ea typeface="Times New Roman" panose="02020603050405020304" pitchFamily="18" charset="0"/>
              </a:rPr>
              <a:t> and (c) </a:t>
            </a:r>
            <a:r>
              <a:rPr lang="en-US" sz="1650" b="1" i="1" dirty="0"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en-US" sz="1650" b="1" i="1" baseline="-25000" dirty="0"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  <a:r>
              <a:rPr lang="en-US" sz="1650" b="1" dirty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65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AA883-B270-4BDF-9BF7-A504CF2FF190}"/>
              </a:ext>
            </a:extLst>
          </p:cNvPr>
          <p:cNvSpPr/>
          <p:nvPr/>
        </p:nvSpPr>
        <p:spPr>
          <a:xfrm>
            <a:off x="935425" y="4873496"/>
            <a:ext cx="1708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(b) Q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= </a:t>
            </a:r>
            <a:r>
              <a:rPr lang="en-US" dirty="0" err="1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</a:t>
            </a:r>
            <a:r>
              <a:rPr lang="en-US" baseline="-25000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ΔT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452A1-3A19-4381-B827-BB9112A6AACF}"/>
              </a:ext>
            </a:extLst>
          </p:cNvPr>
          <p:cNvSpPr/>
          <p:nvPr/>
        </p:nvSpPr>
        <p:spPr>
          <a:xfrm>
            <a:off x="293127" y="2641894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Here,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Q = 20.9 J</a:t>
            </a:r>
            <a:endParaRPr lang="en-US" sz="1350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F68E1-6577-4E7D-88FC-CDF5387F2101}"/>
              </a:ext>
            </a:extLst>
          </p:cNvPr>
          <p:cNvSpPr/>
          <p:nvPr/>
        </p:nvSpPr>
        <p:spPr>
          <a:xfrm>
            <a:off x="935425" y="3048055"/>
            <a:ext cx="66453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ΔV = (100 – 50) cm</a:t>
            </a:r>
            <a:r>
              <a:rPr lang="en-US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= 50 cm</a:t>
            </a:r>
            <a:r>
              <a:rPr lang="en-US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=50(10</a:t>
            </a:r>
            <a:r>
              <a:rPr lang="en-US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-2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m)</a:t>
            </a:r>
            <a:r>
              <a:rPr lang="en-US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= 50x10</a:t>
            </a:r>
            <a:r>
              <a:rPr lang="en-US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-6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m</a:t>
            </a:r>
            <a:r>
              <a:rPr lang="en-US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C0B17-CCDF-4E1A-85F3-2BC2D1E4D34C}"/>
              </a:ext>
            </a:extLst>
          </p:cNvPr>
          <p:cNvSpPr/>
          <p:nvPr/>
        </p:nvSpPr>
        <p:spPr>
          <a:xfrm>
            <a:off x="935425" y="3563252"/>
            <a:ext cx="2667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 = 1.00 atm = 1x10</a:t>
            </a:r>
            <a:r>
              <a:rPr lang="en-US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Pa</a:t>
            </a:r>
            <a:endParaRPr lang="en-US" sz="1350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FB5643-D84D-4BAE-9EFC-B0B01F7DA94A}"/>
              </a:ext>
            </a:extLst>
          </p:cNvPr>
          <p:cNvSpPr/>
          <p:nvPr/>
        </p:nvSpPr>
        <p:spPr>
          <a:xfrm>
            <a:off x="935425" y="4420938"/>
            <a:ext cx="8049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</a:t>
            </a:r>
            <a:r>
              <a:rPr lang="el-G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–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 ΔV =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20.9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– 1x10</a:t>
            </a:r>
            <a:r>
              <a:rPr lang="en-US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(50x10</a:t>
            </a:r>
            <a:r>
              <a:rPr lang="en-US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-6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=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20.9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– 5.0 =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15.9 J</a:t>
            </a:r>
            <a:endParaRPr lang="en-US" sz="1350" dirty="0"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00907F-5DD8-4004-AB6A-3CCA3F2AB606}"/>
              </a:ext>
            </a:extLst>
          </p:cNvPr>
          <p:cNvSpPr/>
          <p:nvPr/>
        </p:nvSpPr>
        <p:spPr>
          <a:xfrm>
            <a:off x="6547401" y="4866095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[p = constant] </a:t>
            </a:r>
            <a:endParaRPr lang="en-US" sz="135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16989F-0416-48C0-8427-A1CED86907C5}"/>
                  </a:ext>
                </a:extLst>
              </p:cNvPr>
              <p:cNvSpPr/>
              <p:nvPr/>
            </p:nvSpPr>
            <p:spPr>
              <a:xfrm>
                <a:off x="1321431" y="5311252"/>
                <a:ext cx="1411830" cy="487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C</a:t>
                </a:r>
                <a:r>
                  <a:rPr lang="en-US" baseline="-250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sz="135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E16989F-0416-48C0-8427-A1CED8690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431" y="5311252"/>
                <a:ext cx="1411830" cy="487249"/>
              </a:xfrm>
              <a:prstGeom prst="rect">
                <a:avLst/>
              </a:prstGeom>
              <a:blipFill>
                <a:blip r:embed="rId2"/>
                <a:stretch>
                  <a:fillRect l="-3896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C3A9712-98E6-463A-BCF7-3A23A496B6BF}"/>
              </a:ext>
            </a:extLst>
          </p:cNvPr>
          <p:cNvSpPr/>
          <p:nvPr/>
        </p:nvSpPr>
        <p:spPr>
          <a:xfrm>
            <a:off x="1064823" y="3983182"/>
            <a:ext cx="2032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 = 2.00x10</a:t>
            </a:r>
            <a:r>
              <a:rPr lang="en-US" baseline="30000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-3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mol </a:t>
            </a:r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0A7DD-D9DB-411A-9D86-0C20B5FACD71}"/>
              </a:ext>
            </a:extLst>
          </p:cNvPr>
          <p:cNvSpPr/>
          <p:nvPr/>
        </p:nvSpPr>
        <p:spPr>
          <a:xfrm>
            <a:off x="293127" y="2283845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Solution: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54996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933F677-E240-4809-BEE9-9E365E4C4913}"/>
                  </a:ext>
                </a:extLst>
              </p:cNvPr>
              <p:cNvSpPr/>
              <p:nvPr/>
            </p:nvSpPr>
            <p:spPr>
              <a:xfrm>
                <a:off x="474749" y="1024358"/>
                <a:ext cx="4925582" cy="22449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Ideal gas law, 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pV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nRT</a:t>
                </a:r>
                <a:endParaRPr lang="en-US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0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pV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=</a:t>
                </a:r>
                <a:r>
                  <a:rPr lang="en-US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nRT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                                      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nR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endPara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                                      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V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prstClr val="black"/>
                    </a:solidFill>
                    <a:cs typeface="Arial" panose="020B0604020202020204" pitchFamily="34" charset="0"/>
                  </a:rPr>
                  <a:t>nR</a:t>
                </a:r>
                <a:endParaRPr lang="en-US" dirty="0">
                  <a:solidFill>
                    <a:prstClr val="black"/>
                  </a:solidFill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p</a:t>
                </a:r>
                <a:r>
                  <a:rPr lang="el-GR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 = </a:t>
                </a:r>
                <a:r>
                  <a:rPr lang="en-US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nR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l-GR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</a:p>
              <a:p>
                <a:pPr lvl="0"/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</m:t>
                        </m:r>
                        <m:r>
                          <m:rPr>
                            <m:sty m:val="p"/>
                          </m:rPr>
                          <a:rPr lang="el-GR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R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 </a:t>
                </a:r>
                <a:r>
                  <a:rPr lang="el-GR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Δ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933F677-E240-4809-BEE9-9E365E4C49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9" y="1024358"/>
                <a:ext cx="4925582" cy="2244974"/>
              </a:xfrm>
              <a:prstGeom prst="rect">
                <a:avLst/>
              </a:prstGeom>
              <a:blipFill>
                <a:blip r:embed="rId2"/>
                <a:stretch>
                  <a:fillRect l="-1114" t="-1359" b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688A8C-A617-4E3F-8D01-F75AE455EFD5}"/>
                  </a:ext>
                </a:extLst>
              </p:cNvPr>
              <p:cNvSpPr/>
              <p:nvPr/>
            </p:nvSpPr>
            <p:spPr>
              <a:xfrm>
                <a:off x="1784126" y="3320888"/>
                <a:ext cx="1411830" cy="6039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C</a:t>
                </a:r>
                <a:r>
                  <a:rPr lang="en-US" baseline="-250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p</a:t>
                </a:r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p</m:t>
                            </m:r>
                            <m:r>
                              <m:rPr>
                                <m:sty m:val="p"/>
                              </m:rPr>
                              <a:rPr lang="el-GR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𝑉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endParaRPr lang="en-US" sz="135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688A8C-A617-4E3F-8D01-F75AE455E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126" y="3320888"/>
                <a:ext cx="1411830" cy="603948"/>
              </a:xfrm>
              <a:prstGeom prst="rect">
                <a:avLst/>
              </a:prstGeom>
              <a:blipFill>
                <a:blip r:embed="rId3"/>
                <a:stretch>
                  <a:fillRect l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363EFF-2564-43A9-ACEC-15030BF7326B}"/>
                  </a:ext>
                </a:extLst>
              </p:cNvPr>
              <p:cNvSpPr/>
              <p:nvPr/>
            </p:nvSpPr>
            <p:spPr>
              <a:xfrm>
                <a:off x="1674797" y="3902105"/>
                <a:ext cx="5322352" cy="553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</a:t>
                </a:r>
                <a:r>
                  <a:rPr lang="en-US" baseline="-25000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</a:t>
                </a:r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𝑄𝑅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20.9(8.31)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dirty="0">
                            <a:latin typeface="Cambrian math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n math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>
                            <a:latin typeface="Cambrian math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(50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n math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x</m:t>
                        </m:r>
                        <m:sSup>
                          <m:sSup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−6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) </m:t>
                        </m:r>
                      </m:den>
                    </m:f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173.68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5.0</m:t>
                        </m:r>
                      </m:den>
                    </m:f>
                  </m:oMath>
                </a14:m>
                <a:r>
                  <a:rPr lang="en-US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34.74 J/mol-K </a:t>
                </a:r>
                <a:endPara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363EFF-2564-43A9-ACEC-15030BF73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797" y="3902105"/>
                <a:ext cx="5322352" cy="553485"/>
              </a:xfrm>
              <a:prstGeom prst="rect">
                <a:avLst/>
              </a:prstGeom>
              <a:blipFill>
                <a:blip r:embed="rId4"/>
                <a:stretch>
                  <a:fillRect l="-1031" b="-10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663029B-762E-42F4-91DA-27545F75D614}"/>
              </a:ext>
            </a:extLst>
          </p:cNvPr>
          <p:cNvSpPr/>
          <p:nvPr/>
        </p:nvSpPr>
        <p:spPr>
          <a:xfrm>
            <a:off x="865342" y="4536847"/>
            <a:ext cx="1837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 C</a:t>
            </a:r>
            <a:r>
              <a:rPr lang="en-US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 C</a:t>
            </a:r>
            <a:r>
              <a:rPr lang="en-US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R</a:t>
            </a:r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15789-4245-4418-BC18-514F5E782F70}"/>
              </a:ext>
            </a:extLst>
          </p:cNvPr>
          <p:cNvSpPr/>
          <p:nvPr/>
        </p:nvSpPr>
        <p:spPr>
          <a:xfrm>
            <a:off x="1174515" y="4987404"/>
            <a:ext cx="6001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aseline="-25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C</a:t>
            </a:r>
            <a:r>
              <a:rPr lang="en-US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R = 34.74 – 8.31 = 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26.43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J/mol-K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3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8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111EA8-D0F4-C568-C614-8EE01029A45E}"/>
              </a:ext>
            </a:extLst>
          </p:cNvPr>
          <p:cNvSpPr txBox="1"/>
          <p:nvPr/>
        </p:nvSpPr>
        <p:spPr>
          <a:xfrm>
            <a:off x="1066800" y="660507"/>
            <a:ext cx="7239000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Molar Specific Heat at Constant Volume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A21A50-7E51-BAC2-F31E-2D53E545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968" y="1447800"/>
            <a:ext cx="4538664" cy="49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5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85800" y="809997"/>
                <a:ext cx="7924800" cy="18941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sz="2400" b="1" dirty="0"/>
                  <a:t>Q amount of heat is added to 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n mole of ideal gas </a:t>
                </a:r>
                <a:r>
                  <a:rPr lang="en-US" sz="2400" b="1" dirty="0"/>
                  <a:t>to increase the temperature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sz="2400" b="1" dirty="0"/>
                  <a:t>keeping the volume constant then the molar specific heat,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𝑽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𝑸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809997"/>
                <a:ext cx="7924800" cy="1894173"/>
              </a:xfrm>
              <a:prstGeom prst="rect">
                <a:avLst/>
              </a:prstGeom>
              <a:blipFill>
                <a:blip r:embed="rId2"/>
                <a:stretch>
                  <a:fillRect l="-1231" t="-2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200400" y="3105272"/>
                <a:ext cx="1987404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 smtClean="0">
                          <a:latin typeface="Cambria Math"/>
                        </a:rPr>
                        <m:t>𝑸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𝑽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105272"/>
                <a:ext cx="1987404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4000" y="5200138"/>
                <a:ext cx="5867400" cy="11531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 change in internal energy of the system,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𝒏𝑹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200138"/>
                <a:ext cx="5867400" cy="1153136"/>
              </a:xfrm>
              <a:prstGeom prst="rect">
                <a:avLst/>
              </a:prstGeom>
              <a:blipFill>
                <a:blip r:embed="rId4"/>
                <a:stretch>
                  <a:fillRect l="-1558" t="-4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524000" y="3968039"/>
                <a:ext cx="5881255" cy="830997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  <a:latin typeface="Cambria Math"/>
                    <a:ea typeface="Cambria Math"/>
                  </a:rPr>
                  <a:t>The Work done at constant volume,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𝑾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sz="2400" b="1" i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968039"/>
                <a:ext cx="5881255" cy="830997"/>
              </a:xfrm>
              <a:prstGeom prst="rect">
                <a:avLst/>
              </a:prstGeom>
              <a:blipFill>
                <a:blip r:embed="rId5"/>
                <a:stretch>
                  <a:fillRect l="-1554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8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52600" y="1066800"/>
                <a:ext cx="5410200" cy="83099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</a:rPr>
                  <a:t>From the 1</a:t>
                </a:r>
                <a:r>
                  <a:rPr lang="en-US" sz="2400" b="1" baseline="30000" dirty="0">
                    <a:solidFill>
                      <a:prstClr val="black"/>
                    </a:solidFill>
                  </a:rPr>
                  <a:t>st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 law of thermodynamics,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+∆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𝑬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066800"/>
                <a:ext cx="54102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804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00400" y="2286000"/>
                <a:ext cx="3203056" cy="106080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𝑽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𝒏𝑹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86000"/>
                <a:ext cx="3203056" cy="1060803"/>
              </a:xfrm>
              <a:prstGeom prst="rect">
                <a:avLst/>
              </a:prstGeom>
              <a:blipFill rotWithShape="1">
                <a:blip r:embed="rId3"/>
                <a:stretch>
                  <a:fillRect l="-1524" r="-2667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7078" y="3733800"/>
                <a:ext cx="1455206" cy="7838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𝑽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078" y="3733800"/>
                <a:ext cx="1455206" cy="783804"/>
              </a:xfrm>
              <a:prstGeom prst="rect">
                <a:avLst/>
              </a:prstGeom>
              <a:blipFill rotWithShape="1">
                <a:blip r:embed="rId4"/>
                <a:stretch>
                  <a:fillRect r="-8403"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4059" y="4953000"/>
                <a:ext cx="2646237" cy="46166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𝑽</m:t>
                        </m:r>
                      </m:sub>
                    </m:sSub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/>
                      </a:rPr>
                      <m:t>𝟏𝟐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/>
                      </a:rPr>
                      <m:t>.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/>
                      </a:rPr>
                      <m:t>𝟓</m:t>
                    </m:r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J/mol.K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059" y="4953000"/>
                <a:ext cx="2646237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91" t="-10667" r="-4839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3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7EB61-BB0E-EF32-02AE-1424FE14C098}"/>
              </a:ext>
            </a:extLst>
          </p:cNvPr>
          <p:cNvSpPr txBox="1"/>
          <p:nvPr/>
        </p:nvSpPr>
        <p:spPr>
          <a:xfrm>
            <a:off x="914400" y="139148"/>
            <a:ext cx="7467600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3200" b="1" i="1" u="sng" dirty="0">
                <a:solidFill>
                  <a:prstClr val="black"/>
                </a:solidFill>
              </a:rPr>
              <a:t>Molar Specific Heat at Constant Pressure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6BFEB-5571-369D-BBAC-2CEA6780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963" y="838200"/>
            <a:ext cx="4278473" cy="572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6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63971" y="751864"/>
                <a:ext cx="7543800" cy="18941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Q amount of heat is added to n mole of ideal gas to increase the temperature by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keeping the pressure constant then the molar specific heat,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𝑸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71" y="751864"/>
                <a:ext cx="7543800" cy="1894173"/>
              </a:xfrm>
              <a:prstGeom prst="rect">
                <a:avLst/>
              </a:prstGeom>
              <a:blipFill>
                <a:blip r:embed="rId2"/>
                <a:stretch>
                  <a:fillRect l="-1293" t="-2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568971" y="2833599"/>
                <a:ext cx="3733800" cy="46166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971" y="2833599"/>
                <a:ext cx="3733800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23999" y="4574044"/>
                <a:ext cx="6324600" cy="1153136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</a:rPr>
                  <a:t>The change in internal energy of the system,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𝒏𝑹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9" y="4574044"/>
                <a:ext cx="6324600" cy="1153136"/>
              </a:xfrm>
              <a:prstGeom prst="rect">
                <a:avLst/>
              </a:prstGeom>
              <a:blipFill>
                <a:blip r:embed="rId4"/>
                <a:stretch>
                  <a:fillRect l="-1446" t="-4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26940" y="3482826"/>
                <a:ext cx="4918719" cy="83099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ambria Math"/>
                    <a:ea typeface="Cambria Math"/>
                  </a:rPr>
                  <a:t>The Work done at constant pressure,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𝑾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𝑽</m:t>
                      </m:r>
                    </m:oMath>
                  </m:oMathPara>
                </a14:m>
                <a:endParaRPr lang="en-US" sz="2400" b="1" i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940" y="3482826"/>
                <a:ext cx="4918719" cy="830997"/>
              </a:xfrm>
              <a:prstGeom prst="rect">
                <a:avLst/>
              </a:prstGeom>
              <a:blipFill>
                <a:blip r:embed="rId5"/>
                <a:stretch>
                  <a:fillRect l="-1859" t="-5839" r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51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1600" y="685800"/>
                <a:ext cx="5715000" cy="83099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</a:rPr>
                  <a:t>From the 1</a:t>
                </a:r>
                <a:r>
                  <a:rPr lang="en-US" sz="2400" b="1" baseline="30000" dirty="0">
                    <a:solidFill>
                      <a:prstClr val="black"/>
                    </a:solidFill>
                  </a:rPr>
                  <a:t>st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 law of thermodynamics,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+∆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𝑬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85800"/>
                <a:ext cx="57150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599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89130" y="1600200"/>
                <a:ext cx="4343400" cy="78380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𝑽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𝒏𝑹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130" y="1600200"/>
                <a:ext cx="4343400" cy="783804"/>
              </a:xfrm>
              <a:prstGeom prst="rect">
                <a:avLst/>
              </a:prstGeom>
              <a:blipFill rotWithShape="1">
                <a:blip r:embed="rId3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74577" y="2514600"/>
                <a:ext cx="5410200" cy="106080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𝒏𝑹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𝒏𝑹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577" y="2514600"/>
                <a:ext cx="5410200" cy="1060803"/>
              </a:xfrm>
              <a:prstGeom prst="rect">
                <a:avLst/>
              </a:prstGeom>
              <a:blipFill rotWithShape="1">
                <a:blip r:embed="rId4"/>
                <a:stretch>
                  <a:fillRect l="-901" b="-7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80387" y="3733800"/>
                <a:ext cx="2287742" cy="106080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87" y="3733800"/>
                <a:ext cx="2287742" cy="1060803"/>
              </a:xfrm>
              <a:prstGeom prst="rect">
                <a:avLst/>
              </a:prstGeom>
              <a:blipFill rotWithShape="1">
                <a:blip r:embed="rId5"/>
                <a:stretch>
                  <a:fillRect l="-2133" b="-7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72309" y="5952759"/>
                <a:ext cx="2723181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𝟐𝟎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𝟖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</a:rPr>
                        <m:t>J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</a:rPr>
                        <m:t>/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</a:rPr>
                        <m:t>mol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</a:rPr>
                        <m:t>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309" y="5952759"/>
                <a:ext cx="2723181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667" r="-425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46504" y="4953000"/>
                <a:ext cx="1463221" cy="79130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𝟓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504" y="4953000"/>
                <a:ext cx="1463221" cy="791307"/>
              </a:xfrm>
              <a:prstGeom prst="rect">
                <a:avLst/>
              </a:prstGeom>
              <a:blipFill rotWithShape="1">
                <a:blip r:embed="rId7"/>
                <a:stretch>
                  <a:fillRect r="-8333" b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77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19200" y="762000"/>
                <a:ext cx="6553200" cy="707886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4000" b="1" i="1" u="sng" dirty="0"/>
                  <a:t>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u="sng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4000" b="1" i="1" u="sng" smtClean="0"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sz="4000" b="1" i="1" u="sng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4000" b="1" i="1" u="sng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u="sng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4000" b="1" i="1" u="sng" smtClean="0">
                            <a:latin typeface="Cambria Math"/>
                          </a:rPr>
                          <m:t>𝑽</m:t>
                        </m:r>
                      </m:sub>
                    </m:sSub>
                  </m:oMath>
                </a14:m>
                <a:endParaRPr lang="en-US" sz="4000" b="1" i="1" u="sng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762000"/>
                <a:ext cx="655320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3256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05000" y="2064327"/>
                <a:ext cx="4038600" cy="143013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 Know,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064327"/>
                <a:ext cx="4038600" cy="1430135"/>
              </a:xfrm>
              <a:prstGeom prst="rect">
                <a:avLst/>
              </a:prstGeom>
              <a:blipFill rotWithShape="1">
                <a:blip r:embed="rId3"/>
                <a:stretch>
                  <a:fillRect l="-2417" t="-341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23678" y="3515244"/>
                <a:ext cx="2095317" cy="7386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𝑽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678" y="3515244"/>
                <a:ext cx="2095317" cy="738664"/>
              </a:xfrm>
              <a:prstGeom prst="rect">
                <a:avLst/>
              </a:prstGeom>
              <a:blipFill rotWithShape="1">
                <a:blip r:embed="rId4"/>
                <a:stretch>
                  <a:fillRect l="-2326" t="-6612" r="-2035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23678" y="4495800"/>
                <a:ext cx="215507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∴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𝑽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678" y="4495800"/>
                <a:ext cx="2155077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667" r="-53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6C061BA-3D1A-98F7-CBC6-36CAE2DD9DB3}"/>
              </a:ext>
            </a:extLst>
          </p:cNvPr>
          <p:cNvSpPr txBox="1"/>
          <p:nvPr/>
        </p:nvSpPr>
        <p:spPr>
          <a:xfrm>
            <a:off x="990600" y="5265003"/>
            <a:ext cx="751554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Thus C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greater than the molar specific heat at constant volume C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2300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24000" y="762000"/>
                <a:ext cx="6172200" cy="64633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600" b="1" i="1" u="sng" dirty="0"/>
                  <a:t>Internal Energy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u="sng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3600" b="1" i="1" u="sng" smtClean="0">
                            <a:latin typeface="Cambria Math"/>
                          </a:rPr>
                          <m:t>𝑽</m:t>
                        </m:r>
                      </m:sub>
                    </m:sSub>
                  </m:oMath>
                </a14:m>
                <a:endParaRPr lang="en-US" sz="3600" b="1" i="1" u="sng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762000"/>
                <a:ext cx="61722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2962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43000" y="1905000"/>
                <a:ext cx="4724400" cy="11531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Internal energy,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𝒏𝑹𝑻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905000"/>
                <a:ext cx="4724400" cy="1153136"/>
              </a:xfrm>
              <a:prstGeom prst="rect">
                <a:avLst/>
              </a:prstGeom>
              <a:blipFill rotWithShape="1">
                <a:blip r:embed="rId3"/>
                <a:stretch>
                  <a:fillRect l="-2065" t="-4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3163393"/>
                <a:ext cx="1748556" cy="73866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𝑽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163393"/>
                <a:ext cx="1748556" cy="738664"/>
              </a:xfrm>
              <a:prstGeom prst="rect">
                <a:avLst/>
              </a:prstGeom>
              <a:blipFill rotWithShape="1">
                <a:blip r:embed="rId4"/>
                <a:stretch>
                  <a:fillRect l="-2787" t="-6612" r="-2091" b="-12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3952550"/>
                <a:ext cx="4572000" cy="830997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</a:rPr>
                  <a:t>The change in internal energy,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𝑬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𝑽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𝑻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952550"/>
                <a:ext cx="4572000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2000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71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1352</Words>
  <Application>Microsoft Office PowerPoint</Application>
  <PresentationFormat>On-screen Show (4:3)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Cambrian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Israt Kabir</cp:lastModifiedBy>
  <cp:revision>37</cp:revision>
  <cp:lastPrinted>2020-02-13T17:21:30Z</cp:lastPrinted>
  <dcterms:created xsi:type="dcterms:W3CDTF">2020-02-10T19:57:19Z</dcterms:created>
  <dcterms:modified xsi:type="dcterms:W3CDTF">2023-02-12T05:50:46Z</dcterms:modified>
</cp:coreProperties>
</file>