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70" r:id="rId4"/>
    <p:sldId id="271" r:id="rId5"/>
    <p:sldId id="274" r:id="rId6"/>
    <p:sldId id="269" r:id="rId7"/>
    <p:sldId id="275" r:id="rId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609600"/>
            <a:ext cx="86106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Relation Between P and V in Adiabatic Expansion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95400" y="1600200"/>
            <a:ext cx="6400800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 consider n mole of gas increasing its volume by a differential amount </a:t>
            </a:r>
            <a:r>
              <a:rPr lang="en-US" sz="2400" b="1" dirty="0" err="1"/>
              <a:t>dV</a:t>
            </a:r>
            <a:r>
              <a:rPr lang="en-US" sz="2400" b="1" dirty="0"/>
              <a:t> at constant pressure.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60764" y="2667000"/>
                <a:ext cx="6019800" cy="830997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From the 1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st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 of thermodynamics,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+∆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𝑬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764" y="2667000"/>
                <a:ext cx="60198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621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667000" y="3853934"/>
                <a:ext cx="2755819" cy="46166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𝟎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𝑷𝒅𝑽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𝑪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𝒅𝑻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3853934"/>
                <a:ext cx="275581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4204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41964" y="4953000"/>
                <a:ext cx="3689536" cy="66864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𝒏𝒅𝑻</m:t>
                    </m:r>
                    <m:r>
                      <a:rPr lang="en-US" sz="24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 smtClean="0"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400" b="1" i="1" smtClean="0"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400" b="1" i="1" smtClean="0">
                        <a:latin typeface="Cambria Math"/>
                      </a:rPr>
                      <m:t> </m:t>
                    </m:r>
                    <m:r>
                      <a:rPr lang="en-US" sz="2400" b="1" i="1" smtClean="0">
                        <a:latin typeface="Cambria Math"/>
                      </a:rPr>
                      <m:t>𝒅𝑽</m:t>
                    </m:r>
                  </m:oMath>
                </a14:m>
                <a:r>
                  <a:rPr lang="en-US" sz="2400" b="1" dirty="0"/>
                  <a:t>……………(1)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1964" y="4953000"/>
                <a:ext cx="3689536" cy="668645"/>
              </a:xfrm>
              <a:prstGeom prst="rect">
                <a:avLst/>
              </a:prstGeom>
              <a:blipFill rotWithShape="1">
                <a:blip r:embed="rId4"/>
                <a:stretch>
                  <a:fillRect r="-3636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432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19200" y="990600"/>
                <a:ext cx="5715000" cy="83099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Again,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𝑷𝑽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𝒏𝑹𝑻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990600"/>
                <a:ext cx="57150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599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667000" y="2133600"/>
                <a:ext cx="3046027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𝑽𝒅𝑷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𝒏𝑹𝒅𝑻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133600"/>
                <a:ext cx="3046027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380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75536" y="2787134"/>
                <a:ext cx="3835730" cy="62966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𝒏𝒅𝑻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smtClean="0">
                            <a:latin typeface="Cambria Math"/>
                          </a:rPr>
                          <m:t>𝑷𝒅𝑽</m:t>
                        </m:r>
                        <m:r>
                          <a:rPr lang="en-US" sz="2400" b="1" i="1" smtClean="0">
                            <a:latin typeface="Cambria Math"/>
                          </a:rPr>
                          <m:t>+</m:t>
                        </m:r>
                        <m:r>
                          <a:rPr lang="en-US" sz="2400" b="1" i="1" smtClean="0"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400" b="1" i="1" smtClean="0">
                            <a:latin typeface="Cambria Math"/>
                          </a:rPr>
                          <m:t>𝑹</m:t>
                        </m:r>
                      </m:den>
                    </m:f>
                  </m:oMath>
                </a14:m>
                <a:r>
                  <a:rPr lang="en-US" sz="2400" b="1" dirty="0"/>
                  <a:t>……………..(2)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536" y="2787134"/>
                <a:ext cx="3835730" cy="629660"/>
              </a:xfrm>
              <a:prstGeom prst="rect">
                <a:avLst/>
              </a:prstGeom>
              <a:blipFill rotWithShape="1">
                <a:blip r:embed="rId4"/>
                <a:stretch>
                  <a:fillRect r="-3498" b="-9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6000" y="3810000"/>
                <a:ext cx="3733800" cy="1287981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i="1" dirty="0">
                    <a:solidFill>
                      <a:prstClr val="black"/>
                    </a:solidFill>
                    <a:latin typeface="Cambria Math"/>
                  </a:rPr>
                  <a:t>From equation (1) and (2),</a:t>
                </a:r>
              </a:p>
              <a:p>
                <a:pPr algn="ctr"/>
                <a:endParaRPr lang="en-US" sz="1000" b="1" i="1" dirty="0">
                  <a:solidFill>
                    <a:prstClr val="black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den>
                    </m:f>
                    <m:r>
                      <a:rPr lang="en-US" sz="2800" b="1" i="0" smtClean="0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 smtClean="0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3810000"/>
                <a:ext cx="3733800" cy="1287981"/>
              </a:xfrm>
              <a:prstGeom prst="rect">
                <a:avLst/>
              </a:prstGeom>
              <a:blipFill rotWithShape="1">
                <a:blip r:embed="rId5"/>
                <a:stretch>
                  <a:fillRect l="-2447" t="-3791" r="-1958" b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200400" y="5486400"/>
                <a:ext cx="3276600" cy="79393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den>
                    </m:f>
                    <m:r>
                      <a:rPr lang="en-US" sz="28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𝑹</m:t>
                        </m:r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5486400"/>
                <a:ext cx="3276600" cy="793935"/>
              </a:xfrm>
              <a:prstGeom prst="rect">
                <a:avLst/>
              </a:prstGeom>
              <a:blipFill rotWithShape="1">
                <a:blip r:embed="rId6"/>
                <a:stretch>
                  <a:fillRect r="-3532"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28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66900" y="457200"/>
                <a:ext cx="4648200" cy="79393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 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𝑷𝒅𝑽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𝑽𝒅𝑷</m:t>
                        </m:r>
                      </m:num>
                      <m:den>
                        <m:r>
                          <a:rPr lang="en-US" sz="28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𝑷</m:t>
                        </m:r>
                      </m:den>
                    </m:f>
                    <m:r>
                      <a:rPr lang="en-US" sz="2800" b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8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𝑷</m:t>
                            </m:r>
                          </m:sub>
                        </m:sSub>
                        <m:r>
                          <a:rPr lang="en-US" sz="2800" b="1" i="1" smtClean="0">
                            <a:solidFill>
                              <a:prstClr val="black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𝑪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prstClr val="black"/>
                                </a:solidFill>
                                <a:latin typeface="Cambria Math"/>
                              </a:rPr>
                              <m:t>𝑽</m:t>
                            </m:r>
                          </m:sub>
                        </m:sSub>
                      </m:den>
                    </m:f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𝒅𝑽</m:t>
                    </m:r>
                    <m:r>
                      <a:rPr lang="en-US" sz="2800" b="1" i="1">
                        <a:solidFill>
                          <a:prstClr val="black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457200"/>
                <a:ext cx="4648200" cy="793935"/>
              </a:xfrm>
              <a:prstGeom prst="rect">
                <a:avLst/>
              </a:prstGeom>
              <a:blipFill rotWithShape="1">
                <a:blip r:embed="rId2"/>
                <a:stretch>
                  <a:fillRect b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0" y="1371600"/>
                <a:ext cx="4724400" cy="85504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𝑽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latin typeface="Cambria Math"/>
                        </a:rPr>
                        <m:t>𝒅𝑽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371600"/>
                <a:ext cx="4724400" cy="85504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38200" y="2721401"/>
                <a:ext cx="2473113" cy="855042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𝑽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𝒅𝑽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21401"/>
                <a:ext cx="2473113" cy="855042"/>
              </a:xfrm>
              <a:prstGeom prst="rect">
                <a:avLst/>
              </a:prstGeom>
              <a:blipFill rotWithShape="1">
                <a:blip r:embed="rId4"/>
                <a:stretch>
                  <a:fillRect r="-4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29094" y="3733800"/>
                <a:ext cx="2491323" cy="8550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𝒅𝑷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sub>
                          </m:sSub>
                        </m:den>
                      </m:f>
                      <m:r>
                        <a:rPr lang="en-US" sz="2400" b="0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𝒅𝑽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94" y="3733800"/>
                <a:ext cx="2491323" cy="855042"/>
              </a:xfrm>
              <a:prstGeom prst="rect">
                <a:avLst/>
              </a:prstGeom>
              <a:blipFill rotWithShape="1">
                <a:blip r:embed="rId5"/>
                <a:stretch>
                  <a:fillRect r="-4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38200" y="4886190"/>
                <a:ext cx="3724096" cy="461665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+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𝜸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latin typeface="Cambria Math"/>
                                  <a:ea typeface="Cambria Math"/>
                                </a:rPr>
                                <m:t>𝐥𝐧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𝑽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𝑪𝒐𝒏𝒔𝒕𝒂𝒏𝒕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86190"/>
                <a:ext cx="3724096" cy="461665"/>
              </a:xfrm>
              <a:prstGeom prst="rect">
                <a:avLst/>
              </a:prstGeom>
              <a:blipFill rotWithShape="1">
                <a:blip r:embed="rId6"/>
                <a:stretch>
                  <a:fillRect t="-10667" r="-29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215422" y="2964256"/>
                <a:ext cx="2928366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latin typeface="Cambria Math"/>
                            </a:rPr>
                            <m:t>𝐥𝐧</m:t>
                          </m:r>
                        </m:fName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𝑷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𝜸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=</m:t>
                          </m:r>
                          <m:r>
                            <a:rPr lang="en-US" sz="2400" b="1" i="1" smtClean="0">
                              <a:latin typeface="Cambria Math"/>
                            </a:rPr>
                            <m:t>𝑪𝒐𝒏𝒔𝒕𝒂𝒏𝒕</m:t>
                          </m:r>
                        </m:e>
                      </m:func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422" y="2964256"/>
                <a:ext cx="2928366" cy="461665"/>
              </a:xfrm>
              <a:prstGeom prst="rect">
                <a:avLst/>
              </a:prstGeom>
              <a:blipFill rotWithShape="1">
                <a:blip r:embed="rId7"/>
                <a:stretch>
                  <a:fillRect t="-10526" r="-395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578983" y="3976655"/>
                <a:ext cx="2763257" cy="461665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  <a:ea typeface="Cambria Math"/>
                      </a:rPr>
                      <m:t>∴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𝑷</m:t>
                    </m:r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</a:rPr>
                          <m:t>𝑽</m:t>
                        </m:r>
                      </m:e>
                      <m:sup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/>
                            <a:ea typeface="Cambria Math"/>
                          </a:rPr>
                          <m:t>𝜸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=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</a:rPr>
                      <m:t>𝑪𝒐𝒏𝒔𝒕𝒂𝒏𝒕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8983" y="3976655"/>
                <a:ext cx="2763257" cy="461665"/>
              </a:xfrm>
              <a:prstGeom prst="rect">
                <a:avLst/>
              </a:prstGeom>
              <a:blipFill rotWithShape="1">
                <a:blip r:embed="rId8"/>
                <a:stretch>
                  <a:fillRect t="-10526" r="-5077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353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457200"/>
            <a:ext cx="8458200" cy="584775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pPr lvl="0"/>
            <a:r>
              <a:rPr lang="en-US" sz="3200" b="1" i="1" u="sng" dirty="0">
                <a:solidFill>
                  <a:prstClr val="black"/>
                </a:solidFill>
              </a:rPr>
              <a:t>Relation Between T and V in Adiabatic Expansion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8800" y="1295400"/>
                <a:ext cx="5105400" cy="83099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know,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1295400"/>
                <a:ext cx="5105400" cy="830997"/>
              </a:xfrm>
              <a:prstGeom prst="rect">
                <a:avLst/>
              </a:prstGeom>
              <a:blipFill rotWithShape="1">
                <a:blip r:embed="rId2"/>
                <a:stretch>
                  <a:fillRect l="-1790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53438" y="2438400"/>
                <a:ext cx="3032561" cy="78245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𝒏𝑹𝑻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𝑽</m:t>
                          </m:r>
                        </m:den>
                      </m:f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438" y="2438400"/>
                <a:ext cx="3032561" cy="782458"/>
              </a:xfrm>
              <a:prstGeom prst="rect">
                <a:avLst/>
              </a:prstGeom>
              <a:blipFill rotWithShape="1">
                <a:blip r:embed="rId3"/>
                <a:stretch>
                  <a:fillRect r="-3614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30006" y="3498800"/>
                <a:ext cx="3346749" cy="47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𝒏𝑹𝑻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0006" y="3498800"/>
                <a:ext cx="3346749" cy="470000"/>
              </a:xfrm>
              <a:prstGeom prst="rect">
                <a:avLst/>
              </a:prstGeom>
              <a:blipFill rotWithShape="1">
                <a:blip r:embed="rId4"/>
                <a:stretch>
                  <a:fillRect t="-7792" r="-3279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452825" y="4543764"/>
                <a:ext cx="2933174" cy="47000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𝑻</m:t>
                      </m:r>
                      <m:sSup>
                        <m:s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 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𝑽</m:t>
                          </m:r>
                        </m:e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𝜸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−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𝟏</m:t>
                          </m:r>
                        </m:sup>
                      </m:s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𝑪𝒐𝒏𝒔𝒕𝒂𝒏𝒕</m:t>
                      </m:r>
                    </m:oMath>
                  </m:oMathPara>
                </a14:m>
                <a:endParaRPr lang="en-US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825" y="4543764"/>
                <a:ext cx="2933174" cy="470000"/>
              </a:xfrm>
              <a:prstGeom prst="rect">
                <a:avLst/>
              </a:prstGeom>
              <a:blipFill rotWithShape="1">
                <a:blip r:embed="rId5"/>
                <a:stretch>
                  <a:fillRect t="-7792" r="-3734" b="-29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278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185D7F-55B6-4CE3-8227-2F5757AB4B64}"/>
                  </a:ext>
                </a:extLst>
              </p:cNvPr>
              <p:cNvSpPr txBox="1"/>
              <p:nvPr/>
            </p:nvSpPr>
            <p:spPr>
              <a:xfrm>
                <a:off x="311460" y="770851"/>
                <a:ext cx="8146740" cy="44871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i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19-9 W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𝒐𝒓𝒌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𝒅𝒐𝒏𝒆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𝒊𝒅𝒆𝒂𝒍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𝒈𝒂𝒔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𝒂𝒅𝒊𝒂𝒃𝒂𝒕𝒊𝒄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𝒑𝒓𝒐𝒄𝒆𝒔𝒔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</m:num>
                      <m:den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endParaRPr lang="en-US" b="1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185D7F-55B6-4CE3-8227-2F5757AB4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60" y="770851"/>
                <a:ext cx="8146740" cy="448713"/>
              </a:xfrm>
              <a:prstGeom prst="rect">
                <a:avLst/>
              </a:prstGeom>
              <a:blipFill>
                <a:blip r:embed="rId2"/>
                <a:stretch>
                  <a:fillRect l="-1720" t="-1351" b="-1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6E493-F4D5-41E1-A50F-BF0573465B88}"/>
                  </a:ext>
                </a:extLst>
              </p:cNvPr>
              <p:cNvSpPr txBox="1"/>
              <p:nvPr/>
            </p:nvSpPr>
            <p:spPr>
              <a:xfrm>
                <a:off x="247169" y="1794781"/>
                <a:ext cx="6110236" cy="6362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𝑝𝑑𝑉</m:t>
                        </m:r>
                      </m:e>
                    </m:nary>
                    <m:r>
                      <a:rPr lang="en-US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sup>
                            </m:sSup>
                          </m:den>
                        </m:f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𝑑𝑉</m:t>
                        </m:r>
                      </m:e>
                    </m:nary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nary>
                      <m:naryPr>
                        <m:limLoc m:val="undOvr"/>
                        <m:grow m:val="on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f>
                              <m:f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  <m:r>
                                      <a:rPr lang="en-US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E6E493-F4D5-41E1-A50F-BF0573465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169" y="1794781"/>
                <a:ext cx="6110236" cy="636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826E3-2040-4D9A-956E-ECDCB4225686}"/>
                  </a:ext>
                </a:extLst>
              </p:cNvPr>
              <p:cNvSpPr txBox="1"/>
              <p:nvPr/>
            </p:nvSpPr>
            <p:spPr>
              <a:xfrm>
                <a:off x="6705839" y="1884984"/>
                <a:ext cx="236054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Adiabatic process of</a:t>
                </a:r>
              </a:p>
              <a:p>
                <a:r>
                  <a:rPr lang="en-US" dirty="0"/>
                  <a:t>an ideal gas: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A826E3-2040-4D9A-956E-ECDCB4225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839" y="1884984"/>
                <a:ext cx="2360544" cy="553998"/>
              </a:xfrm>
              <a:prstGeom prst="rect">
                <a:avLst/>
              </a:prstGeom>
              <a:blipFill>
                <a:blip r:embed="rId4"/>
                <a:stretch>
                  <a:fillRect l="-5943" t="-14286" b="-25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0012E-A8E4-443B-8069-CBA666862332}"/>
                  </a:ext>
                </a:extLst>
              </p:cNvPr>
              <p:cNvSpPr txBox="1"/>
              <p:nvPr/>
            </p:nvSpPr>
            <p:spPr>
              <a:xfrm>
                <a:off x="7469255" y="2558137"/>
                <a:ext cx="755720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480012E-A8E4-443B-8069-CBA666862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9255" y="2558137"/>
                <a:ext cx="755720" cy="4744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9DA70E-6503-4086-A7B8-550B95E17BB3}"/>
                  </a:ext>
                </a:extLst>
              </p:cNvPr>
              <p:cNvSpPr/>
              <p:nvPr/>
            </p:nvSpPr>
            <p:spPr>
              <a:xfrm>
                <a:off x="7248803" y="3255513"/>
                <a:ext cx="1858714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i="1" dirty="0"/>
                  <a:t>= a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9DA70E-6503-4086-A7B8-550B95E17B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8803" y="3255513"/>
                <a:ext cx="1858714" cy="391582"/>
              </a:xfrm>
              <a:prstGeom prst="rect">
                <a:avLst/>
              </a:prstGeom>
              <a:blipFill>
                <a:blip r:embed="rId6"/>
                <a:stretch>
                  <a:fillRect t="-6250" r="-1967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8CA3C9-27EF-4868-9967-8CF762F4A1BB}"/>
                  </a:ext>
                </a:extLst>
              </p:cNvPr>
              <p:cNvSpPr/>
              <p:nvPr/>
            </p:nvSpPr>
            <p:spPr>
              <a:xfrm>
                <a:off x="125293" y="2736541"/>
                <a:ext cx="7057569" cy="686919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sSup>
                          <m:sSup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b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r>
                  <a:rPr lang="en-US" sz="2000" dirty="0"/>
                  <a:t>)</a:t>
                </a:r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𝑎𝑉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𝑎𝑉</m:t>
                            </m:r>
                          </m:e>
                          <m:sub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sz="20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98CA3C9-27EF-4868-9967-8CF762F4A1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93" y="2736541"/>
                <a:ext cx="7057569" cy="686919"/>
              </a:xfrm>
              <a:prstGeom prst="rect">
                <a:avLst/>
              </a:prstGeom>
              <a:blipFill>
                <a:blip r:embed="rId7"/>
                <a:stretch>
                  <a:fillRect b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DDE49-51C0-4D3B-A358-7D716FD5ED7C}"/>
                  </a:ext>
                </a:extLst>
              </p:cNvPr>
              <p:cNvSpPr/>
              <p:nvPr/>
            </p:nvSpPr>
            <p:spPr>
              <a:xfrm>
                <a:off x="213172" y="3966821"/>
                <a:ext cx="7256083" cy="699038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𝐖</m:t>
                    </m:r>
                    <m:r>
                      <a:rPr lang="en-US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r>
                                  <a:rPr lang="en-US" sz="2000" b="1" i="1" baseline="-2500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en-US" sz="20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𝜸</m:t>
                                </m:r>
                              </m:sup>
                            </m:s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sub>
                            </m:s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prstClr val="black"/>
                            </a:solidFill>
                          </a:rPr>
                          <m:t>− </m:t>
                        </m:r>
                        <m:sSubSup>
                          <m:sSubSupPr>
                            <m:ctrlP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b>
                                <m:r>
                                  <a:rPr lang="en-US" sz="2000" b="1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  <m:sup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𝜸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1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</m:num>
                      <m:den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3CDDE49-51C0-4D3B-A358-7D716FD5ED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172" y="3966821"/>
                <a:ext cx="7256083" cy="69903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1D218E-3343-4D0B-A871-4474C48E6974}"/>
                  </a:ext>
                </a:extLst>
              </p:cNvPr>
              <p:cNvSpPr/>
              <p:nvPr/>
            </p:nvSpPr>
            <p:spPr>
              <a:xfrm>
                <a:off x="659979" y="5163617"/>
                <a:ext cx="3402380" cy="898323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solidFill>
                      <a:schemeClr val="tx1"/>
                    </a:solidFill>
                  </a:rPr>
                  <a:t>W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den>
                    </m:f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 (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𝑷𝒇</m:t>
                        </m:r>
                        <m:sSub>
                          <m:sSubPr>
                            <m:ctrlP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baseline="-25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𝒇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prstClr val="black"/>
                    </a:solidFill>
                  </a:rPr>
                  <a:t> </a:t>
                </a:r>
                <a:endParaRPr lang="en-US" sz="2000" dirty="0">
                  <a:solidFill>
                    <a:prstClr val="black"/>
                  </a:solidFill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C1D218E-3343-4D0B-A871-4474C48E69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79" y="5163617"/>
                <a:ext cx="3402380" cy="898323"/>
              </a:xfrm>
              <a:prstGeom prst="rect">
                <a:avLst/>
              </a:prstGeom>
              <a:blipFill>
                <a:blip r:embed="rId9"/>
                <a:stretch>
                  <a:fillRect l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7B973E-6441-4415-AEF2-D9477B4B4B95}"/>
                  </a:ext>
                </a:extLst>
              </p:cNvPr>
              <p:cNvSpPr/>
              <p:nvPr/>
            </p:nvSpPr>
            <p:spPr>
              <a:xfrm>
                <a:off x="5540774" y="5249955"/>
                <a:ext cx="2375361" cy="72564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b="1" dirty="0">
                          <a:solidFill>
                            <a:srgbClr val="7030A0"/>
                          </a:solidFill>
                        </a:rPr>
                        <m:t>W</m:t>
                      </m:r>
                      <m:r>
                        <a:rPr lang="en-US" sz="2000" b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  <m:r>
                                <a:rPr lang="en-US" sz="20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num>
                        <m:den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𝜸</m:t>
                          </m:r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A7B973E-6441-4415-AEF2-D9477B4B4B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0774" y="5249955"/>
                <a:ext cx="2375361" cy="72564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98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F34B470-A499-4118-873A-BB64FF37B11A}"/>
              </a:ext>
            </a:extLst>
          </p:cNvPr>
          <p:cNvSpPr/>
          <p:nvPr/>
        </p:nvSpPr>
        <p:spPr>
          <a:xfrm>
            <a:off x="-69613" y="872825"/>
            <a:ext cx="8497956" cy="1132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54. We know that for an adiabatic process </a:t>
            </a:r>
            <a:r>
              <a:rPr lang="en-US" sz="1500" i="1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pV</a:t>
            </a:r>
            <a:r>
              <a:rPr lang="en-US" sz="1500" i="1" baseline="30000" dirty="0" err="1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a constant. Evaluate “a constant” for an adiabatic process involving exactly 2.0 mol of an ideal gas passing through the state having exactly </a:t>
            </a:r>
            <a:r>
              <a:rPr lang="en-US" sz="15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p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1.0 atm and </a:t>
            </a:r>
            <a:r>
              <a:rPr lang="en-US" sz="1500" i="1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300 K. Assume a </a:t>
            </a:r>
            <a:r>
              <a:rPr lang="en-US" sz="1500" dirty="0">
                <a:solidFill>
                  <a:srgbClr val="C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diatomic gas </a:t>
            </a:r>
            <a:r>
              <a:rPr lang="en-US" sz="1500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whose molecules rotate but do not oscillate.</a:t>
            </a:r>
            <a:endParaRPr lang="en-US" sz="1500" dirty="0">
              <a:solidFill>
                <a:srgbClr val="00B0F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C78355-E6EE-45F5-9C59-618DD24A7EF8}"/>
              </a:ext>
            </a:extLst>
          </p:cNvPr>
          <p:cNvSpPr/>
          <p:nvPr/>
        </p:nvSpPr>
        <p:spPr>
          <a:xfrm>
            <a:off x="54978" y="2313829"/>
            <a:ext cx="1832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n = 2 mol </a:t>
            </a:r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F13367-C286-4D9D-8285-7C857264816E}"/>
              </a:ext>
            </a:extLst>
          </p:cNvPr>
          <p:cNvSpPr/>
          <p:nvPr/>
        </p:nvSpPr>
        <p:spPr>
          <a:xfrm>
            <a:off x="99820" y="2677781"/>
            <a:ext cx="2753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 = 1.0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1.0x10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F2F3033-7D62-49DD-88F3-DA25868A3A1F}"/>
              </a:ext>
            </a:extLst>
          </p:cNvPr>
          <p:cNvSpPr/>
          <p:nvPr/>
        </p:nvSpPr>
        <p:spPr>
          <a:xfrm>
            <a:off x="1849102" y="2256663"/>
            <a:ext cx="12304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= 300 K</a:t>
            </a:r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176531-E808-4D85-9959-AAD08990D065}"/>
              </a:ext>
            </a:extLst>
          </p:cNvPr>
          <p:cNvSpPr/>
          <p:nvPr/>
        </p:nvSpPr>
        <p:spPr>
          <a:xfrm>
            <a:off x="79353" y="3685182"/>
            <a:ext cx="76730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Diatomic gas whose molecules rotate </a:t>
            </a:r>
          </a:p>
          <a:p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but do not oscillate, f = 3+2 = 5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A0F39-2C18-4091-AE15-A09A49D342D9}"/>
                  </a:ext>
                </a:extLst>
              </p:cNvPr>
              <p:cNvSpPr/>
              <p:nvPr/>
            </p:nvSpPr>
            <p:spPr>
              <a:xfrm>
                <a:off x="148735" y="4327705"/>
                <a:ext cx="3174248" cy="4074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defRPr/>
                </a:pP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V</a:t>
                </a:r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endParaRPr lang="en-US" dirty="0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E5A0F39-2C18-4091-AE15-A09A49D34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5" y="4327705"/>
                <a:ext cx="3174248" cy="407484"/>
              </a:xfrm>
              <a:prstGeom prst="rect">
                <a:avLst/>
              </a:prstGeom>
              <a:blipFill>
                <a:blip r:embed="rId2"/>
                <a:stretch>
                  <a:fillRect l="-1536" t="-746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958598A-383B-493B-A567-B432EC6F5055}"/>
              </a:ext>
            </a:extLst>
          </p:cNvPr>
          <p:cNvSpPr/>
          <p:nvPr/>
        </p:nvSpPr>
        <p:spPr>
          <a:xfrm>
            <a:off x="148736" y="4696934"/>
            <a:ext cx="1435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 C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V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R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1B67CD-7A35-4083-94A4-98DD4539EEF6}"/>
                  </a:ext>
                </a:extLst>
              </p:cNvPr>
              <p:cNvSpPr/>
              <p:nvPr/>
            </p:nvSpPr>
            <p:spPr>
              <a:xfrm>
                <a:off x="148736" y="5015101"/>
                <a:ext cx="3174248" cy="3961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=  C</a:t>
                </a:r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V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+ R = (</a:t>
                </a:r>
                <a14:m>
                  <m:oMath xmlns:m="http://schemas.openxmlformats.org/officeDocument/2006/math"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7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e>
                    </m:box>
                    <m: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R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81B67CD-7A35-4083-94A4-98DD4539E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6" y="5015101"/>
                <a:ext cx="3174248" cy="396199"/>
              </a:xfrm>
              <a:prstGeom prst="rect">
                <a:avLst/>
              </a:prstGeom>
              <a:blipFill>
                <a:blip r:embed="rId3"/>
                <a:stretch>
                  <a:fillRect l="-1536" t="-9231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07B2DD-B60A-41E0-9C4E-9457BE24889E}"/>
                  </a:ext>
                </a:extLst>
              </p:cNvPr>
              <p:cNvSpPr/>
              <p:nvPr/>
            </p:nvSpPr>
            <p:spPr>
              <a:xfrm>
                <a:off x="235532" y="5307303"/>
                <a:ext cx="2780256" cy="7058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7 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num>
                      <m:den>
                        <m:f>
                          <m:fPr>
                            <m:ctrlP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= 1.4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07B2DD-B60A-41E0-9C4E-9457BE248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32" y="5307303"/>
                <a:ext cx="2780256" cy="7058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5BBDD9-B250-4C0B-A907-A5AF3E9C35FB}"/>
                  </a:ext>
                </a:extLst>
              </p:cNvPr>
              <p:cNvSpPr/>
              <p:nvPr/>
            </p:nvSpPr>
            <p:spPr>
              <a:xfrm>
                <a:off x="148735" y="3205439"/>
                <a:ext cx="1782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</a:t>
                </a:r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A5BBDD9-B250-4C0B-A907-A5AF3E9C3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35" y="3205439"/>
                <a:ext cx="1782347" cy="369332"/>
              </a:xfrm>
              <a:prstGeom prst="rect">
                <a:avLst/>
              </a:prstGeom>
              <a:blipFill>
                <a:blip r:embed="rId5"/>
                <a:stretch>
                  <a:fillRect l="-2730" t="-11667" r="-204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2D2AF4A-691D-43A6-8293-47DC68333BDF}"/>
              </a:ext>
            </a:extLst>
          </p:cNvPr>
          <p:cNvSpPr/>
          <p:nvPr/>
        </p:nvSpPr>
        <p:spPr>
          <a:xfrm>
            <a:off x="0" y="1961835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Solution: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885413" y="3130108"/>
                <a:ext cx="889603" cy="6133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𝑣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413" y="3130108"/>
                <a:ext cx="889603" cy="61337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F0440C-060D-48EE-B29F-0B1CFB47CA56}"/>
                  </a:ext>
                </a:extLst>
              </p:cNvPr>
              <p:cNvSpPr/>
              <p:nvPr/>
            </p:nvSpPr>
            <p:spPr>
              <a:xfrm>
                <a:off x="4376001" y="1937824"/>
                <a:ext cx="17823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 </a:t>
                </a:r>
                <a:endParaRPr lang="en-US" sz="135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EF0440C-060D-48EE-B29F-0B1CFB47CA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01" y="1937824"/>
                <a:ext cx="1782347" cy="369332"/>
              </a:xfrm>
              <a:prstGeom prst="rect">
                <a:avLst/>
              </a:prstGeom>
              <a:blipFill>
                <a:blip r:embed="rId7"/>
                <a:stretch>
                  <a:fillRect l="-3082" t="-11667" r="-20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55E361-B9A0-4504-B8C1-A29DDFFE629A}"/>
                  </a:ext>
                </a:extLst>
              </p:cNvPr>
              <p:cNvSpPr/>
              <p:nvPr/>
            </p:nvSpPr>
            <p:spPr>
              <a:xfrm>
                <a:off x="4376000" y="2363708"/>
                <a:ext cx="10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255E361-B9A0-4504-B8C1-A29DDFFE62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00" y="2363708"/>
                <a:ext cx="1038554" cy="369332"/>
              </a:xfrm>
              <a:prstGeom prst="rect">
                <a:avLst/>
              </a:prstGeom>
              <a:blipFill>
                <a:blip r:embed="rId8"/>
                <a:stretch>
                  <a:fillRect l="-5294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5A235698-136D-4304-A534-54A7A2A7F4C4}"/>
              </a:ext>
            </a:extLst>
          </p:cNvPr>
          <p:cNvSpPr/>
          <p:nvPr/>
        </p:nvSpPr>
        <p:spPr>
          <a:xfrm>
            <a:off x="6518592" y="2667644"/>
            <a:ext cx="33536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[Ideal gas law, pV = </a:t>
            </a:r>
            <a:r>
              <a:rPr lang="en-US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nRT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291496-F093-4F01-A8C1-041CF4A82078}"/>
                  </a:ext>
                </a:extLst>
              </p:cNvPr>
              <p:cNvSpPr/>
              <p:nvPr/>
            </p:nvSpPr>
            <p:spPr>
              <a:xfrm>
                <a:off x="7993150" y="3127579"/>
                <a:ext cx="1184061" cy="75725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[V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𝑛𝑅𝑇</m:t>
                        </m:r>
                      </m:num>
                      <m:den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𝑃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  <a:p>
                <a:endParaRPr lang="en-US" sz="135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291496-F093-4F01-A8C1-041CF4A820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3150" y="3127579"/>
                <a:ext cx="1184061" cy="757259"/>
              </a:xfrm>
              <a:prstGeom prst="rect">
                <a:avLst/>
              </a:prstGeom>
              <a:blipFill>
                <a:blip r:embed="rId9"/>
                <a:stretch>
                  <a:fillRect l="-4124" r="-3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AD812-8715-41FF-AB52-FC1E0773BA31}"/>
                  </a:ext>
                </a:extLst>
              </p:cNvPr>
              <p:cNvSpPr/>
              <p:nvPr/>
            </p:nvSpPr>
            <p:spPr>
              <a:xfrm>
                <a:off x="4376000" y="2796625"/>
                <a:ext cx="4285182" cy="1029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</a:t>
                </a:r>
                <a:r>
                  <a:rPr lang="en-US" sz="21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p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nRT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1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100" baseline="300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</m:oMath>
                </a14:m>
                <a:endParaRPr lang="en-US" sz="2100" baseline="30000" dirty="0">
                  <a:solidFill>
                    <a:srgbClr val="FF0000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1.0x10</a:t>
                </a:r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{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2(8.31)(300)</m:t>
                        </m:r>
                      </m:num>
                      <m:den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1.0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lang="en-US" sz="21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  <m:r>
                          <a:rPr lang="en-US" sz="2100" i="1" baseline="30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1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  <a:r>
                  <a:rPr lang="en-US" sz="2100" baseline="300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1.4</a:t>
                </a:r>
                <a:endParaRPr lang="en-US" sz="1350" baseline="300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2AD812-8715-41FF-AB52-FC1E0773B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6000" y="2796625"/>
                <a:ext cx="4285182" cy="1029384"/>
              </a:xfrm>
              <a:prstGeom prst="rect">
                <a:avLst/>
              </a:prstGeom>
              <a:blipFill>
                <a:blip r:embed="rId10"/>
                <a:stretch>
                  <a:fillRect l="-1280" b="-2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42918133-84B1-42E3-9B8F-C9884C9289F9}"/>
              </a:ext>
            </a:extLst>
          </p:cNvPr>
          <p:cNvSpPr/>
          <p:nvPr/>
        </p:nvSpPr>
        <p:spPr>
          <a:xfrm>
            <a:off x="4482751" y="3859462"/>
            <a:ext cx="272061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1.0x10</a:t>
            </a:r>
            <a:r>
              <a:rPr lang="en-US" sz="21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{0.04986}</a:t>
            </a:r>
            <a:r>
              <a:rPr lang="en-US" sz="2100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FC67DB6-A5CC-472D-B8B8-02B327130AB8}"/>
              </a:ext>
            </a:extLst>
          </p:cNvPr>
          <p:cNvSpPr/>
          <p:nvPr/>
        </p:nvSpPr>
        <p:spPr>
          <a:xfrm>
            <a:off x="4354796" y="4273259"/>
            <a:ext cx="2941983" cy="623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=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1.5x10</a:t>
            </a:r>
            <a:r>
              <a:rPr lang="en-US" baseline="30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1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</a:t>
            </a:r>
            <a:r>
              <a:rPr lang="en-US" sz="2100" baseline="30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  <a:r>
              <a:rPr lang="en-US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dirty="0">
              <a:solidFill>
                <a:srgbClr val="0070C0"/>
              </a:solidFill>
            </a:endParaRPr>
          </a:p>
          <a:p>
            <a:endParaRPr lang="en-US" sz="1350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231803" y="2010964"/>
            <a:ext cx="33708" cy="389536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4322765" y="4940632"/>
                <a:ext cx="2485168" cy="424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Unit of a =</a:t>
                </a:r>
                <a:r>
                  <a:rPr lang="en-US" sz="1500" dirty="0">
                    <a:solidFill>
                      <a:srgbClr val="00B05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sz="15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15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N</m:t>
                        </m:r>
                      </m:num>
                      <m:den>
                        <m:sSup>
                          <m:sSupPr>
                            <m:ctrlP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500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γ</m:t>
                    </m:r>
                    <m:r>
                      <a:rPr lang="en-US" sz="1500" i="1" baseline="30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765" y="4940632"/>
                <a:ext cx="2485168" cy="424796"/>
              </a:xfrm>
              <a:prstGeom prst="rect">
                <a:avLst/>
              </a:prstGeom>
              <a:blipFill>
                <a:blip r:embed="rId11"/>
                <a:stretch>
                  <a:fillRect l="-980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6806132" y="4983601"/>
                <a:ext cx="2196948" cy="3388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  <m:d>
                          <m:dPr>
                            <m:ctrlP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sz="15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1.4</m:t>
                            </m:r>
                          </m:e>
                        </m:d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−2 </m:t>
                        </m:r>
                      </m:sup>
                    </m:sSup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6132" y="4983601"/>
                <a:ext cx="2196948" cy="338875"/>
              </a:xfrm>
              <a:prstGeom prst="rect">
                <a:avLst/>
              </a:prstGeom>
              <a:blipFill>
                <a:blip r:embed="rId12"/>
                <a:stretch>
                  <a:fillRect t="-1818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7A191C-6C55-4D22-901A-4EE36B62E92A}"/>
                  </a:ext>
                </a:extLst>
              </p:cNvPr>
              <p:cNvSpPr/>
              <p:nvPr/>
            </p:nvSpPr>
            <p:spPr>
              <a:xfrm>
                <a:off x="4670646" y="5449025"/>
                <a:ext cx="1021370" cy="3231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500" dirty="0">
                    <a:solidFill>
                      <a:srgbClr val="0070C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 = </a:t>
                </a:r>
                <a14:m>
                  <m:oMath xmlns:m="http://schemas.openxmlformats.org/officeDocument/2006/math">
                    <m:r>
                      <a:rPr lang="en-US" sz="15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𝑁</m:t>
                    </m:r>
                    <m:sSup>
                      <m:sSupPr>
                        <m:ctrlP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2.</m:t>
                        </m:r>
                        <m:r>
                          <a:rPr lang="en-US" sz="1500" i="1">
                            <a:solidFill>
                              <a:srgbClr val="0070C0"/>
                            </a:solidFill>
                            <a:latin typeface="Cambria Math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5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07A191C-6C55-4D22-901A-4EE36B62E9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46" y="5449025"/>
                <a:ext cx="1021370" cy="323165"/>
              </a:xfrm>
              <a:prstGeom prst="rect">
                <a:avLst/>
              </a:prstGeom>
              <a:blipFill>
                <a:blip r:embed="rId13"/>
                <a:stretch>
                  <a:fillRect l="-2381" t="-3774" b="-18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7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1F0E94-CBB3-4C95-891A-2213AC3859FA}"/>
              </a:ext>
            </a:extLst>
          </p:cNvPr>
          <p:cNvSpPr/>
          <p:nvPr/>
        </p:nvSpPr>
        <p:spPr>
          <a:xfrm>
            <a:off x="119270" y="954426"/>
            <a:ext cx="8696739" cy="1340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0025" marR="93345" algn="just">
              <a:lnSpc>
                <a:spcPct val="115000"/>
              </a:lnSpc>
            </a:pP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55. A certain gas occupies a volume of 4.3 L at a pressure of 1.2 atm and a temperature of 310 K. It is compressed adiabatically to a volume of 0.76 L. Determine (a) the final pressure and (b) the final temperature, assuming the gas to be an ideal gas for which </a:t>
            </a:r>
            <a:r>
              <a:rPr lang="en-US" i="1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γ</a:t>
            </a:r>
            <a:r>
              <a:rPr lang="en-US" dirty="0">
                <a:solidFill>
                  <a:srgbClr val="7030A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= 1.4. </a:t>
            </a:r>
            <a:endParaRPr lang="en-US" dirty="0">
              <a:solidFill>
                <a:srgbClr val="7030A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1A99F1-5A69-4634-BCF0-92FA3B88AEF6}"/>
                  </a:ext>
                </a:extLst>
              </p:cNvPr>
              <p:cNvSpPr/>
              <p:nvPr/>
            </p:nvSpPr>
            <p:spPr>
              <a:xfrm>
                <a:off x="379192" y="4278936"/>
                <a:ext cx="20644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(a)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  <a:endParaRPr lang="en-US" sz="13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21A99F1-5A69-4634-BCF0-92FA3B88AE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192" y="4278936"/>
                <a:ext cx="2064476" cy="369332"/>
              </a:xfrm>
              <a:prstGeom prst="rect">
                <a:avLst/>
              </a:prstGeom>
              <a:blipFill>
                <a:blip r:embed="rId2"/>
                <a:stretch>
                  <a:fillRect l="-2360" t="-11475" r="-2360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6436C34E-2C7C-462E-B47B-1DACF6E1F75D}"/>
              </a:ext>
            </a:extLst>
          </p:cNvPr>
          <p:cNvSpPr/>
          <p:nvPr/>
        </p:nvSpPr>
        <p:spPr>
          <a:xfrm>
            <a:off x="1215951" y="2921747"/>
            <a:ext cx="27446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aseline="-250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= 1.2 atm = 1.2x10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Pa</a:t>
            </a:r>
            <a:endParaRPr lang="en-US" sz="135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725315-FF32-4E5B-A777-F8453F5E4E3B}"/>
              </a:ext>
            </a:extLst>
          </p:cNvPr>
          <p:cNvSpPr/>
          <p:nvPr/>
        </p:nvSpPr>
        <p:spPr>
          <a:xfrm>
            <a:off x="614992" y="2575499"/>
            <a:ext cx="1772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Here, V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4.3 L</a:t>
            </a:r>
            <a:endParaRPr lang="en-US" sz="13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1F4F07-4877-4773-938B-0C17B7E35863}"/>
              </a:ext>
            </a:extLst>
          </p:cNvPr>
          <p:cNvSpPr/>
          <p:nvPr/>
        </p:nvSpPr>
        <p:spPr>
          <a:xfrm>
            <a:off x="1212884" y="3311210"/>
            <a:ext cx="11955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310 K</a:t>
            </a:r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A018FF-F2F3-4A8A-89DA-C891EC05F749}"/>
              </a:ext>
            </a:extLst>
          </p:cNvPr>
          <p:cNvSpPr/>
          <p:nvPr/>
        </p:nvSpPr>
        <p:spPr>
          <a:xfrm>
            <a:off x="1207222" y="3625172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baseline="-25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0.76 L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36FA0F-BD93-46D7-A6AA-622C5AF59868}"/>
                  </a:ext>
                </a:extLst>
              </p:cNvPr>
              <p:cNvSpPr/>
              <p:nvPr/>
            </p:nvSpPr>
            <p:spPr>
              <a:xfrm>
                <a:off x="1212884" y="3891374"/>
                <a:ext cx="145674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𝛾</m:t>
                    </m:r>
                  </m:oMath>
                </a14:m>
                <a:r>
                  <a:rPr lang="en-US" dirty="0"/>
                  <a:t> = 1.4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36FA0F-BD93-46D7-A6AA-622C5AF598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884" y="3891374"/>
                <a:ext cx="1456745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3E06A-9FEC-4412-A1AE-AFB67519C243}"/>
                  </a:ext>
                </a:extLst>
              </p:cNvPr>
              <p:cNvSpPr/>
              <p:nvPr/>
            </p:nvSpPr>
            <p:spPr>
              <a:xfrm>
                <a:off x="654267" y="4699322"/>
                <a:ext cx="15193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</a:t>
                </a:r>
                <a:r>
                  <a:rPr lang="en-US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 baseline="-2500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B0F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35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103E06A-9FEC-4412-A1AE-AFB67519C2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7" y="4699322"/>
                <a:ext cx="1519390" cy="369332"/>
              </a:xfrm>
              <a:prstGeom prst="rect">
                <a:avLst/>
              </a:prstGeom>
              <a:blipFill>
                <a:blip r:embed="rId4"/>
                <a:stretch>
                  <a:fillRect l="-320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DA0746-5E50-4D25-985E-32B07BD18351}"/>
                  </a:ext>
                </a:extLst>
              </p:cNvPr>
              <p:cNvSpPr/>
              <p:nvPr/>
            </p:nvSpPr>
            <p:spPr>
              <a:xfrm>
                <a:off x="473776" y="5086885"/>
                <a:ext cx="8464804" cy="5525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baseline="-25000" dirty="0">
                        <a:solidFill>
                          <a:srgbClr val="FF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f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=p</a:t>
                </a:r>
                <a:r>
                  <a:rPr lang="en-US" baseline="-25000" dirty="0"/>
                  <a:t>i</a:t>
                </a:r>
                <a:r>
                  <a:rPr lang="en-US" dirty="0"/>
                  <a:t>(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r>
                              <a:rPr lang="en-US" i="1" baseline="-2500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) 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 =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1.2</m:t>
                        </m:r>
                        <m:r>
                          <m:rPr>
                            <m:nor/>
                          </m:rPr>
                          <a:rPr 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x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5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1.4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1.2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sSup>
                      <m:sSup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5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(11.3166)</m:t>
                    </m:r>
                    <m:r>
                      <a:rPr lang="en-US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</a:t>
                </a:r>
                <a:r>
                  <a:rPr lang="en-US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1.36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x</m:t>
                    </m:r>
                    <m:sSup>
                      <m:sSupPr>
                        <m:ctrlP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6</m:t>
                        </m:r>
                      </m:sup>
                    </m:sSup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Pa</m:t>
                    </m:r>
                  </m:oMath>
                </a14:m>
                <a:endParaRPr lang="en-US" sz="135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6DA0746-5E50-4D25-985E-32B07BD18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76" y="5086885"/>
                <a:ext cx="8464804" cy="552587"/>
              </a:xfrm>
              <a:prstGeom prst="rect">
                <a:avLst/>
              </a:prstGeom>
              <a:blipFill>
                <a:blip r:embed="rId5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E398A75B-0B29-4075-9315-BEA4527880F2}"/>
              </a:ext>
            </a:extLst>
          </p:cNvPr>
          <p:cNvSpPr/>
          <p:nvPr/>
        </p:nvSpPr>
        <p:spPr>
          <a:xfrm>
            <a:off x="585484" y="2309297"/>
            <a:ext cx="1082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Solution:</a:t>
            </a:r>
            <a:endParaRPr lang="en-US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1ED158-E7A1-40BD-A20D-768C5AB072F6}"/>
                  </a:ext>
                </a:extLst>
              </p:cNvPr>
              <p:cNvSpPr/>
              <p:nvPr/>
            </p:nvSpPr>
            <p:spPr>
              <a:xfrm>
                <a:off x="4911899" y="2380596"/>
                <a:ext cx="22797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(b) 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constant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31ED158-E7A1-40BD-A20D-768C5AB072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1899" y="2380596"/>
                <a:ext cx="2279791" cy="369332"/>
              </a:xfrm>
              <a:prstGeom prst="rect">
                <a:avLst/>
              </a:prstGeom>
              <a:blipFill>
                <a:blip r:embed="rId6"/>
                <a:stretch>
                  <a:fillRect l="-2406" t="-10000" r="-18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457A03-B53D-430C-B54E-7ECE491CFE5F}"/>
                  </a:ext>
                </a:extLst>
              </p:cNvPr>
              <p:cNvSpPr/>
              <p:nvPr/>
            </p:nvSpPr>
            <p:spPr>
              <a:xfrm>
                <a:off x="5339419" y="2778356"/>
                <a:ext cx="19119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baseline="-250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F0457A03-B53D-430C-B54E-7ECE491CFE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19" y="2778356"/>
                <a:ext cx="1911934" cy="369332"/>
              </a:xfrm>
              <a:prstGeom prst="rect">
                <a:avLst/>
              </a:prstGeom>
              <a:blipFill>
                <a:blip r:embed="rId7"/>
                <a:stretch>
                  <a:fillRect l="-286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72FEA8-5C8C-4B7C-B9C2-676DB9035C3F}"/>
                  </a:ext>
                </a:extLst>
              </p:cNvPr>
              <p:cNvSpPr/>
              <p:nvPr/>
            </p:nvSpPr>
            <p:spPr>
              <a:xfrm>
                <a:off x="4873071" y="3311210"/>
                <a:ext cx="6884686" cy="10097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</a:t>
                </a:r>
                <a:r>
                  <a:rPr lang="en-US" baseline="-25000" dirty="0" err="1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</a:t>
                </a:r>
                <a:r>
                  <a:rPr lang="en-US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T</m:t>
                        </m:r>
                        <m:r>
                          <m:rPr>
                            <m:nor/>
                          </m:rPr>
                          <a:rPr lang="en-US" baseline="-25000" dirty="0">
                            <a:solidFill>
                              <a:srgbClr val="7030A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rPr>
                          <m:t>i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  <m:r>
                              <m:rPr>
                                <m:sty m:val="p"/>
                              </m:rPr>
                              <a:rPr lang="en-US" baseline="-250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f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l-GR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prstClr val="black"/>
                    </a:solidFill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310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4.3 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0.76 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prstClr val="black"/>
                                </a:solidFill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L</m:t>
                            </m:r>
                          </m:den>
                        </m:f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1.4−1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 = 310(2.00) = 620 K</a:t>
                </a:r>
                <a:endParaRPr lang="en-US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672FEA8-5C8C-4B7C-B9C2-676DB9035C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071" y="3311210"/>
                <a:ext cx="6884686" cy="1009764"/>
              </a:xfrm>
              <a:prstGeom prst="rect">
                <a:avLst/>
              </a:prstGeom>
              <a:blipFill>
                <a:blip r:embed="rId8"/>
                <a:stretch>
                  <a:fillRect l="-708" t="-602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14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1031</TotalTime>
  <Words>582</Words>
  <Application>Microsoft Office PowerPoint</Application>
  <PresentationFormat>On-screen Show (4:3)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41</cp:revision>
  <cp:lastPrinted>2020-02-13T17:21:30Z</cp:lastPrinted>
  <dcterms:created xsi:type="dcterms:W3CDTF">2020-02-10T19:57:19Z</dcterms:created>
  <dcterms:modified xsi:type="dcterms:W3CDTF">2023-02-12T05:54:09Z</dcterms:modified>
</cp:coreProperties>
</file>