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40C86-DB9B-4D74-ADCE-C071E3D15923}" v="70" dt="2022-11-11T23:29:3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Casadonte" userId="e4b5c6f3-cdc4-4b1b-b806-9b1607c0e65e" providerId="ADAL" clId="{8E040C86-DB9B-4D74-ADCE-C071E3D15923}"/>
    <pc:docChg chg="custSel modSld modMainMaster">
      <pc:chgData name="Thomas Casadonte" userId="e4b5c6f3-cdc4-4b1b-b806-9b1607c0e65e" providerId="ADAL" clId="{8E040C86-DB9B-4D74-ADCE-C071E3D15923}" dt="2022-11-11T23:29:38.706" v="350"/>
      <pc:docMkLst>
        <pc:docMk/>
      </pc:docMkLst>
      <pc:sldChg chg="modSp mod">
        <pc:chgData name="Thomas Casadonte" userId="e4b5c6f3-cdc4-4b1b-b806-9b1607c0e65e" providerId="ADAL" clId="{8E040C86-DB9B-4D74-ADCE-C071E3D15923}" dt="2022-11-11T23:29:30.582" v="290" actId="20577"/>
        <pc:sldMkLst>
          <pc:docMk/>
          <pc:sldMk cId="1352988772" sldId="265"/>
        </pc:sldMkLst>
        <pc:spChg chg="mod">
          <ac:chgData name="Thomas Casadonte" userId="e4b5c6f3-cdc4-4b1b-b806-9b1607c0e65e" providerId="ADAL" clId="{8E040C86-DB9B-4D74-ADCE-C071E3D15923}" dt="2022-11-11T23:29:30.582" v="290" actId="20577"/>
          <ac:spMkLst>
            <pc:docMk/>
            <pc:sldMk cId="1352988772" sldId="265"/>
            <ac:spMk id="8" creationId="{05E98D0F-631E-D4F9-873C-03970A6388A9}"/>
          </ac:spMkLst>
        </pc:spChg>
      </pc:sldChg>
      <pc:sldMasterChg chg="modSp mod">
        <pc:chgData name="Thomas Casadonte" userId="e4b5c6f3-cdc4-4b1b-b806-9b1607c0e65e" providerId="ADAL" clId="{8E040C86-DB9B-4D74-ADCE-C071E3D15923}" dt="2022-11-11T23:29:38.706" v="350"/>
        <pc:sldMasterMkLst>
          <pc:docMk/>
          <pc:sldMasterMk cId="2640566020" sldId="2147483648"/>
        </pc:sldMasterMkLst>
        <pc:spChg chg="mod ord modVis">
          <ac:chgData name="Thomas Casadonte" userId="e4b5c6f3-cdc4-4b1b-b806-9b1607c0e65e" providerId="ADAL" clId="{8E040C86-DB9B-4D74-ADCE-C071E3D15923}" dt="2022-11-11T23:29:38.697" v="325"/>
          <ac:spMkLst>
            <pc:docMk/>
            <pc:sldMasterMk cId="2640566020" sldId="2147483648"/>
            <ac:spMk id="7" creationId="{12F0CA1F-2AD2-F3EB-1ACB-2FF5A261839C}"/>
          </ac:spMkLst>
        </pc:spChg>
        <pc:spChg chg="mod ord modVis">
          <ac:chgData name="Thomas Casadonte" userId="e4b5c6f3-cdc4-4b1b-b806-9b1607c0e65e" providerId="ADAL" clId="{8E040C86-DB9B-4D74-ADCE-C071E3D15923}" dt="2022-11-11T23:29:38.706" v="350"/>
          <ac:spMkLst>
            <pc:docMk/>
            <pc:sldMasterMk cId="2640566020" sldId="2147483648"/>
            <ac:spMk id="8" creationId="{75BD1221-998B-9238-F978-983A746BCC36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B501-75E7-0592-6FC6-2B457418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8E51A-EDF7-240C-BE4D-E6A3E389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E327-8883-4449-5883-A96B5366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92E87-A67E-6CAB-CF85-E49F299E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7BE1-66E5-A447-FE00-6EBE5655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4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0DAD-B75F-6122-6D02-AE7BCF0C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61248-307F-3E60-665E-33E2F252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AAB0-DDF0-ACB3-AF1A-14AB7647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2E67-0728-FBD8-8957-11CA3B64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EF2B-69F8-D233-EF3E-EF35C145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278C0-B66A-7052-8F66-02E30672D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770B9-89BC-88B5-5045-D5DB0DF19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A49-A561-C599-E094-18854420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B512-8FFA-D549-9ABD-81929062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DB99-79F3-4313-A483-78295167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4C2D-F0A7-EBAA-990F-0B4EF14D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0CAA-80C3-93BD-496D-264E4D0E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73AC-F56D-9634-609F-5684827D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ED06-3136-A07B-AA92-112DF65A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DEE7-5E78-7780-BD69-F961145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48E4-1232-3378-0A48-4EFD86BC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A7D1-C3A8-DFD4-F943-C25970EC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36F3-D885-78DB-627E-69886CC1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FBE5-F18E-B848-B4E3-66CA39BE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F5981-ACAB-0E2E-3FEE-A57A2527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1599-8314-084A-CA92-614775F5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E195-9BF2-06CE-8613-4EBA543CC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77F2D-A1FC-F857-37F7-E2A612717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56182-4095-7133-5DC9-D605702F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7F5BC-3608-5A38-190A-56463B47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78626-E1CE-76EF-8439-F60D884F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6CA1-D0DC-FF3D-BD2C-C0281A71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DD08-EE41-3752-0334-8C4F0AF8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D2DF6-7F02-D7A3-770C-17397CE8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A5B89-ED89-699B-CC5E-47C501B77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F90A7-668E-471A-76D1-70F774F72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A47F4-5ED5-CF96-66DF-37E4CEE4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78908-93EF-BE45-B383-4645813A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DAC27-C208-F098-B2E8-81B5A924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FDD6-46EC-BB82-D4E6-FE703821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04E21-EF22-59BF-C4E1-8EC0E8AE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2FEE2-AE89-EBD8-73D5-0AACEA71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887AD-2429-F3A8-22D0-19277C42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3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09228-8CEA-2FC8-0171-9080CB8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CEE5A-2E5A-1558-150F-CCA40F52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892EA-B0EB-AD66-0DB4-1CF3E64E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AEED-2CA8-BDB1-0715-59913B22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E6EB-D0DD-617A-B642-E303CBA6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E5CA6-AADE-93BF-60EE-1ED80A9D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BFDC-F8C4-7F9E-9E0E-57E2CEC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642BD-482C-9CDF-1FAE-0D3647D3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1365B-AC05-3DC4-2234-EDDA7F6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41F9-EA84-468C-0B41-320C63D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39097-ADE8-5564-1DE8-701581A66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43C1E-9729-966F-9E70-3F372CA5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64E1-9566-0551-AE8C-6F8D84DF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77D0-0042-A8A7-ADA6-E7B1DD98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9845-64BA-B53A-967B-3E9A92AF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1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59A4-5D69-2118-B9E9-CF3C872C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D9FD-9C6D-E43F-70A1-4C2123B72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8CC2-5E41-198A-9A0F-405FE225C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45AC-7854-4D99-8680-491D63B83EC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7774-4E9A-7196-7585-A8931E53A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4FA4-B9FD-12EE-72B9-DDBF11C57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C20E-5E90-45C6-8355-A664BAF81A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" descr="●●CONFIDENTIAL">
            <a:extLst>
              <a:ext uri="{FF2B5EF4-FFF2-40B4-BE49-F238E27FC236}">
                <a16:creationId xmlns:a16="http://schemas.microsoft.com/office/drawing/2014/main" id="{12F0CA1F-2AD2-F3EB-1ACB-2FF5A261839C}"/>
              </a:ext>
            </a:extLst>
          </p:cNvPr>
          <p:cNvSpPr txBox="1"/>
          <p:nvPr userDrawn="1"/>
        </p:nvSpPr>
        <p:spPr>
          <a:xfrm>
            <a:off x="0" y="0"/>
            <a:ext cx="12192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400" b="0" i="0" u="none" baseline="0">
                <a:solidFill>
                  <a:srgbClr val="FF0000"/>
                </a:solidFill>
                <a:latin typeface="Microsoft Sans Serif" panose="020B0604020202020204" pitchFamily="34" charset="0"/>
              </a:rPr>
              <a:t>●●</a:t>
            </a:r>
            <a:r>
              <a:rPr lang="en-US" sz="1400" b="1" i="0" u="none" baseline="0">
                <a:solidFill>
                  <a:srgbClr val="FF0000"/>
                </a:solidFill>
                <a:latin typeface="&amp;quot"/>
              </a:rPr>
              <a:t>CONFIDENTIAL</a:t>
            </a:r>
          </a:p>
        </p:txBody>
      </p:sp>
      <p:sp>
        <p:nvSpPr>
          <p:cNvPr id="8" name="fc" descr="   ">
            <a:extLst>
              <a:ext uri="{FF2B5EF4-FFF2-40B4-BE49-F238E27FC236}">
                <a16:creationId xmlns:a16="http://schemas.microsoft.com/office/drawing/2014/main" id="{75BD1221-998B-9238-F978-983A746BCC3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6405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7A22-2BC0-508B-8913-9F3AEEE2E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Annual Members vs Casual Riders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C6837-BF83-5397-4114-AC19A6532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17537"/>
          </a:xfrm>
        </p:spPr>
        <p:txBody>
          <a:bodyPr>
            <a:normAutofit/>
          </a:bodyPr>
          <a:lstStyle/>
          <a:p>
            <a:r>
              <a:rPr lang="en-US" sz="3600" dirty="0"/>
              <a:t>How they Differ.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37845-9290-0913-149A-BBB2FBD9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2780425" y="0"/>
            <a:ext cx="6631149" cy="679158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545FC76-93A7-729B-6175-C5E1DC204E82}"/>
              </a:ext>
            </a:extLst>
          </p:cNvPr>
          <p:cNvSpPr txBox="1">
            <a:spLocks/>
          </p:cNvSpPr>
          <p:nvPr/>
        </p:nvSpPr>
        <p:spPr>
          <a:xfrm>
            <a:off x="1524000" y="4446589"/>
            <a:ext cx="9144000" cy="108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Tom Casadonte</a:t>
            </a:r>
          </a:p>
          <a:p>
            <a:r>
              <a:rPr lang="en-US" sz="1700" dirty="0"/>
              <a:t>11/11/22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831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E915-50C0-5CEA-2E73-9D09AF97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5950" cy="133032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446B-B749-A067-231A-994A66C8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644775"/>
            <a:ext cx="10515600" cy="2470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How do casual riders differ from membership riders.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Why casual riders would buy a membership.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3E9AB-96CF-16A6-7D1B-81DBE35E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19" y="365125"/>
            <a:ext cx="1127858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9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E915-50C0-5CEA-2E73-9D09AF97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446B-B749-A067-231A-994A66C8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0013"/>
            <a:ext cx="10515600" cy="25037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+mj-lt"/>
              </a:rPr>
              <a:t>How do casual riders differ from membership riders.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Why casual riders would buy a membership.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3E9AB-96CF-16A6-7D1B-81DBE35E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19" y="365125"/>
            <a:ext cx="1127858" cy="115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EBBE36-F8CB-36DD-FF82-B90851655D33}"/>
              </a:ext>
            </a:extLst>
          </p:cNvPr>
          <p:cNvSpPr/>
          <p:nvPr/>
        </p:nvSpPr>
        <p:spPr>
          <a:xfrm>
            <a:off x="597548" y="2640013"/>
            <a:ext cx="10515600" cy="70297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B057E-3D46-6749-B604-49EA0D27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4444" y="235961"/>
            <a:ext cx="1125971" cy="11518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C8133D-31F6-DAC7-A403-810E2821DF23}"/>
              </a:ext>
            </a:extLst>
          </p:cNvPr>
          <p:cNvSpPr txBox="1">
            <a:spLocks/>
          </p:cNvSpPr>
          <p:nvPr/>
        </p:nvSpPr>
        <p:spPr>
          <a:xfrm>
            <a:off x="987287" y="472691"/>
            <a:ext cx="9144000" cy="91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Arial" panose="020B0604020202020204" pitchFamily="34" charset="0"/>
              </a:rPr>
              <a:t>Number of Riders per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98D0F-631E-D4F9-873C-03970A6388A9}"/>
              </a:ext>
            </a:extLst>
          </p:cNvPr>
          <p:cNvSpPr txBox="1"/>
          <p:nvPr/>
        </p:nvSpPr>
        <p:spPr>
          <a:xfrm>
            <a:off x="657225" y="2323928"/>
            <a:ext cx="33147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Casual riders exceed members on weekend days.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Casual riders have a steady level of usage during the week.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33F1E-107E-8464-6455-149CC8AE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58" y="1567939"/>
            <a:ext cx="4516529" cy="45433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809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B057E-3D46-6749-B604-49EA0D27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4444" y="235961"/>
            <a:ext cx="1125971" cy="11518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C8133D-31F6-DAC7-A403-810E2821DF23}"/>
              </a:ext>
            </a:extLst>
          </p:cNvPr>
          <p:cNvSpPr txBox="1">
            <a:spLocks/>
          </p:cNvSpPr>
          <p:nvPr/>
        </p:nvSpPr>
        <p:spPr>
          <a:xfrm>
            <a:off x="987287" y="472691"/>
            <a:ext cx="9144000" cy="91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Arial" panose="020B0604020202020204" pitchFamily="34" charset="0"/>
              </a:rPr>
              <a:t>Average usage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98D0F-631E-D4F9-873C-03970A6388A9}"/>
              </a:ext>
            </a:extLst>
          </p:cNvPr>
          <p:cNvSpPr txBox="1"/>
          <p:nvPr/>
        </p:nvSpPr>
        <p:spPr>
          <a:xfrm>
            <a:off x="685800" y="2314403"/>
            <a:ext cx="331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Casual riders tend to have a longer usage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Members are very regular in their usage.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B679B-E76B-1A33-B82B-AE2C89FC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991" y="1659835"/>
            <a:ext cx="5695123" cy="43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E915-50C0-5CEA-2E73-9D09AF97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446B-B749-A067-231A-994A66C8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0013"/>
            <a:ext cx="10515600" cy="25037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How do casual riders differ from membership riders.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+mj-lt"/>
              </a:rPr>
              <a:t>Why casual riders would buy a membership.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3E9AB-96CF-16A6-7D1B-81DBE35E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19" y="365125"/>
            <a:ext cx="1127858" cy="115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EBBE36-F8CB-36DD-FF82-B90851655D33}"/>
              </a:ext>
            </a:extLst>
          </p:cNvPr>
          <p:cNvSpPr/>
          <p:nvPr/>
        </p:nvSpPr>
        <p:spPr>
          <a:xfrm>
            <a:off x="838200" y="4002088"/>
            <a:ext cx="10515600" cy="70297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B057E-3D46-6749-B604-49EA0D27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4444" y="235961"/>
            <a:ext cx="1125971" cy="11518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C8133D-31F6-DAC7-A403-810E2821DF23}"/>
              </a:ext>
            </a:extLst>
          </p:cNvPr>
          <p:cNvSpPr txBox="1">
            <a:spLocks/>
          </p:cNvSpPr>
          <p:nvPr/>
        </p:nvSpPr>
        <p:spPr>
          <a:xfrm>
            <a:off x="987287" y="472691"/>
            <a:ext cx="9144000" cy="91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Arial" panose="020B0604020202020204" pitchFamily="34" charset="0"/>
              </a:rPr>
              <a:t>Casual Rider Trends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98D0F-631E-D4F9-873C-03970A6388A9}"/>
              </a:ext>
            </a:extLst>
          </p:cNvPr>
          <p:cNvSpPr txBox="1"/>
          <p:nvPr/>
        </p:nvSpPr>
        <p:spPr>
          <a:xfrm>
            <a:off x="714374" y="2409653"/>
            <a:ext cx="10104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Steady usage during the week suggest there is a regular user group that could benefit from a membership.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Average duration during the week along with steady usage suggests a regular route is taken on a daily basis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490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B057E-3D46-6749-B604-49EA0D27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4444" y="235961"/>
            <a:ext cx="1125971" cy="11518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C8133D-31F6-DAC7-A403-810E2821DF23}"/>
              </a:ext>
            </a:extLst>
          </p:cNvPr>
          <p:cNvSpPr txBox="1">
            <a:spLocks/>
          </p:cNvSpPr>
          <p:nvPr/>
        </p:nvSpPr>
        <p:spPr>
          <a:xfrm>
            <a:off x="987287" y="472691"/>
            <a:ext cx="9144000" cy="91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98D0F-631E-D4F9-873C-03970A6388A9}"/>
              </a:ext>
            </a:extLst>
          </p:cNvPr>
          <p:cNvSpPr txBox="1"/>
          <p:nvPr/>
        </p:nvSpPr>
        <p:spPr>
          <a:xfrm>
            <a:off x="714374" y="2409653"/>
            <a:ext cx="101043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There is a sizable regular “casual” rider population that could benefit from a </a:t>
            </a:r>
            <a:r>
              <a:rPr lang="en-US" sz="2400" dirty="0" err="1">
                <a:latin typeface="+mj-lt"/>
              </a:rPr>
              <a:t>cyclistic</a:t>
            </a:r>
            <a:r>
              <a:rPr lang="en-US" sz="2400" dirty="0">
                <a:latin typeface="+mj-lt"/>
              </a:rPr>
              <a:t> membership.</a:t>
            </a: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582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B057E-3D46-6749-B604-49EA0D27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4444" y="235961"/>
            <a:ext cx="1125971" cy="11518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C8133D-31F6-DAC7-A403-810E2821DF23}"/>
              </a:ext>
            </a:extLst>
          </p:cNvPr>
          <p:cNvSpPr txBox="1">
            <a:spLocks/>
          </p:cNvSpPr>
          <p:nvPr/>
        </p:nvSpPr>
        <p:spPr>
          <a:xfrm>
            <a:off x="987287" y="472691"/>
            <a:ext cx="9144000" cy="91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98D0F-631E-D4F9-873C-03970A6388A9}"/>
              </a:ext>
            </a:extLst>
          </p:cNvPr>
          <p:cNvSpPr txBox="1"/>
          <p:nvPr/>
        </p:nvSpPr>
        <p:spPr>
          <a:xfrm>
            <a:off x="714374" y="2409653"/>
            <a:ext cx="10104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Confirm individual customers do repeat their rides on a regular basis.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Review ride time and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Review ride cost for regular casual riders.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Engage identified regular casual riders with targeted marketing campaign to inform them how a membership could benefit them.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298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&amp;quot</vt:lpstr>
      <vt:lpstr>Arial</vt:lpstr>
      <vt:lpstr>Calibri</vt:lpstr>
      <vt:lpstr>Calibri Light</vt:lpstr>
      <vt:lpstr>Microsoft Sans Serif</vt:lpstr>
      <vt:lpstr>Wingdings</vt:lpstr>
      <vt:lpstr>Office Theme</vt:lpstr>
      <vt:lpstr>Annual Members vs Casual Riders</vt:lpstr>
      <vt:lpstr>Objective</vt:lpstr>
      <vt:lpstr>Objective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Members vs Casual Riders</dc:title>
  <dc:creator>Thomas Casadonte</dc:creator>
  <cp:lastModifiedBy>Thomas Casadonte</cp:lastModifiedBy>
  <cp:revision>1</cp:revision>
  <dcterms:created xsi:type="dcterms:W3CDTF">2022-11-11T21:40:13Z</dcterms:created>
  <dcterms:modified xsi:type="dcterms:W3CDTF">2022-11-11T23:29:38Z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006a42ba-8f12-4c85-aedb-d2132afcd427</vt:lpwstr>
  </property>
  <property fmtid="{D5CDD505-2E9C-101B-9397-08002B2CF9AE}" pid="3" name="HMMUSAClassification">
    <vt:lpwstr>Confidential</vt:lpwstr>
  </property>
  <property fmtid="{D5CDD505-2E9C-101B-9397-08002B2CF9AE}" pid="4" name="VisualMarking">
    <vt:lpwstr>TopRight</vt:lpwstr>
  </property>
</Properties>
</file>