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xml" ContentType="application/vnd.openxmlformats-officedocument.presentationml.tags+xml"/>
  <Override PartName="/ppt/notesSlides/notesSlide50.xml" ContentType="application/vnd.openxmlformats-officedocument.presentationml.notesSlide+xml"/>
  <Override PartName="/ppt/tags/tag3.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54"/>
  </p:notesMasterIdLst>
  <p:handoutMasterIdLst>
    <p:handoutMasterId r:id="rId55"/>
  </p:handoutMasterIdLst>
  <p:sldIdLst>
    <p:sldId id="256" r:id="rId2"/>
    <p:sldId id="257" r:id="rId3"/>
    <p:sldId id="258" r:id="rId4"/>
    <p:sldId id="304" r:id="rId5"/>
    <p:sldId id="309" r:id="rId6"/>
    <p:sldId id="310" r:id="rId7"/>
    <p:sldId id="259" r:id="rId8"/>
    <p:sldId id="308" r:id="rId9"/>
    <p:sldId id="261" r:id="rId10"/>
    <p:sldId id="262" r:id="rId11"/>
    <p:sldId id="307" r:id="rId12"/>
    <p:sldId id="303"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orient="horz" pos="528" userDrawn="1">
          <p15:clr>
            <a:srgbClr val="A4A3A4"/>
          </p15:clr>
        </p15:guide>
        <p15:guide id="3" orient="horz" pos="3648" userDrawn="1">
          <p15:clr>
            <a:srgbClr val="A4A3A4"/>
          </p15:clr>
        </p15:guide>
        <p15:guide id="4" pos="240" userDrawn="1">
          <p15:clr>
            <a:srgbClr val="A4A3A4"/>
          </p15:clr>
        </p15:guide>
        <p15:guide id="5" pos="408" userDrawn="1">
          <p15:clr>
            <a:srgbClr val="A4A3A4"/>
          </p15:clr>
        </p15:guide>
        <p15:guide id="6" pos="5304" userDrawn="1">
          <p15:clr>
            <a:srgbClr val="A4A3A4"/>
          </p15:clr>
        </p15:guide>
      </p15:sldGuideLst>
    </p:ext>
    <p:ext uri="{2D200454-40CA-4A62-9FC3-DE9A4176ACB9}">
      <p15:notesGuideLst xmlns:p15="http://schemas.microsoft.com/office/powerpoint/2012/main">
        <p15:guide id="1" orient="horz" pos="2429">
          <p15:clr>
            <a:srgbClr val="A4A3A4"/>
          </p15:clr>
        </p15:guide>
        <p15:guide id="2" pos="42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DB2128"/>
    <a:srgbClr val="002E5E"/>
    <a:srgbClr val="000060"/>
    <a:srgbClr val="02214D"/>
    <a:srgbClr val="F7F7F7"/>
    <a:srgbClr val="DA2128"/>
    <a:srgbClr val="E0E0FF"/>
    <a:srgbClr val="DDDDDD"/>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46" autoAdjust="0"/>
    <p:restoredTop sz="92635" autoAdjust="0"/>
  </p:normalViewPr>
  <p:slideViewPr>
    <p:cSldViewPr snapToGrid="0">
      <p:cViewPr varScale="1">
        <p:scale>
          <a:sx n="94" d="100"/>
          <a:sy n="94" d="100"/>
        </p:scale>
        <p:origin x="688" y="184"/>
      </p:cViewPr>
      <p:guideLst>
        <p:guide orient="horz" pos="2112"/>
        <p:guide orient="horz" pos="528"/>
        <p:guide orient="horz" pos="3648"/>
        <p:guide pos="240"/>
        <p:guide pos="408"/>
        <p:guide pos="5304"/>
      </p:guideLst>
    </p:cSldViewPr>
  </p:slideViewPr>
  <p:outlineViewPr>
    <p:cViewPr>
      <p:scale>
        <a:sx n="33" d="100"/>
        <a:sy n="33" d="100"/>
      </p:scale>
      <p:origin x="0" y="1878"/>
    </p:cViewPr>
  </p:outlineViewPr>
  <p:notesTextViewPr>
    <p:cViewPr>
      <p:scale>
        <a:sx n="100" d="100"/>
        <a:sy n="100" d="100"/>
      </p:scale>
      <p:origin x="0" y="0"/>
    </p:cViewPr>
  </p:notesTextViewPr>
  <p:notesViewPr>
    <p:cSldViewPr snapToGrid="0">
      <p:cViewPr varScale="1">
        <p:scale>
          <a:sx n="88" d="100"/>
          <a:sy n="88" d="100"/>
        </p:scale>
        <p:origin x="3702" y="108"/>
      </p:cViewPr>
      <p:guideLst>
        <p:guide orient="horz" pos="2429"/>
        <p:guide pos="424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2642" tIns="46321" rIns="92642" bIns="46321" numCol="1" anchor="t" anchorCtr="0" compatLnSpc="1">
            <a:prstTxWarp prst="textNoShape">
              <a:avLst/>
            </a:prstTxWarp>
          </a:bodyPr>
          <a:lstStyle>
            <a:lvl1pPr algn="r" defTabSz="927100">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0" y="8807450"/>
            <a:ext cx="3032125"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defTabSz="927100">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5" y="8807450"/>
            <a:ext cx="3032125" cy="463550"/>
          </a:xfrm>
          <a:prstGeom prst="rect">
            <a:avLst/>
          </a:prstGeom>
          <a:noFill/>
          <a:ln w="9525">
            <a:noFill/>
            <a:miter lim="800000"/>
            <a:headEnd/>
            <a:tailEnd/>
          </a:ln>
          <a:effectLst/>
        </p:spPr>
        <p:txBody>
          <a:bodyPr vert="horz" wrap="square" lIns="92642" tIns="46321" rIns="92642" bIns="46321" numCol="1" anchor="b" anchorCtr="0" compatLnSpc="1">
            <a:prstTxWarp prst="textNoShape">
              <a:avLst/>
            </a:prstTxWarp>
          </a:bodyPr>
          <a:lstStyle>
            <a:lvl1pPr algn="r" defTabSz="927100">
              <a:defRPr sz="1200" b="1">
                <a:latin typeface="Times New Roman" pitchFamily="18" charset="0"/>
              </a:defRPr>
            </a:lvl1pPr>
          </a:lstStyle>
          <a:p>
            <a:fld id="{A0E48461-0E6F-4F87-B983-48529DFCA251}" type="slidenum">
              <a:rPr lang="en-US"/>
              <a:pPr/>
              <a:t>‹#›</a:t>
            </a:fld>
            <a:endParaRPr lang="en-US" dirty="0"/>
          </a:p>
        </p:txBody>
      </p:sp>
    </p:spTree>
    <p:extLst>
      <p:ext uri="{BB962C8B-B14F-4D97-AF65-F5344CB8AC3E}">
        <p14:creationId xmlns:p14="http://schemas.microsoft.com/office/powerpoint/2010/main" val="216876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Box 23"/>
          <p:cNvSpPr txBox="1">
            <a:spLocks noChangeArrowheads="1"/>
          </p:cNvSpPr>
          <p:nvPr/>
        </p:nvSpPr>
        <p:spPr bwMode="auto">
          <a:xfrm>
            <a:off x="0" y="8902700"/>
            <a:ext cx="6985000" cy="218806"/>
          </a:xfrm>
          <a:prstGeom prst="rect">
            <a:avLst/>
          </a:prstGeom>
          <a:noFill/>
          <a:ln w="9525">
            <a:noFill/>
            <a:miter lim="800000"/>
            <a:headEnd/>
            <a:tailEnd/>
          </a:ln>
          <a:effectLst/>
        </p:spPr>
        <p:txBody>
          <a:bodyPr lIns="79529" tIns="39765" rIns="79529" bIns="39765">
            <a:spAutoFit/>
          </a:bodyPr>
          <a:lstStyle/>
          <a:p>
            <a:pPr marL="0" indent="0" algn="ctr" defTabSz="895350">
              <a:spcBef>
                <a:spcPct val="50000"/>
              </a:spcBef>
              <a:tabLst/>
            </a:pPr>
            <a:r>
              <a:rPr lang="en-US" sz="900" dirty="0" smtClean="0">
                <a:cs typeface="Times New Roman" pitchFamily="18" charset="0"/>
              </a:rPr>
              <a:t>©</a:t>
            </a:r>
            <a:r>
              <a:rPr lang="en-US" sz="700" dirty="0" smtClean="0">
                <a:solidFill>
                  <a:schemeClr val="tx2"/>
                </a:solidFill>
              </a:rPr>
              <a:t> Learning Tree International, Inc. </a:t>
            </a:r>
            <a:r>
              <a:rPr lang="en-US" sz="700" dirty="0">
                <a:solidFill>
                  <a:schemeClr val="tx2"/>
                </a:solidFill>
              </a:rPr>
              <a:t>All rights reserved. Not to be reproduced </a:t>
            </a:r>
            <a:r>
              <a:rPr lang="en-US" sz="700" dirty="0" smtClean="0">
                <a:solidFill>
                  <a:schemeClr val="tx2"/>
                </a:solidFill>
              </a:rPr>
              <a:t>without </a:t>
            </a:r>
            <a:r>
              <a:rPr lang="en-US" sz="700" dirty="0">
                <a:solidFill>
                  <a:schemeClr val="tx2"/>
                </a:solidFill>
              </a:rPr>
              <a:t>prior </a:t>
            </a:r>
            <a:r>
              <a:rPr lang="en-US" sz="700" dirty="0" smtClean="0">
                <a:solidFill>
                  <a:schemeClr val="tx2"/>
                </a:solidFill>
              </a:rPr>
              <a:t>written consent.</a:t>
            </a:r>
            <a:endParaRPr lang="en-US" sz="700" dirty="0">
              <a:solidFill>
                <a:schemeClr val="tx2"/>
              </a:solidFill>
            </a:endParaRPr>
          </a:p>
        </p:txBody>
      </p:sp>
      <p:sp>
        <p:nvSpPr>
          <p:cNvPr id="181252" name="Rectangle 4"/>
          <p:cNvSpPr>
            <a:spLocks noGrp="1" noRot="1" noChangeAspect="1" noChangeArrowheads="1" noTextEdit="1"/>
          </p:cNvSpPr>
          <p:nvPr>
            <p:ph type="sldImg" idx="2"/>
          </p:nvPr>
        </p:nvSpPr>
        <p:spPr bwMode="auto">
          <a:xfrm>
            <a:off x="1896047" y="216408"/>
            <a:ext cx="4833937" cy="3625850"/>
          </a:xfrm>
          <a:prstGeom prst="rect">
            <a:avLst/>
          </a:prstGeom>
          <a:noFill/>
          <a:ln w="12700">
            <a:solidFill>
              <a:schemeClr val="tx1"/>
            </a:solidFill>
            <a:miter lim="800000"/>
            <a:headEnd/>
            <a:tailEnd/>
          </a:ln>
          <a:effectLst/>
        </p:spPr>
      </p:sp>
      <p:sp>
        <p:nvSpPr>
          <p:cNvPr id="181257" name="Text Box 9"/>
          <p:cNvSpPr txBox="1">
            <a:spLocks noChangeArrowheads="1"/>
          </p:cNvSpPr>
          <p:nvPr/>
        </p:nvSpPr>
        <p:spPr bwMode="auto">
          <a:xfrm>
            <a:off x="330772" y="3655886"/>
            <a:ext cx="469680" cy="215444"/>
          </a:xfrm>
          <a:prstGeom prst="rect">
            <a:avLst/>
          </a:prstGeom>
          <a:noFill/>
          <a:ln w="9525">
            <a:noFill/>
            <a:miter lim="800000"/>
            <a:headEnd/>
            <a:tailEnd/>
          </a:ln>
          <a:effectLst/>
        </p:spPr>
        <p:txBody>
          <a:bodyPr wrap="none" lIns="0" tIns="0" rIns="0" bIns="0">
            <a:spAutoFit/>
          </a:bodyPr>
          <a:lstStyle/>
          <a:p>
            <a:pPr defTabSz="911225">
              <a:spcBef>
                <a:spcPct val="50000"/>
              </a:spcBef>
            </a:pPr>
            <a:r>
              <a:rPr lang="en-US" sz="1400" i="0" dirty="0" smtClean="0">
                <a:latin typeface="Times New Roman" panose="02020603050405020304" pitchFamily="18" charset="0"/>
                <a:cs typeface="Times New Roman" panose="02020603050405020304" pitchFamily="18" charset="0"/>
              </a:rPr>
              <a:t>Notes:</a:t>
            </a:r>
            <a:endParaRPr lang="en-US" sz="1400" i="0" dirty="0">
              <a:latin typeface="Times New Roman" panose="02020603050405020304" pitchFamily="18" charset="0"/>
              <a:cs typeface="Times New Roman" panose="02020603050405020304" pitchFamily="18" charset="0"/>
            </a:endParaRPr>
          </a:p>
        </p:txBody>
      </p:sp>
      <p:sp>
        <p:nvSpPr>
          <p:cNvPr id="181270" name="Rectangle 22"/>
          <p:cNvSpPr>
            <a:spLocks noGrp="1" noChangeArrowheads="1"/>
          </p:cNvSpPr>
          <p:nvPr>
            <p:ph type="body" sz="quarter" idx="3"/>
          </p:nvPr>
        </p:nvSpPr>
        <p:spPr bwMode="gray">
          <a:xfrm>
            <a:off x="228600" y="3957638"/>
            <a:ext cx="6488113" cy="1225550"/>
          </a:xfrm>
          <a:prstGeom prst="rect">
            <a:avLst/>
          </a:prstGeom>
          <a:solidFill>
            <a:srgbClr val="FFFFFF"/>
          </a:solidFill>
          <a:ln w="9525">
            <a:noFill/>
            <a:miter lim="800000"/>
            <a:headEnd/>
            <a:tailEnd/>
          </a:ln>
          <a:effectLst/>
        </p:spPr>
        <p:txBody>
          <a:bodyPr vert="horz" wrap="square" lIns="91138" tIns="45569" rIns="91138" bIns="45569" numCol="1" anchor="t" anchorCtr="0" compatLnSpc="1">
            <a:prstTxWarp prst="textNoShape">
              <a:avLst/>
            </a:prstTxWarp>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extBox 1"/>
          <p:cNvSpPr txBox="1"/>
          <p:nvPr/>
        </p:nvSpPr>
        <p:spPr>
          <a:xfrm>
            <a:off x="5924543" y="8843116"/>
            <a:ext cx="873957" cy="292388"/>
          </a:xfrm>
          <a:prstGeom prst="rect">
            <a:avLst/>
          </a:prstGeom>
          <a:noFill/>
        </p:spPr>
        <p:txBody>
          <a:bodyPr wrap="none" rtlCol="0">
            <a:spAutoFit/>
          </a:bodyPr>
          <a:lstStyle/>
          <a:p>
            <a:pPr algn="r"/>
            <a:r>
              <a:rPr lang="en-US" sz="1300" dirty="0" smtClean="0">
                <a:solidFill>
                  <a:schemeClr val="tx2"/>
                </a:solidFill>
              </a:rPr>
              <a:t>944-3-</a:t>
            </a:r>
            <a:fld id="{CBCBECC8-6765-4BC4-914A-D66EC9AEDE7D}" type="slidenum">
              <a:rPr lang="en-US" sz="1300" smtClean="0">
                <a:solidFill>
                  <a:schemeClr val="tx2"/>
                </a:solidFill>
              </a:rPr>
              <a:pPr algn="r"/>
              <a:t>‹#›</a:t>
            </a:fld>
            <a:endParaRPr lang="en-US" sz="1300" dirty="0"/>
          </a:p>
        </p:txBody>
      </p:sp>
    </p:spTree>
    <p:extLst>
      <p:ext uri="{BB962C8B-B14F-4D97-AF65-F5344CB8AC3E}">
        <p14:creationId xmlns:p14="http://schemas.microsoft.com/office/powerpoint/2010/main" val="32680096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&lt;*s*o*u*r*c*e*&gt;*9*4*4*a*2*-*3*-*1*&lt;*/*s*o*u*r*c*e*&gt;</a:t>
            </a:r>
            <a:endParaRPr lang="en-US" sz="800" dirty="0">
              <a:solidFill>
                <a:srgbClr val="000000"/>
              </a:solidFill>
              <a:latin typeface="Arial" panose="020B0604020202020204" pitchFamily="34" charset="0"/>
            </a:endParaRPr>
          </a:p>
        </p:txBody>
      </p:sp>
      <p:sp>
        <p:nvSpPr>
          <p:cNvPr id="3" name="Slide Image Placeholder 2"/>
          <p:cNvSpPr>
            <a:spLocks noGrp="1" noRot="1" noChangeAspect="1"/>
          </p:cNvSpPr>
          <p:nvPr>
            <p:ph type="sldImg"/>
          </p:nvPr>
        </p:nvSpPr>
        <p:spPr>
          <a:xfrm>
            <a:off x="1895475" y="215900"/>
            <a:ext cx="4833938" cy="36258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146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&lt;*s*o*u*r*c*e*&gt;*9*4*4*a*2*-*3*-*7*&lt;*/*s*o*u*r*c*e*&gt;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516760"/>
          </a:xfrm>
        </p:spPr>
        <p:txBody>
          <a:bodyPr>
            <a:spAutoFit/>
          </a:bodyPr>
          <a:lstStyle/>
          <a:p>
            <a:r>
              <a:rPr lang="en-US" dirty="0"/>
              <a:t>Instructor </a:t>
            </a:r>
            <a:r>
              <a:rPr lang="en-US" dirty="0" smtClean="0"/>
              <a:t>Notes</a:t>
            </a:r>
          </a:p>
          <a:p>
            <a:endParaRPr lang="en-US" dirty="0" smtClean="0"/>
          </a:p>
        </p:txBody>
      </p:sp>
    </p:spTree>
    <p:extLst>
      <p:ext uri="{BB962C8B-B14F-4D97-AF65-F5344CB8AC3E}">
        <p14:creationId xmlns:p14="http://schemas.microsoft.com/office/powerpoint/2010/main" val="339666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&lt;*s*o*u*r*c*e*&gt;*9*4*4*a*2*-*1*-*1*7*&lt;*/*s*o*u*r*c*e*&gt;</a:t>
            </a:r>
            <a:endParaRPr lang="en-US" sz="800" dirty="0">
              <a:solidFill>
                <a:srgbClr val="000000"/>
              </a:solidFill>
              <a:latin typeface="Arial" panose="020B0604020202020204" pitchFamily="34" charset="0"/>
            </a:endParaRPr>
          </a:p>
        </p:txBody>
      </p:sp>
      <p:sp>
        <p:nvSpPr>
          <p:cNvPr id="5" name="Slide Image Placeholder 4"/>
          <p:cNvSpPr>
            <a:spLocks noGrp="1" noRot="1" noChangeAspect="1"/>
          </p:cNvSpPr>
          <p:nvPr>
            <p:ph type="sldImg"/>
          </p:nvPr>
        </p:nvSpPr>
        <p:spPr>
          <a:xfrm>
            <a:off x="1895475" y="215900"/>
            <a:ext cx="4833938" cy="3625850"/>
          </a:xfrm>
        </p:spPr>
      </p:sp>
      <p:sp>
        <p:nvSpPr>
          <p:cNvPr id="6" name="Notes Placeholder 5"/>
          <p:cNvSpPr>
            <a:spLocks noGrp="1"/>
          </p:cNvSpPr>
          <p:nvPr>
            <p:ph type="body" idx="1"/>
          </p:nvPr>
        </p:nvSpPr>
        <p:spPr>
          <a:xfrm>
            <a:off x="228600" y="3957638"/>
            <a:ext cx="6488113" cy="756825"/>
          </a:xfrm>
        </p:spPr>
        <p:txBody>
          <a:bodyPr>
            <a:spAutoFit/>
          </a:bodyPr>
          <a:lstStyle/>
          <a:p>
            <a:r>
              <a:rPr lang="en-US" dirty="0" smtClean="0"/>
              <a:t>Instructor Notes:</a:t>
            </a:r>
          </a:p>
          <a:p>
            <a:r>
              <a:rPr lang="en-US" dirty="0" smtClean="0"/>
              <a:t>May</a:t>
            </a:r>
            <a:r>
              <a:rPr lang="en-US" baseline="0" dirty="0" smtClean="0"/>
              <a:t> divide areas among the teams</a:t>
            </a:r>
          </a:p>
          <a:p>
            <a:r>
              <a:rPr lang="en-US" baseline="0" dirty="0" smtClean="0"/>
              <a:t>Figure 30 minutes including the sharing among the class.</a:t>
            </a:r>
            <a:endParaRPr lang="en-US" dirty="0"/>
          </a:p>
        </p:txBody>
      </p:sp>
    </p:spTree>
    <p:extLst>
      <p:ext uri="{BB962C8B-B14F-4D97-AF65-F5344CB8AC3E}">
        <p14:creationId xmlns:p14="http://schemas.microsoft.com/office/powerpoint/2010/main" val="69209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&lt;*s*o*u*r*c*e*&gt;*9*4*4*a*2*-*3*-*2*6*&lt;*/*s*o*u*r*c*e*&gt;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429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&lt;*s*o*u*r*c*e*&gt;*9*4*4*a*2*-*3*-*8*&lt;*/*s*o*u*r*c*e*&gt;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516760"/>
          </a:xfrm>
        </p:spPr>
        <p:txBody>
          <a:bodyPr>
            <a:spAutoFit/>
          </a:bodyPr>
          <a:lstStyle/>
          <a:p>
            <a:r>
              <a:rPr lang="en-US" dirty="0"/>
              <a:t>Instructors</a:t>
            </a:r>
            <a:r>
              <a:rPr lang="en-US" baseline="0" dirty="0"/>
              <a:t> Notes:</a:t>
            </a:r>
          </a:p>
          <a:p>
            <a:r>
              <a:rPr lang="en-US" baseline="0" dirty="0"/>
              <a:t>Mention we will do exercises on S, O, I, and D as L is about inheritance which has its issues</a:t>
            </a:r>
            <a:endParaRPr lang="en-US" dirty="0"/>
          </a:p>
        </p:txBody>
      </p:sp>
    </p:spTree>
    <p:extLst>
      <p:ext uri="{BB962C8B-B14F-4D97-AF65-F5344CB8AC3E}">
        <p14:creationId xmlns:p14="http://schemas.microsoft.com/office/powerpoint/2010/main" val="3180573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&lt;*s*o*u*r*c*e*&gt;*9*4*4*a*2*-*3*-*9*&lt;*/*s*o*u*r*c*e*&gt;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1236957"/>
          </a:xfrm>
        </p:spPr>
        <p:txBody>
          <a:bodyPr>
            <a:spAutoFit/>
          </a:bodyPr>
          <a:lstStyle/>
          <a:p>
            <a:r>
              <a:rPr lang="en-US" dirty="0"/>
              <a:t>Image created by T.Guay</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Instructor Notes: Similar to the concept of</a:t>
            </a:r>
            <a:r>
              <a:rPr lang="en-US" baseline="0" dirty="0"/>
              <a:t> Separation of Concerns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endParaRPr lang="en-US" dirty="0"/>
          </a:p>
          <a:p>
            <a:endParaRPr lang="en-US" dirty="0"/>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47636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&lt;*s*o*u*r*c*e*&gt;*9*4*4*a*2*-*3*-*1*0*&lt;*/*s*o*u*r*c*e*&gt;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996891"/>
          </a:xfrm>
        </p:spPr>
        <p:txBody>
          <a:bodyPr>
            <a:spAutoFit/>
          </a:bodyPr>
          <a:lstStyle/>
          <a:p>
            <a:r>
              <a:rPr lang="en-US" dirty="0" smtClean="0"/>
              <a:t>Instructors Notes:</a:t>
            </a:r>
          </a:p>
          <a:p>
            <a:endParaRPr lang="en-US" dirty="0" smtClean="0"/>
          </a:p>
          <a:p>
            <a:r>
              <a:rPr lang="en-US" dirty="0" smtClean="0"/>
              <a:t>Even</a:t>
            </a:r>
            <a:r>
              <a:rPr lang="en-US" baseline="0" dirty="0" smtClean="0"/>
              <a:t> </a:t>
            </a:r>
            <a:r>
              <a:rPr lang="en-US" baseline="0" dirty="0"/>
              <a:t>at the C level of executives, there are lots of reasons for this class to change.  </a:t>
            </a:r>
          </a:p>
          <a:p>
            <a:r>
              <a:rPr lang="en-US" baseline="0" dirty="0" smtClean="0"/>
              <a:t>Question </a:t>
            </a:r>
            <a:r>
              <a:rPr lang="en-US" baseline="0" dirty="0"/>
              <a:t>for the class:  How should we refactor this design?</a:t>
            </a:r>
            <a:endParaRPr lang="en-US" dirty="0"/>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3620733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&lt;*s*o*u*r*c*e*&gt;*9*4*4*a*2*-*3*-*1*1*&lt;*/*s*o*u*r*c*e*&gt;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886092"/>
          </a:xfrm>
        </p:spPr>
        <p:txBody>
          <a:bodyPr>
            <a:spAutoFit/>
          </a:bodyPr>
          <a:lstStyle/>
          <a:p>
            <a:r>
              <a:rPr lang="en-US" dirty="0"/>
              <a:t>Instructor Notes</a:t>
            </a:r>
            <a:r>
              <a:rPr lang="en-US" dirty="0" smtClean="0"/>
              <a:t>:</a:t>
            </a:r>
          </a:p>
          <a:p>
            <a:r>
              <a:rPr lang="en-US" dirty="0" smtClean="0"/>
              <a:t> </a:t>
            </a:r>
            <a:r>
              <a:rPr lang="en-US" dirty="0"/>
              <a:t>A </a:t>
            </a:r>
            <a:r>
              <a:rPr lang="en-US" dirty="0" smtClean="0"/>
              <a:t>“</a:t>
            </a:r>
            <a:r>
              <a:rPr lang="en-US" b="1" dirty="0" smtClean="0"/>
              <a:t>Mega Class</a:t>
            </a:r>
            <a:r>
              <a:rPr lang="en-US" dirty="0" smtClean="0"/>
              <a:t>,” </a:t>
            </a:r>
            <a:r>
              <a:rPr lang="en-US" dirty="0"/>
              <a:t>AKA God Class, is an object that controls way too many other objects in the system and has grown beyond all logic to become T</a:t>
            </a:r>
            <a:r>
              <a:rPr lang="en-US" dirty="0" smtClean="0"/>
              <a:t>he </a:t>
            </a:r>
            <a:r>
              <a:rPr lang="en-US" dirty="0"/>
              <a:t>Class That Does Everything. It is a form of the MediatorPattern, </a:t>
            </a:r>
            <a:r>
              <a:rPr lang="en-US" dirty="0" smtClean="0"/>
              <a:t>misapplied.</a:t>
            </a:r>
            <a:endParaRPr lang="en-US" dirty="0"/>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3034538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&lt;*s*o*u*r*c*e*&gt;*9*4*4*a*2*-*3*-*1*2*&lt;*/*s*o*u*r*c*e*&gt;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1661688"/>
          </a:xfrm>
        </p:spPr>
        <p:txBody>
          <a:bodyPr>
            <a:spAutoFit/>
          </a:bodyPr>
          <a:lstStyle/>
          <a:p>
            <a:r>
              <a:rPr lang="en-US" dirty="0" smtClean="0"/>
              <a:t>Instructors</a:t>
            </a:r>
            <a:r>
              <a:rPr lang="en-US" baseline="0" dirty="0" smtClean="0"/>
              <a:t> Notes:</a:t>
            </a:r>
            <a:endParaRPr lang="en-US" baseline="0" dirty="0"/>
          </a:p>
          <a:p>
            <a:endParaRPr lang="en-US" baseline="0" dirty="0"/>
          </a:p>
          <a:p>
            <a:r>
              <a:rPr lang="en-US" baseline="0" dirty="0"/>
              <a:t>This is one of the key approaches to implementing </a:t>
            </a:r>
            <a:r>
              <a:rPr lang="en-US" baseline="0" dirty="0" smtClean="0"/>
              <a:t>Open-Closed</a:t>
            </a:r>
            <a:r>
              <a:rPr lang="en-US" baseline="0" dirty="0"/>
              <a:t>.  </a:t>
            </a:r>
            <a:endParaRPr lang="en-US" baseline="0" dirty="0" smtClean="0"/>
          </a:p>
          <a:p>
            <a:r>
              <a:rPr lang="en-US" baseline="0" dirty="0" smtClean="0"/>
              <a:t>If </a:t>
            </a:r>
            <a:r>
              <a:rPr lang="en-US" baseline="0" dirty="0"/>
              <a:t>my class depends on an interface, then I am not impacted (I am closed for modification) if one of the implementations of that interface changes.</a:t>
            </a:r>
          </a:p>
          <a:p>
            <a:endParaRPr lang="en-US" baseline="0" dirty="0"/>
          </a:p>
          <a:p>
            <a:r>
              <a:rPr lang="en-US" baseline="0" dirty="0"/>
              <a:t>Avoid setters?</a:t>
            </a:r>
            <a:endParaRPr lang="en-US" dirty="0"/>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791957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&lt;*s*o*u*r*c*e*&gt;*9*4*4*a*2*-*3*-*1*3*&lt;*/*s*o*u*r*c*e*&gt;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1421623"/>
          </a:xfrm>
        </p:spPr>
        <p:txBody>
          <a:bodyPr>
            <a:spAutoFit/>
          </a:bodyPr>
          <a:lstStyle/>
          <a:p>
            <a:r>
              <a:rPr lang="en-US" dirty="0"/>
              <a:t>Image created by Bill Fairfield</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a:t>Instructor Notes: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a:t>Note that myClass is open for extension.  It can use a</a:t>
            </a:r>
            <a:r>
              <a:rPr lang="en-US" baseline="0" dirty="0"/>
              <a:t> new and improved implementation of the Calculator interface without any changes being necessary.</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Other </a:t>
            </a:r>
            <a:r>
              <a:rPr lang="en-US" baseline="0" dirty="0"/>
              <a:t>option is the Strategy </a:t>
            </a:r>
            <a:r>
              <a:rPr lang="en-US" baseline="0" dirty="0" smtClean="0"/>
              <a:t>pattern.</a:t>
            </a:r>
            <a:endParaRPr lang="en-US" dirty="0"/>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67482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&lt;*s*o*u*r*c*e*&gt;*9*4*4*a*2*-*3*-*1*4*&lt;*/*s*o*u*r*c*e*&gt;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516760"/>
          </a:xfrm>
        </p:spPr>
        <p:txBody>
          <a:bodyPr>
            <a:spAutoFit/>
          </a:bodyPr>
          <a:lstStyle/>
          <a:p>
            <a:r>
              <a:rPr lang="en-US" dirty="0"/>
              <a:t>Image created by T.Guay</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a:t>Instructor Notes: </a:t>
            </a:r>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79760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4004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&lt;*s*o*u*r*c*e*&gt;*9*4*4*a*2*-*3*-*1*5*&lt;*/*s*o*u*r*c*e*&gt;</a:t>
            </a:r>
            <a:endParaRPr lang="en-US" sz="800" dirty="0">
              <a:solidFill>
                <a:srgbClr val="000000"/>
              </a:solidFill>
              <a:latin typeface="Arial" panose="020B0604020202020204" pitchFamily="34" charset="0"/>
            </a:endParaRPr>
          </a:p>
        </p:txBody>
      </p:sp>
      <p:sp>
        <p:nvSpPr>
          <p:cNvPr id="5" name="Slide Image Placeholder 4"/>
          <p:cNvSpPr>
            <a:spLocks noGrp="1" noRot="1" noChangeAspect="1"/>
          </p:cNvSpPr>
          <p:nvPr>
            <p:ph type="sldImg"/>
          </p:nvPr>
        </p:nvSpPr>
        <p:spPr>
          <a:xfrm>
            <a:off x="1895475" y="215900"/>
            <a:ext cx="4833938" cy="3625850"/>
          </a:xfrm>
        </p:spPr>
      </p:sp>
      <p:sp>
        <p:nvSpPr>
          <p:cNvPr id="6" name="Notes Placeholder 5"/>
          <p:cNvSpPr>
            <a:spLocks noGrp="1"/>
          </p:cNvSpPr>
          <p:nvPr>
            <p:ph type="body" idx="1"/>
          </p:nvPr>
        </p:nvSpPr>
        <p:spPr>
          <a:xfrm>
            <a:off x="228600" y="3957638"/>
            <a:ext cx="6488113" cy="51676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Instructors</a:t>
            </a:r>
            <a:r>
              <a:rPr lang="en-US" baseline="0" dirty="0" smtClean="0"/>
              <a:t> </a:t>
            </a:r>
            <a:r>
              <a:rPr lang="en-US" baseline="0" dirty="0"/>
              <a:t>Notes: Important that you walk them through how this white board exercise works</a:t>
            </a:r>
            <a:endParaRPr lang="en-US" dirty="0"/>
          </a:p>
          <a:p>
            <a:endParaRPr lang="en-US" dirty="0"/>
          </a:p>
        </p:txBody>
      </p:sp>
    </p:spTree>
    <p:extLst>
      <p:ext uri="{BB962C8B-B14F-4D97-AF65-F5344CB8AC3E}">
        <p14:creationId xmlns:p14="http://schemas.microsoft.com/office/powerpoint/2010/main" val="654335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&lt;*s*o*u*r*c*e*&gt;*9*4*4*a*2*-*3*-*1*6*&lt;*/*s*o*u*r*c*e*&gt;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276694"/>
          </a:xfrm>
        </p:spPr>
        <p:txBody>
          <a:bodyPr>
            <a:spAutoFit/>
          </a:bodyPr>
          <a:lstStyle/>
          <a:p>
            <a:r>
              <a:rPr lang="en-US" dirty="0"/>
              <a:t>Image created by T.Guay</a:t>
            </a:r>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575360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&lt;*s*o*u*r*c*e*&gt;*9*4*4*a*2*-*3*-*1*7*&lt;*/*s*o*u*r*c*e*&gt;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276694"/>
          </a:xfrm>
        </p:spPr>
        <p:txBody>
          <a:bodyPr>
            <a:spAutoFit/>
          </a:bodyPr>
          <a:lstStyle/>
          <a:p>
            <a:r>
              <a:rPr lang="en-US" dirty="0"/>
              <a:t>Image created by T.Guay</a:t>
            </a:r>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3080020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&lt;*s*o*u*r*c*e*&gt;*9*4*4*a*2*-*3*-*1*8*&lt;*/*s*o*u*r*c*e*&gt;</a:t>
            </a:r>
            <a:endParaRPr lang="en-US" sz="800" dirty="0">
              <a:solidFill>
                <a:srgbClr val="000000"/>
              </a:solidFill>
              <a:latin typeface="Arial" panose="020B0604020202020204" pitchFamily="34" charset="0"/>
            </a:endParaRPr>
          </a:p>
        </p:txBody>
      </p:sp>
      <p:sp>
        <p:nvSpPr>
          <p:cNvPr id="5" name="Notes Placeholder 4"/>
          <p:cNvSpPr>
            <a:spLocks noGrp="1"/>
          </p:cNvSpPr>
          <p:nvPr>
            <p:ph type="body" idx="1"/>
          </p:nvPr>
        </p:nvSpPr>
        <p:spPr>
          <a:xfrm>
            <a:off x="228600" y="3957638"/>
            <a:ext cx="6488113" cy="276694"/>
          </a:xfrm>
        </p:spPr>
        <p:txBody>
          <a:bodyPr>
            <a:spAutoFit/>
          </a:bodyPr>
          <a:lstStyle/>
          <a:p>
            <a:r>
              <a:rPr lang="en-US" dirty="0"/>
              <a:t>Instructor Notes: </a:t>
            </a:r>
          </a:p>
        </p:txBody>
      </p:sp>
      <p:sp>
        <p:nvSpPr>
          <p:cNvPr id="3" name="Slide Image Placeholder 2"/>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3380485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&lt;*s*o*u*r*c*e*&gt;*9*4*4*a*2*-*3*-*1*9*&lt;*/*s*o*u*r*c*e*&gt;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2061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&lt;*s*o*u*r*c*e*&gt;*9*4*4*a*2*-*3*-*2*0*&lt;*/*s*o*u*r*c*e*&gt;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3" name="Notes Placeholder 2"/>
          <p:cNvSpPr>
            <a:spLocks noGrp="1"/>
          </p:cNvSpPr>
          <p:nvPr>
            <p:ph type="body" idx="1"/>
          </p:nvPr>
        </p:nvSpPr>
        <p:spPr>
          <a:xfrm>
            <a:off x="228600" y="3957638"/>
            <a:ext cx="6488113" cy="1846354"/>
          </a:xfrm>
        </p:spPr>
        <p:txBody>
          <a:bodyPr>
            <a:spAutoFit/>
          </a:bodyPr>
          <a:lstStyle/>
          <a:p>
            <a:r>
              <a:rPr lang="en-US" dirty="0"/>
              <a:t>Photo credit:  Bill Fairfield</a:t>
            </a:r>
          </a:p>
          <a:p>
            <a:r>
              <a:rPr lang="en-US" dirty="0" smtClean="0"/>
              <a:t>Instructors Notes:</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a:t>
            </a:r>
            <a:r>
              <a:rPr lang="en-US" baseline="0" dirty="0"/>
              <a:t> is a </a:t>
            </a:r>
            <a:r>
              <a:rPr lang="en-US" dirty="0"/>
              <a:t>good place to expand the </a:t>
            </a:r>
            <a:r>
              <a:rPr lang="en-US" dirty="0" smtClean="0"/>
              <a:t>discussion </a:t>
            </a:r>
            <a:r>
              <a:rPr lang="en-US" dirty="0"/>
              <a:t>about small interfaces.  </a:t>
            </a: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For </a:t>
            </a:r>
            <a:r>
              <a:rPr lang="en-US" dirty="0"/>
              <a:t>example, we</a:t>
            </a:r>
            <a:r>
              <a:rPr lang="en-US" baseline="0" dirty="0"/>
              <a:t> could </a:t>
            </a:r>
            <a:r>
              <a:rPr lang="en-US" dirty="0"/>
              <a:t>discuss creating wrappers for </a:t>
            </a:r>
            <a:r>
              <a:rPr lang="en-US" dirty="0" smtClean="0"/>
              <a:t>legacy </a:t>
            </a:r>
            <a:r>
              <a:rPr lang="en-US" dirty="0"/>
              <a:t>software:  we can create lots of small interfaces that</a:t>
            </a:r>
            <a:r>
              <a:rPr lang="en-US" baseline="0" dirty="0"/>
              <a:t> delegate to the </a:t>
            </a:r>
            <a:r>
              <a:rPr lang="en-US" baseline="0" dirty="0" smtClean="0"/>
              <a:t>legacy </a:t>
            </a:r>
            <a:r>
              <a:rPr lang="en-US" baseline="0" dirty="0"/>
              <a:t>software, rather than dealing with the large interface presented by the </a:t>
            </a:r>
            <a:r>
              <a:rPr lang="en-US" baseline="0" dirty="0" smtClean="0"/>
              <a:t>legacy software</a:t>
            </a:r>
            <a:r>
              <a:rPr lang="en-US" baseline="0" dirty="0"/>
              <a:t>.</a:t>
            </a:r>
            <a:endParaRPr lang="en-US" dirty="0"/>
          </a:p>
          <a:p>
            <a:endParaRPr lang="en-US" dirty="0"/>
          </a:p>
        </p:txBody>
      </p:sp>
    </p:spTree>
    <p:extLst>
      <p:ext uri="{BB962C8B-B14F-4D97-AF65-F5344CB8AC3E}">
        <p14:creationId xmlns:p14="http://schemas.microsoft.com/office/powerpoint/2010/main" val="3866538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&lt;*s*o*u*r*c*e*&gt;*9*4*4*a*2*-*3*-*2*1*&lt;*/*s*o*u*r*c*e*&gt;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276694"/>
          </a:xfrm>
        </p:spPr>
        <p:txBody>
          <a:bodyPr>
            <a:spAutoFit/>
          </a:bodyPr>
          <a:lstStyle/>
          <a:p>
            <a:r>
              <a:rPr lang="en-US" dirty="0"/>
              <a:t>Image created by T.Guay</a:t>
            </a:r>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853655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&lt;*s*o*u*r*c*e*&gt;*9*4*4*a*2*-*3*-*2*2*&lt;*/*s*o*u*r*c*e*&gt;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Image created by T.Guay</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37445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&lt;*s*o*u*r*c*e*&gt;*9*4*4*a*2*-*3*-*2*3*&lt;*/*s*o*u*r*c*e*&gt;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Image created by Bill Fairfield</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14957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&lt;*s*o*u*r*c*e*&gt;*9*4*4*a*2*-*3*-*2*4*&lt;*/*s*o*u*r*c*e*&gt;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Image created by Bill Fairfield</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79329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6127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&lt;*s*o*u*r*c*e*&gt;*9*4*4*a*2*-*3*-*2*5*&lt;*/*s*o*u*r*c*e*&gt;</a:t>
            </a:r>
            <a:endParaRPr lang="en-US" sz="800" dirty="0">
              <a:solidFill>
                <a:srgbClr val="000000"/>
              </a:solidFill>
              <a:latin typeface="Arial" panose="020B0604020202020204" pitchFamily="34" charset="0"/>
            </a:endParaRPr>
          </a:p>
        </p:txBody>
      </p:sp>
      <p:sp>
        <p:nvSpPr>
          <p:cNvPr id="5" name="Slide Image Placeholder 4"/>
          <p:cNvSpPr>
            <a:spLocks noGrp="1" noRot="1" noChangeAspect="1"/>
          </p:cNvSpPr>
          <p:nvPr>
            <p:ph type="sldImg"/>
          </p:nvPr>
        </p:nvSpPr>
        <p:spPr>
          <a:xfrm>
            <a:off x="1895475" y="215900"/>
            <a:ext cx="4833938" cy="3625850"/>
          </a:xfrm>
        </p:spPr>
      </p:sp>
      <p:sp>
        <p:nvSpPr>
          <p:cNvPr id="6" name="Notes Placeholder 5"/>
          <p:cNvSpPr>
            <a:spLocks noGrp="1"/>
          </p:cNvSpPr>
          <p:nvPr>
            <p:ph type="body" idx="1"/>
          </p:nvPr>
        </p:nvSpPr>
        <p:spPr>
          <a:xfrm>
            <a:off x="228600" y="3957638"/>
            <a:ext cx="6488113" cy="51676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Instructors</a:t>
            </a:r>
            <a:r>
              <a:rPr lang="en-US" baseline="0" dirty="0" smtClean="0"/>
              <a:t> </a:t>
            </a:r>
            <a:r>
              <a:rPr lang="en-US" baseline="0" dirty="0"/>
              <a:t>Notes: Important that you walk them through how this white board exercise works</a:t>
            </a:r>
            <a:endParaRPr lang="en-US" dirty="0"/>
          </a:p>
          <a:p>
            <a:endParaRPr lang="en-US" dirty="0"/>
          </a:p>
        </p:txBody>
      </p:sp>
    </p:spTree>
    <p:extLst>
      <p:ext uri="{BB962C8B-B14F-4D97-AF65-F5344CB8AC3E}">
        <p14:creationId xmlns:p14="http://schemas.microsoft.com/office/powerpoint/2010/main" val="2582374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&lt;*s*o*u*r*c*e*&gt;*9*4*4*a*2*-*3*-*2*6*&lt;*/*s*o*u*r*c*e*&gt;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2581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&lt;*s*o*u*r*c*e*&gt;*9*4*4*a*2*-*3*-*2*7*&lt;*/*s*o*u*r*c*e*&gt;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1272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&lt;*s*o*u*r*c*e*&gt;*9*4*4*a*2*-*3*-*2*8*&lt;*/*s*o*u*r*c*e*&gt;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7235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&lt;*s*o*u*r*c*e*&gt;*9*4*4*a*2*-*3*-*2*9*&lt;*/*s*o*u*r*c*e*&gt;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3" name="Notes Placeholder 2"/>
          <p:cNvSpPr>
            <a:spLocks noGrp="1"/>
          </p:cNvSpPr>
          <p:nvPr>
            <p:ph type="body" idx="1"/>
          </p:nvPr>
        </p:nvSpPr>
        <p:spPr>
          <a:xfrm>
            <a:off x="228600" y="3957638"/>
            <a:ext cx="6488113" cy="516760"/>
          </a:xfrm>
        </p:spPr>
        <p:txBody>
          <a:bodyPr>
            <a:spAutoFit/>
          </a:bodyPr>
          <a:lstStyle/>
          <a:p>
            <a:r>
              <a:rPr lang="en-US" dirty="0"/>
              <a:t>Instructor Notes:</a:t>
            </a:r>
          </a:p>
          <a:p>
            <a:r>
              <a:rPr lang="en-US" dirty="0"/>
              <a:t>Mention</a:t>
            </a:r>
            <a:r>
              <a:rPr lang="en-US" baseline="0" dirty="0"/>
              <a:t> that there are other pattern sets such as CQRS and GRASP</a:t>
            </a:r>
            <a:endParaRPr lang="en-US" dirty="0"/>
          </a:p>
        </p:txBody>
      </p:sp>
    </p:spTree>
    <p:extLst>
      <p:ext uri="{BB962C8B-B14F-4D97-AF65-F5344CB8AC3E}">
        <p14:creationId xmlns:p14="http://schemas.microsoft.com/office/powerpoint/2010/main" val="982375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&lt;*s*o*u*r*c*e*&gt;*9*4*4*a*2*-*3*-*3*0*&lt;*/*s*o*u*r*c*e*&gt;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172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&lt;*s*o*u*r*c*e*&gt;*9*4*4*a*2*-*3*-*3*1*&lt;*/*s*o*u*r*c*e*&gt;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5" name="Notes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55102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&lt;*s*o*u*r*c*e*&gt;*9*4*4*a*2*-*3*-*3*2*&lt;*/*s*o*u*r*c*e*&gt;</a:t>
            </a:r>
            <a:endParaRPr lang="en-US" sz="800" dirty="0">
              <a:solidFill>
                <a:srgbClr val="000000"/>
              </a:solidFill>
              <a:latin typeface="Arial" panose="020B0604020202020204" pitchFamily="34" charset="0"/>
            </a:endParaRPr>
          </a:p>
        </p:txBody>
      </p:sp>
      <p:sp>
        <p:nvSpPr>
          <p:cNvPr id="2" name="Slide Image Placeholder 1"/>
          <p:cNvSpPr>
            <a:spLocks noGrp="1" noRot="1" noChangeAspect="1"/>
          </p:cNvSpPr>
          <p:nvPr>
            <p:ph type="sldImg"/>
          </p:nvPr>
        </p:nvSpPr>
        <p:spPr>
          <a:xfrm>
            <a:off x="1895475" y="215900"/>
            <a:ext cx="4833938" cy="3625850"/>
          </a:xfrm>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0710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&lt;*s*o*u*r*c*e*&gt;*9*4*4*a*2*-*3*-*3*3*&lt;*/*s*o*u*r*c*e*&gt;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276694"/>
          </a:xfrm>
        </p:spPr>
        <p:txBody>
          <a:bodyPr>
            <a:spAutoFit/>
          </a:bodyPr>
          <a:lstStyle/>
          <a:p>
            <a:r>
              <a:rPr lang="en-US" dirty="0"/>
              <a:t>Instructor Notes: Also known as Publish-Subscribe</a:t>
            </a:r>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659458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&lt;*s*o*u*r*c*e*&gt;*9*4*4*a*2*-*3*-*3*4*&lt;*/*s*o*u*r*c*e*&gt;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Instructor Notes: Also known as Publish-Subscribe</a:t>
            </a:r>
          </a:p>
          <a:p>
            <a:r>
              <a:rPr lang="en-US" dirty="0"/>
              <a:t>C# and Java both have libraries to implement Observer</a:t>
            </a:r>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92616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&lt;*s*o*u*r*c*e*&gt;*9*4*4*a*2*-*3*-*5*&lt;*/*s*o*u*r*c*e*&gt;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461360"/>
          </a:xfrm>
        </p:spPr>
        <p:txBody>
          <a:bodyPr>
            <a:spAutoFit/>
          </a:bodyPr>
          <a:lstStyle/>
          <a:p>
            <a:r>
              <a:rPr lang="en-US" dirty="0"/>
              <a:t>If I were to teach this class, I </a:t>
            </a:r>
            <a:r>
              <a:rPr lang="en-US" dirty="0" smtClean="0"/>
              <a:t>would </a:t>
            </a:r>
            <a:r>
              <a:rPr lang="en-US" dirty="0"/>
              <a:t>discuss the Lego Game here. </a:t>
            </a:r>
            <a:r>
              <a:rPr lang="en-US" dirty="0" smtClean="0"/>
              <a:t>Unfortunately</a:t>
            </a:r>
            <a:r>
              <a:rPr lang="en-US" dirty="0"/>
              <a:t>,</a:t>
            </a:r>
            <a:r>
              <a:rPr lang="en-US" baseline="0" dirty="0"/>
              <a:t> we won’t be able to play it with remote students.  </a:t>
            </a:r>
            <a:r>
              <a:rPr lang="en-US" baseline="0" dirty="0">
                <a:sym typeface="Wingdings" panose="05000000000000000000" pitchFamily="2" charset="2"/>
              </a:rPr>
              <a:t></a:t>
            </a:r>
            <a:endParaRPr lang="en-US" dirty="0"/>
          </a:p>
        </p:txBody>
      </p:sp>
    </p:spTree>
    <p:extLst>
      <p:ext uri="{BB962C8B-B14F-4D97-AF65-F5344CB8AC3E}">
        <p14:creationId xmlns:p14="http://schemas.microsoft.com/office/powerpoint/2010/main" val="1701679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&lt;*s*o*u*r*c*e*&gt;*9*4*4*a*2*-*3*-*3*5*&lt;*/*s*o*u*r*c*e*&gt;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Instructor Notes: Also known as Publish-Subscribe</a:t>
            </a:r>
          </a:p>
          <a:p>
            <a:r>
              <a:rPr lang="en-US" dirty="0"/>
              <a:t>C# and Java both have libraries to implement Observer</a:t>
            </a:r>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43617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&lt;*s*o*u*r*c*e*&gt;*9*4*4*a*2*-*3*-*3*6*&lt;*/*s*o*u*r*c*e*&gt;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756825"/>
          </a:xfrm>
        </p:spPr>
        <p:txBody>
          <a:bodyPr>
            <a:spAutoFit/>
          </a:bodyPr>
          <a:lstStyle/>
          <a:p>
            <a:r>
              <a:rPr lang="en-US" dirty="0"/>
              <a:t>Instructor Notes: MVC implementation of Observer</a:t>
            </a:r>
          </a:p>
          <a:p>
            <a:endParaRPr lang="en-US" dirty="0"/>
          </a:p>
          <a:p>
            <a:r>
              <a:rPr lang="en-US" dirty="0"/>
              <a:t>Might be good to start off with a simple</a:t>
            </a:r>
            <a:r>
              <a:rPr lang="en-US" baseline="0" dirty="0"/>
              <a:t> example, and then move on to MVC</a:t>
            </a:r>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4013173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&lt;*s*o*u*r*c*e*&gt;*9*4*4*a*2*-*3*-*3*7*&lt;*/*s*o*u*r*c*e*&gt;</a:t>
            </a:r>
            <a:endParaRPr lang="en-US" sz="800" dirty="0">
              <a:solidFill>
                <a:srgbClr val="000000"/>
              </a:solidFill>
              <a:latin typeface="Arial" panose="020B0604020202020204" pitchFamily="34" charset="0"/>
            </a:endParaRPr>
          </a:p>
        </p:txBody>
      </p:sp>
      <p:sp>
        <p:nvSpPr>
          <p:cNvPr id="5" name="Slide Image Placeholder 4"/>
          <p:cNvSpPr>
            <a:spLocks noGrp="1" noRot="1" noChangeAspect="1"/>
          </p:cNvSpPr>
          <p:nvPr>
            <p:ph type="sldImg"/>
          </p:nvPr>
        </p:nvSpPr>
        <p:spPr>
          <a:xfrm>
            <a:off x="1895475" y="215900"/>
            <a:ext cx="4833938" cy="36258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6476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&lt;*s*o*u*r*c*e*&gt;*9*4*4*a*2*-*3*-*3*8*&lt;*/*s*o*u*r*c*e*&gt;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Instructors Notes: Very common pattern</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854319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&lt;*s*o*u*r*c*e*&gt;*9*4*4*a*2*-*3*-*3*9*&lt;*/*s*o*u*r*c*e*&gt;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1790955"/>
          </a:xfrm>
        </p:spPr>
        <p:txBody>
          <a:bodyPr>
            <a:spAutoFit/>
          </a:bodyPr>
          <a:lstStyle/>
          <a:p>
            <a:r>
              <a:rPr lang="en-US" dirty="0"/>
              <a:t>Instructors Notes: Very common pattern</a:t>
            </a:r>
          </a:p>
          <a:p>
            <a:endParaRPr lang="en-US" dirty="0"/>
          </a:p>
          <a:p>
            <a:r>
              <a:rPr lang="en-US" dirty="0"/>
              <a:t>In Java, the Collection interface defines an iterator() operation.  This operation returns an object that conforms to the Iterator</a:t>
            </a:r>
            <a:r>
              <a:rPr lang="en-US" baseline="0" dirty="0"/>
              <a:t> interface.  Each type of List will return an implementation of Iterator that works with that particular type of List</a:t>
            </a:r>
          </a:p>
          <a:p>
            <a:endParaRPr lang="en-US" baseline="0" dirty="0"/>
          </a:p>
          <a:p>
            <a:r>
              <a:rPr lang="en-US" baseline="0" dirty="0"/>
              <a:t>Because of this, the client code doesn’t care what type of collection is used, and we can change the type of collection to meet our needs as time goes by without impacting the ClientClass.</a:t>
            </a:r>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822666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&lt;*s*o*u*r*c*e*&gt;*9*4*4*a*2*-*3*-*4*0*&lt;*/*s*o*u*r*c*e*&gt;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1366223"/>
          </a:xfrm>
        </p:spPr>
        <p:txBody>
          <a:bodyPr>
            <a:spAutoFit/>
          </a:bodyPr>
          <a:lstStyle/>
          <a:p>
            <a:r>
              <a:rPr lang="en-US" dirty="0"/>
              <a:t>Diagram created by T.Guay</a:t>
            </a:r>
          </a:p>
          <a:p>
            <a:r>
              <a:rPr lang="en-US" dirty="0"/>
              <a:t>Instructor’s Notes:</a:t>
            </a:r>
          </a:p>
          <a:p>
            <a:endParaRPr lang="en-US" dirty="0"/>
          </a:p>
          <a:p>
            <a:r>
              <a:rPr lang="en-US" dirty="0"/>
              <a:t>The PizzaFactory will use the String to determine which type of Pizza to create.  The HawaiianPizzaShop will not need to know how many sub classes of Pizza there are.  We can add new types of Pizza without impacting the PizzaShop</a:t>
            </a:r>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052468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&lt;*s*o*u*r*c*e*&gt;*9*4*4*a*2*-*3*-*4*1*&lt;*/*s*o*u*r*c*e*&gt;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Instructor’s Notes:</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3942879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&lt;*s*o*u*r*c*e*&gt;*9*4*4*a*2*-*3*-*4*2*&lt;*/*s*o*u*r*c*e*&gt;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Instructor’s Notes:</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482021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&lt;*s*o*u*r*c*e*&gt;*9*4*4*a*2*-*3*-*4*3*&lt;*/*s*o*u*r*c*e*&gt;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a:xfrm>
            <a:off x="228600" y="3957638"/>
            <a:ext cx="6488113" cy="516760"/>
          </a:xfrm>
        </p:spPr>
        <p:txBody>
          <a:bodyPr>
            <a:spAutoFit/>
          </a:bodyPr>
          <a:lstStyle/>
          <a:p>
            <a:r>
              <a:rPr lang="en-US" dirty="0"/>
              <a:t>Instructor’s Notes:</a:t>
            </a:r>
          </a:p>
          <a:p>
            <a:endParaRPr lang="en-US" dirty="0"/>
          </a:p>
        </p:txBody>
      </p:sp>
      <p:sp>
        <p:nvSpPr>
          <p:cNvPr id="5" name="Slide Image Placeholder 4"/>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898568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&lt;*s*o*u*r*c*e*&gt;*9*4*4*a*2*-*3*-*4*4*&lt;*/*s*o*u*r*c*e*&gt;</a:t>
            </a:r>
            <a:endParaRPr lang="en-US" sz="800" dirty="0">
              <a:solidFill>
                <a:srgbClr val="000000"/>
              </a:solidFill>
              <a:latin typeface="Arial" panose="020B0604020202020204" pitchFamily="34" charset="0"/>
            </a:endParaRPr>
          </a:p>
        </p:txBody>
      </p:sp>
      <p:sp>
        <p:nvSpPr>
          <p:cNvPr id="5" name="Slide Image Placeholder 4"/>
          <p:cNvSpPr>
            <a:spLocks noGrp="1" noRot="1" noChangeAspect="1"/>
          </p:cNvSpPr>
          <p:nvPr>
            <p:ph type="sldImg"/>
          </p:nvPr>
        </p:nvSpPr>
        <p:spPr>
          <a:xfrm>
            <a:off x="1895475" y="215900"/>
            <a:ext cx="4833938" cy="36258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481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&lt;*s*o*u*r*c*e*&gt;*9*4*4*a*2*-*5*-*6*&lt;*/*s*o*u*r*c*e*&gt;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516760"/>
          </a:xfrm>
        </p:spPr>
        <p:txBody>
          <a:bodyPr>
            <a:spAutoFit/>
          </a:bodyPr>
          <a:lstStyle/>
          <a:p>
            <a:r>
              <a:rPr lang="en-US" dirty="0" smtClean="0"/>
              <a:t>Instructors</a:t>
            </a:r>
            <a:r>
              <a:rPr lang="en-US" baseline="0" dirty="0" smtClean="0"/>
              <a:t> Notes</a:t>
            </a:r>
          </a:p>
          <a:p>
            <a:r>
              <a:rPr lang="en-US" baseline="0" dirty="0" smtClean="0"/>
              <a:t>Interfaces are much better than Inheritance </a:t>
            </a:r>
            <a:endParaRPr lang="en-US" dirty="0"/>
          </a:p>
        </p:txBody>
      </p:sp>
    </p:spTree>
    <p:extLst>
      <p:ext uri="{BB962C8B-B14F-4D97-AF65-F5344CB8AC3E}">
        <p14:creationId xmlns:p14="http://schemas.microsoft.com/office/powerpoint/2010/main" val="1915404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&lt;*s*o*u*r*c*e*&gt;*9*4*4*a*2*-*3*-*4*5*&lt;*/*s*o*u*r*c*e*&gt;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p:txBody>
          <a:bodyPr>
            <a:spAutoFit/>
          </a:bodyPr>
          <a:lstStyle/>
          <a:p>
            <a:r>
              <a:rPr lang="en-US" dirty="0"/>
              <a:t>Jogger text: Chapter Quiz</a:t>
            </a:r>
          </a:p>
          <a:p>
            <a:r>
              <a:rPr lang="en-US" dirty="0"/>
              <a:t>Direction: Right</a:t>
            </a:r>
          </a:p>
          <a:p>
            <a:r>
              <a:rPr lang="en-US" dirty="0"/>
              <a:t>Quiz  (5 mins)</a:t>
            </a:r>
          </a:p>
          <a:p>
            <a:r>
              <a:rPr lang="en-US" dirty="0"/>
              <a:t>Instructor notes:</a:t>
            </a:r>
          </a:p>
          <a:p>
            <a:endParaRPr lang="en-US" dirty="0"/>
          </a:p>
        </p:txBody>
      </p:sp>
      <p:sp>
        <p:nvSpPr>
          <p:cNvPr id="6" name="Slide Image Placeholder 5"/>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10198657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&lt;*s*o*u*r*c*e*&gt;*9*4*4*a*2*-*3*-*4*6*&lt;*/*s*o*u*r*c*e*&gt;</a:t>
            </a:r>
            <a:endParaRPr lang="en-US" sz="800" dirty="0">
              <a:solidFill>
                <a:srgbClr val="000000"/>
              </a:solidFill>
              <a:latin typeface="Arial" panose="020B0604020202020204" pitchFamily="34" charset="0"/>
            </a:endParaRPr>
          </a:p>
        </p:txBody>
      </p:sp>
      <p:sp>
        <p:nvSpPr>
          <p:cNvPr id="3" name="Notes Placeholder 2"/>
          <p:cNvSpPr>
            <a:spLocks noGrp="1"/>
          </p:cNvSpPr>
          <p:nvPr>
            <p:ph type="body" idx="1"/>
          </p:nvPr>
        </p:nvSpPr>
        <p:spPr/>
        <p:txBody>
          <a:bodyPr>
            <a:spAutoFit/>
          </a:bodyPr>
          <a:lstStyle/>
          <a:p>
            <a:r>
              <a:rPr lang="en-US" dirty="0"/>
              <a:t>Jogger text: Chapter Quiz</a:t>
            </a:r>
          </a:p>
          <a:p>
            <a:r>
              <a:rPr lang="en-US" dirty="0"/>
              <a:t>Direction: Right</a:t>
            </a:r>
          </a:p>
          <a:p>
            <a:r>
              <a:rPr lang="en-US" dirty="0"/>
              <a:t>Quiz  (5 mins)</a:t>
            </a:r>
          </a:p>
          <a:p>
            <a:r>
              <a:rPr lang="en-US" dirty="0"/>
              <a:t>Instructor notes:</a:t>
            </a:r>
          </a:p>
          <a:p>
            <a:endParaRPr lang="en-US" dirty="0"/>
          </a:p>
        </p:txBody>
      </p:sp>
      <p:sp>
        <p:nvSpPr>
          <p:cNvPr id="6" name="Slide Image Placeholder 5"/>
          <p:cNvSpPr>
            <a:spLocks noGrp="1" noRot="1" noChangeAspect="1"/>
          </p:cNvSpPr>
          <p:nvPr>
            <p:ph type="sldImg"/>
          </p:nvPr>
        </p:nvSpPr>
        <p:spPr>
          <a:xfrm>
            <a:off x="1895475" y="215900"/>
            <a:ext cx="4833938" cy="3625850"/>
          </a:xfrm>
        </p:spPr>
      </p:sp>
    </p:spTree>
    <p:extLst>
      <p:ext uri="{BB962C8B-B14F-4D97-AF65-F5344CB8AC3E}">
        <p14:creationId xmlns:p14="http://schemas.microsoft.com/office/powerpoint/2010/main" val="26951825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&lt;*s*o*u*r*c*e*&gt;*9*4*4*a*2*-*3*-*4*7*&lt;*/*s*o*u*r*c*e*&gt;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07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&lt;*s*o*u*r*c*e*&gt;*9*4*4*a*2*-*3*-*5*&lt;*/*s*o*u*r*c*e*&gt;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461360"/>
          </a:xfrm>
        </p:spPr>
        <p:txBody>
          <a:bodyPr>
            <a:spAutoFit/>
          </a:bodyPr>
          <a:lstStyle/>
          <a:p>
            <a:r>
              <a:rPr lang="en-US" dirty="0"/>
              <a:t>If I were to teach this class, I </a:t>
            </a:r>
            <a:r>
              <a:rPr lang="en-US" dirty="0" smtClean="0"/>
              <a:t>would </a:t>
            </a:r>
            <a:r>
              <a:rPr lang="en-US" dirty="0"/>
              <a:t>discuss the Lego Game here. </a:t>
            </a:r>
            <a:r>
              <a:rPr lang="en-US" dirty="0" smtClean="0"/>
              <a:t>Unfortunately</a:t>
            </a:r>
            <a:r>
              <a:rPr lang="en-US" dirty="0"/>
              <a:t>,</a:t>
            </a:r>
            <a:r>
              <a:rPr lang="en-US" baseline="0" dirty="0"/>
              <a:t> we won’t be able to play it with remote students.  </a:t>
            </a:r>
            <a:r>
              <a:rPr lang="en-US" baseline="0" dirty="0">
                <a:sym typeface="Wingdings" panose="05000000000000000000" pitchFamily="2" charset="2"/>
              </a:rPr>
              <a:t></a:t>
            </a:r>
            <a:endParaRPr lang="en-US" dirty="0"/>
          </a:p>
        </p:txBody>
      </p:sp>
    </p:spTree>
    <p:extLst>
      <p:ext uri="{BB962C8B-B14F-4D97-AF65-F5344CB8AC3E}">
        <p14:creationId xmlns:p14="http://schemas.microsoft.com/office/powerpoint/2010/main" val="2278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&lt;*s*o*u*r*c*e*&gt;*9*4*4*a*2*-*3*-*4*&lt;*/*s*o*u*r*c*e*&gt;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398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&lt;*s*o*u*r*c*e*&gt;*9*4*4*a*2*-*3*-*5*&lt;*/*s*o*u*r*c*e*&gt;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461360"/>
          </a:xfrm>
        </p:spPr>
        <p:txBody>
          <a:bodyPr>
            <a:spAutoFit/>
          </a:bodyPr>
          <a:lstStyle/>
          <a:p>
            <a:r>
              <a:rPr lang="en-US" dirty="0"/>
              <a:t>If I were to teach this class, I </a:t>
            </a:r>
            <a:r>
              <a:rPr lang="en-US" dirty="0" smtClean="0"/>
              <a:t>would </a:t>
            </a:r>
            <a:r>
              <a:rPr lang="en-US" dirty="0"/>
              <a:t>discuss the Lego Game here. </a:t>
            </a:r>
            <a:r>
              <a:rPr lang="en-US" dirty="0" smtClean="0"/>
              <a:t>Unfortunately</a:t>
            </a:r>
            <a:r>
              <a:rPr lang="en-US" dirty="0"/>
              <a:t>,</a:t>
            </a:r>
            <a:r>
              <a:rPr lang="en-US" baseline="0" dirty="0"/>
              <a:t> we won’t be able to play it with remote students.  </a:t>
            </a:r>
            <a:r>
              <a:rPr lang="en-US" baseline="0" dirty="0">
                <a:sym typeface="Wingdings" panose="05000000000000000000" pitchFamily="2" charset="2"/>
              </a:rPr>
              <a:t></a:t>
            </a:r>
            <a:endParaRPr lang="en-US" dirty="0"/>
          </a:p>
        </p:txBody>
      </p:sp>
    </p:spTree>
    <p:extLst>
      <p:ext uri="{BB962C8B-B14F-4D97-AF65-F5344CB8AC3E}">
        <p14:creationId xmlns:p14="http://schemas.microsoft.com/office/powerpoint/2010/main" val="160644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panose="020B0604020202020204" pitchFamily="34" charset="0"/>
              </a:rPr>
              <a:t>&lt;*s*o*u*r*c*e*&gt;*9*4*4*a*2*-*3*-*6*&lt;*/*s*o*u*r*c*e*&gt;</a:t>
            </a:r>
            <a:endParaRPr lang="en-US" sz="800" dirty="0">
              <a:solidFill>
                <a:srgbClr val="000000"/>
              </a:solidFill>
              <a:latin typeface="Arial" panose="020B0604020202020204" pitchFamily="34" charset="0"/>
            </a:endParaRPr>
          </a:p>
        </p:txBody>
      </p:sp>
      <p:sp>
        <p:nvSpPr>
          <p:cNvPr id="4" name="Slide Image Placeholder 3"/>
          <p:cNvSpPr>
            <a:spLocks noGrp="1" noRot="1" noChangeAspect="1"/>
          </p:cNvSpPr>
          <p:nvPr>
            <p:ph type="sldImg"/>
          </p:nvPr>
        </p:nvSpPr>
        <p:spPr>
          <a:xfrm>
            <a:off x="1895475" y="215900"/>
            <a:ext cx="4833938" cy="3625850"/>
          </a:xfrm>
        </p:spPr>
      </p:sp>
      <p:sp>
        <p:nvSpPr>
          <p:cNvPr id="5" name="Notes Placeholder 4"/>
          <p:cNvSpPr>
            <a:spLocks noGrp="1"/>
          </p:cNvSpPr>
          <p:nvPr>
            <p:ph type="body" idx="1"/>
          </p:nvPr>
        </p:nvSpPr>
        <p:spPr>
          <a:xfrm>
            <a:off x="228600" y="3957638"/>
            <a:ext cx="6488113" cy="276694"/>
          </a:xfrm>
        </p:spPr>
        <p:txBody>
          <a:bodyPr>
            <a:spAutoFit/>
          </a:bodyPr>
          <a:lstStyle/>
          <a:p>
            <a:endParaRPr lang="en-US" b="1" dirty="0"/>
          </a:p>
        </p:txBody>
      </p:sp>
    </p:spTree>
    <p:extLst>
      <p:ext uri="{BB962C8B-B14F-4D97-AF65-F5344CB8AC3E}">
        <p14:creationId xmlns:p14="http://schemas.microsoft.com/office/powerpoint/2010/main" val="61990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Rounded Rectangle 12"/>
          <p:cNvSpPr/>
          <p:nvPr userDrawn="1"/>
        </p:nvSpPr>
        <p:spPr bwMode="black">
          <a:xfrm>
            <a:off x="1150471" y="1599742"/>
            <a:ext cx="6872941" cy="3197412"/>
          </a:xfrm>
          <a:prstGeom prst="roundRect">
            <a:avLst>
              <a:gd name="adj" fmla="val 4050"/>
            </a:avLst>
          </a:prstGeom>
          <a:solidFill>
            <a:schemeClr val="bg2">
              <a:lumMod val="95000"/>
              <a:lumOff val="5000"/>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userDrawn="1"/>
        </p:nvSpPr>
        <p:spPr bwMode="white">
          <a:xfrm>
            <a:off x="1371600" y="1801449"/>
            <a:ext cx="6400800" cy="2770551"/>
          </a:xfrm>
          <a:prstGeom prst="roundRect">
            <a:avLst>
              <a:gd name="adj" fmla="val 4050"/>
            </a:avLst>
          </a:prstGeom>
          <a:solidFill>
            <a:schemeClr val="tx2">
              <a:lumMod val="9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a:p>
        </p:txBody>
      </p:sp>
      <p:sp>
        <p:nvSpPr>
          <p:cNvPr id="37" name="Rectangle 2057"/>
          <p:cNvSpPr>
            <a:spLocks noGrp="1" noChangeArrowheads="1"/>
          </p:cNvSpPr>
          <p:nvPr>
            <p:ph type="subTitle" sz="quarter" idx="1" hasCustomPrompt="1"/>
          </p:nvPr>
        </p:nvSpPr>
        <p:spPr bwMode="black">
          <a:xfrm>
            <a:off x="1383086" y="2311340"/>
            <a:ext cx="6393796" cy="461665"/>
          </a:xfrm>
          <a:effectLst/>
        </p:spPr>
        <p:txBody>
          <a:bodyPr/>
          <a:lstStyle>
            <a:lvl1pPr marL="0" indent="0" algn="ctr">
              <a:spcBef>
                <a:spcPct val="0"/>
              </a:spcBef>
              <a:buFont typeface="Arial" charset="0"/>
              <a:buNone/>
              <a:defRPr sz="2400" baseline="0">
                <a:solidFill>
                  <a:schemeClr val="bg2"/>
                </a:solidFill>
              </a:defRPr>
            </a:lvl1pPr>
          </a:lstStyle>
          <a:p>
            <a:r>
              <a:rPr lang="en-US" dirty="0" smtClean="0"/>
              <a:t>Click to edit Master subtitle style </a:t>
            </a:r>
            <a:endParaRPr lang="en-US" dirty="0"/>
          </a:p>
        </p:txBody>
      </p:sp>
      <p:sp>
        <p:nvSpPr>
          <p:cNvPr id="36" name="Rectangle 2056"/>
          <p:cNvSpPr>
            <a:spLocks noGrp="1" noChangeArrowheads="1"/>
          </p:cNvSpPr>
          <p:nvPr>
            <p:ph type="ctrTitle" sz="quarter"/>
          </p:nvPr>
        </p:nvSpPr>
        <p:spPr bwMode="black">
          <a:xfrm>
            <a:off x="1382059" y="2831352"/>
            <a:ext cx="6379882" cy="1441823"/>
          </a:xfrm>
          <a:effectLst/>
        </p:spPr>
        <p:txBody>
          <a:bodyPr anchor="t" anchorCtr="0"/>
          <a:lstStyle>
            <a:lvl1pPr algn="ctr">
              <a:defRPr sz="3600">
                <a:solidFill>
                  <a:srgbClr val="002E5E"/>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424541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ow_2">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8094133"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9" name="Rounded Rectangle 8"/>
          <p:cNvSpPr/>
          <p:nvPr userDrawn="1"/>
        </p:nvSpPr>
        <p:spPr bwMode="black">
          <a:xfrm>
            <a:off x="8003177" y="33423"/>
            <a:ext cx="1090693"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endParaRPr kumimoji="0" lang="en-US" sz="1400" b="0" i="0" u="none" strike="noStrike" cap="none" normalizeH="0" baseline="0" dirty="0" smtClean="0">
              <a:ln>
                <a:noFill/>
              </a:ln>
              <a:solidFill>
                <a:schemeClr val="tx2"/>
              </a:solidFill>
              <a:effectLst/>
              <a:latin typeface="Arial" charset="0"/>
            </a:endParaRPr>
          </a:p>
        </p:txBody>
      </p:sp>
      <p:sp>
        <p:nvSpPr>
          <p:cNvPr id="11" name="Content Placeholder 2"/>
          <p:cNvSpPr>
            <a:spLocks noGrp="1"/>
          </p:cNvSpPr>
          <p:nvPr>
            <p:ph idx="1"/>
          </p:nvPr>
        </p:nvSpPr>
        <p:spPr>
          <a:xfrm>
            <a:off x="279400" y="584200"/>
            <a:ext cx="8599488" cy="1566862"/>
          </a:xfrm>
        </p:spPr>
        <p:txBody>
          <a:bodyPr/>
          <a:lstStyle>
            <a:lvl1pPr marL="342900" indent="-342900">
              <a:buClrTx/>
              <a:buSzPct val="100000"/>
              <a:buFont typeface="+mj-lt"/>
              <a:buAutoNum type="arabicPeriod"/>
              <a:defRPr>
                <a:solidFill>
                  <a:srgbClr val="002E5E"/>
                </a:solidFill>
              </a:defRPr>
            </a:lvl1pPr>
            <a:lvl2pPr marL="630238" indent="-288925">
              <a:buClrTx/>
              <a:buSzPct val="100000"/>
              <a:buFont typeface="+mj-lt"/>
              <a:buAutoNum type="alphaUcPeriod"/>
              <a:defRPr/>
            </a:lvl2pPr>
            <a:lvl3pPr marL="855663" indent="-225425">
              <a:buClrTx/>
              <a:buSzPct val="100000"/>
              <a:buFont typeface="Arial"/>
              <a:buChar char="•"/>
              <a:defRPr/>
            </a:lvl3pPr>
            <a:lvl4pPr marL="1084263" indent="-228600">
              <a:buClrTx/>
              <a:buSzPct val="100000"/>
              <a:buFont typeface="Arial" panose="020B0604020202020204" pitchFamily="34" charset="0"/>
              <a:buChar char="◦"/>
              <a:defRPr/>
            </a:lvl4pPr>
            <a:lvl5pPr marL="1312863" indent="-228600">
              <a:buClrTx/>
              <a:buSzPct val="100000"/>
              <a:buFont typeface="Wingdings"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6" name="Group 5"/>
          <p:cNvGrpSpPr/>
          <p:nvPr userDrawn="1"/>
        </p:nvGrpSpPr>
        <p:grpSpPr bwMode="black">
          <a:xfrm>
            <a:off x="8109399" y="59991"/>
            <a:ext cx="878248" cy="309711"/>
            <a:chOff x="8199091" y="51349"/>
            <a:chExt cx="878248" cy="309711"/>
          </a:xfrm>
        </p:grpSpPr>
        <p:sp>
          <p:nvSpPr>
            <p:cNvPr id="7" name="Text Box 29"/>
            <p:cNvSpPr txBox="1">
              <a:spLocks noChangeArrowheads="1"/>
            </p:cNvSpPr>
            <p:nvPr/>
          </p:nvSpPr>
          <p:spPr bwMode="black">
            <a:xfrm>
              <a:off x="8199091" y="53283"/>
              <a:ext cx="878248" cy="307777"/>
            </a:xfrm>
            <a:prstGeom prst="rect">
              <a:avLst/>
            </a:prstGeom>
            <a:solidFill>
              <a:srgbClr val="02214D"/>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8" name="TextBox 7"/>
            <p:cNvSpPr txBox="1"/>
            <p:nvPr userDrawn="1"/>
          </p:nvSpPr>
          <p:spPr bwMode="black">
            <a:xfrm>
              <a:off x="8199091" y="51349"/>
              <a:ext cx="878248" cy="307777"/>
            </a:xfrm>
            <a:prstGeom prst="rect">
              <a:avLst/>
            </a:prstGeom>
            <a:solidFill>
              <a:srgbClr val="002E5E"/>
            </a:solidFill>
          </p:spPr>
          <p:txBody>
            <a:bodyPr wrap="square" rtlCol="0">
              <a:spAutoFit/>
            </a:bodyPr>
            <a:lstStyle/>
            <a:p>
              <a:pPr algn="ctr"/>
              <a:r>
                <a:rPr lang="en-US" b="1" dirty="0" smtClean="0">
                  <a:solidFill>
                    <a:schemeClr val="tx2"/>
                  </a:solidFill>
                </a:rPr>
                <a:t>Do Now</a:t>
              </a:r>
              <a:endParaRPr lang="en-US" b="1" dirty="0">
                <a:solidFill>
                  <a:schemeClr val="tx2"/>
                </a:solidFill>
              </a:endParaRPr>
            </a:p>
          </p:txBody>
        </p:sp>
      </p:grpSp>
    </p:spTree>
    <p:extLst>
      <p:ext uri="{BB962C8B-B14F-4D97-AF65-F5344CB8AC3E}">
        <p14:creationId xmlns:p14="http://schemas.microsoft.com/office/powerpoint/2010/main" val="83049615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Job_Ai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985761"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8" name="Rectangle 1034"/>
          <p:cNvSpPr>
            <a:spLocks noGrp="1" noChangeArrowheads="1"/>
          </p:cNvSpPr>
          <p:nvPr>
            <p:ph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ounded Rectangle 6"/>
          <p:cNvSpPr/>
          <p:nvPr userDrawn="1"/>
        </p:nvSpPr>
        <p:spPr bwMode="black">
          <a:xfrm>
            <a:off x="7985761" y="33423"/>
            <a:ext cx="1108110"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endParaRPr kumimoji="0" lang="en-US" sz="1400" b="0" i="0" u="none" strike="noStrike" cap="none" normalizeH="0" baseline="0" dirty="0" smtClean="0">
              <a:ln>
                <a:noFill/>
              </a:ln>
              <a:solidFill>
                <a:schemeClr val="tx2"/>
              </a:solidFill>
              <a:effectLst/>
              <a:latin typeface="Arial" charset="0"/>
            </a:endParaRPr>
          </a:p>
        </p:txBody>
      </p:sp>
      <p:grpSp>
        <p:nvGrpSpPr>
          <p:cNvPr id="5" name="Group 4"/>
          <p:cNvGrpSpPr/>
          <p:nvPr userDrawn="1"/>
        </p:nvGrpSpPr>
        <p:grpSpPr bwMode="black">
          <a:xfrm>
            <a:off x="8067116" y="59324"/>
            <a:ext cx="945392" cy="315778"/>
            <a:chOff x="8181858" y="66393"/>
            <a:chExt cx="878248" cy="342593"/>
          </a:xfrm>
        </p:grpSpPr>
        <p:sp>
          <p:nvSpPr>
            <p:cNvPr id="6" name="Text Box 29"/>
            <p:cNvSpPr txBox="1">
              <a:spLocks noChangeArrowheads="1"/>
            </p:cNvSpPr>
            <p:nvPr/>
          </p:nvSpPr>
          <p:spPr bwMode="black">
            <a:xfrm>
              <a:off x="8181858" y="101209"/>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9" name="TextBox 8"/>
            <p:cNvSpPr txBox="1"/>
            <p:nvPr userDrawn="1"/>
          </p:nvSpPr>
          <p:spPr bwMode="black">
            <a:xfrm>
              <a:off x="8181858" y="66393"/>
              <a:ext cx="878248" cy="333913"/>
            </a:xfrm>
            <a:prstGeom prst="rect">
              <a:avLst/>
            </a:prstGeom>
            <a:solidFill>
              <a:srgbClr val="002E5E"/>
            </a:solidFill>
          </p:spPr>
          <p:txBody>
            <a:bodyPr wrap="square" rtlCol="0">
              <a:spAutoFit/>
            </a:bodyPr>
            <a:lstStyle/>
            <a:p>
              <a:pPr algn="ctr"/>
              <a:r>
                <a:rPr lang="en-US" b="1" smtClean="0">
                  <a:solidFill>
                    <a:schemeClr val="tx2"/>
                  </a:solidFill>
                </a:rPr>
                <a:t>Job Aid</a:t>
              </a:r>
              <a:endParaRPr lang="en-US" b="1" dirty="0">
                <a:solidFill>
                  <a:schemeClr val="tx2"/>
                </a:solidFill>
              </a:endParaRPr>
            </a:p>
          </p:txBody>
        </p:sp>
      </p:grpSp>
    </p:spTree>
    <p:extLst>
      <p:ext uri="{BB962C8B-B14F-4D97-AF65-F5344CB8AC3E}">
        <p14:creationId xmlns:p14="http://schemas.microsoft.com/office/powerpoint/2010/main" val="1026401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066785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6" name="Rectangle 1034"/>
          <p:cNvSpPr>
            <a:spLocks noGrp="1" noChangeArrowheads="1"/>
          </p:cNvSpPr>
          <p:nvPr>
            <p:ph idx="1"/>
          </p:nvPr>
        </p:nvSpPr>
        <p:spPr bwMode="black">
          <a:xfrm>
            <a:off x="279400" y="584200"/>
            <a:ext cx="3962400"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Rectangle 1034"/>
          <p:cNvSpPr>
            <a:spLocks noGrp="1" noChangeArrowheads="1"/>
          </p:cNvSpPr>
          <p:nvPr>
            <p:ph idx="10"/>
          </p:nvPr>
        </p:nvSpPr>
        <p:spPr bwMode="black">
          <a:xfrm>
            <a:off x="4775201" y="584200"/>
            <a:ext cx="3962400"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615707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ru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95959"/>
                </a:solidFill>
              </a:defRPr>
            </a:lvl1pPr>
          </a:lstStyle>
          <a:p>
            <a:r>
              <a:rPr lang="en-US" smtClean="0"/>
              <a:t>Click to edit Master title style</a:t>
            </a:r>
            <a:endParaRPr lang="en-US" dirty="0"/>
          </a:p>
        </p:txBody>
      </p:sp>
      <p:sp>
        <p:nvSpPr>
          <p:cNvPr id="4" name="Content Placeholder 2"/>
          <p:cNvSpPr>
            <a:spLocks noGrp="1"/>
          </p:cNvSpPr>
          <p:nvPr>
            <p:ph idx="10"/>
          </p:nvPr>
        </p:nvSpPr>
        <p:spPr>
          <a:xfrm>
            <a:off x="2613205" y="465666"/>
            <a:ext cx="3917589" cy="5723467"/>
          </a:xfrm>
        </p:spPr>
        <p:txBody>
          <a:bodyPr wrap="square" anchor="ctr">
            <a:normAutofit/>
          </a:bodyPr>
          <a:lstStyle>
            <a:lvl1pPr marL="457200" indent="-404813">
              <a:spcBef>
                <a:spcPts val="1800"/>
              </a:spcBef>
              <a:buClrTx/>
              <a:buFont typeface="Arial"/>
              <a:buChar char="•"/>
              <a:defRPr lang="en-US" b="1" dirty="0" smtClean="0">
                <a:solidFill>
                  <a:schemeClr val="bg2"/>
                </a:solidFill>
                <a:latin typeface="+mn-lt"/>
                <a:ea typeface="+mn-ea"/>
                <a:cs typeface="+mn-cs"/>
              </a:defRPr>
            </a:lvl1pPr>
            <a:lvl2pPr marL="457200" indent="-457200">
              <a:spcBef>
                <a:spcPts val="1800"/>
              </a:spcBef>
              <a:buClrTx/>
              <a:buSzPct val="115000"/>
              <a:buFont typeface="Wingdings" charset="2"/>
              <a:buChar char="Ø"/>
              <a:defRPr lang="en-US" sz="2400" b="1" dirty="0" smtClean="0">
                <a:solidFill>
                  <a:srgbClr val="002E5E"/>
                </a:solidFill>
                <a:latin typeface="+mn-lt"/>
                <a:ea typeface="+mn-ea"/>
                <a:cs typeface="+mn-cs"/>
              </a:defRPr>
            </a:lvl2pPr>
            <a:lvl3pPr marL="796925" indent="-287338">
              <a:buClrTx/>
              <a:buSzPct val="100000"/>
              <a:buFont typeface="Arial" panose="020B0604020202020204" pitchFamily="34" charset="0"/>
              <a:buChar char="•"/>
              <a:defRPr b="0" baseline="0"/>
            </a:lvl3pPr>
            <a:lvl4pPr marL="801688" indent="-287338">
              <a:buClrTx/>
              <a:buSzPct val="100000"/>
              <a:buFont typeface="Wingdings" panose="05000000000000000000" pitchFamily="2" charset="2"/>
              <a:buChar char="Ø"/>
              <a:defRPr b="1" baseline="0"/>
            </a:lvl4pPr>
            <a:lvl5pPr marL="1201738" indent="-234950">
              <a:buClr>
                <a:srgbClr val="B4011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422236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3999"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6" name="Rectangle 1034"/>
          <p:cNvSpPr>
            <a:spLocks noGrp="1" noChangeArrowheads="1"/>
          </p:cNvSpPr>
          <p:nvPr>
            <p:ph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7920196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structor-Le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560733" cy="402336"/>
          </a:xfrm>
          <a:prstGeom prst="rect">
            <a:avLst/>
          </a:prstGeom>
          <a:effectLst/>
        </p:spPr>
        <p:txBody>
          <a:bodyPr/>
          <a:lstStyle>
            <a:lvl1pPr>
              <a:defRPr sz="2400">
                <a:solidFill>
                  <a:schemeClr val="bg2">
                    <a:lumMod val="65000"/>
                    <a:lumOff val="35000"/>
                  </a:schemeClr>
                </a:solidFill>
              </a:defRPr>
            </a:lvl1pPr>
          </a:lstStyle>
          <a:p>
            <a:r>
              <a:rPr lang="en-US" smtClean="0"/>
              <a:t>Click to edit Master title style</a:t>
            </a:r>
            <a:endParaRPr lang="en-US" dirty="0"/>
          </a:p>
        </p:txBody>
      </p:sp>
      <p:sp>
        <p:nvSpPr>
          <p:cNvPr id="7" name="Rectangle 1034"/>
          <p:cNvSpPr>
            <a:spLocks noGrp="1" noChangeArrowheads="1"/>
          </p:cNvSpPr>
          <p:nvPr>
            <p:ph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Rounded Rectangle 9"/>
          <p:cNvSpPr/>
          <p:nvPr userDrawn="1"/>
        </p:nvSpPr>
        <p:spPr bwMode="black">
          <a:xfrm>
            <a:off x="7560733" y="33423"/>
            <a:ext cx="1533137"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en-US" sz="1400" b="1" i="0" u="none" strike="noStrike" cap="none" normalizeH="0" baseline="0" dirty="0" smtClean="0">
                <a:ln>
                  <a:noFill/>
                </a:ln>
                <a:solidFill>
                  <a:schemeClr val="tx2"/>
                </a:solidFill>
                <a:effectLst/>
                <a:latin typeface="Arial" charset="0"/>
              </a:rPr>
              <a:t>Instructor-Led</a:t>
            </a:r>
          </a:p>
        </p:txBody>
      </p:sp>
      <p:grpSp>
        <p:nvGrpSpPr>
          <p:cNvPr id="5" name="Group 4"/>
          <p:cNvGrpSpPr/>
          <p:nvPr userDrawn="1"/>
        </p:nvGrpSpPr>
        <p:grpSpPr bwMode="black">
          <a:xfrm>
            <a:off x="7624032" y="53283"/>
            <a:ext cx="1419434" cy="313823"/>
            <a:chOff x="8191039" y="53283"/>
            <a:chExt cx="886300" cy="313823"/>
          </a:xfrm>
          <a:solidFill>
            <a:schemeClr val="tx1">
              <a:lumMod val="75000"/>
            </a:schemeClr>
          </a:solidFill>
        </p:grpSpPr>
        <p:sp>
          <p:nvSpPr>
            <p:cNvPr id="6" name="Text Box 29"/>
            <p:cNvSpPr txBox="1">
              <a:spLocks noChangeArrowheads="1"/>
            </p:cNvSpPr>
            <p:nvPr/>
          </p:nvSpPr>
          <p:spPr bwMode="black">
            <a:xfrm>
              <a:off x="8199091" y="53283"/>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8" name="TextBox 7"/>
            <p:cNvSpPr txBox="1"/>
            <p:nvPr userDrawn="1"/>
          </p:nvSpPr>
          <p:spPr bwMode="black">
            <a:xfrm>
              <a:off x="8191039" y="59329"/>
              <a:ext cx="878248" cy="307777"/>
            </a:xfrm>
            <a:prstGeom prst="rect">
              <a:avLst/>
            </a:prstGeom>
            <a:solidFill>
              <a:srgbClr val="002E5E"/>
            </a:solidFill>
          </p:spPr>
          <p:txBody>
            <a:bodyPr wrap="square" rtlCol="0" anchor="ctr" anchorCtr="0">
              <a:spAutoFit/>
            </a:bodyPr>
            <a:lstStyle/>
            <a:p>
              <a:pPr algn="ctr"/>
              <a:r>
                <a:rPr lang="en-US" b="1" dirty="0" smtClean="0">
                  <a:solidFill>
                    <a:schemeClr val="tx2"/>
                  </a:solidFill>
                </a:rPr>
                <a:t>Instructor-Led</a:t>
              </a:r>
              <a:endParaRPr lang="en-US" b="1" dirty="0">
                <a:solidFill>
                  <a:schemeClr val="tx2"/>
                </a:solidFill>
              </a:endParaRPr>
            </a:p>
          </p:txBody>
        </p:sp>
      </p:grpSp>
    </p:spTree>
    <p:extLst>
      <p:ext uri="{BB962C8B-B14F-4D97-AF65-F5344CB8AC3E}">
        <p14:creationId xmlns:p14="http://schemas.microsoft.com/office/powerpoint/2010/main" val="13856879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750623"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7" name="Rectangle 1034"/>
          <p:cNvSpPr>
            <a:spLocks noGrp="1" noChangeArrowheads="1"/>
          </p:cNvSpPr>
          <p:nvPr>
            <p:ph idx="1"/>
          </p:nvPr>
        </p:nvSpPr>
        <p:spPr bwMode="black">
          <a:xfrm>
            <a:off x="279400" y="581184"/>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Rounded Rectangle 7"/>
          <p:cNvSpPr/>
          <p:nvPr userDrawn="1"/>
        </p:nvSpPr>
        <p:spPr bwMode="black">
          <a:xfrm>
            <a:off x="7750629" y="33423"/>
            <a:ext cx="1343241"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endParaRPr kumimoji="0" lang="en-US" sz="1400" b="0" i="0" u="none" strike="noStrike" cap="none" normalizeH="0" baseline="0" dirty="0" smtClean="0">
              <a:ln>
                <a:noFill/>
              </a:ln>
              <a:solidFill>
                <a:schemeClr val="tx2"/>
              </a:solidFill>
              <a:effectLst/>
              <a:latin typeface="Arial" charset="0"/>
            </a:endParaRPr>
          </a:p>
        </p:txBody>
      </p:sp>
      <p:grpSp>
        <p:nvGrpSpPr>
          <p:cNvPr id="10" name="Group 9"/>
          <p:cNvGrpSpPr/>
          <p:nvPr userDrawn="1"/>
        </p:nvGrpSpPr>
        <p:grpSpPr bwMode="black">
          <a:xfrm>
            <a:off x="7854449" y="31818"/>
            <a:ext cx="1135603" cy="368912"/>
            <a:chOff x="8164318" y="-98115"/>
            <a:chExt cx="878248" cy="1095710"/>
          </a:xfrm>
          <a:solidFill>
            <a:srgbClr val="002E5E"/>
          </a:solidFill>
        </p:grpSpPr>
        <p:sp>
          <p:nvSpPr>
            <p:cNvPr id="11" name="Text Box 29"/>
            <p:cNvSpPr txBox="1">
              <a:spLocks noChangeArrowheads="1"/>
            </p:cNvSpPr>
            <p:nvPr userDrawn="1"/>
          </p:nvSpPr>
          <p:spPr bwMode="black">
            <a:xfrm>
              <a:off x="8164318" y="145229"/>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12" name="TextBox 11"/>
            <p:cNvSpPr txBox="1"/>
            <p:nvPr userDrawn="1"/>
          </p:nvSpPr>
          <p:spPr bwMode="black">
            <a:xfrm>
              <a:off x="8164318" y="-98115"/>
              <a:ext cx="878248" cy="1095710"/>
            </a:xfrm>
            <a:prstGeom prst="rect">
              <a:avLst/>
            </a:prstGeom>
            <a:grpFill/>
          </p:spPr>
          <p:txBody>
            <a:bodyPr wrap="square" rtlCol="0" anchor="ctr" anchorCtr="0">
              <a:noAutofit/>
            </a:bodyPr>
            <a:lstStyle/>
            <a:p>
              <a:pPr algn="ctr"/>
              <a:r>
                <a:rPr lang="en-US" b="1" dirty="0" smtClean="0">
                  <a:solidFill>
                    <a:schemeClr val="tx2"/>
                  </a:solidFill>
                </a:rPr>
                <a:t>Discussion</a:t>
              </a:r>
              <a:endParaRPr lang="en-US" b="1" dirty="0">
                <a:solidFill>
                  <a:schemeClr val="tx2"/>
                </a:solidFill>
              </a:endParaRPr>
            </a:p>
          </p:txBody>
        </p:sp>
      </p:grpSp>
    </p:spTree>
    <p:extLst>
      <p:ext uri="{BB962C8B-B14F-4D97-AF65-F5344CB8AC3E}">
        <p14:creationId xmlns:p14="http://schemas.microsoft.com/office/powerpoint/2010/main" val="11276903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7805707"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9" name="Rounded Rectangle 8"/>
          <p:cNvSpPr/>
          <p:nvPr userDrawn="1"/>
        </p:nvSpPr>
        <p:spPr bwMode="black">
          <a:xfrm>
            <a:off x="7811589" y="33423"/>
            <a:ext cx="1282281"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endParaRPr kumimoji="0" lang="en-US" sz="1400" b="0" i="0" u="none" strike="noStrike" cap="none" normalizeH="0" baseline="0" dirty="0" smtClean="0">
              <a:ln>
                <a:noFill/>
              </a:ln>
              <a:solidFill>
                <a:schemeClr val="tx2"/>
              </a:solidFill>
              <a:effectLst/>
              <a:latin typeface="Arial" charset="0"/>
            </a:endParaRPr>
          </a:p>
        </p:txBody>
      </p:sp>
      <p:sp>
        <p:nvSpPr>
          <p:cNvPr id="10" name="Content Placeholder 2"/>
          <p:cNvSpPr>
            <a:spLocks noGrp="1"/>
          </p:cNvSpPr>
          <p:nvPr>
            <p:ph idx="1"/>
          </p:nvPr>
        </p:nvSpPr>
        <p:spPr>
          <a:xfrm>
            <a:off x="279400" y="584200"/>
            <a:ext cx="8599488" cy="1566862"/>
          </a:xfrm>
        </p:spPr>
        <p:txBody>
          <a:bodyPr/>
          <a:lstStyle>
            <a:lvl1pPr marL="287338" indent="-287338">
              <a:buClrTx/>
              <a:buFont typeface="Wingdings" charset="2"/>
              <a:buChar char="Ø"/>
              <a:defRPr>
                <a:solidFill>
                  <a:srgbClr val="002E5E"/>
                </a:solidFill>
              </a:defRPr>
            </a:lvl1pPr>
            <a:lvl2pPr marL="509588" indent="-222250">
              <a:buClrTx/>
              <a:buFont typeface="Arial" pitchFamily="34" charset="0"/>
              <a:buChar char="•"/>
              <a:defRPr/>
            </a:lvl2pPr>
            <a:lvl3pPr marL="744538" indent="-234950">
              <a:buClrTx/>
              <a:buSzPct val="100000"/>
              <a:defRPr/>
            </a:lvl3pPr>
            <a:lvl4pPr marL="973138" indent="-228600">
              <a:buClrTx/>
              <a:defRPr/>
            </a:lvl4pPr>
            <a:lvl5pPr marL="1201738" indent="-228600">
              <a:buClrTx/>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bwMode="black">
          <a:xfrm>
            <a:off x="7928090" y="33423"/>
            <a:ext cx="1049278" cy="368913"/>
            <a:chOff x="8220650" y="11984"/>
            <a:chExt cx="878248" cy="602166"/>
          </a:xfrm>
          <a:solidFill>
            <a:srgbClr val="02214D"/>
          </a:solidFill>
        </p:grpSpPr>
        <p:sp>
          <p:nvSpPr>
            <p:cNvPr id="6" name="Text Box 29"/>
            <p:cNvSpPr txBox="1">
              <a:spLocks noChangeArrowheads="1"/>
            </p:cNvSpPr>
            <p:nvPr/>
          </p:nvSpPr>
          <p:spPr bwMode="black">
            <a:xfrm>
              <a:off x="8220650" y="63188"/>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7" name="TextBox 6"/>
            <p:cNvSpPr txBox="1"/>
            <p:nvPr userDrawn="1"/>
          </p:nvSpPr>
          <p:spPr bwMode="black">
            <a:xfrm>
              <a:off x="8220650" y="11984"/>
              <a:ext cx="878248" cy="602166"/>
            </a:xfrm>
            <a:prstGeom prst="rect">
              <a:avLst/>
            </a:prstGeom>
            <a:solidFill>
              <a:srgbClr val="002E5E"/>
            </a:solidFill>
          </p:spPr>
          <p:txBody>
            <a:bodyPr wrap="square" rtlCol="0" anchor="ctr" anchorCtr="0">
              <a:noAutofit/>
            </a:bodyPr>
            <a:lstStyle/>
            <a:p>
              <a:pPr algn="ctr"/>
              <a:r>
                <a:rPr lang="en-US" b="1" dirty="0" smtClean="0">
                  <a:solidFill>
                    <a:schemeClr val="tx2"/>
                  </a:solidFill>
                </a:rPr>
                <a:t>Reference</a:t>
              </a:r>
              <a:endParaRPr lang="en-US" b="1" dirty="0">
                <a:solidFill>
                  <a:schemeClr val="tx2"/>
                </a:solidFill>
              </a:endParaRPr>
            </a:p>
          </p:txBody>
        </p:sp>
      </p:grpSp>
    </p:spTree>
    <p:extLst>
      <p:ext uri="{BB962C8B-B14F-4D97-AF65-F5344CB8AC3E}">
        <p14:creationId xmlns:p14="http://schemas.microsoft.com/office/powerpoint/2010/main" val="28189849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7985761"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8" name="Rectangle 1034"/>
          <p:cNvSpPr>
            <a:spLocks noGrp="1" noChangeArrowheads="1"/>
          </p:cNvSpPr>
          <p:nvPr>
            <p:ph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ounded Rectangle 6"/>
          <p:cNvSpPr/>
          <p:nvPr userDrawn="1"/>
        </p:nvSpPr>
        <p:spPr bwMode="black">
          <a:xfrm>
            <a:off x="7985761" y="33423"/>
            <a:ext cx="1108110"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endParaRPr kumimoji="0" lang="en-US" sz="1400" b="0" i="0" u="none" strike="noStrike" cap="none" normalizeH="0" baseline="0" dirty="0" smtClean="0">
              <a:ln>
                <a:noFill/>
              </a:ln>
              <a:solidFill>
                <a:schemeClr val="tx2"/>
              </a:solidFill>
              <a:effectLst/>
              <a:latin typeface="Arial" charset="0"/>
            </a:endParaRPr>
          </a:p>
        </p:txBody>
      </p:sp>
      <p:grpSp>
        <p:nvGrpSpPr>
          <p:cNvPr id="5" name="Group 4"/>
          <p:cNvGrpSpPr/>
          <p:nvPr userDrawn="1"/>
        </p:nvGrpSpPr>
        <p:grpSpPr bwMode="black">
          <a:xfrm>
            <a:off x="8067116" y="59324"/>
            <a:ext cx="945392" cy="315778"/>
            <a:chOff x="8181858" y="66393"/>
            <a:chExt cx="878248" cy="342593"/>
          </a:xfrm>
        </p:grpSpPr>
        <p:sp>
          <p:nvSpPr>
            <p:cNvPr id="6" name="Text Box 29"/>
            <p:cNvSpPr txBox="1">
              <a:spLocks noChangeArrowheads="1"/>
            </p:cNvSpPr>
            <p:nvPr/>
          </p:nvSpPr>
          <p:spPr bwMode="black">
            <a:xfrm>
              <a:off x="8181858" y="101209"/>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9" name="TextBox 8"/>
            <p:cNvSpPr txBox="1"/>
            <p:nvPr userDrawn="1"/>
          </p:nvSpPr>
          <p:spPr bwMode="black">
            <a:xfrm>
              <a:off x="8181858" y="66393"/>
              <a:ext cx="878248" cy="333913"/>
            </a:xfrm>
            <a:prstGeom prst="rect">
              <a:avLst/>
            </a:prstGeom>
            <a:solidFill>
              <a:srgbClr val="002E5E"/>
            </a:solidFill>
          </p:spPr>
          <p:txBody>
            <a:bodyPr wrap="square" rtlCol="0">
              <a:spAutoFit/>
            </a:bodyPr>
            <a:lstStyle/>
            <a:p>
              <a:pPr algn="ctr"/>
              <a:r>
                <a:rPr lang="en-US" b="1" dirty="0" smtClean="0">
                  <a:solidFill>
                    <a:schemeClr val="tx2"/>
                  </a:solidFill>
                </a:rPr>
                <a:t>Demo</a:t>
              </a:r>
              <a:endParaRPr lang="en-US" b="1" dirty="0">
                <a:solidFill>
                  <a:schemeClr val="tx2"/>
                </a:solidFill>
              </a:endParaRPr>
            </a:p>
          </p:txBody>
        </p:sp>
      </p:grpSp>
    </p:spTree>
    <p:extLst>
      <p:ext uri="{BB962C8B-B14F-4D97-AF65-F5344CB8AC3E}">
        <p14:creationId xmlns:p14="http://schemas.microsoft.com/office/powerpoint/2010/main" val="517147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4" name="Title 1"/>
          <p:cNvSpPr>
            <a:spLocks noGrp="1"/>
          </p:cNvSpPr>
          <p:nvPr>
            <p:ph type="title"/>
          </p:nvPr>
        </p:nvSpPr>
        <p:spPr>
          <a:xfrm>
            <a:off x="2" y="0"/>
            <a:ext cx="8020584"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6" name="Rectangle 1034"/>
          <p:cNvSpPr>
            <a:spLocks noGrp="1" noChangeArrowheads="1"/>
          </p:cNvSpPr>
          <p:nvPr>
            <p:ph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defRPr>
                <a:solidFill>
                  <a:srgbClr val="002E5E"/>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Rounded Rectangle 8"/>
          <p:cNvSpPr/>
          <p:nvPr userDrawn="1"/>
        </p:nvSpPr>
        <p:spPr bwMode="black">
          <a:xfrm>
            <a:off x="8020594" y="33423"/>
            <a:ext cx="1073275"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en-US" sz="1400" b="0" i="0" u="none" strike="noStrike" cap="none" normalizeH="0" baseline="0" dirty="0" smtClean="0">
                <a:ln>
                  <a:noFill/>
                </a:ln>
                <a:solidFill>
                  <a:schemeClr val="tx2"/>
                </a:solidFill>
                <a:effectLst/>
                <a:latin typeface="Arial" charset="0"/>
              </a:rPr>
              <a:t>Quiz</a:t>
            </a:r>
          </a:p>
        </p:txBody>
      </p:sp>
      <p:grpSp>
        <p:nvGrpSpPr>
          <p:cNvPr id="11" name="Group 10"/>
          <p:cNvGrpSpPr/>
          <p:nvPr userDrawn="1"/>
        </p:nvGrpSpPr>
        <p:grpSpPr bwMode="black">
          <a:xfrm>
            <a:off x="8102499" y="49213"/>
            <a:ext cx="928549" cy="316892"/>
            <a:chOff x="8180651" y="53283"/>
            <a:chExt cx="896688" cy="316892"/>
          </a:xfrm>
          <a:solidFill>
            <a:srgbClr val="002E5E"/>
          </a:solidFill>
        </p:grpSpPr>
        <p:sp>
          <p:nvSpPr>
            <p:cNvPr id="12" name="Text Box 29"/>
            <p:cNvSpPr txBox="1">
              <a:spLocks noChangeArrowheads="1"/>
            </p:cNvSpPr>
            <p:nvPr/>
          </p:nvSpPr>
          <p:spPr bwMode="black">
            <a:xfrm>
              <a:off x="8199091" y="53283"/>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13" name="TextBox 12"/>
            <p:cNvSpPr txBox="1"/>
            <p:nvPr userDrawn="1"/>
          </p:nvSpPr>
          <p:spPr bwMode="black">
            <a:xfrm>
              <a:off x="8180651" y="62398"/>
              <a:ext cx="878248" cy="307777"/>
            </a:xfrm>
            <a:prstGeom prst="rect">
              <a:avLst/>
            </a:prstGeom>
            <a:solidFill>
              <a:srgbClr val="002E5E"/>
            </a:solidFill>
          </p:spPr>
          <p:txBody>
            <a:bodyPr wrap="square" rtlCol="0">
              <a:spAutoFit/>
            </a:bodyPr>
            <a:lstStyle/>
            <a:p>
              <a:pPr algn="ctr"/>
              <a:r>
                <a:rPr lang="en-US" b="1" dirty="0" smtClean="0">
                  <a:solidFill>
                    <a:schemeClr val="tx2"/>
                  </a:solidFill>
                </a:rPr>
                <a:t>Quiz</a:t>
              </a:r>
              <a:endParaRPr lang="en-US" b="1" dirty="0">
                <a:solidFill>
                  <a:schemeClr val="tx2"/>
                </a:solidFill>
              </a:endParaRPr>
            </a:p>
          </p:txBody>
        </p:sp>
      </p:grpSp>
    </p:spTree>
    <p:extLst>
      <p:ext uri="{BB962C8B-B14F-4D97-AF65-F5344CB8AC3E}">
        <p14:creationId xmlns:p14="http://schemas.microsoft.com/office/powerpoint/2010/main" val="2867123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Quiz">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8085666"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6" name="Rectangle 1034"/>
          <p:cNvSpPr>
            <a:spLocks noGrp="1" noChangeArrowheads="1"/>
          </p:cNvSpPr>
          <p:nvPr>
            <p:ph idx="1"/>
          </p:nvPr>
        </p:nvSpPr>
        <p:spPr bwMode="black">
          <a:xfrm>
            <a:off x="279400" y="584200"/>
            <a:ext cx="8599488" cy="156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7663" indent="-347663">
              <a:buSzPct val="100000"/>
              <a:buFont typeface="+mj-lt"/>
              <a:buAutoNum type="arabicPeriod"/>
              <a:defRPr lang="en-US" b="1" smtClean="0">
                <a:solidFill>
                  <a:srgbClr val="002E5E"/>
                </a:solidFill>
                <a:latin typeface="+mn-lt"/>
                <a:ea typeface="+mn-ea"/>
                <a:cs typeface="+mn-cs"/>
              </a:defRPr>
            </a:lvl1pPr>
            <a:lvl2pPr marL="684213" indent="-342900">
              <a:buSzPct val="100000"/>
              <a:buFont typeface="+mj-lt"/>
              <a:buAutoNum type="alphaUcPeriod"/>
              <a:defRPr lang="en-US" smtClean="0">
                <a:solidFill>
                  <a:srgbClr val="000000"/>
                </a:solidFill>
                <a:latin typeface="+mn-lt"/>
              </a:defRPr>
            </a:lvl2pPr>
            <a:lvl3pPr marL="915988" indent="-285750">
              <a:defRPr lang="en-US" smtClean="0">
                <a:solidFill>
                  <a:srgbClr val="000000"/>
                </a:solidFill>
                <a:latin typeface="+mn-lt"/>
              </a:defRPr>
            </a:lvl3pPr>
            <a:lvl4pPr marL="1141413" indent="-285750">
              <a:defRPr lang="en-US" smtClean="0">
                <a:solidFill>
                  <a:srgbClr val="000000"/>
                </a:solidFill>
                <a:latin typeface="+mn-lt"/>
              </a:defRPr>
            </a:lvl4pPr>
            <a:lvl5pPr marL="1370013" indent="-285750">
              <a:defRPr lang="en-US" dirty="0" smtClean="0">
                <a:solidFill>
                  <a:srgbClr val="000000"/>
                </a:solidFill>
                <a:latin typeface="+mn-lt"/>
              </a:defRPr>
            </a:lvl5pPr>
          </a:lstStyle>
          <a:p>
            <a:pPr marL="342900" lvl="0" indent="-342900" algn="l" rtl="0" eaLnBrk="1" fontAlgn="base" hangingPunct="1">
              <a:spcBef>
                <a:spcPts val="1400"/>
              </a:spcBef>
              <a:spcAft>
                <a:spcPct val="0"/>
              </a:spcAft>
              <a:buClrTx/>
              <a:buSzPct val="100000"/>
              <a:buFont typeface="+mj-lt"/>
              <a:buAutoNum type="arabicPeriod"/>
            </a:pPr>
            <a:r>
              <a:rPr lang="en-US" smtClean="0"/>
              <a:t>Click to edit Master text styles</a:t>
            </a:r>
          </a:p>
          <a:p>
            <a:pPr marL="342900" lvl="1" indent="-342900" algn="l" rtl="0" eaLnBrk="1" fontAlgn="base" hangingPunct="1">
              <a:spcBef>
                <a:spcPts val="1400"/>
              </a:spcBef>
              <a:spcAft>
                <a:spcPct val="0"/>
              </a:spcAft>
              <a:buClrTx/>
              <a:buSzPct val="100000"/>
              <a:buFont typeface="+mj-lt"/>
              <a:buAutoNum type="arabicPeriod"/>
            </a:pPr>
            <a:r>
              <a:rPr lang="en-US" smtClean="0"/>
              <a:t>Second level</a:t>
            </a:r>
          </a:p>
          <a:p>
            <a:pPr marL="342900" lvl="2" indent="-342900" algn="l" rtl="0" eaLnBrk="1" fontAlgn="base" hangingPunct="1">
              <a:spcBef>
                <a:spcPts val="1400"/>
              </a:spcBef>
              <a:spcAft>
                <a:spcPct val="0"/>
              </a:spcAft>
              <a:buClrTx/>
              <a:buSzPct val="100000"/>
              <a:buFont typeface="+mj-lt"/>
              <a:buAutoNum type="arabicPeriod"/>
            </a:pPr>
            <a:r>
              <a:rPr lang="en-US" smtClean="0"/>
              <a:t>Third level</a:t>
            </a:r>
          </a:p>
          <a:p>
            <a:pPr marL="342900" lvl="3" indent="-342900" algn="l" rtl="0" eaLnBrk="1" fontAlgn="base" hangingPunct="1">
              <a:spcBef>
                <a:spcPts val="1400"/>
              </a:spcBef>
              <a:spcAft>
                <a:spcPct val="0"/>
              </a:spcAft>
              <a:buClrTx/>
              <a:buSzPct val="100000"/>
              <a:buFont typeface="+mj-lt"/>
              <a:buAutoNum type="arabicPeriod"/>
            </a:pPr>
            <a:r>
              <a:rPr lang="en-US" smtClean="0"/>
              <a:t>Fourth level</a:t>
            </a:r>
          </a:p>
          <a:p>
            <a:pPr marL="342900" lvl="4" indent="-342900" algn="l" rtl="0" eaLnBrk="1" fontAlgn="base" hangingPunct="1">
              <a:spcBef>
                <a:spcPts val="1400"/>
              </a:spcBef>
              <a:spcAft>
                <a:spcPct val="0"/>
              </a:spcAft>
              <a:buClrTx/>
              <a:buSzPct val="100000"/>
              <a:buFont typeface="+mj-lt"/>
              <a:buAutoNum type="arabicPeriod"/>
            </a:pPr>
            <a:r>
              <a:rPr lang="en-US" smtClean="0"/>
              <a:t>Fifth level</a:t>
            </a:r>
            <a:endParaRPr lang="en-US" dirty="0" smtClean="0"/>
          </a:p>
        </p:txBody>
      </p:sp>
      <p:sp>
        <p:nvSpPr>
          <p:cNvPr id="10" name="Rounded Rectangle 9"/>
          <p:cNvSpPr/>
          <p:nvPr userDrawn="1"/>
        </p:nvSpPr>
        <p:spPr bwMode="black">
          <a:xfrm>
            <a:off x="8020594" y="33423"/>
            <a:ext cx="1073275"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en-US" sz="1400" b="0" i="0" u="none" strike="noStrike" cap="none" normalizeH="0" baseline="0" dirty="0" smtClean="0">
                <a:ln>
                  <a:noFill/>
                </a:ln>
                <a:solidFill>
                  <a:schemeClr val="tx2"/>
                </a:solidFill>
                <a:effectLst/>
                <a:latin typeface="Arial" charset="0"/>
              </a:rPr>
              <a:t>Quiz</a:t>
            </a:r>
          </a:p>
        </p:txBody>
      </p:sp>
      <p:grpSp>
        <p:nvGrpSpPr>
          <p:cNvPr id="5" name="Group 4"/>
          <p:cNvGrpSpPr/>
          <p:nvPr userDrawn="1"/>
        </p:nvGrpSpPr>
        <p:grpSpPr bwMode="black">
          <a:xfrm>
            <a:off x="8102499" y="49213"/>
            <a:ext cx="928557" cy="322156"/>
            <a:chOff x="8180644" y="53283"/>
            <a:chExt cx="896695" cy="322156"/>
          </a:xfrm>
          <a:solidFill>
            <a:srgbClr val="002E5E"/>
          </a:solidFill>
        </p:grpSpPr>
        <p:sp>
          <p:nvSpPr>
            <p:cNvPr id="7" name="Text Box 29"/>
            <p:cNvSpPr txBox="1">
              <a:spLocks noChangeArrowheads="1"/>
            </p:cNvSpPr>
            <p:nvPr/>
          </p:nvSpPr>
          <p:spPr bwMode="black">
            <a:xfrm>
              <a:off x="8199091" y="53283"/>
              <a:ext cx="878248" cy="307777"/>
            </a:xfrm>
            <a:prstGeom prst="rect">
              <a:avLst/>
            </a:prstGeom>
            <a:grp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8" name="TextBox 7"/>
            <p:cNvSpPr txBox="1"/>
            <p:nvPr userDrawn="1"/>
          </p:nvSpPr>
          <p:spPr bwMode="black">
            <a:xfrm>
              <a:off x="8180644" y="67662"/>
              <a:ext cx="878248" cy="307777"/>
            </a:xfrm>
            <a:prstGeom prst="rect">
              <a:avLst/>
            </a:prstGeom>
            <a:solidFill>
              <a:srgbClr val="002E5E"/>
            </a:solidFill>
          </p:spPr>
          <p:txBody>
            <a:bodyPr wrap="square" rtlCol="0">
              <a:spAutoFit/>
            </a:bodyPr>
            <a:lstStyle/>
            <a:p>
              <a:pPr algn="ctr"/>
              <a:r>
                <a:rPr lang="en-US" b="1" dirty="0" smtClean="0">
                  <a:solidFill>
                    <a:schemeClr val="tx2"/>
                  </a:solidFill>
                </a:rPr>
                <a:t>Quiz</a:t>
              </a:r>
              <a:endParaRPr lang="en-US" b="1" dirty="0">
                <a:solidFill>
                  <a:schemeClr val="tx2"/>
                </a:solidFill>
              </a:endParaRPr>
            </a:p>
          </p:txBody>
        </p:sp>
      </p:grpSp>
    </p:spTree>
    <p:extLst>
      <p:ext uri="{BB962C8B-B14F-4D97-AF65-F5344CB8AC3E}">
        <p14:creationId xmlns:p14="http://schemas.microsoft.com/office/powerpoint/2010/main" val="37122994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6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ow">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8011886" cy="402336"/>
          </a:xfrm>
          <a:prstGeom prst="rect">
            <a:avLst/>
          </a:prstGeom>
          <a:effectLst/>
        </p:spPr>
        <p:txBody>
          <a:bodyPr/>
          <a:lstStyle>
            <a:lvl1pPr>
              <a:defRPr sz="2400">
                <a:solidFill>
                  <a:srgbClr val="595959"/>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279400" y="584200"/>
            <a:ext cx="8599488" cy="1566862"/>
          </a:xfrm>
        </p:spPr>
        <p:txBody>
          <a:bodyPr/>
          <a:lstStyle>
            <a:lvl1pPr marL="342900" indent="-342900">
              <a:buClrTx/>
              <a:buSzPct val="100000"/>
              <a:buFont typeface="+mj-lt"/>
              <a:buAutoNum type="arabicPeriod"/>
              <a:defRPr>
                <a:solidFill>
                  <a:srgbClr val="002E5E"/>
                </a:solidFill>
              </a:defRPr>
            </a:lvl1pPr>
            <a:lvl2pPr marL="630238" indent="-273050">
              <a:buClrTx/>
              <a:buSzPct val="100000"/>
              <a:buFont typeface="Arial" panose="020B0604020202020204" pitchFamily="34" charset="0"/>
              <a:buChar char="•"/>
              <a:defRPr/>
            </a:lvl2pPr>
            <a:lvl3pPr marL="855663" indent="-225425">
              <a:buClrTx/>
              <a:buSzPct val="100000"/>
              <a:buFont typeface="Arial" panose="020B0604020202020204" pitchFamily="34" charset="0"/>
              <a:buChar char="◦"/>
              <a:defRPr/>
            </a:lvl3pPr>
            <a:lvl4pPr marL="1084263" indent="-228600">
              <a:buClrTx/>
              <a:buSzPct val="100000"/>
              <a:buFont typeface="Wingdings" charset="2"/>
              <a:buChar char="§"/>
              <a:defRPr/>
            </a:lvl4pPr>
            <a:lvl5pPr marL="1312863" indent="-228600">
              <a:buClrTx/>
              <a:buSzPct val="100000"/>
              <a:buFont typeface="Wingdings" panose="05000000000000000000" pitchFamily="2" charset="2"/>
              <a:buChar char="w"/>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ounded Rectangle 8"/>
          <p:cNvSpPr/>
          <p:nvPr userDrawn="1"/>
        </p:nvSpPr>
        <p:spPr bwMode="black">
          <a:xfrm>
            <a:off x="8011886" y="33423"/>
            <a:ext cx="1081984" cy="367308"/>
          </a:xfrm>
          <a:prstGeom prst="roundRect">
            <a:avLst>
              <a:gd name="adj" fmla="val 27916"/>
            </a:avLst>
          </a:prstGeom>
          <a:solidFill>
            <a:srgbClr val="002E5E"/>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ts val="600"/>
              </a:spcAft>
              <a:buClrTx/>
              <a:buSzTx/>
              <a:buFontTx/>
              <a:buNone/>
              <a:tabLst/>
            </a:pPr>
            <a:r>
              <a:rPr kumimoji="0" lang="en-US" sz="1400" b="0" i="0" u="none" strike="noStrike" cap="none" normalizeH="0" baseline="0" dirty="0" smtClean="0">
                <a:ln>
                  <a:noFill/>
                </a:ln>
                <a:solidFill>
                  <a:schemeClr val="tx2"/>
                </a:solidFill>
                <a:effectLst/>
                <a:latin typeface="Arial" charset="0"/>
              </a:rPr>
              <a:t>Do Now</a:t>
            </a:r>
          </a:p>
        </p:txBody>
      </p:sp>
      <p:grpSp>
        <p:nvGrpSpPr>
          <p:cNvPr id="5" name="Group 4"/>
          <p:cNvGrpSpPr/>
          <p:nvPr userDrawn="1"/>
        </p:nvGrpSpPr>
        <p:grpSpPr bwMode="black">
          <a:xfrm>
            <a:off x="8104502" y="53283"/>
            <a:ext cx="887500" cy="318049"/>
            <a:chOff x="8199091" y="53283"/>
            <a:chExt cx="887500" cy="318049"/>
          </a:xfrm>
        </p:grpSpPr>
        <p:sp>
          <p:nvSpPr>
            <p:cNvPr id="6" name="Text Box 29"/>
            <p:cNvSpPr txBox="1">
              <a:spLocks noChangeArrowheads="1"/>
            </p:cNvSpPr>
            <p:nvPr/>
          </p:nvSpPr>
          <p:spPr bwMode="black">
            <a:xfrm>
              <a:off x="8199091" y="53283"/>
              <a:ext cx="878248" cy="307777"/>
            </a:xfrm>
            <a:prstGeom prst="rect">
              <a:avLst/>
            </a:prstGeom>
            <a:solidFill>
              <a:srgbClr val="002E5E"/>
            </a:solidFill>
            <a:ln w="12700">
              <a:noFill/>
              <a:miter lim="800000"/>
              <a:headEnd/>
              <a:tailEnd/>
            </a:ln>
            <a:effectLst/>
          </p:spPr>
          <p:txBody>
            <a:bodyPr wrap="square" anchor="ctr" anchorCtr="1">
              <a:spAutoFit/>
            </a:bodyPr>
            <a:lstStyle/>
            <a:p>
              <a:pPr algn="ctr"/>
              <a:endParaRPr lang="en-GB" dirty="0">
                <a:solidFill>
                  <a:schemeClr val="tx2"/>
                </a:solidFill>
              </a:endParaRPr>
            </a:p>
          </p:txBody>
        </p:sp>
        <p:sp>
          <p:nvSpPr>
            <p:cNvPr id="7" name="TextBox 6"/>
            <p:cNvSpPr txBox="1"/>
            <p:nvPr userDrawn="1"/>
          </p:nvSpPr>
          <p:spPr bwMode="black">
            <a:xfrm>
              <a:off x="8208343" y="63555"/>
              <a:ext cx="878248" cy="307777"/>
            </a:xfrm>
            <a:prstGeom prst="rect">
              <a:avLst/>
            </a:prstGeom>
            <a:solidFill>
              <a:srgbClr val="002E5E"/>
            </a:solidFill>
            <a:ln>
              <a:noFill/>
            </a:ln>
          </p:spPr>
          <p:txBody>
            <a:bodyPr wrap="square" rtlCol="0">
              <a:spAutoFit/>
            </a:bodyPr>
            <a:lstStyle/>
            <a:p>
              <a:pPr algn="ctr"/>
              <a:r>
                <a:rPr lang="en-US" b="1" dirty="0" smtClean="0">
                  <a:solidFill>
                    <a:schemeClr val="tx2"/>
                  </a:solidFill>
                </a:rPr>
                <a:t>Do Now</a:t>
              </a:r>
              <a:endParaRPr lang="en-US" b="1" dirty="0">
                <a:solidFill>
                  <a:schemeClr val="tx2"/>
                </a:solidFill>
              </a:endParaRPr>
            </a:p>
          </p:txBody>
        </p:sp>
      </p:grpSp>
    </p:spTree>
    <p:extLst>
      <p:ext uri="{BB962C8B-B14F-4D97-AF65-F5344CB8AC3E}">
        <p14:creationId xmlns:p14="http://schemas.microsoft.com/office/powerpoint/2010/main" val="26443914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4" name="Picture 13" descr="Design - Course Slides 72816_1 Cover Page3.jpg"/>
          <p:cNvPicPr>
            <a:picLocks noChangeAspect="1"/>
          </p:cNvPicPr>
          <p:nvPr userDrawn="1"/>
        </p:nvPicPr>
        <p:blipFill rotWithShape="1">
          <a:blip r:embed="rId16">
            <a:extLst>
              <a:ext uri="{28A0092B-C50C-407E-A947-70E740481C1C}">
                <a14:useLocalDpi xmlns:a14="http://schemas.microsoft.com/office/drawing/2010/main" val="0"/>
              </a:ext>
            </a:extLst>
          </a:blip>
          <a:srcRect t="83272"/>
          <a:stretch/>
        </p:blipFill>
        <p:spPr bwMode="ltGray">
          <a:xfrm>
            <a:off x="0" y="5710780"/>
            <a:ext cx="9144000" cy="1147220"/>
          </a:xfrm>
          <a:prstGeom prst="rect">
            <a:avLst/>
          </a:prstGeom>
        </p:spPr>
      </p:pic>
      <p:sp>
        <p:nvSpPr>
          <p:cNvPr id="15" name="Rectangle 14"/>
          <p:cNvSpPr/>
          <p:nvPr userDrawn="1"/>
        </p:nvSpPr>
        <p:spPr>
          <a:xfrm>
            <a:off x="367553" y="6557207"/>
            <a:ext cx="6400800" cy="215444"/>
          </a:xfrm>
          <a:prstGeom prst="rect">
            <a:avLst/>
          </a:prstGeom>
        </p:spPr>
        <p:txBody>
          <a:bodyPr wrap="square">
            <a:spAutoFit/>
          </a:bodyPr>
          <a:lstStyle/>
          <a:p>
            <a:pPr rtl="0"/>
            <a:r>
              <a:rPr lang="en-US" sz="1200" b="1" i="0" u="none" strike="noStrike" kern="1200" baseline="30000" dirty="0" smtClean="0">
                <a:solidFill>
                  <a:schemeClr val="tx2"/>
                </a:solidFill>
                <a:latin typeface="Arial"/>
                <a:ea typeface="+mn-ea"/>
                <a:cs typeface="Arial"/>
              </a:rPr>
              <a:t>© Learning Tree International, Inc. All rights reserved. Not to be reproduced without prior written consent.</a:t>
            </a:r>
          </a:p>
        </p:txBody>
      </p:sp>
      <p:sp>
        <p:nvSpPr>
          <p:cNvPr id="236549" name="Rectangle 1029"/>
          <p:cNvSpPr>
            <a:spLocks noGrp="1" noChangeArrowheads="1"/>
          </p:cNvSpPr>
          <p:nvPr>
            <p:ph type="title"/>
          </p:nvPr>
        </p:nvSpPr>
        <p:spPr bwMode="black">
          <a:xfrm>
            <a:off x="0" y="0"/>
            <a:ext cx="9144000" cy="402336"/>
          </a:xfrm>
          <a:prstGeom prst="rect">
            <a:avLst/>
          </a:prstGeom>
          <a:noFill/>
          <a:ln w="9525">
            <a:noFill/>
            <a:miter lim="800000"/>
            <a:headEnd/>
            <a:tailEnd/>
          </a:ln>
          <a:effectLst/>
        </p:spPr>
        <p:txBody>
          <a:bodyPr vert="horz" wrap="square" lIns="182880" tIns="0" rIns="91440" bIns="0" numCol="1" anchor="ctr" anchorCtr="0" compatLnSpc="1">
            <a:prstTxWarp prst="textNoShape">
              <a:avLst/>
            </a:prstTxWarp>
          </a:bodyPr>
          <a:lstStyle/>
          <a:p>
            <a:pPr lvl="0"/>
            <a:r>
              <a:rPr lang="en-US" smtClean="0"/>
              <a:t>Click to edit Master title style</a:t>
            </a:r>
            <a:endParaRPr lang="en-US" dirty="0" smtClean="0"/>
          </a:p>
        </p:txBody>
      </p:sp>
      <p:sp>
        <p:nvSpPr>
          <p:cNvPr id="236550" name="Text Box 1030"/>
          <p:cNvSpPr txBox="1">
            <a:spLocks noChangeArrowheads="1"/>
          </p:cNvSpPr>
          <p:nvPr/>
        </p:nvSpPr>
        <p:spPr bwMode="black">
          <a:xfrm>
            <a:off x="7495052" y="6430937"/>
            <a:ext cx="651421" cy="307777"/>
          </a:xfrm>
          <a:prstGeom prst="rect">
            <a:avLst/>
          </a:prstGeom>
          <a:noFill/>
          <a:ln w="9525">
            <a:noFill/>
            <a:miter lim="800000"/>
            <a:headEnd/>
            <a:tailEnd/>
          </a:ln>
          <a:effectLst/>
        </p:spPr>
        <p:txBody>
          <a:bodyPr wrap="square" lIns="0" anchor="ctr" anchorCtr="0">
            <a:spAutoFit/>
          </a:bodyPr>
          <a:lstStyle/>
          <a:p>
            <a:pPr algn="l">
              <a:spcBef>
                <a:spcPct val="50000"/>
              </a:spcBef>
            </a:pPr>
            <a:fld id="{3C9BEED5-9115-4DD2-87A6-AE0DF94B186B}" type="slidenum">
              <a:rPr lang="en-US" b="1" smtClean="0">
                <a:solidFill>
                  <a:srgbClr val="FFFFFF"/>
                </a:solidFill>
              </a:rPr>
              <a:pPr algn="l">
                <a:spcBef>
                  <a:spcPct val="50000"/>
                </a:spcBef>
              </a:pPr>
              <a:t>‹#›</a:t>
            </a:fld>
            <a:endParaRPr lang="en-US" b="1" dirty="0">
              <a:solidFill>
                <a:srgbClr val="FFFFFF"/>
              </a:solidFill>
            </a:endParaRPr>
          </a:p>
        </p:txBody>
      </p:sp>
      <p:sp>
        <p:nvSpPr>
          <p:cNvPr id="236554" name="Rectangle 1034"/>
          <p:cNvSpPr>
            <a:spLocks noGrp="1" noChangeArrowheads="1"/>
          </p:cNvSpPr>
          <p:nvPr>
            <p:ph type="body" idx="1"/>
          </p:nvPr>
        </p:nvSpPr>
        <p:spPr bwMode="black">
          <a:xfrm>
            <a:off x="279400" y="584200"/>
            <a:ext cx="8599488" cy="15799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 name="Line 1033"/>
          <p:cNvSpPr>
            <a:spLocks noChangeShapeType="1"/>
          </p:cNvSpPr>
          <p:nvPr userDrawn="1"/>
        </p:nvSpPr>
        <p:spPr bwMode="auto">
          <a:xfrm>
            <a:off x="0" y="433225"/>
            <a:ext cx="9144000" cy="0"/>
          </a:xfrm>
          <a:prstGeom prst="line">
            <a:avLst/>
          </a:prstGeom>
          <a:noFill/>
          <a:ln w="12700">
            <a:solidFill>
              <a:schemeClr val="bg2">
                <a:lumMod val="65000"/>
                <a:lumOff val="35000"/>
              </a:schemeClr>
            </a:solidFill>
            <a:round/>
            <a:headEnd/>
            <a:tailEnd/>
          </a:ln>
          <a:effectLst/>
        </p:spPr>
        <p:txBody>
          <a:bodyPr/>
          <a:lstStyle/>
          <a:p>
            <a:endParaRPr lang="en-US" dirty="0"/>
          </a:p>
        </p:txBody>
      </p:sp>
      <p:sp>
        <p:nvSpPr>
          <p:cNvPr id="11" name="RChaiCrsNos"/>
          <p:cNvSpPr txBox="1">
            <a:spLocks noChangeArrowheads="1"/>
          </p:cNvSpPr>
          <p:nvPr userDrawn="1"/>
        </p:nvSpPr>
        <p:spPr bwMode="black">
          <a:xfrm>
            <a:off x="6562723" y="6430937"/>
            <a:ext cx="932329" cy="307777"/>
          </a:xfrm>
          <a:prstGeom prst="rect">
            <a:avLst/>
          </a:prstGeom>
          <a:noFill/>
          <a:ln w="9525">
            <a:noFill/>
            <a:miter lim="800000"/>
            <a:headEnd/>
            <a:tailEnd/>
          </a:ln>
          <a:effectLst/>
        </p:spPr>
        <p:txBody>
          <a:bodyPr wrap="square" lIns="0" rIns="0" anchor="ctr" anchorCtr="0">
            <a:spAutoFit/>
          </a:bodyPr>
          <a:lstStyle/>
          <a:p>
            <a:pPr algn="r">
              <a:spcBef>
                <a:spcPct val="50000"/>
              </a:spcBef>
            </a:pPr>
            <a:r>
              <a:rPr lang="en-US" b="1" dirty="0" smtClean="0">
                <a:solidFill>
                  <a:schemeClr val="tx2"/>
                </a:solidFill>
              </a:rPr>
              <a:t>4-</a:t>
            </a:r>
            <a:endParaRPr lang="en-US" b="1" dirty="0">
              <a:solidFill>
                <a:schemeClr val="tx2"/>
              </a:solidFill>
            </a:endParaRPr>
          </a:p>
        </p:txBody>
      </p:sp>
    </p:spTree>
    <p:extLst>
      <p:ext uri="{BB962C8B-B14F-4D97-AF65-F5344CB8AC3E}">
        <p14:creationId xmlns:p14="http://schemas.microsoft.com/office/powerpoint/2010/main" val="10426625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7" r:id="rId4"/>
    <p:sldLayoutId id="2147483680" r:id="rId5"/>
    <p:sldLayoutId id="2147483681" r:id="rId6"/>
    <p:sldLayoutId id="2147483682" r:id="rId7"/>
    <p:sldLayoutId id="2147483691" r:id="rId8"/>
    <p:sldLayoutId id="2147483692" r:id="rId9"/>
    <p:sldLayoutId id="2147483693" r:id="rId10"/>
    <p:sldLayoutId id="2147483690" r:id="rId11"/>
    <p:sldLayoutId id="2147483688" r:id="rId12"/>
    <p:sldLayoutId id="2147483689" r:id="rId13"/>
    <p:sldLayoutId id="2147483685" r:id="rId14"/>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2">
              <a:lumMod val="65000"/>
              <a:lumOff val="35000"/>
            </a:schemeClr>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87338" indent="-287338" algn="l" rtl="0" eaLnBrk="1" fontAlgn="base" hangingPunct="1">
        <a:spcBef>
          <a:spcPts val="1400"/>
        </a:spcBef>
        <a:spcAft>
          <a:spcPct val="0"/>
        </a:spcAft>
        <a:buClr>
          <a:srgbClr val="002E5E"/>
        </a:buClr>
        <a:buSzPct val="115000"/>
        <a:buFont typeface="Wingdings" charset="2"/>
        <a:buChar char="Ø"/>
        <a:defRPr b="1">
          <a:solidFill>
            <a:srgbClr val="002E5E"/>
          </a:solidFill>
          <a:latin typeface="+mn-lt"/>
          <a:ea typeface="+mn-ea"/>
          <a:cs typeface="+mn-cs"/>
        </a:defRPr>
      </a:lvl1pPr>
      <a:lvl2pPr marL="509588" indent="-222250" algn="l" rtl="0" eaLnBrk="1" fontAlgn="base" hangingPunct="1">
        <a:spcBef>
          <a:spcPts val="200"/>
        </a:spcBef>
        <a:spcAft>
          <a:spcPct val="0"/>
        </a:spcAft>
        <a:buClrTx/>
        <a:buSzPct val="115000"/>
        <a:buFont typeface="Arial" pitchFamily="34" charset="0"/>
        <a:buChar char="•"/>
        <a:tabLst/>
        <a:defRPr>
          <a:solidFill>
            <a:srgbClr val="000000"/>
          </a:solidFill>
          <a:latin typeface="+mn-lt"/>
        </a:defRPr>
      </a:lvl2pPr>
      <a:lvl3pPr marL="744538" indent="-234950" algn="l" rtl="0" eaLnBrk="1" fontAlgn="base" hangingPunct="1">
        <a:spcBef>
          <a:spcPts val="200"/>
        </a:spcBef>
        <a:spcAft>
          <a:spcPct val="0"/>
        </a:spcAft>
        <a:buClrTx/>
        <a:buSzPct val="100000"/>
        <a:buFont typeface="Arial" panose="020B0604020202020204" pitchFamily="34" charset="0"/>
        <a:buChar char="◦"/>
        <a:defRPr>
          <a:solidFill>
            <a:srgbClr val="000000"/>
          </a:solidFill>
          <a:latin typeface="+mn-lt"/>
        </a:defRPr>
      </a:lvl3pPr>
      <a:lvl4pPr marL="971550" indent="-227013" algn="l" rtl="0" eaLnBrk="1" fontAlgn="base" hangingPunct="1">
        <a:spcBef>
          <a:spcPts val="200"/>
        </a:spcBef>
        <a:spcAft>
          <a:spcPct val="0"/>
        </a:spcAft>
        <a:buClrTx/>
        <a:buSzPct val="100000"/>
        <a:buFont typeface="Wingdings" charset="2"/>
        <a:buChar char="§"/>
        <a:defRPr>
          <a:solidFill>
            <a:srgbClr val="000000"/>
          </a:solidFill>
          <a:latin typeface="+mn-lt"/>
        </a:defRPr>
      </a:lvl4pPr>
      <a:lvl5pPr marL="1201738" indent="-230188" algn="l" rtl="0" eaLnBrk="1" fontAlgn="base" hangingPunct="1">
        <a:spcBef>
          <a:spcPts val="200"/>
        </a:spcBef>
        <a:spcAft>
          <a:spcPct val="0"/>
        </a:spcAft>
        <a:buClrTx/>
        <a:buSzPct val="100000"/>
        <a:buFont typeface="Wingdings" panose="05000000000000000000" pitchFamily="2" charset="2"/>
        <a:buChar char="w"/>
        <a:defRPr>
          <a:solidFill>
            <a:srgbClr val="000000"/>
          </a:solidFill>
          <a:latin typeface="+mn-lt"/>
        </a:defRPr>
      </a:lvl5pPr>
      <a:lvl6pPr marL="1938338" indent="0" algn="l" rtl="0" eaLnBrk="1" fontAlgn="base" hangingPunct="1">
        <a:spcBef>
          <a:spcPts val="200"/>
        </a:spcBef>
        <a:spcAft>
          <a:spcPct val="0"/>
        </a:spcAft>
        <a:buClr>
          <a:schemeClr val="accent2"/>
        </a:buClr>
        <a:buNone/>
        <a:defRPr>
          <a:solidFill>
            <a:schemeClr val="tx1"/>
          </a:solidFill>
          <a:latin typeface="+mn-lt"/>
        </a:defRPr>
      </a:lvl6pPr>
      <a:lvl7pPr marL="2395538" indent="0" algn="l" rtl="0" eaLnBrk="1" fontAlgn="base" hangingPunct="1">
        <a:spcBef>
          <a:spcPts val="200"/>
        </a:spcBef>
        <a:spcAft>
          <a:spcPct val="0"/>
        </a:spcAft>
        <a:buClr>
          <a:schemeClr val="accent2"/>
        </a:buClr>
        <a:buNone/>
        <a:defRPr>
          <a:solidFill>
            <a:schemeClr val="tx1"/>
          </a:solidFill>
          <a:latin typeface="+mn-lt"/>
        </a:defRPr>
      </a:lvl7pPr>
      <a:lvl8pPr marL="3081338" indent="-228600" algn="l" rtl="0" eaLnBrk="1" fontAlgn="base" hangingPunct="1">
        <a:spcBef>
          <a:spcPts val="200"/>
        </a:spcBef>
        <a:spcAft>
          <a:spcPct val="0"/>
        </a:spcAft>
        <a:buClr>
          <a:schemeClr val="accent2"/>
        </a:buClr>
        <a:buChar char="–"/>
        <a:defRPr>
          <a:solidFill>
            <a:schemeClr val="tx1"/>
          </a:solidFill>
          <a:latin typeface="+mn-lt"/>
        </a:defRPr>
      </a:lvl8pPr>
      <a:lvl9pPr marL="3538538" indent="-228600" algn="l" rtl="0" eaLnBrk="1" fontAlgn="base" hangingPunct="1">
        <a:spcBef>
          <a:spcPts val="200"/>
        </a:spcBef>
        <a:spcAft>
          <a:spcPct val="0"/>
        </a:spcAft>
        <a:buClr>
          <a:schemeClr val="accent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13.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1027"/>
          <p:cNvSpPr>
            <a:spLocks noGrp="1" noChangeArrowheads="1"/>
          </p:cNvSpPr>
          <p:nvPr>
            <p:ph type="subTitle" sz="quarter" idx="1"/>
          </p:nvPr>
        </p:nvSpPr>
        <p:spPr/>
        <p:txBody>
          <a:bodyPr/>
          <a:lstStyle/>
          <a:p>
            <a:r>
              <a:rPr lang="en-US" dirty="0" smtClean="0"/>
              <a:t>Chapter 4</a:t>
            </a:r>
            <a:endParaRPr lang="en-US" dirty="0"/>
          </a:p>
        </p:txBody>
      </p:sp>
      <p:sp>
        <p:nvSpPr>
          <p:cNvPr id="244738" name="Rectangle 1026"/>
          <p:cNvSpPr>
            <a:spLocks noGrp="1" noChangeArrowheads="1"/>
          </p:cNvSpPr>
          <p:nvPr>
            <p:ph type="ctrTitle" sz="quarter"/>
          </p:nvPr>
        </p:nvSpPr>
        <p:spPr/>
        <p:txBody>
          <a:bodyPr/>
          <a:lstStyle/>
          <a:p>
            <a:r>
              <a:rPr lang="en-US" dirty="0" smtClean="0"/>
              <a:t>Design Principles and Patterns </a:t>
            </a:r>
            <a:br>
              <a:rPr lang="en-US" dirty="0" smtClean="0"/>
            </a:br>
            <a:endParaRPr lang="en-US" dirty="0"/>
          </a:p>
        </p:txBody>
      </p:sp>
      <p:sp>
        <p:nvSpPr>
          <p:cNvPr id="3" name="Rectangle 2"/>
          <p:cNvSpPr/>
          <p:nvPr/>
        </p:nvSpPr>
        <p:spPr>
          <a:xfrm>
            <a:off x="294341" y="5967970"/>
            <a:ext cx="6656792" cy="738664"/>
          </a:xfrm>
          <a:prstGeom prst="rect">
            <a:avLst/>
          </a:prstGeom>
        </p:spPr>
        <p:txBody>
          <a:bodyPr wrap="square">
            <a:spAutoFit/>
          </a:bodyPr>
          <a:lstStyle/>
          <a:p>
            <a:r>
              <a:rPr lang="en-US" i="1" dirty="0">
                <a:solidFill>
                  <a:schemeClr val="tx2"/>
                </a:solidFill>
                <a:latin typeface="Century Schoolbook" panose="02040604050505020304" pitchFamily="18" charset="0"/>
              </a:rPr>
              <a:t>"Any fool can write code that a computer can understand. Good programmers write code that humans can understand." </a:t>
            </a:r>
          </a:p>
          <a:p>
            <a:pPr algn="r"/>
            <a:r>
              <a:rPr lang="en-US" i="1" dirty="0">
                <a:solidFill>
                  <a:schemeClr val="tx2"/>
                </a:solidFill>
                <a:latin typeface="Century Schoolbook" panose="02040604050505020304" pitchFamily="18" charset="0"/>
              </a:rPr>
              <a:t>—Martin Fowler</a:t>
            </a:r>
          </a:p>
        </p:txBody>
      </p:sp>
    </p:spTree>
    <p:custDataLst>
      <p:tags r:id="rId1"/>
    </p:custDataLst>
    <p:extLst>
      <p:ext uri="{BB962C8B-B14F-4D97-AF65-F5344CB8AC3E}">
        <p14:creationId xmlns:p14="http://schemas.microsoft.com/office/powerpoint/2010/main" val="423508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Design Principles: PHAME</a:t>
            </a:r>
          </a:p>
        </p:txBody>
      </p:sp>
      <p:sp>
        <p:nvSpPr>
          <p:cNvPr id="2" name="Content Placeholder 1"/>
          <p:cNvSpPr>
            <a:spLocks noGrp="1"/>
          </p:cNvSpPr>
          <p:nvPr>
            <p:ph idx="1"/>
          </p:nvPr>
        </p:nvSpPr>
        <p:spPr>
          <a:xfrm>
            <a:off x="279400" y="584200"/>
            <a:ext cx="8599488" cy="2944396"/>
          </a:xfrm>
        </p:spPr>
        <p:txBody>
          <a:bodyPr/>
          <a:lstStyle/>
          <a:p>
            <a:r>
              <a:rPr lang="en-US" dirty="0"/>
              <a:t>Modularization  </a:t>
            </a:r>
          </a:p>
          <a:p>
            <a:pPr lvl="1"/>
            <a:r>
              <a:rPr lang="en-US" dirty="0"/>
              <a:t>Localize related data and methods</a:t>
            </a:r>
          </a:p>
          <a:p>
            <a:pPr lvl="1"/>
            <a:r>
              <a:rPr lang="en-US" dirty="0"/>
              <a:t>Decompose abstractions to a manageable size</a:t>
            </a:r>
          </a:p>
          <a:p>
            <a:pPr lvl="1"/>
            <a:r>
              <a:rPr lang="en-US" dirty="0"/>
              <a:t>Create acyclic dependencies </a:t>
            </a:r>
          </a:p>
          <a:p>
            <a:pPr lvl="2"/>
            <a:r>
              <a:rPr lang="en-US" dirty="0"/>
              <a:t>Get rid of circular dependencies</a:t>
            </a:r>
          </a:p>
          <a:p>
            <a:pPr lvl="1"/>
            <a:r>
              <a:rPr lang="en-US" dirty="0"/>
              <a:t>Limit dependencies</a:t>
            </a:r>
          </a:p>
          <a:p>
            <a:r>
              <a:rPr lang="en-US" dirty="0"/>
              <a:t>Encapsulation </a:t>
            </a:r>
          </a:p>
          <a:p>
            <a:pPr lvl="1"/>
            <a:r>
              <a:rPr lang="en-US" dirty="0"/>
              <a:t>Hide implementation details</a:t>
            </a:r>
          </a:p>
          <a:p>
            <a:pPr lvl="1"/>
            <a:r>
              <a:rPr lang="en-US" dirty="0"/>
              <a:t>Hide variations</a:t>
            </a:r>
            <a:endParaRPr lang="en-US" dirty="0">
              <a:solidFill>
                <a:srgbClr val="FF0000"/>
              </a:solidFill>
            </a:endParaRPr>
          </a:p>
        </p:txBody>
      </p:sp>
      <p:sp>
        <p:nvSpPr>
          <p:cNvPr id="4" name="Rounded Rectangle 3"/>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2900328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Hands-on Exercise 4.1 Simple Design</a:t>
            </a:r>
            <a:endParaRPr lang="en-GB" dirty="0"/>
          </a:p>
        </p:txBody>
      </p:sp>
      <p:sp>
        <p:nvSpPr>
          <p:cNvPr id="4" name="Rectangle 3"/>
          <p:cNvSpPr/>
          <p:nvPr/>
        </p:nvSpPr>
        <p:spPr>
          <a:xfrm>
            <a:off x="2064544" y="2648775"/>
            <a:ext cx="5029200" cy="646331"/>
          </a:xfrm>
          <a:prstGeom prst="rect">
            <a:avLst/>
          </a:prstGeom>
        </p:spPr>
        <p:txBody>
          <a:bodyPr wrap="square">
            <a:spAutoFit/>
          </a:bodyPr>
          <a:lstStyle/>
          <a:p>
            <a:r>
              <a:rPr lang="en-US" sz="1800" b="1" i="1" dirty="0">
                <a:latin typeface="Century Schoolbook" pitchFamily="18" charset="0"/>
              </a:rPr>
              <a:t>In your Workbook, please refer to </a:t>
            </a:r>
            <a:br>
              <a:rPr lang="en-US" sz="1800" b="1" i="1" dirty="0">
                <a:latin typeface="Century Schoolbook" pitchFamily="18" charset="0"/>
              </a:rPr>
            </a:br>
            <a:r>
              <a:rPr lang="en-US" sz="1800" b="1" i="1" dirty="0">
                <a:latin typeface="Century Schoolbook" pitchFamily="18" charset="0"/>
              </a:rPr>
              <a:t>Hands-On Exercise </a:t>
            </a:r>
            <a:r>
              <a:rPr lang="en-US" sz="1800" b="1" i="1" dirty="0" smtClean="0">
                <a:latin typeface="Century Schoolbook" pitchFamily="18" charset="0"/>
              </a:rPr>
              <a:t>4.1: Simple Design</a:t>
            </a:r>
            <a:endParaRPr lang="en-US" sz="1800" dirty="0"/>
          </a:p>
        </p:txBody>
      </p:sp>
    </p:spTree>
    <p:extLst>
      <p:ext uri="{BB962C8B-B14F-4D97-AF65-F5344CB8AC3E}">
        <p14:creationId xmlns:p14="http://schemas.microsoft.com/office/powerpoint/2010/main" val="64504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Chapter Contents</a:t>
            </a:r>
            <a:endParaRPr lang="en-US" dirty="0"/>
          </a:p>
        </p:txBody>
      </p:sp>
      <p:sp>
        <p:nvSpPr>
          <p:cNvPr id="6" name="Content Placeholder 5"/>
          <p:cNvSpPr>
            <a:spLocks noGrp="1"/>
          </p:cNvSpPr>
          <p:nvPr>
            <p:ph idx="10"/>
          </p:nvPr>
        </p:nvSpPr>
        <p:spPr/>
        <p:txBody>
          <a:bodyPr/>
          <a:lstStyle/>
          <a:p>
            <a:r>
              <a:rPr lang="en-US" dirty="0" smtClean="0"/>
              <a:t>Simple Design</a:t>
            </a:r>
          </a:p>
          <a:p>
            <a:pPr lvl="1"/>
            <a:r>
              <a:rPr lang="en-US" dirty="0" smtClean="0"/>
              <a:t>Key Design Principles</a:t>
            </a:r>
          </a:p>
          <a:p>
            <a:r>
              <a:rPr lang="en-US" dirty="0" smtClean="0"/>
              <a:t>What are Design Patterns</a:t>
            </a:r>
          </a:p>
          <a:p>
            <a:r>
              <a:rPr lang="en-US" dirty="0" smtClean="0"/>
              <a:t>Example Design Patterns</a:t>
            </a:r>
            <a:endParaRPr lang="en-US" dirty="0"/>
          </a:p>
        </p:txBody>
      </p:sp>
    </p:spTree>
    <p:extLst>
      <p:ext uri="{BB962C8B-B14F-4D97-AF65-F5344CB8AC3E}">
        <p14:creationId xmlns:p14="http://schemas.microsoft.com/office/powerpoint/2010/main" val="53503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Design Principles: SOLID</a:t>
            </a:r>
          </a:p>
        </p:txBody>
      </p:sp>
      <p:sp>
        <p:nvSpPr>
          <p:cNvPr id="2" name="Content Placeholder 1"/>
          <p:cNvSpPr>
            <a:spLocks noGrp="1"/>
          </p:cNvSpPr>
          <p:nvPr>
            <p:ph idx="1"/>
          </p:nvPr>
        </p:nvSpPr>
        <p:spPr>
          <a:xfrm>
            <a:off x="279400" y="584200"/>
            <a:ext cx="8599488" cy="2954655"/>
          </a:xfrm>
        </p:spPr>
        <p:txBody>
          <a:bodyPr/>
          <a:lstStyle/>
          <a:p>
            <a:r>
              <a:rPr lang="en-US" dirty="0">
                <a:solidFill>
                  <a:schemeClr val="tx1"/>
                </a:solidFill>
              </a:rPr>
              <a:t>Describes a set of design principles for good code</a:t>
            </a:r>
          </a:p>
          <a:p>
            <a:pPr lvl="1"/>
            <a:r>
              <a:rPr lang="en-US" dirty="0">
                <a:solidFill>
                  <a:schemeClr val="bg2"/>
                </a:solidFill>
              </a:rPr>
              <a:t>Term coined by Robert Martin, aka Uncle Bob</a:t>
            </a:r>
          </a:p>
          <a:p>
            <a:r>
              <a:rPr lang="en-US" dirty="0">
                <a:solidFill>
                  <a:schemeClr val="accent2"/>
                </a:solidFill>
              </a:rPr>
              <a:t>S</a:t>
            </a:r>
            <a:r>
              <a:rPr lang="en-US" dirty="0"/>
              <a:t>ingle Responsibility Principle</a:t>
            </a:r>
          </a:p>
          <a:p>
            <a:r>
              <a:rPr lang="en-US" dirty="0" smtClean="0">
                <a:solidFill>
                  <a:schemeClr val="accent2"/>
                </a:solidFill>
              </a:rPr>
              <a:t>O</a:t>
            </a:r>
            <a:r>
              <a:rPr lang="en-US" dirty="0" smtClean="0">
                <a:solidFill>
                  <a:schemeClr val="tx1"/>
                </a:solidFill>
              </a:rPr>
              <a:t>pen-Closed </a:t>
            </a:r>
            <a:r>
              <a:rPr lang="en-US" dirty="0">
                <a:solidFill>
                  <a:schemeClr val="tx1"/>
                </a:solidFill>
              </a:rPr>
              <a:t>Principle</a:t>
            </a:r>
          </a:p>
          <a:p>
            <a:r>
              <a:rPr lang="en-US" dirty="0">
                <a:solidFill>
                  <a:schemeClr val="accent2"/>
                </a:solidFill>
              </a:rPr>
              <a:t>L</a:t>
            </a:r>
            <a:r>
              <a:rPr lang="en-US" dirty="0">
                <a:solidFill>
                  <a:schemeClr val="tx1"/>
                </a:solidFill>
              </a:rPr>
              <a:t>iskov Substitution Principle</a:t>
            </a:r>
          </a:p>
          <a:p>
            <a:r>
              <a:rPr lang="en-US" dirty="0">
                <a:solidFill>
                  <a:schemeClr val="accent2"/>
                </a:solidFill>
              </a:rPr>
              <a:t>I</a:t>
            </a:r>
            <a:r>
              <a:rPr lang="en-US" dirty="0">
                <a:solidFill>
                  <a:schemeClr val="tx1"/>
                </a:solidFill>
              </a:rPr>
              <a:t>nterface Segregation Principle</a:t>
            </a:r>
          </a:p>
          <a:p>
            <a:r>
              <a:rPr lang="en-US" dirty="0">
                <a:solidFill>
                  <a:schemeClr val="accent2"/>
                </a:solidFill>
              </a:rPr>
              <a:t>D</a:t>
            </a:r>
            <a:r>
              <a:rPr lang="en-US" dirty="0">
                <a:solidFill>
                  <a:schemeClr val="tx1"/>
                </a:solidFill>
              </a:rPr>
              <a:t>ependency Inversion Principle</a:t>
            </a:r>
          </a:p>
        </p:txBody>
      </p:sp>
      <p:sp>
        <p:nvSpPr>
          <p:cNvPr id="6" name="Rounded Rectangle 5"/>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517106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Single Responsibility Principle (SRP)</a:t>
            </a:r>
            <a:endParaRPr lang="en-US" dirty="0"/>
          </a:p>
        </p:txBody>
      </p:sp>
      <p:sp>
        <p:nvSpPr>
          <p:cNvPr id="2" name="Content Placeholder 1"/>
          <p:cNvSpPr>
            <a:spLocks noGrp="1"/>
          </p:cNvSpPr>
          <p:nvPr>
            <p:ph idx="1"/>
          </p:nvPr>
        </p:nvSpPr>
        <p:spPr/>
        <p:txBody>
          <a:bodyPr/>
          <a:lstStyle/>
          <a:p>
            <a:r>
              <a:rPr lang="en-US" dirty="0" smtClean="0"/>
              <a:t>A class should have only one reason to change</a:t>
            </a:r>
          </a:p>
          <a:p>
            <a:r>
              <a:rPr lang="en-US" dirty="0" smtClean="0"/>
              <a:t>One responsibility per class</a:t>
            </a:r>
          </a:p>
          <a:p>
            <a:r>
              <a:rPr lang="en-US" dirty="0" smtClean="0"/>
              <a:t>Responsibility must be totally encapsulated </a:t>
            </a:r>
          </a:p>
          <a:p>
            <a:r>
              <a:rPr lang="en-US" dirty="0" smtClean="0"/>
              <a:t>So</a:t>
            </a:r>
          </a:p>
          <a:p>
            <a:pPr lvl="1"/>
            <a:r>
              <a:rPr lang="en-US" dirty="0" smtClean="0"/>
              <a:t>Split big classes</a:t>
            </a:r>
          </a:p>
          <a:p>
            <a:pPr lvl="1"/>
            <a:r>
              <a:rPr lang="en-US" dirty="0" smtClean="0"/>
              <a:t>Use layers</a:t>
            </a:r>
          </a:p>
          <a:p>
            <a:pPr lvl="1"/>
            <a:r>
              <a:rPr lang="en-US" dirty="0" smtClean="0"/>
              <a:t>Avoid large, complex classes</a:t>
            </a:r>
          </a:p>
          <a:p>
            <a:endParaRPr lang="en-US" dirty="0"/>
          </a:p>
        </p:txBody>
      </p:sp>
      <p:pic>
        <p:nvPicPr>
          <p:cNvPr id="4" name="Picture 3"/>
          <p:cNvPicPr>
            <a:picLocks noChangeAspect="1"/>
          </p:cNvPicPr>
          <p:nvPr/>
        </p:nvPicPr>
        <p:blipFill>
          <a:blip r:embed="rId3"/>
          <a:stretch>
            <a:fillRect/>
          </a:stretch>
        </p:blipFill>
        <p:spPr>
          <a:xfrm>
            <a:off x="6257122" y="1447800"/>
            <a:ext cx="2673134" cy="2120900"/>
          </a:xfrm>
          <a:prstGeom prst="rect">
            <a:avLst/>
          </a:prstGeom>
        </p:spPr>
      </p:pic>
      <p:pic>
        <p:nvPicPr>
          <p:cNvPr id="5" name="Picture 4"/>
          <p:cNvPicPr>
            <a:picLocks noChangeAspect="1"/>
          </p:cNvPicPr>
          <p:nvPr/>
        </p:nvPicPr>
        <p:blipFill>
          <a:blip r:embed="rId4"/>
          <a:stretch>
            <a:fillRect/>
          </a:stretch>
        </p:blipFill>
        <p:spPr>
          <a:xfrm>
            <a:off x="2361092" y="3537956"/>
            <a:ext cx="6604000" cy="2152415"/>
          </a:xfrm>
          <a:prstGeom prst="rect">
            <a:avLst/>
          </a:prstGeom>
        </p:spPr>
      </p:pic>
    </p:spTree>
    <p:extLst>
      <p:ext uri="{BB962C8B-B14F-4D97-AF65-F5344CB8AC3E}">
        <p14:creationId xmlns:p14="http://schemas.microsoft.com/office/powerpoint/2010/main" val="3148539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Single Responsibility Principle</a:t>
            </a:r>
            <a:endParaRPr lang="en-US" dirty="0"/>
          </a:p>
        </p:txBody>
      </p:sp>
      <p:sp>
        <p:nvSpPr>
          <p:cNvPr id="2" name="Content Placeholder 1"/>
          <p:cNvSpPr>
            <a:spLocks noGrp="1"/>
          </p:cNvSpPr>
          <p:nvPr>
            <p:ph idx="1"/>
          </p:nvPr>
        </p:nvSpPr>
        <p:spPr/>
        <p:txBody>
          <a:bodyPr/>
          <a:lstStyle/>
          <a:p>
            <a:r>
              <a:rPr lang="en-US" dirty="0" smtClean="0"/>
              <a:t>The calcPay() operation calculates the Employee pay</a:t>
            </a:r>
          </a:p>
          <a:p>
            <a:r>
              <a:rPr lang="en-US" dirty="0" smtClean="0"/>
              <a:t>reportHours() prepares a report for the auditors</a:t>
            </a:r>
          </a:p>
          <a:p>
            <a:r>
              <a:rPr lang="en-US" dirty="0" smtClean="0"/>
              <a:t>writeEmployee() saves to the database</a:t>
            </a:r>
          </a:p>
          <a:p>
            <a:endParaRPr lang="en-US" dirty="0"/>
          </a:p>
        </p:txBody>
      </p:sp>
      <p:grpSp>
        <p:nvGrpSpPr>
          <p:cNvPr id="10" name="Group 9"/>
          <p:cNvGrpSpPr/>
          <p:nvPr/>
        </p:nvGrpSpPr>
        <p:grpSpPr>
          <a:xfrm>
            <a:off x="3261555" y="2871333"/>
            <a:ext cx="2120010" cy="1815882"/>
            <a:chOff x="2102538" y="2912102"/>
            <a:chExt cx="2120010" cy="1815882"/>
          </a:xfrm>
        </p:grpSpPr>
        <p:sp>
          <p:nvSpPr>
            <p:cNvPr id="6" name="Rectangle 5"/>
            <p:cNvSpPr/>
            <p:nvPr/>
          </p:nvSpPr>
          <p:spPr bwMode="auto">
            <a:xfrm>
              <a:off x="2102538" y="2912102"/>
              <a:ext cx="2120010" cy="181588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Employee</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calcPay()</a:t>
              </a:r>
            </a:p>
            <a:p>
              <a:pPr marL="0" marR="0" indent="0"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t>reportHours()</a:t>
              </a:r>
            </a:p>
            <a:p>
              <a:pPr marL="0" marR="0" indent="0" defTabSz="914400" rtl="0" eaLnBrk="0" fontAlgn="base" latinLnBrk="0" hangingPunct="0">
                <a:lnSpc>
                  <a:spcPct val="100000"/>
                </a:lnSpc>
                <a:spcBef>
                  <a:spcPct val="0"/>
                </a:spcBef>
                <a:spcAft>
                  <a:spcPct val="0"/>
                </a:spcAft>
                <a:buClrTx/>
                <a:buSzTx/>
                <a:buFontTx/>
                <a:buNone/>
                <a:tabLst/>
              </a:pPr>
              <a:endParaRPr lang="en-US" dirty="0"/>
            </a:p>
            <a:p>
              <a:pPr marL="0" marR="0" indent="0"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writeEmployee()</a:t>
              </a:r>
            </a:p>
          </p:txBody>
        </p:sp>
        <p:cxnSp>
          <p:nvCxnSpPr>
            <p:cNvPr id="8" name="Straight Connector 7"/>
            <p:cNvCxnSpPr/>
            <p:nvPr/>
          </p:nvCxnSpPr>
          <p:spPr bwMode="auto">
            <a:xfrm flipV="1">
              <a:off x="2108362" y="3232433"/>
              <a:ext cx="2114186" cy="58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2103514" y="3384833"/>
              <a:ext cx="2114186" cy="582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11" name="TextBox 10"/>
          <p:cNvSpPr txBox="1"/>
          <p:nvPr/>
        </p:nvSpPr>
        <p:spPr>
          <a:xfrm>
            <a:off x="5969809" y="3022762"/>
            <a:ext cx="2038471" cy="523220"/>
          </a:xfrm>
          <a:prstGeom prst="rect">
            <a:avLst/>
          </a:prstGeom>
          <a:noFill/>
          <a:ln w="28575">
            <a:solidFill>
              <a:schemeClr val="tx1"/>
            </a:solidFill>
          </a:ln>
        </p:spPr>
        <p:txBody>
          <a:bodyPr wrap="square" rtlCol="0">
            <a:spAutoFit/>
          </a:bodyPr>
          <a:lstStyle/>
          <a:p>
            <a:r>
              <a:rPr lang="en-US" dirty="0">
                <a:solidFill>
                  <a:schemeClr val="bg2"/>
                </a:solidFill>
              </a:rPr>
              <a:t>The CFO is interested in this operation</a:t>
            </a:r>
          </a:p>
        </p:txBody>
      </p:sp>
      <p:sp>
        <p:nvSpPr>
          <p:cNvPr id="12" name="TextBox 11"/>
          <p:cNvSpPr txBox="1"/>
          <p:nvPr/>
        </p:nvSpPr>
        <p:spPr>
          <a:xfrm>
            <a:off x="6011549" y="4800114"/>
            <a:ext cx="2038471" cy="523220"/>
          </a:xfrm>
          <a:prstGeom prst="rect">
            <a:avLst/>
          </a:prstGeom>
          <a:noFill/>
          <a:ln w="28575">
            <a:solidFill>
              <a:schemeClr val="tx1"/>
            </a:solidFill>
          </a:ln>
        </p:spPr>
        <p:txBody>
          <a:bodyPr wrap="square" rtlCol="0">
            <a:spAutoFit/>
          </a:bodyPr>
          <a:lstStyle/>
          <a:p>
            <a:r>
              <a:rPr lang="en-US" dirty="0">
                <a:solidFill>
                  <a:schemeClr val="bg2"/>
                </a:solidFill>
              </a:rPr>
              <a:t>The CTO is interested in this operation</a:t>
            </a:r>
          </a:p>
        </p:txBody>
      </p:sp>
      <p:sp>
        <p:nvSpPr>
          <p:cNvPr id="13" name="TextBox 12"/>
          <p:cNvSpPr txBox="1"/>
          <p:nvPr/>
        </p:nvSpPr>
        <p:spPr>
          <a:xfrm>
            <a:off x="456229" y="3752093"/>
            <a:ext cx="2038471" cy="523220"/>
          </a:xfrm>
          <a:prstGeom prst="rect">
            <a:avLst/>
          </a:prstGeom>
          <a:noFill/>
          <a:ln w="28575">
            <a:solidFill>
              <a:schemeClr val="tx1"/>
            </a:solidFill>
          </a:ln>
        </p:spPr>
        <p:txBody>
          <a:bodyPr wrap="square" rtlCol="0">
            <a:spAutoFit/>
          </a:bodyPr>
          <a:lstStyle/>
          <a:p>
            <a:r>
              <a:rPr lang="en-US" dirty="0">
                <a:solidFill>
                  <a:schemeClr val="bg2"/>
                </a:solidFill>
              </a:rPr>
              <a:t>The COO is interested in this operation</a:t>
            </a:r>
          </a:p>
        </p:txBody>
      </p:sp>
      <p:cxnSp>
        <p:nvCxnSpPr>
          <p:cNvPr id="15" name="Straight Arrow Connector 14"/>
          <p:cNvCxnSpPr>
            <a:stCxn id="13" idx="3"/>
          </p:cNvCxnSpPr>
          <p:nvPr/>
        </p:nvCxnSpPr>
        <p:spPr bwMode="auto">
          <a:xfrm>
            <a:off x="2494700" y="4013703"/>
            <a:ext cx="726085" cy="8653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Straight Arrow Connector 16"/>
          <p:cNvCxnSpPr>
            <a:stCxn id="11" idx="1"/>
          </p:cNvCxnSpPr>
          <p:nvPr/>
        </p:nvCxnSpPr>
        <p:spPr bwMode="auto">
          <a:xfrm flipH="1">
            <a:off x="4251669" y="3284372"/>
            <a:ext cx="1718140" cy="36158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Straight Arrow Connector 18"/>
          <p:cNvCxnSpPr>
            <a:stCxn id="12" idx="1"/>
          </p:cNvCxnSpPr>
          <p:nvPr/>
        </p:nvCxnSpPr>
        <p:spPr bwMode="auto">
          <a:xfrm flipH="1" flipV="1">
            <a:off x="4717605" y="4579713"/>
            <a:ext cx="1293944" cy="4820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05017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Design Principles: Single Responsibility </a:t>
            </a:r>
            <a:r>
              <a:rPr lang="en-US" dirty="0" smtClean="0"/>
              <a:t>Principle</a:t>
            </a:r>
            <a:endParaRPr lang="en-US" dirty="0"/>
          </a:p>
        </p:txBody>
      </p:sp>
      <p:sp>
        <p:nvSpPr>
          <p:cNvPr id="2" name="Content Placeholder 1"/>
          <p:cNvSpPr>
            <a:spLocks noGrp="1"/>
          </p:cNvSpPr>
          <p:nvPr>
            <p:ph idx="1"/>
          </p:nvPr>
        </p:nvSpPr>
        <p:spPr>
          <a:xfrm>
            <a:off x="279400" y="584200"/>
            <a:ext cx="8599488" cy="2185214"/>
          </a:xfrm>
        </p:spPr>
        <p:txBody>
          <a:bodyPr/>
          <a:lstStyle/>
          <a:p>
            <a:r>
              <a:rPr lang="en-US" dirty="0"/>
              <a:t>SRP </a:t>
            </a:r>
            <a:r>
              <a:rPr lang="en-US" dirty="0" smtClean="0"/>
              <a:t>violation smells</a:t>
            </a:r>
            <a:endParaRPr lang="en-US" dirty="0"/>
          </a:p>
          <a:p>
            <a:pPr lvl="1"/>
            <a:r>
              <a:rPr lang="en-US" dirty="0"/>
              <a:t>Member groups or even </a:t>
            </a:r>
            <a:r>
              <a:rPr lang="en-US" dirty="0" smtClean="0"/>
              <a:t>coalitions</a:t>
            </a:r>
            <a:endParaRPr lang="en-US" dirty="0"/>
          </a:p>
          <a:p>
            <a:pPr lvl="1"/>
            <a:r>
              <a:rPr lang="en-US" dirty="0"/>
              <a:t>Boolean flags</a:t>
            </a:r>
          </a:p>
          <a:p>
            <a:pPr lvl="1"/>
            <a:r>
              <a:rPr lang="en-US" dirty="0"/>
              <a:t>Hard-to-name classes</a:t>
            </a:r>
          </a:p>
          <a:p>
            <a:pPr lvl="1"/>
            <a:r>
              <a:rPr lang="en-US" dirty="0"/>
              <a:t>Mega classes: *Manager, *Controller, *Util, Context, ...</a:t>
            </a:r>
          </a:p>
          <a:p>
            <a:pPr lvl="1"/>
            <a:r>
              <a:rPr lang="en-US" dirty="0"/>
              <a:t>Long unit tests</a:t>
            </a:r>
          </a:p>
          <a:p>
            <a:pPr lvl="1"/>
            <a:r>
              <a:rPr lang="en-US" dirty="0"/>
              <a:t>Hard-to-test double units</a:t>
            </a:r>
          </a:p>
        </p:txBody>
      </p:sp>
    </p:spTree>
    <p:extLst>
      <p:ext uri="{BB962C8B-B14F-4D97-AF65-F5344CB8AC3E}">
        <p14:creationId xmlns:p14="http://schemas.microsoft.com/office/powerpoint/2010/main" val="51796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Design Principles: </a:t>
            </a:r>
            <a:r>
              <a:rPr lang="en-US" dirty="0" smtClean="0"/>
              <a:t>Open-Closed </a:t>
            </a:r>
            <a:r>
              <a:rPr lang="en-US" dirty="0"/>
              <a:t>Principle</a:t>
            </a:r>
          </a:p>
        </p:txBody>
      </p:sp>
      <p:sp>
        <p:nvSpPr>
          <p:cNvPr id="2" name="Content Placeholder 1"/>
          <p:cNvSpPr>
            <a:spLocks noGrp="1"/>
          </p:cNvSpPr>
          <p:nvPr>
            <p:ph idx="1"/>
          </p:nvPr>
        </p:nvSpPr>
        <p:spPr>
          <a:xfrm>
            <a:off x="279400" y="584200"/>
            <a:ext cx="8599488" cy="3411190"/>
          </a:xfrm>
        </p:spPr>
        <p:txBody>
          <a:bodyPr/>
          <a:lstStyle/>
          <a:p>
            <a:r>
              <a:rPr lang="en-US" dirty="0"/>
              <a:t>A class is Open for extension but Closed for modification</a:t>
            </a:r>
          </a:p>
          <a:p>
            <a:r>
              <a:rPr lang="en-US" dirty="0"/>
              <a:t>Never modify the internals to add a new behaviors </a:t>
            </a:r>
          </a:p>
          <a:p>
            <a:pPr lvl="1"/>
            <a:r>
              <a:rPr lang="en-US" dirty="0"/>
              <a:t>Extend the class instead</a:t>
            </a:r>
          </a:p>
          <a:p>
            <a:r>
              <a:rPr lang="en-US" dirty="0"/>
              <a:t>All member state fields must be private</a:t>
            </a:r>
          </a:p>
          <a:p>
            <a:r>
              <a:rPr lang="en-US" dirty="0"/>
              <a:t>Never use global state fields</a:t>
            </a:r>
          </a:p>
          <a:p>
            <a:r>
              <a:rPr lang="en-US" dirty="0"/>
              <a:t>Depend on interfaces, not implementation</a:t>
            </a:r>
          </a:p>
          <a:p>
            <a:r>
              <a:rPr lang="en-US" altLang="zh-CN" dirty="0"/>
              <a:t>Conformance results in flexibility, reusability, and maintainability</a:t>
            </a:r>
            <a:endParaRPr lang="en-US" dirty="0"/>
          </a:p>
          <a:p>
            <a:endParaRPr lang="en-US" dirty="0"/>
          </a:p>
        </p:txBody>
      </p:sp>
    </p:spTree>
    <p:extLst>
      <p:ext uri="{BB962C8B-B14F-4D97-AF65-F5344CB8AC3E}">
        <p14:creationId xmlns:p14="http://schemas.microsoft.com/office/powerpoint/2010/main" val="2964846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Open-Closed Principle</a:t>
            </a:r>
            <a:endParaRPr lang="en-US" dirty="0"/>
          </a:p>
        </p:txBody>
      </p:sp>
      <p:sp>
        <p:nvSpPr>
          <p:cNvPr id="2" name="Content Placeholder 1"/>
          <p:cNvSpPr>
            <a:spLocks noGrp="1"/>
          </p:cNvSpPr>
          <p:nvPr>
            <p:ph idx="1"/>
          </p:nvPr>
        </p:nvSpPr>
        <p:spPr>
          <a:xfrm>
            <a:off x="279400" y="584200"/>
            <a:ext cx="8599488" cy="3662541"/>
          </a:xfrm>
        </p:spPr>
        <p:txBody>
          <a:bodyPr/>
          <a:lstStyle/>
          <a:p>
            <a:r>
              <a:rPr lang="en-US" dirty="0" smtClean="0"/>
              <a:t>With this design, any change to the Calculator will cause a change (or </a:t>
            </a:r>
            <a:br>
              <a:rPr lang="en-US" dirty="0" smtClean="0"/>
            </a:br>
            <a:r>
              <a:rPr lang="en-US" dirty="0" smtClean="0"/>
              <a:t>at least a regression test) on myClass</a:t>
            </a:r>
          </a:p>
          <a:p>
            <a:endParaRPr lang="en-US" dirty="0"/>
          </a:p>
          <a:p>
            <a:endParaRPr lang="en-US" dirty="0" smtClean="0"/>
          </a:p>
          <a:p>
            <a:endParaRPr lang="en-US" dirty="0"/>
          </a:p>
          <a:p>
            <a:endParaRPr lang="en-US" dirty="0" smtClean="0"/>
          </a:p>
          <a:p>
            <a:endParaRPr lang="en-US" dirty="0"/>
          </a:p>
          <a:p>
            <a:r>
              <a:rPr lang="en-US" dirty="0"/>
              <a:t>By depending on an interface, myClass is closed for modification if changes to the Calculator class occur</a:t>
            </a:r>
          </a:p>
        </p:txBody>
      </p:sp>
      <p:sp>
        <p:nvSpPr>
          <p:cNvPr id="4" name="Rectangle 3"/>
          <p:cNvSpPr/>
          <p:nvPr/>
        </p:nvSpPr>
        <p:spPr bwMode="auto">
          <a:xfrm>
            <a:off x="658135" y="2137483"/>
            <a:ext cx="2009350"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myClass</a:t>
            </a:r>
          </a:p>
        </p:txBody>
      </p:sp>
      <p:sp>
        <p:nvSpPr>
          <p:cNvPr id="8" name="Rectangle 7"/>
          <p:cNvSpPr/>
          <p:nvPr/>
        </p:nvSpPr>
        <p:spPr bwMode="auto">
          <a:xfrm>
            <a:off x="4235167" y="1598873"/>
            <a:ext cx="2009350" cy="138499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Calculator</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lang="en-US" dirty="0"/>
              <a:t>a</a:t>
            </a:r>
            <a:r>
              <a:rPr kumimoji="0" lang="en-US" sz="1400" b="0" i="0" u="none" strike="noStrike" cap="none" normalizeH="0" baseline="0" dirty="0">
                <a:ln>
                  <a:noFill/>
                </a:ln>
                <a:solidFill>
                  <a:schemeClr val="tx1"/>
                </a:solidFill>
                <a:effectLst/>
                <a:latin typeface="Arial" charset="0"/>
              </a:rPr>
              <a:t>dd()</a:t>
            </a:r>
          </a:p>
          <a:p>
            <a:pPr marL="0" marR="0" indent="0" algn="ctr" defTabSz="914400" rtl="0" eaLnBrk="0" fontAlgn="base" latinLnBrk="0" hangingPunct="0">
              <a:lnSpc>
                <a:spcPct val="100000"/>
              </a:lnSpc>
              <a:spcBef>
                <a:spcPct val="0"/>
              </a:spcBef>
              <a:spcAft>
                <a:spcPct val="0"/>
              </a:spcAft>
              <a:buClrTx/>
              <a:buSzTx/>
              <a:buFontTx/>
              <a:buNone/>
              <a:tabLst/>
            </a:pPr>
            <a:r>
              <a:rPr lang="en-US" dirty="0"/>
              <a:t>subtract()</a:t>
            </a:r>
          </a:p>
          <a:p>
            <a:pPr marL="0" marR="0" indent="0" algn="ctr" defTabSz="914400" rtl="0" eaLnBrk="0" fontAlgn="base" latinLnBrk="0" hangingPunct="0">
              <a:lnSpc>
                <a:spcPct val="100000"/>
              </a:lnSpc>
              <a:spcBef>
                <a:spcPct val="0"/>
              </a:spcBef>
              <a:spcAft>
                <a:spcPct val="0"/>
              </a:spcAft>
              <a:buClrTx/>
              <a:buSzTx/>
              <a:buFontTx/>
              <a:buNone/>
              <a:tabLst/>
            </a:pPr>
            <a:r>
              <a:rPr lang="en-US" dirty="0"/>
              <a:t>m</a:t>
            </a:r>
            <a:r>
              <a:rPr kumimoji="0" lang="en-US" sz="1400" b="0" i="0" u="none" strike="noStrike" cap="none" normalizeH="0" baseline="0" dirty="0">
                <a:ln>
                  <a:noFill/>
                </a:ln>
                <a:solidFill>
                  <a:schemeClr val="tx1"/>
                </a:solidFill>
                <a:effectLst/>
                <a:latin typeface="Arial" charset="0"/>
              </a:rPr>
              <a:t>ultiply()</a:t>
            </a:r>
          </a:p>
          <a:p>
            <a:pPr marL="0" marR="0" indent="0" algn="ctr" defTabSz="914400" rtl="0" eaLnBrk="0" fontAlgn="base" latinLnBrk="0" hangingPunct="0">
              <a:lnSpc>
                <a:spcPct val="100000"/>
              </a:lnSpc>
              <a:spcBef>
                <a:spcPct val="0"/>
              </a:spcBef>
              <a:spcAft>
                <a:spcPct val="0"/>
              </a:spcAft>
              <a:buClrTx/>
              <a:buSzTx/>
              <a:buFontTx/>
              <a:buNone/>
              <a:tabLst/>
            </a:pPr>
            <a:r>
              <a:rPr lang="en-US" dirty="0"/>
              <a:t>divide()</a:t>
            </a:r>
            <a:endParaRPr kumimoji="0" lang="en-US" sz="1400" b="0" i="0" u="none" strike="noStrike" cap="none" normalizeH="0" baseline="0" dirty="0">
              <a:ln>
                <a:noFill/>
              </a:ln>
              <a:solidFill>
                <a:schemeClr val="tx1"/>
              </a:solidFill>
              <a:effectLst/>
              <a:latin typeface="Arial" charset="0"/>
            </a:endParaRPr>
          </a:p>
        </p:txBody>
      </p:sp>
      <p:cxnSp>
        <p:nvCxnSpPr>
          <p:cNvPr id="9" name="Straight Arrow Connector 8"/>
          <p:cNvCxnSpPr>
            <a:stCxn id="4" idx="3"/>
            <a:endCxn id="8" idx="1"/>
          </p:cNvCxnSpPr>
          <p:nvPr/>
        </p:nvCxnSpPr>
        <p:spPr bwMode="auto">
          <a:xfrm flipV="1">
            <a:off x="2667485" y="2291371"/>
            <a:ext cx="1567682" cy="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3" name="Straight Connector 12"/>
          <p:cNvCxnSpPr/>
          <p:nvPr/>
        </p:nvCxnSpPr>
        <p:spPr bwMode="auto">
          <a:xfrm>
            <a:off x="4235167" y="1892866"/>
            <a:ext cx="20093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236136" y="2045266"/>
            <a:ext cx="20093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577567" y="4922016"/>
            <a:ext cx="2009350"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myClass</a:t>
            </a:r>
          </a:p>
        </p:txBody>
      </p:sp>
      <p:cxnSp>
        <p:nvCxnSpPr>
          <p:cNvPr id="20" name="Straight Arrow Connector 19"/>
          <p:cNvCxnSpPr>
            <a:stCxn id="18" idx="3"/>
            <a:endCxn id="19" idx="1"/>
          </p:cNvCxnSpPr>
          <p:nvPr/>
        </p:nvCxnSpPr>
        <p:spPr bwMode="auto">
          <a:xfrm flipV="1">
            <a:off x="2586917" y="5074391"/>
            <a:ext cx="987067" cy="151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nvGrpSpPr>
          <p:cNvPr id="14" name="Group 13"/>
          <p:cNvGrpSpPr/>
          <p:nvPr/>
        </p:nvGrpSpPr>
        <p:grpSpPr>
          <a:xfrm>
            <a:off x="3573984" y="4274172"/>
            <a:ext cx="2010319" cy="1600438"/>
            <a:chOff x="4183720" y="4319343"/>
            <a:chExt cx="2010319" cy="1600438"/>
          </a:xfrm>
        </p:grpSpPr>
        <p:sp>
          <p:nvSpPr>
            <p:cNvPr id="19" name="Rectangle 18"/>
            <p:cNvSpPr/>
            <p:nvPr/>
          </p:nvSpPr>
          <p:spPr bwMode="auto">
            <a:xfrm>
              <a:off x="4183720" y="4319343"/>
              <a:ext cx="2009350" cy="160043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rPr>
                <a:t>iCalculator</a:t>
              </a:r>
              <a:endParaRPr kumimoji="0" lang="en-US" sz="1400" b="0" i="1" u="none" strike="noStrike" cap="none" normalizeH="0" baseline="0" dirty="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i="1" dirty="0"/>
            </a:p>
            <a:p>
              <a:pPr marL="0" marR="0" indent="0" algn="ctr" defTabSz="914400" rtl="0" eaLnBrk="0" fontAlgn="base" latinLnBrk="0" hangingPunct="0">
                <a:lnSpc>
                  <a:spcPct val="100000"/>
                </a:lnSpc>
                <a:spcBef>
                  <a:spcPct val="0"/>
                </a:spcBef>
                <a:spcAft>
                  <a:spcPct val="0"/>
                </a:spcAft>
                <a:buClrTx/>
                <a:buSzTx/>
                <a:buFontTx/>
                <a:buNone/>
                <a:tabLst/>
              </a:pPr>
              <a:r>
                <a:rPr lang="en-US" i="1" dirty="0"/>
                <a:t>a</a:t>
              </a:r>
              <a:r>
                <a:rPr kumimoji="0" lang="en-US" sz="1400" b="0" i="1" u="none" strike="noStrike" cap="none" normalizeH="0" baseline="0" dirty="0">
                  <a:ln>
                    <a:noFill/>
                  </a:ln>
                  <a:solidFill>
                    <a:schemeClr val="tx1"/>
                  </a:solidFill>
                  <a:effectLst/>
                </a:rPr>
                <a:t>dd()</a:t>
              </a:r>
            </a:p>
            <a:p>
              <a:pPr marL="0" marR="0" indent="0" algn="ctr" defTabSz="914400" rtl="0" eaLnBrk="0" fontAlgn="base" latinLnBrk="0" hangingPunct="0">
                <a:lnSpc>
                  <a:spcPct val="100000"/>
                </a:lnSpc>
                <a:spcBef>
                  <a:spcPct val="0"/>
                </a:spcBef>
                <a:spcAft>
                  <a:spcPct val="0"/>
                </a:spcAft>
                <a:buClrTx/>
                <a:buSzTx/>
                <a:buFontTx/>
                <a:buNone/>
                <a:tabLst/>
              </a:pPr>
              <a:r>
                <a:rPr lang="en-US" i="1" dirty="0"/>
                <a:t>subtract()</a:t>
              </a:r>
            </a:p>
            <a:p>
              <a:pPr marL="0" marR="0" indent="0" algn="ctr" defTabSz="914400" rtl="0" eaLnBrk="0" fontAlgn="base" latinLnBrk="0" hangingPunct="0">
                <a:lnSpc>
                  <a:spcPct val="100000"/>
                </a:lnSpc>
                <a:spcBef>
                  <a:spcPct val="0"/>
                </a:spcBef>
                <a:spcAft>
                  <a:spcPct val="0"/>
                </a:spcAft>
                <a:buClrTx/>
                <a:buSzTx/>
                <a:buFontTx/>
                <a:buNone/>
                <a:tabLst/>
              </a:pPr>
              <a:r>
                <a:rPr lang="en-US" i="1" dirty="0"/>
                <a:t>m</a:t>
              </a:r>
              <a:r>
                <a:rPr kumimoji="0" lang="en-US" sz="1400" b="0" i="1" u="none" strike="noStrike" cap="none" normalizeH="0" baseline="0" dirty="0">
                  <a:ln>
                    <a:noFill/>
                  </a:ln>
                  <a:solidFill>
                    <a:schemeClr val="tx1"/>
                  </a:solidFill>
                  <a:effectLst/>
                </a:rPr>
                <a:t>ultiply()</a:t>
              </a:r>
            </a:p>
            <a:p>
              <a:pPr marL="0" marR="0" indent="0" algn="ctr" defTabSz="914400" rtl="0" eaLnBrk="0" fontAlgn="base" latinLnBrk="0" hangingPunct="0">
                <a:lnSpc>
                  <a:spcPct val="100000"/>
                </a:lnSpc>
                <a:spcBef>
                  <a:spcPct val="0"/>
                </a:spcBef>
                <a:spcAft>
                  <a:spcPct val="0"/>
                </a:spcAft>
                <a:buClrTx/>
                <a:buSzTx/>
                <a:buFontTx/>
                <a:buNone/>
                <a:tabLst/>
              </a:pPr>
              <a:r>
                <a:rPr lang="en-US" i="1" dirty="0"/>
                <a:t>divide()</a:t>
              </a:r>
              <a:endParaRPr kumimoji="0" lang="en-US" sz="1400" b="0" i="1" u="none" strike="noStrike" cap="none" normalizeH="0" baseline="0" dirty="0">
                <a:ln>
                  <a:noFill/>
                </a:ln>
                <a:solidFill>
                  <a:schemeClr val="tx1"/>
                </a:solidFill>
                <a:effectLst/>
              </a:endParaRPr>
            </a:p>
          </p:txBody>
        </p:sp>
        <p:cxnSp>
          <p:nvCxnSpPr>
            <p:cNvPr id="21" name="Straight Connector 20"/>
            <p:cNvCxnSpPr/>
            <p:nvPr/>
          </p:nvCxnSpPr>
          <p:spPr bwMode="auto">
            <a:xfrm>
              <a:off x="4183720" y="4980261"/>
              <a:ext cx="20093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184689" y="4853096"/>
              <a:ext cx="20093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3" name="Rectangle 22"/>
          <p:cNvSpPr/>
          <p:nvPr/>
        </p:nvSpPr>
        <p:spPr bwMode="auto">
          <a:xfrm>
            <a:off x="6869538" y="4319343"/>
            <a:ext cx="2009350" cy="138499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Calculator</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lang="en-US" dirty="0"/>
              <a:t>a</a:t>
            </a:r>
            <a:r>
              <a:rPr kumimoji="0" lang="en-US" sz="1400" b="0" i="0" u="none" strike="noStrike" cap="none" normalizeH="0" baseline="0" dirty="0">
                <a:ln>
                  <a:noFill/>
                </a:ln>
                <a:solidFill>
                  <a:schemeClr val="tx1"/>
                </a:solidFill>
                <a:effectLst/>
                <a:latin typeface="Arial" charset="0"/>
              </a:rPr>
              <a:t>dd()</a:t>
            </a:r>
          </a:p>
          <a:p>
            <a:pPr marL="0" marR="0" indent="0" algn="ctr" defTabSz="914400" rtl="0" eaLnBrk="0" fontAlgn="base" latinLnBrk="0" hangingPunct="0">
              <a:lnSpc>
                <a:spcPct val="100000"/>
              </a:lnSpc>
              <a:spcBef>
                <a:spcPct val="0"/>
              </a:spcBef>
              <a:spcAft>
                <a:spcPct val="0"/>
              </a:spcAft>
              <a:buClrTx/>
              <a:buSzTx/>
              <a:buFontTx/>
              <a:buNone/>
              <a:tabLst/>
            </a:pPr>
            <a:r>
              <a:rPr lang="en-US" dirty="0"/>
              <a:t>subtract()</a:t>
            </a:r>
          </a:p>
          <a:p>
            <a:pPr marL="0" marR="0" indent="0" algn="ctr" defTabSz="914400" rtl="0" eaLnBrk="0" fontAlgn="base" latinLnBrk="0" hangingPunct="0">
              <a:lnSpc>
                <a:spcPct val="100000"/>
              </a:lnSpc>
              <a:spcBef>
                <a:spcPct val="0"/>
              </a:spcBef>
              <a:spcAft>
                <a:spcPct val="0"/>
              </a:spcAft>
              <a:buClrTx/>
              <a:buSzTx/>
              <a:buFontTx/>
              <a:buNone/>
              <a:tabLst/>
            </a:pPr>
            <a:r>
              <a:rPr lang="en-US" dirty="0"/>
              <a:t>m</a:t>
            </a:r>
            <a:r>
              <a:rPr kumimoji="0" lang="en-US" sz="1400" b="0" i="0" u="none" strike="noStrike" cap="none" normalizeH="0" baseline="0" dirty="0">
                <a:ln>
                  <a:noFill/>
                </a:ln>
                <a:solidFill>
                  <a:schemeClr val="tx1"/>
                </a:solidFill>
                <a:effectLst/>
                <a:latin typeface="Arial" charset="0"/>
              </a:rPr>
              <a:t>ultiply()</a:t>
            </a:r>
          </a:p>
          <a:p>
            <a:pPr marL="0" marR="0" indent="0" algn="ctr" defTabSz="914400" rtl="0" eaLnBrk="0" fontAlgn="base" latinLnBrk="0" hangingPunct="0">
              <a:lnSpc>
                <a:spcPct val="100000"/>
              </a:lnSpc>
              <a:spcBef>
                <a:spcPct val="0"/>
              </a:spcBef>
              <a:spcAft>
                <a:spcPct val="0"/>
              </a:spcAft>
              <a:buClrTx/>
              <a:buSzTx/>
              <a:buFontTx/>
              <a:buNone/>
              <a:tabLst/>
            </a:pPr>
            <a:r>
              <a:rPr lang="en-US" dirty="0"/>
              <a:t>divide()</a:t>
            </a:r>
            <a:endParaRPr kumimoji="0" lang="en-US" sz="1400" b="0" i="0" u="none" strike="noStrike" cap="none" normalizeH="0" baseline="0" dirty="0">
              <a:ln>
                <a:noFill/>
              </a:ln>
              <a:solidFill>
                <a:schemeClr val="tx1"/>
              </a:solidFill>
              <a:effectLst/>
              <a:latin typeface="Arial" charset="0"/>
            </a:endParaRPr>
          </a:p>
        </p:txBody>
      </p:sp>
      <p:cxnSp>
        <p:nvCxnSpPr>
          <p:cNvPr id="24" name="Straight Connector 23"/>
          <p:cNvCxnSpPr/>
          <p:nvPr/>
        </p:nvCxnSpPr>
        <p:spPr bwMode="auto">
          <a:xfrm>
            <a:off x="6869538" y="4613337"/>
            <a:ext cx="20093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870507" y="4765737"/>
            <a:ext cx="200935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Isosceles Triangle 29"/>
          <p:cNvSpPr/>
          <p:nvPr/>
        </p:nvSpPr>
        <p:spPr bwMode="auto">
          <a:xfrm rot="16200000">
            <a:off x="5583334" y="4854539"/>
            <a:ext cx="322409" cy="294702"/>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32" name="Straight Connector 31"/>
          <p:cNvCxnSpPr>
            <a:stCxn id="30" idx="3"/>
            <a:endCxn id="23" idx="1"/>
          </p:cNvCxnSpPr>
          <p:nvPr/>
        </p:nvCxnSpPr>
        <p:spPr bwMode="auto">
          <a:xfrm>
            <a:off x="5891890" y="5001890"/>
            <a:ext cx="977648" cy="995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861821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Open-Closed Principle</a:t>
            </a:r>
            <a:endParaRPr lang="en-US" dirty="0"/>
          </a:p>
        </p:txBody>
      </p:sp>
      <p:sp>
        <p:nvSpPr>
          <p:cNvPr id="2" name="Content Placeholder 1"/>
          <p:cNvSpPr>
            <a:spLocks noGrp="1"/>
          </p:cNvSpPr>
          <p:nvPr>
            <p:ph idx="1"/>
          </p:nvPr>
        </p:nvSpPr>
        <p:spPr>
          <a:xfrm>
            <a:off x="279400" y="584200"/>
            <a:ext cx="8599488" cy="369332"/>
          </a:xfrm>
        </p:spPr>
        <p:txBody>
          <a:bodyPr/>
          <a:lstStyle/>
          <a:p>
            <a:r>
              <a:rPr lang="en-US" dirty="0" smtClean="0"/>
              <a:t>Another solution for Open-Closed is the Strategy Pattern</a:t>
            </a:r>
            <a:endParaRPr lang="en-US" dirty="0"/>
          </a:p>
        </p:txBody>
      </p:sp>
      <p:pic>
        <p:nvPicPr>
          <p:cNvPr id="4" name="Picture 3"/>
          <p:cNvPicPr>
            <a:picLocks noChangeAspect="1"/>
          </p:cNvPicPr>
          <p:nvPr/>
        </p:nvPicPr>
        <p:blipFill>
          <a:blip r:embed="rId3"/>
          <a:stretch>
            <a:fillRect/>
          </a:stretch>
        </p:blipFill>
        <p:spPr>
          <a:xfrm>
            <a:off x="2159000" y="1333500"/>
            <a:ext cx="4826000" cy="4191000"/>
          </a:xfrm>
          <a:prstGeom prst="rect">
            <a:avLst/>
          </a:prstGeom>
        </p:spPr>
      </p:pic>
    </p:spTree>
    <p:extLst>
      <p:ext uri="{BB962C8B-B14F-4D97-AF65-F5344CB8AC3E}">
        <p14:creationId xmlns:p14="http://schemas.microsoft.com/office/powerpoint/2010/main" val="124021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Objectives</a:t>
            </a:r>
          </a:p>
        </p:txBody>
      </p:sp>
      <p:sp>
        <p:nvSpPr>
          <p:cNvPr id="2" name="Content Placeholder 1"/>
          <p:cNvSpPr>
            <a:spLocks noGrp="1"/>
          </p:cNvSpPr>
          <p:nvPr>
            <p:ph idx="1"/>
          </p:nvPr>
        </p:nvSpPr>
        <p:spPr>
          <a:xfrm>
            <a:off x="279400" y="584200"/>
            <a:ext cx="8599488" cy="2652008"/>
          </a:xfrm>
        </p:spPr>
        <p:txBody>
          <a:bodyPr/>
          <a:lstStyle/>
          <a:p>
            <a:pPr>
              <a:buNone/>
            </a:pPr>
            <a:r>
              <a:rPr lang="en-US" dirty="0"/>
              <a:t>In this chapter, you will learn to</a:t>
            </a:r>
          </a:p>
          <a:p>
            <a:r>
              <a:rPr lang="en-US" dirty="0" smtClean="0"/>
              <a:t>Learn the importance of simple design</a:t>
            </a:r>
          </a:p>
          <a:p>
            <a:r>
              <a:rPr lang="en-US" dirty="0" smtClean="0"/>
              <a:t>Apply </a:t>
            </a:r>
            <a:r>
              <a:rPr lang="en-US" dirty="0"/>
              <a:t>key design principles</a:t>
            </a:r>
          </a:p>
          <a:p>
            <a:r>
              <a:rPr lang="en-US" dirty="0"/>
              <a:t>Understand what design patterns are</a:t>
            </a:r>
          </a:p>
          <a:p>
            <a:r>
              <a:rPr lang="en-US" dirty="0"/>
              <a:t>Understand the pros and cons of using design patterns</a:t>
            </a:r>
          </a:p>
          <a:p>
            <a:r>
              <a:rPr lang="en-US" dirty="0"/>
              <a:t>Use the Observer and Factory patterns</a:t>
            </a:r>
          </a:p>
        </p:txBody>
      </p:sp>
    </p:spTree>
    <p:extLst>
      <p:ext uri="{BB962C8B-B14F-4D97-AF65-F5344CB8AC3E}">
        <p14:creationId xmlns:p14="http://schemas.microsoft.com/office/powerpoint/2010/main" val="804131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Hands-On Exercise </a:t>
            </a:r>
            <a:r>
              <a:rPr lang="en-GB" dirty="0" smtClean="0"/>
              <a:t>4.2 </a:t>
            </a:r>
            <a:endParaRPr lang="en-GB" dirty="0"/>
          </a:p>
        </p:txBody>
      </p:sp>
      <p:sp>
        <p:nvSpPr>
          <p:cNvPr id="4" name="TextBox 3"/>
          <p:cNvSpPr txBox="1"/>
          <p:nvPr/>
        </p:nvSpPr>
        <p:spPr>
          <a:xfrm>
            <a:off x="555549" y="2886717"/>
            <a:ext cx="8032901" cy="923330"/>
          </a:xfrm>
          <a:prstGeom prst="rect">
            <a:avLst/>
          </a:prstGeom>
          <a:noFill/>
        </p:spPr>
        <p:txBody>
          <a:bodyPr wrap="square" rtlCol="0" anchor="ctr">
            <a:spAutoFit/>
          </a:bodyPr>
          <a:lstStyle/>
          <a:p>
            <a:pPr algn="ctr"/>
            <a:r>
              <a:rPr lang="en-US" sz="1800" b="1" i="1" dirty="0">
                <a:latin typeface="Century Schoolbook" pitchFamily="18" charset="0"/>
              </a:rPr>
              <a:t>In your Workbook, please refer to </a:t>
            </a:r>
            <a:br>
              <a:rPr lang="en-US" sz="1800" b="1" i="1" dirty="0">
                <a:latin typeface="Century Schoolbook" pitchFamily="18" charset="0"/>
              </a:rPr>
            </a:br>
            <a:r>
              <a:rPr lang="en-US" sz="1800" b="1" i="1" dirty="0">
                <a:latin typeface="Century Schoolbook" pitchFamily="18" charset="0"/>
              </a:rPr>
              <a:t>Hands-On Exercise </a:t>
            </a:r>
            <a:r>
              <a:rPr lang="en-US" sz="1800" b="1" i="1" dirty="0" smtClean="0">
                <a:latin typeface="Century Schoolbook" pitchFamily="18" charset="0"/>
              </a:rPr>
              <a:t>4.2:</a:t>
            </a:r>
            <a:br>
              <a:rPr lang="en-US" sz="1800" b="1" i="1" dirty="0" smtClean="0">
                <a:latin typeface="Century Schoolbook" pitchFamily="18" charset="0"/>
              </a:rPr>
            </a:br>
            <a:r>
              <a:rPr lang="en-US" sz="1800" b="1" i="1" dirty="0" smtClean="0">
                <a:latin typeface="Century Schoolbook" pitchFamily="18" charset="0"/>
              </a:rPr>
              <a:t>Single </a:t>
            </a:r>
            <a:r>
              <a:rPr lang="en-US" sz="1800" b="1" i="1" dirty="0">
                <a:latin typeface="Century Schoolbook" pitchFamily="18" charset="0"/>
              </a:rPr>
              <a:t>Responsibility </a:t>
            </a:r>
            <a:r>
              <a:rPr lang="en-US" sz="1800" b="1" i="1" dirty="0" smtClean="0">
                <a:latin typeface="Century Schoolbook" pitchFamily="18" charset="0"/>
              </a:rPr>
              <a:t>and </a:t>
            </a:r>
            <a:r>
              <a:rPr lang="en-US" sz="1800" b="1" i="1" dirty="0">
                <a:latin typeface="Century Schoolbook" pitchFamily="18" charset="0"/>
              </a:rPr>
              <a:t>Open-Closed Principles</a:t>
            </a:r>
          </a:p>
        </p:txBody>
      </p:sp>
    </p:spTree>
    <p:extLst>
      <p:ext uri="{BB962C8B-B14F-4D97-AF65-F5344CB8AC3E}">
        <p14:creationId xmlns:p14="http://schemas.microsoft.com/office/powerpoint/2010/main" val="1365355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Liskov Substitution Principle (LSP)</a:t>
            </a:r>
            <a:endParaRPr lang="en-US" dirty="0"/>
          </a:p>
        </p:txBody>
      </p:sp>
      <p:sp>
        <p:nvSpPr>
          <p:cNvPr id="2" name="Content Placeholder 1"/>
          <p:cNvSpPr>
            <a:spLocks noGrp="1"/>
          </p:cNvSpPr>
          <p:nvPr>
            <p:ph idx="1"/>
          </p:nvPr>
        </p:nvSpPr>
        <p:spPr>
          <a:xfrm>
            <a:off x="279400" y="584200"/>
            <a:ext cx="8599488" cy="2287806"/>
          </a:xfrm>
        </p:spPr>
        <p:txBody>
          <a:bodyPr/>
          <a:lstStyle/>
          <a:p>
            <a:r>
              <a:rPr lang="en-US" dirty="0" smtClean="0"/>
              <a:t>Objects can be replaced with instances of their subtype without altering the correctness of the program</a:t>
            </a:r>
          </a:p>
          <a:p>
            <a:pPr lvl="1"/>
            <a:r>
              <a:rPr lang="en-US" dirty="0" smtClean="0"/>
              <a:t>Derived class </a:t>
            </a:r>
            <a:r>
              <a:rPr lang="en-US" altLang="zh-CN" dirty="0" smtClean="0"/>
              <a:t>accepts anything the base class could accept </a:t>
            </a:r>
          </a:p>
          <a:p>
            <a:pPr lvl="1"/>
            <a:r>
              <a:rPr lang="en-US" altLang="zh-CN" dirty="0" smtClean="0"/>
              <a:t>Derived class conforms to all post-conditions of the base class</a:t>
            </a:r>
          </a:p>
          <a:p>
            <a:r>
              <a:rPr lang="en-US" dirty="0" smtClean="0"/>
              <a:t>When the subclass violates LSP, one needs to go through the existing code to account for the special cases involving the violating subclass</a:t>
            </a:r>
          </a:p>
          <a:p>
            <a:pPr lvl="1"/>
            <a:r>
              <a:rPr lang="en-US" dirty="0" smtClean="0"/>
              <a:t>In other words, violate the Open-Closed Principle</a:t>
            </a:r>
            <a:endParaRPr lang="en-US" dirty="0"/>
          </a:p>
        </p:txBody>
      </p:sp>
      <p:sp>
        <p:nvSpPr>
          <p:cNvPr id="9" name="Rectangle 8"/>
          <p:cNvSpPr/>
          <p:nvPr/>
        </p:nvSpPr>
        <p:spPr bwMode="blackWhite">
          <a:xfrm>
            <a:off x="3875741" y="3191435"/>
            <a:ext cx="4544359" cy="2462213"/>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CA" dirty="0">
                <a:solidFill>
                  <a:schemeClr val="bg2"/>
                </a:solidFill>
              </a:rPr>
              <a:t>A square may seem a type of rectangle… Not!</a:t>
            </a:r>
          </a:p>
          <a:p>
            <a:endParaRPr lang="en-CA" dirty="0" smtClean="0">
              <a:solidFill>
                <a:schemeClr val="bg2"/>
              </a:solidFill>
            </a:endParaRPr>
          </a:p>
          <a:p>
            <a:r>
              <a:rPr lang="en-CA" dirty="0" smtClean="0">
                <a:solidFill>
                  <a:schemeClr val="bg2"/>
                </a:solidFill>
              </a:rPr>
              <a:t>For </a:t>
            </a:r>
            <a:r>
              <a:rPr lang="en-CA" dirty="0">
                <a:solidFill>
                  <a:schemeClr val="bg2"/>
                </a:solidFill>
              </a:rPr>
              <a:t>a square, one variable sets the height and </a:t>
            </a:r>
            <a:r>
              <a:rPr lang="en-CA" dirty="0" smtClean="0">
                <a:solidFill>
                  <a:schemeClr val="bg2"/>
                </a:solidFill>
              </a:rPr>
              <a:t>width. For </a:t>
            </a:r>
            <a:r>
              <a:rPr lang="en-CA" dirty="0">
                <a:solidFill>
                  <a:schemeClr val="bg2"/>
                </a:solidFill>
              </a:rPr>
              <a:t>a rectangle, two variables are used.</a:t>
            </a:r>
          </a:p>
          <a:p>
            <a:endParaRPr lang="en-CA" dirty="0">
              <a:solidFill>
                <a:schemeClr val="bg2"/>
              </a:solidFill>
            </a:endParaRPr>
          </a:p>
          <a:p>
            <a:r>
              <a:rPr lang="en-CA" dirty="0">
                <a:solidFill>
                  <a:schemeClr val="bg2"/>
                </a:solidFill>
              </a:rPr>
              <a:t>So what happens if I send only one value to a </a:t>
            </a:r>
            <a:r>
              <a:rPr lang="en-CA" dirty="0" smtClean="0">
                <a:solidFill>
                  <a:schemeClr val="bg2"/>
                </a:solidFill>
              </a:rPr>
              <a:t>rectangle? Or </a:t>
            </a:r>
            <a:r>
              <a:rPr lang="en-CA" dirty="0">
                <a:solidFill>
                  <a:schemeClr val="bg2"/>
                </a:solidFill>
              </a:rPr>
              <a:t>different height and width values to a square? </a:t>
            </a:r>
          </a:p>
          <a:p>
            <a:endParaRPr lang="en-CA" dirty="0">
              <a:solidFill>
                <a:schemeClr val="bg2"/>
              </a:solidFill>
            </a:endParaRPr>
          </a:p>
          <a:p>
            <a:r>
              <a:rPr lang="en-CA" dirty="0">
                <a:solidFill>
                  <a:schemeClr val="bg2"/>
                </a:solidFill>
              </a:rPr>
              <a:t>Therefore, to make this work we have to modify the existing </a:t>
            </a:r>
            <a:r>
              <a:rPr lang="en-CA" dirty="0" smtClean="0">
                <a:solidFill>
                  <a:schemeClr val="bg2"/>
                </a:solidFill>
              </a:rPr>
              <a:t>code.</a:t>
            </a:r>
            <a:endParaRPr lang="en-CA" baseline="0" dirty="0">
              <a:solidFill>
                <a:schemeClr val="bg2"/>
              </a:solidFill>
            </a:endParaRPr>
          </a:p>
        </p:txBody>
      </p:sp>
      <p:pic>
        <p:nvPicPr>
          <p:cNvPr id="4" name="Picture 3"/>
          <p:cNvPicPr>
            <a:picLocks noChangeAspect="1"/>
          </p:cNvPicPr>
          <p:nvPr/>
        </p:nvPicPr>
        <p:blipFill>
          <a:blip r:embed="rId3"/>
          <a:stretch>
            <a:fillRect/>
          </a:stretch>
        </p:blipFill>
        <p:spPr>
          <a:xfrm>
            <a:off x="1208741" y="2872005"/>
            <a:ext cx="1512157" cy="3024313"/>
          </a:xfrm>
          <a:prstGeom prst="rect">
            <a:avLst/>
          </a:prstGeom>
        </p:spPr>
      </p:pic>
    </p:spTree>
    <p:extLst>
      <p:ext uri="{BB962C8B-B14F-4D97-AF65-F5344CB8AC3E}">
        <p14:creationId xmlns:p14="http://schemas.microsoft.com/office/powerpoint/2010/main" val="3594010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Liskov Substitution Principle</a:t>
            </a:r>
            <a:endParaRPr lang="en-US" dirty="0"/>
          </a:p>
        </p:txBody>
      </p:sp>
      <p:sp>
        <p:nvSpPr>
          <p:cNvPr id="2" name="Content Placeholder 1"/>
          <p:cNvSpPr>
            <a:spLocks noGrp="1"/>
          </p:cNvSpPr>
          <p:nvPr>
            <p:ph idx="1"/>
          </p:nvPr>
        </p:nvSpPr>
        <p:spPr>
          <a:xfrm>
            <a:off x="279400" y="584200"/>
            <a:ext cx="8599488" cy="646331"/>
          </a:xfrm>
        </p:spPr>
        <p:txBody>
          <a:bodyPr/>
          <a:lstStyle/>
          <a:p>
            <a:r>
              <a:rPr lang="en-US" dirty="0" smtClean="0"/>
              <a:t>One consequence of this principle is that we frequently rely on </a:t>
            </a:r>
            <a:br>
              <a:rPr lang="en-US" dirty="0" smtClean="0"/>
            </a:br>
            <a:r>
              <a:rPr lang="en-US" dirty="0" smtClean="0"/>
              <a:t>delegation instead of inheritance</a:t>
            </a:r>
            <a:endParaRPr lang="en-US" dirty="0"/>
          </a:p>
        </p:txBody>
      </p:sp>
      <p:sp>
        <p:nvSpPr>
          <p:cNvPr id="9" name="Rectangle 8"/>
          <p:cNvSpPr/>
          <p:nvPr/>
        </p:nvSpPr>
        <p:spPr bwMode="blackWhite">
          <a:xfrm>
            <a:off x="3875741" y="3191435"/>
            <a:ext cx="4544359" cy="181588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CA" dirty="0">
                <a:solidFill>
                  <a:schemeClr val="bg2"/>
                </a:solidFill>
              </a:rPr>
              <a:t>In this design, a Square delegates to a Rectangle.</a:t>
            </a:r>
          </a:p>
          <a:p>
            <a:endParaRPr lang="en-CA" dirty="0">
              <a:solidFill>
                <a:schemeClr val="bg2"/>
              </a:solidFill>
            </a:endParaRPr>
          </a:p>
          <a:p>
            <a:r>
              <a:rPr lang="en-CA" dirty="0">
                <a:solidFill>
                  <a:schemeClr val="bg2"/>
                </a:solidFill>
              </a:rPr>
              <a:t>This allows us to reuse the code in Rectangle without violating the LSP.</a:t>
            </a:r>
          </a:p>
          <a:p>
            <a:endParaRPr lang="en-CA" baseline="0" dirty="0">
              <a:solidFill>
                <a:schemeClr val="bg2"/>
              </a:solidFill>
            </a:endParaRPr>
          </a:p>
          <a:p>
            <a:r>
              <a:rPr lang="en-CA" dirty="0">
                <a:solidFill>
                  <a:schemeClr val="bg2"/>
                </a:solidFill>
              </a:rPr>
              <a:t>A call to the setSideLength() operation in a Square will result in calls to both the setWidth() and setHeight() operations.</a:t>
            </a:r>
            <a:endParaRPr lang="en-CA" baseline="0" dirty="0">
              <a:solidFill>
                <a:schemeClr val="bg2"/>
              </a:solidFill>
            </a:endParaRPr>
          </a:p>
        </p:txBody>
      </p:sp>
      <p:sp>
        <p:nvSpPr>
          <p:cNvPr id="5" name="Rectangle 4"/>
          <p:cNvSpPr/>
          <p:nvPr/>
        </p:nvSpPr>
        <p:spPr bwMode="auto">
          <a:xfrm>
            <a:off x="780444" y="4314819"/>
            <a:ext cx="2055944" cy="95410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Rectangle</a:t>
            </a: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setWidth()</a:t>
            </a:r>
          </a:p>
          <a:p>
            <a:pPr marL="0" marR="0" indent="0" algn="l" defTabSz="914400" rtl="0" eaLnBrk="0" fontAlgn="base" latinLnBrk="0" hangingPunct="0">
              <a:lnSpc>
                <a:spcPct val="100000"/>
              </a:lnSpc>
              <a:spcBef>
                <a:spcPct val="0"/>
              </a:spcBef>
              <a:spcAft>
                <a:spcPct val="0"/>
              </a:spcAft>
              <a:buClrTx/>
              <a:buSzTx/>
              <a:buFontTx/>
              <a:buNone/>
              <a:tabLst/>
            </a:pPr>
            <a:r>
              <a:rPr lang="en-US" dirty="0"/>
              <a:t>setHeight()</a:t>
            </a:r>
            <a:endParaRPr kumimoji="0" lang="en-US" sz="1400" b="0" i="0" u="none" strike="noStrike" cap="none" normalizeH="0" baseline="0" dirty="0">
              <a:ln>
                <a:noFill/>
              </a:ln>
              <a:solidFill>
                <a:schemeClr val="tx1"/>
              </a:solidFill>
              <a:effectLst/>
              <a:latin typeface="Arial" charset="0"/>
            </a:endParaRPr>
          </a:p>
        </p:txBody>
      </p:sp>
      <p:cxnSp>
        <p:nvCxnSpPr>
          <p:cNvPr id="10" name="Straight Connector 9"/>
          <p:cNvCxnSpPr/>
          <p:nvPr/>
        </p:nvCxnSpPr>
        <p:spPr bwMode="auto">
          <a:xfrm flipV="1">
            <a:off x="777532" y="4624416"/>
            <a:ext cx="2061768" cy="1164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777532" y="4736048"/>
            <a:ext cx="2061768" cy="1164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 name="Rectangle 11"/>
          <p:cNvSpPr/>
          <p:nvPr/>
        </p:nvSpPr>
        <p:spPr bwMode="auto">
          <a:xfrm>
            <a:off x="780444" y="2429520"/>
            <a:ext cx="2055944" cy="73866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Square</a:t>
            </a:r>
            <a:endParaRPr kumimoji="0" lang="en-US" sz="14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setSideLength()</a:t>
            </a:r>
          </a:p>
        </p:txBody>
      </p:sp>
      <p:cxnSp>
        <p:nvCxnSpPr>
          <p:cNvPr id="13" name="Straight Connector 12"/>
          <p:cNvCxnSpPr/>
          <p:nvPr/>
        </p:nvCxnSpPr>
        <p:spPr bwMode="auto">
          <a:xfrm flipV="1">
            <a:off x="777532" y="2739117"/>
            <a:ext cx="2061768" cy="1164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777532" y="2850749"/>
            <a:ext cx="2061768" cy="1164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Flowchart: Decision 14"/>
          <p:cNvSpPr/>
          <p:nvPr/>
        </p:nvSpPr>
        <p:spPr bwMode="auto">
          <a:xfrm>
            <a:off x="1715229" y="3191435"/>
            <a:ext cx="186374" cy="326465"/>
          </a:xfrm>
          <a:prstGeom prst="flowChartDecision">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17" name="Straight Connector 16"/>
          <p:cNvCxnSpPr/>
          <p:nvPr/>
        </p:nvCxnSpPr>
        <p:spPr bwMode="auto">
          <a:xfrm>
            <a:off x="1808416" y="3517900"/>
            <a:ext cx="0" cy="79691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92290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Design Principles: Liskov Substitution Principle</a:t>
            </a:r>
            <a:endParaRPr lang="en-US" dirty="0"/>
          </a:p>
        </p:txBody>
      </p:sp>
      <p:sp>
        <p:nvSpPr>
          <p:cNvPr id="2" name="Content Placeholder 1"/>
          <p:cNvSpPr>
            <a:spLocks noGrp="1"/>
          </p:cNvSpPr>
          <p:nvPr>
            <p:ph idx="1"/>
          </p:nvPr>
        </p:nvSpPr>
        <p:spPr>
          <a:xfrm>
            <a:off x="279400" y="584200"/>
            <a:ext cx="8599488" cy="2795637"/>
          </a:xfrm>
        </p:spPr>
        <p:txBody>
          <a:bodyPr/>
          <a:lstStyle/>
          <a:p>
            <a:r>
              <a:rPr lang="en-US" dirty="0" smtClean="0"/>
              <a:t>Code to an interface, not an implementation</a:t>
            </a:r>
          </a:p>
          <a:p>
            <a:r>
              <a:rPr lang="en-US" dirty="0" smtClean="0"/>
              <a:t>LSP/OCP Violation Smells</a:t>
            </a:r>
          </a:p>
          <a:p>
            <a:pPr lvl="1"/>
            <a:r>
              <a:rPr lang="en-US" dirty="0" smtClean="0"/>
              <a:t>Derivative that tries to do less than base class</a:t>
            </a:r>
          </a:p>
          <a:p>
            <a:pPr lvl="1"/>
            <a:r>
              <a:rPr lang="en-US" i="1" dirty="0" smtClean="0">
                <a:latin typeface="Century Schoolbook" panose="02040604050505020304" pitchFamily="18" charset="0"/>
              </a:rPr>
              <a:t>Instance </a:t>
            </a:r>
            <a:r>
              <a:rPr lang="en-US" dirty="0" smtClean="0"/>
              <a:t>of checks</a:t>
            </a:r>
          </a:p>
          <a:p>
            <a:pPr lvl="1"/>
            <a:r>
              <a:rPr lang="en-US" dirty="0" smtClean="0"/>
              <a:t>Hiding or stubbing parent methods</a:t>
            </a:r>
          </a:p>
          <a:p>
            <a:pPr lvl="1"/>
            <a:r>
              <a:rPr lang="en-US" dirty="0" smtClean="0"/>
              <a:t>Polymorphic if statements</a:t>
            </a:r>
          </a:p>
          <a:p>
            <a:pPr lvl="1"/>
            <a:r>
              <a:rPr lang="en-US" dirty="0" smtClean="0"/>
              <a:t>Coding to an implementation</a:t>
            </a:r>
          </a:p>
          <a:p>
            <a:endParaRPr lang="en-US" dirty="0"/>
          </a:p>
        </p:txBody>
      </p:sp>
    </p:spTree>
    <p:extLst>
      <p:ext uri="{BB962C8B-B14F-4D97-AF65-F5344CB8AC3E}">
        <p14:creationId xmlns:p14="http://schemas.microsoft.com/office/powerpoint/2010/main" val="2110420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Design Principles: Interface Segregation Principle (ISP)</a:t>
            </a:r>
          </a:p>
        </p:txBody>
      </p:sp>
      <p:sp>
        <p:nvSpPr>
          <p:cNvPr id="3" name="Content Placeholder 2"/>
          <p:cNvSpPr>
            <a:spLocks noGrp="1"/>
          </p:cNvSpPr>
          <p:nvPr>
            <p:ph idx="1"/>
          </p:nvPr>
        </p:nvSpPr>
        <p:spPr>
          <a:xfrm>
            <a:off x="279400" y="584200"/>
            <a:ext cx="8599488" cy="2769989"/>
          </a:xfrm>
        </p:spPr>
        <p:txBody>
          <a:bodyPr/>
          <a:lstStyle/>
          <a:p>
            <a:r>
              <a:rPr lang="en-US" dirty="0"/>
              <a:t>Many client interfaces are better than one general purpose interface</a:t>
            </a:r>
          </a:p>
          <a:p>
            <a:r>
              <a:rPr lang="en-US" dirty="0"/>
              <a:t>Each logical set of actions an object does maps to a single specific interface</a:t>
            </a:r>
          </a:p>
          <a:p>
            <a:pPr lvl="1"/>
            <a:r>
              <a:rPr lang="en-US" dirty="0"/>
              <a:t>These small interfaces are known as role interfaces</a:t>
            </a:r>
          </a:p>
          <a:p>
            <a:r>
              <a:rPr lang="en-US" dirty="0"/>
              <a:t>Enforcing ISP gives low coupling and high cohesion</a:t>
            </a:r>
          </a:p>
          <a:p>
            <a:pPr lvl="1"/>
            <a:r>
              <a:rPr lang="en-US" dirty="0"/>
              <a:t>Keeps components focused and minimizes dependencies</a:t>
            </a:r>
          </a:p>
          <a:p>
            <a:pPr lvl="1"/>
            <a:r>
              <a:rPr lang="en-US" dirty="0"/>
              <a:t>Violating ISP results in closely coupled, hard-to-modify software</a:t>
            </a:r>
          </a:p>
          <a:p>
            <a:pPr lvl="1"/>
            <a:r>
              <a:rPr lang="en-US" dirty="0"/>
              <a:t>No client should depend on methods it does not use</a:t>
            </a:r>
          </a:p>
        </p:txBody>
      </p:sp>
    </p:spTree>
    <p:extLst>
      <p:ext uri="{BB962C8B-B14F-4D97-AF65-F5344CB8AC3E}">
        <p14:creationId xmlns:p14="http://schemas.microsoft.com/office/powerpoint/2010/main" val="924594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Design Principles: Interface Segregation </a:t>
            </a:r>
            <a:r>
              <a:rPr lang="en-US" dirty="0" smtClean="0"/>
              <a:t>Principle</a:t>
            </a:r>
            <a:endParaRPr lang="en-US" dirty="0"/>
          </a:p>
        </p:txBody>
      </p:sp>
      <p:sp>
        <p:nvSpPr>
          <p:cNvPr id="3" name="Content Placeholder 2"/>
          <p:cNvSpPr>
            <a:spLocks noGrp="1"/>
          </p:cNvSpPr>
          <p:nvPr>
            <p:ph idx="1"/>
          </p:nvPr>
        </p:nvSpPr>
        <p:spPr>
          <a:xfrm>
            <a:off x="296873" y="584200"/>
            <a:ext cx="8599488" cy="1277273"/>
          </a:xfrm>
        </p:spPr>
        <p:txBody>
          <a:bodyPr/>
          <a:lstStyle/>
          <a:p>
            <a:r>
              <a:rPr lang="en-US" dirty="0"/>
              <a:t>Hardware engineers have understood this principle for a long time!</a:t>
            </a:r>
          </a:p>
          <a:p>
            <a:pPr lvl="1"/>
            <a:r>
              <a:rPr lang="en-US" dirty="0"/>
              <a:t>We don’t have one giant, </a:t>
            </a:r>
            <a:r>
              <a:rPr lang="en-US" dirty="0" smtClean="0"/>
              <a:t>plug-everything-in-here </a:t>
            </a:r>
            <a:r>
              <a:rPr lang="en-US" dirty="0"/>
              <a:t>interface</a:t>
            </a:r>
          </a:p>
          <a:p>
            <a:pPr lvl="1"/>
            <a:r>
              <a:rPr lang="en-US" dirty="0"/>
              <a:t>Instead, we have a series of small, specialized interfaces</a:t>
            </a:r>
          </a:p>
          <a:p>
            <a:pPr lvl="1"/>
            <a:r>
              <a:rPr lang="en-US" dirty="0"/>
              <a:t>Changes to one interface do not affect the other </a:t>
            </a:r>
            <a:r>
              <a:rPr lang="en-US" dirty="0" smtClean="0"/>
              <a:t>interfaces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rot="10800000">
            <a:off x="983073" y="2327160"/>
            <a:ext cx="6820838" cy="3350308"/>
          </a:xfrm>
          <a:prstGeom prst="rect">
            <a:avLst/>
          </a:prstGeom>
        </p:spPr>
      </p:pic>
    </p:spTree>
    <p:extLst>
      <p:ext uri="{BB962C8B-B14F-4D97-AF65-F5344CB8AC3E}">
        <p14:creationId xmlns:p14="http://schemas.microsoft.com/office/powerpoint/2010/main" val="2675275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Design Principles: Interface Segregation Principle</a:t>
            </a:r>
          </a:p>
        </p:txBody>
      </p:sp>
      <p:pic>
        <p:nvPicPr>
          <p:cNvPr id="12" name="Picture 11"/>
          <p:cNvPicPr>
            <a:picLocks noChangeAspect="1"/>
          </p:cNvPicPr>
          <p:nvPr/>
        </p:nvPicPr>
        <p:blipFill>
          <a:blip r:embed="rId3"/>
          <a:stretch>
            <a:fillRect/>
          </a:stretch>
        </p:blipFill>
        <p:spPr>
          <a:xfrm>
            <a:off x="340502" y="1206500"/>
            <a:ext cx="8462997" cy="3987800"/>
          </a:xfrm>
          <a:prstGeom prst="rect">
            <a:avLst/>
          </a:prstGeom>
        </p:spPr>
      </p:pic>
    </p:spTree>
    <p:extLst>
      <p:ext uri="{BB962C8B-B14F-4D97-AF65-F5344CB8AC3E}">
        <p14:creationId xmlns:p14="http://schemas.microsoft.com/office/powerpoint/2010/main" val="1487052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Design Principles: Dependency Inversion Principle (DIP)</a:t>
            </a:r>
            <a:endParaRPr lang="en-US" dirty="0"/>
          </a:p>
        </p:txBody>
      </p:sp>
      <p:sp>
        <p:nvSpPr>
          <p:cNvPr id="3" name="Content Placeholder 2"/>
          <p:cNvSpPr>
            <a:spLocks noGrp="1"/>
          </p:cNvSpPr>
          <p:nvPr>
            <p:ph idx="1"/>
          </p:nvPr>
        </p:nvSpPr>
        <p:spPr/>
        <p:txBody>
          <a:bodyPr/>
          <a:lstStyle/>
          <a:p>
            <a:r>
              <a:rPr lang="en-US" altLang="zh-CN" dirty="0" smtClean="0"/>
              <a:t>High-level modules shouldn’t depend on low-level modules </a:t>
            </a:r>
          </a:p>
          <a:p>
            <a:r>
              <a:rPr lang="en-US" altLang="zh-CN" dirty="0" smtClean="0"/>
              <a:t>Both should depend on abstractions</a:t>
            </a:r>
          </a:p>
          <a:p>
            <a:pPr lvl="1"/>
            <a:r>
              <a:rPr lang="en-US" altLang="zh-CN" dirty="0" smtClean="0"/>
              <a:t>Abstractions should not depend on details</a:t>
            </a:r>
          </a:p>
          <a:p>
            <a:pPr lvl="1"/>
            <a:r>
              <a:rPr lang="en-US" altLang="zh-CN" dirty="0" smtClean="0"/>
              <a:t>Details should depend on abstractions</a:t>
            </a:r>
          </a:p>
          <a:p>
            <a:pPr lvl="1"/>
            <a:r>
              <a:rPr lang="en-US" dirty="0" smtClean="0"/>
              <a:t>The same level of abstraction should be used at a given level</a:t>
            </a:r>
          </a:p>
          <a:p>
            <a:r>
              <a:rPr lang="en-US" dirty="0" smtClean="0"/>
              <a:t>Reduces dependency on implementation specifics </a:t>
            </a:r>
          </a:p>
          <a:p>
            <a:r>
              <a:rPr lang="en-US" dirty="0" smtClean="0"/>
              <a:t>Improves reusability </a:t>
            </a:r>
          </a:p>
          <a:p>
            <a:r>
              <a:rPr lang="en-US" dirty="0" smtClean="0"/>
              <a:t>Using “new” violates DIP</a:t>
            </a:r>
          </a:p>
          <a:p>
            <a:r>
              <a:rPr lang="en-US" dirty="0" smtClean="0"/>
              <a:t>Use an Interface to fix</a:t>
            </a:r>
            <a:endParaRPr lang="en-US" dirty="0"/>
          </a:p>
        </p:txBody>
      </p:sp>
      <p:pic>
        <p:nvPicPr>
          <p:cNvPr id="10" name="Picture 9"/>
          <p:cNvPicPr>
            <a:picLocks noChangeAspect="1"/>
          </p:cNvPicPr>
          <p:nvPr/>
        </p:nvPicPr>
        <p:blipFill rotWithShape="1">
          <a:blip r:embed="rId3"/>
          <a:srcRect l="7220" t="6381" r="5970" b="8653"/>
          <a:stretch/>
        </p:blipFill>
        <p:spPr>
          <a:xfrm>
            <a:off x="3751118" y="3241964"/>
            <a:ext cx="5018809" cy="2244436"/>
          </a:xfrm>
          <a:prstGeom prst="rect">
            <a:avLst/>
          </a:prstGeom>
        </p:spPr>
      </p:pic>
    </p:spTree>
    <p:extLst>
      <p:ext uri="{BB962C8B-B14F-4D97-AF65-F5344CB8AC3E}">
        <p14:creationId xmlns:p14="http://schemas.microsoft.com/office/powerpoint/2010/main" val="21060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Design Principles: Dependency Inversion Principle</a:t>
            </a:r>
            <a:endParaRPr lang="en-US" dirty="0"/>
          </a:p>
        </p:txBody>
      </p:sp>
      <p:sp>
        <p:nvSpPr>
          <p:cNvPr id="3" name="Content Placeholder 2"/>
          <p:cNvSpPr>
            <a:spLocks noGrp="1"/>
          </p:cNvSpPr>
          <p:nvPr>
            <p:ph idx="1"/>
          </p:nvPr>
        </p:nvSpPr>
        <p:spPr/>
        <p:txBody>
          <a:bodyPr/>
          <a:lstStyle/>
          <a:p>
            <a:r>
              <a:rPr lang="en-US" altLang="zh-CN" dirty="0" smtClean="0"/>
              <a:t>Traditional programs typically have a structure like this</a:t>
            </a:r>
            <a:endParaRPr lang="en-US" altLang="zh-CN" dirty="0"/>
          </a:p>
        </p:txBody>
      </p:sp>
      <p:sp>
        <p:nvSpPr>
          <p:cNvPr id="5" name="Rectangle 4"/>
          <p:cNvSpPr/>
          <p:nvPr/>
        </p:nvSpPr>
        <p:spPr>
          <a:xfrm>
            <a:off x="1143000" y="1397322"/>
            <a:ext cx="1676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Rectangle 5"/>
          <p:cNvSpPr/>
          <p:nvPr/>
        </p:nvSpPr>
        <p:spPr>
          <a:xfrm>
            <a:off x="2743200" y="2921322"/>
            <a:ext cx="1371600" cy="369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Rectangle 6"/>
          <p:cNvSpPr/>
          <p:nvPr/>
        </p:nvSpPr>
        <p:spPr>
          <a:xfrm>
            <a:off x="1143000" y="2921322"/>
            <a:ext cx="1371600" cy="369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Rectangle 7"/>
          <p:cNvSpPr/>
          <p:nvPr/>
        </p:nvSpPr>
        <p:spPr>
          <a:xfrm>
            <a:off x="1847851" y="4292922"/>
            <a:ext cx="590550"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9" name="Rectangle 8"/>
          <p:cNvSpPr/>
          <p:nvPr/>
        </p:nvSpPr>
        <p:spPr>
          <a:xfrm>
            <a:off x="1235076" y="5148188"/>
            <a:ext cx="590550"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1" name="Rectangle 10"/>
          <p:cNvSpPr/>
          <p:nvPr/>
        </p:nvSpPr>
        <p:spPr>
          <a:xfrm>
            <a:off x="595315" y="4320505"/>
            <a:ext cx="590550"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2" name="Rectangle 11"/>
          <p:cNvSpPr/>
          <p:nvPr/>
        </p:nvSpPr>
        <p:spPr>
          <a:xfrm>
            <a:off x="2933700" y="5143822"/>
            <a:ext cx="590550"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13" name="Rectangle 12"/>
          <p:cNvSpPr/>
          <p:nvPr/>
        </p:nvSpPr>
        <p:spPr>
          <a:xfrm>
            <a:off x="3524250" y="4464372"/>
            <a:ext cx="590550"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4" name="Straight Arrow Connector 13"/>
          <p:cNvCxnSpPr>
            <a:stCxn id="5" idx="2"/>
            <a:endCxn id="7" idx="0"/>
          </p:cNvCxnSpPr>
          <p:nvPr/>
        </p:nvCxnSpPr>
        <p:spPr>
          <a:xfrm flipH="1">
            <a:off x="1828800" y="1930722"/>
            <a:ext cx="152400"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a:off x="1981200" y="1930722"/>
            <a:ext cx="1447800"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11" idx="0"/>
          </p:cNvCxnSpPr>
          <p:nvPr/>
        </p:nvCxnSpPr>
        <p:spPr>
          <a:xfrm flipH="1">
            <a:off x="890590" y="3290813"/>
            <a:ext cx="938210" cy="1029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9" idx="0"/>
          </p:cNvCxnSpPr>
          <p:nvPr/>
        </p:nvCxnSpPr>
        <p:spPr>
          <a:xfrm flipH="1">
            <a:off x="1530351" y="3290813"/>
            <a:ext cx="298449" cy="1857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a:off x="1828800" y="3290813"/>
            <a:ext cx="314326" cy="1002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3" idx="0"/>
          </p:cNvCxnSpPr>
          <p:nvPr/>
        </p:nvCxnSpPr>
        <p:spPr>
          <a:xfrm>
            <a:off x="1828800" y="3290813"/>
            <a:ext cx="1990725" cy="1173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12" idx="0"/>
          </p:cNvCxnSpPr>
          <p:nvPr/>
        </p:nvCxnSpPr>
        <p:spPr>
          <a:xfrm flipH="1">
            <a:off x="3228975" y="3290813"/>
            <a:ext cx="200025" cy="1853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13" idx="0"/>
          </p:cNvCxnSpPr>
          <p:nvPr/>
        </p:nvCxnSpPr>
        <p:spPr>
          <a:xfrm>
            <a:off x="3429000" y="3290813"/>
            <a:ext cx="390525" cy="1173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073832" y="3184426"/>
            <a:ext cx="3608680" cy="923330"/>
          </a:xfrm>
          <a:prstGeom prst="rect">
            <a:avLst/>
          </a:prstGeom>
          <a:noFill/>
        </p:spPr>
        <p:txBody>
          <a:bodyPr wrap="none" rtlCol="0">
            <a:spAutoFit/>
          </a:bodyPr>
          <a:lstStyle/>
          <a:p>
            <a:r>
              <a:rPr lang="en-US" altLang="zh-CN" sz="1800" b="1" dirty="0"/>
              <a:t>Notice how we have big things </a:t>
            </a:r>
          </a:p>
          <a:p>
            <a:r>
              <a:rPr lang="en-US" altLang="zh-CN" sz="1800" b="1" dirty="0"/>
              <a:t>depending on little things!</a:t>
            </a:r>
          </a:p>
          <a:p>
            <a:endParaRPr lang="en-US" sz="1800" b="1" dirty="0"/>
          </a:p>
        </p:txBody>
      </p:sp>
    </p:spTree>
    <p:extLst>
      <p:ext uri="{BB962C8B-B14F-4D97-AF65-F5344CB8AC3E}">
        <p14:creationId xmlns:p14="http://schemas.microsoft.com/office/powerpoint/2010/main" val="2006192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Design Principles: Dependency Inversion Principle</a:t>
            </a:r>
            <a:endParaRPr lang="en-US" dirty="0"/>
          </a:p>
        </p:txBody>
      </p:sp>
      <p:sp>
        <p:nvSpPr>
          <p:cNvPr id="3" name="Content Placeholder 2"/>
          <p:cNvSpPr>
            <a:spLocks noGrp="1"/>
          </p:cNvSpPr>
          <p:nvPr>
            <p:ph idx="1"/>
          </p:nvPr>
        </p:nvSpPr>
        <p:spPr>
          <a:xfrm>
            <a:off x="279400" y="584200"/>
            <a:ext cx="8599488" cy="1102866"/>
          </a:xfrm>
        </p:spPr>
        <p:txBody>
          <a:bodyPr/>
          <a:lstStyle/>
          <a:p>
            <a:r>
              <a:rPr lang="en-US" altLang="zh-CN" dirty="0" smtClean="0"/>
              <a:t>We can eliminate the problem of big things depending on little things by the use of interfaces</a:t>
            </a:r>
          </a:p>
          <a:p>
            <a:endParaRPr lang="en-US" altLang="zh-CN" dirty="0"/>
          </a:p>
        </p:txBody>
      </p:sp>
      <p:sp>
        <p:nvSpPr>
          <p:cNvPr id="5" name="Rectangle 4"/>
          <p:cNvSpPr/>
          <p:nvPr/>
        </p:nvSpPr>
        <p:spPr>
          <a:xfrm>
            <a:off x="1143000" y="1397322"/>
            <a:ext cx="1676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Rectangle 5"/>
          <p:cNvSpPr/>
          <p:nvPr/>
        </p:nvSpPr>
        <p:spPr>
          <a:xfrm>
            <a:off x="3110125" y="2921322"/>
            <a:ext cx="1371600" cy="707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&lt;&lt;Interface&gt;&gt;</a:t>
            </a:r>
          </a:p>
          <a:p>
            <a:pPr algn="ctr"/>
            <a:r>
              <a:rPr lang="en-US" dirty="0">
                <a:solidFill>
                  <a:schemeClr val="tx1"/>
                </a:solidFill>
              </a:rPr>
              <a:t>C</a:t>
            </a:r>
          </a:p>
        </p:txBody>
      </p:sp>
      <p:sp>
        <p:nvSpPr>
          <p:cNvPr id="7" name="Rectangle 6"/>
          <p:cNvSpPr/>
          <p:nvPr/>
        </p:nvSpPr>
        <p:spPr>
          <a:xfrm>
            <a:off x="1143000" y="2921322"/>
            <a:ext cx="1371600" cy="707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&lt;&lt;Interface&gt;&gt;B</a:t>
            </a:r>
          </a:p>
        </p:txBody>
      </p:sp>
      <p:cxnSp>
        <p:nvCxnSpPr>
          <p:cNvPr id="14" name="Straight Arrow Connector 13"/>
          <p:cNvCxnSpPr>
            <a:stCxn id="5" idx="2"/>
            <a:endCxn id="7" idx="0"/>
          </p:cNvCxnSpPr>
          <p:nvPr/>
        </p:nvCxnSpPr>
        <p:spPr>
          <a:xfrm flipH="1">
            <a:off x="1828800" y="1930722"/>
            <a:ext cx="152400"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a:off x="1981200" y="1930722"/>
            <a:ext cx="1814725"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188637" y="3184426"/>
            <a:ext cx="3454201" cy="1754326"/>
          </a:xfrm>
          <a:prstGeom prst="rect">
            <a:avLst/>
          </a:prstGeom>
          <a:noFill/>
        </p:spPr>
        <p:txBody>
          <a:bodyPr wrap="square" rtlCol="0">
            <a:spAutoFit/>
          </a:bodyPr>
          <a:lstStyle/>
          <a:p>
            <a:r>
              <a:rPr lang="en-US" altLang="zh-CN" sz="1800" b="1" dirty="0"/>
              <a:t>With this design, big things </a:t>
            </a:r>
            <a:r>
              <a:rPr lang="en-US" altLang="zh-CN" sz="1800" b="1" dirty="0" smtClean="0"/>
              <a:t>don’t </a:t>
            </a:r>
            <a:r>
              <a:rPr lang="en-US" altLang="zh-CN" sz="1800" b="1" dirty="0"/>
              <a:t>depend on little things!</a:t>
            </a:r>
          </a:p>
          <a:p>
            <a:endParaRPr lang="en-US" altLang="zh-CN" sz="1800" b="1" dirty="0"/>
          </a:p>
          <a:p>
            <a:r>
              <a:rPr lang="en-US" altLang="zh-CN" sz="1800" b="1" dirty="0"/>
              <a:t>Instead, they each depend on interfaces</a:t>
            </a:r>
          </a:p>
          <a:p>
            <a:endParaRPr lang="en-US" sz="1800" b="1" dirty="0"/>
          </a:p>
        </p:txBody>
      </p:sp>
      <p:sp>
        <p:nvSpPr>
          <p:cNvPr id="23" name="Rectangle 22"/>
          <p:cNvSpPr/>
          <p:nvPr/>
        </p:nvSpPr>
        <p:spPr>
          <a:xfrm>
            <a:off x="1143000" y="4754006"/>
            <a:ext cx="1371600" cy="369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4" name="Rectangle 23"/>
          <p:cNvSpPr/>
          <p:nvPr/>
        </p:nvSpPr>
        <p:spPr>
          <a:xfrm>
            <a:off x="3110125" y="4751673"/>
            <a:ext cx="1371600" cy="369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7" name="Isosceles Triangle 26"/>
          <p:cNvSpPr/>
          <p:nvPr/>
        </p:nvSpPr>
        <p:spPr bwMode="auto">
          <a:xfrm>
            <a:off x="1697756" y="3628479"/>
            <a:ext cx="262089" cy="267913"/>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29" name="Straight Connector 28"/>
          <p:cNvCxnSpPr/>
          <p:nvPr/>
        </p:nvCxnSpPr>
        <p:spPr bwMode="auto">
          <a:xfrm flipH="1">
            <a:off x="1828800" y="3896392"/>
            <a:ext cx="1" cy="85761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Isosceles Triangle 29"/>
          <p:cNvSpPr/>
          <p:nvPr/>
        </p:nvSpPr>
        <p:spPr bwMode="auto">
          <a:xfrm>
            <a:off x="3685993" y="3647259"/>
            <a:ext cx="262089" cy="267913"/>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31" name="Straight Connector 30"/>
          <p:cNvCxnSpPr/>
          <p:nvPr/>
        </p:nvCxnSpPr>
        <p:spPr bwMode="auto">
          <a:xfrm flipH="1">
            <a:off x="3817037" y="3915172"/>
            <a:ext cx="1" cy="85761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8169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Chapter Contents</a:t>
            </a:r>
            <a:endParaRPr lang="en-US" dirty="0"/>
          </a:p>
        </p:txBody>
      </p:sp>
      <p:sp>
        <p:nvSpPr>
          <p:cNvPr id="6" name="Content Placeholder 5"/>
          <p:cNvSpPr>
            <a:spLocks noGrp="1"/>
          </p:cNvSpPr>
          <p:nvPr>
            <p:ph idx="10"/>
          </p:nvPr>
        </p:nvSpPr>
        <p:spPr/>
        <p:txBody>
          <a:bodyPr/>
          <a:lstStyle/>
          <a:p>
            <a:pPr lvl="1"/>
            <a:r>
              <a:rPr lang="en-US" dirty="0" smtClean="0"/>
              <a:t>Simple Design</a:t>
            </a:r>
          </a:p>
          <a:p>
            <a:r>
              <a:rPr lang="en-US" dirty="0" smtClean="0"/>
              <a:t>Key Design Principles</a:t>
            </a:r>
          </a:p>
          <a:p>
            <a:r>
              <a:rPr lang="en-US" dirty="0" smtClean="0"/>
              <a:t>What Are Design Patterns?</a:t>
            </a:r>
          </a:p>
          <a:p>
            <a:r>
              <a:rPr lang="en-US" dirty="0" smtClean="0"/>
              <a:t>Example Patterns</a:t>
            </a:r>
            <a:endParaRPr lang="en-US" dirty="0"/>
          </a:p>
        </p:txBody>
      </p:sp>
    </p:spTree>
    <p:extLst>
      <p:ext uri="{BB962C8B-B14F-4D97-AF65-F5344CB8AC3E}">
        <p14:creationId xmlns:p14="http://schemas.microsoft.com/office/powerpoint/2010/main" val="3501420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Hands-On Exercise </a:t>
            </a:r>
            <a:r>
              <a:rPr lang="en-GB" dirty="0" smtClean="0"/>
              <a:t>4.3</a:t>
            </a:r>
            <a:endParaRPr lang="en-GB" dirty="0"/>
          </a:p>
        </p:txBody>
      </p:sp>
      <p:sp>
        <p:nvSpPr>
          <p:cNvPr id="4" name="TextBox 3"/>
          <p:cNvSpPr txBox="1"/>
          <p:nvPr/>
        </p:nvSpPr>
        <p:spPr>
          <a:xfrm>
            <a:off x="1" y="2886716"/>
            <a:ext cx="9143998" cy="923330"/>
          </a:xfrm>
          <a:prstGeom prst="rect">
            <a:avLst/>
          </a:prstGeom>
          <a:noFill/>
        </p:spPr>
        <p:txBody>
          <a:bodyPr wrap="square" rtlCol="0" anchor="ctr">
            <a:spAutoFit/>
          </a:bodyPr>
          <a:lstStyle/>
          <a:p>
            <a:pPr algn="ctr"/>
            <a:r>
              <a:rPr lang="en-US" sz="1800" b="1" i="1" dirty="0">
                <a:latin typeface="Century Schoolbook" pitchFamily="18" charset="0"/>
              </a:rPr>
              <a:t>In your Workbook, please refer to </a:t>
            </a:r>
            <a:br>
              <a:rPr lang="en-US" sz="1800" b="1" i="1" dirty="0">
                <a:latin typeface="Century Schoolbook" pitchFamily="18" charset="0"/>
              </a:rPr>
            </a:br>
            <a:r>
              <a:rPr lang="en-US" sz="1800" b="1" i="1" dirty="0">
                <a:latin typeface="Century Schoolbook" pitchFamily="18" charset="0"/>
              </a:rPr>
              <a:t>Hands-On Exercise </a:t>
            </a:r>
            <a:r>
              <a:rPr lang="en-US" sz="1800" b="1" i="1" dirty="0" smtClean="0">
                <a:latin typeface="Century Schoolbook" pitchFamily="18" charset="0"/>
              </a:rPr>
              <a:t>4.3:</a:t>
            </a:r>
            <a:br>
              <a:rPr lang="en-US" sz="1800" b="1" i="1" dirty="0" smtClean="0">
                <a:latin typeface="Century Schoolbook" pitchFamily="18" charset="0"/>
              </a:rPr>
            </a:br>
            <a:r>
              <a:rPr lang="en-US" sz="1800" b="1" i="1" dirty="0" smtClean="0">
                <a:latin typeface="Century Schoolbook" pitchFamily="18" charset="0"/>
              </a:rPr>
              <a:t>Interface </a:t>
            </a:r>
            <a:r>
              <a:rPr lang="en-US" sz="1800" b="1" i="1" dirty="0">
                <a:latin typeface="Century Schoolbook" pitchFamily="18" charset="0"/>
              </a:rPr>
              <a:t>Segregation </a:t>
            </a:r>
            <a:r>
              <a:rPr lang="en-US" sz="1800" b="1" i="1" dirty="0" smtClean="0">
                <a:latin typeface="Century Schoolbook" pitchFamily="18" charset="0"/>
              </a:rPr>
              <a:t>and </a:t>
            </a:r>
            <a:r>
              <a:rPr lang="en-US" sz="1800" b="1" i="1" dirty="0">
                <a:latin typeface="Century Schoolbook" pitchFamily="18" charset="0"/>
              </a:rPr>
              <a:t>Dependency </a:t>
            </a:r>
            <a:r>
              <a:rPr lang="en-US" sz="1800" b="1" i="1" dirty="0" smtClean="0">
                <a:latin typeface="Century Schoolbook" pitchFamily="18" charset="0"/>
              </a:rPr>
              <a:t>Inversion</a:t>
            </a:r>
            <a:endParaRPr lang="en-US" sz="1800" b="1" i="1" dirty="0">
              <a:latin typeface="Century Schoolbook" pitchFamily="18" charset="0"/>
            </a:endParaRPr>
          </a:p>
        </p:txBody>
      </p:sp>
    </p:spTree>
    <p:extLst>
      <p:ext uri="{BB962C8B-B14F-4D97-AF65-F5344CB8AC3E}">
        <p14:creationId xmlns:p14="http://schemas.microsoft.com/office/powerpoint/2010/main" val="1631126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Chapter Contents</a:t>
            </a:r>
            <a:endParaRPr lang="en-US" dirty="0"/>
          </a:p>
        </p:txBody>
      </p:sp>
      <p:sp>
        <p:nvSpPr>
          <p:cNvPr id="6" name="Content Placeholder 5"/>
          <p:cNvSpPr>
            <a:spLocks noGrp="1"/>
          </p:cNvSpPr>
          <p:nvPr>
            <p:ph idx="10"/>
          </p:nvPr>
        </p:nvSpPr>
        <p:spPr/>
        <p:txBody>
          <a:bodyPr/>
          <a:lstStyle/>
          <a:p>
            <a:r>
              <a:rPr lang="en-US" dirty="0" smtClean="0"/>
              <a:t>Key Design Principles</a:t>
            </a:r>
          </a:p>
          <a:p>
            <a:pPr lvl="1"/>
            <a:r>
              <a:rPr lang="en-US" dirty="0" smtClean="0"/>
              <a:t>What Are Design Patterns?</a:t>
            </a:r>
          </a:p>
          <a:p>
            <a:r>
              <a:rPr lang="en-US" dirty="0" smtClean="0"/>
              <a:t>Example Design Patterns</a:t>
            </a:r>
            <a:endParaRPr lang="en-US" dirty="0"/>
          </a:p>
        </p:txBody>
      </p:sp>
    </p:spTree>
    <p:extLst>
      <p:ext uri="{BB962C8B-B14F-4D97-AF65-F5344CB8AC3E}">
        <p14:creationId xmlns:p14="http://schemas.microsoft.com/office/powerpoint/2010/main" val="2728007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Design Patterns?</a:t>
            </a:r>
            <a:endParaRPr lang="en-US" dirty="0">
              <a:solidFill>
                <a:srgbClr val="000090"/>
              </a:solidFill>
            </a:endParaRPr>
          </a:p>
        </p:txBody>
      </p:sp>
      <p:sp>
        <p:nvSpPr>
          <p:cNvPr id="3" name="Content Placeholder 2"/>
          <p:cNvSpPr>
            <a:spLocks noGrp="1"/>
          </p:cNvSpPr>
          <p:nvPr>
            <p:ph idx="1"/>
          </p:nvPr>
        </p:nvSpPr>
        <p:spPr>
          <a:xfrm>
            <a:off x="279400" y="584200"/>
            <a:ext cx="8599488" cy="2292935"/>
          </a:xfrm>
        </p:spPr>
        <p:txBody>
          <a:bodyPr/>
          <a:lstStyle/>
          <a:p>
            <a:r>
              <a:rPr lang="en-US" dirty="0">
                <a:latin typeface="Arial" charset="0"/>
              </a:rPr>
              <a:t>A design pattern is a proven, reusable solution structure to a problem</a:t>
            </a:r>
          </a:p>
          <a:p>
            <a:r>
              <a:rPr lang="en-US" dirty="0">
                <a:latin typeface="Arial" charset="0"/>
              </a:rPr>
              <a:t>Provides a structure that is tailored </a:t>
            </a:r>
            <a:r>
              <a:rPr lang="en-US" dirty="0" smtClean="0">
                <a:latin typeface="Arial" charset="0"/>
              </a:rPr>
              <a:t>to meet </a:t>
            </a:r>
            <a:r>
              <a:rPr lang="en-US" dirty="0">
                <a:latin typeface="Arial" charset="0"/>
              </a:rPr>
              <a:t>the specific requirements of the given problem</a:t>
            </a:r>
            <a:endParaRPr lang="en-US" dirty="0"/>
          </a:p>
          <a:p>
            <a:r>
              <a:rPr lang="en-US" dirty="0">
                <a:latin typeface="Arial" charset="0"/>
              </a:rPr>
              <a:t>Developed by looking at the common characteristics of solutions to related problems</a:t>
            </a:r>
          </a:p>
          <a:p>
            <a:r>
              <a:rPr lang="en-US" dirty="0">
                <a:latin typeface="Arial" charset="0"/>
              </a:rPr>
              <a:t>Popularized by the Gang of Four’s 23 design patterns (GoF Patterns)</a:t>
            </a:r>
          </a:p>
        </p:txBody>
      </p:sp>
      <p:sp>
        <p:nvSpPr>
          <p:cNvPr id="5" name="Rounded Rectangle 4"/>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2438836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Design Patterns</a:t>
            </a:r>
          </a:p>
        </p:txBody>
      </p:sp>
      <p:sp>
        <p:nvSpPr>
          <p:cNvPr id="3" name="Content Placeholder 2"/>
          <p:cNvSpPr>
            <a:spLocks noGrp="1"/>
          </p:cNvSpPr>
          <p:nvPr>
            <p:ph idx="1"/>
          </p:nvPr>
        </p:nvSpPr>
        <p:spPr>
          <a:xfrm>
            <a:off x="279400" y="584200"/>
            <a:ext cx="8599488" cy="4457631"/>
          </a:xfrm>
        </p:spPr>
        <p:txBody>
          <a:bodyPr/>
          <a:lstStyle/>
          <a:p>
            <a:r>
              <a:rPr lang="en-US" dirty="0" smtClean="0"/>
              <a:t>Creational—creation </a:t>
            </a:r>
            <a:r>
              <a:rPr lang="en-US" dirty="0"/>
              <a:t>of objects</a:t>
            </a:r>
          </a:p>
          <a:p>
            <a:pPr lvl="1"/>
            <a:r>
              <a:rPr lang="en-US" dirty="0"/>
              <a:t>Abstract Factory</a:t>
            </a:r>
            <a:endParaRPr lang="en-US" sz="1400" dirty="0"/>
          </a:p>
          <a:p>
            <a:pPr lvl="1"/>
            <a:r>
              <a:rPr lang="en-US" dirty="0"/>
              <a:t>Builder</a:t>
            </a:r>
            <a:endParaRPr lang="en-US" sz="1400" dirty="0"/>
          </a:p>
          <a:p>
            <a:pPr lvl="1"/>
            <a:r>
              <a:rPr lang="en-US" dirty="0"/>
              <a:t>Factory</a:t>
            </a:r>
            <a:endParaRPr lang="en-US" sz="1400" dirty="0"/>
          </a:p>
          <a:p>
            <a:pPr lvl="1"/>
            <a:r>
              <a:rPr lang="en-US" dirty="0"/>
              <a:t>Prototype</a:t>
            </a:r>
            <a:endParaRPr lang="en-US" sz="1400" dirty="0"/>
          </a:p>
          <a:p>
            <a:pPr lvl="1"/>
            <a:r>
              <a:rPr lang="en-US" dirty="0"/>
              <a:t>Singleton</a:t>
            </a:r>
          </a:p>
          <a:p>
            <a:r>
              <a:rPr lang="en-US" dirty="0"/>
              <a:t>Structural—organizing classes and objects into larger structures</a:t>
            </a:r>
          </a:p>
          <a:p>
            <a:pPr lvl="1"/>
            <a:r>
              <a:rPr lang="en-US" dirty="0"/>
              <a:t>Adapter</a:t>
            </a:r>
            <a:endParaRPr lang="en-US" sz="1400" dirty="0"/>
          </a:p>
          <a:p>
            <a:pPr lvl="1"/>
            <a:r>
              <a:rPr lang="en-US" dirty="0"/>
              <a:t>Bridge</a:t>
            </a:r>
            <a:endParaRPr lang="en-US" sz="1400" dirty="0"/>
          </a:p>
          <a:p>
            <a:pPr lvl="1"/>
            <a:r>
              <a:rPr lang="en-US" dirty="0"/>
              <a:t>Composite</a:t>
            </a:r>
            <a:endParaRPr lang="en-US" sz="1400" dirty="0"/>
          </a:p>
          <a:p>
            <a:pPr lvl="1"/>
            <a:r>
              <a:rPr lang="en-US" dirty="0"/>
              <a:t>Decorator</a:t>
            </a:r>
            <a:endParaRPr lang="en-US" sz="1400" dirty="0"/>
          </a:p>
          <a:p>
            <a:pPr lvl="1"/>
            <a:r>
              <a:rPr lang="en-US" dirty="0"/>
              <a:t>Facade</a:t>
            </a:r>
            <a:endParaRPr lang="en-US" sz="1400" dirty="0"/>
          </a:p>
          <a:p>
            <a:pPr lvl="1"/>
            <a:r>
              <a:rPr lang="en-US" dirty="0"/>
              <a:t>Flyweight</a:t>
            </a:r>
            <a:endParaRPr lang="en-US" sz="1400" dirty="0"/>
          </a:p>
          <a:p>
            <a:pPr lvl="1"/>
            <a:r>
              <a:rPr lang="en-US" dirty="0"/>
              <a:t>Proxy</a:t>
            </a:r>
            <a:endParaRPr lang="en-US" sz="1400" dirty="0"/>
          </a:p>
        </p:txBody>
      </p:sp>
    </p:spTree>
    <p:extLst>
      <p:ext uri="{BB962C8B-B14F-4D97-AF65-F5344CB8AC3E}">
        <p14:creationId xmlns:p14="http://schemas.microsoft.com/office/powerpoint/2010/main" val="2322503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Design Patterns</a:t>
            </a:r>
          </a:p>
        </p:txBody>
      </p:sp>
      <p:sp>
        <p:nvSpPr>
          <p:cNvPr id="3" name="Content Placeholder 2"/>
          <p:cNvSpPr>
            <a:spLocks noGrp="1"/>
          </p:cNvSpPr>
          <p:nvPr>
            <p:ph idx="1"/>
          </p:nvPr>
        </p:nvSpPr>
        <p:spPr>
          <a:xfrm>
            <a:off x="279400" y="584200"/>
            <a:ext cx="8599488" cy="4431983"/>
          </a:xfrm>
        </p:spPr>
        <p:txBody>
          <a:bodyPr/>
          <a:lstStyle/>
          <a:p>
            <a:pPr lvl="0"/>
            <a:r>
              <a:rPr lang="en-US" dirty="0" smtClean="0"/>
              <a:t>Behavioral—algorithms </a:t>
            </a:r>
            <a:r>
              <a:rPr lang="en-US" dirty="0"/>
              <a:t>and assignment of responsibilities between objects</a:t>
            </a:r>
          </a:p>
          <a:p>
            <a:pPr lvl="1"/>
            <a:r>
              <a:rPr lang="en-US" dirty="0"/>
              <a:t>Chain of Responsibility</a:t>
            </a:r>
          </a:p>
          <a:p>
            <a:pPr lvl="1"/>
            <a:r>
              <a:rPr lang="en-US" dirty="0"/>
              <a:t>Command</a:t>
            </a:r>
            <a:endParaRPr lang="en-US" sz="1400" dirty="0"/>
          </a:p>
          <a:p>
            <a:pPr lvl="1"/>
            <a:r>
              <a:rPr lang="en-US" dirty="0"/>
              <a:t>Interpreter</a:t>
            </a:r>
            <a:endParaRPr lang="en-US" sz="1400" dirty="0"/>
          </a:p>
          <a:p>
            <a:pPr lvl="1"/>
            <a:r>
              <a:rPr lang="en-US" dirty="0"/>
              <a:t>Iterator</a:t>
            </a:r>
            <a:endParaRPr lang="en-US" sz="1400" dirty="0"/>
          </a:p>
          <a:p>
            <a:pPr lvl="1"/>
            <a:r>
              <a:rPr lang="en-US" dirty="0"/>
              <a:t>Mediator</a:t>
            </a:r>
            <a:endParaRPr lang="en-US" sz="1400" dirty="0"/>
          </a:p>
          <a:p>
            <a:pPr lvl="1"/>
            <a:r>
              <a:rPr lang="en-US" dirty="0"/>
              <a:t>Memento</a:t>
            </a:r>
            <a:endParaRPr lang="en-US" sz="1400" dirty="0"/>
          </a:p>
          <a:p>
            <a:pPr lvl="1"/>
            <a:r>
              <a:rPr lang="en-US" dirty="0"/>
              <a:t>Observer</a:t>
            </a:r>
            <a:endParaRPr lang="en-US" sz="1400" dirty="0"/>
          </a:p>
          <a:p>
            <a:pPr lvl="1"/>
            <a:r>
              <a:rPr lang="en-US" dirty="0"/>
              <a:t>State</a:t>
            </a:r>
            <a:endParaRPr lang="en-US" sz="1400" dirty="0"/>
          </a:p>
          <a:p>
            <a:pPr lvl="1"/>
            <a:r>
              <a:rPr lang="en-US" dirty="0"/>
              <a:t>Strategy</a:t>
            </a:r>
            <a:endParaRPr lang="en-US" sz="1400" dirty="0"/>
          </a:p>
          <a:p>
            <a:pPr lvl="1"/>
            <a:r>
              <a:rPr lang="en-US" dirty="0"/>
              <a:t>Template Method</a:t>
            </a:r>
            <a:endParaRPr lang="en-US" sz="1400" dirty="0"/>
          </a:p>
          <a:p>
            <a:pPr lvl="1"/>
            <a:r>
              <a:rPr lang="en-US" dirty="0"/>
              <a:t>Visitor</a:t>
            </a:r>
            <a:endParaRPr lang="en-US" sz="1400" dirty="0"/>
          </a:p>
          <a:p>
            <a:pPr lvl="0"/>
            <a:endParaRPr lang="en-US" dirty="0"/>
          </a:p>
        </p:txBody>
      </p:sp>
    </p:spTree>
    <p:extLst>
      <p:ext uri="{BB962C8B-B14F-4D97-AF65-F5344CB8AC3E}">
        <p14:creationId xmlns:p14="http://schemas.microsoft.com/office/powerpoint/2010/main" val="3151871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Design Patterns</a:t>
            </a:r>
            <a:endParaRPr lang="en-US" dirty="0">
              <a:solidFill>
                <a:srgbClr val="000090"/>
              </a:solidFill>
            </a:endParaRPr>
          </a:p>
        </p:txBody>
      </p:sp>
      <p:sp>
        <p:nvSpPr>
          <p:cNvPr id="3" name="Content Placeholder 2"/>
          <p:cNvSpPr>
            <a:spLocks noGrp="1"/>
          </p:cNvSpPr>
          <p:nvPr>
            <p:ph idx="1"/>
          </p:nvPr>
        </p:nvSpPr>
        <p:spPr>
          <a:xfrm>
            <a:off x="279400" y="584200"/>
            <a:ext cx="8599488" cy="4447371"/>
          </a:xfrm>
        </p:spPr>
        <p:txBody>
          <a:bodyPr/>
          <a:lstStyle/>
          <a:p>
            <a:r>
              <a:rPr lang="en-US" dirty="0" smtClean="0"/>
              <a:t>Capture design expertise, making it accessible to non-experts in a standardized form </a:t>
            </a:r>
          </a:p>
          <a:p>
            <a:r>
              <a:rPr lang="en-US" dirty="0" smtClean="0"/>
              <a:t>Facilitate communication among developers </a:t>
            </a:r>
          </a:p>
          <a:p>
            <a:r>
              <a:rPr lang="en-US" dirty="0" smtClean="0"/>
              <a:t>Allow the reuse of successful designs </a:t>
            </a:r>
          </a:p>
          <a:p>
            <a:r>
              <a:rPr lang="en-US" dirty="0" smtClean="0"/>
              <a:t>Avoid alternatives that diminish reusability</a:t>
            </a:r>
          </a:p>
          <a:p>
            <a:r>
              <a:rPr lang="en-US" dirty="0" smtClean="0"/>
              <a:t>Facilitate design modifications</a:t>
            </a:r>
          </a:p>
          <a:p>
            <a:r>
              <a:rPr lang="en-US" dirty="0" smtClean="0"/>
              <a:t>Simplify design documentation</a:t>
            </a:r>
          </a:p>
          <a:p>
            <a:r>
              <a:rPr lang="en-US" dirty="0" smtClean="0"/>
              <a:t>Easier to understand the design</a:t>
            </a:r>
          </a:p>
          <a:p>
            <a:r>
              <a:rPr lang="en-US" dirty="0" smtClean="0">
                <a:latin typeface="Arial" charset="0"/>
              </a:rPr>
              <a:t>Along with design principles, design patterns are key to implementing</a:t>
            </a:r>
          </a:p>
          <a:p>
            <a:pPr lvl="1"/>
            <a:r>
              <a:rPr lang="en-US" dirty="0" smtClean="0">
                <a:latin typeface="Arial" charset="0"/>
              </a:rPr>
              <a:t>Continuous Integration</a:t>
            </a:r>
          </a:p>
          <a:p>
            <a:pPr lvl="1"/>
            <a:r>
              <a:rPr lang="en-US" dirty="0" smtClean="0">
                <a:latin typeface="Arial" charset="0"/>
              </a:rPr>
              <a:t>Continuous Deployment/Delivery</a:t>
            </a:r>
            <a:endParaRPr lang="en-US" dirty="0">
              <a:latin typeface="Arial" charset="0"/>
            </a:endParaRPr>
          </a:p>
        </p:txBody>
      </p:sp>
    </p:spTree>
    <p:extLst>
      <p:ext uri="{BB962C8B-B14F-4D97-AF65-F5344CB8AC3E}">
        <p14:creationId xmlns:p14="http://schemas.microsoft.com/office/powerpoint/2010/main" val="1365759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Design Patterns</a:t>
            </a:r>
            <a:endParaRPr lang="en-US" dirty="0">
              <a:solidFill>
                <a:srgbClr val="000090"/>
              </a:solidFill>
            </a:endParaRPr>
          </a:p>
        </p:txBody>
      </p:sp>
      <p:sp>
        <p:nvSpPr>
          <p:cNvPr id="3" name="Content Placeholder 2"/>
          <p:cNvSpPr>
            <a:spLocks noGrp="1"/>
          </p:cNvSpPr>
          <p:nvPr>
            <p:ph idx="1"/>
          </p:nvPr>
        </p:nvSpPr>
        <p:spPr>
          <a:xfrm>
            <a:off x="279400" y="584200"/>
            <a:ext cx="8599488" cy="3836948"/>
          </a:xfrm>
        </p:spPr>
        <p:txBody>
          <a:bodyPr/>
          <a:lstStyle/>
          <a:p>
            <a:r>
              <a:rPr lang="en-US" dirty="0"/>
              <a:t>Do not lead to direct code reuse</a:t>
            </a:r>
          </a:p>
          <a:p>
            <a:r>
              <a:rPr lang="en-US" dirty="0"/>
              <a:t>Design patterns may decrease the understandability of a design or implementation </a:t>
            </a:r>
          </a:p>
          <a:p>
            <a:pPr lvl="1"/>
            <a:r>
              <a:rPr lang="en-US" dirty="0"/>
              <a:t>By adding indirection</a:t>
            </a:r>
          </a:p>
          <a:p>
            <a:pPr lvl="1"/>
            <a:r>
              <a:rPr lang="en-US" dirty="0"/>
              <a:t>By increasing the amount of code</a:t>
            </a:r>
          </a:p>
          <a:p>
            <a:pPr lvl="1"/>
            <a:r>
              <a:rPr lang="en-US" dirty="0"/>
              <a:t>By resulting in a more complex design</a:t>
            </a:r>
          </a:p>
          <a:p>
            <a:r>
              <a:rPr lang="en-US" dirty="0"/>
              <a:t>Can pick the wrong design pattern </a:t>
            </a:r>
          </a:p>
          <a:p>
            <a:r>
              <a:rPr lang="en-US" dirty="0"/>
              <a:t>Cargo cult mentality </a:t>
            </a:r>
          </a:p>
          <a:p>
            <a:r>
              <a:rPr lang="en-US" dirty="0"/>
              <a:t>Developer may not understand how to implement that pattern</a:t>
            </a:r>
          </a:p>
          <a:p>
            <a:r>
              <a:rPr lang="en-US" dirty="0"/>
              <a:t>May falsely assume using patterns automatically results in good design</a:t>
            </a:r>
          </a:p>
        </p:txBody>
      </p:sp>
    </p:spTree>
    <p:extLst>
      <p:ext uri="{BB962C8B-B14F-4D97-AF65-F5344CB8AC3E}">
        <p14:creationId xmlns:p14="http://schemas.microsoft.com/office/powerpoint/2010/main" val="3057651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Chapter Contents</a:t>
            </a:r>
            <a:endParaRPr lang="en-US" dirty="0"/>
          </a:p>
        </p:txBody>
      </p:sp>
      <p:sp>
        <p:nvSpPr>
          <p:cNvPr id="6" name="Content Placeholder 5"/>
          <p:cNvSpPr>
            <a:spLocks noGrp="1"/>
          </p:cNvSpPr>
          <p:nvPr>
            <p:ph idx="10"/>
          </p:nvPr>
        </p:nvSpPr>
        <p:spPr/>
        <p:txBody>
          <a:bodyPr/>
          <a:lstStyle/>
          <a:p>
            <a:r>
              <a:rPr lang="en-US" dirty="0" smtClean="0"/>
              <a:t>Key Design Principles</a:t>
            </a:r>
          </a:p>
          <a:p>
            <a:r>
              <a:rPr lang="en-US" dirty="0" smtClean="0"/>
              <a:t>What Are Design Patterns?</a:t>
            </a:r>
          </a:p>
          <a:p>
            <a:pPr lvl="1"/>
            <a:r>
              <a:rPr lang="en-US" dirty="0" smtClean="0"/>
              <a:t>Example Design Patterns</a:t>
            </a:r>
            <a:endParaRPr lang="en-US" dirty="0"/>
          </a:p>
        </p:txBody>
      </p:sp>
    </p:spTree>
    <p:extLst>
      <p:ext uri="{BB962C8B-B14F-4D97-AF65-F5344CB8AC3E}">
        <p14:creationId xmlns:p14="http://schemas.microsoft.com/office/powerpoint/2010/main" val="3285625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a:t>
            </a:r>
          </a:p>
        </p:txBody>
      </p:sp>
      <p:sp>
        <p:nvSpPr>
          <p:cNvPr id="3" name="Content Placeholder 2"/>
          <p:cNvSpPr>
            <a:spLocks noGrp="1"/>
          </p:cNvSpPr>
          <p:nvPr>
            <p:ph idx="1"/>
          </p:nvPr>
        </p:nvSpPr>
        <p:spPr>
          <a:xfrm>
            <a:off x="279400" y="584200"/>
            <a:ext cx="8599488" cy="2800767"/>
          </a:xfrm>
        </p:spPr>
        <p:txBody>
          <a:bodyPr/>
          <a:lstStyle/>
          <a:p>
            <a:r>
              <a:rPr lang="en-US" dirty="0"/>
              <a:t>A behavior design pattern</a:t>
            </a:r>
          </a:p>
          <a:p>
            <a:r>
              <a:rPr lang="en-US" dirty="0"/>
              <a:t>Subject object maintains a list of dependent objects, called </a:t>
            </a:r>
            <a:r>
              <a:rPr lang="en-US" dirty="0" smtClean="0"/>
              <a:t>Observers</a:t>
            </a:r>
            <a:endParaRPr lang="en-US" dirty="0"/>
          </a:p>
          <a:p>
            <a:r>
              <a:rPr lang="en-US" dirty="0"/>
              <a:t>Subject notifies Observer(s) automatically of any state changes</a:t>
            </a:r>
          </a:p>
          <a:p>
            <a:r>
              <a:rPr lang="en-US" dirty="0"/>
              <a:t>Two Models: Push and Pull</a:t>
            </a:r>
          </a:p>
          <a:p>
            <a:pPr lvl="1"/>
            <a:r>
              <a:rPr lang="en-US" dirty="0"/>
              <a:t>Push: </a:t>
            </a:r>
            <a:r>
              <a:rPr lang="en-US" dirty="0" smtClean="0"/>
              <a:t>Data </a:t>
            </a:r>
            <a:r>
              <a:rPr lang="en-US" dirty="0"/>
              <a:t>is pushed along with the notification</a:t>
            </a:r>
          </a:p>
          <a:p>
            <a:pPr lvl="1"/>
            <a:r>
              <a:rPr lang="en-US" dirty="0"/>
              <a:t>Pull: Client notified but is responsible for getting data</a:t>
            </a:r>
          </a:p>
          <a:p>
            <a:endParaRPr lang="en-US" dirty="0"/>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2031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a:t>
            </a:r>
          </a:p>
        </p:txBody>
      </p:sp>
      <p:sp>
        <p:nvSpPr>
          <p:cNvPr id="3" name="Content Placeholder 2"/>
          <p:cNvSpPr>
            <a:spLocks noGrp="1"/>
          </p:cNvSpPr>
          <p:nvPr>
            <p:ph idx="1"/>
          </p:nvPr>
        </p:nvSpPr>
        <p:spPr>
          <a:xfrm>
            <a:off x="279400" y="584200"/>
            <a:ext cx="8599488" cy="5196294"/>
          </a:xfrm>
        </p:spPr>
        <p:txBody>
          <a:bodyPr/>
          <a:lstStyle/>
          <a:p>
            <a:r>
              <a:rPr lang="en-US" dirty="0"/>
              <a:t>Used when</a:t>
            </a:r>
          </a:p>
          <a:p>
            <a:pPr lvl="1"/>
            <a:r>
              <a:rPr lang="en-US" dirty="0"/>
              <a:t>Dependent objects need to be notified if the </a:t>
            </a:r>
            <a:r>
              <a:rPr lang="en-US" dirty="0" smtClean="0"/>
              <a:t>Subject </a:t>
            </a:r>
            <a:r>
              <a:rPr lang="en-US" dirty="0"/>
              <a:t>object is modified</a:t>
            </a:r>
          </a:p>
          <a:p>
            <a:pPr lvl="1"/>
            <a:r>
              <a:rPr lang="en-US" dirty="0"/>
              <a:t>Abstraction has two characteristics, with one dependent on the other</a:t>
            </a:r>
          </a:p>
          <a:p>
            <a:r>
              <a:rPr lang="en-US" dirty="0"/>
              <a:t>The </a:t>
            </a:r>
            <a:r>
              <a:rPr lang="en-US" dirty="0" smtClean="0"/>
              <a:t>view </a:t>
            </a:r>
            <a:r>
              <a:rPr lang="en-US" dirty="0"/>
              <a:t>in MVC is a classic example</a:t>
            </a:r>
          </a:p>
          <a:p>
            <a:r>
              <a:rPr lang="en-US" dirty="0"/>
              <a:t>Benefits</a:t>
            </a:r>
          </a:p>
          <a:p>
            <a:pPr lvl="1"/>
            <a:r>
              <a:rPr lang="en-US" dirty="0"/>
              <a:t>Objects are loosely coupled, but can communicate</a:t>
            </a:r>
          </a:p>
          <a:p>
            <a:pPr lvl="1"/>
            <a:r>
              <a:rPr lang="en-US" dirty="0"/>
              <a:t>Observers can be added or removed at will</a:t>
            </a:r>
          </a:p>
          <a:p>
            <a:pPr lvl="1"/>
            <a:r>
              <a:rPr lang="en-US" dirty="0"/>
              <a:t>Subject and </a:t>
            </a:r>
            <a:r>
              <a:rPr lang="en-US" dirty="0" smtClean="0"/>
              <a:t>Observer </a:t>
            </a:r>
            <a:r>
              <a:rPr lang="en-US" dirty="0"/>
              <a:t>can be in different abstraction layers</a:t>
            </a:r>
          </a:p>
          <a:p>
            <a:pPr lvl="1"/>
            <a:r>
              <a:rPr lang="en-US" dirty="0"/>
              <a:t>Subject only needs to know how each </a:t>
            </a:r>
            <a:r>
              <a:rPr lang="en-US" dirty="0" smtClean="0"/>
              <a:t>Observer </a:t>
            </a:r>
            <a:r>
              <a:rPr lang="en-US" dirty="0"/>
              <a:t>implements its update interface</a:t>
            </a:r>
          </a:p>
          <a:p>
            <a:pPr lvl="1"/>
            <a:r>
              <a:rPr lang="en-US" dirty="0"/>
              <a:t>Can add Observers without modifying the </a:t>
            </a:r>
            <a:r>
              <a:rPr lang="en-US" dirty="0" smtClean="0"/>
              <a:t>Subject</a:t>
            </a:r>
            <a:endParaRPr lang="en-US" dirty="0"/>
          </a:p>
          <a:p>
            <a:r>
              <a:rPr lang="en-US" dirty="0"/>
              <a:t>Cons</a:t>
            </a:r>
          </a:p>
          <a:p>
            <a:pPr lvl="1"/>
            <a:r>
              <a:rPr lang="en-US" dirty="0"/>
              <a:t>May result in notifications of no interest to the </a:t>
            </a:r>
            <a:r>
              <a:rPr lang="en-US" dirty="0" smtClean="0"/>
              <a:t>Observer</a:t>
            </a:r>
            <a:endParaRPr lang="en-US" dirty="0"/>
          </a:p>
          <a:p>
            <a:pPr lvl="1"/>
            <a:r>
              <a:rPr lang="en-US" dirty="0"/>
              <a:t>May be difficult for </a:t>
            </a:r>
            <a:r>
              <a:rPr lang="en-US" dirty="0" smtClean="0"/>
              <a:t>Observer </a:t>
            </a:r>
            <a:r>
              <a:rPr lang="en-US" dirty="0"/>
              <a:t>to figure out the state change of the </a:t>
            </a:r>
            <a:r>
              <a:rPr lang="en-US" dirty="0" smtClean="0"/>
              <a:t>Subject</a:t>
            </a:r>
            <a:endParaRPr lang="en-US" dirty="0"/>
          </a:p>
          <a:p>
            <a:endParaRPr lang="en-US" dirty="0"/>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sp>
        <p:nvSpPr>
          <p:cNvPr id="5" name="TextBox 4"/>
          <p:cNvSpPr txBox="1"/>
          <p:nvPr/>
        </p:nvSpPr>
        <p:spPr>
          <a:xfrm>
            <a:off x="287497" y="5576131"/>
            <a:ext cx="4635374" cy="307777"/>
          </a:xfrm>
          <a:prstGeom prst="rect">
            <a:avLst/>
          </a:prstGeom>
          <a:noFill/>
        </p:spPr>
        <p:txBody>
          <a:bodyPr wrap="square" rtlCol="0">
            <a:spAutoFit/>
          </a:bodyPr>
          <a:lstStyle/>
          <a:p>
            <a:r>
              <a:rPr lang="en-US" dirty="0" smtClean="0">
                <a:solidFill>
                  <a:schemeClr val="bg2"/>
                </a:solidFill>
              </a:rPr>
              <a:t>MVC = model-view-controller</a:t>
            </a:r>
            <a:endParaRPr lang="en-US" dirty="0">
              <a:solidFill>
                <a:schemeClr val="bg2"/>
              </a:solidFill>
            </a:endParaRPr>
          </a:p>
        </p:txBody>
      </p:sp>
    </p:spTree>
    <p:extLst>
      <p:ext uri="{BB962C8B-B14F-4D97-AF65-F5344CB8AC3E}">
        <p14:creationId xmlns:p14="http://schemas.microsoft.com/office/powerpoint/2010/main" val="1490287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Simple Design</a:t>
            </a:r>
            <a:endParaRPr lang="en-US" dirty="0"/>
          </a:p>
        </p:txBody>
      </p:sp>
      <p:sp>
        <p:nvSpPr>
          <p:cNvPr id="2" name="Content Placeholder 1"/>
          <p:cNvSpPr>
            <a:spLocks noGrp="1"/>
          </p:cNvSpPr>
          <p:nvPr>
            <p:ph idx="1"/>
          </p:nvPr>
        </p:nvSpPr>
        <p:spPr>
          <a:xfrm>
            <a:off x="279400" y="584200"/>
            <a:ext cx="8599488" cy="2652008"/>
          </a:xfrm>
        </p:spPr>
        <p:txBody>
          <a:bodyPr/>
          <a:lstStyle/>
          <a:p>
            <a:r>
              <a:rPr lang="en-US" dirty="0" smtClean="0"/>
              <a:t>Reduces the risk of gold plating</a:t>
            </a:r>
          </a:p>
          <a:p>
            <a:r>
              <a:rPr lang="en-US" dirty="0" smtClean="0">
                <a:solidFill>
                  <a:schemeClr val="tx1"/>
                </a:solidFill>
              </a:rPr>
              <a:t>Easier to understand</a:t>
            </a:r>
          </a:p>
          <a:p>
            <a:r>
              <a:rPr lang="en-US" dirty="0" smtClean="0">
                <a:solidFill>
                  <a:schemeClr val="tx1"/>
                </a:solidFill>
              </a:rPr>
              <a:t>Easier to maintain</a:t>
            </a:r>
          </a:p>
          <a:p>
            <a:r>
              <a:rPr lang="en-US" dirty="0" smtClean="0">
                <a:solidFill>
                  <a:schemeClr val="tx1"/>
                </a:solidFill>
              </a:rPr>
              <a:t>Easier to modify</a:t>
            </a:r>
          </a:p>
          <a:p>
            <a:r>
              <a:rPr lang="en-US" dirty="0" smtClean="0">
                <a:solidFill>
                  <a:schemeClr val="tx1"/>
                </a:solidFill>
              </a:rPr>
              <a:t>Easier to test</a:t>
            </a:r>
            <a:endParaRPr lang="en-US" dirty="0">
              <a:solidFill>
                <a:schemeClr val="tx1"/>
              </a:solidFill>
            </a:endParaRPr>
          </a:p>
          <a:p>
            <a:endParaRPr lang="en-US" dirty="0" smtClean="0"/>
          </a:p>
        </p:txBody>
      </p:sp>
      <p:sp>
        <p:nvSpPr>
          <p:cNvPr id="6" name="Rounded Rectangle 5"/>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pic>
        <p:nvPicPr>
          <p:cNvPr id="4" name="Picture 3"/>
          <p:cNvPicPr>
            <a:picLocks noChangeAspect="1"/>
          </p:cNvPicPr>
          <p:nvPr/>
        </p:nvPicPr>
        <p:blipFill>
          <a:blip r:embed="rId3"/>
          <a:stretch>
            <a:fillRect/>
          </a:stretch>
        </p:blipFill>
        <p:spPr>
          <a:xfrm>
            <a:off x="3642241" y="1146412"/>
            <a:ext cx="5484339" cy="4363096"/>
          </a:xfrm>
          <a:prstGeom prst="rect">
            <a:avLst/>
          </a:prstGeom>
        </p:spPr>
      </p:pic>
    </p:spTree>
    <p:extLst>
      <p:ext uri="{BB962C8B-B14F-4D97-AF65-F5344CB8AC3E}">
        <p14:creationId xmlns:p14="http://schemas.microsoft.com/office/powerpoint/2010/main" val="1783942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a:t>
            </a:r>
          </a:p>
        </p:txBody>
      </p:sp>
      <p:sp>
        <p:nvSpPr>
          <p:cNvPr id="3" name="Content Placeholder 2"/>
          <p:cNvSpPr>
            <a:spLocks noGrp="1"/>
          </p:cNvSpPr>
          <p:nvPr>
            <p:ph idx="1"/>
          </p:nvPr>
        </p:nvSpPr>
        <p:spPr>
          <a:xfrm>
            <a:off x="279400" y="584200"/>
            <a:ext cx="8599488" cy="2790508"/>
          </a:xfrm>
        </p:spPr>
        <p:txBody>
          <a:bodyPr/>
          <a:lstStyle/>
          <a:p>
            <a:r>
              <a:rPr lang="en-US" dirty="0"/>
              <a:t>Guidelines</a:t>
            </a:r>
          </a:p>
          <a:p>
            <a:pPr lvl="1"/>
            <a:r>
              <a:rPr lang="en-US" dirty="0"/>
              <a:t>Model the independent functionality as the Subject </a:t>
            </a:r>
          </a:p>
          <a:p>
            <a:pPr lvl="1"/>
            <a:r>
              <a:rPr lang="en-US" dirty="0"/>
              <a:t>Model the dependent functionality as the Observer</a:t>
            </a:r>
          </a:p>
          <a:p>
            <a:pPr lvl="1"/>
            <a:r>
              <a:rPr lang="en-US" dirty="0"/>
              <a:t>Subject is coupled to the Observer base class</a:t>
            </a:r>
          </a:p>
          <a:p>
            <a:pPr lvl="1"/>
            <a:r>
              <a:rPr lang="en-US" dirty="0"/>
              <a:t>Client sets the number and type of Observers</a:t>
            </a:r>
          </a:p>
          <a:p>
            <a:pPr lvl="1"/>
            <a:r>
              <a:rPr lang="en-US" dirty="0"/>
              <a:t>Observers register with the Subject</a:t>
            </a:r>
          </a:p>
          <a:p>
            <a:pPr lvl="1"/>
            <a:r>
              <a:rPr lang="en-US" dirty="0"/>
              <a:t>Subject events broadcasted to all registered Observers</a:t>
            </a:r>
          </a:p>
          <a:p>
            <a:pPr lvl="1"/>
            <a:r>
              <a:rPr lang="en-US" dirty="0" smtClean="0"/>
              <a:t>Either </a:t>
            </a:r>
            <a:r>
              <a:rPr lang="en-US" dirty="0"/>
              <a:t>Subject will </a:t>
            </a:r>
            <a:r>
              <a:rPr lang="en-US" dirty="0" smtClean="0"/>
              <a:t>push </a:t>
            </a:r>
            <a:r>
              <a:rPr lang="en-US" dirty="0"/>
              <a:t>information to the Observers</a:t>
            </a:r>
          </a:p>
          <a:p>
            <a:pPr lvl="1"/>
            <a:r>
              <a:rPr lang="en-US" dirty="0" smtClean="0"/>
              <a:t>Or Observers will pull </a:t>
            </a:r>
            <a:r>
              <a:rPr lang="en-US" dirty="0"/>
              <a:t>information from </a:t>
            </a:r>
            <a:r>
              <a:rPr lang="en-US" dirty="0" smtClean="0"/>
              <a:t>Subject</a:t>
            </a:r>
            <a:endParaRPr lang="en-US" dirty="0"/>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94441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a:t>
            </a:r>
            <a:endParaRPr lang="en-US" dirty="0">
              <a:solidFill>
                <a:srgbClr val="000090"/>
              </a:solidFill>
            </a:endParaRPr>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stretch>
            <a:fillRect/>
          </a:stretch>
        </p:blipFill>
        <p:spPr>
          <a:xfrm>
            <a:off x="0" y="589160"/>
            <a:ext cx="9144000" cy="4206480"/>
          </a:xfrm>
          <a:prstGeom prst="rect">
            <a:avLst/>
          </a:prstGeom>
        </p:spPr>
      </p:pic>
    </p:spTree>
    <p:extLst>
      <p:ext uri="{BB962C8B-B14F-4D97-AF65-F5344CB8AC3E}">
        <p14:creationId xmlns:p14="http://schemas.microsoft.com/office/powerpoint/2010/main" val="11342171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Hands-On Exercise </a:t>
            </a:r>
            <a:r>
              <a:rPr lang="en-GB" dirty="0" smtClean="0"/>
              <a:t>4.4 </a:t>
            </a:r>
            <a:endParaRPr lang="en-GB" dirty="0"/>
          </a:p>
        </p:txBody>
      </p:sp>
      <p:sp>
        <p:nvSpPr>
          <p:cNvPr id="4" name="TextBox 3"/>
          <p:cNvSpPr txBox="1"/>
          <p:nvPr/>
        </p:nvSpPr>
        <p:spPr>
          <a:xfrm>
            <a:off x="779962" y="3033682"/>
            <a:ext cx="7584077" cy="646331"/>
          </a:xfrm>
          <a:prstGeom prst="rect">
            <a:avLst/>
          </a:prstGeom>
          <a:noFill/>
        </p:spPr>
        <p:txBody>
          <a:bodyPr wrap="square" rtlCol="0" anchor="ctr">
            <a:spAutoFit/>
          </a:bodyPr>
          <a:lstStyle/>
          <a:p>
            <a:pPr algn="ctr"/>
            <a:r>
              <a:rPr lang="en-US" sz="1800" b="1" i="1" dirty="0">
                <a:latin typeface="Century Schoolbook" pitchFamily="18" charset="0"/>
              </a:rPr>
              <a:t>In your Workbook, please refer to </a:t>
            </a:r>
            <a:br>
              <a:rPr lang="en-US" sz="1800" b="1" i="1" dirty="0">
                <a:latin typeface="Century Schoolbook" pitchFamily="18" charset="0"/>
              </a:rPr>
            </a:br>
            <a:r>
              <a:rPr lang="en-US" sz="1800" b="1" i="1" dirty="0">
                <a:latin typeface="Century Schoolbook" pitchFamily="18" charset="0"/>
              </a:rPr>
              <a:t>Hands-On Exercise </a:t>
            </a:r>
            <a:r>
              <a:rPr lang="en-US" sz="1800" b="1" i="1" dirty="0" smtClean="0">
                <a:latin typeface="Century Schoolbook" pitchFamily="18" charset="0"/>
              </a:rPr>
              <a:t>4.4: </a:t>
            </a:r>
            <a:r>
              <a:rPr lang="en-US" sz="1800" b="1" i="1" dirty="0">
                <a:latin typeface="Century Schoolbook" pitchFamily="18" charset="0"/>
              </a:rPr>
              <a:t>Observer Pattern</a:t>
            </a:r>
          </a:p>
        </p:txBody>
      </p:sp>
    </p:spTree>
    <p:extLst>
      <p:ext uri="{BB962C8B-B14F-4D97-AF65-F5344CB8AC3E}">
        <p14:creationId xmlns:p14="http://schemas.microsoft.com/office/powerpoint/2010/main" val="1192074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a:xfrm>
            <a:off x="279400" y="584200"/>
            <a:ext cx="8599488" cy="2795637"/>
          </a:xfrm>
        </p:spPr>
        <p:txBody>
          <a:bodyPr/>
          <a:lstStyle/>
          <a:p>
            <a:r>
              <a:rPr lang="en-US" dirty="0" smtClean="0"/>
              <a:t>Factories come in three flavors:</a:t>
            </a:r>
          </a:p>
          <a:p>
            <a:pPr lvl="1"/>
            <a:r>
              <a:rPr lang="en-US" dirty="0" smtClean="0"/>
              <a:t>Factory methods</a:t>
            </a:r>
          </a:p>
          <a:p>
            <a:pPr lvl="1"/>
            <a:r>
              <a:rPr lang="en-US" dirty="0" smtClean="0"/>
              <a:t>Factories</a:t>
            </a:r>
          </a:p>
          <a:p>
            <a:pPr lvl="1"/>
            <a:r>
              <a:rPr lang="en-US" dirty="0" smtClean="0"/>
              <a:t>Abstract factories</a:t>
            </a:r>
          </a:p>
          <a:p>
            <a:r>
              <a:rPr lang="en-US" altLang="en-US" dirty="0" smtClean="0"/>
              <a:t>Factory uses</a:t>
            </a:r>
          </a:p>
          <a:p>
            <a:pPr lvl="1"/>
            <a:r>
              <a:rPr lang="en-US" dirty="0" smtClean="0"/>
              <a:t>The class in question can’t anticipate which type of object to create</a:t>
            </a:r>
          </a:p>
          <a:p>
            <a:pPr lvl="1"/>
            <a:r>
              <a:rPr lang="en-US" dirty="0" smtClean="0"/>
              <a:t>To allow a class to depend on an interface, rather than on an implementation</a:t>
            </a:r>
          </a:p>
          <a:p>
            <a:endParaRPr lang="en-US" dirty="0"/>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321189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Method</a:t>
            </a:r>
          </a:p>
        </p:txBody>
      </p:sp>
      <p:sp>
        <p:nvSpPr>
          <p:cNvPr id="3" name="Content Placeholder 2"/>
          <p:cNvSpPr>
            <a:spLocks noGrp="1"/>
          </p:cNvSpPr>
          <p:nvPr>
            <p:ph idx="1"/>
          </p:nvPr>
        </p:nvSpPr>
        <p:spPr>
          <a:xfrm>
            <a:off x="279400" y="584200"/>
            <a:ext cx="8599488" cy="369332"/>
          </a:xfrm>
        </p:spPr>
        <p:txBody>
          <a:bodyPr/>
          <a:lstStyle/>
          <a:p>
            <a:r>
              <a:rPr lang="en-US" dirty="0"/>
              <a:t>A method in one class that creates an object of another class</a:t>
            </a:r>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sp>
        <p:nvSpPr>
          <p:cNvPr id="5" name="Rectangle 4"/>
          <p:cNvSpPr/>
          <p:nvPr/>
        </p:nvSpPr>
        <p:spPr bwMode="auto">
          <a:xfrm>
            <a:off x="698904" y="2548011"/>
            <a:ext cx="2521881"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ClientClass</a:t>
            </a:r>
          </a:p>
        </p:txBody>
      </p:sp>
      <p:grpSp>
        <p:nvGrpSpPr>
          <p:cNvPr id="21" name="Group 20"/>
          <p:cNvGrpSpPr/>
          <p:nvPr/>
        </p:nvGrpSpPr>
        <p:grpSpPr>
          <a:xfrm>
            <a:off x="4787496" y="2224846"/>
            <a:ext cx="2889777" cy="954107"/>
            <a:chOff x="4787496" y="2224846"/>
            <a:chExt cx="2889777" cy="954107"/>
          </a:xfrm>
        </p:grpSpPr>
        <p:sp>
          <p:nvSpPr>
            <p:cNvPr id="6" name="Rectangle 5"/>
            <p:cNvSpPr/>
            <p:nvPr/>
          </p:nvSpPr>
          <p:spPr bwMode="auto">
            <a:xfrm>
              <a:off x="4804968" y="2224846"/>
              <a:ext cx="2859684" cy="95410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Collection</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lang="en-US" dirty="0"/>
                <a:t>i</a:t>
              </a:r>
              <a:r>
                <a:rPr kumimoji="0" lang="en-US" sz="1400" b="0" i="0" u="none" strike="noStrike" cap="none" normalizeH="0" baseline="0" dirty="0">
                  <a:ln>
                    <a:noFill/>
                  </a:ln>
                  <a:solidFill>
                    <a:schemeClr val="tx1"/>
                  </a:solidFill>
                  <a:effectLst/>
                  <a:latin typeface="Arial" charset="0"/>
                </a:rPr>
                <a:t>terator()</a:t>
              </a:r>
            </a:p>
          </p:txBody>
        </p:sp>
        <p:cxnSp>
          <p:nvCxnSpPr>
            <p:cNvPr id="8" name="Straight Connector 7"/>
            <p:cNvCxnSpPr/>
            <p:nvPr/>
          </p:nvCxnSpPr>
          <p:spPr bwMode="auto">
            <a:xfrm>
              <a:off x="4787496" y="2754843"/>
              <a:ext cx="287715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4800117" y="2878123"/>
              <a:ext cx="287715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12" name="Rectangle 11"/>
          <p:cNvSpPr/>
          <p:nvPr/>
        </p:nvSpPr>
        <p:spPr bwMode="auto">
          <a:xfrm>
            <a:off x="2190872" y="4285028"/>
            <a:ext cx="2859684" cy="73866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LinkedList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lang="en-US" dirty="0"/>
              <a:t>i</a:t>
            </a:r>
            <a:r>
              <a:rPr kumimoji="0" lang="en-US" sz="1400" b="0" i="0" u="none" strike="noStrike" cap="none" normalizeH="0" baseline="0" dirty="0">
                <a:ln>
                  <a:noFill/>
                </a:ln>
                <a:solidFill>
                  <a:schemeClr val="tx1"/>
                </a:solidFill>
                <a:effectLst/>
                <a:latin typeface="Arial" charset="0"/>
              </a:rPr>
              <a:t>terator()</a:t>
            </a:r>
          </a:p>
        </p:txBody>
      </p:sp>
      <p:cxnSp>
        <p:nvCxnSpPr>
          <p:cNvPr id="13" name="Straight Connector 12"/>
          <p:cNvCxnSpPr/>
          <p:nvPr/>
        </p:nvCxnSpPr>
        <p:spPr bwMode="auto">
          <a:xfrm>
            <a:off x="2173400" y="4701977"/>
            <a:ext cx="287715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2190872" y="4583029"/>
            <a:ext cx="287715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5948454" y="4285028"/>
            <a:ext cx="2859684" cy="73866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Ordered</a:t>
            </a:r>
            <a:r>
              <a:rPr kumimoji="0" lang="en-US" sz="1400" b="0" i="0" u="none" strike="noStrike" cap="none" normalizeH="0" baseline="0" dirty="0">
                <a:ln>
                  <a:noFill/>
                </a:ln>
                <a:solidFill>
                  <a:schemeClr val="tx1"/>
                </a:solidFill>
                <a:effectLst/>
                <a:latin typeface="Arial" charset="0"/>
              </a:rPr>
              <a:t>List</a:t>
            </a:r>
            <a:endParaRPr lang="en-US" dirty="0"/>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lang="en-US" dirty="0"/>
              <a:t>i</a:t>
            </a:r>
            <a:r>
              <a:rPr kumimoji="0" lang="en-US" sz="1400" b="0" i="0" u="none" strike="noStrike" cap="none" normalizeH="0" baseline="0" dirty="0">
                <a:ln>
                  <a:noFill/>
                </a:ln>
                <a:solidFill>
                  <a:schemeClr val="tx1"/>
                </a:solidFill>
                <a:effectLst/>
                <a:latin typeface="Arial" charset="0"/>
              </a:rPr>
              <a:t>terator()</a:t>
            </a:r>
          </a:p>
        </p:txBody>
      </p:sp>
      <p:cxnSp>
        <p:nvCxnSpPr>
          <p:cNvPr id="19" name="Straight Connector 18"/>
          <p:cNvCxnSpPr/>
          <p:nvPr/>
        </p:nvCxnSpPr>
        <p:spPr bwMode="auto">
          <a:xfrm>
            <a:off x="5930982" y="4701977"/>
            <a:ext cx="287715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948454" y="4583029"/>
            <a:ext cx="287715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a:off x="3220785" y="2701899"/>
            <a:ext cx="1584183"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4" name="Isosceles Triangle 23"/>
          <p:cNvSpPr/>
          <p:nvPr/>
        </p:nvSpPr>
        <p:spPr bwMode="auto">
          <a:xfrm>
            <a:off x="5835852" y="3178953"/>
            <a:ext cx="372749" cy="268976"/>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26" name="Straight Connector 25"/>
          <p:cNvCxnSpPr/>
          <p:nvPr/>
        </p:nvCxnSpPr>
        <p:spPr bwMode="auto">
          <a:xfrm>
            <a:off x="3605183" y="3805977"/>
            <a:ext cx="394881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p:cNvCxnSpPr>
            <a:stCxn id="12" idx="0"/>
          </p:cNvCxnSpPr>
          <p:nvPr/>
        </p:nvCxnSpPr>
        <p:spPr bwMode="auto">
          <a:xfrm flipH="1" flipV="1">
            <a:off x="3605183" y="3805977"/>
            <a:ext cx="15531" cy="47905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4" name="Straight Connector 33"/>
          <p:cNvCxnSpPr>
            <a:stCxn id="24" idx="3"/>
          </p:cNvCxnSpPr>
          <p:nvPr/>
        </p:nvCxnSpPr>
        <p:spPr bwMode="auto">
          <a:xfrm>
            <a:off x="6022227" y="3447929"/>
            <a:ext cx="0" cy="3580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7553993" y="3805977"/>
            <a:ext cx="0" cy="47905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61512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a:t>
            </a:r>
            <a:endParaRPr lang="en-US" dirty="0">
              <a:solidFill>
                <a:srgbClr val="000090"/>
              </a:solidFill>
            </a:endParaRPr>
          </a:p>
        </p:txBody>
      </p:sp>
      <p:sp>
        <p:nvSpPr>
          <p:cNvPr id="4" name="TextBox 3"/>
          <p:cNvSpPr txBox="1"/>
          <p:nvPr/>
        </p:nvSpPr>
        <p:spPr>
          <a:xfrm>
            <a:off x="-393700" y="4394200"/>
            <a:ext cx="184666" cy="307777"/>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377785" y="1266092"/>
            <a:ext cx="8480954" cy="4107962"/>
          </a:xfrm>
          <a:prstGeom prst="rect">
            <a:avLst/>
          </a:prstGeom>
        </p:spPr>
      </p:pic>
    </p:spTree>
    <p:extLst>
      <p:ext uri="{BB962C8B-B14F-4D97-AF65-F5344CB8AC3E}">
        <p14:creationId xmlns:p14="http://schemas.microsoft.com/office/powerpoint/2010/main" val="1581954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Pattern</a:t>
            </a:r>
          </a:p>
        </p:txBody>
      </p:sp>
      <p:sp>
        <p:nvSpPr>
          <p:cNvPr id="6" name="Content Placeholder 5"/>
          <p:cNvSpPr>
            <a:spLocks noGrp="1"/>
          </p:cNvSpPr>
          <p:nvPr>
            <p:ph idx="1"/>
          </p:nvPr>
        </p:nvSpPr>
        <p:spPr>
          <a:xfrm>
            <a:off x="279400" y="584200"/>
            <a:ext cx="8599488" cy="4031873"/>
          </a:xfrm>
        </p:spPr>
        <p:txBody>
          <a:bodyPr/>
          <a:lstStyle/>
          <a:p>
            <a:r>
              <a:rPr lang="en-US" dirty="0"/>
              <a:t>Let’s expand our pizza </a:t>
            </a:r>
            <a:r>
              <a:rPr lang="en-US" dirty="0" smtClean="0"/>
              <a:t>example</a:t>
            </a:r>
            <a:endParaRPr lang="en-US" dirty="0"/>
          </a:p>
          <a:p>
            <a:r>
              <a:rPr lang="en-US" dirty="0"/>
              <a:t>In addition to their toppings, pizzas are composed of</a:t>
            </a:r>
          </a:p>
          <a:p>
            <a:pPr lvl="1"/>
            <a:r>
              <a:rPr lang="en-US" dirty="0"/>
              <a:t>Sauce</a:t>
            </a:r>
          </a:p>
          <a:p>
            <a:pPr lvl="1"/>
            <a:r>
              <a:rPr lang="en-US" dirty="0"/>
              <a:t>Dough</a:t>
            </a:r>
          </a:p>
          <a:p>
            <a:pPr lvl="1"/>
            <a:r>
              <a:rPr lang="en-US" dirty="0" smtClean="0"/>
              <a:t>Cheese</a:t>
            </a:r>
            <a:endParaRPr lang="en-US" dirty="0"/>
          </a:p>
          <a:p>
            <a:r>
              <a:rPr lang="en-US" dirty="0"/>
              <a:t>There are two main styles of </a:t>
            </a:r>
            <a:r>
              <a:rPr lang="en-US" dirty="0" smtClean="0"/>
              <a:t>pizza</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We would like to hide these details!  </a:t>
            </a:r>
          </a:p>
        </p:txBody>
      </p:sp>
      <p:sp>
        <p:nvSpPr>
          <p:cNvPr id="4" name="TextBox 3"/>
          <p:cNvSpPr txBox="1"/>
          <p:nvPr/>
        </p:nvSpPr>
        <p:spPr>
          <a:xfrm>
            <a:off x="-393700" y="3180989"/>
            <a:ext cx="184666" cy="307777"/>
          </a:xfrm>
          <a:prstGeom prst="rect">
            <a:avLst/>
          </a:prstGeom>
          <a:noFill/>
        </p:spPr>
        <p:txBody>
          <a:bodyPr wrap="none" rtlCol="0">
            <a:spAutoFit/>
          </a:bodyPr>
          <a:lstStyle/>
          <a:p>
            <a:endParaRPr lang="en-US" dirty="0"/>
          </a:p>
        </p:txBody>
      </p:sp>
      <p:sp>
        <p:nvSpPr>
          <p:cNvPr id="9" name="TextBox 8"/>
          <p:cNvSpPr txBox="1"/>
          <p:nvPr/>
        </p:nvSpPr>
        <p:spPr>
          <a:xfrm>
            <a:off x="1616499" y="2898470"/>
            <a:ext cx="2533771" cy="1200329"/>
          </a:xfrm>
          <a:prstGeom prst="rect">
            <a:avLst/>
          </a:prstGeom>
          <a:noFill/>
        </p:spPr>
        <p:txBody>
          <a:bodyPr wrap="none" rtlCol="0">
            <a:spAutoFit/>
          </a:bodyPr>
          <a:lstStyle/>
          <a:p>
            <a:r>
              <a:rPr lang="en-US" sz="1800" u="sng" dirty="0"/>
              <a:t>Chicago Style Pizza</a:t>
            </a:r>
          </a:p>
          <a:p>
            <a:pPr marL="285750" indent="-285750">
              <a:buFont typeface="Arial" panose="020B0604020202020204" pitchFamily="34" charset="0"/>
              <a:buChar char="•"/>
            </a:pPr>
            <a:r>
              <a:rPr lang="en-US" sz="1800" dirty="0"/>
              <a:t>Thick Crust Dough</a:t>
            </a:r>
          </a:p>
          <a:p>
            <a:pPr marL="285750" indent="-285750">
              <a:buFont typeface="Arial" panose="020B0604020202020204" pitchFamily="34" charset="0"/>
              <a:buChar char="•"/>
            </a:pPr>
            <a:r>
              <a:rPr lang="en-US" sz="1800" dirty="0"/>
              <a:t>Plum Tomato Sauce</a:t>
            </a:r>
          </a:p>
          <a:p>
            <a:pPr marL="285750" indent="-285750">
              <a:buFont typeface="Arial" panose="020B0604020202020204" pitchFamily="34" charset="0"/>
              <a:buChar char="•"/>
            </a:pPr>
            <a:r>
              <a:rPr lang="en-US" sz="1800" dirty="0"/>
              <a:t>Mozzarella </a:t>
            </a:r>
            <a:r>
              <a:rPr lang="en-US" sz="1800" dirty="0" smtClean="0"/>
              <a:t>Cheese</a:t>
            </a:r>
            <a:endParaRPr lang="en-US" sz="1800" dirty="0"/>
          </a:p>
        </p:txBody>
      </p:sp>
      <p:sp>
        <p:nvSpPr>
          <p:cNvPr id="10" name="TextBox 9"/>
          <p:cNvSpPr txBox="1"/>
          <p:nvPr/>
        </p:nvSpPr>
        <p:spPr>
          <a:xfrm>
            <a:off x="5487369" y="2898470"/>
            <a:ext cx="2365071" cy="1200329"/>
          </a:xfrm>
          <a:prstGeom prst="rect">
            <a:avLst/>
          </a:prstGeom>
          <a:noFill/>
        </p:spPr>
        <p:txBody>
          <a:bodyPr wrap="none" rtlCol="0">
            <a:spAutoFit/>
          </a:bodyPr>
          <a:lstStyle/>
          <a:p>
            <a:r>
              <a:rPr lang="en-US" sz="1800" u="sng" dirty="0"/>
              <a:t>New York Style Pizza</a:t>
            </a:r>
          </a:p>
          <a:p>
            <a:pPr marL="285750" indent="-285750">
              <a:buFont typeface="Arial" panose="020B0604020202020204" pitchFamily="34" charset="0"/>
              <a:buChar char="•"/>
            </a:pPr>
            <a:r>
              <a:rPr lang="en-US" sz="1800" dirty="0"/>
              <a:t>Thin Crust Dough</a:t>
            </a:r>
          </a:p>
          <a:p>
            <a:pPr marL="285750" indent="-285750">
              <a:buFont typeface="Arial" panose="020B0604020202020204" pitchFamily="34" charset="0"/>
              <a:buChar char="•"/>
            </a:pPr>
            <a:r>
              <a:rPr lang="en-US" sz="1800" dirty="0"/>
              <a:t>Marinara Sauce</a:t>
            </a:r>
          </a:p>
          <a:p>
            <a:pPr marL="285750" indent="-285750">
              <a:buFont typeface="Arial" panose="020B0604020202020204" pitchFamily="34" charset="0"/>
              <a:buChar char="•"/>
            </a:pPr>
            <a:r>
              <a:rPr lang="en-US" sz="1800" dirty="0"/>
              <a:t>Reggiano Cheese</a:t>
            </a:r>
          </a:p>
        </p:txBody>
      </p:sp>
    </p:spTree>
    <p:extLst>
      <p:ext uri="{BB962C8B-B14F-4D97-AF65-F5344CB8AC3E}">
        <p14:creationId xmlns:p14="http://schemas.microsoft.com/office/powerpoint/2010/main" val="18034567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Pattern</a:t>
            </a:r>
          </a:p>
        </p:txBody>
      </p:sp>
      <p:sp>
        <p:nvSpPr>
          <p:cNvPr id="6" name="Content Placeholder 5"/>
          <p:cNvSpPr>
            <a:spLocks noGrp="1"/>
          </p:cNvSpPr>
          <p:nvPr>
            <p:ph idx="1"/>
          </p:nvPr>
        </p:nvSpPr>
        <p:spPr>
          <a:xfrm>
            <a:off x="279400" y="584200"/>
            <a:ext cx="8599488" cy="369332"/>
          </a:xfrm>
        </p:spPr>
        <p:txBody>
          <a:bodyPr/>
          <a:lstStyle/>
          <a:p>
            <a:r>
              <a:rPr lang="en-US" dirty="0"/>
              <a:t>Hiding the details from the Pizza</a:t>
            </a:r>
          </a:p>
        </p:txBody>
      </p:sp>
      <p:sp>
        <p:nvSpPr>
          <p:cNvPr id="3" name="Rectangle 2"/>
          <p:cNvSpPr/>
          <p:nvPr/>
        </p:nvSpPr>
        <p:spPr bwMode="auto">
          <a:xfrm>
            <a:off x="3273200" y="1718140"/>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Sauce</a:t>
            </a:r>
            <a:endParaRPr kumimoji="0" lang="en-US" sz="14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3199" y="3180989"/>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Dough</a:t>
            </a:r>
            <a:endParaRPr kumimoji="0" lang="en-US" sz="140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3273198" y="4614715"/>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Cheese</a:t>
            </a:r>
            <a:endParaRPr kumimoji="0" lang="en-US" sz="1400" b="0" i="0" u="none" strike="noStrike" cap="none" normalizeH="0" baseline="0" dirty="0">
              <a:ln>
                <a:noFill/>
              </a:ln>
              <a:solidFill>
                <a:schemeClr val="tx1"/>
              </a:solidFill>
              <a:effectLst/>
              <a:latin typeface="Arial" charset="0"/>
            </a:endParaRPr>
          </a:p>
        </p:txBody>
      </p:sp>
      <p:sp>
        <p:nvSpPr>
          <p:cNvPr id="5" name="Isosceles Triangle 4"/>
          <p:cNvSpPr/>
          <p:nvPr/>
        </p:nvSpPr>
        <p:spPr bwMode="auto">
          <a:xfrm rot="16031330">
            <a:off x="5249710" y="1859331"/>
            <a:ext cx="209671" cy="20384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12" name="Straight Connector 11"/>
          <p:cNvCxnSpPr>
            <a:stCxn id="5" idx="3"/>
          </p:cNvCxnSpPr>
          <p:nvPr/>
        </p:nvCxnSpPr>
        <p:spPr bwMode="auto">
          <a:xfrm>
            <a:off x="5456346" y="1956255"/>
            <a:ext cx="61009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6068821" y="1514293"/>
            <a:ext cx="0" cy="9149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6066440" y="1514293"/>
            <a:ext cx="60389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6067939" y="2436055"/>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6670331" y="1304621"/>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Marinara</a:t>
            </a:r>
          </a:p>
        </p:txBody>
      </p:sp>
      <p:sp>
        <p:nvSpPr>
          <p:cNvPr id="19" name="Rectangle 18"/>
          <p:cNvSpPr/>
          <p:nvPr/>
        </p:nvSpPr>
        <p:spPr bwMode="auto">
          <a:xfrm>
            <a:off x="6670331" y="2215587"/>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Plum Tomato</a:t>
            </a:r>
          </a:p>
        </p:txBody>
      </p:sp>
      <p:sp>
        <p:nvSpPr>
          <p:cNvPr id="20" name="Isosceles Triangle 19"/>
          <p:cNvSpPr/>
          <p:nvPr/>
        </p:nvSpPr>
        <p:spPr bwMode="auto">
          <a:xfrm rot="16031330">
            <a:off x="5249710" y="3339639"/>
            <a:ext cx="209671" cy="20384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21" name="Straight Connector 20"/>
          <p:cNvCxnSpPr/>
          <p:nvPr/>
        </p:nvCxnSpPr>
        <p:spPr bwMode="auto">
          <a:xfrm>
            <a:off x="5463489" y="3436563"/>
            <a:ext cx="600824" cy="49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6068821" y="2994601"/>
            <a:ext cx="0" cy="9149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064313" y="2994601"/>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6067939" y="3916363"/>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 name="Rectangle 24"/>
          <p:cNvSpPr/>
          <p:nvPr/>
        </p:nvSpPr>
        <p:spPr bwMode="auto">
          <a:xfrm>
            <a:off x="6670331" y="2784929"/>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Thin</a:t>
            </a:r>
            <a:r>
              <a:rPr kumimoji="0" lang="en-US" sz="1400" b="0" i="0" u="none" strike="noStrike" cap="none" normalizeH="0" dirty="0">
                <a:ln>
                  <a:noFill/>
                </a:ln>
                <a:solidFill>
                  <a:schemeClr val="tx1"/>
                </a:solidFill>
                <a:effectLst/>
                <a:latin typeface="Arial" charset="0"/>
              </a:rPr>
              <a:t> Crust</a:t>
            </a:r>
            <a:endParaRPr kumimoji="0" lang="en-US" sz="1400" b="0" i="0" u="none" strike="noStrike" cap="none" normalizeH="0" baseline="0" dirty="0">
              <a:ln>
                <a:noFill/>
              </a:ln>
              <a:solidFill>
                <a:schemeClr val="tx1"/>
              </a:solidFill>
              <a:effectLst/>
              <a:latin typeface="Arial" charset="0"/>
            </a:endParaRPr>
          </a:p>
        </p:txBody>
      </p:sp>
      <p:sp>
        <p:nvSpPr>
          <p:cNvPr id="26" name="Rectangle 25"/>
          <p:cNvSpPr/>
          <p:nvPr/>
        </p:nvSpPr>
        <p:spPr bwMode="auto">
          <a:xfrm>
            <a:off x="6670331" y="3695895"/>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Thick Crust</a:t>
            </a:r>
          </a:p>
        </p:txBody>
      </p:sp>
      <p:sp>
        <p:nvSpPr>
          <p:cNvPr id="27" name="Isosceles Triangle 26"/>
          <p:cNvSpPr/>
          <p:nvPr/>
        </p:nvSpPr>
        <p:spPr bwMode="auto">
          <a:xfrm rot="16031330">
            <a:off x="5249710" y="4819947"/>
            <a:ext cx="209671" cy="20384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28" name="Straight Connector 27"/>
          <p:cNvCxnSpPr>
            <a:stCxn id="27" idx="3"/>
          </p:cNvCxnSpPr>
          <p:nvPr/>
        </p:nvCxnSpPr>
        <p:spPr bwMode="auto">
          <a:xfrm>
            <a:off x="5456346" y="4916871"/>
            <a:ext cx="616355" cy="123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6068821" y="4474910"/>
            <a:ext cx="3880" cy="9217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6064313" y="4474909"/>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6072701" y="5396671"/>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 name="Rectangle 31"/>
          <p:cNvSpPr/>
          <p:nvPr/>
        </p:nvSpPr>
        <p:spPr bwMode="auto">
          <a:xfrm>
            <a:off x="6670331" y="4265237"/>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Mozzarella</a:t>
            </a:r>
          </a:p>
        </p:txBody>
      </p:sp>
      <p:sp>
        <p:nvSpPr>
          <p:cNvPr id="33" name="Rectangle 32"/>
          <p:cNvSpPr/>
          <p:nvPr/>
        </p:nvSpPr>
        <p:spPr bwMode="auto">
          <a:xfrm>
            <a:off x="6670331" y="5176203"/>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Reggiano</a:t>
            </a:r>
          </a:p>
        </p:txBody>
      </p:sp>
      <p:sp>
        <p:nvSpPr>
          <p:cNvPr id="34" name="Rectangle 33"/>
          <p:cNvSpPr/>
          <p:nvPr/>
        </p:nvSpPr>
        <p:spPr bwMode="auto">
          <a:xfrm>
            <a:off x="582882" y="2649168"/>
            <a:ext cx="1152732" cy="138499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Pizza</a:t>
            </a: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p</a:t>
            </a:r>
            <a:r>
              <a:rPr kumimoji="0" lang="en-US" sz="1400" b="0" i="0" u="none" strike="noStrike" cap="none" normalizeH="0" baseline="0" dirty="0" smtClean="0">
                <a:ln>
                  <a:noFill/>
                </a:ln>
                <a:solidFill>
                  <a:schemeClr val="tx1"/>
                </a:solidFill>
                <a:effectLst/>
                <a:latin typeface="Arial" charset="0"/>
              </a:rPr>
              <a:t>repare</a:t>
            </a:r>
            <a:r>
              <a:rPr kumimoji="0" lang="en-US" sz="1400" b="0" i="0" u="none" strike="noStrike" cap="none" normalizeH="0" baseline="0" dirty="0">
                <a:ln>
                  <a:noFill/>
                </a:ln>
                <a:solidFill>
                  <a:schemeClr val="tx1"/>
                </a:solidFill>
                <a:effectLst/>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r>
              <a:rPr lang="en-US" dirty="0"/>
              <a:t>bake()</a:t>
            </a:r>
          </a:p>
          <a:p>
            <a:pPr marL="0" marR="0" indent="0" algn="l" defTabSz="914400" rtl="0" eaLnBrk="0" fontAlgn="base" latinLnBrk="0" hangingPunct="0">
              <a:lnSpc>
                <a:spcPct val="100000"/>
              </a:lnSpc>
              <a:spcBef>
                <a:spcPct val="0"/>
              </a:spcBef>
              <a:spcAft>
                <a:spcPct val="0"/>
              </a:spcAft>
              <a:buClrTx/>
              <a:buSzTx/>
              <a:buFontTx/>
              <a:buNone/>
              <a:tabLst/>
            </a:pPr>
            <a:r>
              <a:rPr lang="en-US" dirty="0"/>
              <a:t>c</a:t>
            </a:r>
            <a:r>
              <a:rPr kumimoji="0" lang="en-US" sz="1400" b="0" i="0" u="none" strike="noStrike" cap="none" normalizeH="0" baseline="0" dirty="0">
                <a:ln>
                  <a:noFill/>
                </a:ln>
                <a:solidFill>
                  <a:schemeClr val="tx1"/>
                </a:solidFill>
                <a:effectLst/>
                <a:latin typeface="Arial" charset="0"/>
              </a:rPr>
              <a:t>ut()</a:t>
            </a:r>
          </a:p>
          <a:p>
            <a:pPr marL="0" marR="0" indent="0" algn="l" defTabSz="914400" rtl="0" eaLnBrk="0" fontAlgn="base" latinLnBrk="0" hangingPunct="0">
              <a:lnSpc>
                <a:spcPct val="100000"/>
              </a:lnSpc>
              <a:spcBef>
                <a:spcPct val="0"/>
              </a:spcBef>
              <a:spcAft>
                <a:spcPct val="0"/>
              </a:spcAft>
              <a:buClrTx/>
              <a:buSzTx/>
              <a:buFontTx/>
              <a:buNone/>
              <a:tabLst/>
            </a:pPr>
            <a:r>
              <a:rPr lang="en-US" dirty="0"/>
              <a:t>box()</a:t>
            </a:r>
            <a:endParaRPr kumimoji="0" lang="en-US" sz="1400" b="0" i="0" u="none" strike="noStrike" cap="none" normalizeH="0" baseline="0" dirty="0">
              <a:ln>
                <a:noFill/>
              </a:ln>
              <a:solidFill>
                <a:schemeClr val="tx1"/>
              </a:solidFill>
              <a:effectLst/>
              <a:latin typeface="Arial" charset="0"/>
            </a:endParaRPr>
          </a:p>
        </p:txBody>
      </p:sp>
      <p:cxnSp>
        <p:nvCxnSpPr>
          <p:cNvPr id="36" name="Straight Connector 35"/>
          <p:cNvCxnSpPr/>
          <p:nvPr/>
        </p:nvCxnSpPr>
        <p:spPr bwMode="auto">
          <a:xfrm>
            <a:off x="582882" y="2965259"/>
            <a:ext cx="11527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78029" y="3088539"/>
            <a:ext cx="11527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8" name="Diamond 37"/>
          <p:cNvSpPr/>
          <p:nvPr/>
        </p:nvSpPr>
        <p:spPr bwMode="auto">
          <a:xfrm>
            <a:off x="1730761" y="3334570"/>
            <a:ext cx="365952" cy="183678"/>
          </a:xfrm>
          <a:prstGeom prst="diamond">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42" name="Straight Connector 41"/>
          <p:cNvCxnSpPr/>
          <p:nvPr/>
        </p:nvCxnSpPr>
        <p:spPr bwMode="auto">
          <a:xfrm>
            <a:off x="2096713" y="3423923"/>
            <a:ext cx="455264" cy="1264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551977" y="2026823"/>
            <a:ext cx="14881" cy="284950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2554358" y="3367499"/>
            <a:ext cx="72122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p:cNvCxnSpPr>
            <a:endCxn id="11" idx="1"/>
          </p:cNvCxnSpPr>
          <p:nvPr/>
        </p:nvCxnSpPr>
        <p:spPr bwMode="auto">
          <a:xfrm>
            <a:off x="2551977" y="4876325"/>
            <a:ext cx="72122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2566858" y="2026823"/>
            <a:ext cx="70634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8370494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 Pattern</a:t>
            </a:r>
          </a:p>
        </p:txBody>
      </p:sp>
      <p:sp>
        <p:nvSpPr>
          <p:cNvPr id="6" name="Content Placeholder 5"/>
          <p:cNvSpPr>
            <a:spLocks noGrp="1"/>
          </p:cNvSpPr>
          <p:nvPr>
            <p:ph idx="1"/>
          </p:nvPr>
        </p:nvSpPr>
        <p:spPr>
          <a:xfrm>
            <a:off x="279400" y="584200"/>
            <a:ext cx="5396895" cy="646331"/>
          </a:xfrm>
        </p:spPr>
        <p:txBody>
          <a:bodyPr/>
          <a:lstStyle/>
          <a:p>
            <a:r>
              <a:rPr lang="en-US" dirty="0"/>
              <a:t>Each concrete Factory knows the correct ingredients for its style of pizza</a:t>
            </a:r>
          </a:p>
        </p:txBody>
      </p:sp>
      <p:sp>
        <p:nvSpPr>
          <p:cNvPr id="3" name="Rectangle 2"/>
          <p:cNvSpPr/>
          <p:nvPr/>
        </p:nvSpPr>
        <p:spPr bwMode="auto">
          <a:xfrm>
            <a:off x="308686" y="2114185"/>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Sauce</a:t>
            </a:r>
            <a:endParaRPr kumimoji="0" lang="en-US" sz="14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08685" y="3577034"/>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Dough</a:t>
            </a:r>
            <a:endParaRPr kumimoji="0" lang="en-US" sz="140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308684" y="5010760"/>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Cheese</a:t>
            </a:r>
            <a:endParaRPr kumimoji="0" lang="en-US" sz="1400" b="0" i="0" u="none" strike="noStrike" cap="none" normalizeH="0" baseline="0" dirty="0">
              <a:ln>
                <a:noFill/>
              </a:ln>
              <a:solidFill>
                <a:schemeClr val="tx1"/>
              </a:solidFill>
              <a:effectLst/>
              <a:latin typeface="Arial" charset="0"/>
            </a:endParaRPr>
          </a:p>
        </p:txBody>
      </p:sp>
      <p:sp>
        <p:nvSpPr>
          <p:cNvPr id="5" name="Isosceles Triangle 4"/>
          <p:cNvSpPr/>
          <p:nvPr/>
        </p:nvSpPr>
        <p:spPr bwMode="auto">
          <a:xfrm rot="16031330">
            <a:off x="2285196" y="2255376"/>
            <a:ext cx="209671" cy="20384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12" name="Straight Connector 11"/>
          <p:cNvCxnSpPr>
            <a:stCxn id="5" idx="3"/>
          </p:cNvCxnSpPr>
          <p:nvPr/>
        </p:nvCxnSpPr>
        <p:spPr bwMode="auto">
          <a:xfrm>
            <a:off x="2491832" y="2352300"/>
            <a:ext cx="607967" cy="513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3099799" y="1910338"/>
            <a:ext cx="4508" cy="9149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3097418" y="1910338"/>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3101044" y="2832100"/>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3705817" y="1700666"/>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Marinara</a:t>
            </a:r>
          </a:p>
        </p:txBody>
      </p:sp>
      <p:sp>
        <p:nvSpPr>
          <p:cNvPr id="19" name="Rectangle 18"/>
          <p:cNvSpPr/>
          <p:nvPr/>
        </p:nvSpPr>
        <p:spPr bwMode="auto">
          <a:xfrm>
            <a:off x="3705817" y="2611632"/>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Plum Tomato</a:t>
            </a:r>
          </a:p>
        </p:txBody>
      </p:sp>
      <p:sp>
        <p:nvSpPr>
          <p:cNvPr id="20" name="Isosceles Triangle 19"/>
          <p:cNvSpPr/>
          <p:nvPr/>
        </p:nvSpPr>
        <p:spPr bwMode="auto">
          <a:xfrm rot="16031330">
            <a:off x="2285196" y="3735684"/>
            <a:ext cx="209671" cy="20384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21" name="Straight Connector 20"/>
          <p:cNvCxnSpPr>
            <a:stCxn id="20" idx="3"/>
          </p:cNvCxnSpPr>
          <p:nvPr/>
        </p:nvCxnSpPr>
        <p:spPr bwMode="auto">
          <a:xfrm>
            <a:off x="2491832" y="3832608"/>
            <a:ext cx="600824" cy="49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104307" y="3390901"/>
            <a:ext cx="0" cy="92150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3099799" y="3390646"/>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3103425" y="4312408"/>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 name="Rectangle 24"/>
          <p:cNvSpPr/>
          <p:nvPr/>
        </p:nvSpPr>
        <p:spPr bwMode="auto">
          <a:xfrm>
            <a:off x="3705817" y="3180974"/>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Thin</a:t>
            </a:r>
            <a:r>
              <a:rPr kumimoji="0" lang="en-US" sz="1400" b="0" i="0" u="none" strike="noStrike" cap="none" normalizeH="0" dirty="0">
                <a:ln>
                  <a:noFill/>
                </a:ln>
                <a:solidFill>
                  <a:schemeClr val="tx1"/>
                </a:solidFill>
                <a:effectLst/>
                <a:latin typeface="Arial" charset="0"/>
              </a:rPr>
              <a:t> Crust</a:t>
            </a:r>
            <a:endParaRPr kumimoji="0" lang="en-US" sz="1400" b="0" i="0" u="none" strike="noStrike" cap="none" normalizeH="0" baseline="0" dirty="0">
              <a:ln>
                <a:noFill/>
              </a:ln>
              <a:solidFill>
                <a:schemeClr val="tx1"/>
              </a:solidFill>
              <a:effectLst/>
              <a:latin typeface="Arial" charset="0"/>
            </a:endParaRPr>
          </a:p>
        </p:txBody>
      </p:sp>
      <p:sp>
        <p:nvSpPr>
          <p:cNvPr id="26" name="Rectangle 25"/>
          <p:cNvSpPr/>
          <p:nvPr/>
        </p:nvSpPr>
        <p:spPr bwMode="auto">
          <a:xfrm>
            <a:off x="3705817" y="4091940"/>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Thick Crust</a:t>
            </a:r>
          </a:p>
        </p:txBody>
      </p:sp>
      <p:sp>
        <p:nvSpPr>
          <p:cNvPr id="27" name="Isosceles Triangle 26"/>
          <p:cNvSpPr/>
          <p:nvPr/>
        </p:nvSpPr>
        <p:spPr bwMode="auto">
          <a:xfrm rot="16031330">
            <a:off x="2285196" y="5215992"/>
            <a:ext cx="209671" cy="20384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28" name="Straight Connector 27"/>
          <p:cNvCxnSpPr>
            <a:stCxn id="27" idx="3"/>
          </p:cNvCxnSpPr>
          <p:nvPr/>
        </p:nvCxnSpPr>
        <p:spPr bwMode="auto">
          <a:xfrm>
            <a:off x="2491832" y="5312916"/>
            <a:ext cx="612475" cy="203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104307" y="4870954"/>
            <a:ext cx="0" cy="9149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3102180" y="4870954"/>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3101044" y="5792716"/>
            <a:ext cx="5998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 name="Rectangle 31"/>
          <p:cNvSpPr/>
          <p:nvPr/>
        </p:nvSpPr>
        <p:spPr bwMode="auto">
          <a:xfrm>
            <a:off x="3705817" y="4661282"/>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Mozzarella</a:t>
            </a:r>
          </a:p>
        </p:txBody>
      </p:sp>
      <p:sp>
        <p:nvSpPr>
          <p:cNvPr id="33" name="Rectangle 32"/>
          <p:cNvSpPr/>
          <p:nvPr/>
        </p:nvSpPr>
        <p:spPr bwMode="auto">
          <a:xfrm>
            <a:off x="3705817" y="5572248"/>
            <a:ext cx="1600036"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Reggiano</a:t>
            </a:r>
          </a:p>
        </p:txBody>
      </p:sp>
      <p:sp>
        <p:nvSpPr>
          <p:cNvPr id="39" name="Rectangle 38"/>
          <p:cNvSpPr/>
          <p:nvPr/>
        </p:nvSpPr>
        <p:spPr bwMode="auto">
          <a:xfrm>
            <a:off x="6698808" y="1164911"/>
            <a:ext cx="1974405" cy="52322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&lt;&lt;interface&gt;&gt;</a:t>
            </a:r>
          </a:p>
          <a:p>
            <a:pPr marL="0" marR="0" indent="0" algn="ctr" defTabSz="914400" rtl="0" eaLnBrk="0" fontAlgn="base" latinLnBrk="0" hangingPunct="0">
              <a:lnSpc>
                <a:spcPct val="100000"/>
              </a:lnSpc>
              <a:spcBef>
                <a:spcPct val="0"/>
              </a:spcBef>
              <a:spcAft>
                <a:spcPct val="0"/>
              </a:spcAft>
              <a:buClrTx/>
              <a:buSzTx/>
              <a:buFontTx/>
              <a:buNone/>
              <a:tabLst/>
            </a:pPr>
            <a:r>
              <a:rPr lang="en-US" dirty="0"/>
              <a:t>PizzaFactory</a:t>
            </a:r>
            <a:endParaRPr kumimoji="0" lang="en-US" sz="1400" b="0" i="0" u="none" strike="noStrike" cap="none" normalizeH="0" baseline="0" dirty="0">
              <a:ln>
                <a:noFill/>
              </a:ln>
              <a:solidFill>
                <a:schemeClr val="tx1"/>
              </a:solidFill>
              <a:effectLst/>
              <a:latin typeface="Arial" charset="0"/>
            </a:endParaRPr>
          </a:p>
        </p:txBody>
      </p:sp>
      <p:sp>
        <p:nvSpPr>
          <p:cNvPr id="4" name="Rectangle 3"/>
          <p:cNvSpPr/>
          <p:nvPr/>
        </p:nvSpPr>
        <p:spPr bwMode="auto">
          <a:xfrm>
            <a:off x="6051349" y="2412981"/>
            <a:ext cx="1921987"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NewYorkPizzaFactory</a:t>
            </a:r>
          </a:p>
        </p:txBody>
      </p:sp>
      <p:sp>
        <p:nvSpPr>
          <p:cNvPr id="40" name="Rectangle 39"/>
          <p:cNvSpPr/>
          <p:nvPr/>
        </p:nvSpPr>
        <p:spPr bwMode="auto">
          <a:xfrm>
            <a:off x="6914302" y="3516689"/>
            <a:ext cx="1921987" cy="30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ChicagoPizzaFactory</a:t>
            </a:r>
          </a:p>
        </p:txBody>
      </p:sp>
      <p:sp>
        <p:nvSpPr>
          <p:cNvPr id="7" name="Isosceles Triangle 6"/>
          <p:cNvSpPr/>
          <p:nvPr/>
        </p:nvSpPr>
        <p:spPr bwMode="auto">
          <a:xfrm>
            <a:off x="7875295" y="1688131"/>
            <a:ext cx="307711" cy="222207"/>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cxnSp>
        <p:nvCxnSpPr>
          <p:cNvPr id="10" name="Straight Connector 9"/>
          <p:cNvCxnSpPr/>
          <p:nvPr/>
        </p:nvCxnSpPr>
        <p:spPr bwMode="auto">
          <a:xfrm>
            <a:off x="6820143" y="2114185"/>
            <a:ext cx="1543414"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p:cNvCxnSpPr>
            <a:stCxn id="7" idx="3"/>
          </p:cNvCxnSpPr>
          <p:nvPr/>
        </p:nvCxnSpPr>
        <p:spPr bwMode="auto">
          <a:xfrm flipH="1">
            <a:off x="8029150" y="1910338"/>
            <a:ext cx="1" cy="20384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820143" y="2109423"/>
            <a:ext cx="0" cy="29879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8363557" y="2109423"/>
            <a:ext cx="0" cy="140250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H="1">
            <a:off x="5648267" y="1854554"/>
            <a:ext cx="12861" cy="387158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9" name="Straight Connector 48"/>
          <p:cNvCxnSpPr>
            <a:endCxn id="18" idx="3"/>
          </p:cNvCxnSpPr>
          <p:nvPr/>
        </p:nvCxnSpPr>
        <p:spPr bwMode="auto">
          <a:xfrm flipH="1">
            <a:off x="5305853" y="1850938"/>
            <a:ext cx="370442" cy="361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1" name="Straight Connector 50"/>
          <p:cNvCxnSpPr>
            <a:endCxn id="33" idx="3"/>
          </p:cNvCxnSpPr>
          <p:nvPr/>
        </p:nvCxnSpPr>
        <p:spPr bwMode="auto">
          <a:xfrm flipH="1">
            <a:off x="5305853" y="5726136"/>
            <a:ext cx="349451"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8" name="Straight Connector 57"/>
          <p:cNvCxnSpPr>
            <a:stCxn id="25" idx="3"/>
          </p:cNvCxnSpPr>
          <p:nvPr/>
        </p:nvCxnSpPr>
        <p:spPr bwMode="auto">
          <a:xfrm flipV="1">
            <a:off x="5305853" y="3334862"/>
            <a:ext cx="348844"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H="1">
            <a:off x="5831182" y="2766524"/>
            <a:ext cx="3458" cy="2048646"/>
          </a:xfrm>
          <a:prstGeom prst="line">
            <a:avLst/>
          </a:prstGeom>
          <a:solidFill>
            <a:schemeClr val="accent1"/>
          </a:solidFill>
          <a:ln w="28575" cap="flat" cmpd="sng" algn="ctr">
            <a:solidFill>
              <a:srgbClr val="DB2128"/>
            </a:solidFill>
            <a:prstDash val="solid"/>
            <a:round/>
            <a:headEnd type="none" w="med" len="med"/>
            <a:tailEnd type="none" w="med" len="med"/>
          </a:ln>
          <a:effectLst/>
        </p:spPr>
      </p:cxnSp>
      <p:cxnSp>
        <p:nvCxnSpPr>
          <p:cNvPr id="66" name="Straight Connector 65"/>
          <p:cNvCxnSpPr/>
          <p:nvPr/>
        </p:nvCxnSpPr>
        <p:spPr bwMode="auto">
          <a:xfrm>
            <a:off x="5841071" y="3727899"/>
            <a:ext cx="1073231" cy="0"/>
          </a:xfrm>
          <a:prstGeom prst="line">
            <a:avLst/>
          </a:prstGeom>
          <a:solidFill>
            <a:schemeClr val="accent1"/>
          </a:solidFill>
          <a:ln w="28575" cap="flat" cmpd="sng" algn="ctr">
            <a:solidFill>
              <a:srgbClr val="DB2128"/>
            </a:solidFill>
            <a:prstDash val="solid"/>
            <a:round/>
            <a:headEnd type="none" w="med" len="med"/>
            <a:tailEnd type="none" w="med" len="med"/>
          </a:ln>
          <a:effectLst/>
        </p:spPr>
      </p:cxnSp>
      <p:cxnSp>
        <p:nvCxnSpPr>
          <p:cNvPr id="68" name="Straight Connector 67"/>
          <p:cNvCxnSpPr>
            <a:endCxn id="19" idx="3"/>
          </p:cNvCxnSpPr>
          <p:nvPr/>
        </p:nvCxnSpPr>
        <p:spPr bwMode="auto">
          <a:xfrm flipH="1">
            <a:off x="5305853" y="2765520"/>
            <a:ext cx="528787" cy="1"/>
          </a:xfrm>
          <a:prstGeom prst="line">
            <a:avLst/>
          </a:prstGeom>
          <a:solidFill>
            <a:schemeClr val="accent1"/>
          </a:solidFill>
          <a:ln w="28575" cap="flat" cmpd="sng" algn="ctr">
            <a:solidFill>
              <a:srgbClr val="DB2128"/>
            </a:solidFill>
            <a:prstDash val="solid"/>
            <a:round/>
            <a:headEnd type="none" w="med" len="med"/>
            <a:tailEnd type="none" w="med" len="med"/>
          </a:ln>
          <a:effectLst/>
        </p:spPr>
      </p:cxnSp>
      <p:cxnSp>
        <p:nvCxnSpPr>
          <p:cNvPr id="72" name="Straight Connector 71"/>
          <p:cNvCxnSpPr>
            <a:endCxn id="32" idx="3"/>
          </p:cNvCxnSpPr>
          <p:nvPr/>
        </p:nvCxnSpPr>
        <p:spPr bwMode="auto">
          <a:xfrm flipH="1">
            <a:off x="5305853" y="4815170"/>
            <a:ext cx="535218" cy="1"/>
          </a:xfrm>
          <a:prstGeom prst="line">
            <a:avLst/>
          </a:prstGeom>
          <a:solidFill>
            <a:schemeClr val="accent1"/>
          </a:solidFill>
          <a:ln w="28575" cap="flat" cmpd="sng" algn="ctr">
            <a:solidFill>
              <a:srgbClr val="DB2128"/>
            </a:solidFill>
            <a:prstDash val="solid"/>
            <a:round/>
            <a:headEnd type="none" w="med" len="med"/>
            <a:tailEnd type="none" w="med" len="med"/>
          </a:ln>
          <a:effectLst/>
        </p:spPr>
      </p:cxnSp>
      <p:cxnSp>
        <p:nvCxnSpPr>
          <p:cNvPr id="76" name="Straight Connector 75"/>
          <p:cNvCxnSpPr>
            <a:stCxn id="26" idx="3"/>
          </p:cNvCxnSpPr>
          <p:nvPr/>
        </p:nvCxnSpPr>
        <p:spPr bwMode="auto">
          <a:xfrm flipV="1">
            <a:off x="5305853" y="4245828"/>
            <a:ext cx="528787" cy="1"/>
          </a:xfrm>
          <a:prstGeom prst="line">
            <a:avLst/>
          </a:prstGeom>
          <a:solidFill>
            <a:schemeClr val="accent1"/>
          </a:solidFill>
          <a:ln w="28575" cap="flat" cmpd="sng" algn="ctr">
            <a:solidFill>
              <a:srgbClr val="DB2128"/>
            </a:solidFill>
            <a:prstDash val="solid"/>
            <a:round/>
            <a:headEnd type="none" w="med" len="med"/>
            <a:tailEnd type="none" w="med" len="med"/>
          </a:ln>
          <a:effectLst/>
        </p:spPr>
      </p:cxnSp>
      <p:cxnSp>
        <p:nvCxnSpPr>
          <p:cNvPr id="78" name="Straight Connector 77"/>
          <p:cNvCxnSpPr/>
          <p:nvPr/>
        </p:nvCxnSpPr>
        <p:spPr bwMode="auto">
          <a:xfrm>
            <a:off x="5661128" y="2517764"/>
            <a:ext cx="390221"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2908787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Hands-On Exercise </a:t>
            </a:r>
            <a:r>
              <a:rPr lang="en-GB" dirty="0" smtClean="0"/>
              <a:t>4.5 </a:t>
            </a:r>
            <a:endParaRPr lang="en-GB" dirty="0"/>
          </a:p>
        </p:txBody>
      </p:sp>
      <p:sp>
        <p:nvSpPr>
          <p:cNvPr id="4" name="TextBox 3"/>
          <p:cNvSpPr txBox="1"/>
          <p:nvPr/>
        </p:nvSpPr>
        <p:spPr>
          <a:xfrm>
            <a:off x="779962" y="3025214"/>
            <a:ext cx="7584077" cy="646331"/>
          </a:xfrm>
          <a:prstGeom prst="rect">
            <a:avLst/>
          </a:prstGeom>
          <a:noFill/>
        </p:spPr>
        <p:txBody>
          <a:bodyPr wrap="square" rtlCol="0" anchor="ctr">
            <a:spAutoFit/>
          </a:bodyPr>
          <a:lstStyle/>
          <a:p>
            <a:pPr algn="ctr"/>
            <a:r>
              <a:rPr lang="en-US" sz="1800" b="1" i="1" dirty="0">
                <a:latin typeface="Century Schoolbook" pitchFamily="18" charset="0"/>
              </a:rPr>
              <a:t>In your Workbook, please refer to </a:t>
            </a:r>
            <a:br>
              <a:rPr lang="en-US" sz="1800" b="1" i="1" dirty="0">
                <a:latin typeface="Century Schoolbook" pitchFamily="18" charset="0"/>
              </a:rPr>
            </a:br>
            <a:r>
              <a:rPr lang="en-US" sz="1800" b="1" i="1" dirty="0">
                <a:latin typeface="Century Schoolbook" pitchFamily="18" charset="0"/>
              </a:rPr>
              <a:t>Hands-On Exercise </a:t>
            </a:r>
            <a:r>
              <a:rPr lang="en-US" sz="1800" b="1" i="1" dirty="0" smtClean="0">
                <a:latin typeface="Century Schoolbook" pitchFamily="18" charset="0"/>
              </a:rPr>
              <a:t>4.5: </a:t>
            </a:r>
            <a:r>
              <a:rPr lang="en-US" sz="1800" b="1" i="1" dirty="0">
                <a:latin typeface="Century Schoolbook" pitchFamily="18" charset="0"/>
              </a:rPr>
              <a:t>Factory </a:t>
            </a:r>
            <a:r>
              <a:rPr lang="en-US" sz="1800" b="1" i="1" dirty="0" smtClean="0">
                <a:latin typeface="Century Schoolbook" pitchFamily="18" charset="0"/>
              </a:rPr>
              <a:t>Pattern</a:t>
            </a:r>
            <a:endParaRPr lang="en-US" sz="1800" b="1" i="1" dirty="0">
              <a:latin typeface="Century Schoolbook" pitchFamily="18" charset="0"/>
            </a:endParaRPr>
          </a:p>
        </p:txBody>
      </p:sp>
    </p:spTree>
    <p:extLst>
      <p:ext uri="{BB962C8B-B14F-4D97-AF65-F5344CB8AC3E}">
        <p14:creationId xmlns:p14="http://schemas.microsoft.com/office/powerpoint/2010/main" val="3542815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Design: </a:t>
            </a:r>
            <a:r>
              <a:rPr lang="en-US" dirty="0"/>
              <a:t>McCabe </a:t>
            </a:r>
            <a:r>
              <a:rPr lang="en-US" dirty="0" smtClean="0"/>
              <a:t>Complexity </a:t>
            </a:r>
            <a:endParaRPr lang="en-US" dirty="0"/>
          </a:p>
        </p:txBody>
      </p:sp>
      <p:sp>
        <p:nvSpPr>
          <p:cNvPr id="2" name="Content Placeholder 1"/>
          <p:cNvSpPr>
            <a:spLocks noGrp="1"/>
          </p:cNvSpPr>
          <p:nvPr>
            <p:ph idx="1"/>
          </p:nvPr>
        </p:nvSpPr>
        <p:spPr>
          <a:xfrm>
            <a:off x="279400" y="584200"/>
            <a:ext cx="8599488" cy="2344231"/>
          </a:xfrm>
        </p:spPr>
        <p:txBody>
          <a:bodyPr/>
          <a:lstStyle/>
          <a:p>
            <a:r>
              <a:rPr lang="en-US" dirty="0" smtClean="0"/>
              <a:t>Also known as </a:t>
            </a:r>
            <a:r>
              <a:rPr lang="en-US" dirty="0" err="1" smtClean="0"/>
              <a:t>Cyclomatic</a:t>
            </a:r>
            <a:r>
              <a:rPr lang="en-US" dirty="0" smtClean="0"/>
              <a:t> Complexity</a:t>
            </a:r>
          </a:p>
          <a:p>
            <a:r>
              <a:rPr lang="en-US" dirty="0" smtClean="0"/>
              <a:t>Measures independent paths through the code at</a:t>
            </a:r>
          </a:p>
          <a:p>
            <a:pPr lvl="1"/>
            <a:r>
              <a:rPr lang="en-US" dirty="0" smtClean="0"/>
              <a:t>Program, Module, Function, Class or Method Level</a:t>
            </a:r>
          </a:p>
          <a:p>
            <a:r>
              <a:rPr lang="en-US" dirty="0" smtClean="0"/>
              <a:t>Calculate using </a:t>
            </a:r>
            <a:r>
              <a:rPr lang="en-US" dirty="0" err="1" smtClean="0"/>
              <a:t>SonarQube</a:t>
            </a:r>
            <a:r>
              <a:rPr lang="en-US" dirty="0" smtClean="0"/>
              <a:t>, </a:t>
            </a:r>
            <a:r>
              <a:rPr lang="en-US" dirty="0" err="1" smtClean="0"/>
              <a:t>Cyclo</a:t>
            </a:r>
            <a:r>
              <a:rPr lang="en-US" dirty="0" smtClean="0"/>
              <a:t>, McCabe IQ, etc</a:t>
            </a:r>
            <a:r>
              <a:rPr lang="en-US" dirty="0"/>
              <a:t>.</a:t>
            </a:r>
            <a:endParaRPr lang="en-US" dirty="0" smtClean="0"/>
          </a:p>
          <a:p>
            <a:endParaRPr lang="en-US" dirty="0" smtClean="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129526"/>
              </p:ext>
            </p:extLst>
          </p:nvPr>
        </p:nvGraphicFramePr>
        <p:xfrm>
          <a:off x="532263" y="2488821"/>
          <a:ext cx="7560859" cy="2397080"/>
        </p:xfrm>
        <a:graphic>
          <a:graphicData uri="http://schemas.openxmlformats.org/drawingml/2006/table">
            <a:tbl>
              <a:tblPr firstRow="1" bandRow="1">
                <a:tableStyleId>{17292A2E-F333-43FB-9621-5CBBE7FDCDCB}</a:tableStyleId>
              </a:tblPr>
              <a:tblGrid>
                <a:gridCol w="1986136"/>
                <a:gridCol w="5574723"/>
              </a:tblGrid>
              <a:tr h="479416">
                <a:tc>
                  <a:txBody>
                    <a:bodyPr/>
                    <a:lstStyle/>
                    <a:p>
                      <a:r>
                        <a:rPr lang="en-US" dirty="0" smtClean="0">
                          <a:solidFill>
                            <a:schemeClr val="tx2"/>
                          </a:solidFill>
                        </a:rPr>
                        <a:t>Complexity</a:t>
                      </a:r>
                      <a:endParaRPr lang="en-US" dirty="0">
                        <a:solidFill>
                          <a:schemeClr val="tx2"/>
                        </a:solidFill>
                      </a:endParaRPr>
                    </a:p>
                  </a:txBody>
                  <a:tcPr/>
                </a:tc>
                <a:tc>
                  <a:txBody>
                    <a:bodyPr/>
                    <a:lstStyle/>
                    <a:p>
                      <a:r>
                        <a:rPr lang="en-US" dirty="0" smtClean="0">
                          <a:solidFill>
                            <a:schemeClr val="tx2"/>
                          </a:solidFill>
                        </a:rPr>
                        <a:t>Notes</a:t>
                      </a:r>
                      <a:endParaRPr lang="en-US" dirty="0">
                        <a:solidFill>
                          <a:schemeClr val="tx2"/>
                        </a:solidFill>
                      </a:endParaRPr>
                    </a:p>
                  </a:txBody>
                  <a:tcPr/>
                </a:tc>
              </a:tr>
              <a:tr h="479416">
                <a:tc>
                  <a:txBody>
                    <a:bodyPr/>
                    <a:lstStyle/>
                    <a:p>
                      <a:r>
                        <a:rPr lang="en-US" dirty="0" smtClean="0"/>
                        <a:t>1-10</a:t>
                      </a:r>
                      <a:endParaRPr lang="en-US" dirty="0"/>
                    </a:p>
                  </a:txBody>
                  <a:tcPr/>
                </a:tc>
                <a:tc>
                  <a:txBody>
                    <a:bodyPr/>
                    <a:lstStyle/>
                    <a:p>
                      <a:r>
                        <a:rPr lang="en-US" dirty="0" smtClean="0"/>
                        <a:t>Good</a:t>
                      </a:r>
                      <a:r>
                        <a:rPr lang="en-US" baseline="0" dirty="0" smtClean="0"/>
                        <a:t> simple code, easy to test</a:t>
                      </a:r>
                      <a:endParaRPr lang="en-US" dirty="0"/>
                    </a:p>
                  </a:txBody>
                  <a:tcPr/>
                </a:tc>
              </a:tr>
              <a:tr h="479416">
                <a:tc>
                  <a:txBody>
                    <a:bodyPr/>
                    <a:lstStyle/>
                    <a:p>
                      <a:r>
                        <a:rPr lang="en-US" dirty="0" smtClean="0"/>
                        <a:t>11-20</a:t>
                      </a:r>
                      <a:endParaRPr lang="en-US" dirty="0"/>
                    </a:p>
                  </a:txBody>
                  <a:tcPr/>
                </a:tc>
                <a:tc>
                  <a:txBody>
                    <a:bodyPr/>
                    <a:lstStyle/>
                    <a:p>
                      <a:r>
                        <a:rPr lang="en-US" dirty="0" smtClean="0"/>
                        <a:t>Complex code</a:t>
                      </a:r>
                      <a:r>
                        <a:rPr lang="en-US" baseline="0" dirty="0" smtClean="0"/>
                        <a:t>, moderate testability</a:t>
                      </a:r>
                      <a:endParaRPr lang="en-US" dirty="0"/>
                    </a:p>
                  </a:txBody>
                  <a:tcPr/>
                </a:tc>
              </a:tr>
              <a:tr h="479416">
                <a:tc>
                  <a:txBody>
                    <a:bodyPr/>
                    <a:lstStyle/>
                    <a:p>
                      <a:r>
                        <a:rPr lang="en-US" dirty="0" smtClean="0"/>
                        <a:t>21-40</a:t>
                      </a:r>
                      <a:endParaRPr lang="en-US" dirty="0"/>
                    </a:p>
                  </a:txBody>
                  <a:tcPr/>
                </a:tc>
                <a:tc>
                  <a:txBody>
                    <a:bodyPr/>
                    <a:lstStyle/>
                    <a:p>
                      <a:r>
                        <a:rPr lang="en-US" dirty="0" smtClean="0"/>
                        <a:t>Very complex code, hard to test</a:t>
                      </a:r>
                      <a:endParaRPr lang="en-US" dirty="0"/>
                    </a:p>
                  </a:txBody>
                  <a:tcPr/>
                </a:tc>
              </a:tr>
              <a:tr h="479416">
                <a:tc>
                  <a:txBody>
                    <a:bodyPr/>
                    <a:lstStyle/>
                    <a:p>
                      <a:r>
                        <a:rPr lang="en-US" dirty="0" smtClean="0"/>
                        <a:t>41+</a:t>
                      </a:r>
                      <a:endParaRPr lang="en-US" dirty="0"/>
                    </a:p>
                  </a:txBody>
                  <a:tcPr/>
                </a:tc>
                <a:tc>
                  <a:txBody>
                    <a:bodyPr/>
                    <a:lstStyle/>
                    <a:p>
                      <a:r>
                        <a:rPr lang="en-US" dirty="0" smtClean="0"/>
                        <a:t>Unmaintainable</a:t>
                      </a:r>
                      <a:r>
                        <a:rPr lang="en-US" baseline="0" dirty="0" smtClean="0"/>
                        <a:t>, untestable</a:t>
                      </a:r>
                      <a:endParaRPr lang="en-US" dirty="0"/>
                    </a:p>
                  </a:txBody>
                  <a:tcPr/>
                </a:tc>
              </a:tr>
            </a:tbl>
          </a:graphicData>
        </a:graphic>
      </p:graphicFrame>
    </p:spTree>
    <p:extLst>
      <p:ext uri="{BB962C8B-B14F-4D97-AF65-F5344CB8AC3E}">
        <p14:creationId xmlns:p14="http://schemas.microsoft.com/office/powerpoint/2010/main" val="18487361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Quiz</a:t>
            </a:r>
            <a:endParaRPr lang="en-US" dirty="0"/>
          </a:p>
        </p:txBody>
      </p:sp>
      <p:sp>
        <p:nvSpPr>
          <p:cNvPr id="3" name="Content Placeholder 2"/>
          <p:cNvSpPr>
            <a:spLocks noGrp="1"/>
          </p:cNvSpPr>
          <p:nvPr>
            <p:ph idx="1"/>
          </p:nvPr>
        </p:nvSpPr>
        <p:spPr>
          <a:xfrm>
            <a:off x="279400" y="584200"/>
            <a:ext cx="8599488" cy="3565079"/>
          </a:xfrm>
        </p:spPr>
        <p:txBody>
          <a:bodyPr/>
          <a:lstStyle/>
          <a:p>
            <a:pPr indent="0">
              <a:buNone/>
            </a:pPr>
            <a:r>
              <a:rPr lang="en-US" dirty="0" smtClean="0"/>
              <a:t>What does DRY stand for?</a:t>
            </a:r>
          </a:p>
          <a:p>
            <a:pPr indent="0" defTabSz="8229600">
              <a:buNone/>
            </a:pPr>
            <a:r>
              <a:rPr lang="en-US" u="sng" dirty="0"/>
              <a:t>	</a:t>
            </a:r>
            <a:endParaRPr lang="en-US" u="sng" dirty="0" smtClean="0"/>
          </a:p>
          <a:p>
            <a:pPr indent="0">
              <a:buNone/>
            </a:pPr>
            <a:r>
              <a:rPr lang="en-US" dirty="0" smtClean="0"/>
              <a:t>What does SOLID stand for?</a:t>
            </a:r>
          </a:p>
          <a:p>
            <a:pPr indent="0" defTabSz="8229600">
              <a:buNone/>
            </a:pPr>
            <a:r>
              <a:rPr lang="en-US" u="sng" dirty="0"/>
              <a:t>	</a:t>
            </a:r>
            <a:endParaRPr lang="en-US" u="sng" dirty="0" smtClean="0"/>
          </a:p>
          <a:p>
            <a:pPr indent="0">
              <a:buNone/>
            </a:pPr>
            <a:r>
              <a:rPr lang="en-US" dirty="0" smtClean="0"/>
              <a:t>What is one of the pros of using design patterns?</a:t>
            </a:r>
          </a:p>
          <a:p>
            <a:pPr indent="0" defTabSz="8229600">
              <a:buNone/>
            </a:pPr>
            <a:r>
              <a:rPr lang="en-US" u="sng" dirty="0"/>
              <a:t>	</a:t>
            </a:r>
            <a:endParaRPr lang="en-US" u="sng" dirty="0" smtClean="0"/>
          </a:p>
          <a:p>
            <a:pPr indent="0">
              <a:buNone/>
            </a:pPr>
            <a:r>
              <a:rPr lang="en-US" dirty="0" smtClean="0"/>
              <a:t>What is one of the cons of using design patterns?</a:t>
            </a:r>
          </a:p>
          <a:p>
            <a:pPr indent="0" defTabSz="8229600">
              <a:buNone/>
            </a:pPr>
            <a:r>
              <a:rPr lang="en-US" u="sng" dirty="0"/>
              <a:t>	</a:t>
            </a:r>
            <a:endParaRPr lang="en-US" u="sng" dirty="0" smtClean="0"/>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369" y="564104"/>
            <a:ext cx="347473" cy="347473"/>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369" y="1498169"/>
            <a:ext cx="347473" cy="347473"/>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10" y="2383071"/>
            <a:ext cx="347473" cy="347473"/>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5828" y="3280266"/>
            <a:ext cx="347473" cy="347473"/>
          </a:xfrm>
          <a:prstGeom prst="rect">
            <a:avLst/>
          </a:prstGeom>
        </p:spPr>
      </p:pic>
    </p:spTree>
    <p:custDataLst>
      <p:tags r:id="rId1"/>
    </p:custDataLst>
    <p:extLst>
      <p:ext uri="{BB962C8B-B14F-4D97-AF65-F5344CB8AC3E}">
        <p14:creationId xmlns:p14="http://schemas.microsoft.com/office/powerpoint/2010/main" val="2354229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740" y="586227"/>
            <a:ext cx="8599488" cy="3452227"/>
          </a:xfrm>
        </p:spPr>
        <p:txBody>
          <a:bodyPr/>
          <a:lstStyle/>
          <a:p>
            <a:pPr>
              <a:buSzPct val="100000"/>
            </a:pPr>
            <a:r>
              <a:rPr lang="en-US" dirty="0"/>
              <a:t>Further reading:</a:t>
            </a:r>
          </a:p>
          <a:p>
            <a:pPr lvl="1"/>
            <a:r>
              <a:rPr lang="en-US" dirty="0"/>
              <a:t>Gamma, </a:t>
            </a:r>
            <a:r>
              <a:rPr lang="en-US" dirty="0" smtClean="0"/>
              <a:t>Erich, </a:t>
            </a:r>
            <a:r>
              <a:rPr lang="en-US" dirty="0"/>
              <a:t>Richard Helm, Ralph Johnson, </a:t>
            </a:r>
            <a:r>
              <a:rPr lang="en-US" dirty="0" smtClean="0"/>
              <a:t>and John Vlissides. </a:t>
            </a:r>
            <a:r>
              <a:rPr lang="en-US" i="1" dirty="0" smtClean="0"/>
              <a:t>Design </a:t>
            </a:r>
            <a:r>
              <a:rPr lang="en-US" b="0" i="1" dirty="0"/>
              <a:t>Patterns: Elements of Reusable Object-Oriented </a:t>
            </a:r>
            <a:r>
              <a:rPr lang="en-US" b="0" i="1" dirty="0" smtClean="0"/>
              <a:t>Software.</a:t>
            </a:r>
            <a:r>
              <a:rPr lang="en-US" dirty="0"/>
              <a:t> 1st </a:t>
            </a:r>
            <a:r>
              <a:rPr lang="en-US" dirty="0" smtClean="0"/>
              <a:t>ed. Addison-Wesley </a:t>
            </a:r>
            <a:r>
              <a:rPr lang="en-US" b="0" dirty="0" smtClean="0"/>
              <a:t>Professional, 1994.</a:t>
            </a:r>
            <a:endParaRPr lang="en-US" b="0" dirty="0"/>
          </a:p>
          <a:p>
            <a:pPr lvl="1"/>
            <a:r>
              <a:rPr lang="en-US" dirty="0" smtClean="0"/>
              <a:t>Martin, Robert, and </a:t>
            </a:r>
            <a:r>
              <a:rPr lang="en-US" dirty="0"/>
              <a:t>Micah </a:t>
            </a:r>
            <a:r>
              <a:rPr lang="en-US" dirty="0" smtClean="0"/>
              <a:t>Martin. </a:t>
            </a:r>
            <a:r>
              <a:rPr lang="en-US" i="1" dirty="0" smtClean="0"/>
              <a:t>Agile </a:t>
            </a:r>
            <a:r>
              <a:rPr lang="en-US" i="1" dirty="0"/>
              <a:t>Principles, Patterns, and Practices in C</a:t>
            </a:r>
            <a:r>
              <a:rPr lang="en-US" i="1" dirty="0" smtClean="0"/>
              <a:t>#.</a:t>
            </a:r>
            <a:r>
              <a:rPr lang="en-US" dirty="0"/>
              <a:t> 1st ed</a:t>
            </a:r>
            <a:r>
              <a:rPr lang="en-US" dirty="0" smtClean="0"/>
              <a:t>. Prentice Hall</a:t>
            </a:r>
            <a:r>
              <a:rPr lang="en-US" dirty="0"/>
              <a:t>,</a:t>
            </a:r>
            <a:r>
              <a:rPr lang="en-US" dirty="0" smtClean="0"/>
              <a:t> 2006.</a:t>
            </a:r>
            <a:endParaRPr lang="en-US" dirty="0"/>
          </a:p>
          <a:p>
            <a:r>
              <a:rPr lang="en-US" dirty="0"/>
              <a:t>For the programming side of SOLID and Design </a:t>
            </a:r>
            <a:r>
              <a:rPr lang="en-US" dirty="0" smtClean="0"/>
              <a:t>Patterns, </a:t>
            </a:r>
            <a:r>
              <a:rPr lang="en-US" dirty="0"/>
              <a:t>take </a:t>
            </a:r>
            <a:r>
              <a:rPr lang="en-US" dirty="0" smtClean="0"/>
              <a:t>Course 933 </a:t>
            </a:r>
            <a:r>
              <a:rPr lang="en-US" dirty="0"/>
              <a:t>Certified Professional in Agile Programming</a:t>
            </a:r>
          </a:p>
          <a:p>
            <a:pPr>
              <a:buSzPct val="100000"/>
            </a:pPr>
            <a:endParaRPr lang="en-US" dirty="0"/>
          </a:p>
          <a:p>
            <a:pPr marL="342900" indent="-342900">
              <a:buSzPct val="100000"/>
              <a:buAutoNum type="arabicPeriod"/>
            </a:pPr>
            <a:endParaRPr lang="en-US" dirty="0"/>
          </a:p>
        </p:txBody>
      </p:sp>
      <p:sp>
        <p:nvSpPr>
          <p:cNvPr id="2" name="Title 1"/>
          <p:cNvSpPr>
            <a:spLocks noGrp="1"/>
          </p:cNvSpPr>
          <p:nvPr>
            <p:ph type="title"/>
          </p:nvPr>
        </p:nvSpPr>
        <p:spPr/>
        <p:txBody>
          <a:bodyPr/>
          <a:lstStyle/>
          <a:p>
            <a:r>
              <a:rPr lang="en-US" dirty="0"/>
              <a:t>Chapter Quiz</a:t>
            </a:r>
          </a:p>
        </p:txBody>
      </p:sp>
    </p:spTree>
    <p:custDataLst>
      <p:tags r:id="rId1"/>
    </p:custDataLst>
    <p:extLst>
      <p:ext uri="{BB962C8B-B14F-4D97-AF65-F5344CB8AC3E}">
        <p14:creationId xmlns:p14="http://schemas.microsoft.com/office/powerpoint/2010/main" val="1828257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Summary</a:t>
            </a:r>
          </a:p>
        </p:txBody>
      </p:sp>
      <p:sp>
        <p:nvSpPr>
          <p:cNvPr id="2" name="Content Placeholder 1"/>
          <p:cNvSpPr>
            <a:spLocks noGrp="1"/>
          </p:cNvSpPr>
          <p:nvPr>
            <p:ph idx="1"/>
          </p:nvPr>
        </p:nvSpPr>
        <p:spPr>
          <a:xfrm>
            <a:off x="279400" y="584200"/>
            <a:ext cx="8599488" cy="2652008"/>
          </a:xfrm>
        </p:spPr>
        <p:txBody>
          <a:bodyPr/>
          <a:lstStyle/>
          <a:p>
            <a:pPr>
              <a:buNone/>
            </a:pPr>
            <a:r>
              <a:rPr lang="en-US" dirty="0"/>
              <a:t>In this chapter, you have learned how to</a:t>
            </a:r>
          </a:p>
          <a:p>
            <a:r>
              <a:rPr lang="en-US" dirty="0" smtClean="0"/>
              <a:t>Leaned what constitutes simple design</a:t>
            </a:r>
          </a:p>
          <a:p>
            <a:r>
              <a:rPr lang="en-US" dirty="0" smtClean="0"/>
              <a:t>Apply </a:t>
            </a:r>
            <a:r>
              <a:rPr lang="en-US" dirty="0"/>
              <a:t>key design principles</a:t>
            </a:r>
          </a:p>
          <a:p>
            <a:r>
              <a:rPr lang="en-US" dirty="0"/>
              <a:t>Understand what design patterns are</a:t>
            </a:r>
          </a:p>
          <a:p>
            <a:r>
              <a:rPr lang="en-US" dirty="0"/>
              <a:t>Understand the pros and cons of using design patterns</a:t>
            </a:r>
          </a:p>
          <a:p>
            <a:r>
              <a:rPr lang="en-US" dirty="0"/>
              <a:t>Use the Observer and Factory patterns</a:t>
            </a:r>
          </a:p>
        </p:txBody>
      </p:sp>
    </p:spTree>
    <p:extLst>
      <p:ext uri="{BB962C8B-B14F-4D97-AF65-F5344CB8AC3E}">
        <p14:creationId xmlns:p14="http://schemas.microsoft.com/office/powerpoint/2010/main" val="65814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a:t>
            </a:r>
            <a:r>
              <a:rPr lang="en-US" dirty="0"/>
              <a:t>Design: </a:t>
            </a:r>
            <a:r>
              <a:rPr lang="en-US" dirty="0" smtClean="0"/>
              <a:t>Beck’s Four Rules</a:t>
            </a:r>
            <a:endParaRPr lang="en-US" dirty="0"/>
          </a:p>
        </p:txBody>
      </p:sp>
      <p:sp>
        <p:nvSpPr>
          <p:cNvPr id="2" name="Content Placeholder 1"/>
          <p:cNvSpPr>
            <a:spLocks noGrp="1"/>
          </p:cNvSpPr>
          <p:nvPr>
            <p:ph idx="1"/>
          </p:nvPr>
        </p:nvSpPr>
        <p:spPr>
          <a:xfrm>
            <a:off x="279400" y="584200"/>
            <a:ext cx="8599488" cy="2195473"/>
          </a:xfrm>
        </p:spPr>
        <p:txBody>
          <a:bodyPr/>
          <a:lstStyle/>
          <a:p>
            <a:r>
              <a:rPr lang="en-US" dirty="0"/>
              <a:t>Developed by Kent Beck, the creator of </a:t>
            </a:r>
            <a:r>
              <a:rPr lang="en-US" dirty="0" err="1"/>
              <a:t>eXtreme</a:t>
            </a:r>
            <a:r>
              <a:rPr lang="en-US" dirty="0"/>
              <a:t> Programming (XP</a:t>
            </a:r>
            <a:r>
              <a:rPr lang="en-US" dirty="0" smtClean="0"/>
              <a:t>)</a:t>
            </a:r>
          </a:p>
          <a:p>
            <a:pPr marL="342900" indent="-342900">
              <a:buFont typeface="+mj-lt"/>
              <a:buAutoNum type="arabicPeriod"/>
            </a:pPr>
            <a:r>
              <a:rPr lang="en-US" dirty="0" smtClean="0"/>
              <a:t>Must pass all tests</a:t>
            </a:r>
          </a:p>
          <a:p>
            <a:pPr marL="342900" indent="-342900">
              <a:buFont typeface="+mj-lt"/>
              <a:buAutoNum type="arabicPeriod"/>
            </a:pPr>
            <a:r>
              <a:rPr lang="en-US" dirty="0" smtClean="0"/>
              <a:t>Clear, expressive and consistent</a:t>
            </a:r>
          </a:p>
          <a:p>
            <a:pPr marL="342900" indent="-342900">
              <a:buFont typeface="+mj-lt"/>
              <a:buAutoNum type="arabicPeriod"/>
            </a:pPr>
            <a:r>
              <a:rPr lang="en-US" dirty="0" smtClean="0"/>
              <a:t>Duplicates no behavior or configuration (DRY)</a:t>
            </a:r>
          </a:p>
          <a:p>
            <a:pPr marL="342900" indent="-342900">
              <a:buFont typeface="+mj-lt"/>
              <a:buAutoNum type="arabicPeriod"/>
            </a:pPr>
            <a:r>
              <a:rPr lang="en-US" dirty="0" smtClean="0"/>
              <a:t>Minimal methods, classes and modules (YAGNI)</a:t>
            </a:r>
          </a:p>
        </p:txBody>
      </p:sp>
      <p:sp>
        <p:nvSpPr>
          <p:cNvPr id="6" name="Rounded Rectangle 5"/>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187061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Design: </a:t>
            </a:r>
            <a:r>
              <a:rPr lang="en-US" dirty="0"/>
              <a:t>DRY</a:t>
            </a:r>
          </a:p>
        </p:txBody>
      </p:sp>
      <p:sp>
        <p:nvSpPr>
          <p:cNvPr id="2" name="Content Placeholder 1"/>
          <p:cNvSpPr>
            <a:spLocks noGrp="1"/>
          </p:cNvSpPr>
          <p:nvPr>
            <p:ph idx="1"/>
          </p:nvPr>
        </p:nvSpPr>
        <p:spPr>
          <a:xfrm>
            <a:off x="279400" y="584200"/>
            <a:ext cx="8599488" cy="4267835"/>
          </a:xfrm>
        </p:spPr>
        <p:txBody>
          <a:bodyPr/>
          <a:lstStyle/>
          <a:p>
            <a:r>
              <a:rPr lang="en-US" dirty="0" smtClean="0"/>
              <a:t>Beck’s Third Rule</a:t>
            </a:r>
          </a:p>
          <a:p>
            <a:r>
              <a:rPr lang="en-US" dirty="0" smtClean="0"/>
              <a:t>Stands </a:t>
            </a:r>
            <a:r>
              <a:rPr lang="en-US" dirty="0"/>
              <a:t>for </a:t>
            </a:r>
            <a:r>
              <a:rPr lang="en-US" u="sng" dirty="0" smtClean="0"/>
              <a:t>D</a:t>
            </a:r>
            <a:r>
              <a:rPr lang="en-US" dirty="0" smtClean="0"/>
              <a:t>on’t </a:t>
            </a:r>
            <a:r>
              <a:rPr lang="en-US" u="sng" dirty="0"/>
              <a:t>R</a:t>
            </a:r>
            <a:r>
              <a:rPr lang="en-US" dirty="0"/>
              <a:t>epeat </a:t>
            </a:r>
            <a:r>
              <a:rPr lang="en-US" u="sng" dirty="0"/>
              <a:t>Y</a:t>
            </a:r>
            <a:r>
              <a:rPr lang="en-US" dirty="0"/>
              <a:t>ourself</a:t>
            </a:r>
          </a:p>
          <a:p>
            <a:r>
              <a:rPr lang="en-US" dirty="0"/>
              <a:t>States that a single responsibility or piece of knowledge can only occur once in the system</a:t>
            </a:r>
          </a:p>
          <a:p>
            <a:pPr lvl="1"/>
            <a:r>
              <a:rPr lang="en-US" dirty="0"/>
              <a:t>A single authoritative representation </a:t>
            </a:r>
          </a:p>
          <a:p>
            <a:r>
              <a:rPr lang="en-US" dirty="0"/>
              <a:t>Knowledge is encapsulated in data members</a:t>
            </a:r>
          </a:p>
          <a:p>
            <a:r>
              <a:rPr lang="en-US" dirty="0"/>
              <a:t>The data members is encapsulated in a class that can be described as a representation of a responsibility</a:t>
            </a:r>
          </a:p>
          <a:p>
            <a:pPr lvl="1"/>
            <a:r>
              <a:rPr lang="en-US" dirty="0"/>
              <a:t>And so forth…</a:t>
            </a:r>
          </a:p>
          <a:p>
            <a:r>
              <a:rPr lang="en-US" dirty="0"/>
              <a:t>Never copy and paste code!</a:t>
            </a:r>
          </a:p>
          <a:p>
            <a:pPr marL="0" indent="0">
              <a:buNone/>
            </a:pPr>
            <a:endParaRPr lang="en-US" dirty="0">
              <a:solidFill>
                <a:srgbClr val="FF0000"/>
              </a:solidFill>
            </a:endParaRPr>
          </a:p>
        </p:txBody>
      </p:sp>
      <p:sp>
        <p:nvSpPr>
          <p:cNvPr id="4" name="Rounded Rectangle 3"/>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3311310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a:t>
            </a:r>
            <a:r>
              <a:rPr lang="en-US" dirty="0"/>
              <a:t>Design: </a:t>
            </a:r>
            <a:r>
              <a:rPr lang="en-US" dirty="0" smtClean="0"/>
              <a:t>YAGNI</a:t>
            </a:r>
            <a:endParaRPr lang="en-US" dirty="0"/>
          </a:p>
        </p:txBody>
      </p:sp>
      <p:sp>
        <p:nvSpPr>
          <p:cNvPr id="2" name="Content Placeholder 1"/>
          <p:cNvSpPr>
            <a:spLocks noGrp="1"/>
          </p:cNvSpPr>
          <p:nvPr>
            <p:ph idx="1"/>
          </p:nvPr>
        </p:nvSpPr>
        <p:spPr>
          <a:xfrm>
            <a:off x="279400" y="584200"/>
            <a:ext cx="8599488" cy="3108543"/>
          </a:xfrm>
        </p:spPr>
        <p:txBody>
          <a:bodyPr/>
          <a:lstStyle/>
          <a:p>
            <a:r>
              <a:rPr lang="en-US" dirty="0"/>
              <a:t>Beck’s </a:t>
            </a:r>
            <a:r>
              <a:rPr lang="en-US" dirty="0" smtClean="0"/>
              <a:t>Forth Rule</a:t>
            </a:r>
          </a:p>
          <a:p>
            <a:r>
              <a:rPr lang="en-US" dirty="0" smtClean="0"/>
              <a:t>Stands for You </a:t>
            </a:r>
            <a:r>
              <a:rPr lang="en-US" dirty="0" err="1" smtClean="0"/>
              <a:t>Ain’t</a:t>
            </a:r>
            <a:r>
              <a:rPr lang="en-US" dirty="0" smtClean="0"/>
              <a:t>  </a:t>
            </a:r>
            <a:r>
              <a:rPr lang="en-US" dirty="0" err="1" smtClean="0"/>
              <a:t>Gonna</a:t>
            </a:r>
            <a:r>
              <a:rPr lang="en-US" dirty="0" smtClean="0"/>
              <a:t>  Need It</a:t>
            </a:r>
          </a:p>
          <a:p>
            <a:r>
              <a:rPr lang="en-US" dirty="0" smtClean="0"/>
              <a:t>Don’t </a:t>
            </a:r>
            <a:r>
              <a:rPr lang="en-US" dirty="0"/>
              <a:t>design in features that are not needed</a:t>
            </a:r>
          </a:p>
          <a:p>
            <a:r>
              <a:rPr lang="en-US" dirty="0"/>
              <a:t>Design the simplest thing that works</a:t>
            </a:r>
          </a:p>
          <a:p>
            <a:r>
              <a:rPr lang="en-US" dirty="0"/>
              <a:t>Use TDD and ATDD to write just enough code to make it work </a:t>
            </a:r>
          </a:p>
          <a:p>
            <a:r>
              <a:rPr lang="en-US" dirty="0"/>
              <a:t>Use prioritization techniques to only build what is needed</a:t>
            </a:r>
          </a:p>
          <a:p>
            <a:endParaRPr lang="en-US" dirty="0">
              <a:solidFill>
                <a:srgbClr val="FF0000"/>
              </a:solidFill>
            </a:endParaRPr>
          </a:p>
        </p:txBody>
      </p:sp>
      <p:sp>
        <p:nvSpPr>
          <p:cNvPr id="6" name="Rounded Rectangle 5"/>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1811535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Simple Design: </a:t>
            </a:r>
            <a:r>
              <a:rPr lang="en-US" dirty="0"/>
              <a:t>PHAME</a:t>
            </a:r>
          </a:p>
        </p:txBody>
      </p:sp>
      <p:sp>
        <p:nvSpPr>
          <p:cNvPr id="2" name="Content Placeholder 1"/>
          <p:cNvSpPr>
            <a:spLocks noGrp="1"/>
          </p:cNvSpPr>
          <p:nvPr>
            <p:ph idx="1"/>
          </p:nvPr>
        </p:nvSpPr>
        <p:spPr>
          <a:xfrm>
            <a:off x="279400" y="584200"/>
            <a:ext cx="8599488" cy="4585871"/>
          </a:xfrm>
        </p:spPr>
        <p:txBody>
          <a:bodyPr/>
          <a:lstStyle/>
          <a:p>
            <a:r>
              <a:rPr lang="en-US" dirty="0"/>
              <a:t>Stands for </a:t>
            </a:r>
            <a:r>
              <a:rPr lang="en-US" u="sng" dirty="0"/>
              <a:t>P</a:t>
            </a:r>
            <a:r>
              <a:rPr lang="en-US" dirty="0"/>
              <a:t>rinciples of </a:t>
            </a:r>
            <a:r>
              <a:rPr lang="en-US" u="sng" dirty="0"/>
              <a:t>H</a:t>
            </a:r>
            <a:r>
              <a:rPr lang="en-US" dirty="0"/>
              <a:t>ierarchy, </a:t>
            </a:r>
            <a:r>
              <a:rPr lang="en-US" u="sng" dirty="0"/>
              <a:t>A</a:t>
            </a:r>
            <a:r>
              <a:rPr lang="en-US" dirty="0"/>
              <a:t>bstraction, </a:t>
            </a:r>
            <a:r>
              <a:rPr lang="en-US" u="sng" dirty="0"/>
              <a:t>M</a:t>
            </a:r>
            <a:r>
              <a:rPr lang="en-US" dirty="0"/>
              <a:t>odularization, and </a:t>
            </a:r>
            <a:r>
              <a:rPr lang="en-US" u="sng" dirty="0"/>
              <a:t>E</a:t>
            </a:r>
            <a:r>
              <a:rPr lang="en-US" dirty="0"/>
              <a:t>ncapsulation </a:t>
            </a:r>
          </a:p>
          <a:p>
            <a:r>
              <a:rPr lang="en-US" dirty="0"/>
              <a:t>Hierarchy</a:t>
            </a:r>
          </a:p>
          <a:p>
            <a:pPr lvl="1"/>
            <a:r>
              <a:rPr lang="en-US" dirty="0"/>
              <a:t>Apply meaningful classifications</a:t>
            </a:r>
          </a:p>
          <a:p>
            <a:pPr lvl="1"/>
            <a:r>
              <a:rPr lang="en-US" dirty="0"/>
              <a:t>Apply meaningful generalizations</a:t>
            </a:r>
          </a:p>
          <a:p>
            <a:pPr lvl="1"/>
            <a:r>
              <a:rPr lang="en-US" dirty="0"/>
              <a:t>Ensure substitutability</a:t>
            </a:r>
          </a:p>
          <a:p>
            <a:pPr lvl="1"/>
            <a:r>
              <a:rPr lang="en-US" dirty="0"/>
              <a:t>Avoid redundant paths</a:t>
            </a:r>
          </a:p>
          <a:p>
            <a:pPr lvl="1"/>
            <a:r>
              <a:rPr lang="en-US" dirty="0"/>
              <a:t>Ensure proper ordering</a:t>
            </a:r>
          </a:p>
          <a:p>
            <a:r>
              <a:rPr lang="en-US" dirty="0"/>
              <a:t>Abstraction</a:t>
            </a:r>
          </a:p>
          <a:p>
            <a:pPr lvl="1"/>
            <a:r>
              <a:rPr lang="en-US" dirty="0"/>
              <a:t>Provide a crisp conceptual boundary and unique identity</a:t>
            </a:r>
          </a:p>
          <a:p>
            <a:pPr lvl="1"/>
            <a:r>
              <a:rPr lang="en-US" dirty="0"/>
              <a:t>Map domain entities</a:t>
            </a:r>
          </a:p>
          <a:p>
            <a:pPr lvl="1"/>
            <a:r>
              <a:rPr lang="en-US" dirty="0"/>
              <a:t>Ensure coherence and completeness</a:t>
            </a:r>
          </a:p>
          <a:p>
            <a:pPr lvl="1"/>
            <a:r>
              <a:rPr lang="en-US" dirty="0"/>
              <a:t>Assign single and meaningful responsibility</a:t>
            </a:r>
          </a:p>
          <a:p>
            <a:pPr lvl="1"/>
            <a:r>
              <a:rPr lang="en-US" dirty="0"/>
              <a:t>Avoid duplications</a:t>
            </a:r>
            <a:endParaRPr lang="en-US" dirty="0">
              <a:solidFill>
                <a:srgbClr val="FF0000"/>
              </a:solidFill>
            </a:endParaRPr>
          </a:p>
        </p:txBody>
      </p:sp>
      <p:sp>
        <p:nvSpPr>
          <p:cNvPr id="6" name="Rounded Rectangle 5"/>
          <p:cNvSpPr/>
          <p:nvPr/>
        </p:nvSpPr>
        <p:spPr bwMode="gray">
          <a:xfrm>
            <a:off x="6754856" y="21463"/>
            <a:ext cx="2371725" cy="3763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Development</a:t>
            </a:r>
            <a:endParaRPr lang="en-US" b="1" dirty="0">
              <a:solidFill>
                <a:schemeClr val="tx2"/>
              </a:solidFill>
            </a:endParaRPr>
          </a:p>
        </p:txBody>
      </p:sp>
    </p:spTree>
    <p:extLst>
      <p:ext uri="{BB962C8B-B14F-4D97-AF65-F5344CB8AC3E}">
        <p14:creationId xmlns:p14="http://schemas.microsoft.com/office/powerpoint/2010/main" val="18347987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53439204C33"/>
  <p:tag name="TL" val="313238352C3534302C343530"/>
  <p:tag name="IPF" val="524C2C2E"/>
</p:tagLst>
</file>

<file path=ppt/tags/tag2.xml><?xml version="1.0" encoding="utf-8"?>
<p:tagLst xmlns:a="http://schemas.openxmlformats.org/drawingml/2006/main" xmlns:r="http://schemas.openxmlformats.org/officeDocument/2006/relationships" xmlns:p="http://schemas.openxmlformats.org/presentationml/2006/main">
  <p:tag name="TL" val="352C5175697A"/>
  <p:tag name="IPF" val="522C43686170746572205175697A"/>
</p:tagLst>
</file>

<file path=ppt/tags/tag3.xml><?xml version="1.0" encoding="utf-8"?>
<p:tagLst xmlns:a="http://schemas.openxmlformats.org/drawingml/2006/main" xmlns:r="http://schemas.openxmlformats.org/officeDocument/2006/relationships" xmlns:p="http://schemas.openxmlformats.org/presentationml/2006/main">
  <p:tag name="TL" val="352C5175697A"/>
  <p:tag name="IPF" val="522C43686170746572205175697A"/>
</p:tagLst>
</file>

<file path=ppt/theme/theme1.xml><?xml version="1.0" encoding="utf-8"?>
<a:theme xmlns:a="http://schemas.openxmlformats.org/drawingml/2006/main" name="1_LTreeMaster">
  <a:themeElements>
    <a:clrScheme name="LearningTreeColors">
      <a:dk1>
        <a:srgbClr val="002E5E"/>
      </a:dk1>
      <a:lt1>
        <a:srgbClr val="EB6300"/>
      </a:lt1>
      <a:dk2>
        <a:srgbClr val="FFFFFF"/>
      </a:dk2>
      <a:lt2>
        <a:srgbClr val="000000"/>
      </a:lt2>
      <a:accent1>
        <a:srgbClr val="FFFFFF"/>
      </a:accent1>
      <a:accent2>
        <a:srgbClr val="DB2128"/>
      </a:accent2>
      <a:accent3>
        <a:srgbClr val="85C446"/>
      </a:accent3>
      <a:accent4>
        <a:srgbClr val="002E5E"/>
      </a:accent4>
      <a:accent5>
        <a:srgbClr val="A6A6A6"/>
      </a:accent5>
      <a:accent6>
        <a:srgbClr val="595959"/>
      </a:accent6>
      <a:hlink>
        <a:srgbClr val="0060C6"/>
      </a:hlink>
      <a:folHlink>
        <a:srgbClr val="2F94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28575" cap="flat" cmpd="sng" algn="ctr">
          <a:solidFill>
            <a:srgbClr val="002E5E"/>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smtClean="0">
            <a:ln w="28575">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 2016.potx" id="{088742AD-129B-4992-B392-5FF6748C405B}" vid="{F614CD3F-B704-48DA-AF32-E8363CFD62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2016</Template>
  <TotalTime>6022</TotalTime>
  <Words>3436</Words>
  <Application>Microsoft Macintosh PowerPoint</Application>
  <PresentationFormat>On-screen Show (4:3)</PresentationFormat>
  <Paragraphs>588</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Century Schoolbook</vt:lpstr>
      <vt:lpstr>Times New Roman</vt:lpstr>
      <vt:lpstr>Wingdings</vt:lpstr>
      <vt:lpstr>Arial</vt:lpstr>
      <vt:lpstr>1_LTreeMaster</vt:lpstr>
      <vt:lpstr>Design Principles and Patterns  </vt:lpstr>
      <vt:lpstr>Chapter Objectives</vt:lpstr>
      <vt:lpstr>Chapter Contents</vt:lpstr>
      <vt:lpstr>Benefits of Simple Design</vt:lpstr>
      <vt:lpstr>Simple Design: McCabe Complexity </vt:lpstr>
      <vt:lpstr>Simple Design: Beck’s Four Rules</vt:lpstr>
      <vt:lpstr>Simple Design: DRY</vt:lpstr>
      <vt:lpstr>Simple Design: YAGNI</vt:lpstr>
      <vt:lpstr>Simple Design: PHAME</vt:lpstr>
      <vt:lpstr>Key Design Principles: PHAME</vt:lpstr>
      <vt:lpstr>Hands-on Exercise 4.1 Simple Design</vt:lpstr>
      <vt:lpstr>Chapter Contents</vt:lpstr>
      <vt:lpstr>Key Design Principles: SOLID</vt:lpstr>
      <vt:lpstr>Key Design Principles: Single Responsibility Principle (SRP)</vt:lpstr>
      <vt:lpstr>Key Design Principles: Single Responsibility Principle</vt:lpstr>
      <vt:lpstr>Key Design Principles: Single Responsibility Principle</vt:lpstr>
      <vt:lpstr>Key Design Principles: Open-Closed Principle</vt:lpstr>
      <vt:lpstr>Key Design Principles: Open-Closed Principle</vt:lpstr>
      <vt:lpstr>Key Design Principles: Open-Closed Principle</vt:lpstr>
      <vt:lpstr>Hands-On Exercise 4.2 </vt:lpstr>
      <vt:lpstr>Key Design Principles: Liskov Substitution Principle (LSP)</vt:lpstr>
      <vt:lpstr>Key Design Principles: Liskov Substitution Principle</vt:lpstr>
      <vt:lpstr>Key Design Principles: Liskov Substitution Principle</vt:lpstr>
      <vt:lpstr>Key Design Principles: Interface Segregation Principle (ISP)</vt:lpstr>
      <vt:lpstr>Key Design Principles: Interface Segregation Principle</vt:lpstr>
      <vt:lpstr>Key Design Principles: Interface Segregation Principle</vt:lpstr>
      <vt:lpstr>Key Design Principles: Dependency Inversion Principle (DIP)</vt:lpstr>
      <vt:lpstr>Key Design Principles: Dependency Inversion Principle</vt:lpstr>
      <vt:lpstr>Key Design Principles: Dependency Inversion Principle</vt:lpstr>
      <vt:lpstr>Hands-On Exercise 4.3</vt:lpstr>
      <vt:lpstr>Chapter Contents</vt:lpstr>
      <vt:lpstr>What Are Design Patterns?</vt:lpstr>
      <vt:lpstr>Types of Design Patterns</vt:lpstr>
      <vt:lpstr>Types of Design Patterns</vt:lpstr>
      <vt:lpstr>Pros of Design Patterns</vt:lpstr>
      <vt:lpstr>Cons of Design Patterns</vt:lpstr>
      <vt:lpstr>Chapter Contents</vt:lpstr>
      <vt:lpstr>Observer Pattern</vt:lpstr>
      <vt:lpstr>Observer Pattern</vt:lpstr>
      <vt:lpstr>Observer Pattern</vt:lpstr>
      <vt:lpstr>Observer Pattern</vt:lpstr>
      <vt:lpstr>Hands-On Exercise 4.4 </vt:lpstr>
      <vt:lpstr>Factory Pattern</vt:lpstr>
      <vt:lpstr>Factory Method</vt:lpstr>
      <vt:lpstr>Factory Pattern</vt:lpstr>
      <vt:lpstr>Abstract Factory Pattern</vt:lpstr>
      <vt:lpstr>Abstract Factory Pattern</vt:lpstr>
      <vt:lpstr>Abstract Factory Pattern</vt:lpstr>
      <vt:lpstr>Hands-On Exercise 4.5 </vt:lpstr>
      <vt:lpstr>Chapter Quiz</vt:lpstr>
      <vt:lpstr>Chapter Quiz</vt:lpstr>
      <vt:lpstr>Chapter Summary</vt:lpstr>
    </vt:vector>
  </TitlesOfParts>
  <Company>Learning Tree International</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the Stage</dc:title>
  <dc:creator>Sandra Dotson</dc:creator>
  <dc:description>Tagged 12/5/2017 4:56:30 PM</dc:description>
  <cp:lastModifiedBy>Timothy  Guay</cp:lastModifiedBy>
  <cp:revision>28</cp:revision>
  <cp:lastPrinted>2005-11-17T23:48:36Z</cp:lastPrinted>
  <dcterms:created xsi:type="dcterms:W3CDTF">2017-12-05T18:44:23Z</dcterms:created>
  <dcterms:modified xsi:type="dcterms:W3CDTF">2018-08-16T19:58:26Z</dcterms:modified>
</cp:coreProperties>
</file>