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.xml" ContentType="application/vnd.openxmlformats-officedocument.presentationml.tags+xml"/>
  <Override PartName="/ppt/notesSlides/notesSlide30.xml" ContentType="application/vnd.openxmlformats-officedocument.presentationml.notesSlide+xml"/>
  <Override PartName="/ppt/tags/tag3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orient="horz" pos="528" userDrawn="1">
          <p15:clr>
            <a:srgbClr val="A4A3A4"/>
          </p15:clr>
        </p15:guide>
        <p15:guide id="3" orient="horz" pos="3648" userDrawn="1">
          <p15:clr>
            <a:srgbClr val="A4A3A4"/>
          </p15:clr>
        </p15:guide>
        <p15:guide id="4" pos="240" userDrawn="1">
          <p15:clr>
            <a:srgbClr val="A4A3A4"/>
          </p15:clr>
        </p15:guide>
        <p15:guide id="5" pos="408" userDrawn="1">
          <p15:clr>
            <a:srgbClr val="A4A3A4"/>
          </p15:clr>
        </p15:guide>
        <p15:guide id="6" pos="5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29">
          <p15:clr>
            <a:srgbClr val="A4A3A4"/>
          </p15:clr>
        </p15:guide>
        <p15:guide id="2" pos="42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B2128"/>
    <a:srgbClr val="002E5E"/>
    <a:srgbClr val="000060"/>
    <a:srgbClr val="02214D"/>
    <a:srgbClr val="F7F7F7"/>
    <a:srgbClr val="DA2128"/>
    <a:srgbClr val="E0E0FF"/>
    <a:srgbClr val="DDDDDD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2635" autoAdjust="0"/>
  </p:normalViewPr>
  <p:slideViewPr>
    <p:cSldViewPr snapToGrid="0">
      <p:cViewPr varScale="1">
        <p:scale>
          <a:sx n="94" d="100"/>
          <a:sy n="94" d="100"/>
        </p:scale>
        <p:origin x="688" y="184"/>
      </p:cViewPr>
      <p:guideLst>
        <p:guide orient="horz" pos="2112"/>
        <p:guide orient="horz" pos="528"/>
        <p:guide orient="horz" pos="3648"/>
        <p:guide pos="240"/>
        <p:guide pos="408"/>
        <p:guide pos="5304"/>
      </p:guideLst>
    </p:cSldViewPr>
  </p:slideViewPr>
  <p:outlineViewPr>
    <p:cViewPr>
      <p:scale>
        <a:sx n="33" d="100"/>
        <a:sy n="33" d="100"/>
      </p:scale>
      <p:origin x="0" y="1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02" y="108"/>
      </p:cViewPr>
      <p:guideLst>
        <p:guide orient="horz" pos="2429"/>
        <p:guide pos="424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61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0" y="8902700"/>
            <a:ext cx="6985000" cy="21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529" tIns="39765" rIns="79529" bIns="39765">
            <a:spAutoFit/>
          </a:bodyPr>
          <a:lstStyle/>
          <a:p>
            <a:pPr marL="0" indent="0" algn="ctr" defTabSz="895350">
              <a:spcBef>
                <a:spcPct val="50000"/>
              </a:spcBef>
              <a:tabLst/>
            </a:pPr>
            <a:r>
              <a:rPr lang="en-US" sz="900" dirty="0" smtClean="0">
                <a:cs typeface="Times New Roman" pitchFamily="18" charset="0"/>
              </a:rPr>
              <a:t>©</a:t>
            </a:r>
            <a:r>
              <a:rPr lang="en-US" sz="700" dirty="0" smtClean="0">
                <a:solidFill>
                  <a:schemeClr val="tx2"/>
                </a:solidFill>
              </a:rPr>
              <a:t> Learning Tree International, Inc.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</a:t>
            </a:r>
            <a:r>
              <a:rPr lang="en-US" sz="700" dirty="0" smtClean="0">
                <a:solidFill>
                  <a:schemeClr val="tx2"/>
                </a:solidFill>
              </a:rPr>
              <a:t>without </a:t>
            </a:r>
            <a:r>
              <a:rPr lang="en-US" sz="700" dirty="0">
                <a:solidFill>
                  <a:schemeClr val="tx2"/>
                </a:solidFill>
              </a:rPr>
              <a:t>prior </a:t>
            </a:r>
            <a:r>
              <a:rPr lang="en-US" sz="700" dirty="0" smtClean="0">
                <a:solidFill>
                  <a:schemeClr val="tx2"/>
                </a:solidFill>
              </a:rPr>
              <a:t>written consent.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96047" y="216408"/>
            <a:ext cx="4833937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30772" y="3655886"/>
            <a:ext cx="4696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  <a:endParaRPr lang="en-US" sz="1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5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4543" y="8843116"/>
            <a:ext cx="8739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dirty="0" smtClean="0">
                <a:solidFill>
                  <a:schemeClr val="tx2"/>
                </a:solidFill>
              </a:rPr>
              <a:t>944-4-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algn="r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68009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&lt;*s*o*u*r*c*e*&gt;*9*4*4*a*2*-*4*-*1*&lt;*/*s*o*u*r*c*e*&gt;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27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&lt;*s*o*u*r*c*e*&gt;*9*4*4*a*2*-*4*-*1*0*&lt;*/*s*o*u*r*c*e*&gt;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61665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&lt;*s*o*u*r*c*e*&gt;*9*4*4*a*2*-*4*-*1*1*&lt;*/*s*o*u*r*c*e*&gt;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516760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Notes;</a:t>
            </a:r>
          </a:p>
          <a:p>
            <a:r>
              <a:rPr lang="en-US" dirty="0" smtClean="0"/>
              <a:t>Tell students we will now take a</a:t>
            </a:r>
            <a:r>
              <a:rPr lang="en-US" baseline="0" dirty="0" smtClean="0"/>
              <a:t> more detailed look at design smells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5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&lt;*s*o*u*r*c*e*&gt;*9*4*4*a*2*-*4*-*1*2*&lt;*/*s*o*u*r*c*e*&gt;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7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&lt;*s*o*u*r*c*e*&gt;*9*4*4*a*2*-*4*-*1*3*&lt;*/*s*o*u*r*c*e*&gt;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5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&lt;*s*o*u*r*c*e*&gt;*9*4*4*a*2*-*4*-*1*4*&lt;*/*s*o*u*r*c*e*&gt;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17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&lt;*s*o*u*r*c*e*&gt;*9*4*4*a*2*-*4*-*1*5*&lt;*/*s*o*u*r*c*e*&gt;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</a:t>
            </a:r>
            <a:r>
              <a:rPr lang="en-US" baseline="0" dirty="0" smtClean="0"/>
              <a:t> Note: Walk through the easy fix 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62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&lt;*s*o*u*r*c*e*&gt;*9*4*4*a*2*-*4*-*1*6*&lt;*/*s*o*u*r*c*e*&gt;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85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&lt;*s*o*u*r*c*e*&gt;*9*4*4*a*2*-*4*-*1*7*&lt;*/*s*o*u*r*c*e*&gt;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</a:t>
            </a:r>
            <a:r>
              <a:rPr lang="en-US" baseline="0" dirty="0" smtClean="0"/>
              <a:t> Note: Ask if they see another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27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&lt;*s*o*u*r*c*e*&gt;*9*4*4*a*2*-*4*-*1*8*&lt;*/*s*o*u*r*c*e*&gt;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3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</a:t>
            </a:r>
            <a:r>
              <a:rPr lang="en-US" baseline="0" dirty="0" smtClean="0"/>
              <a:t> Note: Walk through the easy fix 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7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&lt;*s*o*u*r*c*e*&gt;*9*4*4*a*2*-*4*-*2*&lt;*/*s*o*u*r*c*e*&gt;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17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&lt;*s*o*u*r*c*e*&gt;*9*4*4*a*2*-*4*-*2*0*&lt;*/*s*o*u*r*c*e*&gt;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5544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&lt;*s*o*u*r*c*e*&gt;*9*4*4*a*2*-*4*-*2*1*&lt;*/*s*o*u*r*c*e*&gt;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3407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&lt;*s*o*u*r*c*e*&gt;*9*4*4*a*2*-*4*-*2*2*&lt;*/*s*o*u*r*c*e*&gt;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62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&lt;*s*o*u*r*c*e*&gt;*9*4*4*a*2*-*4*-*2*3*&lt;*/*s*o*u*r*c*e*&gt;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44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&lt;*s*o*u*r*c*e*&gt;*9*4*4*a*2*-*4*-*2*4*&lt;*/*s*o*u*r*c*e*&gt;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3637614"/>
          </a:xfrm>
        </p:spPr>
        <p:txBody>
          <a:bodyPr>
            <a:spAutoFit/>
          </a:bodyPr>
          <a:lstStyle/>
          <a:p>
            <a:r>
              <a:rPr lang="en-US" dirty="0" smtClean="0"/>
              <a:t>Instructor</a:t>
            </a:r>
            <a:r>
              <a:rPr lang="en-US" baseline="0" dirty="0" smtClean="0"/>
              <a:t> notes:</a:t>
            </a:r>
          </a:p>
          <a:p>
            <a:pPr marL="1714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PO </a:t>
            </a:r>
            <a:r>
              <a:rPr lang="en-US" dirty="0" smtClean="0"/>
              <a:t>should have the necessary credibility with the business </a:t>
            </a:r>
          </a:p>
          <a:p>
            <a:pPr marL="1714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PO owns the product and have the final say on what the team will focus on</a:t>
            </a:r>
          </a:p>
          <a:p>
            <a:pPr marL="1714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ROI,</a:t>
            </a:r>
            <a:r>
              <a:rPr lang="en-US" baseline="0" dirty="0" smtClean="0"/>
              <a:t> TCO, Security and Support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Reduced maintenance costs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Improved productivity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More time to work on new business value 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On-time and on-budget 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Reduced risk of security breaches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Less production issues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Reduced support costs</a:t>
            </a:r>
            <a:endParaRPr lang="en-US" baseline="0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1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&lt;*s*o*u*r*c*e*&gt;*9*4*4*a*2*-*4*-*2*5*&lt;*/*s*o*u*r*c*e*&gt;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57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&lt;*s*o*u*r*c*e*&gt;*9*4*4*a*2*-*4*-*2*6*&lt;*/*s*o*u*r*c*e*&gt;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63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&lt;*s*o*u*r*c*e*&gt;*9*4*4*a*2*-*4*-*2*7*&lt;*/*s*o*u*r*c*e*&gt;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82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&lt;*s*o*u*r*c*e*&gt;*9*4*4*a*2*-*4*-*2*8*&lt;*/*s*o*u*r*c*e*&gt;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31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&lt;*s*o*u*r*c*e*&gt;*9*4*4*a*2*-*4*-*2*9*&lt;*/*s*o*u*r*c*e*&gt;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&lt;*s*o*u*r*c*e*&gt;*9*4*4*a*2*-*4*-*3*&lt;*/*s*o*u*r*c*e*&gt;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8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&lt;*s*o*u*r*c*e*&gt;*9*4*4*a*2*-*4*-*3*0*&lt;*/*s*o*u*r*c*e*&gt;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Jogger text: Chapter Quiz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Quiz  (5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Instructor notes:</a:t>
            </a:r>
          </a:p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4264502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&lt;*s*o*u*r*c*e*&gt;*9*4*4*a*2*-*4*-*3*1*&lt;*/*s*o*u*r*c*e*&gt;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Chapter Quiz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Quiz  (5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55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&lt;*s*o*u*r*c*e*&gt;*9*4*4*a*2*-*4*-*3*2*&lt;*/*s*o*u*r*c*e*&gt;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0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6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&lt;*s*o*u*r*c*e*&gt;*9*4*4*a*2*-*4*-*5*&lt;*/*s*o*u*r*c*e*&gt;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3157483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Examples of good technical debt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MVP to garner quick feedback 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Need to ship now or face penalties 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Need to ship before the competition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Preserve startup capital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Long-term cost of maintaining less than the cost of doing it right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Code is throw-away, such as a data migration script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New learnings 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Integrating new technologies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Firm plan to refactor later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Hot fix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2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&lt;*s*o*u*r*c*e*&gt;*9*4*4*a*2*-*4*-*6*&lt;*/*s*o*u*r*c*e*&gt;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4597877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Examples of bad technical debt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Using cheap poorly skilled developers, designers, etc.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Little or no design because 'we're agile'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Little or no documentation because 'we're agile'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Winchester Mansion architecture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Quick delivery of business value overrides spending the time to do it right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No coding standards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Test-Last-Development 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Coding to unrealistic deadlines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Sloppy coding and short cuts 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Rationalizing that will refactor later with no firm plan to do so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Short-sighted business decisions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Implementing a solution before fully understanding the problem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Gold-plating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Using obscure languages and tools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Bleeding edge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Honest mistakes – forgivable but still needs to be dealt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4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&lt;*s*o*u*r*c*e*&gt;*9*4*4*a*2*-*4*-*7*&lt;*/*s*o*u*r*c*e*&gt;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756825"/>
          </a:xfrm>
        </p:spPr>
        <p:txBody>
          <a:bodyPr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created by </a:t>
            </a:r>
            <a:r>
              <a:rPr lang="en-US" dirty="0" err="1" smtClean="0"/>
              <a:t>T.Guay</a:t>
            </a: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27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&lt;*s*o*u*r*c*e*&gt;*9*4*4*a*2*-*4*-*8*&lt;*/*s*o*u*r*c*e*&gt;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96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&lt;*s*o*u*r*c*e*&gt;*9*4*4*a*2*-*4*-*9*&lt;*/*s*o*u*r*c*e*&gt;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0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 bwMode="black">
          <a:xfrm>
            <a:off x="1150471" y="1599742"/>
            <a:ext cx="6872941" cy="3197412"/>
          </a:xfrm>
          <a:prstGeom prst="roundRect">
            <a:avLst>
              <a:gd name="adj" fmla="val 4050"/>
            </a:avLst>
          </a:prstGeom>
          <a:solidFill>
            <a:schemeClr val="bg2">
              <a:lumMod val="95000"/>
              <a:lumOff val="5000"/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 bwMode="white">
          <a:xfrm>
            <a:off x="1371600" y="1801449"/>
            <a:ext cx="6400800" cy="2770551"/>
          </a:xfrm>
          <a:prstGeom prst="roundRect">
            <a:avLst>
              <a:gd name="adj" fmla="val 4050"/>
            </a:avLst>
          </a:prstGeom>
          <a:solidFill>
            <a:schemeClr val="tx2">
              <a:lumMod val="95000"/>
              <a:alpha val="8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7" name="Rectangle 2057"/>
          <p:cNvSpPr>
            <a:spLocks noGrp="1" noChangeArrowheads="1"/>
          </p:cNvSpPr>
          <p:nvPr>
            <p:ph type="subTitle" sz="quarter" idx="1" hasCustomPrompt="1"/>
          </p:nvPr>
        </p:nvSpPr>
        <p:spPr bwMode="black">
          <a:xfrm>
            <a:off x="1383086" y="2311340"/>
            <a:ext cx="6393796" cy="461665"/>
          </a:xfrm>
          <a:effectLst/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 </a:t>
            </a:r>
            <a:endParaRPr lang="en-US" dirty="0"/>
          </a:p>
        </p:txBody>
      </p:sp>
      <p:sp>
        <p:nvSpPr>
          <p:cNvPr id="3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382059" y="2831352"/>
            <a:ext cx="6379882" cy="1441823"/>
          </a:xfrm>
          <a:effectLst/>
        </p:spPr>
        <p:txBody>
          <a:bodyPr anchor="t" anchorCtr="0"/>
          <a:lstStyle>
            <a:lvl1pPr algn="ctr">
              <a:defRPr sz="3600">
                <a:solidFill>
                  <a:srgbClr val="002E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o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94133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 bwMode="black">
          <a:xfrm>
            <a:off x="8003177" y="33423"/>
            <a:ext cx="1090693" cy="367308"/>
          </a:xfrm>
          <a:prstGeom prst="roundRect">
            <a:avLst>
              <a:gd name="adj" fmla="val 27916"/>
            </a:avLst>
          </a:prstGeom>
          <a:solidFill>
            <a:srgbClr val="002E5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566862"/>
          </a:xfrm>
        </p:spPr>
        <p:txBody>
          <a:bodyPr/>
          <a:lstStyle>
            <a:lvl1pPr marL="342900" indent="-342900">
              <a:buClrTx/>
              <a:buSzPct val="100000"/>
              <a:buFont typeface="+mj-lt"/>
              <a:buAutoNum type="arabicPeriod"/>
              <a:defRPr>
                <a:solidFill>
                  <a:srgbClr val="002E5E"/>
                </a:solidFill>
              </a:defRPr>
            </a:lvl1pPr>
            <a:lvl2pPr marL="630238" indent="-288925">
              <a:buClrTx/>
              <a:buSzPct val="100000"/>
              <a:buFont typeface="+mj-lt"/>
              <a:buAutoNum type="alphaUcPeriod"/>
              <a:defRPr/>
            </a:lvl2pPr>
            <a:lvl3pPr marL="855663" indent="-225425">
              <a:buClrTx/>
              <a:buSzPct val="100000"/>
              <a:buFont typeface="Arial"/>
              <a:buChar char="•"/>
              <a:defRPr/>
            </a:lvl3pPr>
            <a:lvl4pPr marL="1084263" indent="-228600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1312863" indent="-228600">
              <a:buClrTx/>
              <a:buSzPct val="100000"/>
              <a:buFont typeface="Wingdings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grpSp>
        <p:nvGrpSpPr>
          <p:cNvPr id="6" name="Group 5"/>
          <p:cNvGrpSpPr/>
          <p:nvPr userDrawn="1"/>
        </p:nvGrpSpPr>
        <p:grpSpPr bwMode="black">
          <a:xfrm>
            <a:off x="8109399" y="59991"/>
            <a:ext cx="878248" cy="309711"/>
            <a:chOff x="8199091" y="51349"/>
            <a:chExt cx="878248" cy="309711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rgbClr val="02214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 bwMode="black">
            <a:xfrm>
              <a:off x="8199091" y="51349"/>
              <a:ext cx="878248" cy="307777"/>
            </a:xfrm>
            <a:prstGeom prst="rect">
              <a:avLst/>
            </a:prstGeom>
            <a:solidFill>
              <a:srgbClr val="002E5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Do Now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4961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b_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85761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rgbClr val="002E5E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ounded Rectangle 6"/>
          <p:cNvSpPr/>
          <p:nvPr userDrawn="1"/>
        </p:nvSpPr>
        <p:spPr bwMode="black">
          <a:xfrm>
            <a:off x="7985761" y="33423"/>
            <a:ext cx="1108110" cy="367308"/>
          </a:xfrm>
          <a:prstGeom prst="roundRect">
            <a:avLst>
              <a:gd name="adj" fmla="val 27916"/>
            </a:avLst>
          </a:prstGeom>
          <a:solidFill>
            <a:srgbClr val="002E5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 userDrawn="1"/>
        </p:nvGrpSpPr>
        <p:grpSpPr bwMode="black">
          <a:xfrm>
            <a:off x="8067116" y="59324"/>
            <a:ext cx="945392" cy="315778"/>
            <a:chOff x="8181858" y="66393"/>
            <a:chExt cx="878248" cy="342593"/>
          </a:xfrm>
        </p:grpSpPr>
        <p:sp>
          <p:nvSpPr>
            <p:cNvPr id="6" name="Text Box 29"/>
            <p:cNvSpPr txBox="1">
              <a:spLocks noChangeArrowheads="1"/>
            </p:cNvSpPr>
            <p:nvPr/>
          </p:nvSpPr>
          <p:spPr bwMode="black">
            <a:xfrm>
              <a:off x="8181858" y="101209"/>
              <a:ext cx="878248" cy="307777"/>
            </a:xfrm>
            <a:prstGeom prst="rect">
              <a:avLst/>
            </a:prstGeom>
            <a:solidFill>
              <a:srgbClr val="002E5E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 bwMode="black">
            <a:xfrm>
              <a:off x="8181858" y="66393"/>
              <a:ext cx="878248" cy="333913"/>
            </a:xfrm>
            <a:prstGeom prst="rect">
              <a:avLst/>
            </a:prstGeom>
            <a:solidFill>
              <a:srgbClr val="002E5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tx2"/>
                  </a:solidFill>
                </a:rPr>
                <a:t>Job Aid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7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396240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rgbClr val="002E5E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idx="10"/>
          </p:nvPr>
        </p:nvSpPr>
        <p:spPr bwMode="black">
          <a:xfrm>
            <a:off x="4775201" y="584200"/>
            <a:ext cx="396240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rgbClr val="002E5E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57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613205" y="465666"/>
            <a:ext cx="3917589" cy="5723467"/>
          </a:xfrm>
        </p:spPr>
        <p:txBody>
          <a:bodyPr wrap="square" anchor="ctr">
            <a:normAutofit/>
          </a:bodyPr>
          <a:lstStyle>
            <a:lvl1pPr marL="457200" indent="-404813">
              <a:spcBef>
                <a:spcPts val="1800"/>
              </a:spcBef>
              <a:buClrTx/>
              <a:buFont typeface="Arial"/>
              <a:buChar char="•"/>
              <a:defRPr lang="en-US" b="1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-457200">
              <a:spcBef>
                <a:spcPts val="1800"/>
              </a:spcBef>
              <a:buClrTx/>
              <a:buSzPct val="115000"/>
              <a:buFont typeface="Wingdings" charset="2"/>
              <a:buChar char="Ø"/>
              <a:defRPr lang="en-US" sz="2400" b="1" dirty="0" smtClean="0">
                <a:solidFill>
                  <a:srgbClr val="002E5E"/>
                </a:solidFill>
                <a:latin typeface="+mn-lt"/>
                <a:ea typeface="+mn-ea"/>
                <a:cs typeface="+mn-cs"/>
              </a:defRPr>
            </a:lvl2pPr>
            <a:lvl3pPr marL="796925" indent="-287338">
              <a:buClrTx/>
              <a:buSzPct val="100000"/>
              <a:buFont typeface="Arial" panose="020B0604020202020204" pitchFamily="34" charset="0"/>
              <a:buChar char="•"/>
              <a:defRPr b="0" baseline="0"/>
            </a:lvl3pPr>
            <a:lvl4pPr marL="801688" indent="-287338">
              <a:buClrTx/>
              <a:buSzPct val="100000"/>
              <a:buFont typeface="Wingdings" panose="05000000000000000000" pitchFamily="2" charset="2"/>
              <a:buChar char="Ø"/>
              <a:defRPr b="1" baseline="0"/>
            </a:lvl4pPr>
            <a:lvl5pPr marL="1201738" indent="-234950">
              <a:buClr>
                <a:srgbClr val="B40117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222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rgbClr val="002E5E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201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or-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0733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rgbClr val="002E5E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Rounded Rectangle 9"/>
          <p:cNvSpPr/>
          <p:nvPr userDrawn="1"/>
        </p:nvSpPr>
        <p:spPr bwMode="black">
          <a:xfrm>
            <a:off x="7560733" y="33423"/>
            <a:ext cx="1533137" cy="367308"/>
          </a:xfrm>
          <a:prstGeom prst="roundRect">
            <a:avLst>
              <a:gd name="adj" fmla="val 27916"/>
            </a:avLst>
          </a:prstGeom>
          <a:solidFill>
            <a:srgbClr val="002E5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Instructor-Led</a:t>
            </a:r>
          </a:p>
        </p:txBody>
      </p:sp>
      <p:grpSp>
        <p:nvGrpSpPr>
          <p:cNvPr id="5" name="Group 4"/>
          <p:cNvGrpSpPr/>
          <p:nvPr userDrawn="1"/>
        </p:nvGrpSpPr>
        <p:grpSpPr bwMode="black">
          <a:xfrm>
            <a:off x="7624032" y="53283"/>
            <a:ext cx="1419434" cy="313823"/>
            <a:chOff x="8191039" y="53283"/>
            <a:chExt cx="886300" cy="313823"/>
          </a:xfrm>
          <a:solidFill>
            <a:schemeClr val="tx1">
              <a:lumMod val="75000"/>
            </a:schemeClr>
          </a:solidFill>
        </p:grpSpPr>
        <p:sp>
          <p:nvSpPr>
            <p:cNvPr id="6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rgbClr val="002E5E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 bwMode="black">
            <a:xfrm>
              <a:off x="8191039" y="59329"/>
              <a:ext cx="878248" cy="307777"/>
            </a:xfrm>
            <a:prstGeom prst="rect">
              <a:avLst/>
            </a:prstGeom>
            <a:solidFill>
              <a:srgbClr val="002E5E"/>
            </a:solidFill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Instructor-Led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68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50623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1184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rgbClr val="002E5E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ounded Rectangle 7"/>
          <p:cNvSpPr/>
          <p:nvPr userDrawn="1"/>
        </p:nvSpPr>
        <p:spPr bwMode="black">
          <a:xfrm>
            <a:off x="7750629" y="33423"/>
            <a:ext cx="1343241" cy="367308"/>
          </a:xfrm>
          <a:prstGeom prst="roundRect">
            <a:avLst>
              <a:gd name="adj" fmla="val 27916"/>
            </a:avLst>
          </a:prstGeom>
          <a:solidFill>
            <a:srgbClr val="002E5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grpSp>
        <p:nvGrpSpPr>
          <p:cNvPr id="10" name="Group 9"/>
          <p:cNvGrpSpPr/>
          <p:nvPr userDrawn="1"/>
        </p:nvGrpSpPr>
        <p:grpSpPr bwMode="black">
          <a:xfrm>
            <a:off x="7854449" y="31818"/>
            <a:ext cx="1135603" cy="368912"/>
            <a:chOff x="8164318" y="-98115"/>
            <a:chExt cx="878248" cy="1095710"/>
          </a:xfrm>
          <a:solidFill>
            <a:srgbClr val="002E5E"/>
          </a:solidFill>
        </p:grpSpPr>
        <p:sp>
          <p:nvSpPr>
            <p:cNvPr id="11" name="Text Box 29"/>
            <p:cNvSpPr txBox="1">
              <a:spLocks noChangeArrowheads="1"/>
            </p:cNvSpPr>
            <p:nvPr userDrawn="1"/>
          </p:nvSpPr>
          <p:spPr bwMode="black">
            <a:xfrm>
              <a:off x="8164318" y="145229"/>
              <a:ext cx="878248" cy="307777"/>
            </a:xfrm>
            <a:prstGeom prst="rect">
              <a:avLst/>
            </a:prstGeom>
            <a:solidFill>
              <a:srgbClr val="002E5E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 bwMode="black">
            <a:xfrm>
              <a:off x="8164318" y="-98115"/>
              <a:ext cx="878248" cy="109571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Discussion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69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7805707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 bwMode="black">
          <a:xfrm>
            <a:off x="7811589" y="33423"/>
            <a:ext cx="1282281" cy="367308"/>
          </a:xfrm>
          <a:prstGeom prst="roundRect">
            <a:avLst>
              <a:gd name="adj" fmla="val 27916"/>
            </a:avLst>
          </a:prstGeom>
          <a:solidFill>
            <a:srgbClr val="002E5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566862"/>
          </a:xfrm>
        </p:spPr>
        <p:txBody>
          <a:bodyPr/>
          <a:lstStyle>
            <a:lvl1pPr marL="287338" indent="-287338">
              <a:buClrTx/>
              <a:buFont typeface="Wingdings" charset="2"/>
              <a:buChar char="Ø"/>
              <a:defRPr>
                <a:solidFill>
                  <a:srgbClr val="002E5E"/>
                </a:solidFill>
              </a:defRPr>
            </a:lvl1pPr>
            <a:lvl2pPr marL="509588" indent="-222250">
              <a:buClrTx/>
              <a:buFont typeface="Arial" pitchFamily="34" charset="0"/>
              <a:buChar char="•"/>
              <a:defRPr/>
            </a:lvl2pPr>
            <a:lvl3pPr marL="744538" indent="-234950">
              <a:buClrTx/>
              <a:buSzPct val="100000"/>
              <a:defRPr/>
            </a:lvl3pPr>
            <a:lvl4pPr marL="973138" indent="-228600">
              <a:buClrTx/>
              <a:defRPr/>
            </a:lvl4pPr>
            <a:lvl5pPr marL="1201738" indent="-228600"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 bwMode="black">
          <a:xfrm>
            <a:off x="7928090" y="33423"/>
            <a:ext cx="1049278" cy="368913"/>
            <a:chOff x="8220650" y="11984"/>
            <a:chExt cx="878248" cy="602166"/>
          </a:xfrm>
          <a:solidFill>
            <a:srgbClr val="02214D"/>
          </a:solidFill>
        </p:grpSpPr>
        <p:sp>
          <p:nvSpPr>
            <p:cNvPr id="6" name="Text Box 29"/>
            <p:cNvSpPr txBox="1">
              <a:spLocks noChangeArrowheads="1"/>
            </p:cNvSpPr>
            <p:nvPr/>
          </p:nvSpPr>
          <p:spPr bwMode="black">
            <a:xfrm>
              <a:off x="8220650" y="63188"/>
              <a:ext cx="878248" cy="307777"/>
            </a:xfrm>
            <a:prstGeom prst="rect">
              <a:avLst/>
            </a:prstGeom>
            <a:solidFill>
              <a:srgbClr val="002E5E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 bwMode="black">
            <a:xfrm>
              <a:off x="8220650" y="11984"/>
              <a:ext cx="878248" cy="602166"/>
            </a:xfrm>
            <a:prstGeom prst="rect">
              <a:avLst/>
            </a:prstGeom>
            <a:solidFill>
              <a:srgbClr val="002E5E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Reference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98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85761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rgbClr val="002E5E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ounded Rectangle 6"/>
          <p:cNvSpPr/>
          <p:nvPr userDrawn="1"/>
        </p:nvSpPr>
        <p:spPr bwMode="black">
          <a:xfrm>
            <a:off x="7985761" y="33423"/>
            <a:ext cx="1108110" cy="367308"/>
          </a:xfrm>
          <a:prstGeom prst="roundRect">
            <a:avLst>
              <a:gd name="adj" fmla="val 27916"/>
            </a:avLst>
          </a:prstGeom>
          <a:solidFill>
            <a:srgbClr val="002E5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 userDrawn="1"/>
        </p:nvGrpSpPr>
        <p:grpSpPr bwMode="black">
          <a:xfrm>
            <a:off x="8067116" y="59324"/>
            <a:ext cx="945392" cy="315778"/>
            <a:chOff x="8181858" y="66393"/>
            <a:chExt cx="878248" cy="342593"/>
          </a:xfrm>
        </p:grpSpPr>
        <p:sp>
          <p:nvSpPr>
            <p:cNvPr id="6" name="Text Box 29"/>
            <p:cNvSpPr txBox="1">
              <a:spLocks noChangeArrowheads="1"/>
            </p:cNvSpPr>
            <p:nvPr/>
          </p:nvSpPr>
          <p:spPr bwMode="black">
            <a:xfrm>
              <a:off x="8181858" y="101209"/>
              <a:ext cx="878248" cy="307777"/>
            </a:xfrm>
            <a:prstGeom prst="rect">
              <a:avLst/>
            </a:prstGeom>
            <a:solidFill>
              <a:srgbClr val="002E5E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 bwMode="black">
            <a:xfrm>
              <a:off x="8181858" y="66393"/>
              <a:ext cx="878248" cy="333913"/>
            </a:xfrm>
            <a:prstGeom prst="rect">
              <a:avLst/>
            </a:prstGeom>
            <a:solidFill>
              <a:srgbClr val="002E5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Demo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147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8020584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rgbClr val="002E5E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Rounded Rectangle 8"/>
          <p:cNvSpPr/>
          <p:nvPr userDrawn="1"/>
        </p:nvSpPr>
        <p:spPr bwMode="black">
          <a:xfrm>
            <a:off x="8020594" y="33423"/>
            <a:ext cx="1073275" cy="367308"/>
          </a:xfrm>
          <a:prstGeom prst="roundRect">
            <a:avLst>
              <a:gd name="adj" fmla="val 27916"/>
            </a:avLst>
          </a:prstGeom>
          <a:solidFill>
            <a:srgbClr val="002E5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Quiz</a:t>
            </a:r>
          </a:p>
        </p:txBody>
      </p:sp>
      <p:grpSp>
        <p:nvGrpSpPr>
          <p:cNvPr id="11" name="Group 10"/>
          <p:cNvGrpSpPr/>
          <p:nvPr userDrawn="1"/>
        </p:nvGrpSpPr>
        <p:grpSpPr bwMode="black">
          <a:xfrm>
            <a:off x="8102499" y="49213"/>
            <a:ext cx="928549" cy="316892"/>
            <a:chOff x="8180651" y="53283"/>
            <a:chExt cx="896688" cy="316892"/>
          </a:xfrm>
          <a:solidFill>
            <a:srgbClr val="002E5E"/>
          </a:solidFill>
        </p:grpSpPr>
        <p:sp>
          <p:nvSpPr>
            <p:cNvPr id="12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rgbClr val="002E5E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 bwMode="black">
            <a:xfrm>
              <a:off x="8180651" y="62398"/>
              <a:ext cx="878248" cy="307777"/>
            </a:xfrm>
            <a:prstGeom prst="rect">
              <a:avLst/>
            </a:prstGeom>
            <a:solidFill>
              <a:srgbClr val="002E5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Quiz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1236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085666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>
              <a:buSzPct val="100000"/>
              <a:buFont typeface="+mj-lt"/>
              <a:buAutoNum type="arabicPeriod"/>
              <a:defRPr lang="en-US" b="1" smtClean="0">
                <a:solidFill>
                  <a:srgbClr val="002E5E"/>
                </a:solidFill>
                <a:latin typeface="+mn-lt"/>
                <a:ea typeface="+mn-ea"/>
                <a:cs typeface="+mn-cs"/>
              </a:defRPr>
            </a:lvl1pPr>
            <a:lvl2pPr marL="684213" indent="-342900">
              <a:buSzPct val="100000"/>
              <a:buFont typeface="+mj-lt"/>
              <a:buAutoNum type="alphaUcPeriod"/>
              <a:defRPr lang="en-US" smtClean="0">
                <a:solidFill>
                  <a:srgbClr val="000000"/>
                </a:solidFill>
                <a:latin typeface="+mn-lt"/>
              </a:defRPr>
            </a:lvl2pPr>
            <a:lvl3pPr marL="915988" indent="-285750">
              <a:defRPr lang="en-US" smtClean="0">
                <a:solidFill>
                  <a:srgbClr val="000000"/>
                </a:solidFill>
                <a:latin typeface="+mn-lt"/>
              </a:defRPr>
            </a:lvl3pPr>
            <a:lvl4pPr marL="1141413" indent="-285750">
              <a:defRPr lang="en-US" smtClean="0">
                <a:solidFill>
                  <a:srgbClr val="000000"/>
                </a:solidFill>
                <a:latin typeface="+mn-lt"/>
              </a:defRPr>
            </a:lvl4pPr>
            <a:lvl5pPr marL="1370013" indent="-285750">
              <a:defRPr lang="en-US" dirty="0" smtClean="0">
                <a:solidFill>
                  <a:srgbClr val="000000"/>
                </a:solidFill>
                <a:latin typeface="+mn-lt"/>
              </a:defRPr>
            </a:lvl5pPr>
          </a:lstStyle>
          <a:p>
            <a:pPr marL="342900" lvl="0" indent="-342900" algn="l" rtl="0" eaLnBrk="1" fontAlgn="base" hangingPunct="1">
              <a:spcBef>
                <a:spcPts val="14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spcBef>
                <a:spcPts val="14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spcBef>
                <a:spcPts val="14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spcBef>
                <a:spcPts val="14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spcBef>
                <a:spcPts val="14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Rounded Rectangle 9"/>
          <p:cNvSpPr/>
          <p:nvPr userDrawn="1"/>
        </p:nvSpPr>
        <p:spPr bwMode="black">
          <a:xfrm>
            <a:off x="8020594" y="33423"/>
            <a:ext cx="1073275" cy="367308"/>
          </a:xfrm>
          <a:prstGeom prst="roundRect">
            <a:avLst>
              <a:gd name="adj" fmla="val 27916"/>
            </a:avLst>
          </a:prstGeom>
          <a:solidFill>
            <a:srgbClr val="002E5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Quiz</a:t>
            </a:r>
          </a:p>
        </p:txBody>
      </p:sp>
      <p:grpSp>
        <p:nvGrpSpPr>
          <p:cNvPr id="5" name="Group 4"/>
          <p:cNvGrpSpPr/>
          <p:nvPr userDrawn="1"/>
        </p:nvGrpSpPr>
        <p:grpSpPr bwMode="black">
          <a:xfrm>
            <a:off x="8102499" y="49213"/>
            <a:ext cx="928557" cy="322156"/>
            <a:chOff x="8180644" y="53283"/>
            <a:chExt cx="896695" cy="322156"/>
          </a:xfrm>
          <a:solidFill>
            <a:srgbClr val="002E5E"/>
          </a:solidFill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 bwMode="black">
            <a:xfrm>
              <a:off x="8180644" y="67662"/>
              <a:ext cx="878248" cy="307777"/>
            </a:xfrm>
            <a:prstGeom prst="rect">
              <a:avLst/>
            </a:prstGeom>
            <a:solidFill>
              <a:srgbClr val="002E5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Quiz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2994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011886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566862"/>
          </a:xfrm>
        </p:spPr>
        <p:txBody>
          <a:bodyPr/>
          <a:lstStyle>
            <a:lvl1pPr marL="342900" indent="-342900">
              <a:buClrTx/>
              <a:buSzPct val="100000"/>
              <a:buFont typeface="+mj-lt"/>
              <a:buAutoNum type="arabicPeriod"/>
              <a:defRPr>
                <a:solidFill>
                  <a:srgbClr val="002E5E"/>
                </a:solidFill>
              </a:defRPr>
            </a:lvl1pPr>
            <a:lvl2pPr marL="630238" indent="-273050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855663" indent="-225425">
              <a:buClrTx/>
              <a:buSzPct val="100000"/>
              <a:buFont typeface="Arial" panose="020B0604020202020204" pitchFamily="34" charset="0"/>
              <a:buChar char="◦"/>
              <a:defRPr/>
            </a:lvl3pPr>
            <a:lvl4pPr marL="1084263" indent="-228600">
              <a:buClrTx/>
              <a:buSzPct val="100000"/>
              <a:buFont typeface="Wingdings" charset="2"/>
              <a:buChar char="§"/>
              <a:defRPr/>
            </a:lvl4pPr>
            <a:lvl5pPr marL="1312863" indent="-228600">
              <a:buClrTx/>
              <a:buSzPct val="100000"/>
              <a:buFont typeface="Wingdings" panose="05000000000000000000" pitchFamily="2" charset="2"/>
              <a:buChar char="w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 bwMode="black">
          <a:xfrm>
            <a:off x="8011886" y="33423"/>
            <a:ext cx="1081984" cy="367308"/>
          </a:xfrm>
          <a:prstGeom prst="roundRect">
            <a:avLst>
              <a:gd name="adj" fmla="val 27916"/>
            </a:avLst>
          </a:prstGeom>
          <a:solidFill>
            <a:srgbClr val="002E5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Do Now</a:t>
            </a:r>
          </a:p>
        </p:txBody>
      </p:sp>
      <p:grpSp>
        <p:nvGrpSpPr>
          <p:cNvPr id="5" name="Group 4"/>
          <p:cNvGrpSpPr/>
          <p:nvPr userDrawn="1"/>
        </p:nvGrpSpPr>
        <p:grpSpPr bwMode="black">
          <a:xfrm>
            <a:off x="8104502" y="53283"/>
            <a:ext cx="887500" cy="318049"/>
            <a:chOff x="8199091" y="53283"/>
            <a:chExt cx="887500" cy="318049"/>
          </a:xfrm>
        </p:grpSpPr>
        <p:sp>
          <p:nvSpPr>
            <p:cNvPr id="6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rgbClr val="002E5E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 bwMode="black">
            <a:xfrm>
              <a:off x="8208343" y="63555"/>
              <a:ext cx="878248" cy="307777"/>
            </a:xfrm>
            <a:prstGeom prst="rect">
              <a:avLst/>
            </a:prstGeom>
            <a:solidFill>
              <a:srgbClr val="002E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Do Now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39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esign - Course Slides 72816_1 Cover Page3.jpg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72"/>
          <a:stretch/>
        </p:blipFill>
        <p:spPr bwMode="ltGray">
          <a:xfrm>
            <a:off x="0" y="5710780"/>
            <a:ext cx="9144000" cy="114722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67553" y="6557207"/>
            <a:ext cx="6400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1200" b="1" i="0" u="none" strike="noStrike" kern="1200" baseline="30000" dirty="0" smtClean="0">
                <a:solidFill>
                  <a:schemeClr val="tx2"/>
                </a:solidFill>
                <a:latin typeface="Arial"/>
                <a:ea typeface="+mn-ea"/>
                <a:cs typeface="Arial"/>
              </a:rPr>
              <a:t>© Learning Tree International, Inc. All rights reserved. Not to be reproduced without prior written consent.</a:t>
            </a:r>
          </a:p>
        </p:txBody>
      </p:sp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4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black">
          <a:xfrm>
            <a:off x="7495052" y="6430937"/>
            <a:ext cx="6514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anchor="ctr" anchorCtr="0">
            <a:spAutoFit/>
          </a:bodyPr>
          <a:lstStyle/>
          <a:p>
            <a:pPr algn="l">
              <a:spcBef>
                <a:spcPct val="50000"/>
              </a:spcBef>
            </a:pPr>
            <a:fld id="{3C9BEED5-9115-4DD2-87A6-AE0DF94B186B}" type="slidenum">
              <a:rPr lang="en-US" b="1" smtClean="0">
                <a:solidFill>
                  <a:srgbClr val="FFFFFF"/>
                </a:solidFill>
              </a:rPr>
              <a:pPr algn="l">
                <a:spcBef>
                  <a:spcPct val="50000"/>
                </a:spcBef>
              </a:pPr>
              <a:t>‹#›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9400" y="584200"/>
            <a:ext cx="8599488" cy="157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" name="Line 1033"/>
          <p:cNvSpPr>
            <a:spLocks noChangeShapeType="1"/>
          </p:cNvSpPr>
          <p:nvPr userDrawn="1"/>
        </p:nvSpPr>
        <p:spPr bwMode="auto">
          <a:xfrm>
            <a:off x="0" y="433225"/>
            <a:ext cx="9144000" cy="0"/>
          </a:xfrm>
          <a:prstGeom prst="line">
            <a:avLst/>
          </a:prstGeom>
          <a:noFill/>
          <a:ln w="12700">
            <a:solidFill>
              <a:schemeClr val="bg2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RChaiCrsNos"/>
          <p:cNvSpPr txBox="1">
            <a:spLocks noChangeArrowheads="1"/>
          </p:cNvSpPr>
          <p:nvPr userDrawn="1"/>
        </p:nvSpPr>
        <p:spPr bwMode="black">
          <a:xfrm>
            <a:off x="6562723" y="6430937"/>
            <a:ext cx="9323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5-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66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7" r:id="rId4"/>
    <p:sldLayoutId id="2147483680" r:id="rId5"/>
    <p:sldLayoutId id="2147483681" r:id="rId6"/>
    <p:sldLayoutId id="2147483682" r:id="rId7"/>
    <p:sldLayoutId id="2147483691" r:id="rId8"/>
    <p:sldLayoutId id="2147483692" r:id="rId9"/>
    <p:sldLayoutId id="2147483693" r:id="rId10"/>
    <p:sldLayoutId id="2147483690" r:id="rId11"/>
    <p:sldLayoutId id="2147483688" r:id="rId12"/>
    <p:sldLayoutId id="2147483689" r:id="rId13"/>
    <p:sldLayoutId id="2147483685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ts val="1400"/>
        </a:spcBef>
        <a:spcAft>
          <a:spcPct val="0"/>
        </a:spcAft>
        <a:buClr>
          <a:srgbClr val="002E5E"/>
        </a:buClr>
        <a:buSzPct val="115000"/>
        <a:buFont typeface="Wingdings" charset="2"/>
        <a:buChar char="Ø"/>
        <a:defRPr b="1">
          <a:solidFill>
            <a:srgbClr val="002E5E"/>
          </a:solidFill>
          <a:latin typeface="+mn-lt"/>
          <a:ea typeface="+mn-ea"/>
          <a:cs typeface="+mn-cs"/>
        </a:defRPr>
      </a:lvl1pPr>
      <a:lvl2pPr marL="509588" indent="-222250" algn="l" rtl="0" eaLnBrk="1" fontAlgn="base" hangingPunct="1">
        <a:spcBef>
          <a:spcPts val="200"/>
        </a:spcBef>
        <a:spcAft>
          <a:spcPct val="0"/>
        </a:spcAft>
        <a:buClrTx/>
        <a:buSzPct val="115000"/>
        <a:buFont typeface="Arial" pitchFamily="34" charset="0"/>
        <a:buChar char="•"/>
        <a:tabLst/>
        <a:defRPr>
          <a:solidFill>
            <a:srgbClr val="000000"/>
          </a:solidFill>
          <a:latin typeface="+mn-lt"/>
        </a:defRPr>
      </a:lvl2pPr>
      <a:lvl3pPr marL="744538" indent="-234950" algn="l" rtl="0" eaLnBrk="1" fontAlgn="base" hangingPunct="1">
        <a:spcBef>
          <a:spcPts val="200"/>
        </a:spcBef>
        <a:spcAft>
          <a:spcPct val="0"/>
        </a:spcAft>
        <a:buClrTx/>
        <a:buSzPct val="100000"/>
        <a:buFont typeface="Arial" panose="020B0604020202020204" pitchFamily="34" charset="0"/>
        <a:buChar char="◦"/>
        <a:defRPr>
          <a:solidFill>
            <a:srgbClr val="000000"/>
          </a:solidFill>
          <a:latin typeface="+mn-lt"/>
        </a:defRPr>
      </a:lvl3pPr>
      <a:lvl4pPr marL="971550" indent="-227013" algn="l" rtl="0" eaLnBrk="1" fontAlgn="base" hangingPunct="1">
        <a:spcBef>
          <a:spcPts val="200"/>
        </a:spcBef>
        <a:spcAft>
          <a:spcPct val="0"/>
        </a:spcAft>
        <a:buClrTx/>
        <a:buSzPct val="100000"/>
        <a:buFont typeface="Wingdings" charset="2"/>
        <a:buChar char="§"/>
        <a:defRPr>
          <a:solidFill>
            <a:srgbClr val="000000"/>
          </a:solidFill>
          <a:latin typeface="+mn-lt"/>
        </a:defRPr>
      </a:lvl4pPr>
      <a:lvl5pPr marL="1201738" indent="-230188" algn="l" rtl="0" eaLnBrk="1" fontAlgn="base" hangingPunct="1">
        <a:spcBef>
          <a:spcPts val="200"/>
        </a:spcBef>
        <a:spcAft>
          <a:spcPct val="0"/>
        </a:spcAft>
        <a:buClrTx/>
        <a:buSzPct val="100000"/>
        <a:buFont typeface="Wingdings" panose="05000000000000000000" pitchFamily="2" charset="2"/>
        <a:buChar char="w"/>
        <a:defRPr>
          <a:solidFill>
            <a:srgbClr val="000000"/>
          </a:solidFill>
          <a:latin typeface="+mn-lt"/>
        </a:defRPr>
      </a:lvl5pPr>
      <a:lvl6pPr marL="1938338" indent="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None/>
        <a:defRPr>
          <a:solidFill>
            <a:schemeClr val="tx1"/>
          </a:solidFill>
          <a:latin typeface="+mn-lt"/>
        </a:defRPr>
      </a:lvl6pPr>
      <a:lvl7pPr marL="2395538" indent="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None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8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mtClean="0"/>
              <a:t>Technical Debt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7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Recognize Technical Debt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046988"/>
          </a:xfrm>
        </p:spPr>
        <p:txBody>
          <a:bodyPr/>
          <a:lstStyle/>
          <a:p>
            <a:r>
              <a:rPr lang="en-US" dirty="0" smtClean="0"/>
              <a:t>Smells can come from design, code, test, documentation, and </a:t>
            </a:r>
            <a:br>
              <a:rPr lang="en-US" dirty="0" smtClean="0"/>
            </a:br>
            <a:r>
              <a:rPr lang="en-US" dirty="0" smtClean="0"/>
              <a:t>unfixed bugs</a:t>
            </a:r>
          </a:p>
          <a:p>
            <a:r>
              <a:rPr lang="en-US" dirty="0" smtClean="0"/>
              <a:t>Course focus will be on design smells </a:t>
            </a:r>
          </a:p>
          <a:p>
            <a:r>
              <a:rPr lang="en-US" dirty="0" smtClean="0"/>
              <a:t>Design smells result in the violation of fundamental </a:t>
            </a:r>
            <a:r>
              <a:rPr lang="en-US" u="sng" dirty="0" smtClean="0"/>
              <a:t>O</a:t>
            </a:r>
            <a:r>
              <a:rPr lang="en-US" dirty="0" smtClean="0"/>
              <a:t>bject-</a:t>
            </a:r>
            <a:r>
              <a:rPr lang="en-US" u="sng" dirty="0" smtClean="0"/>
              <a:t>O</a:t>
            </a:r>
            <a:r>
              <a:rPr lang="en-US" dirty="0" smtClean="0"/>
              <a:t>riented </a:t>
            </a:r>
            <a:r>
              <a:rPr lang="en-US" u="sng" dirty="0" smtClean="0"/>
              <a:t>D</a:t>
            </a:r>
            <a:r>
              <a:rPr lang="en-US" dirty="0" smtClean="0"/>
              <a:t>esign (OOD) principles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Hierarchy </a:t>
            </a:r>
          </a:p>
        </p:txBody>
      </p:sp>
    </p:spTree>
    <p:extLst>
      <p:ext uri="{BB962C8B-B14F-4D97-AF65-F5344CB8AC3E}">
        <p14:creationId xmlns:p14="http://schemas.microsoft.com/office/powerpoint/2010/main" val="39717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Recognize </a:t>
            </a:r>
            <a:r>
              <a:rPr lang="en-US" smtClean="0"/>
              <a:t>Technical Debt: </a:t>
            </a:r>
            <a:r>
              <a:rPr lang="en-US" dirty="0" smtClean="0"/>
              <a:t>Design Smells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980577"/>
          </a:xfrm>
        </p:spPr>
        <p:txBody>
          <a:bodyPr/>
          <a:lstStyle/>
          <a:p>
            <a:r>
              <a:rPr lang="en-US" dirty="0" smtClean="0"/>
              <a:t>Grime is the accumulation </a:t>
            </a:r>
            <a:r>
              <a:rPr lang="en-US" dirty="0"/>
              <a:t>of non-pattern code in classes </a:t>
            </a:r>
            <a:r>
              <a:rPr lang="en-US" dirty="0" smtClean="0"/>
              <a:t>originally developed using a design pattern</a:t>
            </a:r>
          </a:p>
          <a:p>
            <a:pPr marL="287338" lvl="1" indent="-287338">
              <a:spcBef>
                <a:spcPts val="14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As grime builds up, more test cases break</a:t>
            </a:r>
          </a:p>
          <a:p>
            <a:pPr lvl="1"/>
            <a:r>
              <a:rPr lang="en-US" dirty="0" smtClean="0"/>
              <a:t>Breaks the integrity of the design</a:t>
            </a:r>
          </a:p>
          <a:p>
            <a:pPr lvl="1"/>
            <a:r>
              <a:rPr lang="en-US" dirty="0" smtClean="0"/>
              <a:t>Leads to test and design debt</a:t>
            </a:r>
          </a:p>
          <a:p>
            <a:r>
              <a:rPr lang="en-US" dirty="0" smtClean="0"/>
              <a:t>STUPID: encompasses both design and code smells</a:t>
            </a:r>
          </a:p>
          <a:p>
            <a:pPr lvl="1">
              <a:buClr>
                <a:schemeClr val="bg2"/>
              </a:buClr>
            </a:pPr>
            <a:r>
              <a:rPr lang="en-US" b="1" dirty="0" smtClean="0">
                <a:solidFill>
                  <a:srgbClr val="DB2128"/>
                </a:solidFill>
              </a:rPr>
              <a:t>S</a:t>
            </a:r>
            <a:r>
              <a:rPr lang="en-US" dirty="0" smtClean="0"/>
              <a:t>ingleton</a:t>
            </a:r>
          </a:p>
          <a:p>
            <a:pPr lvl="1">
              <a:buClr>
                <a:schemeClr val="bg2"/>
              </a:buClr>
            </a:pPr>
            <a:r>
              <a:rPr lang="en-US" b="1" dirty="0" smtClean="0">
                <a:solidFill>
                  <a:srgbClr val="DB2128"/>
                </a:solidFill>
              </a:rPr>
              <a:t>T</a:t>
            </a:r>
            <a:r>
              <a:rPr lang="en-US" dirty="0" smtClean="0"/>
              <a:t>ight Coupling</a:t>
            </a:r>
          </a:p>
          <a:p>
            <a:pPr lvl="1">
              <a:buClr>
                <a:schemeClr val="bg2"/>
              </a:buClr>
            </a:pPr>
            <a:r>
              <a:rPr lang="en-US" b="1" dirty="0" err="1" smtClean="0">
                <a:solidFill>
                  <a:srgbClr val="DB2128"/>
                </a:solidFill>
              </a:rPr>
              <a:t>U</a:t>
            </a:r>
            <a:r>
              <a:rPr lang="en-US" dirty="0" err="1" smtClean="0"/>
              <a:t>ntestability</a:t>
            </a:r>
            <a:r>
              <a:rPr lang="en-US" dirty="0" smtClean="0"/>
              <a:t> </a:t>
            </a:r>
          </a:p>
          <a:p>
            <a:pPr lvl="1">
              <a:buClr>
                <a:schemeClr val="bg2"/>
              </a:buClr>
            </a:pPr>
            <a:r>
              <a:rPr lang="en-US" b="1" dirty="0" smtClean="0">
                <a:solidFill>
                  <a:srgbClr val="DB2128"/>
                </a:solidFill>
              </a:rPr>
              <a:t>P</a:t>
            </a:r>
            <a:r>
              <a:rPr lang="en-US" dirty="0" smtClean="0"/>
              <a:t>remature Optimization </a:t>
            </a:r>
          </a:p>
          <a:p>
            <a:pPr lvl="1">
              <a:buClr>
                <a:schemeClr val="bg2"/>
              </a:buClr>
            </a:pPr>
            <a:r>
              <a:rPr lang="en-US" b="1" dirty="0" err="1" smtClean="0">
                <a:solidFill>
                  <a:srgbClr val="DB2128"/>
                </a:solidFill>
              </a:rPr>
              <a:t>I</a:t>
            </a:r>
            <a:r>
              <a:rPr lang="en-US" dirty="0" err="1" smtClean="0"/>
              <a:t>ndescriptive</a:t>
            </a:r>
            <a:r>
              <a:rPr lang="en-US" dirty="0" smtClean="0"/>
              <a:t> Naming</a:t>
            </a:r>
          </a:p>
          <a:p>
            <a:pPr lvl="1">
              <a:buClr>
                <a:schemeClr val="bg2"/>
              </a:buClr>
            </a:pPr>
            <a:r>
              <a:rPr lang="en-US" b="1" dirty="0" smtClean="0">
                <a:solidFill>
                  <a:srgbClr val="DB2128"/>
                </a:solidFill>
              </a:rPr>
              <a:t>D</a:t>
            </a:r>
            <a:r>
              <a:rPr lang="en-US" dirty="0" smtClean="0"/>
              <a:t>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</a:t>
            </a:r>
            <a:r>
              <a:rPr lang="en-US"/>
              <a:t>Technical </a:t>
            </a:r>
            <a:r>
              <a:rPr lang="en-US" smtClean="0"/>
              <a:t>Debt: </a:t>
            </a:r>
            <a:r>
              <a:rPr lang="en-US" dirty="0" smtClean="0"/>
              <a:t>Design Smells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1000" y="838200"/>
          <a:ext cx="80391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595"/>
                <a:gridCol w="6527505"/>
              </a:tblGrid>
              <a:tr h="407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Abstraction Smell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How Smell Occurs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22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Multifaceted Abstraction 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Arises when 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more than 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one responsibility is assigned to the abstraction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12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Incomplete Abstraction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The abstraction does not fully support the responsibility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55992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Imperative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Abstraction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When an operation (or method) that belongs to an existing abstraction is turned into a separate abstraction (or class)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4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Unutilized Abstraction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An abstraction is unused or is unreachable 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4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Controlling Abstraction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When an abstraction over-controls other abstractions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4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Duplicate Abstraction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Two or more abstractions share the same name and/or implementation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0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Technical </a:t>
            </a:r>
            <a:r>
              <a:rPr lang="en-US" dirty="0" smtClean="0"/>
              <a:t>Debt: Design Smells 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69332"/>
          </a:xfrm>
        </p:spPr>
        <p:txBody>
          <a:bodyPr/>
          <a:lstStyle/>
          <a:p>
            <a:r>
              <a:rPr lang="en-US" dirty="0" smtClean="0"/>
              <a:t>Example: Imperative Abstraction smell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76" y="1215851"/>
            <a:ext cx="5986724" cy="39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</a:t>
            </a:r>
            <a:r>
              <a:rPr lang="en-US"/>
              <a:t>Technical </a:t>
            </a:r>
            <a:r>
              <a:rPr lang="en-US" smtClean="0"/>
              <a:t>Debt: </a:t>
            </a:r>
            <a:r>
              <a:rPr lang="en-US" dirty="0" smtClean="0"/>
              <a:t>Design Smells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1000" y="838200"/>
          <a:ext cx="824919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674"/>
                <a:gridCol w="6450520"/>
              </a:tblGrid>
              <a:tr h="407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Encapsulation Smell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How Smell Occurs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22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Deficient Encapsulation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When implementation details of an abstraction are exposed or poorly protected by its interface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12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Lenient Encapsulation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The declared accessibility of one or more abstraction members are more permissive than required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55992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Unexploited Encapsulation 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When client code uses explicit type checks instead of using the type variations encapsulated within a hierarchy 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4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Unrestrained Encapsulation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When state is made globally visible to abstractions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4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Technical </a:t>
            </a:r>
            <a:r>
              <a:rPr lang="en-US" dirty="0" smtClean="0"/>
              <a:t>Debt: Design Smells 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69332"/>
          </a:xfrm>
        </p:spPr>
        <p:txBody>
          <a:bodyPr/>
          <a:lstStyle/>
          <a:p>
            <a:r>
              <a:rPr lang="en-US" dirty="0" smtClean="0"/>
              <a:t>Example: Lenient Encapsulation smell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16" y="1207196"/>
            <a:ext cx="6552329" cy="308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</a:t>
            </a:r>
            <a:r>
              <a:rPr lang="en-US"/>
              <a:t>Technical </a:t>
            </a:r>
            <a:r>
              <a:rPr lang="en-US" smtClean="0"/>
              <a:t>Debt: </a:t>
            </a:r>
            <a:r>
              <a:rPr lang="en-US" dirty="0" smtClean="0"/>
              <a:t>Design Smells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1000" y="838200"/>
          <a:ext cx="8483600" cy="330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/>
                <a:gridCol w="5877560"/>
              </a:tblGrid>
              <a:tr h="407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Modularization Smell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How Smell Occurs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22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Unused Modularization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When the client code depends on the implementation instead of the interface (tight coupling)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12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Insufficient Modularization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An existing abstraction could be further decomposed 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559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Broken Modularization 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Split Modularization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When data and methods which 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should be in 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 single abstraction are spread across multiple abstractions (tight coupling)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4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Cyclic-Dependency Modularization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Two or more class-level abstractions depend on 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each other, either 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directly or indirectly (tight coupling)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4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Central-Dependency Modularization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 class-level 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abstraction is dependent on a large number of other class-level abstractions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8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Technical </a:t>
            </a:r>
            <a:r>
              <a:rPr lang="en-US" dirty="0" smtClean="0"/>
              <a:t>Debt: Design Smells 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108543"/>
          </a:xfrm>
        </p:spPr>
        <p:txBody>
          <a:bodyPr/>
          <a:lstStyle/>
          <a:p>
            <a:r>
              <a:rPr lang="en-US" dirty="0" smtClean="0"/>
              <a:t>Example: Cyclic-Dependency Modularization smell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334607"/>
            <a:ext cx="8382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</a:t>
            </a:r>
            <a:r>
              <a:rPr lang="en-US"/>
              <a:t>Technical </a:t>
            </a:r>
            <a:r>
              <a:rPr lang="en-US" smtClean="0"/>
              <a:t>Debt: </a:t>
            </a:r>
            <a:r>
              <a:rPr lang="en-US" dirty="0" smtClean="0"/>
              <a:t>Design Smells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1000" y="838200"/>
          <a:ext cx="8153400" cy="467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861"/>
                <a:gridCol w="5939539"/>
              </a:tblGrid>
              <a:tr h="344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Hierarchy Smell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How Smell Occurs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6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Inverted Hierarchy 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The </a:t>
                      </a: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supertype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-subtype relationship is inverted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78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Folded Hierarchy 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When an abstraction should have more generalization or factoring in a hierarchy 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78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Missing Hierarchy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An abstraction uses conditional logic or embedded features to select 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 behavior (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unexploited IS-A relationship)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816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Complex Hierarchy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The inheritance graph is too wide, too deep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, tangled, 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or skewed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95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Unnecessary Hierarchy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 hierarchy has one or more unnecessary abstractions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59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Rebellious Hierarchy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 subtype rejects or invalidates a method provided by the </a:t>
                      </a: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supertype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59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Polygonal Hierarchy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 </a:t>
                      </a: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supertype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 is repeatedly inherited in descendent abstractions forming a polygon in the inheritance graph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59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Cyclic Hierarchy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 </a:t>
                      </a: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supertype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 refers to one of 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its subtypes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59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Broken Hierarchy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 </a:t>
                      </a: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supertype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and subtype 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do not 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share an 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IS-A relationship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8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Technical </a:t>
            </a:r>
            <a:r>
              <a:rPr lang="en-US" dirty="0" smtClean="0"/>
              <a:t>Debt: Design Smells 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69332"/>
          </a:xfrm>
        </p:spPr>
        <p:txBody>
          <a:bodyPr/>
          <a:lstStyle/>
          <a:p>
            <a:r>
              <a:rPr lang="en-US" dirty="0" smtClean="0"/>
              <a:t>Example: Deep Hierarchy smell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1079500"/>
            <a:ext cx="3175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65200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 this chapter, you will learn </a:t>
            </a:r>
          </a:p>
          <a:p>
            <a:r>
              <a:rPr lang="en-US" dirty="0" smtClean="0"/>
              <a:t>What technical debt is</a:t>
            </a:r>
          </a:p>
          <a:p>
            <a:r>
              <a:rPr lang="en-US" dirty="0" smtClean="0"/>
              <a:t>The impact of technical debt</a:t>
            </a:r>
            <a:endParaRPr lang="en-US" dirty="0"/>
          </a:p>
          <a:p>
            <a:r>
              <a:rPr lang="en-US" dirty="0" smtClean="0"/>
              <a:t>How to recognize technical debt</a:t>
            </a:r>
            <a:endParaRPr lang="en-US" dirty="0"/>
          </a:p>
          <a:p>
            <a:r>
              <a:rPr lang="en-US" dirty="0" smtClean="0"/>
              <a:t>How to explain the importance of eliminating technical debt</a:t>
            </a:r>
          </a:p>
          <a:p>
            <a:r>
              <a:rPr lang="en-US" dirty="0" smtClean="0"/>
              <a:t>How to address </a:t>
            </a:r>
            <a:r>
              <a:rPr lang="en-US" dirty="0" smtClean="0"/>
              <a:t>technical </a:t>
            </a:r>
            <a:r>
              <a:rPr lang="en-US" dirty="0" smtClean="0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Refactoring Cycle: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 – Identify and Mark refactoring candidates</a:t>
            </a:r>
          </a:p>
          <a:p>
            <a:r>
              <a:rPr lang="en-US" smtClean="0"/>
              <a:t>P – Plan refactorings</a:t>
            </a:r>
          </a:p>
          <a:p>
            <a:r>
              <a:rPr lang="en-US" smtClean="0"/>
              <a:t>C – Carry out refactorings</a:t>
            </a:r>
          </a:p>
          <a:p>
            <a:r>
              <a:rPr lang="en-US" smtClean="0"/>
              <a:t>T – Test to ensure behavior unchanged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93700" y="439420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800767"/>
          </a:xfrm>
        </p:spPr>
        <p:txBody>
          <a:bodyPr/>
          <a:lstStyle/>
          <a:p>
            <a:r>
              <a:rPr lang="en-US" dirty="0" smtClean="0"/>
              <a:t>Marries refactoring with design patterns to improve existing code</a:t>
            </a:r>
          </a:p>
          <a:p>
            <a:r>
              <a:rPr lang="en-US" dirty="0" smtClean="0"/>
              <a:t>Improves existing design using iterative rounds of pattern refactoring</a:t>
            </a:r>
          </a:p>
          <a:p>
            <a:pPr lvl="1"/>
            <a:r>
              <a:rPr lang="en-US" dirty="0" smtClean="0"/>
              <a:t>Considered a better approach than throwing it away and starting from scratch</a:t>
            </a:r>
          </a:p>
          <a:p>
            <a:r>
              <a:rPr lang="en-US" dirty="0" smtClean="0"/>
              <a:t>Same pros and cons from using patterns discussed earlier</a:t>
            </a:r>
          </a:p>
          <a:p>
            <a:r>
              <a:rPr lang="en-US" dirty="0" smtClean="0"/>
              <a:t>Starts by identifying areas of code in need of pattern refactoring </a:t>
            </a:r>
          </a:p>
          <a:p>
            <a:pPr lvl="1"/>
            <a:r>
              <a:rPr lang="en-US" dirty="0" smtClean="0"/>
              <a:t>Look for code and design smells</a:t>
            </a:r>
          </a:p>
          <a:p>
            <a:r>
              <a:rPr lang="en-US" dirty="0" smtClean="0"/>
              <a:t>Start with one smell and iteratively refactor it—then on to the next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to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Hands-On Exercise 5.2 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825867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/>
              <a:t>this </a:t>
            </a:r>
            <a:r>
              <a:rPr lang="en-US" smtClean="0"/>
              <a:t>exercise, </a:t>
            </a:r>
            <a:r>
              <a:rPr lang="en-US" dirty="0"/>
              <a:t>you will Identify design technical debt and refactor to fix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7008" y="2999814"/>
            <a:ext cx="5909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i="1" dirty="0" smtClean="0">
                <a:latin typeface="Century Schoolbook" pitchFamily="18" charset="0"/>
              </a:rPr>
              <a:t>In your Workbook, please refer to </a:t>
            </a:r>
            <a:br>
              <a:rPr lang="en-US" sz="1800" b="1" i="1" dirty="0" smtClean="0">
                <a:latin typeface="Century Schoolbook" pitchFamily="18" charset="0"/>
              </a:rPr>
            </a:br>
            <a:r>
              <a:rPr lang="en-US" sz="1800" b="1" i="1" dirty="0" smtClean="0">
                <a:latin typeface="Century Schoolbook" pitchFamily="18" charset="0"/>
              </a:rPr>
              <a:t>Hands-On Exercise </a:t>
            </a:r>
            <a:r>
              <a:rPr lang="en-US" sz="1800" b="1" i="1" dirty="0">
                <a:latin typeface="Century Schoolbook" pitchFamily="18" charset="0"/>
              </a:rPr>
              <a:t>5</a:t>
            </a:r>
            <a:r>
              <a:rPr lang="en-US" sz="1800" b="1" i="1" dirty="0" smtClean="0">
                <a:latin typeface="Century Schoolbook" pitchFamily="18" charset="0"/>
              </a:rPr>
              <a:t>.2: Refactor Design Smells</a:t>
            </a:r>
            <a:endParaRPr lang="en-US" sz="1800" b="1" i="1" dirty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407119" y="465666"/>
            <a:ext cx="4329761" cy="5723467"/>
          </a:xfrm>
        </p:spPr>
        <p:txBody>
          <a:bodyPr/>
          <a:lstStyle/>
          <a:p>
            <a:r>
              <a:rPr lang="en-US" dirty="0" smtClean="0"/>
              <a:t>What Is Technical Debt?</a:t>
            </a:r>
          </a:p>
          <a:p>
            <a:r>
              <a:rPr lang="en-US" dirty="0" smtClean="0"/>
              <a:t>How to Recognize Technical Debt</a:t>
            </a:r>
          </a:p>
          <a:p>
            <a:pPr lvl="1"/>
            <a:r>
              <a:rPr lang="en-US" dirty="0" smtClean="0"/>
              <a:t>Explaining Technical Debt to Stakeholders</a:t>
            </a:r>
          </a:p>
          <a:p>
            <a:r>
              <a:rPr lang="en-US" dirty="0" smtClean="0"/>
              <a:t>Addressing Technical Debt</a:t>
            </a:r>
          </a:p>
        </p:txBody>
      </p:sp>
    </p:spTree>
    <p:extLst>
      <p:ext uri="{BB962C8B-B14F-4D97-AF65-F5344CB8AC3E}">
        <p14:creationId xmlns:p14="http://schemas.microsoft.com/office/powerpoint/2010/main" val="510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Technical Debt to Non-Technical Stakeholders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738938"/>
          </a:xfrm>
        </p:spPr>
        <p:txBody>
          <a:bodyPr/>
          <a:lstStyle/>
          <a:p>
            <a:r>
              <a:rPr lang="en-US" dirty="0" smtClean="0"/>
              <a:t>Key to addressing technical debt is engaging non-technical stakeholders </a:t>
            </a:r>
          </a:p>
          <a:p>
            <a:r>
              <a:rPr lang="en-US" dirty="0" smtClean="0"/>
              <a:t>A key player in gaining organizational buy-in is the Product Owner</a:t>
            </a:r>
          </a:p>
          <a:p>
            <a:r>
              <a:rPr lang="en-US" dirty="0" smtClean="0"/>
              <a:t>Discussion must focus on ROI, TCO, business need, and benefit</a:t>
            </a:r>
          </a:p>
          <a:p>
            <a:r>
              <a:rPr lang="en-US" dirty="0" smtClean="0"/>
              <a:t>Should also address security, support, and reliability issues </a:t>
            </a:r>
          </a:p>
        </p:txBody>
      </p:sp>
      <p:grpSp>
        <p:nvGrpSpPr>
          <p:cNvPr id="9" name="Group 8"/>
          <p:cNvGrpSpPr/>
          <p:nvPr/>
        </p:nvGrpSpPr>
        <p:grpSpPr bwMode="gray">
          <a:xfrm>
            <a:off x="1126687" y="2803389"/>
            <a:ext cx="6890626" cy="2584279"/>
            <a:chOff x="1280158" y="2803389"/>
            <a:chExt cx="6890626" cy="25842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571999" y="2803389"/>
              <a:ext cx="3598785" cy="258427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 bwMode="gray">
            <a:xfrm>
              <a:off x="1280158" y="3239589"/>
              <a:ext cx="3291841" cy="1711881"/>
            </a:xfrm>
            <a:prstGeom prst="rightArrow">
              <a:avLst/>
            </a:prstGeom>
            <a:solidFill>
              <a:schemeClr val="accent2"/>
            </a:solidFill>
          </p:spPr>
          <p:txBody>
            <a:bodyPr wrap="square" tIns="274320" bIns="274320" rtlCol="0" anchor="ctr" anchorCtr="1">
              <a:spAutoFit/>
            </a:bodyPr>
            <a:lstStyle/>
            <a:p>
              <a:r>
                <a:rPr lang="en-US" sz="2000" b="1" dirty="0" smtClean="0">
                  <a:solidFill>
                    <a:schemeClr val="tx2"/>
                  </a:solidFill>
                </a:rPr>
                <a:t>NO TECHSPEAK!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80043" y="5579037"/>
            <a:ext cx="345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ROI = return on investment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Technical Debt to Stakeholders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349635"/>
          </a:xfrm>
        </p:spPr>
        <p:txBody>
          <a:bodyPr/>
          <a:lstStyle/>
          <a:p>
            <a:r>
              <a:rPr lang="en-US" dirty="0" smtClean="0"/>
              <a:t>Identify and inventory the technical debt using code scanning tools </a:t>
            </a:r>
            <a:br>
              <a:rPr lang="en-US" dirty="0" smtClean="0"/>
            </a:br>
            <a:r>
              <a:rPr lang="en-US" dirty="0" smtClean="0"/>
              <a:t>such as </a:t>
            </a:r>
          </a:p>
          <a:p>
            <a:pPr lvl="1"/>
            <a:r>
              <a:rPr lang="en-US" dirty="0" err="1" smtClean="0"/>
              <a:t>SonarQube</a:t>
            </a:r>
            <a:r>
              <a:rPr lang="en-US" dirty="0" smtClean="0"/>
              <a:t> with the technical debt plug-in</a:t>
            </a:r>
          </a:p>
          <a:p>
            <a:pPr lvl="1"/>
            <a:r>
              <a:rPr lang="en-US" dirty="0" smtClean="0"/>
              <a:t>CAST AIP</a:t>
            </a:r>
          </a:p>
          <a:p>
            <a:r>
              <a:rPr lang="en-US" dirty="0" smtClean="0"/>
              <a:t>Configure your tools to focus on your pain points</a:t>
            </a:r>
          </a:p>
          <a:p>
            <a:r>
              <a:rPr lang="en-US" dirty="0" smtClean="0"/>
              <a:t>Key metrics</a:t>
            </a:r>
          </a:p>
          <a:p>
            <a:pPr lvl="1"/>
            <a:r>
              <a:rPr lang="en-US" dirty="0" smtClean="0"/>
              <a:t>Code coverage—the percentage of the code covered by tests</a:t>
            </a:r>
          </a:p>
          <a:p>
            <a:pPr lvl="1"/>
            <a:r>
              <a:rPr lang="en-US" dirty="0" err="1" smtClean="0"/>
              <a:t>Cyclomatic</a:t>
            </a:r>
            <a:r>
              <a:rPr lang="en-US" dirty="0" smtClean="0"/>
              <a:t> </a:t>
            </a:r>
            <a:r>
              <a:rPr lang="en-US" dirty="0"/>
              <a:t>complexity—the number of possible paths through a functional unit of code </a:t>
            </a:r>
            <a:endParaRPr lang="en-US" dirty="0" smtClean="0"/>
          </a:p>
          <a:p>
            <a:pPr lvl="1"/>
            <a:r>
              <a:rPr lang="en-US" dirty="0" smtClean="0"/>
              <a:t>Smells</a:t>
            </a:r>
          </a:p>
        </p:txBody>
      </p:sp>
    </p:spTree>
    <p:extLst>
      <p:ext uri="{BB962C8B-B14F-4D97-AF65-F5344CB8AC3E}">
        <p14:creationId xmlns:p14="http://schemas.microsoft.com/office/powerpoint/2010/main" val="205712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Technical Debt to Stakeholders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5201424"/>
          </a:xfrm>
        </p:spPr>
        <p:txBody>
          <a:bodyPr/>
          <a:lstStyle/>
          <a:p>
            <a:r>
              <a:rPr lang="en-US" dirty="0" smtClean="0"/>
              <a:t>Perform an impact assessment to prioritize the technical debt</a:t>
            </a:r>
          </a:p>
          <a:p>
            <a:r>
              <a:rPr lang="en-US" dirty="0"/>
              <a:t>Quantify the consequences of not addressing technical </a:t>
            </a:r>
            <a:r>
              <a:rPr lang="en-US" dirty="0" smtClean="0"/>
              <a:t>debt</a:t>
            </a:r>
          </a:p>
          <a:p>
            <a:r>
              <a:rPr lang="en-US" dirty="0" smtClean="0"/>
              <a:t>Quantifying the cost of fixing technical debt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the cost of fixing the technical debt compared to the cost of the consequences to determine ROI and new TCO</a:t>
            </a:r>
          </a:p>
          <a:p>
            <a:r>
              <a:rPr lang="en-US" dirty="0" smtClean="0"/>
              <a:t>When explaining technical debt </a:t>
            </a:r>
            <a:r>
              <a:rPr lang="en-US" smtClean="0"/>
              <a:t>to developers, </a:t>
            </a:r>
            <a:r>
              <a:rPr lang="en-US" dirty="0" smtClean="0"/>
              <a:t>focus on their pain-points</a:t>
            </a:r>
          </a:p>
          <a:p>
            <a:pPr lvl="1"/>
            <a:r>
              <a:rPr lang="en-US" dirty="0" smtClean="0"/>
              <a:t>Difficulty understanding the code</a:t>
            </a:r>
          </a:p>
          <a:p>
            <a:pPr lvl="1"/>
            <a:r>
              <a:rPr lang="en-US" dirty="0" smtClean="0"/>
              <a:t>Broken builds </a:t>
            </a:r>
          </a:p>
          <a:p>
            <a:pPr lvl="1"/>
            <a:r>
              <a:rPr lang="en-US" dirty="0" smtClean="0"/>
              <a:t>Difficulty debugging</a:t>
            </a:r>
          </a:p>
          <a:p>
            <a:pPr lvl="1"/>
            <a:r>
              <a:rPr lang="en-US" dirty="0" smtClean="0"/>
              <a:t>Difficulty adding new features</a:t>
            </a:r>
          </a:p>
          <a:p>
            <a:pPr lvl="1"/>
            <a:r>
              <a:rPr lang="en-US" dirty="0" smtClean="0"/>
              <a:t>Trapped in </a:t>
            </a:r>
            <a:r>
              <a:rPr lang="en-US" smtClean="0"/>
              <a:t>maintenance when they would much </a:t>
            </a:r>
            <a:r>
              <a:rPr lang="en-US" dirty="0" smtClean="0"/>
              <a:t>rather work on new features</a:t>
            </a:r>
          </a:p>
          <a:p>
            <a:pPr lvl="1"/>
            <a:r>
              <a:rPr lang="en-US" dirty="0" smtClean="0"/>
              <a:t>Appeal to their sense of craftsmanship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9178" y="1953805"/>
            <a:ext cx="645022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</a:rPr>
              <a:t>(man hours to refactor X labor cost) + Hardware Costs + Software Costs + Deployment Costs + Training Costs </a:t>
            </a:r>
          </a:p>
        </p:txBody>
      </p:sp>
    </p:spTree>
    <p:extLst>
      <p:ext uri="{BB962C8B-B14F-4D97-AF65-F5344CB8AC3E}">
        <p14:creationId xmlns:p14="http://schemas.microsoft.com/office/powerpoint/2010/main" val="10299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 5.3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77661" y="2991348"/>
            <a:ext cx="73886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i="1" dirty="0" smtClean="0">
                <a:latin typeface="Century Schoolbook" pitchFamily="18" charset="0"/>
              </a:rPr>
              <a:t>In your Workbook, please refer to </a:t>
            </a:r>
            <a:br>
              <a:rPr lang="en-US" sz="1800" b="1" i="1" dirty="0" smtClean="0">
                <a:latin typeface="Century Schoolbook" pitchFamily="18" charset="0"/>
              </a:rPr>
            </a:br>
            <a:r>
              <a:rPr lang="en-US" sz="1800" b="1" i="1" dirty="0" smtClean="0">
                <a:latin typeface="Century Schoolbook" pitchFamily="18" charset="0"/>
              </a:rPr>
              <a:t>Hands-On Exercise </a:t>
            </a:r>
            <a:r>
              <a:rPr lang="en-US" sz="1800" b="1" i="1" dirty="0">
                <a:latin typeface="Century Schoolbook" pitchFamily="18" charset="0"/>
              </a:rPr>
              <a:t>5</a:t>
            </a:r>
            <a:r>
              <a:rPr lang="en-US" sz="1800" b="1" i="1" dirty="0" smtClean="0">
                <a:latin typeface="Century Schoolbook" pitchFamily="18" charset="0"/>
              </a:rPr>
              <a:t>.3: Technical Debt Stories </a:t>
            </a:r>
            <a:endParaRPr lang="en-US" sz="1800" b="1" i="1" dirty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7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354521" y="465666"/>
            <a:ext cx="4434958" cy="5723467"/>
          </a:xfrm>
        </p:spPr>
        <p:txBody>
          <a:bodyPr/>
          <a:lstStyle/>
          <a:p>
            <a:r>
              <a:rPr lang="en-US" dirty="0" smtClean="0"/>
              <a:t>What Is Technical Debt?</a:t>
            </a:r>
          </a:p>
          <a:p>
            <a:r>
              <a:rPr lang="en-US" dirty="0" smtClean="0"/>
              <a:t>How to Recognize Technical Debt</a:t>
            </a:r>
          </a:p>
          <a:p>
            <a:r>
              <a:rPr lang="en-US" dirty="0" smtClean="0"/>
              <a:t>Explaining Technical Debt to Stakeholders</a:t>
            </a:r>
          </a:p>
          <a:p>
            <a:pPr lvl="1"/>
            <a:r>
              <a:rPr lang="en-US" dirty="0" smtClean="0"/>
              <a:t>Addressing Technical Debt</a:t>
            </a:r>
          </a:p>
        </p:txBody>
      </p:sp>
    </p:spTree>
    <p:extLst>
      <p:ext uri="{BB962C8B-B14F-4D97-AF65-F5344CB8AC3E}">
        <p14:creationId xmlns:p14="http://schemas.microsoft.com/office/powerpoint/2010/main" val="24313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Addressing Technical Debt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165243"/>
          </a:xfrm>
        </p:spPr>
        <p:txBody>
          <a:bodyPr/>
          <a:lstStyle/>
          <a:p>
            <a:r>
              <a:rPr lang="en-US" smtClean="0"/>
              <a:t>Choice is between</a:t>
            </a:r>
          </a:p>
          <a:p>
            <a:pPr lvl="1"/>
            <a:r>
              <a:rPr lang="en-US" smtClean="0"/>
              <a:t>Replace</a:t>
            </a:r>
          </a:p>
          <a:p>
            <a:pPr lvl="1"/>
            <a:r>
              <a:rPr lang="en-US" smtClean="0"/>
              <a:t>Refactor</a:t>
            </a:r>
          </a:p>
          <a:p>
            <a:pPr lvl="1"/>
            <a:r>
              <a:rPr lang="en-US" smtClean="0"/>
              <a:t>Live with it</a:t>
            </a:r>
          </a:p>
          <a:p>
            <a:pPr lvl="1"/>
            <a:r>
              <a:rPr lang="en-US" smtClean="0"/>
              <a:t>Take more on―if it makes business sense </a:t>
            </a:r>
          </a:p>
          <a:p>
            <a:r>
              <a:rPr lang="en-US" smtClean="0"/>
              <a:t>Boy Scout Rule</a:t>
            </a:r>
          </a:p>
          <a:p>
            <a:pPr lvl="1"/>
            <a:r>
              <a:rPr lang="en-US" smtClean="0"/>
              <a:t>Leave code in better shape than you found it</a:t>
            </a:r>
          </a:p>
          <a:p>
            <a:r>
              <a:rPr lang="en-US" smtClean="0"/>
              <a:t>Allocate 10 percent of the iteration/sprint to refactoring</a:t>
            </a:r>
          </a:p>
          <a:p>
            <a:r>
              <a:rPr lang="en-US" smtClean="0"/>
              <a:t>Add technical debt stories to the backlog</a:t>
            </a:r>
          </a:p>
          <a:p>
            <a:r>
              <a:rPr lang="en-US" smtClean="0"/>
              <a:t>Plan a clean-up release</a:t>
            </a:r>
          </a:p>
          <a:p>
            <a:r>
              <a:rPr lang="en-US" smtClean="0"/>
              <a:t>Dedicate one team member (rotated) to technical debt clean-up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690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403073" y="465666"/>
            <a:ext cx="4337853" cy="5723467"/>
          </a:xfrm>
        </p:spPr>
        <p:txBody>
          <a:bodyPr/>
          <a:lstStyle/>
          <a:p>
            <a:pPr lvl="1"/>
            <a:r>
              <a:rPr lang="en-US" dirty="0" smtClean="0"/>
              <a:t>What Is Technical Debt?</a:t>
            </a:r>
          </a:p>
          <a:p>
            <a:r>
              <a:rPr lang="en-US" dirty="0" smtClean="0"/>
              <a:t>How to Recognize Technical Debt</a:t>
            </a:r>
          </a:p>
          <a:p>
            <a:r>
              <a:rPr lang="en-US" dirty="0" smtClean="0"/>
              <a:t>Explaining Technical Debt to Stakeholders</a:t>
            </a:r>
          </a:p>
          <a:p>
            <a:r>
              <a:rPr lang="en-US" dirty="0" smtClean="0"/>
              <a:t>Addressing Technical Debt</a:t>
            </a:r>
          </a:p>
        </p:txBody>
      </p:sp>
    </p:spTree>
    <p:extLst>
      <p:ext uri="{BB962C8B-B14F-4D97-AF65-F5344CB8AC3E}">
        <p14:creationId xmlns:p14="http://schemas.microsoft.com/office/powerpoint/2010/main" val="6985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539157"/>
          </a:xfrm>
        </p:spPr>
        <p:txBody>
          <a:bodyPr/>
          <a:lstStyle/>
          <a:p>
            <a:r>
              <a:rPr lang="en-US" dirty="0" smtClean="0"/>
              <a:t>Further reading:</a:t>
            </a:r>
          </a:p>
          <a:p>
            <a:pPr lvl="1"/>
            <a:r>
              <a:rPr lang="en-US" smtClean="0"/>
              <a:t>Martin, </a:t>
            </a:r>
            <a:r>
              <a:rPr lang="en-US"/>
              <a:t>Robert</a:t>
            </a:r>
            <a:r>
              <a:rPr lang="en-US" smtClean="0"/>
              <a:t>. </a:t>
            </a:r>
            <a:r>
              <a:rPr lang="en-US" i="1" smtClean="0"/>
              <a:t>Clean </a:t>
            </a:r>
            <a:r>
              <a:rPr lang="en-US" i="1"/>
              <a:t>Code: </a:t>
            </a:r>
            <a:r>
              <a:rPr lang="en-US" i="1" dirty="0" smtClean="0"/>
              <a:t>A Handbook of Agile </a:t>
            </a:r>
            <a:r>
              <a:rPr lang="en-US" i="1" smtClean="0"/>
              <a:t>Software Craftsmanship</a:t>
            </a:r>
            <a:r>
              <a:rPr lang="en-US" smtClean="0"/>
              <a:t>. Prentice Hall, 2008.</a:t>
            </a:r>
            <a:endParaRPr lang="en-US" dirty="0" smtClean="0"/>
          </a:p>
          <a:p>
            <a:pPr lvl="1"/>
            <a:r>
              <a:rPr lang="en-US" smtClean="0"/>
              <a:t>Suryanarayana</a:t>
            </a:r>
            <a:r>
              <a:rPr lang="en-US"/>
              <a:t>, </a:t>
            </a:r>
            <a:r>
              <a:rPr lang="en-US" smtClean="0"/>
              <a:t>Girish, </a:t>
            </a:r>
            <a:r>
              <a:rPr lang="en-US"/>
              <a:t>Ganesh </a:t>
            </a:r>
            <a:r>
              <a:rPr lang="en-US" smtClean="0"/>
              <a:t>Samarthyam</a:t>
            </a:r>
            <a:r>
              <a:rPr lang="en-US"/>
              <a:t>, </a:t>
            </a:r>
            <a:r>
              <a:rPr lang="en-US" smtClean="0"/>
              <a:t>and Tushar </a:t>
            </a:r>
            <a:r>
              <a:rPr lang="en-US"/>
              <a:t>Sharma</a:t>
            </a:r>
            <a:r>
              <a:rPr lang="en-US" smtClean="0"/>
              <a:t>. </a:t>
            </a:r>
            <a:r>
              <a:rPr lang="en-US" i="1" smtClean="0"/>
              <a:t>Refactoring </a:t>
            </a:r>
            <a:r>
              <a:rPr lang="en-US" i="1" dirty="0" smtClean="0"/>
              <a:t>for Software </a:t>
            </a:r>
            <a:r>
              <a:rPr lang="en-US" i="1" smtClean="0"/>
              <a:t>Design Smells: Managing Technical Debt</a:t>
            </a:r>
            <a:r>
              <a:rPr lang="en-US" smtClean="0"/>
              <a:t>. Morgan Kaufmann, 2014.</a:t>
            </a:r>
            <a:endParaRPr lang="en-US" dirty="0" smtClean="0"/>
          </a:p>
          <a:p>
            <a:r>
              <a:rPr lang="en-US" dirty="0" smtClean="0"/>
              <a:t>For the programming side of </a:t>
            </a:r>
            <a:r>
              <a:rPr lang="en-US" smtClean="0"/>
              <a:t>technical debt, take Course 933, </a:t>
            </a:r>
            <a:r>
              <a:rPr lang="en-US" dirty="0" smtClean="0"/>
              <a:t>Certified Professional in </a:t>
            </a:r>
            <a:r>
              <a:rPr lang="en-US" smtClean="0"/>
              <a:t>Agile Programming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26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478149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What is good technical debt?</a:t>
            </a:r>
          </a:p>
          <a:p>
            <a:pPr indent="0" defTabSz="8229600">
              <a:buNone/>
            </a:pPr>
            <a:r>
              <a:rPr lang="en-US" u="sng" dirty="0"/>
              <a:t>	</a:t>
            </a:r>
            <a:endParaRPr lang="en-US" u="sng" dirty="0" smtClean="0"/>
          </a:p>
          <a:p>
            <a:pPr indent="0">
              <a:buNone/>
            </a:pPr>
            <a:r>
              <a:rPr lang="en-US" dirty="0" smtClean="0"/>
              <a:t>What is bad technical debt?</a:t>
            </a:r>
          </a:p>
          <a:p>
            <a:pPr indent="0" defTabSz="8229600">
              <a:buNone/>
            </a:pPr>
            <a:r>
              <a:rPr lang="en-US" u="sng" dirty="0"/>
              <a:t>	</a:t>
            </a:r>
            <a:endParaRPr lang="en-US" u="sng" dirty="0" smtClean="0"/>
          </a:p>
          <a:p>
            <a:pPr indent="0">
              <a:buNone/>
            </a:pPr>
            <a:r>
              <a:rPr lang="en-US" dirty="0" smtClean="0"/>
              <a:t>Name a design smell.</a:t>
            </a:r>
          </a:p>
          <a:p>
            <a:pPr indent="0" defTabSz="8229600">
              <a:buNone/>
            </a:pPr>
            <a:r>
              <a:rPr lang="en-US" u="sng" dirty="0" smtClean="0"/>
              <a:t>	</a:t>
            </a:r>
          </a:p>
          <a:p>
            <a:pPr indent="0">
              <a:buNone/>
            </a:pPr>
            <a:r>
              <a:rPr lang="en-US" dirty="0" smtClean="0"/>
              <a:t>What is one approach for dealing with technical debt?</a:t>
            </a:r>
          </a:p>
          <a:p>
            <a:pPr indent="0" defTabSz="8229600">
              <a:buNone/>
            </a:pPr>
            <a:r>
              <a:rPr lang="en-US" u="sng" dirty="0" smtClean="0"/>
              <a:t>	</a:t>
            </a:r>
          </a:p>
          <a:p>
            <a:pPr indent="0">
              <a:buNone/>
            </a:pPr>
            <a:r>
              <a:rPr lang="en-US" dirty="0" smtClean="0"/>
              <a:t>How do you discuss technical debt with stakeholders?</a:t>
            </a:r>
          </a:p>
          <a:p>
            <a:pPr indent="0" defTabSz="8229600">
              <a:buNone/>
            </a:pPr>
            <a:r>
              <a:rPr lang="en-US" u="sng" dirty="0" smtClean="0"/>
              <a:t>	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3" y="564104"/>
            <a:ext cx="347473" cy="34747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3" y="1481985"/>
            <a:ext cx="347473" cy="34747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4" y="2383071"/>
            <a:ext cx="347473" cy="34747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2" y="3280266"/>
            <a:ext cx="347473" cy="34747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4" y="4183859"/>
            <a:ext cx="347473" cy="3474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89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652008"/>
          </a:xfrm>
        </p:spPr>
        <p:txBody>
          <a:bodyPr/>
          <a:lstStyle/>
          <a:p>
            <a:pPr>
              <a:buNone/>
            </a:pPr>
            <a:r>
              <a:rPr lang="en-US" dirty="0"/>
              <a:t>In this </a:t>
            </a:r>
            <a:r>
              <a:rPr lang="en-US" dirty="0" smtClean="0"/>
              <a:t>chapter, </a:t>
            </a:r>
            <a:r>
              <a:rPr lang="en-US" dirty="0"/>
              <a:t>you </a:t>
            </a:r>
            <a:r>
              <a:rPr lang="en-US"/>
              <a:t>have </a:t>
            </a:r>
            <a:r>
              <a:rPr lang="en-US" smtClean="0"/>
              <a:t>learned</a:t>
            </a:r>
            <a:endParaRPr lang="en-US" dirty="0"/>
          </a:p>
          <a:p>
            <a:r>
              <a:rPr lang="en-US" dirty="0"/>
              <a:t>What </a:t>
            </a:r>
            <a:r>
              <a:rPr lang="en-US" dirty="0" smtClean="0"/>
              <a:t>technical debt is 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impact of technical debt</a:t>
            </a:r>
            <a:endParaRPr lang="en-US" dirty="0"/>
          </a:p>
          <a:p>
            <a:r>
              <a:rPr lang="en-US" dirty="0"/>
              <a:t>How to </a:t>
            </a:r>
            <a:r>
              <a:rPr lang="en-US" dirty="0" smtClean="0"/>
              <a:t>recognize technical debt</a:t>
            </a:r>
          </a:p>
          <a:p>
            <a:r>
              <a:rPr lang="en-US" dirty="0"/>
              <a:t>How to explain the </a:t>
            </a:r>
            <a:r>
              <a:rPr lang="en-US" dirty="0" smtClean="0"/>
              <a:t>importance of eliminating technical debt</a:t>
            </a:r>
            <a:endParaRPr lang="en-US" dirty="0"/>
          </a:p>
          <a:p>
            <a:r>
              <a:rPr lang="en-US" smtClean="0"/>
              <a:t>How to address technical 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Technical Debt?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237057"/>
          </a:xfrm>
        </p:spPr>
        <p:txBody>
          <a:bodyPr/>
          <a:lstStyle/>
          <a:p>
            <a:r>
              <a:rPr lang="en-US" dirty="0" smtClean="0"/>
              <a:t>Term </a:t>
            </a:r>
            <a:r>
              <a:rPr lang="en-US" dirty="0"/>
              <a:t>was coined by Ward </a:t>
            </a:r>
            <a:r>
              <a:rPr lang="en-US" dirty="0" smtClean="0"/>
              <a:t>Cunningham</a:t>
            </a:r>
          </a:p>
          <a:p>
            <a:r>
              <a:rPr lang="en-US" dirty="0" smtClean="0"/>
              <a:t>Refers to </a:t>
            </a:r>
            <a:r>
              <a:rPr lang="en-US" dirty="0"/>
              <a:t>the </a:t>
            </a:r>
            <a:r>
              <a:rPr lang="en-US" dirty="0" smtClean="0"/>
              <a:t>eventual </a:t>
            </a:r>
            <a:r>
              <a:rPr lang="en-US" dirty="0"/>
              <a:t>consequences </a:t>
            </a:r>
            <a:r>
              <a:rPr lang="en-US" dirty="0" smtClean="0"/>
              <a:t>of slapdash </a:t>
            </a:r>
            <a:r>
              <a:rPr lang="en-US" dirty="0"/>
              <a:t>software </a:t>
            </a:r>
            <a:r>
              <a:rPr lang="en-US" dirty="0" smtClean="0"/>
              <a:t>design </a:t>
            </a:r>
            <a:r>
              <a:rPr lang="en-US" dirty="0"/>
              <a:t>and </a:t>
            </a:r>
            <a:r>
              <a:rPr lang="en-US" dirty="0" smtClean="0"/>
              <a:t>quick-and-dirty </a:t>
            </a:r>
            <a:r>
              <a:rPr lang="en-US" dirty="0"/>
              <a:t>software development</a:t>
            </a:r>
            <a:endParaRPr lang="en-US" dirty="0" smtClean="0"/>
          </a:p>
          <a:p>
            <a:r>
              <a:rPr lang="en-US" dirty="0"/>
              <a:t>Uses </a:t>
            </a:r>
            <a:r>
              <a:rPr lang="en-US" dirty="0" smtClean="0"/>
              <a:t>a financial debt </a:t>
            </a:r>
            <a:r>
              <a:rPr lang="en-US" dirty="0"/>
              <a:t>metaphor </a:t>
            </a:r>
            <a:r>
              <a:rPr lang="en-US" dirty="0" smtClean="0"/>
              <a:t>to describe the extra time and cost that will </a:t>
            </a:r>
            <a:r>
              <a:rPr lang="en-US" dirty="0"/>
              <a:t>eventually be needed </a:t>
            </a:r>
            <a:r>
              <a:rPr lang="en-US" dirty="0" smtClean="0"/>
              <a:t>to get the code back into optimum condition</a:t>
            </a:r>
          </a:p>
          <a:p>
            <a:pPr lvl="1"/>
            <a:r>
              <a:rPr lang="en-US" dirty="0" smtClean="0"/>
              <a:t>Known as interest</a:t>
            </a:r>
          </a:p>
          <a:p>
            <a:r>
              <a:rPr lang="en-US" dirty="0" smtClean="0"/>
              <a:t>According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Informit.com</a:t>
            </a:r>
            <a:r>
              <a:rPr lang="en-US" dirty="0" smtClean="0"/>
              <a:t>, most companies spend 80 percent of their software development budget on maintenance</a:t>
            </a:r>
          </a:p>
          <a:p>
            <a:r>
              <a:rPr lang="en-US" dirty="0" smtClean="0"/>
              <a:t>Famous last words</a:t>
            </a:r>
          </a:p>
          <a:p>
            <a:pPr lvl="1"/>
            <a:r>
              <a:rPr lang="en-US" dirty="0" smtClean="0"/>
              <a:t>We’ll </a:t>
            </a:r>
            <a:r>
              <a:rPr lang="en-US" dirty="0"/>
              <a:t>fix it </a:t>
            </a:r>
            <a:r>
              <a:rPr lang="en-US"/>
              <a:t>after </a:t>
            </a:r>
            <a:r>
              <a:rPr lang="en-US" smtClean="0"/>
              <a:t>we </a:t>
            </a:r>
            <a:r>
              <a:rPr lang="en-US" dirty="0" smtClean="0"/>
              <a:t>release</a:t>
            </a:r>
            <a:endParaRPr lang="en-US" dirty="0"/>
          </a:p>
          <a:p>
            <a:pPr lvl="1"/>
            <a:r>
              <a:rPr lang="en-US" dirty="0" smtClean="0"/>
              <a:t>We’ll </a:t>
            </a:r>
            <a:r>
              <a:rPr lang="en-US" dirty="0"/>
              <a:t>write some glue code </a:t>
            </a:r>
            <a:r>
              <a:rPr lang="en-US" dirty="0" smtClean="0"/>
              <a:t>for now </a:t>
            </a:r>
          </a:p>
          <a:p>
            <a:pPr lvl="1"/>
            <a:r>
              <a:rPr lang="en-US" dirty="0"/>
              <a:t>Don’t worry about the documentation for </a:t>
            </a:r>
            <a:r>
              <a:rPr lang="en-US" dirty="0" smtClean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13925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Technical Debt: Good Technical Debt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344231"/>
          </a:xfrm>
        </p:spPr>
        <p:txBody>
          <a:bodyPr/>
          <a:lstStyle/>
          <a:p>
            <a:r>
              <a:rPr lang="en-US" smtClean="0"/>
              <a:t>Serves a purpose </a:t>
            </a:r>
          </a:p>
          <a:p>
            <a:r>
              <a:rPr lang="en-US" smtClean="0"/>
              <a:t>Results from a conscious decision to take it on</a:t>
            </a:r>
          </a:p>
          <a:p>
            <a:r>
              <a:rPr lang="en-US" smtClean="0"/>
              <a:t>Okay as long as there is either a plan to deal with it</a:t>
            </a:r>
          </a:p>
          <a:p>
            <a:pPr lvl="1"/>
            <a:r>
              <a:rPr lang="en-US" smtClean="0"/>
              <a:t>Or a conscious, supportable decision to live with it</a:t>
            </a:r>
          </a:p>
          <a:p>
            <a:endParaRPr lang="en-US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3403" y="3082320"/>
            <a:ext cx="64135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Can you think of some examples of good technical debt?</a:t>
            </a:r>
          </a:p>
        </p:txBody>
      </p:sp>
    </p:spTree>
    <p:extLst>
      <p:ext uri="{BB962C8B-B14F-4D97-AF65-F5344CB8AC3E}">
        <p14:creationId xmlns:p14="http://schemas.microsoft.com/office/powerpoint/2010/main" val="30265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Technical Debt: </a:t>
            </a:r>
            <a:r>
              <a:rPr lang="en-US" dirty="0" smtClean="0"/>
              <a:t>Bad Technical Debt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585049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erves no justifiable purpose</a:t>
            </a:r>
          </a:p>
          <a:p>
            <a:r>
              <a:rPr lang="en-US" dirty="0"/>
              <a:t>Results </a:t>
            </a:r>
            <a:r>
              <a:rPr lang="en-US"/>
              <a:t>from </a:t>
            </a:r>
            <a:r>
              <a:rPr lang="en-US" smtClean="0"/>
              <a:t>rationalizations</a:t>
            </a:r>
            <a:r>
              <a:rPr lang="en-US" dirty="0" smtClean="0"/>
              <a:t>, lack of skill, or </a:t>
            </a:r>
            <a:r>
              <a:rPr lang="en-US" dirty="0"/>
              <a:t>ignorance </a:t>
            </a:r>
            <a:endParaRPr lang="en-US" dirty="0" smtClean="0"/>
          </a:p>
          <a:p>
            <a:r>
              <a:rPr lang="en-US" dirty="0" smtClean="0"/>
              <a:t>No firm plan to deal </a:t>
            </a:r>
            <a:r>
              <a:rPr lang="en-US" smtClean="0"/>
              <a:t>with it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250" y="2904459"/>
            <a:ext cx="64135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Can you think of some examples of </a:t>
            </a:r>
            <a:r>
              <a:rPr lang="en-US" sz="1800" b="1" dirty="0" smtClean="0"/>
              <a:t>bad technical </a:t>
            </a:r>
            <a:r>
              <a:rPr lang="en-US" sz="1800" b="1" dirty="0"/>
              <a:t>debt?</a:t>
            </a:r>
          </a:p>
        </p:txBody>
      </p:sp>
    </p:spTree>
    <p:extLst>
      <p:ext uri="{BB962C8B-B14F-4D97-AF65-F5344CB8AC3E}">
        <p14:creationId xmlns:p14="http://schemas.microsoft.com/office/powerpoint/2010/main" val="483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Technical Debt: </a:t>
            </a:r>
            <a:r>
              <a:rPr lang="en-US" dirty="0" smtClean="0"/>
              <a:t>Getting Deeper in Debt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2340821" y="1026198"/>
            <a:ext cx="4462359" cy="4267542"/>
            <a:chOff x="2241775" y="1026198"/>
            <a:chExt cx="4462359" cy="4267542"/>
          </a:xfrm>
        </p:grpSpPr>
        <p:sp>
          <p:nvSpPr>
            <p:cNvPr id="12" name="Circular Arrow 11"/>
            <p:cNvSpPr/>
            <p:nvPr/>
          </p:nvSpPr>
          <p:spPr bwMode="gray">
            <a:xfrm>
              <a:off x="2463819" y="1026198"/>
              <a:ext cx="4018271" cy="4018271"/>
            </a:xfrm>
            <a:prstGeom prst="circularArrow">
              <a:avLst>
                <a:gd name="adj1" fmla="val 5198"/>
                <a:gd name="adj2" fmla="val 335774"/>
                <a:gd name="adj3" fmla="val 12298483"/>
                <a:gd name="adj4" fmla="val 10770418"/>
                <a:gd name="adj5" fmla="val 6065"/>
              </a:avLst>
            </a:prstGeom>
            <a:solidFill>
              <a:schemeClr val="tx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5" name="Group 14"/>
            <p:cNvGrpSpPr/>
            <p:nvPr/>
          </p:nvGrpSpPr>
          <p:grpSpPr bwMode="gray">
            <a:xfrm>
              <a:off x="2241775" y="1138313"/>
              <a:ext cx="4462359" cy="4155427"/>
              <a:chOff x="2241775" y="615804"/>
              <a:chExt cx="4462359" cy="4155427"/>
            </a:xfrm>
          </p:grpSpPr>
          <p:sp>
            <p:nvSpPr>
              <p:cNvPr id="5" name="Freeform 4"/>
              <p:cNvSpPr/>
              <p:nvPr/>
            </p:nvSpPr>
            <p:spPr bwMode="gray">
              <a:xfrm>
                <a:off x="4985298" y="715572"/>
                <a:ext cx="1071178" cy="1071178"/>
              </a:xfrm>
              <a:custGeom>
                <a:avLst/>
                <a:gdLst>
                  <a:gd name="connsiteX0" fmla="*/ 0 w 1071178"/>
                  <a:gd name="connsiteY0" fmla="*/ 0 h 1071178"/>
                  <a:gd name="connsiteX1" fmla="*/ 1071178 w 1071178"/>
                  <a:gd name="connsiteY1" fmla="*/ 0 h 1071178"/>
                  <a:gd name="connsiteX2" fmla="*/ 1071178 w 1071178"/>
                  <a:gd name="connsiteY2" fmla="*/ 1071178 h 1071178"/>
                  <a:gd name="connsiteX3" fmla="*/ 0 w 1071178"/>
                  <a:gd name="connsiteY3" fmla="*/ 1071178 h 1071178"/>
                  <a:gd name="connsiteX4" fmla="*/ 0 w 1071178"/>
                  <a:gd name="connsiteY4" fmla="*/ 0 h 107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178" h="1071178">
                    <a:moveTo>
                      <a:pt x="0" y="0"/>
                    </a:moveTo>
                    <a:lnTo>
                      <a:pt x="1071178" y="0"/>
                    </a:lnTo>
                    <a:lnTo>
                      <a:pt x="1071178" y="1071178"/>
                    </a:lnTo>
                    <a:lnTo>
                      <a:pt x="0" y="107117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 smtClean="0">
                    <a:solidFill>
                      <a:schemeClr val="bg2"/>
                    </a:solidFill>
                  </a:rPr>
                  <a:t>Less Gets Done</a:t>
                </a:r>
                <a:endParaRPr lang="en-US" sz="1800" kern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" name="Circular Arrow 5"/>
              <p:cNvSpPr/>
              <p:nvPr/>
            </p:nvSpPr>
            <p:spPr bwMode="gray">
              <a:xfrm>
                <a:off x="2463819" y="684382"/>
                <a:ext cx="4018271" cy="4018271"/>
              </a:xfrm>
              <a:prstGeom prst="circularArrow">
                <a:avLst>
                  <a:gd name="adj1" fmla="val 5198"/>
                  <a:gd name="adj2" fmla="val 335774"/>
                  <a:gd name="adj3" fmla="val 21293808"/>
                  <a:gd name="adj4" fmla="val 19765743"/>
                  <a:gd name="adj5" fmla="val 6065"/>
                </a:avLst>
              </a:prstGeom>
              <a:solidFill>
                <a:schemeClr val="tx1"/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Freeform 6"/>
              <p:cNvSpPr/>
              <p:nvPr/>
            </p:nvSpPr>
            <p:spPr bwMode="gray">
              <a:xfrm>
                <a:off x="5632956" y="2708858"/>
                <a:ext cx="1071178" cy="1071178"/>
              </a:xfrm>
              <a:custGeom>
                <a:avLst/>
                <a:gdLst>
                  <a:gd name="connsiteX0" fmla="*/ 0 w 1071178"/>
                  <a:gd name="connsiteY0" fmla="*/ 0 h 1071178"/>
                  <a:gd name="connsiteX1" fmla="*/ 1071178 w 1071178"/>
                  <a:gd name="connsiteY1" fmla="*/ 0 h 1071178"/>
                  <a:gd name="connsiteX2" fmla="*/ 1071178 w 1071178"/>
                  <a:gd name="connsiteY2" fmla="*/ 1071178 h 1071178"/>
                  <a:gd name="connsiteX3" fmla="*/ 0 w 1071178"/>
                  <a:gd name="connsiteY3" fmla="*/ 1071178 h 1071178"/>
                  <a:gd name="connsiteX4" fmla="*/ 0 w 1071178"/>
                  <a:gd name="connsiteY4" fmla="*/ 0 h 107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178" h="1071178">
                    <a:moveTo>
                      <a:pt x="0" y="0"/>
                    </a:moveTo>
                    <a:lnTo>
                      <a:pt x="1071178" y="0"/>
                    </a:lnTo>
                    <a:lnTo>
                      <a:pt x="1071178" y="1071178"/>
                    </a:lnTo>
                    <a:lnTo>
                      <a:pt x="0" y="107117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800" b="1" dirty="0">
                    <a:solidFill>
                      <a:schemeClr val="bg2"/>
                    </a:solidFill>
                  </a:rPr>
                  <a:t>Behind </a:t>
                </a:r>
                <a:br>
                  <a:rPr lang="en-US" sz="1800" b="1" dirty="0">
                    <a:solidFill>
                      <a:schemeClr val="bg2"/>
                    </a:solidFill>
                  </a:rPr>
                </a:br>
                <a:r>
                  <a:rPr lang="en-US" sz="1800" b="1" dirty="0">
                    <a:solidFill>
                      <a:schemeClr val="bg2"/>
                    </a:solidFill>
                  </a:rPr>
                  <a:t>Schedule</a:t>
                </a:r>
              </a:p>
            </p:txBody>
          </p:sp>
          <p:sp>
            <p:nvSpPr>
              <p:cNvPr id="8" name="Circular Arrow 7"/>
              <p:cNvSpPr/>
              <p:nvPr/>
            </p:nvSpPr>
            <p:spPr bwMode="gray">
              <a:xfrm>
                <a:off x="2463819" y="684382"/>
                <a:ext cx="4018271" cy="4018271"/>
              </a:xfrm>
              <a:prstGeom prst="circularArrow">
                <a:avLst>
                  <a:gd name="adj1" fmla="val 5198"/>
                  <a:gd name="adj2" fmla="val 335774"/>
                  <a:gd name="adj3" fmla="val 4015285"/>
                  <a:gd name="adj4" fmla="val 2252894"/>
                  <a:gd name="adj5" fmla="val 6065"/>
                </a:avLst>
              </a:prstGeom>
              <a:solidFill>
                <a:schemeClr val="tx1"/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Freeform 8"/>
              <p:cNvSpPr/>
              <p:nvPr/>
            </p:nvSpPr>
            <p:spPr bwMode="gray">
              <a:xfrm>
                <a:off x="3614307" y="3700053"/>
                <a:ext cx="1525912" cy="1071178"/>
              </a:xfrm>
              <a:custGeom>
                <a:avLst/>
                <a:gdLst>
                  <a:gd name="connsiteX0" fmla="*/ 0 w 1071178"/>
                  <a:gd name="connsiteY0" fmla="*/ 0 h 1071178"/>
                  <a:gd name="connsiteX1" fmla="*/ 1071178 w 1071178"/>
                  <a:gd name="connsiteY1" fmla="*/ 0 h 1071178"/>
                  <a:gd name="connsiteX2" fmla="*/ 1071178 w 1071178"/>
                  <a:gd name="connsiteY2" fmla="*/ 1071178 h 1071178"/>
                  <a:gd name="connsiteX3" fmla="*/ 0 w 1071178"/>
                  <a:gd name="connsiteY3" fmla="*/ 1071178 h 1071178"/>
                  <a:gd name="connsiteX4" fmla="*/ 0 w 1071178"/>
                  <a:gd name="connsiteY4" fmla="*/ 0 h 107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178" h="1071178">
                    <a:moveTo>
                      <a:pt x="0" y="0"/>
                    </a:moveTo>
                    <a:lnTo>
                      <a:pt x="1071178" y="0"/>
                    </a:lnTo>
                    <a:lnTo>
                      <a:pt x="1071178" y="1071178"/>
                    </a:lnTo>
                    <a:lnTo>
                      <a:pt x="0" y="107117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800" b="1" dirty="0">
                    <a:solidFill>
                      <a:schemeClr val="bg2"/>
                    </a:solidFill>
                  </a:rPr>
                  <a:t>Management</a:t>
                </a:r>
              </a:p>
              <a:p>
                <a:pPr lvl="0" algn="ctr" defTabSz="5334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800" b="1" dirty="0">
                    <a:solidFill>
                      <a:schemeClr val="bg2"/>
                    </a:solidFill>
                  </a:rPr>
                  <a:t>Pressure</a:t>
                </a:r>
              </a:p>
            </p:txBody>
          </p:sp>
          <p:sp>
            <p:nvSpPr>
              <p:cNvPr id="10" name="Circular Arrow 9"/>
              <p:cNvSpPr/>
              <p:nvPr/>
            </p:nvSpPr>
            <p:spPr bwMode="gray">
              <a:xfrm>
                <a:off x="2241775" y="615804"/>
                <a:ext cx="4018271" cy="4018271"/>
              </a:xfrm>
              <a:prstGeom prst="circularArrow">
                <a:avLst>
                  <a:gd name="adj1" fmla="val 5198"/>
                  <a:gd name="adj2" fmla="val 335774"/>
                  <a:gd name="adj3" fmla="val 8211332"/>
                  <a:gd name="adj4" fmla="val 6448941"/>
                  <a:gd name="adj5" fmla="val 6065"/>
                </a:avLst>
              </a:prstGeom>
              <a:solidFill>
                <a:schemeClr val="tx1"/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Freeform 10"/>
              <p:cNvSpPr/>
              <p:nvPr/>
            </p:nvSpPr>
            <p:spPr bwMode="gray">
              <a:xfrm>
                <a:off x="2241775" y="2708858"/>
                <a:ext cx="1071178" cy="1071178"/>
              </a:xfrm>
              <a:custGeom>
                <a:avLst/>
                <a:gdLst>
                  <a:gd name="connsiteX0" fmla="*/ 0 w 1071178"/>
                  <a:gd name="connsiteY0" fmla="*/ 0 h 1071178"/>
                  <a:gd name="connsiteX1" fmla="*/ 1071178 w 1071178"/>
                  <a:gd name="connsiteY1" fmla="*/ 0 h 1071178"/>
                  <a:gd name="connsiteX2" fmla="*/ 1071178 w 1071178"/>
                  <a:gd name="connsiteY2" fmla="*/ 1071178 h 1071178"/>
                  <a:gd name="connsiteX3" fmla="*/ 0 w 1071178"/>
                  <a:gd name="connsiteY3" fmla="*/ 1071178 h 1071178"/>
                  <a:gd name="connsiteX4" fmla="*/ 0 w 1071178"/>
                  <a:gd name="connsiteY4" fmla="*/ 0 h 107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178" h="1071178">
                    <a:moveTo>
                      <a:pt x="0" y="0"/>
                    </a:moveTo>
                    <a:lnTo>
                      <a:pt x="1071178" y="0"/>
                    </a:lnTo>
                    <a:lnTo>
                      <a:pt x="1071178" y="1071178"/>
                    </a:lnTo>
                    <a:lnTo>
                      <a:pt x="0" y="107117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800" b="1" dirty="0">
                    <a:solidFill>
                      <a:schemeClr val="bg2"/>
                    </a:solidFill>
                  </a:rPr>
                  <a:t>Take on </a:t>
                </a:r>
                <a:br>
                  <a:rPr lang="en-US" sz="1800" b="1" dirty="0">
                    <a:solidFill>
                      <a:schemeClr val="bg2"/>
                    </a:solidFill>
                  </a:rPr>
                </a:br>
                <a:r>
                  <a:rPr lang="en-US" sz="1800" b="1" dirty="0">
                    <a:solidFill>
                      <a:schemeClr val="bg2"/>
                    </a:solidFill>
                  </a:rPr>
                  <a:t>Debt</a:t>
                </a:r>
              </a:p>
            </p:txBody>
          </p:sp>
          <p:sp>
            <p:nvSpPr>
              <p:cNvPr id="13" name="Freeform 12"/>
              <p:cNvSpPr/>
              <p:nvPr/>
            </p:nvSpPr>
            <p:spPr bwMode="gray">
              <a:xfrm>
                <a:off x="2707949" y="715572"/>
                <a:ext cx="1434146" cy="1071178"/>
              </a:xfrm>
              <a:custGeom>
                <a:avLst/>
                <a:gdLst>
                  <a:gd name="connsiteX0" fmla="*/ 0 w 1071178"/>
                  <a:gd name="connsiteY0" fmla="*/ 0 h 1071178"/>
                  <a:gd name="connsiteX1" fmla="*/ 1071178 w 1071178"/>
                  <a:gd name="connsiteY1" fmla="*/ 0 h 1071178"/>
                  <a:gd name="connsiteX2" fmla="*/ 1071178 w 1071178"/>
                  <a:gd name="connsiteY2" fmla="*/ 1071178 h 1071178"/>
                  <a:gd name="connsiteX3" fmla="*/ 0 w 1071178"/>
                  <a:gd name="connsiteY3" fmla="*/ 1071178 h 1071178"/>
                  <a:gd name="connsiteX4" fmla="*/ 0 w 1071178"/>
                  <a:gd name="connsiteY4" fmla="*/ 0 h 107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178" h="1071178">
                    <a:moveTo>
                      <a:pt x="0" y="0"/>
                    </a:moveTo>
                    <a:lnTo>
                      <a:pt x="1071178" y="0"/>
                    </a:lnTo>
                    <a:lnTo>
                      <a:pt x="1071178" y="1071178"/>
                    </a:lnTo>
                    <a:lnTo>
                      <a:pt x="0" y="107117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 smtClean="0">
                    <a:solidFill>
                      <a:schemeClr val="bg2"/>
                    </a:solidFill>
                  </a:rPr>
                  <a:t>Reduced Productivity</a:t>
                </a:r>
                <a:endParaRPr lang="en-US" sz="1800" kern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4" name="Circular Arrow 13"/>
            <p:cNvSpPr/>
            <p:nvPr/>
          </p:nvSpPr>
          <p:spPr bwMode="gray">
            <a:xfrm>
              <a:off x="2463819" y="1095863"/>
              <a:ext cx="4018271" cy="4018271"/>
            </a:xfrm>
            <a:prstGeom prst="circularArrow">
              <a:avLst>
                <a:gd name="adj1" fmla="val 5198"/>
                <a:gd name="adj2" fmla="val 335774"/>
                <a:gd name="adj3" fmla="val 16866272"/>
                <a:gd name="adj4" fmla="val 15197954"/>
                <a:gd name="adj5" fmla="val 6065"/>
              </a:avLst>
            </a:prstGeom>
            <a:solidFill>
              <a:schemeClr val="tx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389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 5.1 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862048"/>
          </a:xfrm>
        </p:spPr>
        <p:txBody>
          <a:bodyPr/>
          <a:lstStyle/>
          <a:p>
            <a:r>
              <a:rPr lang="en-US" smtClean="0"/>
              <a:t>As individuals, spend </a:t>
            </a:r>
            <a:r>
              <a:rPr lang="en-US" dirty="0"/>
              <a:t>10 minutes picking </a:t>
            </a:r>
            <a:r>
              <a:rPr lang="en-US" dirty="0" smtClean="0"/>
              <a:t>the biggest technical debt challenge your </a:t>
            </a:r>
            <a:r>
              <a:rPr lang="en-US" smtClean="0"/>
              <a:t>company faces</a:t>
            </a:r>
          </a:p>
          <a:p>
            <a:pPr lvl="1"/>
            <a:r>
              <a:rPr lang="en-US" smtClean="0"/>
              <a:t>Think about why it is the biggest challenge</a:t>
            </a:r>
            <a:endParaRPr lang="en-US" dirty="0"/>
          </a:p>
          <a:p>
            <a:r>
              <a:rPr lang="en-US" smtClean="0"/>
              <a:t>As a group, </a:t>
            </a:r>
            <a:r>
              <a:rPr lang="en-US" dirty="0"/>
              <a:t>spend 10 minutes </a:t>
            </a:r>
            <a:r>
              <a:rPr lang="en-US"/>
              <a:t>sharing </a:t>
            </a:r>
            <a:r>
              <a:rPr lang="en-US" smtClean="0"/>
              <a:t>your findings </a:t>
            </a:r>
            <a:r>
              <a:rPr lang="en-US" dirty="0"/>
              <a:t>with </a:t>
            </a:r>
            <a:r>
              <a:rPr lang="en-US"/>
              <a:t>each </a:t>
            </a:r>
            <a:r>
              <a:rPr lang="en-US" smtClean="0"/>
              <a:t>other</a:t>
            </a:r>
            <a:endParaRPr lang="en-US" dirty="0"/>
          </a:p>
          <a:p>
            <a:r>
              <a:rPr lang="en-US"/>
              <a:t>As a group, pick </a:t>
            </a:r>
            <a:r>
              <a:rPr lang="en-US" dirty="0"/>
              <a:t>the </a:t>
            </a:r>
            <a:r>
              <a:rPr lang="en-US" dirty="0" smtClean="0"/>
              <a:t>greatest challenge </a:t>
            </a:r>
            <a:r>
              <a:rPr lang="en-US" dirty="0"/>
              <a:t>to share with </a:t>
            </a:r>
            <a:r>
              <a:rPr lang="en-US"/>
              <a:t>the </a:t>
            </a:r>
            <a:r>
              <a:rPr lang="en-US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What Is Technical Debt?</a:t>
            </a:r>
          </a:p>
          <a:p>
            <a:pPr lvl="1"/>
            <a:r>
              <a:rPr lang="en-US" dirty="0" smtClean="0"/>
              <a:t>How to Recognize Technical Debt</a:t>
            </a:r>
          </a:p>
          <a:p>
            <a:r>
              <a:rPr lang="en-US" dirty="0" smtClean="0"/>
              <a:t>Explaining Technical Debt to Stakeholders</a:t>
            </a:r>
          </a:p>
          <a:p>
            <a:r>
              <a:rPr lang="en-US" dirty="0" smtClean="0"/>
              <a:t>Addressing Technical Debt</a:t>
            </a:r>
          </a:p>
        </p:txBody>
      </p:sp>
    </p:spTree>
    <p:extLst>
      <p:ext uri="{BB962C8B-B14F-4D97-AF65-F5344CB8AC3E}">
        <p14:creationId xmlns:p14="http://schemas.microsoft.com/office/powerpoint/2010/main" val="38889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53439204C33"/>
  <p:tag name="TL" val="313238352C3534302C343530"/>
  <p:tag name="IPF" val="524C2C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52C5175697A"/>
  <p:tag name="IPF" val="522C43686170746572205175697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52C5175697A"/>
  <p:tag name="IPF" val="522C43686170746572205175697A"/>
</p:tagLst>
</file>

<file path=ppt/theme/theme1.xml><?xml version="1.0" encoding="utf-8"?>
<a:theme xmlns:a="http://schemas.openxmlformats.org/drawingml/2006/main" name="1_LTreeMaster">
  <a:themeElements>
    <a:clrScheme name="LearningTreeColors">
      <a:dk1>
        <a:srgbClr val="002E5E"/>
      </a:dk1>
      <a:lt1>
        <a:srgbClr val="EB6300"/>
      </a:lt1>
      <a:dk2>
        <a:srgbClr val="FFFFFF"/>
      </a:dk2>
      <a:lt2>
        <a:srgbClr val="000000"/>
      </a:lt2>
      <a:accent1>
        <a:srgbClr val="FFFFFF"/>
      </a:accent1>
      <a:accent2>
        <a:srgbClr val="DB2128"/>
      </a:accent2>
      <a:accent3>
        <a:srgbClr val="85C446"/>
      </a:accent3>
      <a:accent4>
        <a:srgbClr val="002E5E"/>
      </a:accent4>
      <a:accent5>
        <a:srgbClr val="A6A6A6"/>
      </a:accent5>
      <a:accent6>
        <a:srgbClr val="595959"/>
      </a:accent6>
      <a:hlink>
        <a:srgbClr val="0060C6"/>
      </a:hlink>
      <a:folHlink>
        <a:srgbClr val="2F94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28575" cap="flat" cmpd="sng" algn="ctr">
          <a:solidFill>
            <a:srgbClr val="002E5E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 w="28575"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!Chapter 2016.potx" id="{088742AD-129B-4992-B392-5FF6748C405B}" vid="{F614CD3F-B704-48DA-AF32-E8363CFD62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!Chapter 2016</Template>
  <TotalTime>148</TotalTime>
  <Words>2053</Words>
  <Application>Microsoft Macintosh PowerPoint</Application>
  <PresentationFormat>On-screen Show (4:3)</PresentationFormat>
  <Paragraphs>328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Century Schoolbook</vt:lpstr>
      <vt:lpstr>Courier New</vt:lpstr>
      <vt:lpstr>Times New Roman</vt:lpstr>
      <vt:lpstr>Wingdings</vt:lpstr>
      <vt:lpstr>Arial</vt:lpstr>
      <vt:lpstr>1_LTreeMaster</vt:lpstr>
      <vt:lpstr>Technical Debt</vt:lpstr>
      <vt:lpstr>Chapter Objectives</vt:lpstr>
      <vt:lpstr>Chapter Contents</vt:lpstr>
      <vt:lpstr>What Is Technical Debt?</vt:lpstr>
      <vt:lpstr>What Is Technical Debt: Good Technical Debt</vt:lpstr>
      <vt:lpstr>What Is Technical Debt: Bad Technical Debt</vt:lpstr>
      <vt:lpstr>What Is Technical Debt: Getting Deeper in Debt</vt:lpstr>
      <vt:lpstr>Group Exercise 5.1 </vt:lpstr>
      <vt:lpstr>Chapter Contents</vt:lpstr>
      <vt:lpstr>How to Recognize Technical Debt </vt:lpstr>
      <vt:lpstr>How to Recognize Technical Debt: Design Smells</vt:lpstr>
      <vt:lpstr>How to Recognize Technical Debt: Design Smells </vt:lpstr>
      <vt:lpstr>How to Recognize Technical Debt: Design Smells </vt:lpstr>
      <vt:lpstr>How to Recognize Technical Debt: Design Smells </vt:lpstr>
      <vt:lpstr>How to Recognize Technical Debt: Design Smells </vt:lpstr>
      <vt:lpstr>How to Recognize Technical Debt: Design Smells </vt:lpstr>
      <vt:lpstr>How to Recognize Technical Debt: Design Smells </vt:lpstr>
      <vt:lpstr>How to Recognize Technical Debt: Design Smells </vt:lpstr>
      <vt:lpstr>How to Recognize Technical Debt: Design Smells </vt:lpstr>
      <vt:lpstr>Refactoring Cycle: IMPaCT</vt:lpstr>
      <vt:lpstr>Refactor to Patterns</vt:lpstr>
      <vt:lpstr>Hands-On Exercise 5.2 </vt:lpstr>
      <vt:lpstr>Chapter Contents</vt:lpstr>
      <vt:lpstr>Explaining Technical Debt to Non-Technical Stakeholders </vt:lpstr>
      <vt:lpstr>Explaining Technical Debt to Stakeholders </vt:lpstr>
      <vt:lpstr>Explaining Technical Debt to Stakeholders </vt:lpstr>
      <vt:lpstr>Group Exercise 5.3 </vt:lpstr>
      <vt:lpstr>Chapter Contents</vt:lpstr>
      <vt:lpstr>Addressing Technical Debt</vt:lpstr>
      <vt:lpstr>Resources</vt:lpstr>
      <vt:lpstr>Chapter Quiz</vt:lpstr>
      <vt:lpstr>Chapter Summary</vt:lpstr>
    </vt:vector>
  </TitlesOfParts>
  <Company>Learning Tree International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the Stage</dc:title>
  <dc:creator>Sandra Dotson</dc:creator>
  <dc:description>Tagged 12/5/2017 4:57:15 PM</dc:description>
  <cp:lastModifiedBy>Timothy  Guay</cp:lastModifiedBy>
  <cp:revision>11</cp:revision>
  <cp:lastPrinted>2005-11-17T23:48:36Z</cp:lastPrinted>
  <dcterms:created xsi:type="dcterms:W3CDTF">2017-12-05T18:44:23Z</dcterms:created>
  <dcterms:modified xsi:type="dcterms:W3CDTF">2018-08-14T17:15:34Z</dcterms:modified>
</cp:coreProperties>
</file>