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80" r:id="rId2"/>
    <p:sldMasterId id="2147483692" r:id="rId3"/>
  </p:sldMasterIdLst>
  <p:notesMasterIdLst>
    <p:notesMasterId r:id="rId37"/>
  </p:notesMasterIdLst>
  <p:sldIdLst>
    <p:sldId id="256" r:id="rId4"/>
    <p:sldId id="259" r:id="rId5"/>
    <p:sldId id="258" r:id="rId6"/>
    <p:sldId id="261" r:id="rId7"/>
    <p:sldId id="311" r:id="rId8"/>
    <p:sldId id="312" r:id="rId9"/>
    <p:sldId id="313"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274" r:id="rId25"/>
    <p:sldId id="268" r:id="rId26"/>
    <p:sldId id="335" r:id="rId27"/>
    <p:sldId id="341" r:id="rId28"/>
    <p:sldId id="336" r:id="rId29"/>
    <p:sldId id="337" r:id="rId30"/>
    <p:sldId id="269" r:id="rId31"/>
    <p:sldId id="272" r:id="rId32"/>
    <p:sldId id="273" r:id="rId33"/>
    <p:sldId id="338" r:id="rId34"/>
    <p:sldId id="339" r:id="rId35"/>
    <p:sldId id="340" r:id="rId36"/>
  </p:sldIdLst>
  <p:sldSz cx="9144000" cy="5143500" type="screen16x9"/>
  <p:notesSz cx="6858000" cy="9144000"/>
  <p:embeddedFontLst>
    <p:embeddedFont>
      <p:font typeface="Calibri" pitchFamily="34" charset="0"/>
      <p:regular r:id="rId38"/>
      <p:bold r:id="rId39"/>
      <p:italic r:id="rId40"/>
      <p:boldItalic r:id="rId41"/>
    </p:embeddedFont>
    <p:embeddedFont>
      <p:font typeface="Barlow Semi Condensed" charset="0"/>
      <p:regular r:id="rId42"/>
      <p:bold r:id="rId43"/>
      <p:italic r:id="rId44"/>
      <p:boldItalic r:id="rId45"/>
    </p:embeddedFont>
    <p:embeddedFont>
      <p:font typeface="Calibri Light" pitchFamily="34" charset="0"/>
      <p:regular r:id="rId46"/>
      <p:italic r:id="rId47"/>
    </p:embeddedFont>
    <p:embeddedFont>
      <p:font typeface="Cambria" pitchFamily="18" charset="0"/>
      <p:regular r:id="rId48"/>
      <p:bold r:id="rId49"/>
      <p:italic r:id="rId50"/>
      <p:boldItalic r:id="rId51"/>
    </p:embeddedFont>
    <p:embeddedFont>
      <p:font typeface="Barlow Semi Condensed SemiBold" charset="0"/>
      <p:regular r:id="rId52"/>
      <p:bold r:id="rId53"/>
      <p:italic r:id="rId54"/>
      <p:boldItalic r:id="rId55"/>
    </p:embeddedFont>
    <p:embeddedFont>
      <p:font typeface="Titillium Web" charset="0"/>
      <p:regular r:id="rId56"/>
      <p:bold r:id="rId57"/>
      <p:italic r:id="rId58"/>
      <p:boldItalic r:id="rId59"/>
    </p:embeddedFont>
    <p:embeddedFont>
      <p:font typeface="Anaheim"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769EE75-D612-4C01-AFC0-7A43CBD020B0}">
  <a:tblStyle styleId="{A769EE75-D612-4C01-AFC0-7A43CBD020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30C61E-DA71-44E9-AD33-EF3D8FD9197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4602" autoAdjust="0"/>
  </p:normalViewPr>
  <p:slideViewPr>
    <p:cSldViewPr>
      <p:cViewPr varScale="1">
        <p:scale>
          <a:sx n="115" d="100"/>
          <a:sy n="115" d="100"/>
        </p:scale>
        <p:origin x="-828"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7.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2542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8"/>
        <p:cNvGrpSpPr/>
        <p:nvPr/>
      </p:nvGrpSpPr>
      <p:grpSpPr>
        <a:xfrm>
          <a:off x="0" y="0"/>
          <a:ext cx="0" cy="0"/>
          <a:chOff x="0" y="0"/>
          <a:chExt cx="0" cy="0"/>
        </a:xfrm>
      </p:grpSpPr>
      <p:sp>
        <p:nvSpPr>
          <p:cNvPr id="2059" name="Google Shape;20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0" name="Google Shape;20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3" tIns="91423" rIns="91423" bIns="91423"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3" tIns="91423" rIns="91423" bIns="91423"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6"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9"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3" tIns="91423" rIns="91423" bIns="91423"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3" tIns="91423" rIns="91423" bIns="91423"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4"/>
            <a:ext cx="2057400" cy="273844"/>
          </a:xfrm>
          <a:prstGeom prst="rect">
            <a:avLst/>
          </a:prstGeom>
        </p:spPr>
        <p:txBody>
          <a:bodyPr lIns="68579" tIns="34289" rIns="68579" bIns="34289"/>
          <a:lstStyle/>
          <a:p>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lIns="68579" tIns="34289" rIns="68579" bIns="34289"/>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lIns="68579" tIns="34289" rIns="68579" bIns="34289"/>
          <a:lstStyle/>
          <a:p>
            <a:fld id="{9B618960-8005-486C-9A75-10CB2AAC16F9}" type="slidenum">
              <a:rPr lang="en-US" smtClean="0"/>
              <a:t>‹#›</a:t>
            </a:fld>
            <a:endParaRPr lang="en-US"/>
          </a:p>
        </p:txBody>
      </p:sp>
    </p:spTree>
    <p:extLst>
      <p:ext uri="{BB962C8B-B14F-4D97-AF65-F5344CB8AC3E}">
        <p14:creationId xmlns:p14="http://schemas.microsoft.com/office/powerpoint/2010/main" val="1979769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4767264"/>
            <a:ext cx="2057400" cy="273844"/>
          </a:xfrm>
          <a:prstGeom prst="rect">
            <a:avLst/>
          </a:prstGeom>
        </p:spPr>
        <p:txBody>
          <a:bodyPr lIns="68579" tIns="34289" rIns="68579" bIns="34289"/>
          <a:lstStyle/>
          <a:p>
            <a:endParaRPr lang="en-US"/>
          </a:p>
        </p:txBody>
      </p:sp>
      <p:sp>
        <p:nvSpPr>
          <p:cNvPr id="6" name="Footer Placeholder 5"/>
          <p:cNvSpPr>
            <a:spLocks noGrp="1"/>
          </p:cNvSpPr>
          <p:nvPr>
            <p:ph type="ftr" sz="quarter" idx="11"/>
          </p:nvPr>
        </p:nvSpPr>
        <p:spPr>
          <a:xfrm>
            <a:off x="3028950" y="4767264"/>
            <a:ext cx="3086100" cy="273844"/>
          </a:xfrm>
          <a:prstGeom prst="rect">
            <a:avLst/>
          </a:prstGeom>
        </p:spPr>
        <p:txBody>
          <a:bodyPr lIns="68579" tIns="34289" rIns="68579" bIns="34289"/>
          <a:lstStyle/>
          <a:p>
            <a:endParaRPr 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lIns="68579" tIns="34289" rIns="68579" bIns="34289"/>
          <a:lstStyle/>
          <a:p>
            <a:fld id="{9B618960-8005-486C-9A75-10CB2AAC16F9}" type="slidenum">
              <a:rPr lang="en-US" smtClean="0"/>
              <a:t>‹#›</a:t>
            </a:fld>
            <a:endParaRPr lang="en-US"/>
          </a:p>
        </p:txBody>
      </p:sp>
    </p:spTree>
    <p:extLst>
      <p:ext uri="{BB962C8B-B14F-4D97-AF65-F5344CB8AC3E}">
        <p14:creationId xmlns:p14="http://schemas.microsoft.com/office/powerpoint/2010/main" val="254831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40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752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1797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40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046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1315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40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8590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803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3" tIns="91423" rIns="91423" bIns="91423"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2" y="92499"/>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0662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7596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0"/>
            <a:ext cx="4629150" cy="3655219"/>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92" indent="0">
              <a:buNone/>
              <a:defRPr sz="1100"/>
            </a:lvl2pPr>
            <a:lvl3pPr marL="685783" indent="0">
              <a:buNone/>
              <a:defRPr sz="900"/>
            </a:lvl3pPr>
            <a:lvl4pPr marL="1028675" indent="0">
              <a:buNone/>
              <a:defRPr sz="800"/>
            </a:lvl4pPr>
            <a:lvl5pPr marL="1371566" indent="0">
              <a:buNone/>
              <a:defRPr sz="800"/>
            </a:lvl5pPr>
            <a:lvl6pPr marL="1714457" indent="0">
              <a:buNone/>
              <a:defRPr sz="800"/>
            </a:lvl6pPr>
            <a:lvl7pPr marL="2057348" indent="0">
              <a:buNone/>
              <a:defRPr sz="800"/>
            </a:lvl7pPr>
            <a:lvl8pPr marL="2400240" indent="0">
              <a:buNone/>
              <a:defRPr sz="800"/>
            </a:lvl8pPr>
            <a:lvl9pPr marL="2743132"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3222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7860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602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44859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34428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6732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0814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097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6"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3" tIns="91423" rIns="91423" bIns="91423"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70088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5634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98442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240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1526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719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6"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3" tIns="91423" rIns="91423" bIns="91423"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3" tIns="91423" rIns="91423" bIns="91423"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1" name="Google Shape;491;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2" name="Google Shape;492;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3" name="Google Shape;493;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6" name="Google Shape;49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7" name="Google Shape;49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1" name="Google Shape;501;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4" name="Google Shape;504;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5" name="Google Shape;505;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6" name="Google Shape;506;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9" name="Google Shape;509;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10" name="Google Shape;51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11" name="Google Shape;511;p11"/>
          <p:cNvSpPr txBox="1">
            <a:spLocks noGrp="1"/>
          </p:cNvSpPr>
          <p:nvPr>
            <p:ph type="title" hasCustomPrompt="1"/>
          </p:nvPr>
        </p:nvSpPr>
        <p:spPr>
          <a:xfrm>
            <a:off x="1698300" y="1784350"/>
            <a:ext cx="5747400" cy="1141800"/>
          </a:xfrm>
          <a:prstGeom prst="rect">
            <a:avLst/>
          </a:prstGeom>
        </p:spPr>
        <p:txBody>
          <a:bodyPr spcFirstLastPara="1" wrap="square" lIns="91423" tIns="91423" rIns="91423" bIns="91423"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a:spLocks noGrp="1"/>
          </p:cNvSpPr>
          <p:nvPr>
            <p:ph type="subTitle" idx="1"/>
          </p:nvPr>
        </p:nvSpPr>
        <p:spPr>
          <a:xfrm>
            <a:off x="1698300" y="2999350"/>
            <a:ext cx="5747400" cy="497100"/>
          </a:xfrm>
          <a:prstGeom prst="rect">
            <a:avLst/>
          </a:prstGeom>
          <a:solidFill>
            <a:schemeClr val="lt2"/>
          </a:solidFill>
        </p:spPr>
        <p:txBody>
          <a:bodyPr spcFirstLastPara="1" wrap="square" lIns="91423" tIns="91423" rIns="91423" bIns="91423"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13" name="Google Shape;513;p11"/>
          <p:cNvGrpSpPr/>
          <p:nvPr/>
        </p:nvGrpSpPr>
        <p:grpSpPr>
          <a:xfrm>
            <a:off x="141642" y="92499"/>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1"/>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3" tIns="91423" rIns="91423" bIns="91423"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3" tIns="91423" rIns="91423" bIns="91423"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3" tIns="91423" rIns="91423" bIns="91423"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3" tIns="91423" rIns="91423" bIns="91423"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3" tIns="91423" rIns="91423" bIns="91423"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3" tIns="91423" rIns="91423" bIns="91423"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3" tIns="91423" rIns="91423" bIns="91423"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3" tIns="91423" rIns="91423" bIns="91423"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3" tIns="91423" rIns="91423" bIns="91423"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3" tIns="91423" rIns="91423" bIns="91423"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3" tIns="91423" rIns="91423" bIns="91423"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3" tIns="91423" rIns="91423" bIns="91423"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3" tIns="91423" rIns="91423" bIns="91423"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7"/>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3" tIns="91423" rIns="91423" bIns="91423"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3" tIns="91423" rIns="91423" bIns="91423"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7"/>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3" tIns="91423" rIns="91423" bIns="91423"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3" tIns="91423" rIns="91423" bIns="91423"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7"/>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1" name="Google Shape;119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2" name="Google Shape;119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3" name="Google Shape;1193;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6" name="Google Shape;1196;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7" name="Google Shape;1197;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8" name="Google Shape;1198;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1" name="Google Shape;120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2" name="Google Shape;120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7" name="Google Shape;120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8" name="Google Shape;120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9" name="Google Shape;1209;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2" name="Google Shape;1212;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3" name="Google Shape;1213;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4" name="Google Shape;1214;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7" name="Google Shape;121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8" name="Google Shape;121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2" name="Google Shape;1222;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5" name="Google Shape;1225;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6" name="Google Shape;1226;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7" name="Google Shape;1227;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0" name="Google Shape;1230;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1" name="Google Shape;123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232" name="Google Shape;1232;p24"/>
          <p:cNvSpPr txBox="1">
            <a:spLocks noGrp="1"/>
          </p:cNvSpPr>
          <p:nvPr>
            <p:ph type="title" hasCustomPrompt="1"/>
          </p:nvPr>
        </p:nvSpPr>
        <p:spPr>
          <a:xfrm>
            <a:off x="4125350" y="539500"/>
            <a:ext cx="4087800" cy="768900"/>
          </a:xfrm>
          <a:prstGeom prst="rect">
            <a:avLst/>
          </a:prstGeom>
          <a:noFill/>
        </p:spPr>
        <p:txBody>
          <a:bodyPr spcFirstLastPara="1" wrap="square" lIns="91423" tIns="91423" rIns="91423" bIns="91423"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3" name="Google Shape;1233;p24"/>
          <p:cNvSpPr txBox="1">
            <a:spLocks noGrp="1"/>
          </p:cNvSpPr>
          <p:nvPr>
            <p:ph type="subTitle" idx="1"/>
          </p:nvPr>
        </p:nvSpPr>
        <p:spPr>
          <a:xfrm>
            <a:off x="4159414" y="1228425"/>
            <a:ext cx="4087800" cy="469200"/>
          </a:xfrm>
          <a:prstGeom prst="rect">
            <a:avLst/>
          </a:prstGeom>
          <a:solidFill>
            <a:schemeClr val="lt2"/>
          </a:solidFill>
        </p:spPr>
        <p:txBody>
          <a:bodyPr spcFirstLastPara="1" wrap="square" lIns="91423" tIns="91423" rIns="91423" bIns="91423"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4" name="Google Shape;1234;p24"/>
          <p:cNvSpPr txBox="1">
            <a:spLocks noGrp="1"/>
          </p:cNvSpPr>
          <p:nvPr>
            <p:ph type="title" idx="2" hasCustomPrompt="1"/>
          </p:nvPr>
        </p:nvSpPr>
        <p:spPr>
          <a:xfrm>
            <a:off x="4159414" y="1992700"/>
            <a:ext cx="4087800" cy="768900"/>
          </a:xfrm>
          <a:prstGeom prst="rect">
            <a:avLst/>
          </a:prstGeom>
          <a:noFill/>
        </p:spPr>
        <p:txBody>
          <a:bodyPr spcFirstLastPara="1" wrap="square" lIns="91423" tIns="91423" rIns="91423" bIns="91423"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5" name="Google Shape;1235;p24"/>
          <p:cNvSpPr txBox="1">
            <a:spLocks noGrp="1"/>
          </p:cNvSpPr>
          <p:nvPr>
            <p:ph type="subTitle" idx="3"/>
          </p:nvPr>
        </p:nvSpPr>
        <p:spPr>
          <a:xfrm>
            <a:off x="4159414" y="2681615"/>
            <a:ext cx="4087800" cy="469200"/>
          </a:xfrm>
          <a:prstGeom prst="rect">
            <a:avLst/>
          </a:prstGeom>
          <a:solidFill>
            <a:schemeClr val="lt2"/>
          </a:solidFill>
        </p:spPr>
        <p:txBody>
          <a:bodyPr spcFirstLastPara="1" wrap="square" lIns="91423" tIns="91423" rIns="91423" bIns="91423"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6" name="Google Shape;1236;p24"/>
          <p:cNvSpPr txBox="1">
            <a:spLocks noGrp="1"/>
          </p:cNvSpPr>
          <p:nvPr>
            <p:ph type="title" idx="4" hasCustomPrompt="1"/>
          </p:nvPr>
        </p:nvSpPr>
        <p:spPr>
          <a:xfrm>
            <a:off x="4159414" y="3445874"/>
            <a:ext cx="4087800" cy="768900"/>
          </a:xfrm>
          <a:prstGeom prst="rect">
            <a:avLst/>
          </a:prstGeom>
          <a:noFill/>
        </p:spPr>
        <p:txBody>
          <a:bodyPr spcFirstLastPara="1" wrap="square" lIns="91423" tIns="91423" rIns="91423" bIns="91423"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7" name="Google Shape;1237;p24"/>
          <p:cNvSpPr txBox="1">
            <a:spLocks noGrp="1"/>
          </p:cNvSpPr>
          <p:nvPr>
            <p:ph type="subTitle" idx="5"/>
          </p:nvPr>
        </p:nvSpPr>
        <p:spPr>
          <a:xfrm>
            <a:off x="4159414" y="4134800"/>
            <a:ext cx="4087800" cy="469200"/>
          </a:xfrm>
          <a:prstGeom prst="rect">
            <a:avLst/>
          </a:prstGeom>
          <a:solidFill>
            <a:schemeClr val="lt2"/>
          </a:solidFill>
        </p:spPr>
        <p:txBody>
          <a:bodyPr spcFirstLastPara="1" wrap="square" lIns="91423" tIns="91423" rIns="91423" bIns="91423"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238" name="Google Shape;1238;p24"/>
          <p:cNvGrpSpPr/>
          <p:nvPr/>
        </p:nvGrpSpPr>
        <p:grpSpPr>
          <a:xfrm>
            <a:off x="-7" y="167201"/>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3" tIns="91423" rIns="91423" bIns="91423"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3" tIns="91423" rIns="91423" bIns="91423"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9" r:id="rId6"/>
    <p:sldLayoutId id="2147483660" r:id="rId7"/>
    <p:sldLayoutId id="2147483666" r:id="rId8"/>
    <p:sldLayoutId id="2147483670" r:id="rId9"/>
    <p:sldLayoutId id="2147483672" r:id="rId10"/>
    <p:sldLayoutId id="2147483673"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79" tIns="34289" rIns="68579" bIns="3428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79" tIns="34289" rIns="68579" bIns="342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68579" tIns="34289" rIns="68579" bIns="34289" rtlCol="0" anchor="ctr"/>
          <a:lstStyle>
            <a:lvl1pPr algn="l">
              <a:defRPr sz="900">
                <a:solidFill>
                  <a:schemeClr val="tx1">
                    <a:tint val="75000"/>
                  </a:schemeClr>
                </a:solidFill>
              </a:defRPr>
            </a:lvl1pPr>
          </a:lstStyle>
          <a:p>
            <a:pPr defTabSz="685783">
              <a:buClrTx/>
            </a:pPr>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579" tIns="34289" rIns="68579" bIns="34289" rtlCol="0" anchor="ctr"/>
          <a:lstStyle>
            <a:lvl1pPr algn="ctr">
              <a:defRPr sz="900">
                <a:solidFill>
                  <a:schemeClr val="tx1">
                    <a:tint val="75000"/>
                  </a:schemeClr>
                </a:solidFill>
              </a:defRPr>
            </a:lvl1pPr>
          </a:lstStyle>
          <a:p>
            <a:pPr defTabSz="685783">
              <a:buClrTx/>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579" tIns="34289" rIns="68579" bIns="34289" rtlCol="0" anchor="ctr"/>
          <a:lstStyle>
            <a:lvl1pPr algn="r">
              <a:defRPr sz="900">
                <a:solidFill>
                  <a:schemeClr val="tx1">
                    <a:tint val="75000"/>
                  </a:schemeClr>
                </a:solidFill>
              </a:defRPr>
            </a:lvl1pPr>
          </a:lstStyle>
          <a:p>
            <a:pPr defTabSz="685783">
              <a:buClrTx/>
            </a:pPr>
            <a:fld id="{9B618960-8005-486C-9A75-10CB2AAC16F9}" type="slidenum">
              <a:rPr lang="en-US" kern="1200" smtClean="0">
                <a:solidFill>
                  <a:prstClr val="black">
                    <a:tint val="75000"/>
                  </a:prstClr>
                </a:solidFill>
                <a:latin typeface="Calibri"/>
                <a:ea typeface="+mn-ea"/>
                <a:cs typeface="+mn-cs"/>
              </a:rPr>
              <a:pPr defTabSz="685783">
                <a:buClrTx/>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51400429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pPr defTabSz="685800">
              <a:buClrTx/>
              <a:buFontTx/>
              <a:buNone/>
            </a:pPr>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pPr defTabSz="685800">
              <a:buClrTx/>
              <a:buFontTx/>
              <a:buNone/>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defTabSz="685800">
              <a:buClrTx/>
              <a:buFontTx/>
              <a:buNone/>
            </a:pPr>
            <a:fld id="{9B618960-8005-486C-9A75-10CB2AAC16F9}" type="slidenum">
              <a:rPr lang="en-US" kern="1200" smtClean="0">
                <a:solidFill>
                  <a:prstClr val="black">
                    <a:tint val="75000"/>
                  </a:prstClr>
                </a:solidFill>
                <a:latin typeface="Calibri"/>
                <a:ea typeface="+mn-ea"/>
                <a:cs typeface="+mn-cs"/>
              </a:rPr>
              <a:pPr defTabSz="685800">
                <a:buClrTx/>
                <a:buFontTx/>
                <a:buNone/>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19707675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8.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8.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13226" y="1423349"/>
            <a:ext cx="3096775" cy="2749500"/>
          </a:xfrm>
          <a:prstGeom prst="rect">
            <a:avLst/>
          </a:prstGeom>
        </p:spPr>
        <p:txBody>
          <a:bodyPr spcFirstLastPara="1" wrap="square" lIns="91423" tIns="91423" rIns="91423" bIns="91423" anchor="b" anchorCtr="0">
            <a:noAutofit/>
          </a:bodyPr>
          <a:lstStyle/>
          <a:p>
            <a:pPr lvl="0"/>
            <a:r>
              <a:rPr lang="en-US" sz="5000" dirty="0"/>
              <a:t>BÁO CÁO ĐỒ ÁN PHÂN TÍCH DỮ LIỆU</a:t>
            </a:r>
            <a:endParaRPr sz="5000"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endParaRPr/>
            </a:p>
          </p:txBody>
        </p:sp>
      </p:grpSp>
      <p:sp>
        <p:nvSpPr>
          <p:cNvPr id="1453" name="Google Shape;1453;p31"/>
          <p:cNvSpPr txBox="1"/>
          <p:nvPr/>
        </p:nvSpPr>
        <p:spPr>
          <a:xfrm>
            <a:off x="6001288" y="539500"/>
            <a:ext cx="1754400" cy="209700"/>
          </a:xfrm>
          <a:prstGeom prst="rect">
            <a:avLst/>
          </a:prstGeom>
          <a:solidFill>
            <a:schemeClr val="lt2"/>
          </a:solidFill>
          <a:ln>
            <a:noFill/>
          </a:ln>
        </p:spPr>
        <p:txBody>
          <a:bodyPr spcFirstLastPara="1" wrap="square" lIns="91423" tIns="91423" rIns="91423" bIns="91423" anchor="ctr" anchorCtr="0">
            <a:noAutofit/>
          </a:bodyPr>
          <a:lstStyle/>
          <a:p>
            <a:pPr algn="ctr"/>
            <a:endParaRPr dirty="0">
              <a:solidFill>
                <a:schemeClr val="dk1"/>
              </a:solidFill>
              <a:latin typeface="Barlow Semi Condensed SemiBold"/>
              <a:ea typeface="Barlow Semi Condensed SemiBold"/>
              <a:cs typeface="Barlow Semi Condensed SemiBold"/>
              <a:sym typeface="Barlow Semi Condensed SemiBold"/>
            </a:endParaRPr>
          </a:p>
        </p:txBody>
      </p:sp>
      <p:sp>
        <p:nvSpPr>
          <p:cNvPr id="41"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 y="0"/>
            <a:ext cx="9143524"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774858" y="1130141"/>
            <a:ext cx="8216741" cy="462915"/>
          </a:xfrm>
          <a:solidFill>
            <a:schemeClr val="bg1">
              <a:alpha val="59000"/>
            </a:schemeClr>
          </a:solidFill>
        </p:spPr>
        <p:txBody>
          <a:bodyPr>
            <a:noAutofit/>
          </a:bodyPr>
          <a:lstStyle/>
          <a:p>
            <a:pPr marL="0" indent="0" algn="just">
              <a:lnSpc>
                <a:spcPct val="100000"/>
              </a:lnSpc>
              <a:buNone/>
            </a:pPr>
            <a:r>
              <a:rPr sz="2000" b="1" dirty="0">
                <a:latin typeface="Cambria" pitchFamily="18" charset="0"/>
                <a:ea typeface="Cambria" pitchFamily="18" charset="0"/>
              </a:rPr>
              <a:t>- </a:t>
            </a:r>
            <a:r>
              <a:rPr sz="2000" b="1" dirty="0" err="1">
                <a:latin typeface="Cambria" pitchFamily="18" charset="0"/>
                <a:ea typeface="Cambria" pitchFamily="18" charset="0"/>
              </a:rPr>
              <a:t>Tìm</a:t>
            </a:r>
            <a:r>
              <a:rPr sz="2000" b="1" dirty="0">
                <a:latin typeface="Cambria" pitchFamily="18" charset="0"/>
                <a:ea typeface="Cambria" pitchFamily="18" charset="0"/>
              </a:rPr>
              <a:t> </a:t>
            </a:r>
            <a:r>
              <a:rPr sz="2000" b="1" dirty="0" err="1">
                <a:latin typeface="Cambria" pitchFamily="18" charset="0"/>
                <a:ea typeface="Cambria" pitchFamily="18" charset="0"/>
              </a:rPr>
              <a:t>hiểu</a:t>
            </a:r>
            <a:r>
              <a:rPr sz="2000" b="1" dirty="0">
                <a:latin typeface="Cambria" pitchFamily="18" charset="0"/>
                <a:ea typeface="Cambria" pitchFamily="18" charset="0"/>
              </a:rPr>
              <a:t> </a:t>
            </a:r>
            <a:r>
              <a:rPr sz="2000" b="1" dirty="0" err="1">
                <a:latin typeface="Cambria" pitchFamily="18" charset="0"/>
                <a:ea typeface="Cambria" pitchFamily="18" charset="0"/>
              </a:rPr>
              <a:t>về</a:t>
            </a:r>
            <a:r>
              <a:rPr sz="2000" b="1" dirty="0">
                <a:latin typeface="Cambria" pitchFamily="18" charset="0"/>
                <a:ea typeface="Cambria" pitchFamily="18" charset="0"/>
              </a:rPr>
              <a:t> </a:t>
            </a:r>
            <a:r>
              <a:rPr sz="2000" b="1" dirty="0" err="1">
                <a:latin typeface="Cambria" pitchFamily="18" charset="0"/>
                <a:ea typeface="Cambria" pitchFamily="18" charset="0"/>
              </a:rPr>
              <a:t>sự</a:t>
            </a:r>
            <a:r>
              <a:rPr sz="2000" b="1" dirty="0">
                <a:latin typeface="Cambria" pitchFamily="18" charset="0"/>
                <a:ea typeface="Cambria" pitchFamily="18" charset="0"/>
              </a:rPr>
              <a:t> </a:t>
            </a:r>
            <a:r>
              <a:rPr sz="2000" b="1" dirty="0" err="1">
                <a:latin typeface="Cambria" pitchFamily="18" charset="0"/>
                <a:ea typeface="Cambria" pitchFamily="18" charset="0"/>
              </a:rPr>
              <a:t>phân</a:t>
            </a:r>
            <a:r>
              <a:rPr sz="2000" b="1" dirty="0">
                <a:latin typeface="Cambria" pitchFamily="18" charset="0"/>
                <a:ea typeface="Cambria" pitchFamily="18" charset="0"/>
              </a:rPr>
              <a:t> </a:t>
            </a:r>
            <a:r>
              <a:rPr sz="2000" b="1" dirty="0" err="1">
                <a:latin typeface="Cambria" pitchFamily="18" charset="0"/>
                <a:ea typeface="Cambria" pitchFamily="18" charset="0"/>
              </a:rPr>
              <a:t>bố</a:t>
            </a:r>
            <a:r>
              <a:rPr sz="2000" b="1" dirty="0">
                <a:latin typeface="Cambria" pitchFamily="18" charset="0"/>
                <a:ea typeface="Cambria" pitchFamily="18" charset="0"/>
              </a:rPr>
              <a:t> </a:t>
            </a:r>
            <a:r>
              <a:rPr sz="2000" b="1" dirty="0" err="1">
                <a:latin typeface="Cambria" pitchFamily="18" charset="0"/>
                <a:ea typeface="Cambria" pitchFamily="18" charset="0"/>
              </a:rPr>
              <a:t>số</a:t>
            </a:r>
            <a:r>
              <a:rPr sz="2000" b="1" dirty="0">
                <a:latin typeface="Cambria" pitchFamily="18" charset="0"/>
                <a:ea typeface="Cambria" pitchFamily="18" charset="0"/>
              </a:rPr>
              <a:t> </a:t>
            </a:r>
            <a:r>
              <a:rPr sz="2000" b="1" dirty="0" err="1">
                <a:latin typeface="Cambria" pitchFamily="18" charset="0"/>
                <a:ea typeface="Cambria" pitchFamily="18" charset="0"/>
              </a:rPr>
              <a:t>lượng</a:t>
            </a:r>
            <a:r>
              <a:rPr sz="2000" b="1" dirty="0">
                <a:latin typeface="Cambria" pitchFamily="18" charset="0"/>
                <a:ea typeface="Cambria" pitchFamily="18" charset="0"/>
              </a:rPr>
              <a:t> </a:t>
            </a:r>
            <a:r>
              <a:rPr sz="2000" b="1" dirty="0" err="1">
                <a:latin typeface="Cambria" pitchFamily="18" charset="0"/>
                <a:ea typeface="Cambria" pitchFamily="18" charset="0"/>
              </a:rPr>
              <a:t>bán</a:t>
            </a:r>
            <a:r>
              <a:rPr sz="2000" b="1" dirty="0">
                <a:latin typeface="Cambria" pitchFamily="18" charset="0"/>
                <a:ea typeface="Cambria" pitchFamily="18" charset="0"/>
              </a:rPr>
              <a:t> </a:t>
            </a:r>
            <a:r>
              <a:rPr sz="2000" b="1" dirty="0" err="1">
                <a:latin typeface="Cambria" pitchFamily="18" charset="0"/>
                <a:ea typeface="Cambria" pitchFamily="18" charset="0"/>
              </a:rPr>
              <a:t>ra</a:t>
            </a:r>
            <a:r>
              <a:rPr sz="2000" b="1" dirty="0">
                <a:latin typeface="Cambria" pitchFamily="18" charset="0"/>
                <a:ea typeface="Cambria" pitchFamily="18" charset="0"/>
              </a:rPr>
              <a:t> </a:t>
            </a:r>
            <a:r>
              <a:rPr sz="2000" b="1" dirty="0" err="1">
                <a:latin typeface="Cambria" pitchFamily="18" charset="0"/>
                <a:ea typeface="Cambria" pitchFamily="18" charset="0"/>
              </a:rPr>
              <a:t>của</a:t>
            </a:r>
            <a:r>
              <a:rPr sz="2000" b="1" dirty="0">
                <a:latin typeface="Cambria" pitchFamily="18" charset="0"/>
                <a:ea typeface="Cambria" pitchFamily="18" charset="0"/>
              </a:rPr>
              <a:t> </a:t>
            </a:r>
            <a:r>
              <a:rPr sz="2000" b="1" dirty="0" err="1">
                <a:latin typeface="Cambria" pitchFamily="18" charset="0"/>
                <a:ea typeface="Cambria" pitchFamily="18" charset="0"/>
              </a:rPr>
              <a:t>từng</a:t>
            </a:r>
            <a:r>
              <a:rPr sz="2000" b="1" dirty="0">
                <a:latin typeface="Cambria" pitchFamily="18" charset="0"/>
                <a:ea typeface="Cambria" pitchFamily="18" charset="0"/>
              </a:rPr>
              <a:t> </a:t>
            </a:r>
            <a:r>
              <a:rPr sz="2000" b="1" dirty="0" err="1">
                <a:latin typeface="Cambria" pitchFamily="18" charset="0"/>
                <a:ea typeface="Cambria" pitchFamily="18" charset="0"/>
              </a:rPr>
              <a:t>dòng</a:t>
            </a:r>
            <a:r>
              <a:rPr sz="2000" b="1" dirty="0">
                <a:latin typeface="Cambria" pitchFamily="18" charset="0"/>
                <a:ea typeface="Cambria" pitchFamily="18" charset="0"/>
              </a:rPr>
              <a:t> </a:t>
            </a:r>
            <a:r>
              <a:rPr sz="2000" b="1" dirty="0" err="1">
                <a:latin typeface="Cambria" pitchFamily="18" charset="0"/>
                <a:ea typeface="Cambria" pitchFamily="18" charset="0"/>
              </a:rPr>
              <a:t>sản</a:t>
            </a:r>
            <a:r>
              <a:rPr sz="2000" b="1" dirty="0">
                <a:latin typeface="Cambria" pitchFamily="18" charset="0"/>
                <a:ea typeface="Cambria" pitchFamily="18" charset="0"/>
              </a:rPr>
              <a:t> </a:t>
            </a:r>
            <a:r>
              <a:rPr sz="2000" b="1" dirty="0" err="1">
                <a:latin typeface="Cambria" pitchFamily="18" charset="0"/>
                <a:ea typeface="Cambria" pitchFamily="18" charset="0"/>
              </a:rPr>
              <a:t>phẩm</a:t>
            </a:r>
            <a:r>
              <a:rPr lang="vi-VN" sz="2000" b="1" dirty="0">
                <a:latin typeface="Cambria" pitchFamily="18" charset="0"/>
                <a:ea typeface="Cambria" pitchFamily="18" charset="0"/>
              </a:rPr>
              <a:t>?</a:t>
            </a:r>
          </a:p>
        </p:txBody>
      </p:sp>
      <p:sp>
        <p:nvSpPr>
          <p:cNvPr id="6" name="Content Placeholder 3"/>
          <p:cNvSpPr/>
          <p:nvPr/>
        </p:nvSpPr>
        <p:spPr>
          <a:xfrm>
            <a:off x="5376864" y="1831659"/>
            <a:ext cx="3714676" cy="3063716"/>
          </a:xfrm>
          <a:prstGeom prst="rect">
            <a:avLst/>
          </a:prstGeom>
          <a:solidFill>
            <a:schemeClr val="bg1">
              <a:alpha val="59000"/>
            </a:schemeClr>
          </a:solidFill>
        </p:spPr>
        <p:txBody>
          <a:bodyPr vert="horz" lIns="68579" tIns="34289" rIns="68579" bIns="34289" rtlCol="0">
            <a:normAutofit fontScale="6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ClrTx/>
              <a:buNone/>
            </a:pPr>
            <a:r>
              <a:rPr lang="vi-VN" altLang="en-US" sz="2500" b="1" dirty="0">
                <a:solidFill>
                  <a:prstClr val="black"/>
                </a:solidFill>
                <a:latin typeface="Cambria" pitchFamily="18" charset="0"/>
                <a:ea typeface="Cambria" pitchFamily="18" charset="0"/>
              </a:rPr>
              <a:t>Nhận xét: </a:t>
            </a:r>
          </a:p>
          <a:p>
            <a:pPr marL="0" indent="0" algn="just">
              <a:lnSpc>
                <a:spcPct val="120000"/>
              </a:lnSpc>
              <a:buClrTx/>
              <a:buNone/>
            </a:pPr>
            <a:r>
              <a:rPr lang="vi-VN" altLang="en-US" sz="2500" b="1" dirty="0">
                <a:solidFill>
                  <a:prstClr val="black"/>
                </a:solidFill>
                <a:latin typeface="Cambria" pitchFamily="18" charset="0"/>
                <a:ea typeface="Cambria" pitchFamily="18" charset="0"/>
              </a:rPr>
              <a:t>- Các dòng sản phẩm có số lượng bán dao động chủ yếu từ 3 - 8  sản phẩm. </a:t>
            </a:r>
          </a:p>
          <a:p>
            <a:pPr marL="0" indent="0" algn="just">
              <a:lnSpc>
                <a:spcPct val="120000"/>
              </a:lnSpc>
              <a:buClrTx/>
              <a:buNone/>
            </a:pPr>
            <a:r>
              <a:rPr lang="vi-VN" altLang="en-US" sz="2500" b="1" dirty="0">
                <a:solidFill>
                  <a:prstClr val="black"/>
                </a:solidFill>
                <a:latin typeface="Cambria" pitchFamily="18" charset="0"/>
                <a:ea typeface="Cambria" pitchFamily="18" charset="0"/>
              </a:rPr>
              <a:t>- Dòng sản phẩm Fashion accessories có số lượng bán từ 2 - 3 nhiều hơn các dòng sản phẩm khác</a:t>
            </a:r>
            <a:r>
              <a:rPr lang="vi-VN" altLang="en-US" sz="2500" b="1" dirty="0" smtClean="0">
                <a:solidFill>
                  <a:prstClr val="black"/>
                </a:solidFill>
                <a:latin typeface="Cambria" pitchFamily="18" charset="0"/>
                <a:ea typeface="Cambria" pitchFamily="18" charset="0"/>
              </a:rPr>
              <a:t>.</a:t>
            </a:r>
            <a:endParaRPr lang="vi-VN" altLang="en-US" sz="2500" b="1" dirty="0">
              <a:solidFill>
                <a:prstClr val="black"/>
              </a:solidFill>
              <a:latin typeface="Cambria" pitchFamily="18" charset="0"/>
              <a:ea typeface="Cambria" pitchFamily="18" charset="0"/>
            </a:endParaRPr>
          </a:p>
          <a:p>
            <a:pPr marL="0" indent="0" algn="just">
              <a:lnSpc>
                <a:spcPct val="120000"/>
              </a:lnSpc>
              <a:buClrTx/>
              <a:buNone/>
            </a:pPr>
            <a:r>
              <a:rPr lang="vi-VN" altLang="en-US" sz="2500" b="1" dirty="0">
                <a:solidFill>
                  <a:prstClr val="black"/>
                </a:solidFill>
                <a:latin typeface="Cambria" pitchFamily="18" charset="0"/>
                <a:ea typeface="Cambria" pitchFamily="18" charset="0"/>
              </a:rPr>
              <a:t>- Dòng sản phẩm Electronic accessories và Sport and travel có số lượng bán từ 9 - 10 sản phẩm cao hơn hẳn các dòng sản phẩm còn lại.</a:t>
            </a:r>
          </a:p>
        </p:txBody>
      </p:sp>
      <p:pic>
        <p:nvPicPr>
          <p:cNvPr id="11" name="Picture 7"/>
          <p:cNvPicPr>
            <a:picLocks noGrp="1" noChangeAspect="1"/>
          </p:cNvPicPr>
          <p:nvPr>
            <p:ph sz="half" idx="2"/>
          </p:nvPr>
        </p:nvPicPr>
        <p:blipFill>
          <a:blip r:embed="rId3"/>
          <a:stretch>
            <a:fillRect/>
          </a:stretch>
        </p:blipFill>
        <p:spPr>
          <a:xfrm>
            <a:off x="273845" y="1729264"/>
            <a:ext cx="4973479" cy="3166110"/>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8823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 y="0"/>
            <a:ext cx="9144000"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628651" y="1133952"/>
            <a:ext cx="7887176" cy="342424"/>
          </a:xfrm>
          <a:solidFill>
            <a:schemeClr val="bg1">
              <a:alpha val="59000"/>
            </a:schemeClr>
          </a:solidFill>
        </p:spPr>
        <p:txBody>
          <a:bodyPr>
            <a:noAutofit/>
          </a:bodyPr>
          <a:lstStyle/>
          <a:p>
            <a:pPr marL="0" indent="0" algn="ctr">
              <a:buNone/>
            </a:pPr>
            <a:r>
              <a:rPr sz="2000" b="1" dirty="0"/>
              <a:t>- </a:t>
            </a:r>
            <a:r>
              <a:rPr sz="2000" b="1" dirty="0" err="1"/>
              <a:t>Tìm</a:t>
            </a:r>
            <a:r>
              <a:rPr sz="2000" b="1" dirty="0"/>
              <a:t> </a:t>
            </a:r>
            <a:r>
              <a:rPr sz="2000" b="1" dirty="0" err="1"/>
              <a:t>hiểu</a:t>
            </a:r>
            <a:r>
              <a:rPr sz="2000" b="1" dirty="0"/>
              <a:t> </a:t>
            </a:r>
            <a:r>
              <a:rPr sz="2000" b="1" dirty="0" err="1"/>
              <a:t>về</a:t>
            </a:r>
            <a:r>
              <a:rPr sz="2000" b="1" dirty="0"/>
              <a:t> </a:t>
            </a:r>
            <a:r>
              <a:rPr sz="2000" b="1" dirty="0" err="1"/>
              <a:t>mức</a:t>
            </a:r>
            <a:r>
              <a:rPr sz="2000" b="1" dirty="0"/>
              <a:t> </a:t>
            </a:r>
            <a:r>
              <a:rPr sz="2000" b="1" dirty="0" err="1"/>
              <a:t>mua</a:t>
            </a:r>
            <a:r>
              <a:rPr sz="2000" b="1" dirty="0"/>
              <a:t> </a:t>
            </a:r>
            <a:r>
              <a:rPr sz="2000" b="1" dirty="0" err="1"/>
              <a:t>hàng</a:t>
            </a:r>
            <a:r>
              <a:rPr sz="2000" b="1" dirty="0"/>
              <a:t> ở </a:t>
            </a:r>
            <a:r>
              <a:rPr sz="2000" b="1" dirty="0" err="1"/>
              <a:t>nam</a:t>
            </a:r>
            <a:r>
              <a:rPr sz="2000" b="1" dirty="0"/>
              <a:t> </a:t>
            </a:r>
            <a:r>
              <a:rPr sz="2000" b="1" dirty="0" err="1"/>
              <a:t>và</a:t>
            </a:r>
            <a:r>
              <a:rPr sz="2000" b="1" dirty="0"/>
              <a:t> </a:t>
            </a:r>
            <a:r>
              <a:rPr sz="2000" b="1" dirty="0" err="1"/>
              <a:t>nữ</a:t>
            </a:r>
            <a:r>
              <a:rPr lang="vi-VN" sz="2000" b="1" dirty="0"/>
              <a:t>?</a:t>
            </a:r>
            <a:r>
              <a:rPr sz="2000" b="1" dirty="0"/>
              <a:t>	</a:t>
            </a:r>
          </a:p>
        </p:txBody>
      </p:sp>
      <p:sp>
        <p:nvSpPr>
          <p:cNvPr id="6" name="Content Placeholder 3"/>
          <p:cNvSpPr/>
          <p:nvPr/>
        </p:nvSpPr>
        <p:spPr>
          <a:xfrm>
            <a:off x="5274945" y="2132171"/>
            <a:ext cx="3565684" cy="2472690"/>
          </a:xfrm>
          <a:prstGeom prst="rect">
            <a:avLst/>
          </a:prstGeom>
          <a:solidFill>
            <a:schemeClr val="bg1">
              <a:alpha val="59000"/>
            </a:schemeClr>
          </a:solidFill>
        </p:spPr>
        <p:txBody>
          <a:bodyPr vert="horz" lIns="68579" tIns="34289" rIns="68579" bIns="34289"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ClrTx/>
              <a:buNone/>
            </a:pPr>
            <a:r>
              <a:rPr lang="vi-VN" altLang="en-US" sz="2500" b="1" dirty="0">
                <a:solidFill>
                  <a:prstClr val="black"/>
                </a:solidFill>
                <a:latin typeface="Cambria" pitchFamily="18" charset="0"/>
                <a:ea typeface="Cambria" pitchFamily="18" charset="0"/>
              </a:rPr>
              <a:t>Nhận xét:</a:t>
            </a:r>
          </a:p>
          <a:p>
            <a:pPr marL="0" indent="0" algn="just">
              <a:lnSpc>
                <a:spcPct val="120000"/>
              </a:lnSpc>
              <a:buClrTx/>
              <a:buNone/>
            </a:pPr>
            <a:r>
              <a:rPr lang="vi-VN" altLang="en-US" sz="2500" b="1" dirty="0">
                <a:solidFill>
                  <a:prstClr val="black"/>
                </a:solidFill>
                <a:latin typeface="Cambria" pitchFamily="18" charset="0"/>
                <a:ea typeface="Cambria" pitchFamily="18" charset="0"/>
              </a:rPr>
              <a:t>- Số lượng bán ra nhiều nhất là 10.</a:t>
            </a:r>
          </a:p>
          <a:p>
            <a:pPr marL="0" indent="0" algn="just">
              <a:lnSpc>
                <a:spcPct val="120000"/>
              </a:lnSpc>
              <a:buClrTx/>
              <a:buNone/>
            </a:pPr>
            <a:r>
              <a:rPr lang="vi-VN" altLang="en-US" sz="2500" b="1" dirty="0">
                <a:solidFill>
                  <a:prstClr val="black"/>
                </a:solidFill>
                <a:latin typeface="Cambria" pitchFamily="18" charset="0"/>
                <a:ea typeface="Cambria" pitchFamily="18" charset="0"/>
              </a:rPr>
              <a:t>- Số lượng bán ra nhỏ nhất là 1.</a:t>
            </a:r>
          </a:p>
          <a:p>
            <a:pPr marL="0" indent="0" algn="just">
              <a:lnSpc>
                <a:spcPct val="120000"/>
              </a:lnSpc>
              <a:buClrTx/>
              <a:buNone/>
            </a:pPr>
            <a:r>
              <a:rPr lang="vi-VN" altLang="en-US" sz="2500" b="1" dirty="0">
                <a:solidFill>
                  <a:prstClr val="black"/>
                </a:solidFill>
                <a:latin typeface="Cambria" pitchFamily="18" charset="0"/>
                <a:ea typeface="Cambria" pitchFamily="18" charset="0"/>
              </a:rPr>
              <a:t>- Nữ có số lượng mua trung bình là 6, còn ở bên nam là 5</a:t>
            </a:r>
          </a:p>
          <a:p>
            <a:pPr marL="0" indent="0" algn="just">
              <a:lnSpc>
                <a:spcPct val="120000"/>
              </a:lnSpc>
              <a:buClrTx/>
              <a:buNone/>
            </a:pPr>
            <a:r>
              <a:rPr lang="vi-VN" altLang="en-US" sz="2500" b="1" dirty="0">
                <a:solidFill>
                  <a:prstClr val="black"/>
                </a:solidFill>
                <a:latin typeface="Cambria" pitchFamily="18" charset="0"/>
                <a:ea typeface="Cambria" pitchFamily="18" charset="0"/>
              </a:rPr>
              <a:t>=&gt; Nhìn chung, giữa nam và nữ mua hàng với số lượng gần như nhau và chênh lệch không đáng kể.</a:t>
            </a:r>
          </a:p>
        </p:txBody>
      </p:sp>
      <p:pic>
        <p:nvPicPr>
          <p:cNvPr id="12" name="Picture 8"/>
          <p:cNvPicPr>
            <a:picLocks noGrp="1" noChangeAspect="1"/>
          </p:cNvPicPr>
          <p:nvPr>
            <p:ph sz="half" idx="2"/>
          </p:nvPr>
        </p:nvPicPr>
        <p:blipFill>
          <a:blip r:embed="rId3"/>
          <a:stretch>
            <a:fillRect/>
          </a:stretch>
        </p:blipFill>
        <p:spPr>
          <a:xfrm>
            <a:off x="628174" y="1615441"/>
            <a:ext cx="4430078" cy="3155156"/>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22913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 y="0"/>
            <a:ext cx="9143524" cy="994410"/>
          </a:xfrm>
          <a:gradFill>
            <a:gsLst>
              <a:gs pos="0">
                <a:srgbClr val="007BD3">
                  <a:alpha val="50000"/>
                </a:srgbClr>
              </a:gs>
              <a:gs pos="100000">
                <a:srgbClr val="034373"/>
              </a:gs>
            </a:gsLst>
            <a:lin scaled="0"/>
          </a:gradFill>
        </p:spPr>
        <p:txBody>
          <a:bodyPr/>
          <a:lstStyle/>
          <a:p>
            <a:pPr algn="ctr"/>
            <a:r>
              <a:rPr lang="vi-VN" altLang="en-US" sz="4100" b="1"/>
              <a:t>  </a:t>
            </a:r>
            <a:r>
              <a:rPr lang="vi-VN" altLang="en-US" sz="4100" b="1">
                <a:gradFill>
                  <a:gsLst>
                    <a:gs pos="0">
                      <a:srgbClr val="FBFB11"/>
                    </a:gs>
                    <a:gs pos="100000">
                      <a:srgbClr val="838309"/>
                    </a:gs>
                  </a:gsLst>
                  <a:lin ang="5400000" scaled="0"/>
                </a:gra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545308" y="1126809"/>
            <a:ext cx="7887176" cy="606266"/>
          </a:xfrm>
          <a:solidFill>
            <a:schemeClr val="bg1">
              <a:alpha val="59000"/>
            </a:schemeClr>
          </a:solidFill>
        </p:spPr>
        <p:txBody>
          <a:bodyPr>
            <a:noAutofit/>
          </a:bodyPr>
          <a:lstStyle/>
          <a:p>
            <a:pPr marL="0" indent="0" algn="ctr">
              <a:buNone/>
            </a:pPr>
            <a:r>
              <a:rPr sz="2000"/>
              <a:t>- Tìm hiểu về sự phân bố số lượng bán ra của từng dòng sản phẩm ở chi nhánh A</a:t>
            </a:r>
            <a:r>
              <a:rPr lang="en-US" sz="2000"/>
              <a:t>, B, C?</a:t>
            </a:r>
          </a:p>
        </p:txBody>
      </p:sp>
      <p:pic>
        <p:nvPicPr>
          <p:cNvPr id="5" name="Picture 1"/>
          <p:cNvPicPr>
            <a:picLocks noGrp="1" noChangeAspect="1"/>
          </p:cNvPicPr>
          <p:nvPr>
            <p:ph sz="half" idx="2"/>
          </p:nvPr>
        </p:nvPicPr>
        <p:blipFill>
          <a:blip r:embed="rId3"/>
          <a:stretch>
            <a:fillRect/>
          </a:stretch>
        </p:blipFill>
        <p:spPr>
          <a:xfrm>
            <a:off x="48579" y="1864995"/>
            <a:ext cx="2881789" cy="3044666"/>
          </a:xfrm>
          <a:prstGeom prst="rect">
            <a:avLst/>
          </a:prstGeom>
          <a:noFill/>
          <a:ln>
            <a:noFill/>
          </a:ln>
        </p:spPr>
      </p:pic>
      <p:pic>
        <p:nvPicPr>
          <p:cNvPr id="7" name="Picture 2"/>
          <p:cNvPicPr>
            <a:picLocks noChangeAspect="1"/>
          </p:cNvPicPr>
          <p:nvPr/>
        </p:nvPicPr>
        <p:blipFill>
          <a:blip r:embed="rId4"/>
          <a:stretch>
            <a:fillRect/>
          </a:stretch>
        </p:blipFill>
        <p:spPr>
          <a:xfrm>
            <a:off x="2990852" y="1864996"/>
            <a:ext cx="3061811" cy="3037523"/>
          </a:xfrm>
          <a:prstGeom prst="rect">
            <a:avLst/>
          </a:prstGeom>
          <a:noFill/>
          <a:ln>
            <a:noFill/>
          </a:ln>
        </p:spPr>
      </p:pic>
      <p:pic>
        <p:nvPicPr>
          <p:cNvPr id="20" name="Picture 7"/>
          <p:cNvPicPr>
            <a:picLocks noChangeAspect="1"/>
          </p:cNvPicPr>
          <p:nvPr/>
        </p:nvPicPr>
        <p:blipFill>
          <a:blip r:embed="rId5"/>
          <a:stretch>
            <a:fillRect/>
          </a:stretch>
        </p:blipFill>
        <p:spPr>
          <a:xfrm>
            <a:off x="6159818" y="1865949"/>
            <a:ext cx="2937510" cy="3043714"/>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56971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in)">
                                      <p:cBhvr>
                                        <p:cTn id="1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69545"/>
            <a:ext cx="9143524"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628174" y="1062037"/>
            <a:ext cx="7887176" cy="711518"/>
          </a:xfrm>
          <a:solidFill>
            <a:schemeClr val="bg1">
              <a:alpha val="59000"/>
            </a:schemeClr>
          </a:solidFill>
        </p:spPr>
        <p:txBody>
          <a:bodyPr>
            <a:noAutofit/>
          </a:bodyPr>
          <a:lstStyle/>
          <a:p>
            <a:pPr marL="0" indent="0" algn="ctr">
              <a:buNone/>
            </a:pPr>
            <a:r>
              <a:rPr sz="2000" b="1" dirty="0">
                <a:latin typeface="Cambria" pitchFamily="18" charset="0"/>
                <a:ea typeface="Cambria" pitchFamily="18" charset="0"/>
              </a:rPr>
              <a:t>- </a:t>
            </a:r>
            <a:r>
              <a:rPr sz="2000" b="1" dirty="0" err="1">
                <a:latin typeface="Cambria" pitchFamily="18" charset="0"/>
                <a:ea typeface="Cambria" pitchFamily="18" charset="0"/>
              </a:rPr>
              <a:t>Tìm</a:t>
            </a:r>
            <a:r>
              <a:rPr sz="2000" b="1" dirty="0">
                <a:latin typeface="Cambria" pitchFamily="18" charset="0"/>
                <a:ea typeface="Cambria" pitchFamily="18" charset="0"/>
              </a:rPr>
              <a:t> </a:t>
            </a:r>
            <a:r>
              <a:rPr sz="2000" b="1" dirty="0" err="1">
                <a:latin typeface="Cambria" pitchFamily="18" charset="0"/>
                <a:ea typeface="Cambria" pitchFamily="18" charset="0"/>
              </a:rPr>
              <a:t>hiểu</a:t>
            </a:r>
            <a:r>
              <a:rPr sz="2000" b="1" dirty="0">
                <a:latin typeface="Cambria" pitchFamily="18" charset="0"/>
                <a:ea typeface="Cambria" pitchFamily="18" charset="0"/>
              </a:rPr>
              <a:t> </a:t>
            </a:r>
            <a:r>
              <a:rPr sz="2000" b="1" dirty="0" err="1">
                <a:latin typeface="Cambria" pitchFamily="18" charset="0"/>
                <a:ea typeface="Cambria" pitchFamily="18" charset="0"/>
              </a:rPr>
              <a:t>về</a:t>
            </a:r>
            <a:r>
              <a:rPr sz="2000" b="1" dirty="0">
                <a:latin typeface="Cambria" pitchFamily="18" charset="0"/>
                <a:ea typeface="Cambria" pitchFamily="18" charset="0"/>
              </a:rPr>
              <a:t> </a:t>
            </a:r>
            <a:r>
              <a:rPr sz="2000" b="1" dirty="0" err="1">
                <a:latin typeface="Cambria" pitchFamily="18" charset="0"/>
                <a:ea typeface="Cambria" pitchFamily="18" charset="0"/>
              </a:rPr>
              <a:t>sự</a:t>
            </a:r>
            <a:r>
              <a:rPr sz="2000" b="1" dirty="0">
                <a:latin typeface="Cambria" pitchFamily="18" charset="0"/>
                <a:ea typeface="Cambria" pitchFamily="18" charset="0"/>
              </a:rPr>
              <a:t> </a:t>
            </a:r>
            <a:r>
              <a:rPr sz="2000" b="1" dirty="0" err="1">
                <a:latin typeface="Cambria" pitchFamily="18" charset="0"/>
                <a:ea typeface="Cambria" pitchFamily="18" charset="0"/>
              </a:rPr>
              <a:t>phân</a:t>
            </a:r>
            <a:r>
              <a:rPr sz="2000" b="1" dirty="0">
                <a:latin typeface="Cambria" pitchFamily="18" charset="0"/>
                <a:ea typeface="Cambria" pitchFamily="18" charset="0"/>
              </a:rPr>
              <a:t> </a:t>
            </a:r>
            <a:r>
              <a:rPr sz="2000" b="1" dirty="0" err="1">
                <a:latin typeface="Cambria" pitchFamily="18" charset="0"/>
                <a:ea typeface="Cambria" pitchFamily="18" charset="0"/>
              </a:rPr>
              <a:t>bố</a:t>
            </a:r>
            <a:r>
              <a:rPr sz="2000" b="1" dirty="0">
                <a:latin typeface="Cambria" pitchFamily="18" charset="0"/>
                <a:ea typeface="Cambria" pitchFamily="18" charset="0"/>
              </a:rPr>
              <a:t> </a:t>
            </a:r>
            <a:r>
              <a:rPr sz="2000" b="1" dirty="0" err="1">
                <a:latin typeface="Cambria" pitchFamily="18" charset="0"/>
                <a:ea typeface="Cambria" pitchFamily="18" charset="0"/>
              </a:rPr>
              <a:t>số</a:t>
            </a:r>
            <a:r>
              <a:rPr sz="2000" b="1" dirty="0">
                <a:latin typeface="Cambria" pitchFamily="18" charset="0"/>
                <a:ea typeface="Cambria" pitchFamily="18" charset="0"/>
              </a:rPr>
              <a:t> </a:t>
            </a:r>
            <a:r>
              <a:rPr sz="2000" b="1" dirty="0" err="1">
                <a:latin typeface="Cambria" pitchFamily="18" charset="0"/>
                <a:ea typeface="Cambria" pitchFamily="18" charset="0"/>
              </a:rPr>
              <a:t>lượng</a:t>
            </a:r>
            <a:r>
              <a:rPr sz="2000" b="1" dirty="0">
                <a:latin typeface="Cambria" pitchFamily="18" charset="0"/>
                <a:ea typeface="Cambria" pitchFamily="18" charset="0"/>
              </a:rPr>
              <a:t> </a:t>
            </a:r>
            <a:r>
              <a:rPr sz="2000" b="1" dirty="0" err="1">
                <a:latin typeface="Cambria" pitchFamily="18" charset="0"/>
                <a:ea typeface="Cambria" pitchFamily="18" charset="0"/>
              </a:rPr>
              <a:t>bán</a:t>
            </a:r>
            <a:r>
              <a:rPr sz="2000" b="1" dirty="0">
                <a:latin typeface="Cambria" pitchFamily="18" charset="0"/>
                <a:ea typeface="Cambria" pitchFamily="18" charset="0"/>
              </a:rPr>
              <a:t> </a:t>
            </a:r>
            <a:r>
              <a:rPr sz="2000" b="1" dirty="0" err="1">
                <a:latin typeface="Cambria" pitchFamily="18" charset="0"/>
                <a:ea typeface="Cambria" pitchFamily="18" charset="0"/>
              </a:rPr>
              <a:t>ra</a:t>
            </a:r>
            <a:r>
              <a:rPr sz="2000" b="1" dirty="0">
                <a:latin typeface="Cambria" pitchFamily="18" charset="0"/>
                <a:ea typeface="Cambria" pitchFamily="18" charset="0"/>
              </a:rPr>
              <a:t> </a:t>
            </a:r>
            <a:r>
              <a:rPr sz="2000" b="1" dirty="0" err="1">
                <a:latin typeface="Cambria" pitchFamily="18" charset="0"/>
                <a:ea typeface="Cambria" pitchFamily="18" charset="0"/>
              </a:rPr>
              <a:t>của</a:t>
            </a:r>
            <a:r>
              <a:rPr sz="2000" b="1" dirty="0">
                <a:latin typeface="Cambria" pitchFamily="18" charset="0"/>
                <a:ea typeface="Cambria" pitchFamily="18" charset="0"/>
              </a:rPr>
              <a:t> </a:t>
            </a:r>
            <a:r>
              <a:rPr sz="2000" b="1" dirty="0" err="1">
                <a:latin typeface="Cambria" pitchFamily="18" charset="0"/>
                <a:ea typeface="Cambria" pitchFamily="18" charset="0"/>
              </a:rPr>
              <a:t>từng</a:t>
            </a:r>
            <a:r>
              <a:rPr sz="2000" b="1" dirty="0">
                <a:latin typeface="Cambria" pitchFamily="18" charset="0"/>
                <a:ea typeface="Cambria" pitchFamily="18" charset="0"/>
              </a:rPr>
              <a:t> </a:t>
            </a:r>
            <a:r>
              <a:rPr sz="2000" b="1" dirty="0" err="1">
                <a:latin typeface="Cambria" pitchFamily="18" charset="0"/>
                <a:ea typeface="Cambria" pitchFamily="18" charset="0"/>
              </a:rPr>
              <a:t>dòng</a:t>
            </a:r>
            <a:r>
              <a:rPr sz="2000" b="1" dirty="0">
                <a:latin typeface="Cambria" pitchFamily="18" charset="0"/>
                <a:ea typeface="Cambria" pitchFamily="18" charset="0"/>
              </a:rPr>
              <a:t> </a:t>
            </a:r>
            <a:r>
              <a:rPr sz="2000" b="1" dirty="0" err="1">
                <a:latin typeface="Cambria" pitchFamily="18" charset="0"/>
                <a:ea typeface="Cambria" pitchFamily="18" charset="0"/>
              </a:rPr>
              <a:t>sản</a:t>
            </a:r>
            <a:r>
              <a:rPr sz="2000" b="1" dirty="0">
                <a:latin typeface="Cambria" pitchFamily="18" charset="0"/>
                <a:ea typeface="Cambria" pitchFamily="18" charset="0"/>
              </a:rPr>
              <a:t> </a:t>
            </a:r>
            <a:r>
              <a:rPr sz="2000" b="1" dirty="0" err="1">
                <a:latin typeface="Cambria" pitchFamily="18" charset="0"/>
                <a:ea typeface="Cambria" pitchFamily="18" charset="0"/>
              </a:rPr>
              <a:t>phẩm</a:t>
            </a:r>
            <a:r>
              <a:rPr sz="2000" b="1" dirty="0">
                <a:latin typeface="Cambria" pitchFamily="18" charset="0"/>
                <a:ea typeface="Cambria" pitchFamily="18" charset="0"/>
              </a:rPr>
              <a:t> ở chi </a:t>
            </a:r>
            <a:r>
              <a:rPr sz="2000" b="1" dirty="0" err="1">
                <a:latin typeface="Cambria" pitchFamily="18" charset="0"/>
                <a:ea typeface="Cambria" pitchFamily="18" charset="0"/>
              </a:rPr>
              <a:t>nhánh</a:t>
            </a:r>
            <a:r>
              <a:rPr sz="2000" b="1" dirty="0">
                <a:latin typeface="Cambria" pitchFamily="18" charset="0"/>
                <a:ea typeface="Cambria" pitchFamily="18" charset="0"/>
              </a:rPr>
              <a:t> A</a:t>
            </a:r>
            <a:r>
              <a:rPr lang="en-US" sz="2000" b="1" dirty="0">
                <a:latin typeface="Cambria" pitchFamily="18" charset="0"/>
                <a:ea typeface="Cambria" pitchFamily="18" charset="0"/>
              </a:rPr>
              <a:t>, B, C?</a:t>
            </a:r>
          </a:p>
        </p:txBody>
      </p:sp>
      <p:sp>
        <p:nvSpPr>
          <p:cNvPr id="9" name="Content Placeholder 3"/>
          <p:cNvSpPr/>
          <p:nvPr/>
        </p:nvSpPr>
        <p:spPr>
          <a:xfrm>
            <a:off x="628174" y="1851185"/>
            <a:ext cx="7887176" cy="3076575"/>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vi-VN" sz="1200" b="1" dirty="0">
                <a:solidFill>
                  <a:prstClr val="black"/>
                </a:solidFill>
                <a:latin typeface="Cambria" pitchFamily="18" charset="0"/>
                <a:ea typeface="Cambria" pitchFamily="18" charset="0"/>
              </a:rPr>
              <a:t>Nhận xét:</a:t>
            </a:r>
          </a:p>
          <a:p>
            <a:pPr marL="0" indent="0">
              <a:buClrTx/>
              <a:buNone/>
            </a:pPr>
            <a:r>
              <a:rPr lang="vi-VN" sz="1500" b="1" dirty="0">
                <a:solidFill>
                  <a:prstClr val="black"/>
                </a:solidFill>
                <a:latin typeface="Cambria" pitchFamily="18" charset="0"/>
                <a:ea typeface="Cambria" pitchFamily="18" charset="0"/>
              </a:rPr>
              <a:t>- Các dòng sản phẩm phân bố đều nhất ở các chi nhánh:</a:t>
            </a:r>
          </a:p>
          <a:p>
            <a:pPr marL="342892" lvl="1" indent="0">
              <a:buClrTx/>
              <a:buNone/>
            </a:pPr>
            <a:r>
              <a:rPr lang="vi-VN" sz="1500" b="1" dirty="0">
                <a:solidFill>
                  <a:prstClr val="black"/>
                </a:solidFill>
                <a:latin typeface="Cambria" pitchFamily="18" charset="0"/>
                <a:ea typeface="Cambria" pitchFamily="18" charset="0"/>
              </a:rPr>
              <a:t>+ Chi nhánh A: Home and lifestyle</a:t>
            </a:r>
          </a:p>
          <a:p>
            <a:pPr marL="342892" lvl="1" indent="0">
              <a:buClrTx/>
              <a:buNone/>
            </a:pPr>
            <a:r>
              <a:rPr lang="vi-VN" sz="1500" b="1" dirty="0">
                <a:solidFill>
                  <a:prstClr val="black"/>
                </a:solidFill>
                <a:latin typeface="Cambria" pitchFamily="18" charset="0"/>
                <a:ea typeface="Cambria" pitchFamily="18" charset="0"/>
              </a:rPr>
              <a:t>+ Chi nhánh B: Food and beverages</a:t>
            </a:r>
          </a:p>
          <a:p>
            <a:pPr marL="342892" lvl="1" indent="0">
              <a:buClrTx/>
              <a:buNone/>
            </a:pPr>
            <a:r>
              <a:rPr lang="vi-VN" sz="1500" b="1" dirty="0">
                <a:solidFill>
                  <a:prstClr val="black"/>
                </a:solidFill>
                <a:latin typeface="Cambria" pitchFamily="18" charset="0"/>
                <a:ea typeface="Cambria" pitchFamily="18" charset="0"/>
              </a:rPr>
              <a:t>+ Chi nhánh C: </a:t>
            </a:r>
            <a:r>
              <a:rPr lang="vi-VN" sz="1500" b="1" dirty="0">
                <a:solidFill>
                  <a:prstClr val="black"/>
                </a:solidFill>
                <a:latin typeface="Cambria" pitchFamily="18" charset="0"/>
                <a:ea typeface="Cambria" pitchFamily="18" charset="0"/>
                <a:sym typeface="+mn-ea"/>
              </a:rPr>
              <a:t>Food and beverages, Fashion accessories</a:t>
            </a:r>
          </a:p>
          <a:p>
            <a:pPr marL="0" indent="0">
              <a:buClrTx/>
              <a:buNone/>
            </a:pPr>
            <a:r>
              <a:rPr lang="vi-VN" sz="1500" b="1" dirty="0">
                <a:solidFill>
                  <a:prstClr val="black"/>
                </a:solidFill>
                <a:latin typeface="Cambria" pitchFamily="18" charset="0"/>
                <a:ea typeface="Cambria" pitchFamily="18" charset="0"/>
                <a:sym typeface="+mn-ea"/>
              </a:rPr>
              <a:t>- Các dòng sản phẩm có tỉ lệ phân bố không ổn nhất ở các chi nhánh:</a:t>
            </a:r>
          </a:p>
          <a:p>
            <a:pPr marL="0" lvl="1" indent="342892">
              <a:buClrTx/>
              <a:buNone/>
            </a:pPr>
            <a:r>
              <a:rPr lang="vi-VN" sz="1500" b="1" dirty="0">
                <a:solidFill>
                  <a:prstClr val="black"/>
                </a:solidFill>
                <a:latin typeface="Cambria" pitchFamily="18" charset="0"/>
                <a:ea typeface="Cambria" pitchFamily="18" charset="0"/>
                <a:sym typeface="+mn-ea"/>
              </a:rPr>
              <a:t>+ Chi nhánh A:  Food and beverages</a:t>
            </a:r>
            <a:endParaRPr lang="vi-VN" sz="1500" b="1" dirty="0">
              <a:solidFill>
                <a:prstClr val="black"/>
              </a:solidFill>
              <a:latin typeface="Cambria" pitchFamily="18" charset="0"/>
              <a:ea typeface="Cambria" pitchFamily="18" charset="0"/>
            </a:endParaRPr>
          </a:p>
          <a:p>
            <a:pPr marL="342892" lvl="1" indent="0">
              <a:buClrTx/>
              <a:buNone/>
            </a:pPr>
            <a:r>
              <a:rPr lang="vi-VN" sz="1500" b="1" dirty="0">
                <a:solidFill>
                  <a:prstClr val="black"/>
                </a:solidFill>
                <a:latin typeface="Cambria" pitchFamily="18" charset="0"/>
                <a:ea typeface="Cambria" pitchFamily="18" charset="0"/>
                <a:sym typeface="+mn-ea"/>
              </a:rPr>
              <a:t>+ Chi nhánh B: Home and lifestyle, Electrocnic accessories</a:t>
            </a:r>
            <a:endParaRPr lang="vi-VN" sz="1500" b="1" dirty="0">
              <a:solidFill>
                <a:prstClr val="black"/>
              </a:solidFill>
              <a:latin typeface="Cambria" pitchFamily="18" charset="0"/>
              <a:ea typeface="Cambria" pitchFamily="18" charset="0"/>
            </a:endParaRPr>
          </a:p>
          <a:p>
            <a:pPr marL="342892" lvl="1" indent="0">
              <a:buClrTx/>
              <a:buNone/>
            </a:pPr>
            <a:r>
              <a:rPr lang="vi-VN" sz="1500" b="1" dirty="0">
                <a:solidFill>
                  <a:prstClr val="black"/>
                </a:solidFill>
                <a:latin typeface="Cambria" pitchFamily="18" charset="0"/>
                <a:ea typeface="Cambria" pitchFamily="18" charset="0"/>
                <a:sym typeface="+mn-ea"/>
              </a:rPr>
              <a:t>+ Chi nhánh C: Health and beauty</a:t>
            </a:r>
          </a:p>
          <a:p>
            <a:pPr marL="0" indent="0">
              <a:buClrTx/>
              <a:buNone/>
            </a:pPr>
            <a:r>
              <a:rPr lang="vi-VN" sz="1500" b="1" dirty="0">
                <a:solidFill>
                  <a:prstClr val="black"/>
                </a:solidFill>
                <a:latin typeface="Cambria" pitchFamily="18" charset="0"/>
                <a:ea typeface="Cambria" pitchFamily="18" charset="0"/>
                <a:sym typeface="+mn-ea"/>
              </a:rPr>
              <a:t>- Chi nhánh C có tỉ lệ phân bố số lượng bán các dòng sản phẩm tốt nhất</a:t>
            </a:r>
          </a:p>
          <a:p>
            <a:pPr marL="0" indent="0">
              <a:buClrTx/>
              <a:buNone/>
            </a:pPr>
            <a:r>
              <a:rPr lang="vi-VN" sz="1500" b="1" dirty="0">
                <a:solidFill>
                  <a:prstClr val="black"/>
                </a:solidFill>
                <a:latin typeface="Cambria" pitchFamily="18" charset="0"/>
                <a:ea typeface="Cambria" pitchFamily="18" charset="0"/>
                <a:sym typeface="+mn-ea"/>
              </a:rPr>
              <a:t>- Chi nhánh B có tỉ lệ phân bố số lượng bán các dòng sản phẩm không tốt </a:t>
            </a:r>
            <a:r>
              <a:rPr lang="vi-VN" sz="1500" b="1" dirty="0" smtClean="0">
                <a:solidFill>
                  <a:prstClr val="black"/>
                </a:solidFill>
                <a:latin typeface="Cambria" pitchFamily="18" charset="0"/>
                <a:ea typeface="Cambria" pitchFamily="18" charset="0"/>
                <a:sym typeface="+mn-ea"/>
              </a:rPr>
              <a:t>nhất</a:t>
            </a:r>
            <a:endParaRPr lang="vi-VN" sz="1500" b="1" dirty="0">
              <a:solidFill>
                <a:prstClr val="black"/>
              </a:solidFill>
              <a:latin typeface="Cambria" pitchFamily="18" charset="0"/>
              <a:ea typeface="Cambria" pitchFamily="18" charset="0"/>
              <a:sym typeface="+mn-ea"/>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46614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4410"/>
          </a:xfrm>
          <a:gradFill>
            <a:gsLst>
              <a:gs pos="0">
                <a:srgbClr val="007BD3">
                  <a:alpha val="50000"/>
                </a:srgbClr>
              </a:gs>
              <a:gs pos="100000">
                <a:srgbClr val="034373"/>
              </a:gs>
            </a:gsLst>
            <a:lin scaled="0"/>
          </a:gradFill>
        </p:spPr>
        <p:txBody>
          <a:bodyPr/>
          <a:lstStyle/>
          <a:p>
            <a:pPr algn="ctr"/>
            <a:r>
              <a:rPr lang="vi-VN" altLang="en-US" sz="4100" b="1"/>
              <a:t>  </a:t>
            </a:r>
            <a:r>
              <a:rPr lang="vi-VN" altLang="en-US" sz="4100" b="1">
                <a:gradFill>
                  <a:gsLst>
                    <a:gs pos="0">
                      <a:srgbClr val="FBFB11"/>
                    </a:gs>
                    <a:gs pos="100000">
                      <a:srgbClr val="838309"/>
                    </a:gs>
                  </a:gsLst>
                  <a:lin ang="5400000" scaled="0"/>
                </a:gra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545782" y="1069182"/>
            <a:ext cx="7969568" cy="378143"/>
          </a:xfrm>
          <a:solidFill>
            <a:schemeClr val="bg1">
              <a:alpha val="59000"/>
            </a:schemeClr>
          </a:solidFill>
        </p:spPr>
        <p:txBody>
          <a:bodyPr>
            <a:noAutofit/>
          </a:bodyPr>
          <a:lstStyle/>
          <a:p>
            <a:pPr marL="0" indent="0" algn="ctr">
              <a:buNone/>
            </a:pPr>
            <a:r>
              <a:rPr sz="1500"/>
              <a:t>- Tìm hiểu về mức cho điểm rating ở nam và nữ của từng dòng sản phẩm ở chi nhánh A</a:t>
            </a:r>
            <a:r>
              <a:rPr lang="en-US" sz="1500"/>
              <a:t>, B, C?</a:t>
            </a:r>
          </a:p>
        </p:txBody>
      </p:sp>
      <p:pic>
        <p:nvPicPr>
          <p:cNvPr id="6" name="Picture 3"/>
          <p:cNvPicPr>
            <a:picLocks noGrp="1" noChangeAspect="1"/>
          </p:cNvPicPr>
          <p:nvPr>
            <p:ph sz="half" idx="2"/>
          </p:nvPr>
        </p:nvPicPr>
        <p:blipFill>
          <a:blip r:embed="rId3"/>
          <a:stretch>
            <a:fillRect/>
          </a:stretch>
        </p:blipFill>
        <p:spPr>
          <a:xfrm>
            <a:off x="85725" y="1563054"/>
            <a:ext cx="2979420" cy="3579971"/>
          </a:xfrm>
          <a:prstGeom prst="rect">
            <a:avLst/>
          </a:prstGeom>
          <a:noFill/>
          <a:ln>
            <a:noFill/>
          </a:ln>
        </p:spPr>
      </p:pic>
      <p:pic>
        <p:nvPicPr>
          <p:cNvPr id="16" name="Picture 4"/>
          <p:cNvPicPr>
            <a:picLocks noChangeAspect="1"/>
          </p:cNvPicPr>
          <p:nvPr/>
        </p:nvPicPr>
        <p:blipFill>
          <a:blip r:embed="rId4"/>
          <a:stretch>
            <a:fillRect/>
          </a:stretch>
        </p:blipFill>
        <p:spPr>
          <a:xfrm>
            <a:off x="3146584" y="1563054"/>
            <a:ext cx="3020378" cy="3579971"/>
          </a:xfrm>
          <a:prstGeom prst="rect">
            <a:avLst/>
          </a:prstGeom>
          <a:noFill/>
          <a:ln>
            <a:noFill/>
          </a:ln>
        </p:spPr>
      </p:pic>
      <p:pic>
        <p:nvPicPr>
          <p:cNvPr id="22" name="Picture 8"/>
          <p:cNvPicPr>
            <a:picLocks noChangeAspect="1"/>
          </p:cNvPicPr>
          <p:nvPr/>
        </p:nvPicPr>
        <p:blipFill>
          <a:blip r:embed="rId5"/>
          <a:stretch>
            <a:fillRect/>
          </a:stretch>
        </p:blipFill>
        <p:spPr>
          <a:xfrm>
            <a:off x="6248402" y="1563054"/>
            <a:ext cx="2844641" cy="3579971"/>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65186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9" name="Content Placeholder 3"/>
          <p:cNvSpPr/>
          <p:nvPr/>
        </p:nvSpPr>
        <p:spPr>
          <a:xfrm>
            <a:off x="545782" y="1271908"/>
            <a:ext cx="7887176" cy="3427095"/>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Tx/>
              <a:buNone/>
            </a:pPr>
            <a:r>
              <a:rPr lang="vi-VN" sz="1200" b="1" dirty="0">
                <a:latin typeface="Cambria" pitchFamily="18" charset="0"/>
                <a:ea typeface="Cambria" pitchFamily="18" charset="0"/>
              </a:rPr>
              <a:t>Nhận xét:</a:t>
            </a:r>
          </a:p>
          <a:p>
            <a:pPr marL="0" indent="0">
              <a:lnSpc>
                <a:spcPct val="100000"/>
              </a:lnSpc>
              <a:buClrTx/>
              <a:buNone/>
            </a:pPr>
            <a:r>
              <a:rPr lang="vi-VN" sz="1500" b="1" dirty="0">
                <a:latin typeface="Cambria" pitchFamily="18" charset="0"/>
                <a:ea typeface="Cambria" pitchFamily="18" charset="0"/>
              </a:rPr>
              <a:t>- </a:t>
            </a:r>
            <a:r>
              <a:rPr lang="en-US" altLang="vi-VN" sz="1500" b="1" dirty="0">
                <a:latin typeface="Cambria" pitchFamily="18" charset="0"/>
                <a:ea typeface="Cambria" pitchFamily="18" charset="0"/>
              </a:rPr>
              <a:t>Rating </a:t>
            </a:r>
            <a:r>
              <a:rPr lang="en-US" altLang="vi-VN" sz="1500" b="1" dirty="0" err="1">
                <a:latin typeface="Cambria" pitchFamily="18" charset="0"/>
                <a:ea typeface="Cambria" pitchFamily="18" charset="0"/>
              </a:rPr>
              <a:t>gi</a:t>
            </a:r>
            <a:r>
              <a:rPr lang="vi-VN" altLang="en-US" sz="1500" b="1" dirty="0">
                <a:latin typeface="Cambria" pitchFamily="18" charset="0"/>
                <a:ea typeface="Cambria" pitchFamily="18" charset="0"/>
              </a:rPr>
              <a:t>ữa </a:t>
            </a:r>
            <a:r>
              <a:rPr lang="vi-VN" altLang="en-US" sz="1500" b="1" dirty="0">
                <a:solidFill>
                  <a:prstClr val="black"/>
                </a:solidFill>
                <a:latin typeface="Cambria" pitchFamily="18" charset="0"/>
                <a:ea typeface="Cambria" pitchFamily="18" charset="0"/>
              </a:rPr>
              <a:t>nam và nữ ở chi nhánh A</a:t>
            </a:r>
            <a:r>
              <a:rPr lang="vi-VN" sz="1500" b="1" dirty="0">
                <a:solidFill>
                  <a:prstClr val="black"/>
                </a:solidFill>
                <a:latin typeface="Cambria" pitchFamily="18" charset="0"/>
                <a:ea typeface="Cambria" pitchFamily="18" charset="0"/>
              </a:rPr>
              <a:t>:</a:t>
            </a:r>
          </a:p>
          <a:p>
            <a:pPr marL="0" lvl="1" indent="342892">
              <a:lnSpc>
                <a:spcPct val="100000"/>
              </a:lnSpc>
              <a:buClrTx/>
              <a:buNone/>
            </a:pPr>
            <a:r>
              <a:rPr lang="vi-VN" sz="1400" b="1" dirty="0">
                <a:solidFill>
                  <a:prstClr val="black"/>
                </a:solidFill>
                <a:latin typeface="Cambria" pitchFamily="18" charset="0"/>
                <a:ea typeface="Cambria" pitchFamily="18" charset="0"/>
              </a:rPr>
              <a:t>+ Dòng sản phẩm được nữ cho điểm rating thấp hơn ở nam rất nhiều: </a:t>
            </a:r>
            <a:r>
              <a:rPr lang="vi-VN" sz="1400" b="1" dirty="0">
                <a:solidFill>
                  <a:prstClr val="black"/>
                </a:solidFill>
                <a:latin typeface="Cambria" pitchFamily="18" charset="0"/>
                <a:ea typeface="Cambria" pitchFamily="18" charset="0"/>
                <a:sym typeface="+mn-ea"/>
              </a:rPr>
              <a:t>Home and </a:t>
            </a:r>
            <a:r>
              <a:rPr lang="vi-VN" sz="1400" b="1" dirty="0" smtClean="0">
                <a:solidFill>
                  <a:prstClr val="black"/>
                </a:solidFill>
                <a:latin typeface="Cambria" pitchFamily="18" charset="0"/>
                <a:ea typeface="Cambria" pitchFamily="18" charset="0"/>
                <a:sym typeface="+mn-ea"/>
              </a:rPr>
              <a:t>lifestyle</a:t>
            </a:r>
            <a:r>
              <a:rPr lang="vi-VN" sz="1400" b="1" dirty="0">
                <a:solidFill>
                  <a:prstClr val="black"/>
                </a:solidFill>
                <a:latin typeface="Cambria" pitchFamily="18" charset="0"/>
                <a:ea typeface="Cambria" pitchFamily="18" charset="0"/>
                <a:sym typeface="+mn-ea"/>
              </a:rPr>
              <a:t>, Electrocnic accessories.</a:t>
            </a:r>
            <a:endParaRPr lang="vi-VN" sz="1400" b="1" dirty="0">
              <a:solidFill>
                <a:prstClr val="black"/>
              </a:solidFill>
              <a:latin typeface="Cambria" pitchFamily="18" charset="0"/>
              <a:ea typeface="Cambria" pitchFamily="18" charset="0"/>
            </a:endParaRPr>
          </a:p>
          <a:p>
            <a:pPr marL="342892" lvl="1" indent="0">
              <a:lnSpc>
                <a:spcPct val="100000"/>
              </a:lnSpc>
              <a:buClrTx/>
              <a:buNone/>
            </a:pPr>
            <a:r>
              <a:rPr lang="vi-VN" sz="1400" b="1" dirty="0">
                <a:solidFill>
                  <a:prstClr val="black"/>
                </a:solidFill>
                <a:latin typeface="Cambria" pitchFamily="18" charset="0"/>
                <a:ea typeface="Cambria" pitchFamily="18" charset="0"/>
              </a:rPr>
              <a:t>+ Dòng sản phẩm Fashion accessories nhận về điểm rating ở mức khá ở cả nam và nữ.</a:t>
            </a:r>
          </a:p>
          <a:p>
            <a:pPr marL="0" indent="0">
              <a:lnSpc>
                <a:spcPct val="100000"/>
              </a:lnSpc>
              <a:buClrTx/>
              <a:buNone/>
            </a:pPr>
            <a:r>
              <a:rPr lang="vi-VN" sz="1500" b="1" dirty="0">
                <a:solidFill>
                  <a:prstClr val="black"/>
                </a:solidFill>
                <a:latin typeface="Cambria" pitchFamily="18" charset="0"/>
                <a:ea typeface="Cambria" pitchFamily="18" charset="0"/>
                <a:sym typeface="+mn-ea"/>
              </a:rPr>
              <a:t>- </a:t>
            </a:r>
            <a:r>
              <a:rPr lang="en-US" altLang="vi-VN" sz="1500" b="1" dirty="0">
                <a:solidFill>
                  <a:prstClr val="black"/>
                </a:solidFill>
                <a:latin typeface="Cambria" pitchFamily="18" charset="0"/>
                <a:ea typeface="Cambria" pitchFamily="18" charset="0"/>
                <a:sym typeface="+mn-ea"/>
              </a:rPr>
              <a:t>Rating </a:t>
            </a:r>
            <a:r>
              <a:rPr lang="en-US" altLang="vi-VN" sz="1500" b="1" dirty="0" err="1">
                <a:solidFill>
                  <a:prstClr val="black"/>
                </a:solidFill>
                <a:latin typeface="Cambria" pitchFamily="18" charset="0"/>
                <a:ea typeface="Cambria" pitchFamily="18" charset="0"/>
                <a:sym typeface="+mn-ea"/>
              </a:rPr>
              <a:t>gi</a:t>
            </a:r>
            <a:r>
              <a:rPr lang="vi-VN" altLang="en-US" sz="1500" b="1" dirty="0">
                <a:solidFill>
                  <a:prstClr val="black"/>
                </a:solidFill>
                <a:latin typeface="Cambria" pitchFamily="18" charset="0"/>
                <a:ea typeface="Cambria" pitchFamily="18" charset="0"/>
                <a:sym typeface="+mn-ea"/>
              </a:rPr>
              <a:t>ữa nam và nữ ở chi nhánh B</a:t>
            </a:r>
            <a:r>
              <a:rPr lang="vi-VN" sz="1500" b="1" dirty="0">
                <a:solidFill>
                  <a:prstClr val="black"/>
                </a:solidFill>
                <a:latin typeface="Cambria" pitchFamily="18" charset="0"/>
                <a:ea typeface="Cambria" pitchFamily="18" charset="0"/>
                <a:sym typeface="+mn-ea"/>
              </a:rPr>
              <a:t>:</a:t>
            </a:r>
            <a:endParaRPr lang="vi-VN" sz="1500" b="1" dirty="0">
              <a:solidFill>
                <a:prstClr val="black"/>
              </a:solidFill>
              <a:latin typeface="Cambria" pitchFamily="18" charset="0"/>
              <a:ea typeface="Cambria" pitchFamily="18" charset="0"/>
            </a:endParaRPr>
          </a:p>
          <a:p>
            <a:pPr marL="0" lvl="1" indent="342892">
              <a:lnSpc>
                <a:spcPct val="100000"/>
              </a:lnSpc>
              <a:buClrTx/>
              <a:buNone/>
            </a:pPr>
            <a:r>
              <a:rPr lang="vi-VN" sz="1400" b="1" dirty="0">
                <a:solidFill>
                  <a:prstClr val="black"/>
                </a:solidFill>
                <a:latin typeface="Cambria" pitchFamily="18" charset="0"/>
                <a:ea typeface="Cambria" pitchFamily="18" charset="0"/>
                <a:sym typeface="+mn-ea"/>
              </a:rPr>
              <a:t>+ Dòng sản phẩm được nam cho điểm rating thấp hơn ở nữ rất nhiều: Food and beverages, </a:t>
            </a:r>
            <a:r>
              <a:rPr lang="vi-VN" sz="1400" b="1" dirty="0" smtClean="0">
                <a:solidFill>
                  <a:prstClr val="black"/>
                </a:solidFill>
                <a:latin typeface="Cambria" pitchFamily="18" charset="0"/>
                <a:ea typeface="Cambria" pitchFamily="18" charset="0"/>
                <a:sym typeface="+mn-ea"/>
              </a:rPr>
              <a:t>Fashion </a:t>
            </a:r>
            <a:r>
              <a:rPr lang="vi-VN" sz="1400" b="1" dirty="0">
                <a:solidFill>
                  <a:prstClr val="black"/>
                </a:solidFill>
                <a:latin typeface="Cambria" pitchFamily="18" charset="0"/>
                <a:ea typeface="Cambria" pitchFamily="18" charset="0"/>
                <a:sym typeface="+mn-ea"/>
              </a:rPr>
              <a:t>accessories.</a:t>
            </a:r>
            <a:endParaRPr lang="vi-VN" b="1" dirty="0">
              <a:solidFill>
                <a:prstClr val="black"/>
              </a:solidFill>
              <a:latin typeface="Cambria" pitchFamily="18" charset="0"/>
              <a:ea typeface="Cambria" pitchFamily="18" charset="0"/>
              <a:sym typeface="+mn-ea"/>
            </a:endParaRPr>
          </a:p>
          <a:p>
            <a:pPr marL="0" lvl="1" indent="342892">
              <a:lnSpc>
                <a:spcPct val="100000"/>
              </a:lnSpc>
              <a:buClrTx/>
              <a:buNone/>
            </a:pPr>
            <a:r>
              <a:rPr lang="vi-VN" sz="1400" b="1" dirty="0">
                <a:solidFill>
                  <a:prstClr val="black"/>
                </a:solidFill>
                <a:latin typeface="Cambria" pitchFamily="18" charset="0"/>
                <a:ea typeface="Cambria" pitchFamily="18" charset="0"/>
                <a:sym typeface="+mn-ea"/>
              </a:rPr>
              <a:t>+ Dòng sản phẩm nhận về điểm rating ở mức thấp ở cả nam và nữ: Home and </a:t>
            </a:r>
            <a:r>
              <a:rPr lang="vi-VN" sz="1400" b="1" dirty="0" smtClean="0">
                <a:solidFill>
                  <a:prstClr val="black"/>
                </a:solidFill>
                <a:latin typeface="Cambria" pitchFamily="18" charset="0"/>
                <a:ea typeface="Cambria" pitchFamily="18" charset="0"/>
                <a:sym typeface="+mn-ea"/>
              </a:rPr>
              <a:t>lifestyle, </a:t>
            </a:r>
            <a:r>
              <a:rPr lang="vi-VN" sz="1400" b="1" dirty="0">
                <a:solidFill>
                  <a:prstClr val="black"/>
                </a:solidFill>
                <a:latin typeface="Cambria" pitchFamily="18" charset="0"/>
                <a:ea typeface="Cambria" pitchFamily="18" charset="0"/>
                <a:sym typeface="+mn-ea"/>
              </a:rPr>
              <a:t>Sports and travel.</a:t>
            </a:r>
            <a:endParaRPr lang="vi-VN" sz="1400" b="1" dirty="0">
              <a:solidFill>
                <a:prstClr val="black"/>
              </a:solidFill>
              <a:latin typeface="Cambria" pitchFamily="18" charset="0"/>
              <a:ea typeface="Cambria" pitchFamily="18" charset="0"/>
            </a:endParaRPr>
          </a:p>
          <a:p>
            <a:pPr marL="0" indent="0">
              <a:lnSpc>
                <a:spcPct val="100000"/>
              </a:lnSpc>
              <a:buClrTx/>
              <a:buNone/>
            </a:pPr>
            <a:r>
              <a:rPr lang="vi-VN" sz="1500" b="1" dirty="0">
                <a:solidFill>
                  <a:prstClr val="black"/>
                </a:solidFill>
                <a:latin typeface="Cambria" pitchFamily="18" charset="0"/>
                <a:ea typeface="Cambria" pitchFamily="18" charset="0"/>
                <a:sym typeface="+mn-ea"/>
              </a:rPr>
              <a:t>- </a:t>
            </a:r>
            <a:r>
              <a:rPr lang="en-US" altLang="vi-VN" sz="1500" b="1" dirty="0">
                <a:solidFill>
                  <a:prstClr val="black"/>
                </a:solidFill>
                <a:latin typeface="Cambria" pitchFamily="18" charset="0"/>
                <a:ea typeface="Cambria" pitchFamily="18" charset="0"/>
                <a:sym typeface="+mn-ea"/>
              </a:rPr>
              <a:t>Rating </a:t>
            </a:r>
            <a:r>
              <a:rPr lang="en-US" altLang="vi-VN" sz="1500" b="1" dirty="0" err="1">
                <a:solidFill>
                  <a:prstClr val="black"/>
                </a:solidFill>
                <a:latin typeface="Cambria" pitchFamily="18" charset="0"/>
                <a:ea typeface="Cambria" pitchFamily="18" charset="0"/>
                <a:sym typeface="+mn-ea"/>
              </a:rPr>
              <a:t>gi</a:t>
            </a:r>
            <a:r>
              <a:rPr lang="vi-VN" altLang="en-US" sz="1500" b="1" dirty="0">
                <a:solidFill>
                  <a:prstClr val="black"/>
                </a:solidFill>
                <a:latin typeface="Cambria" pitchFamily="18" charset="0"/>
                <a:ea typeface="Cambria" pitchFamily="18" charset="0"/>
                <a:sym typeface="+mn-ea"/>
              </a:rPr>
              <a:t>ữa nam và nữ ở chi nhánh C</a:t>
            </a:r>
            <a:r>
              <a:rPr lang="vi-VN" sz="1500" b="1" dirty="0">
                <a:solidFill>
                  <a:prstClr val="black"/>
                </a:solidFill>
                <a:latin typeface="Cambria" pitchFamily="18" charset="0"/>
                <a:ea typeface="Cambria" pitchFamily="18" charset="0"/>
                <a:sym typeface="+mn-ea"/>
              </a:rPr>
              <a:t>:</a:t>
            </a:r>
            <a:endParaRPr lang="vi-VN" sz="1500" b="1" dirty="0">
              <a:solidFill>
                <a:prstClr val="black"/>
              </a:solidFill>
              <a:latin typeface="Cambria" pitchFamily="18" charset="0"/>
              <a:ea typeface="Cambria" pitchFamily="18" charset="0"/>
            </a:endParaRPr>
          </a:p>
          <a:p>
            <a:pPr marL="0" lvl="1" indent="342892">
              <a:lnSpc>
                <a:spcPct val="100000"/>
              </a:lnSpc>
              <a:buClrTx/>
              <a:buNone/>
            </a:pPr>
            <a:r>
              <a:rPr lang="vi-VN" sz="1400" b="1" dirty="0">
                <a:solidFill>
                  <a:prstClr val="black"/>
                </a:solidFill>
                <a:latin typeface="Cambria" pitchFamily="18" charset="0"/>
                <a:ea typeface="Cambria" pitchFamily="18" charset="0"/>
                <a:sym typeface="+mn-ea"/>
              </a:rPr>
              <a:t>+ Dòng sản phẩm được nữ cho điểm rating thấp hơn ở nam rất nhiều: Sports and travel.</a:t>
            </a:r>
            <a:endParaRPr lang="vi-VN" b="1" dirty="0">
              <a:solidFill>
                <a:prstClr val="black"/>
              </a:solidFill>
              <a:latin typeface="Cambria" pitchFamily="18" charset="0"/>
              <a:ea typeface="Cambria" pitchFamily="18" charset="0"/>
            </a:endParaRPr>
          </a:p>
          <a:p>
            <a:pPr marL="0" lvl="1" indent="342892">
              <a:lnSpc>
                <a:spcPct val="100000"/>
              </a:lnSpc>
              <a:buClrTx/>
              <a:buNone/>
            </a:pPr>
            <a:r>
              <a:rPr lang="vi-VN" sz="1400" b="1" dirty="0">
                <a:solidFill>
                  <a:prstClr val="black"/>
                </a:solidFill>
                <a:latin typeface="Cambria" pitchFamily="18" charset="0"/>
                <a:ea typeface="Cambria" pitchFamily="18" charset="0"/>
                <a:sym typeface="+mn-ea"/>
              </a:rPr>
              <a:t>+ Dòng sản phẩm nhận về điểm rating ở mức thấp ở cả nam và nữ: Home </a:t>
            </a:r>
            <a:r>
              <a:rPr lang="vi-VN" sz="1400" b="1" dirty="0" smtClean="0">
                <a:solidFill>
                  <a:prstClr val="black"/>
                </a:solidFill>
                <a:latin typeface="Cambria" pitchFamily="18" charset="0"/>
                <a:ea typeface="Cambria" pitchFamily="18" charset="0"/>
                <a:sym typeface="+mn-ea"/>
              </a:rPr>
              <a:t>and lifestyle</a:t>
            </a:r>
            <a:r>
              <a:rPr lang="vi-VN" sz="1400" b="1" dirty="0">
                <a:solidFill>
                  <a:prstClr val="black"/>
                </a:solidFill>
                <a:latin typeface="Cambria" pitchFamily="18" charset="0"/>
                <a:ea typeface="Cambria" pitchFamily="18" charset="0"/>
                <a:sym typeface="+mn-ea"/>
              </a:rPr>
              <a:t>, Health and beauty.</a:t>
            </a:r>
            <a:endParaRPr lang="vi-VN" sz="1400" b="1" dirty="0">
              <a:solidFill>
                <a:prstClr val="black"/>
              </a:solidFill>
              <a:latin typeface="Cambria" pitchFamily="18" charset="0"/>
              <a:ea typeface="Cambria" pitchFamily="18" charset="0"/>
            </a:endParaRPr>
          </a:p>
          <a:p>
            <a:pPr marL="0" indent="342892">
              <a:lnSpc>
                <a:spcPct val="100000"/>
              </a:lnSpc>
              <a:buClrTx/>
              <a:buNone/>
            </a:pPr>
            <a:endParaRPr lang="vi-VN" sz="1400" b="1" dirty="0">
              <a:solidFill>
                <a:prstClr val="black"/>
              </a:solidFill>
              <a:latin typeface="Cambria" pitchFamily="18" charset="0"/>
              <a:ea typeface="Cambria" pitchFamily="18" charset="0"/>
            </a:endParaRPr>
          </a:p>
        </p:txBody>
      </p:sp>
      <p:sp>
        <p:nvSpPr>
          <p:cNvPr id="7" name="Content Placeholder 3"/>
          <p:cNvSpPr/>
          <p:nvPr/>
        </p:nvSpPr>
        <p:spPr>
          <a:xfrm>
            <a:off x="545782" y="1069182"/>
            <a:ext cx="7969568" cy="378143"/>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rPr>
              <a:t>- </a:t>
            </a:r>
            <a:r>
              <a:rPr sz="1500" b="1" dirty="0" err="1">
                <a:solidFill>
                  <a:prstClr val="black"/>
                </a:solidFill>
              </a:rPr>
              <a:t>Tìm</a:t>
            </a:r>
            <a:r>
              <a:rPr sz="1500" b="1" dirty="0">
                <a:solidFill>
                  <a:prstClr val="black"/>
                </a:solidFill>
              </a:rPr>
              <a:t> </a:t>
            </a:r>
            <a:r>
              <a:rPr sz="1500" b="1" dirty="0" err="1">
                <a:solidFill>
                  <a:prstClr val="black"/>
                </a:solidFill>
              </a:rPr>
              <a:t>hiểu</a:t>
            </a:r>
            <a:r>
              <a:rPr sz="1500" b="1" dirty="0">
                <a:solidFill>
                  <a:prstClr val="black"/>
                </a:solidFill>
              </a:rPr>
              <a:t> </a:t>
            </a:r>
            <a:r>
              <a:rPr sz="1500" b="1" dirty="0" err="1">
                <a:solidFill>
                  <a:prstClr val="black"/>
                </a:solidFill>
              </a:rPr>
              <a:t>về</a:t>
            </a:r>
            <a:r>
              <a:rPr sz="1500" b="1" dirty="0">
                <a:solidFill>
                  <a:prstClr val="black"/>
                </a:solidFill>
              </a:rPr>
              <a:t> </a:t>
            </a:r>
            <a:r>
              <a:rPr sz="1500" b="1" dirty="0" err="1">
                <a:solidFill>
                  <a:prstClr val="black"/>
                </a:solidFill>
              </a:rPr>
              <a:t>mức</a:t>
            </a:r>
            <a:r>
              <a:rPr sz="1500" b="1" dirty="0">
                <a:solidFill>
                  <a:prstClr val="black"/>
                </a:solidFill>
              </a:rPr>
              <a:t> </a:t>
            </a:r>
            <a:r>
              <a:rPr sz="1500" b="1" dirty="0" err="1">
                <a:solidFill>
                  <a:prstClr val="black"/>
                </a:solidFill>
              </a:rPr>
              <a:t>cho</a:t>
            </a:r>
            <a:r>
              <a:rPr sz="1500" b="1" dirty="0">
                <a:solidFill>
                  <a:prstClr val="black"/>
                </a:solidFill>
              </a:rPr>
              <a:t> </a:t>
            </a:r>
            <a:r>
              <a:rPr sz="1500" b="1" dirty="0" err="1">
                <a:solidFill>
                  <a:prstClr val="black"/>
                </a:solidFill>
              </a:rPr>
              <a:t>điểm</a:t>
            </a:r>
            <a:r>
              <a:rPr sz="1500" b="1" dirty="0">
                <a:solidFill>
                  <a:prstClr val="black"/>
                </a:solidFill>
              </a:rPr>
              <a:t> rating ở </a:t>
            </a:r>
            <a:r>
              <a:rPr sz="1500" b="1" dirty="0" err="1">
                <a:solidFill>
                  <a:prstClr val="black"/>
                </a:solidFill>
              </a:rPr>
              <a:t>nam</a:t>
            </a:r>
            <a:r>
              <a:rPr sz="1500" b="1" dirty="0">
                <a:solidFill>
                  <a:prstClr val="black"/>
                </a:solidFill>
              </a:rPr>
              <a:t> </a:t>
            </a:r>
            <a:r>
              <a:rPr sz="1500" b="1" dirty="0" err="1">
                <a:solidFill>
                  <a:prstClr val="black"/>
                </a:solidFill>
              </a:rPr>
              <a:t>và</a:t>
            </a:r>
            <a:r>
              <a:rPr sz="1500" b="1" dirty="0">
                <a:solidFill>
                  <a:prstClr val="black"/>
                </a:solidFill>
              </a:rPr>
              <a:t> </a:t>
            </a:r>
            <a:r>
              <a:rPr sz="1500" b="1" dirty="0" err="1">
                <a:solidFill>
                  <a:prstClr val="black"/>
                </a:solidFill>
              </a:rPr>
              <a:t>nữ</a:t>
            </a:r>
            <a:r>
              <a:rPr sz="1500" b="1" dirty="0">
                <a:solidFill>
                  <a:prstClr val="black"/>
                </a:solidFill>
              </a:rPr>
              <a:t> </a:t>
            </a:r>
            <a:r>
              <a:rPr sz="1500" b="1" dirty="0" err="1">
                <a:solidFill>
                  <a:prstClr val="black"/>
                </a:solidFill>
              </a:rPr>
              <a:t>của</a:t>
            </a:r>
            <a:r>
              <a:rPr sz="1500" b="1" dirty="0">
                <a:solidFill>
                  <a:prstClr val="black"/>
                </a:solidFill>
              </a:rPr>
              <a:t> </a:t>
            </a:r>
            <a:r>
              <a:rPr sz="1500" b="1" dirty="0" err="1">
                <a:solidFill>
                  <a:prstClr val="black"/>
                </a:solidFill>
              </a:rPr>
              <a:t>từng</a:t>
            </a:r>
            <a:r>
              <a:rPr sz="1500" b="1" dirty="0">
                <a:solidFill>
                  <a:prstClr val="black"/>
                </a:solidFill>
              </a:rPr>
              <a:t> </a:t>
            </a:r>
            <a:r>
              <a:rPr sz="1500" b="1" dirty="0" err="1">
                <a:solidFill>
                  <a:prstClr val="black"/>
                </a:solidFill>
              </a:rPr>
              <a:t>dòng</a:t>
            </a:r>
            <a:r>
              <a:rPr sz="1500" b="1" dirty="0">
                <a:solidFill>
                  <a:prstClr val="black"/>
                </a:solidFill>
              </a:rPr>
              <a:t> </a:t>
            </a:r>
            <a:r>
              <a:rPr sz="1500" b="1" dirty="0" err="1">
                <a:solidFill>
                  <a:prstClr val="black"/>
                </a:solidFill>
              </a:rPr>
              <a:t>sản</a:t>
            </a:r>
            <a:r>
              <a:rPr sz="1500" b="1" dirty="0">
                <a:solidFill>
                  <a:prstClr val="black"/>
                </a:solidFill>
              </a:rPr>
              <a:t> </a:t>
            </a:r>
            <a:r>
              <a:rPr sz="1500" b="1" dirty="0" err="1">
                <a:solidFill>
                  <a:prstClr val="black"/>
                </a:solidFill>
              </a:rPr>
              <a:t>phẩm</a:t>
            </a:r>
            <a:r>
              <a:rPr sz="1500" b="1" dirty="0">
                <a:solidFill>
                  <a:prstClr val="black"/>
                </a:solidFill>
              </a:rPr>
              <a:t> ở chi </a:t>
            </a:r>
            <a:r>
              <a:rPr sz="1500" b="1" dirty="0" err="1">
                <a:solidFill>
                  <a:prstClr val="black"/>
                </a:solidFill>
              </a:rPr>
              <a:t>nhánh</a:t>
            </a:r>
            <a:r>
              <a:rPr sz="1500" b="1" dirty="0">
                <a:solidFill>
                  <a:prstClr val="black"/>
                </a:solidFill>
              </a:rPr>
              <a:t> A</a:t>
            </a:r>
            <a:r>
              <a:rPr lang="en-US" sz="1500" b="1" dirty="0">
                <a:solidFill>
                  <a:prstClr val="black"/>
                </a:solidFill>
              </a:rPr>
              <a:t>, B, C?</a:t>
            </a: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33124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476" cy="865823"/>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973932"/>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Tìm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hiểu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xem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liệu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rằng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khách</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hàng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mua</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sản</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phẩm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với</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số</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lượng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nhiều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có</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cho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điểm</a:t>
            </a:r>
            <a:r>
              <a:rPr sz="1500" b="1" dirty="0">
                <a:solidFill>
                  <a:prstClr val="black"/>
                </a:solidFill>
                <a:latin typeface="Cambria" pitchFamily="18" charset="0"/>
                <a:ea typeface="Cambria" pitchFamily="18" charset="0"/>
              </a:rPr>
              <a:t> rating </a:t>
            </a:r>
            <a:r>
              <a:rPr sz="1500" b="1" dirty="0" err="1">
                <a:solidFill>
                  <a:prstClr val="black"/>
                </a:solidFill>
                <a:latin typeface="Cambria" pitchFamily="18" charset="0"/>
                <a:ea typeface="Cambria" pitchFamily="18" charset="0"/>
              </a:rPr>
              <a:t>cao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không</a:t>
            </a:r>
            <a:r>
              <a:rPr sz="1500" b="1" dirty="0">
                <a:solidFill>
                  <a:prstClr val="black"/>
                </a:solidFill>
                <a:latin typeface="Cambria" pitchFamily="18" charset="0"/>
                <a:ea typeface="Cambria" pitchFamily="18" charset="0"/>
              </a:rPr>
              <a:t> ở chi </a:t>
            </a:r>
            <a:r>
              <a:rPr sz="1500" b="1" dirty="0" err="1">
                <a:solidFill>
                  <a:prstClr val="black"/>
                </a:solidFill>
                <a:latin typeface="Cambria" pitchFamily="18" charset="0"/>
                <a:ea typeface="Cambria" pitchFamily="18" charset="0"/>
              </a:rPr>
              <a:t>nhánh</a:t>
            </a:r>
            <a:r>
              <a:rPr sz="1500" b="1" dirty="0">
                <a:solidFill>
                  <a:prstClr val="black"/>
                </a:solidFill>
                <a:latin typeface="Cambria" pitchFamily="18" charset="0"/>
                <a:ea typeface="Cambria" pitchFamily="18" charset="0"/>
              </a:rPr>
              <a:t> A</a:t>
            </a:r>
            <a:r>
              <a:rPr lang="en-US" sz="1500" b="1" dirty="0">
                <a:solidFill>
                  <a:prstClr val="black"/>
                </a:solidFill>
                <a:latin typeface="Cambria" pitchFamily="18" charset="0"/>
                <a:ea typeface="Cambria" pitchFamily="18" charset="0"/>
              </a:rPr>
              <a:t>, B, C?</a:t>
            </a:r>
          </a:p>
        </p:txBody>
      </p:sp>
      <p:pic>
        <p:nvPicPr>
          <p:cNvPr id="3" name="Picture 3"/>
          <p:cNvPicPr>
            <a:picLocks noGrp="1" noChangeAspect="1"/>
          </p:cNvPicPr>
          <p:nvPr>
            <p:ph sz="half" idx="1"/>
          </p:nvPr>
        </p:nvPicPr>
        <p:blipFill>
          <a:blip r:embed="rId3"/>
          <a:stretch>
            <a:fillRect/>
          </a:stretch>
        </p:blipFill>
        <p:spPr>
          <a:xfrm>
            <a:off x="107634" y="1570198"/>
            <a:ext cx="2896076" cy="3444716"/>
          </a:xfrm>
          <a:prstGeom prst="rect">
            <a:avLst/>
          </a:prstGeom>
          <a:noFill/>
          <a:ln>
            <a:noFill/>
          </a:ln>
        </p:spPr>
      </p:pic>
      <p:pic>
        <p:nvPicPr>
          <p:cNvPr id="18" name="Picture 5"/>
          <p:cNvPicPr>
            <a:picLocks noGrp="1" noChangeAspect="1"/>
          </p:cNvPicPr>
          <p:nvPr>
            <p:ph sz="half" idx="2"/>
          </p:nvPr>
        </p:nvPicPr>
        <p:blipFill>
          <a:blip r:embed="rId4"/>
          <a:stretch>
            <a:fillRect/>
          </a:stretch>
        </p:blipFill>
        <p:spPr>
          <a:xfrm>
            <a:off x="3105151" y="1570198"/>
            <a:ext cx="2965133" cy="3444716"/>
          </a:xfrm>
          <a:prstGeom prst="rect">
            <a:avLst/>
          </a:prstGeom>
          <a:noFill/>
          <a:ln>
            <a:noFill/>
          </a:ln>
        </p:spPr>
      </p:pic>
      <p:pic>
        <p:nvPicPr>
          <p:cNvPr id="23" name="Picture 9"/>
          <p:cNvPicPr>
            <a:picLocks noChangeAspect="1"/>
          </p:cNvPicPr>
          <p:nvPr/>
        </p:nvPicPr>
        <p:blipFill>
          <a:blip r:embed="rId5"/>
          <a:stretch>
            <a:fillRect/>
          </a:stretch>
        </p:blipFill>
        <p:spPr>
          <a:xfrm>
            <a:off x="6171725" y="1570674"/>
            <a:ext cx="2948464" cy="3443764"/>
          </a:xfrm>
          <a:prstGeom prst="rect">
            <a:avLst/>
          </a:prstGeom>
          <a:noFill/>
          <a:ln>
            <a:noFill/>
          </a:ln>
        </p:spPr>
      </p:pic>
      <p:sp>
        <p:nvSpPr>
          <p:cNvPr id="4" name="Slide Number Placeholder 3"/>
          <p:cNvSpPr>
            <a:spLocks noGrp="1"/>
          </p:cNvSpPr>
          <p:nvPr>
            <p:ph type="sldNum" sz="quarter" idx="12"/>
          </p:nvPr>
        </p:nvSpPr>
        <p:spPr/>
        <p:txBody>
          <a:bodyPr/>
          <a:lstStyle/>
          <a:p>
            <a:fld id="{9B618960-8005-486C-9A75-10CB2AAC16F9}"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87946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ircle(in)">
                                      <p:cBhvr>
                                        <p:cTn id="1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524" cy="974408"/>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1102519"/>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Tìm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hiểu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xem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liệu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rằng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khách</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hàng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mua</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sản</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phẩm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với</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số</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lượng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nhiều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có</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cho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điểm</a:t>
            </a:r>
            <a:r>
              <a:rPr sz="1500" b="1" dirty="0">
                <a:solidFill>
                  <a:prstClr val="black"/>
                </a:solidFill>
                <a:latin typeface="Cambria" pitchFamily="18" charset="0"/>
                <a:ea typeface="Cambria" pitchFamily="18" charset="0"/>
              </a:rPr>
              <a:t> rating </a:t>
            </a:r>
            <a:r>
              <a:rPr sz="1500" b="1" dirty="0" err="1">
                <a:solidFill>
                  <a:prstClr val="black"/>
                </a:solidFill>
                <a:latin typeface="Cambria" pitchFamily="18" charset="0"/>
                <a:ea typeface="Cambria" pitchFamily="18" charset="0"/>
              </a:rPr>
              <a:t>cao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không</a:t>
            </a:r>
            <a:r>
              <a:rPr sz="1500" b="1" dirty="0">
                <a:solidFill>
                  <a:prstClr val="black"/>
                </a:solidFill>
                <a:latin typeface="Cambria" pitchFamily="18" charset="0"/>
                <a:ea typeface="Cambria" pitchFamily="18" charset="0"/>
              </a:rPr>
              <a:t> ở chi </a:t>
            </a:r>
            <a:r>
              <a:rPr sz="1500" b="1" dirty="0" err="1">
                <a:solidFill>
                  <a:prstClr val="black"/>
                </a:solidFill>
                <a:latin typeface="Cambria" pitchFamily="18" charset="0"/>
                <a:ea typeface="Cambria" pitchFamily="18" charset="0"/>
              </a:rPr>
              <a:t>nhánh</a:t>
            </a:r>
            <a:r>
              <a:rPr sz="1500" b="1" dirty="0">
                <a:solidFill>
                  <a:prstClr val="black"/>
                </a:solidFill>
                <a:latin typeface="Cambria" pitchFamily="18" charset="0"/>
                <a:ea typeface="Cambria" pitchFamily="18" charset="0"/>
              </a:rPr>
              <a:t> A</a:t>
            </a:r>
            <a:r>
              <a:rPr lang="en-US" sz="1500" b="1" dirty="0">
                <a:solidFill>
                  <a:prstClr val="black"/>
                </a:solidFill>
                <a:latin typeface="Cambria" pitchFamily="18" charset="0"/>
                <a:ea typeface="Cambria" pitchFamily="18" charset="0"/>
              </a:rPr>
              <a:t>, B, C?</a:t>
            </a:r>
          </a:p>
        </p:txBody>
      </p:sp>
      <p:pic>
        <p:nvPicPr>
          <p:cNvPr id="25" name="Picture 11"/>
          <p:cNvPicPr>
            <a:picLocks noGrp="1" noChangeAspect="1"/>
          </p:cNvPicPr>
          <p:nvPr>
            <p:ph idx="1"/>
          </p:nvPr>
        </p:nvPicPr>
        <p:blipFill>
          <a:blip r:embed="rId3"/>
          <a:stretch>
            <a:fillRect/>
          </a:stretch>
        </p:blipFill>
        <p:spPr>
          <a:xfrm>
            <a:off x="217647" y="1667353"/>
            <a:ext cx="5094923" cy="3263741"/>
          </a:xfrm>
          <a:prstGeom prst="rect">
            <a:avLst/>
          </a:prstGeom>
          <a:noFill/>
          <a:ln>
            <a:noFill/>
          </a:ln>
        </p:spPr>
      </p:pic>
      <p:sp>
        <p:nvSpPr>
          <p:cNvPr id="6" name="Content Placeholder 3"/>
          <p:cNvSpPr/>
          <p:nvPr/>
        </p:nvSpPr>
        <p:spPr>
          <a:xfrm>
            <a:off x="5410200" y="1885950"/>
            <a:ext cx="3589020" cy="2031206"/>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ClrTx/>
              <a:buNone/>
            </a:pPr>
            <a:r>
              <a:rPr lang="vi-VN" altLang="en-US" sz="1400" b="1" dirty="0">
                <a:solidFill>
                  <a:prstClr val="black"/>
                </a:solidFill>
                <a:latin typeface="Cambria" pitchFamily="18" charset="0"/>
                <a:ea typeface="Cambria" pitchFamily="18" charset="0"/>
              </a:rPr>
              <a:t>Nhận xét: </a:t>
            </a:r>
          </a:p>
          <a:p>
            <a:pPr marL="0" indent="0" algn="just">
              <a:lnSpc>
                <a:spcPct val="120000"/>
              </a:lnSpc>
              <a:buClrTx/>
              <a:buNone/>
            </a:pPr>
            <a:r>
              <a:rPr lang="vi-VN" altLang="en-US" sz="1400" b="1" dirty="0">
                <a:solidFill>
                  <a:prstClr val="black"/>
                </a:solidFill>
                <a:latin typeface="Cambria" pitchFamily="18" charset="0"/>
                <a:ea typeface="Cambria" pitchFamily="18" charset="0"/>
              </a:rPr>
              <a:t>Ở chi nhánh A, điểm rating ở các số lượng mua khác nhau chênh lệch không nhiều. Ở số lượng mua ít nhất thì điểm rating khoảng 6.9, trong khi đó ở số lượng mua nhiều nhất khoảng 6.8.</a:t>
            </a:r>
          </a:p>
          <a:p>
            <a:pPr marL="0" indent="0" algn="just">
              <a:lnSpc>
                <a:spcPct val="120000"/>
              </a:lnSpc>
              <a:buClrTx/>
              <a:buNone/>
            </a:pPr>
            <a:r>
              <a:rPr lang="vi-VN" altLang="en-US" sz="1400" b="1" dirty="0">
                <a:solidFill>
                  <a:prstClr val="black"/>
                </a:solidFill>
                <a:latin typeface="Cambria" pitchFamily="18" charset="0"/>
                <a:ea typeface="Cambria" pitchFamily="18" charset="0"/>
              </a:rPr>
              <a:t>=&gt; Việc cho điểm rating cao hay thấp không liên quan đến việc khách mua hàng với số lượng ít hay nhiều.</a:t>
            </a:r>
          </a:p>
          <a:p>
            <a:pPr marL="0" indent="0" algn="just">
              <a:buClrTx/>
              <a:buNone/>
            </a:pPr>
            <a:endParaRPr lang="vi-VN" altLang="en-US" sz="1400" b="1" dirty="0">
              <a:solidFill>
                <a:prstClr val="black"/>
              </a:solidFill>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50744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524" cy="1000601"/>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1102519"/>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a:solidFill>
                  <a:prstClr val="black"/>
                </a:solidFill>
                <a:latin typeface="Cambria" pitchFamily="18" charset="0"/>
                <a:ea typeface="Cambria" pitchFamily="18" charset="0"/>
              </a:rPr>
              <a:t>- Tìm hiểu xem liệu rằng khách hàng mua sản phẩm với số lượng nhiều có cho điểm rating cao không ở chi nhánh A</a:t>
            </a:r>
            <a:r>
              <a:rPr lang="en-US" sz="1500" b="1">
                <a:solidFill>
                  <a:prstClr val="black"/>
                </a:solidFill>
                <a:latin typeface="Cambria" pitchFamily="18" charset="0"/>
                <a:ea typeface="Cambria" pitchFamily="18" charset="0"/>
              </a:rPr>
              <a:t>, B, C?</a:t>
            </a:r>
          </a:p>
        </p:txBody>
      </p:sp>
      <p:pic>
        <p:nvPicPr>
          <p:cNvPr id="26" name="Picture 12"/>
          <p:cNvPicPr>
            <a:picLocks noGrp="1" noChangeAspect="1"/>
          </p:cNvPicPr>
          <p:nvPr>
            <p:ph idx="1"/>
          </p:nvPr>
        </p:nvPicPr>
        <p:blipFill>
          <a:blip r:embed="rId3"/>
          <a:stretch>
            <a:fillRect/>
          </a:stretch>
        </p:blipFill>
        <p:spPr>
          <a:xfrm>
            <a:off x="330517" y="1642112"/>
            <a:ext cx="5352098" cy="3263741"/>
          </a:xfrm>
          <a:prstGeom prst="rect">
            <a:avLst/>
          </a:prstGeom>
          <a:noFill/>
          <a:ln>
            <a:noFill/>
          </a:ln>
        </p:spPr>
      </p:pic>
      <p:sp>
        <p:nvSpPr>
          <p:cNvPr id="4" name="Content Placeholder 3"/>
          <p:cNvSpPr/>
          <p:nvPr/>
        </p:nvSpPr>
        <p:spPr>
          <a:xfrm>
            <a:off x="5844329" y="1809750"/>
            <a:ext cx="3143726" cy="233457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600"/>
              </a:spcBef>
              <a:spcAft>
                <a:spcPts val="600"/>
              </a:spcAft>
              <a:buClrTx/>
              <a:buNone/>
            </a:pPr>
            <a:r>
              <a:rPr lang="vi-VN" altLang="en-US" sz="1400" b="1" dirty="0">
                <a:solidFill>
                  <a:prstClr val="black"/>
                </a:solidFill>
                <a:latin typeface="Cambria" pitchFamily="18" charset="0"/>
                <a:ea typeface="Cambria" pitchFamily="18" charset="0"/>
              </a:rPr>
              <a:t>Nhận xét: </a:t>
            </a:r>
          </a:p>
          <a:p>
            <a:pPr marL="0" indent="0" algn="just">
              <a:lnSpc>
                <a:spcPct val="120000"/>
              </a:lnSpc>
              <a:spcBef>
                <a:spcPts val="600"/>
              </a:spcBef>
              <a:spcAft>
                <a:spcPts val="600"/>
              </a:spcAft>
              <a:buClrTx/>
              <a:buNone/>
            </a:pPr>
            <a:r>
              <a:rPr lang="vi-VN" altLang="en-US" sz="1400" b="1" dirty="0">
                <a:solidFill>
                  <a:prstClr val="black"/>
                </a:solidFill>
                <a:latin typeface="Cambria" pitchFamily="18" charset="0"/>
                <a:ea typeface="Cambria" pitchFamily="18" charset="0"/>
              </a:rPr>
              <a:t>Ở chi nhánh B, điểm rating ở các số lượng mua khác nhau chênh lệch không nhiều. Ở số lượng mua ít nhất thì điểm rating khoảng 6.9, trong khi đó ở số lượng mua nhiều nhất khoảng 6.7. Trung bình điểm rating cao nhất nằm ở số lượng mua là 5. </a:t>
            </a:r>
          </a:p>
          <a:p>
            <a:pPr marL="0" indent="0" algn="just">
              <a:lnSpc>
                <a:spcPct val="120000"/>
              </a:lnSpc>
              <a:spcBef>
                <a:spcPts val="600"/>
              </a:spcBef>
              <a:spcAft>
                <a:spcPts val="600"/>
              </a:spcAft>
              <a:buClrTx/>
              <a:buNone/>
            </a:pPr>
            <a:r>
              <a:rPr lang="vi-VN" altLang="en-US" sz="1400" b="1" dirty="0">
                <a:solidFill>
                  <a:prstClr val="black"/>
                </a:solidFill>
                <a:latin typeface="Cambria" pitchFamily="18" charset="0"/>
                <a:ea typeface="Cambria" pitchFamily="18" charset="0"/>
              </a:rPr>
              <a:t>=&gt; Việc cho điểm rating cao hay thấp cũng không liên quan đến việc khách mua hàng với số lượng ít hay nhiều.</a:t>
            </a:r>
          </a:p>
          <a:p>
            <a:pPr marL="0" indent="0" algn="just">
              <a:lnSpc>
                <a:spcPct val="120000"/>
              </a:lnSpc>
              <a:spcBef>
                <a:spcPts val="600"/>
              </a:spcBef>
              <a:spcAft>
                <a:spcPts val="600"/>
              </a:spcAft>
              <a:buClrTx/>
              <a:buNone/>
            </a:pPr>
            <a:endParaRPr lang="vi-VN" altLang="en-US" sz="1400" b="1" dirty="0">
              <a:solidFill>
                <a:prstClr val="black"/>
              </a:solidFill>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8529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524"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1102519"/>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Tìm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hiểu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xem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liệu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rằng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khách</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hàng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mua</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sản</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phẩm</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với</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số</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lượng</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nhiều</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có</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cho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điểm</a:t>
            </a:r>
            <a:r>
              <a:rPr sz="1500" b="1" dirty="0">
                <a:solidFill>
                  <a:prstClr val="black"/>
                </a:solidFill>
                <a:latin typeface="Cambria" pitchFamily="18" charset="0"/>
                <a:ea typeface="Cambria" pitchFamily="18" charset="0"/>
              </a:rPr>
              <a:t> rating </a:t>
            </a:r>
            <a:r>
              <a:rPr sz="1500" b="1" dirty="0" err="1">
                <a:solidFill>
                  <a:prstClr val="black"/>
                </a:solidFill>
                <a:latin typeface="Cambria" pitchFamily="18" charset="0"/>
                <a:ea typeface="Cambria" pitchFamily="18" charset="0"/>
              </a:rPr>
              <a:t>cao</a:t>
            </a:r>
            <a:r>
              <a:rPr sz="1500" b="1" dirty="0">
                <a:solidFill>
                  <a:prstClr val="black"/>
                </a:solidFill>
                <a:latin typeface="Cambria" pitchFamily="18" charset="0"/>
                <a:ea typeface="Cambria" pitchFamily="18" charset="0"/>
              </a:rPr>
              <a:t> </a:t>
            </a:r>
            <a:r>
              <a:rPr sz="1500" b="1" dirty="0" err="1">
                <a:solidFill>
                  <a:prstClr val="black"/>
                </a:solidFill>
                <a:latin typeface="Cambria" pitchFamily="18" charset="0"/>
                <a:ea typeface="Cambria" pitchFamily="18" charset="0"/>
              </a:rPr>
              <a:t>không</a:t>
            </a:r>
            <a:r>
              <a:rPr sz="1500" b="1" dirty="0">
                <a:solidFill>
                  <a:prstClr val="black"/>
                </a:solidFill>
                <a:latin typeface="Cambria" pitchFamily="18" charset="0"/>
                <a:ea typeface="Cambria" pitchFamily="18" charset="0"/>
              </a:rPr>
              <a:t> ở chi </a:t>
            </a:r>
            <a:r>
              <a:rPr sz="1500" b="1" dirty="0" err="1">
                <a:solidFill>
                  <a:prstClr val="black"/>
                </a:solidFill>
                <a:latin typeface="Cambria" pitchFamily="18" charset="0"/>
                <a:ea typeface="Cambria" pitchFamily="18" charset="0"/>
              </a:rPr>
              <a:t>nhánh</a:t>
            </a:r>
            <a:r>
              <a:rPr sz="1500" b="1" dirty="0">
                <a:solidFill>
                  <a:prstClr val="black"/>
                </a:solidFill>
                <a:latin typeface="Cambria" pitchFamily="18" charset="0"/>
                <a:ea typeface="Cambria" pitchFamily="18" charset="0"/>
              </a:rPr>
              <a:t> A</a:t>
            </a:r>
            <a:r>
              <a:rPr lang="en-US" sz="1500" b="1" dirty="0">
                <a:solidFill>
                  <a:prstClr val="black"/>
                </a:solidFill>
                <a:latin typeface="Cambria" pitchFamily="18" charset="0"/>
                <a:ea typeface="Cambria" pitchFamily="18" charset="0"/>
              </a:rPr>
              <a:t>, B, C?</a:t>
            </a:r>
          </a:p>
        </p:txBody>
      </p:sp>
      <p:pic>
        <p:nvPicPr>
          <p:cNvPr id="27" name="Picture 13"/>
          <p:cNvPicPr>
            <a:picLocks noGrp="1" noChangeAspect="1"/>
          </p:cNvPicPr>
          <p:nvPr>
            <p:ph idx="1"/>
          </p:nvPr>
        </p:nvPicPr>
        <p:blipFill>
          <a:blip r:embed="rId3"/>
          <a:stretch>
            <a:fillRect/>
          </a:stretch>
        </p:blipFill>
        <p:spPr>
          <a:xfrm>
            <a:off x="355759" y="1699262"/>
            <a:ext cx="5439728" cy="3263741"/>
          </a:xfrm>
          <a:prstGeom prst="rect">
            <a:avLst/>
          </a:prstGeom>
          <a:noFill/>
          <a:ln>
            <a:noFill/>
          </a:ln>
        </p:spPr>
      </p:pic>
      <p:sp>
        <p:nvSpPr>
          <p:cNvPr id="6" name="Content Placeholder 3"/>
          <p:cNvSpPr/>
          <p:nvPr/>
        </p:nvSpPr>
        <p:spPr>
          <a:xfrm>
            <a:off x="5913703" y="2419350"/>
            <a:ext cx="3163729" cy="2272189"/>
          </a:xfrm>
          <a:prstGeom prst="rect">
            <a:avLst/>
          </a:prstGeom>
          <a:solidFill>
            <a:schemeClr val="bg1">
              <a:alpha val="59000"/>
            </a:schemeClr>
          </a:solidFill>
        </p:spPr>
        <p:txBody>
          <a:bodyPr vert="horz" lIns="68579" tIns="34289" rIns="68579" bIns="34289" rtlCol="0">
            <a:normAutofit fontScale="75000" lnSpcReduction="20000"/>
          </a:bodyPr>
          <a:lstStyle/>
          <a:p>
            <a:pPr algn="just" defTabSz="685783">
              <a:lnSpc>
                <a:spcPct val="120000"/>
              </a:lnSpc>
              <a:buClrTx/>
            </a:pPr>
            <a:r>
              <a:rPr lang="vi-VN" altLang="en-US" sz="1700" b="1" kern="1200" dirty="0">
                <a:solidFill>
                  <a:prstClr val="black"/>
                </a:solidFill>
                <a:latin typeface="Cambria" pitchFamily="18" charset="0"/>
                <a:ea typeface="Cambria" pitchFamily="18" charset="0"/>
                <a:cs typeface="+mn-cs"/>
              </a:rPr>
              <a:t>Nhận xét: </a:t>
            </a:r>
          </a:p>
          <a:p>
            <a:pPr algn="just" defTabSz="685783">
              <a:lnSpc>
                <a:spcPct val="120000"/>
              </a:lnSpc>
              <a:buClrTx/>
            </a:pPr>
            <a:r>
              <a:rPr lang="vi-VN" altLang="en-US" sz="1700" b="1" kern="1200" dirty="0">
                <a:solidFill>
                  <a:prstClr val="black"/>
                </a:solidFill>
                <a:latin typeface="Cambria" pitchFamily="18" charset="0"/>
                <a:ea typeface="Cambria" pitchFamily="18" charset="0"/>
                <a:cs typeface="+mn-cs"/>
              </a:rPr>
              <a:t>Ở chi nhánh C, điểm rating ở các số lượng mua khác nhau chênh lệch không nhiều. Ở số lượng mua ít nhất thì điểm rating khoảng 7.2, trong khi đó ở số lượng mua nhiều nhất khoảng 7.1. </a:t>
            </a:r>
            <a:r>
              <a:rPr lang="vi-VN" altLang="en-US" sz="1700" b="1" kern="1200" dirty="0">
                <a:solidFill>
                  <a:prstClr val="black"/>
                </a:solidFill>
                <a:latin typeface="Cambria" pitchFamily="18" charset="0"/>
                <a:ea typeface="Cambria" pitchFamily="18" charset="0"/>
                <a:cs typeface="+mn-cs"/>
                <a:sym typeface="+mn-ea"/>
              </a:rPr>
              <a:t>Trung bình điểm rating cao nhất nằm ở số lượng mua là 3 và 4. </a:t>
            </a:r>
            <a:endParaRPr lang="vi-VN" altLang="en-US" sz="1700" b="1" kern="1200" dirty="0">
              <a:solidFill>
                <a:prstClr val="black"/>
              </a:solidFill>
              <a:latin typeface="Cambria" pitchFamily="18" charset="0"/>
              <a:ea typeface="Cambria" pitchFamily="18" charset="0"/>
              <a:cs typeface="+mn-cs"/>
            </a:endParaRPr>
          </a:p>
          <a:p>
            <a:pPr algn="just" defTabSz="685783">
              <a:lnSpc>
                <a:spcPct val="120000"/>
              </a:lnSpc>
              <a:buClrTx/>
            </a:pPr>
            <a:r>
              <a:rPr lang="vi-VN" altLang="en-US" sz="1700" b="1" kern="1200" dirty="0">
                <a:solidFill>
                  <a:prstClr val="black"/>
                </a:solidFill>
                <a:latin typeface="Cambria" pitchFamily="18" charset="0"/>
                <a:ea typeface="Cambria" pitchFamily="18" charset="0"/>
                <a:cs typeface="+mn-cs"/>
              </a:rPr>
              <a:t>=&gt; Việc cho điểm rating cao hay thấp không liên quan đến việc khách mua hàng với số lượng ít hay nhiều.</a:t>
            </a:r>
          </a:p>
          <a:p>
            <a:pPr algn="just" defTabSz="685783">
              <a:buClrTx/>
            </a:pPr>
            <a:endParaRPr lang="vi-VN" altLang="en-US" b="1" kern="1200" dirty="0">
              <a:solidFill>
                <a:prstClr val="black"/>
              </a:solidFill>
              <a:latin typeface="Cambria" pitchFamily="18" charset="0"/>
              <a:ea typeface="Cambria" pitchFamily="18" charset="0"/>
              <a:cs typeface="+mn-cs"/>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82311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in)">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4"/>
          <p:cNvSpPr txBox="1">
            <a:spLocks noGrp="1"/>
          </p:cNvSpPr>
          <p:nvPr>
            <p:ph type="title"/>
          </p:nvPr>
        </p:nvSpPr>
        <p:spPr>
          <a:xfrm>
            <a:off x="1" y="1621638"/>
            <a:ext cx="5242724" cy="959700"/>
          </a:xfrm>
          <a:prstGeom prst="rect">
            <a:avLst/>
          </a:prstGeom>
        </p:spPr>
        <p:txBody>
          <a:bodyPr spcFirstLastPara="1" wrap="square" lIns="91423" tIns="91423" rIns="91423" bIns="91423" anchor="ctr" anchorCtr="0">
            <a:noAutofit/>
          </a:bodyPr>
          <a:lstStyle/>
          <a:p>
            <a:r>
              <a:rPr lang="vi-VN" sz="5000" dirty="0"/>
              <a:t>Chủ đề: Phân tích dữ liệu để hiểu nhu cầu và hành vi của khách hàng</a:t>
            </a:r>
          </a:p>
        </p:txBody>
      </p:sp>
      <p:grpSp>
        <p:nvGrpSpPr>
          <p:cNvPr id="1486" name="Google Shape;1486;p34"/>
          <p:cNvGrpSpPr/>
          <p:nvPr/>
        </p:nvGrpSpPr>
        <p:grpSpPr>
          <a:xfrm>
            <a:off x="5242725" y="1323422"/>
            <a:ext cx="4010381" cy="2458905"/>
            <a:chOff x="4939903" y="1223591"/>
            <a:chExt cx="3875139" cy="2375983"/>
          </a:xfrm>
        </p:grpSpPr>
        <p:sp>
          <p:nvSpPr>
            <p:cNvPr id="1487" name="Google Shape;1487;p34"/>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endParaRPr/>
            </a:p>
          </p:txBody>
        </p:sp>
        <p:grpSp>
          <p:nvGrpSpPr>
            <p:cNvPr id="1488" name="Google Shape;1488;p34"/>
            <p:cNvGrpSpPr/>
            <p:nvPr/>
          </p:nvGrpSpPr>
          <p:grpSpPr>
            <a:xfrm>
              <a:off x="4939903" y="1223591"/>
              <a:ext cx="3875139" cy="2353997"/>
              <a:chOff x="2772963" y="2596675"/>
              <a:chExt cx="3598086" cy="2185698"/>
            </a:xfrm>
          </p:grpSpPr>
          <p:sp>
            <p:nvSpPr>
              <p:cNvPr id="1489" name="Google Shape;1489;p34"/>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490" name="Google Shape;1490;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endParaRPr/>
              </a:p>
            </p:txBody>
          </p:sp>
          <p:sp>
            <p:nvSpPr>
              <p:cNvPr id="1491" name="Google Shape;1491;p34"/>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492" name="Google Shape;1492;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493" name="Google Shape;1493;p34"/>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494" name="Google Shape;1494;p34"/>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495" name="Google Shape;1495;p34"/>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496" name="Google Shape;1496;p34"/>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endParaRPr/>
              </a:p>
            </p:txBody>
          </p:sp>
          <p:sp>
            <p:nvSpPr>
              <p:cNvPr id="1497" name="Google Shape;1497;p34"/>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endParaRPr/>
              </a:p>
            </p:txBody>
          </p:sp>
          <p:sp>
            <p:nvSpPr>
              <p:cNvPr id="1498" name="Google Shape;1498;p34"/>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499" name="Google Shape;1499;p34"/>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0" name="Google Shape;1500;p34"/>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1" name="Google Shape;1501;p34"/>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2" name="Google Shape;1502;p34"/>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3" name="Google Shape;1503;p34"/>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4" name="Google Shape;1504;p34"/>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05" name="Google Shape;1505;p34"/>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endParaRPr/>
              </a:p>
            </p:txBody>
          </p:sp>
          <p:sp>
            <p:nvSpPr>
              <p:cNvPr id="1506" name="Google Shape;1506;p34"/>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07" name="Google Shape;1507;p34"/>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508" name="Google Shape;1508;p34"/>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09" name="Google Shape;1509;p34"/>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10" name="Google Shape;1510;p34"/>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11" name="Google Shape;1511;p34"/>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12" name="Google Shape;1512;p34"/>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13" name="Google Shape;1513;p34"/>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1514" name="Google Shape;1514;p34"/>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15" name="Google Shape;1515;p34"/>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516" name="Google Shape;1516;p34"/>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17" name="Google Shape;1517;p34"/>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518" name="Google Shape;1518;p34"/>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19" name="Google Shape;1519;p34"/>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20" name="Google Shape;1520;p34"/>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21" name="Google Shape;1521;p34"/>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22" name="Google Shape;1522;p34"/>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23" name="Google Shape;1523;p34"/>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524" name="Google Shape;1524;p34"/>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1525" name="Google Shape;1525;p34"/>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26" name="Google Shape;1526;p34"/>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27" name="Google Shape;1527;p34"/>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28" name="Google Shape;1528;p34"/>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29" name="Google Shape;1529;p34"/>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530" name="Google Shape;1530;p34"/>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endParaRPr/>
              </a:p>
            </p:txBody>
          </p:sp>
          <p:sp>
            <p:nvSpPr>
              <p:cNvPr id="1531" name="Google Shape;1531;p34"/>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endParaRPr/>
              </a:p>
            </p:txBody>
          </p:sp>
          <p:sp>
            <p:nvSpPr>
              <p:cNvPr id="1532" name="Google Shape;1532;p34"/>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33" name="Google Shape;1533;p34"/>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endParaRPr/>
              </a:p>
            </p:txBody>
          </p:sp>
          <p:sp>
            <p:nvSpPr>
              <p:cNvPr id="1534" name="Google Shape;1534;p34"/>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35" name="Google Shape;1535;p34"/>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1536" name="Google Shape;1536;p34"/>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37" name="Google Shape;1537;p34"/>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endParaRPr/>
              </a:p>
            </p:txBody>
          </p:sp>
          <p:sp>
            <p:nvSpPr>
              <p:cNvPr id="1538" name="Google Shape;1538;p34"/>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endParaRPr/>
              </a:p>
            </p:txBody>
          </p:sp>
          <p:sp>
            <p:nvSpPr>
              <p:cNvPr id="1539" name="Google Shape;1539;p34"/>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endParaRPr/>
              </a:p>
            </p:txBody>
          </p:sp>
          <p:sp>
            <p:nvSpPr>
              <p:cNvPr id="1540" name="Google Shape;1540;p34"/>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41" name="Google Shape;1541;p34"/>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endParaRPr/>
              </a:p>
            </p:txBody>
          </p:sp>
          <p:sp>
            <p:nvSpPr>
              <p:cNvPr id="1542" name="Google Shape;1542;p34"/>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endParaRPr/>
              </a:p>
            </p:txBody>
          </p:sp>
        </p:grpSp>
      </p:grpSp>
      <p:sp>
        <p:nvSpPr>
          <p:cNvPr id="63" name="Google Shape;1484;p34"/>
          <p:cNvSpPr txBox="1">
            <a:spLocks/>
          </p:cNvSpPr>
          <p:nvPr/>
        </p:nvSpPr>
        <p:spPr>
          <a:xfrm>
            <a:off x="183394" y="4169314"/>
            <a:ext cx="5554934" cy="959700"/>
          </a:xfrm>
          <a:prstGeom prst="rect">
            <a:avLst/>
          </a:prstGeom>
          <a:noFill/>
          <a:ln>
            <a:noFill/>
          </a:ln>
        </p:spPr>
        <p:txBody>
          <a:bodyPr spcFirstLastPara="1" wrap="square" lIns="91423" tIns="91423" rIns="91423" bIns="91423"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7500"/>
              <a:buFont typeface="Barlow Semi Condensed"/>
              <a:buNone/>
              <a:defRPr sz="7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pPr algn="l"/>
            <a:r>
              <a:rPr lang="vi-VN" sz="2000" dirty="0">
                <a:solidFill>
                  <a:schemeClr val="tx1">
                    <a:lumMod val="75000"/>
                  </a:schemeClr>
                </a:solidFill>
              </a:rPr>
              <a:t>Thành viên thực hiện:</a:t>
            </a:r>
          </a:p>
          <a:p>
            <a:pPr algn="l"/>
            <a:r>
              <a:rPr lang="vi-VN" sz="2000" dirty="0">
                <a:solidFill>
                  <a:schemeClr val="tx1">
                    <a:lumMod val="75000"/>
                  </a:schemeClr>
                </a:solidFill>
              </a:rPr>
              <a:t>Nguyễn Hồng Nhi</a:t>
            </a:r>
          </a:p>
          <a:p>
            <a:pPr algn="l"/>
            <a:r>
              <a:rPr lang="vi-VN" sz="2000" dirty="0">
                <a:solidFill>
                  <a:schemeClr val="tx1">
                    <a:lumMod val="75000"/>
                  </a:schemeClr>
                </a:solidFill>
              </a:rPr>
              <a:t>Lê Thành Đạt</a:t>
            </a:r>
          </a:p>
        </p:txBody>
      </p:sp>
      <p:sp>
        <p:nvSpPr>
          <p:cNvPr id="62" name="Slide Number Placeholder 3"/>
          <p:cNvSpPr txBox="1">
            <a:spLocks/>
          </p:cNvSpPr>
          <p:nvPr/>
        </p:nvSpPr>
        <p:spPr>
          <a:xfrm>
            <a:off x="8622218" y="4651676"/>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476" cy="880586"/>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1007269"/>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cs typeface="Calibri" panose="020F0502020204030204" charset="0"/>
              </a:rPr>
              <a:t>-  </a:t>
            </a:r>
            <a:r>
              <a:rPr sz="1500" b="1" dirty="0" err="1">
                <a:solidFill>
                  <a:prstClr val="black"/>
                </a:solidFill>
                <a:cs typeface="Calibri" panose="020F0502020204030204" charset="0"/>
              </a:rPr>
              <a:t>Tìm</a:t>
            </a:r>
            <a:r>
              <a:rPr sz="1500" b="1" dirty="0">
                <a:solidFill>
                  <a:prstClr val="black"/>
                </a:solidFill>
                <a:cs typeface="Calibri" panose="020F0502020204030204" charset="0"/>
              </a:rPr>
              <a:t> </a:t>
            </a:r>
            <a:r>
              <a:rPr sz="1500" b="1" dirty="0" err="1">
                <a:solidFill>
                  <a:prstClr val="black"/>
                </a:solidFill>
                <a:cs typeface="Calibri" panose="020F0502020204030204" charset="0"/>
              </a:rPr>
              <a:t>hiểu</a:t>
            </a:r>
            <a:r>
              <a:rPr sz="1500" b="1" dirty="0">
                <a:solidFill>
                  <a:prstClr val="black"/>
                </a:solidFill>
                <a:cs typeface="Calibri" panose="020F0502020204030204" charset="0"/>
              </a:rPr>
              <a:t> </a:t>
            </a:r>
            <a:r>
              <a:rPr sz="1500" b="1" dirty="0" err="1">
                <a:solidFill>
                  <a:prstClr val="black"/>
                </a:solidFill>
                <a:cs typeface="Calibri" panose="020F0502020204030204" charset="0"/>
              </a:rPr>
              <a:t>xem</a:t>
            </a:r>
            <a:r>
              <a:rPr sz="1500" b="1" dirty="0">
                <a:solidFill>
                  <a:prstClr val="black"/>
                </a:solidFill>
                <a:cs typeface="Calibri" panose="020F0502020204030204" charset="0"/>
              </a:rPr>
              <a:t> </a:t>
            </a:r>
            <a:r>
              <a:rPr sz="1500" b="1" dirty="0" err="1">
                <a:solidFill>
                  <a:prstClr val="black"/>
                </a:solidFill>
                <a:cs typeface="Calibri" panose="020F0502020204030204" charset="0"/>
              </a:rPr>
              <a:t>giữa</a:t>
            </a:r>
            <a:r>
              <a:rPr sz="1500" b="1" dirty="0">
                <a:solidFill>
                  <a:prstClr val="black"/>
                </a:solidFill>
                <a:cs typeface="Calibri" panose="020F0502020204030204" charset="0"/>
              </a:rPr>
              <a:t> </a:t>
            </a:r>
            <a:r>
              <a:rPr sz="1500" b="1" dirty="0" err="1">
                <a:solidFill>
                  <a:prstClr val="black"/>
                </a:solidFill>
                <a:cs typeface="Calibri" panose="020F0502020204030204" charset="0"/>
              </a:rPr>
              <a:t>nam</a:t>
            </a:r>
            <a:r>
              <a:rPr sz="1500" b="1" dirty="0">
                <a:solidFill>
                  <a:prstClr val="black"/>
                </a:solidFill>
                <a:cs typeface="Calibri" panose="020F0502020204030204" charset="0"/>
              </a:rPr>
              <a:t> </a:t>
            </a:r>
            <a:r>
              <a:rPr sz="1500" b="1" dirty="0" err="1">
                <a:solidFill>
                  <a:prstClr val="black"/>
                </a:solidFill>
                <a:cs typeface="Calibri" panose="020F0502020204030204" charset="0"/>
              </a:rPr>
              <a:t>và</a:t>
            </a:r>
            <a:r>
              <a:rPr sz="1500" b="1" dirty="0">
                <a:solidFill>
                  <a:prstClr val="black"/>
                </a:solidFill>
                <a:cs typeface="Calibri" panose="020F0502020204030204" charset="0"/>
              </a:rPr>
              <a:t> </a:t>
            </a:r>
            <a:r>
              <a:rPr sz="1500" b="1" dirty="0" err="1">
                <a:solidFill>
                  <a:prstClr val="black"/>
                </a:solidFill>
                <a:cs typeface="Calibri" panose="020F0502020204030204" charset="0"/>
              </a:rPr>
              <a:t>nữ</a:t>
            </a:r>
            <a:r>
              <a:rPr sz="1500" b="1" dirty="0">
                <a:solidFill>
                  <a:prstClr val="black"/>
                </a:solidFill>
                <a:cs typeface="Calibri" panose="020F0502020204030204" charset="0"/>
              </a:rPr>
              <a:t> </a:t>
            </a:r>
            <a:r>
              <a:rPr sz="1500" b="1" dirty="0" err="1">
                <a:solidFill>
                  <a:prstClr val="black"/>
                </a:solidFill>
                <a:cs typeface="Calibri" panose="020F0502020204030204" charset="0"/>
              </a:rPr>
              <a:t>thì</a:t>
            </a:r>
            <a:r>
              <a:rPr sz="1500" b="1" dirty="0">
                <a:solidFill>
                  <a:prstClr val="black"/>
                </a:solidFill>
                <a:cs typeface="Calibri" panose="020F0502020204030204" charset="0"/>
              </a:rPr>
              <a:t> </a:t>
            </a:r>
            <a:r>
              <a:rPr sz="1500" b="1" dirty="0" err="1">
                <a:solidFill>
                  <a:prstClr val="black"/>
                </a:solidFill>
                <a:cs typeface="Calibri" panose="020F0502020204030204" charset="0"/>
              </a:rPr>
              <a:t>giới</a:t>
            </a:r>
            <a:r>
              <a:rPr sz="1500" b="1" dirty="0">
                <a:solidFill>
                  <a:prstClr val="black"/>
                </a:solidFill>
                <a:cs typeface="Calibri" panose="020F0502020204030204" charset="0"/>
              </a:rPr>
              <a:t> </a:t>
            </a:r>
            <a:r>
              <a:rPr sz="1500" b="1" dirty="0" err="1">
                <a:solidFill>
                  <a:prstClr val="black"/>
                </a:solidFill>
                <a:cs typeface="Calibri" panose="020F0502020204030204" charset="0"/>
              </a:rPr>
              <a:t>nào</a:t>
            </a:r>
            <a:r>
              <a:rPr sz="1500" b="1" dirty="0">
                <a:solidFill>
                  <a:prstClr val="black"/>
                </a:solidFill>
                <a:cs typeface="Calibri" panose="020F0502020204030204" charset="0"/>
              </a:rPr>
              <a:t> </a:t>
            </a:r>
            <a:r>
              <a:rPr sz="1500" b="1" dirty="0" err="1">
                <a:solidFill>
                  <a:prstClr val="black"/>
                </a:solidFill>
                <a:cs typeface="Calibri" panose="020F0502020204030204" charset="0"/>
              </a:rPr>
              <a:t>mua</a:t>
            </a:r>
            <a:r>
              <a:rPr sz="1500" b="1" dirty="0">
                <a:solidFill>
                  <a:prstClr val="black"/>
                </a:solidFill>
                <a:cs typeface="Calibri" panose="020F0502020204030204" charset="0"/>
              </a:rPr>
              <a:t> </a:t>
            </a:r>
            <a:r>
              <a:rPr sz="1500" b="1" dirty="0" err="1">
                <a:solidFill>
                  <a:prstClr val="black"/>
                </a:solidFill>
                <a:cs typeface="Calibri" panose="020F0502020204030204" charset="0"/>
              </a:rPr>
              <a:t>với</a:t>
            </a:r>
            <a:r>
              <a:rPr sz="1500" b="1" dirty="0">
                <a:solidFill>
                  <a:prstClr val="black"/>
                </a:solidFill>
                <a:cs typeface="Calibri" panose="020F0502020204030204" charset="0"/>
              </a:rPr>
              <a:t> </a:t>
            </a:r>
            <a:r>
              <a:rPr sz="1500" b="1" dirty="0" err="1">
                <a:solidFill>
                  <a:prstClr val="black"/>
                </a:solidFill>
                <a:cs typeface="Calibri" panose="020F0502020204030204" charset="0"/>
              </a:rPr>
              <a:t>số</a:t>
            </a:r>
            <a:r>
              <a:rPr sz="1500" b="1" dirty="0">
                <a:solidFill>
                  <a:prstClr val="black"/>
                </a:solidFill>
                <a:cs typeface="Calibri" panose="020F0502020204030204" charset="0"/>
              </a:rPr>
              <a:t> </a:t>
            </a:r>
            <a:r>
              <a:rPr sz="1500" b="1" dirty="0" err="1">
                <a:solidFill>
                  <a:prstClr val="black"/>
                </a:solidFill>
                <a:cs typeface="Calibri" panose="020F0502020204030204" charset="0"/>
              </a:rPr>
              <a:t>lượng</a:t>
            </a:r>
            <a:r>
              <a:rPr sz="1500" b="1" dirty="0">
                <a:solidFill>
                  <a:prstClr val="black"/>
                </a:solidFill>
                <a:cs typeface="Calibri" panose="020F0502020204030204" charset="0"/>
              </a:rPr>
              <a:t> </a:t>
            </a:r>
            <a:r>
              <a:rPr sz="1500" b="1" dirty="0" err="1">
                <a:solidFill>
                  <a:prstClr val="black"/>
                </a:solidFill>
                <a:cs typeface="Calibri" panose="020F0502020204030204" charset="0"/>
              </a:rPr>
              <a:t>nhiều</a:t>
            </a:r>
            <a:r>
              <a:rPr sz="1500" b="1" dirty="0">
                <a:solidFill>
                  <a:prstClr val="black"/>
                </a:solidFill>
                <a:cs typeface="Calibri" panose="020F0502020204030204" charset="0"/>
              </a:rPr>
              <a:t> </a:t>
            </a:r>
            <a:r>
              <a:rPr sz="1500" b="1" dirty="0" err="1">
                <a:solidFill>
                  <a:prstClr val="black"/>
                </a:solidFill>
                <a:cs typeface="Calibri" panose="020F0502020204030204" charset="0"/>
              </a:rPr>
              <a:t>hơn</a:t>
            </a:r>
            <a:r>
              <a:rPr sz="1500" b="1" dirty="0">
                <a:solidFill>
                  <a:prstClr val="black"/>
                </a:solidFill>
                <a:cs typeface="Calibri" panose="020F0502020204030204" charset="0"/>
              </a:rPr>
              <a:t> ở </a:t>
            </a:r>
            <a:r>
              <a:rPr sz="1500" b="1" dirty="0" err="1">
                <a:solidFill>
                  <a:prstClr val="black"/>
                </a:solidFill>
                <a:cs typeface="Calibri" panose="020F0502020204030204" charset="0"/>
              </a:rPr>
              <a:t>từng</a:t>
            </a:r>
            <a:r>
              <a:rPr sz="1500" b="1" dirty="0">
                <a:solidFill>
                  <a:prstClr val="black"/>
                </a:solidFill>
                <a:cs typeface="Calibri" panose="020F0502020204030204" charset="0"/>
              </a:rPr>
              <a:t> </a:t>
            </a:r>
            <a:r>
              <a:rPr sz="1500" b="1" dirty="0" err="1">
                <a:solidFill>
                  <a:prstClr val="black"/>
                </a:solidFill>
                <a:cs typeface="Calibri" panose="020F0502020204030204" charset="0"/>
              </a:rPr>
              <a:t>dòng</a:t>
            </a:r>
            <a:r>
              <a:rPr sz="1500" b="1" dirty="0">
                <a:solidFill>
                  <a:prstClr val="black"/>
                </a:solidFill>
                <a:cs typeface="Calibri" panose="020F0502020204030204" charset="0"/>
              </a:rPr>
              <a:t> </a:t>
            </a:r>
            <a:r>
              <a:rPr sz="1500" b="1" dirty="0" err="1">
                <a:solidFill>
                  <a:prstClr val="black"/>
                </a:solidFill>
                <a:cs typeface="Calibri" panose="020F0502020204030204" charset="0"/>
              </a:rPr>
              <a:t>sản</a:t>
            </a:r>
            <a:r>
              <a:rPr sz="1500" b="1" dirty="0">
                <a:solidFill>
                  <a:prstClr val="black"/>
                </a:solidFill>
                <a:cs typeface="Calibri" panose="020F0502020204030204" charset="0"/>
              </a:rPr>
              <a:t> </a:t>
            </a:r>
            <a:r>
              <a:rPr sz="1500" b="1" dirty="0" err="1">
                <a:solidFill>
                  <a:prstClr val="black"/>
                </a:solidFill>
                <a:cs typeface="Calibri" panose="020F0502020204030204" charset="0"/>
              </a:rPr>
              <a:t>phẩm</a:t>
            </a:r>
            <a:r>
              <a:rPr sz="1500" b="1" dirty="0">
                <a:solidFill>
                  <a:prstClr val="black"/>
                </a:solidFill>
                <a:cs typeface="Calibri" panose="020F0502020204030204" charset="0"/>
              </a:rPr>
              <a:t> ở chi </a:t>
            </a:r>
            <a:r>
              <a:rPr sz="1500" b="1" dirty="0" err="1">
                <a:solidFill>
                  <a:prstClr val="black"/>
                </a:solidFill>
                <a:cs typeface="Calibri" panose="020F0502020204030204" charset="0"/>
              </a:rPr>
              <a:t>nhánh</a:t>
            </a:r>
            <a:r>
              <a:rPr lang="vi-VN" sz="1500" b="1" dirty="0">
                <a:solidFill>
                  <a:prstClr val="black"/>
                </a:solidFill>
                <a:latin typeface="Calibri" panose="020F0502020204030204" charset="0"/>
                <a:cs typeface="Calibri" panose="020F0502020204030204" charset="0"/>
              </a:rPr>
              <a:t> A, B,</a:t>
            </a:r>
            <a:r>
              <a:rPr sz="1500" b="1" dirty="0">
                <a:solidFill>
                  <a:prstClr val="black"/>
                </a:solidFill>
                <a:cs typeface="Calibri" panose="020F0502020204030204" charset="0"/>
              </a:rPr>
              <a:t> C?</a:t>
            </a:r>
          </a:p>
        </p:txBody>
      </p:sp>
      <p:pic>
        <p:nvPicPr>
          <p:cNvPr id="14" name="Picture 6"/>
          <p:cNvPicPr>
            <a:picLocks noGrp="1" noChangeAspect="1"/>
          </p:cNvPicPr>
          <p:nvPr>
            <p:ph sz="half" idx="1"/>
          </p:nvPr>
        </p:nvPicPr>
        <p:blipFill>
          <a:blip r:embed="rId3"/>
          <a:stretch>
            <a:fillRect/>
          </a:stretch>
        </p:blipFill>
        <p:spPr>
          <a:xfrm>
            <a:off x="44768" y="1513047"/>
            <a:ext cx="2953703" cy="3630454"/>
          </a:xfrm>
          <a:prstGeom prst="rect">
            <a:avLst/>
          </a:prstGeom>
          <a:noFill/>
          <a:ln>
            <a:noFill/>
          </a:ln>
        </p:spPr>
      </p:pic>
      <p:pic>
        <p:nvPicPr>
          <p:cNvPr id="19" name="Picture 6"/>
          <p:cNvPicPr>
            <a:picLocks noGrp="1" noChangeAspect="1"/>
          </p:cNvPicPr>
          <p:nvPr>
            <p:ph sz="half" idx="2"/>
          </p:nvPr>
        </p:nvPicPr>
        <p:blipFill>
          <a:blip r:embed="rId4"/>
          <a:stretch>
            <a:fillRect/>
          </a:stretch>
        </p:blipFill>
        <p:spPr>
          <a:xfrm>
            <a:off x="3087530" y="1513046"/>
            <a:ext cx="3022283" cy="3630930"/>
          </a:xfrm>
          <a:prstGeom prst="rect">
            <a:avLst/>
          </a:prstGeom>
          <a:noFill/>
          <a:ln>
            <a:noFill/>
          </a:ln>
        </p:spPr>
      </p:pic>
      <p:pic>
        <p:nvPicPr>
          <p:cNvPr id="28" name="Picture 14"/>
          <p:cNvPicPr>
            <a:picLocks noChangeAspect="1"/>
          </p:cNvPicPr>
          <p:nvPr/>
        </p:nvPicPr>
        <p:blipFill>
          <a:blip r:embed="rId5"/>
          <a:stretch>
            <a:fillRect/>
          </a:stretch>
        </p:blipFill>
        <p:spPr>
          <a:xfrm>
            <a:off x="6198871" y="1513046"/>
            <a:ext cx="2913698" cy="3630930"/>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48567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circle(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circle(in)">
                                      <p:cBhvr>
                                        <p:cTn id="1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476" cy="880586"/>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7" name="Content Placeholder 3"/>
          <p:cNvSpPr/>
          <p:nvPr/>
        </p:nvSpPr>
        <p:spPr>
          <a:xfrm>
            <a:off x="545782" y="1007269"/>
            <a:ext cx="7969568" cy="437198"/>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None/>
            </a:pP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Tìm</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hiểu</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xem</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giữa</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nam</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và</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nữ</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thì</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giới</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nào</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mua</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với</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số</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lượng</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nhiều</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hơn</a:t>
            </a:r>
            <a:r>
              <a:rPr sz="1500" b="1" dirty="0">
                <a:solidFill>
                  <a:prstClr val="black"/>
                </a:solidFill>
                <a:latin typeface="Cambria" pitchFamily="18" charset="0"/>
                <a:ea typeface="Cambria" pitchFamily="18" charset="0"/>
                <a:cs typeface="Calibri" panose="020F0502020204030204" charset="0"/>
              </a:rPr>
              <a:t> ở </a:t>
            </a:r>
            <a:r>
              <a:rPr sz="1500" b="1" dirty="0" err="1">
                <a:solidFill>
                  <a:prstClr val="black"/>
                </a:solidFill>
                <a:latin typeface="Cambria" pitchFamily="18" charset="0"/>
                <a:ea typeface="Cambria" pitchFamily="18" charset="0"/>
                <a:cs typeface="Calibri" panose="020F0502020204030204" charset="0"/>
              </a:rPr>
              <a:t>từng</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dòng</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sản</a:t>
            </a:r>
            <a:r>
              <a:rPr sz="1500" b="1" dirty="0">
                <a:solidFill>
                  <a:prstClr val="black"/>
                </a:solidFill>
                <a:latin typeface="Cambria" pitchFamily="18" charset="0"/>
                <a:ea typeface="Cambria" pitchFamily="18" charset="0"/>
                <a:cs typeface="Calibri" panose="020F0502020204030204" charset="0"/>
              </a:rPr>
              <a:t> </a:t>
            </a:r>
            <a:r>
              <a:rPr sz="1500" b="1" dirty="0" err="1">
                <a:solidFill>
                  <a:prstClr val="black"/>
                </a:solidFill>
                <a:latin typeface="Cambria" pitchFamily="18" charset="0"/>
                <a:ea typeface="Cambria" pitchFamily="18" charset="0"/>
                <a:cs typeface="Calibri" panose="020F0502020204030204" charset="0"/>
              </a:rPr>
              <a:t>phẩm</a:t>
            </a:r>
            <a:r>
              <a:rPr sz="1500" b="1" dirty="0">
                <a:solidFill>
                  <a:prstClr val="black"/>
                </a:solidFill>
                <a:latin typeface="Cambria" pitchFamily="18" charset="0"/>
                <a:ea typeface="Cambria" pitchFamily="18" charset="0"/>
                <a:cs typeface="Calibri" panose="020F0502020204030204" charset="0"/>
              </a:rPr>
              <a:t> ở chi </a:t>
            </a:r>
            <a:r>
              <a:rPr sz="1500" b="1" dirty="0" err="1">
                <a:solidFill>
                  <a:prstClr val="black"/>
                </a:solidFill>
                <a:latin typeface="Cambria" pitchFamily="18" charset="0"/>
                <a:ea typeface="Cambria" pitchFamily="18" charset="0"/>
                <a:cs typeface="Calibri" panose="020F0502020204030204" charset="0"/>
              </a:rPr>
              <a:t>nhánh</a:t>
            </a:r>
            <a:r>
              <a:rPr lang="vi-VN" sz="1500" b="1" dirty="0">
                <a:solidFill>
                  <a:prstClr val="black"/>
                </a:solidFill>
                <a:latin typeface="Cambria" pitchFamily="18" charset="0"/>
                <a:ea typeface="Cambria" pitchFamily="18" charset="0"/>
                <a:cs typeface="Calibri" panose="020F0502020204030204" charset="0"/>
              </a:rPr>
              <a:t> A, B,</a:t>
            </a:r>
            <a:r>
              <a:rPr sz="1500" b="1" dirty="0">
                <a:solidFill>
                  <a:prstClr val="black"/>
                </a:solidFill>
                <a:latin typeface="Cambria" pitchFamily="18" charset="0"/>
                <a:ea typeface="Cambria" pitchFamily="18" charset="0"/>
                <a:cs typeface="Calibri" panose="020F0502020204030204" charset="0"/>
              </a:rPr>
              <a:t> C?</a:t>
            </a:r>
          </a:p>
        </p:txBody>
      </p:sp>
      <p:sp>
        <p:nvSpPr>
          <p:cNvPr id="6" name="Content Placeholder 3"/>
          <p:cNvSpPr/>
          <p:nvPr/>
        </p:nvSpPr>
        <p:spPr>
          <a:xfrm>
            <a:off x="114778" y="1571150"/>
            <a:ext cx="8971121" cy="3339465"/>
          </a:xfrm>
          <a:prstGeom prst="rect">
            <a:avLst/>
          </a:prstGeom>
          <a:solidFill>
            <a:schemeClr val="bg1">
              <a:alpha val="59000"/>
            </a:schemeClr>
          </a:solidFill>
        </p:spPr>
        <p:txBody>
          <a:bodyPr vert="horz" lIns="68579" tIns="34289" rIns="68579" bIns="34289" rtlCol="0">
            <a:noAutofit/>
          </a:bodyPr>
          <a:lstStyle/>
          <a:p>
            <a:pPr algn="just" defTabSz="685783">
              <a:lnSpc>
                <a:spcPts val="1440"/>
              </a:lnSpc>
              <a:spcBef>
                <a:spcPts val="300"/>
              </a:spcBef>
              <a:buClrTx/>
            </a:pPr>
            <a:r>
              <a:rPr lang="en-US" altLang="vi-VN" sz="1300" b="1" kern="1200" dirty="0" err="1">
                <a:solidFill>
                  <a:prstClr val="black"/>
                </a:solidFill>
                <a:latin typeface="Cambria" pitchFamily="18" charset="0"/>
                <a:ea typeface="Cambria" pitchFamily="18" charset="0"/>
                <a:cs typeface="Arial" panose="020B0604020202020204" pitchFamily="34" charset="0"/>
              </a:rPr>
              <a:t>Nh</a:t>
            </a:r>
            <a:r>
              <a:rPr lang="vi-VN" altLang="en-US" sz="1300" b="1" kern="1200" dirty="0">
                <a:solidFill>
                  <a:prstClr val="black"/>
                </a:solidFill>
                <a:latin typeface="Cambria" pitchFamily="18" charset="0"/>
                <a:ea typeface="Cambria" pitchFamily="18" charset="0"/>
                <a:cs typeface="Arial" panose="020B0604020202020204" pitchFamily="34" charset="0"/>
              </a:rPr>
              <a:t>ận xét:</a:t>
            </a:r>
          </a:p>
          <a:p>
            <a:pPr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 Chi nhánh A:</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 Dòng sản phẩm được nữ mua ít hơn nam rất nhiều: Sports and travel,  Food and beverages.</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=&gt; Cần thêm hoặc cải thiện chất  lượng của 2 dòng sản phẩm này dành cho giới nữ để tăng mức mua hàng .</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Dòng sản phẩm được nam mua ít hơn nữ rất nhiều: Fashion accessories.</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=&gt; Các sản phẩm thuộc dòng sản phẩm Fashion accessories đang được bán ở chi nhánh có vẻ không nhận được nhiều </a:t>
            </a:r>
            <a:r>
              <a:rPr lang="vi-VN" altLang="en-US" sz="1300" b="1" kern="1200" dirty="0" smtClean="0">
                <a:solidFill>
                  <a:prstClr val="black"/>
                </a:solidFill>
                <a:latin typeface="Cambria" pitchFamily="18" charset="0"/>
                <a:ea typeface="Cambria" pitchFamily="18" charset="0"/>
                <a:cs typeface="Arial" panose="020B0604020202020204" pitchFamily="34" charset="0"/>
              </a:rPr>
              <a:t>sự quan </a:t>
            </a:r>
            <a:r>
              <a:rPr lang="vi-VN" altLang="en-US" sz="1300" b="1" kern="1200" dirty="0">
                <a:solidFill>
                  <a:prstClr val="black"/>
                </a:solidFill>
                <a:latin typeface="Cambria" pitchFamily="18" charset="0"/>
                <a:ea typeface="Cambria" pitchFamily="18" charset="0"/>
                <a:cs typeface="Arial" panose="020B0604020202020204" pitchFamily="34" charset="0"/>
              </a:rPr>
              <a:t>tâm từ khách hàng nam</a:t>
            </a:r>
            <a:r>
              <a:rPr lang="vi-VN" altLang="en-US" sz="1300" b="1" kern="1200" dirty="0" smtClean="0">
                <a:solidFill>
                  <a:prstClr val="black"/>
                </a:solidFill>
                <a:latin typeface="Cambria" pitchFamily="18" charset="0"/>
                <a:ea typeface="Cambria" pitchFamily="18" charset="0"/>
                <a:cs typeface="Arial" panose="020B0604020202020204" pitchFamily="34" charset="0"/>
              </a:rPr>
              <a:t>.</a:t>
            </a:r>
            <a:endParaRPr lang="vi-VN" altLang="en-US" sz="1300" b="1" kern="1200" dirty="0">
              <a:solidFill>
                <a:prstClr val="black"/>
              </a:solidFill>
              <a:latin typeface="Cambria" pitchFamily="18" charset="0"/>
              <a:ea typeface="Cambria" pitchFamily="18" charset="0"/>
              <a:cs typeface="Arial" panose="020B0604020202020204" pitchFamily="34" charset="0"/>
            </a:endParaRPr>
          </a:p>
          <a:p>
            <a:pPr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 Chi nhánh B:</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Dòng sản phẩm được nam mua ít hơn nữ rất nhiều: Home and lifestyle, Food and beverages.</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rPr>
              <a:t>=&gt; Cần xem lại sản phẩm thuộc các dòng sản phẩm này dành cho khách hàng nam</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Dòng sản phẩm được nữ mua ít hơn nam rất nhiều: Sports and travel.</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=&gt; Cần xem lại sản phẩm thuộc dòng sản phẩm này dành cho khách hàng </a:t>
            </a:r>
            <a:r>
              <a:rPr lang="vi-VN" altLang="en-US" sz="1300" b="1" kern="1200" dirty="0" smtClean="0">
                <a:solidFill>
                  <a:prstClr val="black"/>
                </a:solidFill>
                <a:latin typeface="Cambria" pitchFamily="18" charset="0"/>
                <a:ea typeface="Cambria" pitchFamily="18" charset="0"/>
                <a:cs typeface="Arial" panose="020B0604020202020204" pitchFamily="34" charset="0"/>
                <a:sym typeface="+mn-ea"/>
              </a:rPr>
              <a:t>nữ</a:t>
            </a:r>
            <a:endParaRPr lang="vi-VN" altLang="en-US" sz="1300" b="1" kern="1200" dirty="0">
              <a:solidFill>
                <a:prstClr val="black"/>
              </a:solidFill>
              <a:latin typeface="Cambria" pitchFamily="18" charset="0"/>
              <a:ea typeface="Cambria" pitchFamily="18" charset="0"/>
              <a:cs typeface="Arial" panose="020B0604020202020204" pitchFamily="34" charset="0"/>
              <a:sym typeface="+mn-ea"/>
            </a:endParaRPr>
          </a:p>
          <a:p>
            <a:pPr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Chi nhánh C:</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 Dòng sản phẩm được nam mua ít hơn nữ rất nhiều: Home and lifestyle, Food and beverages, Sports and travel.</a:t>
            </a:r>
          </a:p>
          <a:p>
            <a:pPr indent="342892" algn="just" defTabSz="685783">
              <a:lnSpc>
                <a:spcPts val="1440"/>
              </a:lnSpc>
              <a:spcBef>
                <a:spcPts val="300"/>
              </a:spcBef>
              <a:buClrTx/>
            </a:pPr>
            <a:r>
              <a:rPr lang="vi-VN" altLang="en-US" sz="1300" b="1" kern="1200" dirty="0">
                <a:solidFill>
                  <a:prstClr val="black"/>
                </a:solidFill>
                <a:latin typeface="Cambria" pitchFamily="18" charset="0"/>
                <a:ea typeface="Cambria" pitchFamily="18" charset="0"/>
                <a:cs typeface="Arial" panose="020B0604020202020204" pitchFamily="34" charset="0"/>
                <a:sym typeface="+mn-ea"/>
              </a:rPr>
              <a:t> =&gt;  Các sản phẩm thuộc các dòng sản phẩm trên có vẻ không phù hợp với nhu cầu của phái nữ ở chi nhánh C</a:t>
            </a: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7967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49"/>
          <p:cNvSpPr txBox="1">
            <a:spLocks noGrp="1"/>
          </p:cNvSpPr>
          <p:nvPr>
            <p:ph type="title"/>
          </p:nvPr>
        </p:nvSpPr>
        <p:spPr>
          <a:xfrm>
            <a:off x="720000" y="19050"/>
            <a:ext cx="7704000" cy="572700"/>
          </a:xfrm>
          <a:prstGeom prst="rect">
            <a:avLst/>
          </a:prstGeom>
        </p:spPr>
        <p:txBody>
          <a:bodyPr spcFirstLastPara="1" wrap="square" lIns="91423" tIns="91423" rIns="91423" bIns="91423" anchor="t" anchorCtr="0">
            <a:noAutofit/>
          </a:bodyPr>
          <a:lstStyle/>
          <a:p>
            <a:r>
              <a:rPr lang="vi-VN" sz="4500" dirty="0" smtClean="0"/>
              <a:t>Phân lớp dữ liệu</a:t>
            </a:r>
            <a:endParaRPr sz="4500" dirty="0"/>
          </a:p>
        </p:txBody>
      </p:sp>
      <p:sp>
        <p:nvSpPr>
          <p:cNvPr id="2135" name="Google Shape;2135;p49"/>
          <p:cNvSpPr txBox="1">
            <a:spLocks noGrp="1"/>
          </p:cNvSpPr>
          <p:nvPr>
            <p:ph type="subTitle" idx="4294967295"/>
          </p:nvPr>
        </p:nvSpPr>
        <p:spPr>
          <a:xfrm>
            <a:off x="1000169" y="3638550"/>
            <a:ext cx="2173200" cy="505500"/>
          </a:xfrm>
          <a:prstGeom prst="rect">
            <a:avLst/>
          </a:prstGeom>
        </p:spPr>
        <p:txBody>
          <a:bodyPr spcFirstLastPara="1" wrap="square" lIns="91423" tIns="91423" rIns="91423" bIns="91423" anchor="b" anchorCtr="0">
            <a:noAutofit/>
          </a:bodyPr>
          <a:lstStyle/>
          <a:p>
            <a:pPr marL="0" indent="0" algn="ctr">
              <a:buNone/>
            </a:pPr>
            <a:r>
              <a:rPr lang="en-US" sz="2400" b="1" dirty="0"/>
              <a:t>Logistic Regression</a:t>
            </a:r>
            <a:endParaRPr sz="2400" b="1" dirty="0">
              <a:latin typeface="Barlow Semi Condensed"/>
              <a:ea typeface="Barlow Semi Condensed"/>
              <a:cs typeface="Barlow Semi Condensed"/>
              <a:sym typeface="Barlow Semi Condensed"/>
            </a:endParaRPr>
          </a:p>
        </p:txBody>
      </p:sp>
      <p:sp>
        <p:nvSpPr>
          <p:cNvPr id="2137" name="Google Shape;2137;p49"/>
          <p:cNvSpPr txBox="1">
            <a:spLocks noGrp="1"/>
          </p:cNvSpPr>
          <p:nvPr>
            <p:ph type="subTitle" idx="4294967295"/>
          </p:nvPr>
        </p:nvSpPr>
        <p:spPr>
          <a:xfrm>
            <a:off x="3581400" y="3562350"/>
            <a:ext cx="2173200" cy="505500"/>
          </a:xfrm>
          <a:prstGeom prst="rect">
            <a:avLst/>
          </a:prstGeom>
        </p:spPr>
        <p:txBody>
          <a:bodyPr spcFirstLastPara="1" wrap="square" lIns="91423" tIns="91423" rIns="91423" bIns="91423" anchor="b" anchorCtr="0">
            <a:noAutofit/>
          </a:bodyPr>
          <a:lstStyle/>
          <a:p>
            <a:pPr marL="0" indent="0" algn="ctr">
              <a:buNone/>
            </a:pPr>
            <a:r>
              <a:rPr lang="en-US" sz="2400" b="1" dirty="0"/>
              <a:t>Support Vector Machine</a:t>
            </a:r>
            <a:endParaRPr sz="2400" b="1" dirty="0">
              <a:latin typeface="Barlow Semi Condensed"/>
              <a:ea typeface="Barlow Semi Condensed"/>
              <a:cs typeface="Barlow Semi Condensed"/>
              <a:sym typeface="Barlow Semi Condensed"/>
            </a:endParaRPr>
          </a:p>
        </p:txBody>
      </p:sp>
      <p:sp>
        <p:nvSpPr>
          <p:cNvPr id="2139" name="Google Shape;2139;p49"/>
          <p:cNvSpPr txBox="1">
            <a:spLocks noGrp="1"/>
          </p:cNvSpPr>
          <p:nvPr>
            <p:ph type="subTitle" idx="4294967295"/>
          </p:nvPr>
        </p:nvSpPr>
        <p:spPr>
          <a:xfrm>
            <a:off x="6172200" y="3409950"/>
            <a:ext cx="2173200" cy="505500"/>
          </a:xfrm>
          <a:prstGeom prst="rect">
            <a:avLst/>
          </a:prstGeom>
        </p:spPr>
        <p:txBody>
          <a:bodyPr spcFirstLastPara="1" wrap="square" lIns="91423" tIns="91423" rIns="91423" bIns="91423" anchor="b" anchorCtr="0">
            <a:noAutofit/>
          </a:bodyPr>
          <a:lstStyle/>
          <a:p>
            <a:pPr marL="0" indent="0" algn="ctr">
              <a:buNone/>
            </a:pPr>
            <a:r>
              <a:rPr lang="en-US" sz="2400" b="1" dirty="0"/>
              <a:t>Decision Tree</a:t>
            </a:r>
            <a:endParaRPr sz="2400" b="1" dirty="0">
              <a:latin typeface="Barlow Semi Condensed"/>
              <a:ea typeface="Barlow Semi Condensed"/>
              <a:cs typeface="Barlow Semi Condensed"/>
              <a:sym typeface="Barlow Semi Condensed"/>
            </a:endParaRPr>
          </a:p>
        </p:txBody>
      </p:sp>
      <p:pic>
        <p:nvPicPr>
          <p:cNvPr id="21" name="Picture 20" descr="https://encrypted-tbn2.gstatic.com/images?q=tbn:ANd9GcSmOLkUFdAvKqm18Cl51qEHzCqzK1lq8L07Pa71GvTt0Ia7-2h-"/>
          <p:cNvPicPr/>
          <p:nvPr/>
        </p:nvPicPr>
        <p:blipFill>
          <a:blip r:embed="rId3">
            <a:extLst>
              <a:ext uri="{28A0092B-C50C-407E-A947-70E740481C1C}">
                <a14:useLocalDpi xmlns:a14="http://schemas.microsoft.com/office/drawing/2010/main" val="0"/>
              </a:ext>
            </a:extLst>
          </a:blip>
          <a:srcRect/>
          <a:stretch>
            <a:fillRect/>
          </a:stretch>
        </p:blipFill>
        <p:spPr bwMode="auto">
          <a:xfrm>
            <a:off x="454503" y="1719260"/>
            <a:ext cx="3106738" cy="1233488"/>
          </a:xfrm>
          <a:prstGeom prst="rect">
            <a:avLst/>
          </a:prstGeom>
          <a:noFill/>
          <a:ln>
            <a:solidFill>
              <a:schemeClr val="tx1"/>
            </a:solidFill>
          </a:ln>
        </p:spPr>
      </p:pic>
      <p:pic>
        <p:nvPicPr>
          <p:cNvPr id="22" name="Picture 21"/>
          <p:cNvPicPr/>
          <p:nvPr/>
        </p:nvPicPr>
        <p:blipFill>
          <a:blip r:embed="rId4">
            <a:extLst>
              <a:ext uri="{28A0092B-C50C-407E-A947-70E740481C1C}">
                <a14:useLocalDpi xmlns:a14="http://schemas.microsoft.com/office/drawing/2010/main" val="0"/>
              </a:ext>
            </a:extLst>
          </a:blip>
          <a:stretch>
            <a:fillRect/>
          </a:stretch>
        </p:blipFill>
        <p:spPr>
          <a:xfrm>
            <a:off x="3810000" y="1366585"/>
            <a:ext cx="1676400" cy="1752599"/>
          </a:xfrm>
          <a:prstGeom prst="rect">
            <a:avLst/>
          </a:prstGeom>
        </p:spPr>
      </p:pic>
      <p:pic>
        <p:nvPicPr>
          <p:cNvPr id="23" name="Picture 22" descr="https://encrypted-tbn2.gstatic.com/images?q=tbn:ANd9GcRJszuuJpKwId7BF3QBSjTXv8uoLiaoY6suDV7RM0fovup8AJkn"/>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200149"/>
            <a:ext cx="2998223" cy="1919035"/>
          </a:xfrm>
          <a:prstGeom prst="rect">
            <a:avLst/>
          </a:prstGeom>
          <a:noFill/>
          <a:ln>
            <a:noFill/>
          </a:ln>
        </p:spPr>
      </p:pic>
      <p:sp>
        <p:nvSpPr>
          <p:cNvPr id="9"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22</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55" name="Google Shape;2133;p49"/>
          <p:cNvSpPr txBox="1">
            <a:spLocks/>
          </p:cNvSpPr>
          <p:nvPr/>
        </p:nvSpPr>
        <p:spPr>
          <a:xfrm>
            <a:off x="720000" y="19050"/>
            <a:ext cx="7704000" cy="572700"/>
          </a:xfrm>
          <a:prstGeom prst="rect">
            <a:avLst/>
          </a:prstGeom>
          <a:noFill/>
          <a:ln>
            <a:noFill/>
          </a:ln>
        </p:spPr>
        <p:txBody>
          <a:bodyPr spcFirstLastPara="1" wrap="square" lIns="91423" tIns="91423" rIns="91423" bIns="91423"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Barlow Semi Condensed"/>
              <a:buNone/>
              <a:defRPr sz="60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4800"/>
              <a:buFont typeface="Barlow Semi Condensed"/>
              <a:buNone/>
              <a:defRPr sz="4800" b="1" i="0" u="none" strike="noStrike" cap="none">
                <a:solidFill>
                  <a:schemeClr val="dk1"/>
                </a:solidFill>
                <a:latin typeface="Barlow Semi Condensed"/>
                <a:ea typeface="Barlow Semi Condensed"/>
                <a:cs typeface="Barlow Semi Condensed"/>
                <a:sym typeface="Barlow Semi Condensed"/>
              </a:defRPr>
            </a:lvl9pPr>
          </a:lstStyle>
          <a:p>
            <a:r>
              <a:rPr lang="vi-VN" sz="3500" dirty="0" smtClean="0">
                <a:latin typeface="Barlow Semi Condensed" charset="0"/>
                <a:ea typeface="Cambria" pitchFamily="18" charset="0"/>
              </a:rPr>
              <a:t>Kết quả của ma trận nhầm lẫn</a:t>
            </a:r>
            <a:endParaRPr lang="vi-VN" sz="3500" dirty="0">
              <a:latin typeface="Barlow Semi Condensed" charset="0"/>
              <a:ea typeface="Cambria" pitchFamily="18" charset="0"/>
            </a:endParaRPr>
          </a:p>
        </p:txBody>
      </p:sp>
      <p:sp>
        <p:nvSpPr>
          <p:cNvPr id="56" name="Google Shape;2135;p49"/>
          <p:cNvSpPr txBox="1">
            <a:spLocks/>
          </p:cNvSpPr>
          <p:nvPr/>
        </p:nvSpPr>
        <p:spPr>
          <a:xfrm>
            <a:off x="697746" y="3486150"/>
            <a:ext cx="5476831" cy="505500"/>
          </a:xfrm>
          <a:prstGeom prst="rect">
            <a:avLst/>
          </a:prstGeom>
          <a:noFill/>
          <a:ln>
            <a:noFill/>
          </a:ln>
        </p:spPr>
        <p:txBody>
          <a:bodyPr spcFirstLastPara="1" wrap="square" lIns="91423" tIns="91423" rIns="91423" bIns="91423"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pPr marL="0" indent="0" algn="ctr">
              <a:buFont typeface="Titillium Web"/>
              <a:buNone/>
            </a:pPr>
            <a:r>
              <a:rPr lang="vi-VN" sz="2400" b="1" dirty="0" smtClean="0">
                <a:latin typeface="Barlow Semi Condensed" charset="0"/>
                <a:ea typeface="Cambria" pitchFamily="18" charset="0"/>
                <a:cs typeface="Barlow Semi Condensed"/>
              </a:rPr>
              <a:t>Xét ma trận nhầm lẫn cho ma trận loại 2:</a:t>
            </a:r>
            <a:endParaRPr lang="en-US" sz="2400" b="1" dirty="0">
              <a:latin typeface="Barlow Semi Condensed" charset="0"/>
              <a:ea typeface="Cambria" pitchFamily="18" charset="0"/>
              <a:cs typeface="Barlow Semi Condensed"/>
              <a:sym typeface="Barlow Semi Condensed"/>
            </a:endParaRPr>
          </a:p>
        </p:txBody>
      </p:sp>
      <p:pic>
        <p:nvPicPr>
          <p:cNvPr id="63" name="Picture 62"/>
          <p:cNvPicPr/>
          <p:nvPr/>
        </p:nvPicPr>
        <p:blipFill>
          <a:blip r:embed="rId3"/>
          <a:stretch>
            <a:fillRect/>
          </a:stretch>
        </p:blipFill>
        <p:spPr>
          <a:xfrm>
            <a:off x="171280" y="971550"/>
            <a:ext cx="2753043" cy="2281237"/>
          </a:xfrm>
          <a:prstGeom prst="rect">
            <a:avLst/>
          </a:prstGeom>
          <a:ln>
            <a:solidFill>
              <a:schemeClr val="tx1"/>
            </a:solidFill>
          </a:ln>
        </p:spPr>
      </p:pic>
      <p:pic>
        <p:nvPicPr>
          <p:cNvPr id="64" name="Picture 63"/>
          <p:cNvPicPr/>
          <p:nvPr/>
        </p:nvPicPr>
        <p:blipFill>
          <a:blip r:embed="rId4"/>
          <a:stretch>
            <a:fillRect/>
          </a:stretch>
        </p:blipFill>
        <p:spPr>
          <a:xfrm>
            <a:off x="2997152" y="971550"/>
            <a:ext cx="2926247" cy="2288381"/>
          </a:xfrm>
          <a:prstGeom prst="rect">
            <a:avLst/>
          </a:prstGeom>
          <a:ln>
            <a:solidFill>
              <a:schemeClr val="tx1"/>
            </a:solidFill>
          </a:ln>
        </p:spPr>
      </p:pic>
      <p:pic>
        <p:nvPicPr>
          <p:cNvPr id="65" name="Picture 64"/>
          <p:cNvPicPr/>
          <p:nvPr/>
        </p:nvPicPr>
        <p:blipFill rotWithShape="1">
          <a:blip r:embed="rId5"/>
          <a:srcRect r="1408"/>
          <a:stretch/>
        </p:blipFill>
        <p:spPr bwMode="auto">
          <a:xfrm>
            <a:off x="6019799" y="964406"/>
            <a:ext cx="3048000" cy="2288381"/>
          </a:xfrm>
          <a:prstGeom prst="rect">
            <a:avLst/>
          </a:prstGeom>
          <a:ln>
            <a:solidFill>
              <a:schemeClr val="tx1"/>
            </a:solidFill>
          </a:ln>
          <a:extLst>
            <a:ext uri="{53640926-AAD7-44D8-BBD7-CCE9431645EC}">
              <a14:shadowObscured xmlns:a14="http://schemas.microsoft.com/office/drawing/2010/main"/>
            </a:ext>
          </a:extLst>
        </p:spPr>
      </p:pic>
      <p:sp>
        <p:nvSpPr>
          <p:cNvPr id="66" name="Google Shape;2135;p49"/>
          <p:cNvSpPr txBox="1">
            <a:spLocks/>
          </p:cNvSpPr>
          <p:nvPr/>
        </p:nvSpPr>
        <p:spPr>
          <a:xfrm>
            <a:off x="542969" y="4152226"/>
            <a:ext cx="5476831" cy="505500"/>
          </a:xfrm>
          <a:prstGeom prst="rect">
            <a:avLst/>
          </a:prstGeom>
          <a:noFill/>
          <a:ln>
            <a:noFill/>
          </a:ln>
        </p:spPr>
        <p:txBody>
          <a:bodyPr spcFirstLastPara="1" wrap="square" lIns="91423" tIns="91423" rIns="91423" bIns="91423"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pPr marL="0" indent="0" algn="ctr">
              <a:buNone/>
            </a:pPr>
            <a:r>
              <a:rPr lang="vi-VN" sz="2400" dirty="0"/>
              <a:t>LR (= 83) &gt; SVM (= 70) &gt; Tree (= 51</a:t>
            </a:r>
            <a:r>
              <a:rPr lang="vi-VN" sz="2400" dirty="0" smtClean="0"/>
              <a:t>)</a:t>
            </a:r>
            <a:endParaRPr lang="en-US" sz="2400" dirty="0"/>
          </a:p>
        </p:txBody>
      </p:sp>
      <p:sp>
        <p:nvSpPr>
          <p:cNvPr id="10"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23</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150"/>
            <a:ext cx="6152700" cy="987900"/>
          </a:xfrm>
        </p:spPr>
        <p:txBody>
          <a:bodyPr/>
          <a:lstStyle/>
          <a:p>
            <a:r>
              <a:rPr lang="vi-VN" sz="3000" dirty="0"/>
              <a:t>Theo </a:t>
            </a:r>
            <a:r>
              <a:rPr lang="en-US" sz="3000" dirty="0"/>
              <a:t>AUC (Area Under the Curve)</a:t>
            </a:r>
            <a:r>
              <a:rPr lang="vi-VN" sz="3000" dirty="0"/>
              <a:t>:</a:t>
            </a: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3527519546"/>
              </p:ext>
            </p:extLst>
          </p:nvPr>
        </p:nvGraphicFramePr>
        <p:xfrm>
          <a:off x="228600" y="1948831"/>
          <a:ext cx="3625214" cy="838200"/>
        </p:xfrm>
        <a:graphic>
          <a:graphicData uri="http://schemas.openxmlformats.org/drawingml/2006/table">
            <a:tbl>
              <a:tblPr firstRow="1" firstCol="1" bandRow="1"/>
              <a:tblGrid>
                <a:gridCol w="1513523"/>
                <a:gridCol w="703897"/>
                <a:gridCol w="703897"/>
                <a:gridCol w="703897"/>
              </a:tblGrid>
              <a:tr h="419100">
                <a:tc>
                  <a:txBody>
                    <a:bodyPr/>
                    <a:lstStyle/>
                    <a:p>
                      <a:pPr algn="ctr">
                        <a:lnSpc>
                          <a:spcPct val="115000"/>
                        </a:lnSpc>
                        <a:spcAft>
                          <a:spcPts val="1000"/>
                        </a:spcAft>
                      </a:pPr>
                      <a:r>
                        <a:rPr lang="vi-VN" sz="1800" b="1" dirty="0">
                          <a:effectLst/>
                          <a:latin typeface="Times New Roman"/>
                          <a:ea typeface="Times New Roman"/>
                          <a:cs typeface="Times New Roman"/>
                        </a:rPr>
                        <a:t>Phương pháp</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a:effectLst/>
                          <a:latin typeface="Times New Roman"/>
                          <a:ea typeface="Times New Roman"/>
                          <a:cs typeface="Times New Roman"/>
                        </a:rPr>
                        <a:t>LR</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a:effectLst/>
                          <a:latin typeface="Times New Roman"/>
                          <a:ea typeface="Times New Roman"/>
                          <a:cs typeface="Times New Roman"/>
                        </a:rPr>
                        <a:t>SVM</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dirty="0">
                          <a:effectLst/>
                          <a:latin typeface="Times New Roman"/>
                          <a:ea typeface="Times New Roman"/>
                          <a:cs typeface="Times New Roman"/>
                        </a:rPr>
                        <a:t>DT</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algn="ctr">
                        <a:lnSpc>
                          <a:spcPct val="115000"/>
                        </a:lnSpc>
                        <a:spcAft>
                          <a:spcPts val="1000"/>
                        </a:spcAft>
                      </a:pPr>
                      <a:r>
                        <a:rPr lang="vi-VN" sz="1800" b="1">
                          <a:effectLst/>
                          <a:latin typeface="Times New Roman"/>
                          <a:ea typeface="Times New Roman"/>
                          <a:cs typeface="Times New Roman"/>
                        </a:rPr>
                        <a:t>AUC</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a:effectLst/>
                          <a:latin typeface="Times New Roman"/>
                          <a:ea typeface="Times New Roman"/>
                          <a:cs typeface="Times New Roman"/>
                        </a:rPr>
                        <a:t>0.468</a:t>
                      </a:r>
                      <a:endParaRPr lang="en-US" sz="1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dirty="0">
                          <a:effectLst/>
                          <a:latin typeface="Times New Roman"/>
                          <a:ea typeface="Times New Roman"/>
                          <a:cs typeface="Times New Roman"/>
                        </a:rPr>
                        <a:t>0.422</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800" b="1" dirty="0">
                          <a:effectLst/>
                          <a:latin typeface="Times New Roman"/>
                          <a:ea typeface="Times New Roman"/>
                          <a:cs typeface="Times New Roman"/>
                        </a:rPr>
                        <a:t>0.555</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Picture 5"/>
          <p:cNvPicPr/>
          <p:nvPr/>
        </p:nvPicPr>
        <p:blipFill>
          <a:blip r:embed="rId2"/>
          <a:stretch>
            <a:fillRect/>
          </a:stretch>
        </p:blipFill>
        <p:spPr>
          <a:xfrm>
            <a:off x="4007580" y="792513"/>
            <a:ext cx="4984019" cy="3150837"/>
          </a:xfrm>
          <a:prstGeom prst="rect">
            <a:avLst/>
          </a:prstGeom>
        </p:spPr>
      </p:pic>
      <p:sp>
        <p:nvSpPr>
          <p:cNvPr id="10" name="Google Shape;2135;p49"/>
          <p:cNvSpPr txBox="1">
            <a:spLocks/>
          </p:cNvSpPr>
          <p:nvPr/>
        </p:nvSpPr>
        <p:spPr>
          <a:xfrm>
            <a:off x="529112" y="4476750"/>
            <a:ext cx="6467431" cy="505500"/>
          </a:xfrm>
          <a:prstGeom prst="rect">
            <a:avLst/>
          </a:prstGeom>
          <a:noFill/>
          <a:ln>
            <a:noFill/>
          </a:ln>
        </p:spPr>
        <p:txBody>
          <a:bodyPr spcFirstLastPara="1" wrap="square" lIns="91423" tIns="91423" rIns="91423" bIns="91423"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pPr marL="139700" indent="0">
              <a:buNone/>
            </a:pPr>
            <a:r>
              <a:rPr lang="vi-VN" sz="2400" dirty="0">
                <a:latin typeface="Cambria" pitchFamily="18" charset="0"/>
                <a:ea typeface="Cambria" pitchFamily="18" charset="0"/>
              </a:rPr>
              <a:t>=&gt; Kết quả thu được cho thấy AUC của </a:t>
            </a:r>
            <a:r>
              <a:rPr lang="vi-VN" sz="2400" dirty="0" smtClean="0">
                <a:latin typeface="Cambria" pitchFamily="18" charset="0"/>
                <a:ea typeface="Cambria" pitchFamily="18" charset="0"/>
              </a:rPr>
              <a:t>phương pháp </a:t>
            </a:r>
            <a:r>
              <a:rPr lang="vi-VN" sz="2400" dirty="0">
                <a:latin typeface="Cambria" pitchFamily="18" charset="0"/>
                <a:ea typeface="Cambria" pitchFamily="18" charset="0"/>
              </a:rPr>
              <a:t>Cây quyết định cao nhất.</a:t>
            </a:r>
            <a:endParaRPr lang="en-US" sz="2400" dirty="0">
              <a:latin typeface="Cambria" pitchFamily="18" charset="0"/>
              <a:ea typeface="Cambria" pitchFamily="18" charset="0"/>
            </a:endParaRPr>
          </a:p>
        </p:txBody>
      </p:sp>
      <p:sp>
        <p:nvSpPr>
          <p:cNvPr id="7"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24</a:t>
            </a:fld>
            <a:endParaRPr lang="en-US" dirty="0"/>
          </a:p>
        </p:txBody>
      </p:sp>
    </p:spTree>
    <p:extLst>
      <p:ext uri="{BB962C8B-B14F-4D97-AF65-F5344CB8AC3E}">
        <p14:creationId xmlns:p14="http://schemas.microsoft.com/office/powerpoint/2010/main" val="421811879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57150"/>
            <a:ext cx="6152700" cy="987900"/>
          </a:xfrm>
        </p:spPr>
        <p:txBody>
          <a:bodyPr/>
          <a:lstStyle/>
          <a:p>
            <a:r>
              <a:rPr lang="vi-VN" sz="3200" dirty="0"/>
              <a:t>Theo tính chính xác (</a:t>
            </a:r>
            <a:r>
              <a:rPr lang="vi-VN" sz="3200" dirty="0" smtClean="0"/>
              <a:t>Accuracy</a:t>
            </a:r>
            <a:r>
              <a:rPr lang="vi-VN" sz="3200" dirty="0"/>
              <a:t>)</a:t>
            </a:r>
            <a:endParaRPr lang="en-US" sz="3000" dirty="0"/>
          </a:p>
        </p:txBody>
      </p:sp>
      <p:sp>
        <p:nvSpPr>
          <p:cNvPr id="10" name="Google Shape;2135;p49"/>
          <p:cNvSpPr txBox="1">
            <a:spLocks/>
          </p:cNvSpPr>
          <p:nvPr/>
        </p:nvSpPr>
        <p:spPr>
          <a:xfrm>
            <a:off x="529112" y="4476750"/>
            <a:ext cx="6467431" cy="505500"/>
          </a:xfrm>
          <a:prstGeom prst="rect">
            <a:avLst/>
          </a:prstGeom>
          <a:noFill/>
          <a:ln>
            <a:noFill/>
          </a:ln>
        </p:spPr>
        <p:txBody>
          <a:bodyPr spcFirstLastPara="1" wrap="square" lIns="91423" tIns="91423" rIns="91423" bIns="91423"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pPr marL="139700" indent="0">
              <a:buNone/>
            </a:pPr>
            <a:r>
              <a:rPr lang="vi-VN" sz="2400" dirty="0">
                <a:latin typeface="Cambria" pitchFamily="18" charset="0"/>
                <a:ea typeface="Cambria" pitchFamily="18" charset="0"/>
              </a:rPr>
              <a:t>=&gt; Kết quả của Tính chính xác của phương pháp Cây quyết định cao nhất.</a:t>
            </a:r>
            <a:endParaRPr lang="en-US" sz="2400" dirty="0">
              <a:latin typeface="Cambria" pitchFamily="18" charset="0"/>
              <a:ea typeface="Cambria"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92168271"/>
              </p:ext>
            </p:extLst>
          </p:nvPr>
        </p:nvGraphicFramePr>
        <p:xfrm>
          <a:off x="554512" y="1733550"/>
          <a:ext cx="3245581" cy="990600"/>
        </p:xfrm>
        <a:graphic>
          <a:graphicData uri="http://schemas.openxmlformats.org/drawingml/2006/table">
            <a:tbl>
              <a:tblPr firstRow="1" firstCol="1" bandRow="1"/>
              <a:tblGrid>
                <a:gridCol w="1369871"/>
                <a:gridCol w="560681"/>
                <a:gridCol w="654638"/>
                <a:gridCol w="660391"/>
              </a:tblGrid>
              <a:tr h="479046">
                <a:tc>
                  <a:txBody>
                    <a:bodyPr/>
                    <a:lstStyle/>
                    <a:p>
                      <a:pPr algn="ctr">
                        <a:lnSpc>
                          <a:spcPct val="115000"/>
                        </a:lnSpc>
                        <a:spcAft>
                          <a:spcPts val="1000"/>
                        </a:spcAft>
                      </a:pPr>
                      <a:r>
                        <a:rPr lang="vi-VN" sz="1300" b="1" dirty="0">
                          <a:effectLst/>
                          <a:latin typeface="Times New Roman"/>
                          <a:ea typeface="Times New Roman"/>
                          <a:cs typeface="Times New Roman"/>
                        </a:rPr>
                        <a:t>Phương pháp</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a:effectLst/>
                          <a:latin typeface="Times New Roman"/>
                          <a:ea typeface="Times New Roman"/>
                          <a:cs typeface="Times New Roman"/>
                        </a:rPr>
                        <a:t>LR</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a:effectLst/>
                          <a:latin typeface="Times New Roman"/>
                          <a:ea typeface="Times New Roman"/>
                          <a:cs typeface="Times New Roman"/>
                        </a:rPr>
                        <a:t>SVM</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a:effectLst/>
                          <a:latin typeface="Times New Roman"/>
                          <a:ea typeface="Times New Roman"/>
                          <a:cs typeface="Times New Roman"/>
                        </a:rPr>
                        <a:t>DT</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554">
                <a:tc>
                  <a:txBody>
                    <a:bodyPr/>
                    <a:lstStyle/>
                    <a:p>
                      <a:pPr algn="ctr">
                        <a:lnSpc>
                          <a:spcPct val="115000"/>
                        </a:lnSpc>
                        <a:spcAft>
                          <a:spcPts val="1000"/>
                        </a:spcAft>
                      </a:pPr>
                      <a:r>
                        <a:rPr lang="vi-VN" sz="1300" b="1">
                          <a:effectLst/>
                          <a:latin typeface="Times New Roman"/>
                          <a:ea typeface="Times New Roman"/>
                          <a:cs typeface="Times New Roman"/>
                        </a:rPr>
                        <a:t>Accuaracy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a:effectLst/>
                          <a:latin typeface="Times New Roman"/>
                          <a:ea typeface="Times New Roman"/>
                          <a:cs typeface="Times New Roman"/>
                        </a:rPr>
                        <a:t>0.48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dirty="0">
                          <a:effectLst/>
                          <a:latin typeface="Times New Roman"/>
                          <a:ea typeface="Times New Roman"/>
                          <a:cs typeface="Times New Roman"/>
                        </a:rPr>
                        <a:t>0.43</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vi-VN" sz="1300" b="1" dirty="0">
                          <a:effectLst/>
                          <a:latin typeface="Times New Roman"/>
                          <a:ea typeface="Times New Roman"/>
                          <a:cs typeface="Times New Roman"/>
                        </a:rPr>
                        <a:t>0.555</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7" name="Picture 6"/>
          <p:cNvPicPr/>
          <p:nvPr/>
        </p:nvPicPr>
        <p:blipFill>
          <a:blip r:embed="rId2"/>
          <a:stretch>
            <a:fillRect/>
          </a:stretch>
        </p:blipFill>
        <p:spPr>
          <a:xfrm>
            <a:off x="4191000" y="1123950"/>
            <a:ext cx="4343400" cy="2590800"/>
          </a:xfrm>
          <a:prstGeom prst="rect">
            <a:avLst/>
          </a:prstGeom>
        </p:spPr>
      </p:pic>
      <p:sp>
        <p:nvSpPr>
          <p:cNvPr id="6"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25</a:t>
            </a:fld>
            <a:endParaRPr lang="en-US" dirty="0"/>
          </a:p>
        </p:txBody>
      </p:sp>
    </p:spTree>
    <p:extLst>
      <p:ext uri="{BB962C8B-B14F-4D97-AF65-F5344CB8AC3E}">
        <p14:creationId xmlns:p14="http://schemas.microsoft.com/office/powerpoint/2010/main" val="122140509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446"/>
            <a:ext cx="8229600" cy="987900"/>
          </a:xfrm>
        </p:spPr>
        <p:txBody>
          <a:bodyPr/>
          <a:lstStyle/>
          <a:p>
            <a:r>
              <a:rPr lang="vi-VN" sz="3500" dirty="0" smtClean="0"/>
              <a:t>Kết quả hiệu suất của mô hình phân loại</a:t>
            </a:r>
            <a:endParaRPr lang="en-US" sz="3500" dirty="0"/>
          </a:p>
        </p:txBody>
      </p:sp>
      <p:pic>
        <p:nvPicPr>
          <p:cNvPr id="3075"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83" y="983992"/>
            <a:ext cx="3171825" cy="7905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83" y="2353203"/>
            <a:ext cx="31718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382" y="3714750"/>
            <a:ext cx="31718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Google Shape;2353;p58"/>
          <p:cNvSpPr txBox="1">
            <a:spLocks/>
          </p:cNvSpPr>
          <p:nvPr/>
        </p:nvSpPr>
        <p:spPr>
          <a:xfrm>
            <a:off x="1024044" y="1919017"/>
            <a:ext cx="2008500" cy="315900"/>
          </a:xfrm>
          <a:prstGeom prst="rect">
            <a:avLst/>
          </a:prstGeom>
          <a:solidFill>
            <a:schemeClr val="lt2"/>
          </a:solidFill>
          <a:ln>
            <a:noFill/>
          </a:ln>
        </p:spPr>
        <p:txBody>
          <a:bodyPr spcFirstLastPara="1" wrap="square" lIns="91423" tIns="91423" rIns="91423" bIns="91423"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r>
              <a:rPr lang="vi-VN" sz="1400" dirty="0" smtClean="0">
                <a:latin typeface="Titillium Web"/>
                <a:ea typeface="Titillium Web"/>
                <a:cs typeface="Titillium Web"/>
                <a:sym typeface="Titillium Web"/>
              </a:rPr>
              <a:t>Hồi quy Logistic</a:t>
            </a:r>
            <a:endParaRPr lang="en-US" sz="1400" dirty="0">
              <a:latin typeface="Titillium Web"/>
              <a:ea typeface="Titillium Web"/>
              <a:cs typeface="Titillium Web"/>
              <a:sym typeface="Titillium Web"/>
            </a:endParaRPr>
          </a:p>
        </p:txBody>
      </p:sp>
      <p:sp>
        <p:nvSpPr>
          <p:cNvPr id="31" name="Google Shape;2353;p58"/>
          <p:cNvSpPr txBox="1">
            <a:spLocks/>
          </p:cNvSpPr>
          <p:nvPr/>
        </p:nvSpPr>
        <p:spPr>
          <a:xfrm>
            <a:off x="1024044" y="3238500"/>
            <a:ext cx="2008500" cy="315900"/>
          </a:xfrm>
          <a:prstGeom prst="rect">
            <a:avLst/>
          </a:prstGeom>
          <a:solidFill>
            <a:schemeClr val="lt2"/>
          </a:solidFill>
          <a:ln>
            <a:noFill/>
          </a:ln>
        </p:spPr>
        <p:txBody>
          <a:bodyPr spcFirstLastPara="1" wrap="square" lIns="91423" tIns="91423" rIns="91423" bIns="91423"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r>
              <a:rPr lang="vi-VN" sz="1400" dirty="0">
                <a:latin typeface="Titillium Web"/>
                <a:ea typeface="Titillium Web"/>
                <a:cs typeface="Titillium Web"/>
                <a:sym typeface="Titillium Web"/>
              </a:rPr>
              <a:t>SVM</a:t>
            </a:r>
            <a:endParaRPr lang="en-US" sz="1400" dirty="0">
              <a:latin typeface="Titillium Web"/>
              <a:ea typeface="Titillium Web"/>
              <a:cs typeface="Titillium Web"/>
              <a:sym typeface="Titillium Web"/>
            </a:endParaRPr>
          </a:p>
        </p:txBody>
      </p:sp>
      <p:sp>
        <p:nvSpPr>
          <p:cNvPr id="32" name="Google Shape;2353;p58"/>
          <p:cNvSpPr txBox="1">
            <a:spLocks/>
          </p:cNvSpPr>
          <p:nvPr/>
        </p:nvSpPr>
        <p:spPr>
          <a:xfrm>
            <a:off x="1024044" y="4736584"/>
            <a:ext cx="2008500" cy="315900"/>
          </a:xfrm>
          <a:prstGeom prst="rect">
            <a:avLst/>
          </a:prstGeom>
          <a:solidFill>
            <a:schemeClr val="lt2"/>
          </a:solidFill>
          <a:ln>
            <a:noFill/>
          </a:ln>
        </p:spPr>
        <p:txBody>
          <a:bodyPr spcFirstLastPara="1" wrap="square" lIns="91423" tIns="91423" rIns="91423" bIns="91423"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r>
              <a:rPr lang="vi-VN" sz="1400" dirty="0" smtClean="0">
                <a:latin typeface="Titillium Web"/>
                <a:ea typeface="Titillium Web"/>
                <a:cs typeface="Titillium Web"/>
                <a:sym typeface="Titillium Web"/>
              </a:rPr>
              <a:t>Cây quyết định</a:t>
            </a:r>
            <a:endParaRPr lang="en-US" sz="1400" dirty="0">
              <a:latin typeface="Titillium Web"/>
              <a:ea typeface="Titillium Web"/>
              <a:cs typeface="Titillium Web"/>
              <a:sym typeface="Titillium Web"/>
            </a:endParaRPr>
          </a:p>
        </p:txBody>
      </p:sp>
      <p:sp>
        <p:nvSpPr>
          <p:cNvPr id="10" name="Google Shape;2135;p49"/>
          <p:cNvSpPr txBox="1">
            <a:spLocks/>
          </p:cNvSpPr>
          <p:nvPr/>
        </p:nvSpPr>
        <p:spPr>
          <a:xfrm>
            <a:off x="4470400" y="3048900"/>
            <a:ext cx="3733799" cy="505500"/>
          </a:xfrm>
          <a:prstGeom prst="rect">
            <a:avLst/>
          </a:prstGeom>
          <a:noFill/>
          <a:ln>
            <a:noFill/>
          </a:ln>
        </p:spPr>
        <p:txBody>
          <a:bodyPr spcFirstLastPara="1" wrap="square" lIns="91423" tIns="91423" rIns="91423" bIns="91423"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pPr marL="139700" indent="0">
              <a:buNone/>
            </a:pPr>
            <a:r>
              <a:rPr lang="vi-VN" sz="2400" dirty="0">
                <a:latin typeface="Cambria" pitchFamily="18" charset="0"/>
                <a:ea typeface="Cambria" pitchFamily="18" charset="0"/>
              </a:rPr>
              <a:t>=&gt; Kết </a:t>
            </a:r>
            <a:r>
              <a:rPr lang="vi-VN" sz="2400" dirty="0" smtClean="0">
                <a:latin typeface="Cambria" pitchFamily="18" charset="0"/>
                <a:ea typeface="Cambria" pitchFamily="18" charset="0"/>
              </a:rPr>
              <a:t>qủa các độ đo </a:t>
            </a:r>
            <a:r>
              <a:rPr lang="vi-VN" sz="2400" dirty="0">
                <a:latin typeface="Cambria" pitchFamily="18" charset="0"/>
                <a:ea typeface="Cambria" pitchFamily="18" charset="0"/>
              </a:rPr>
              <a:t>độ đo như precision, recall, </a:t>
            </a:r>
            <a:r>
              <a:rPr lang="vi-VN" sz="2400" dirty="0" smtClean="0">
                <a:latin typeface="Cambria" pitchFamily="18" charset="0"/>
                <a:ea typeface="Cambria" pitchFamily="18" charset="0"/>
              </a:rPr>
              <a:t>F1-score của cây Quyết định cao nhất</a:t>
            </a:r>
            <a:endParaRPr lang="en-US" sz="2400" dirty="0">
              <a:latin typeface="Cambria" pitchFamily="18" charset="0"/>
              <a:ea typeface="Cambria" pitchFamily="18" charset="0"/>
            </a:endParaRPr>
          </a:p>
        </p:txBody>
      </p:sp>
      <p:sp>
        <p:nvSpPr>
          <p:cNvPr id="11"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26</a:t>
            </a:fld>
            <a:endParaRPr lang="en-US" dirty="0"/>
          </a:p>
        </p:txBody>
      </p:sp>
    </p:spTree>
    <p:extLst>
      <p:ext uri="{BB962C8B-B14F-4D97-AF65-F5344CB8AC3E}">
        <p14:creationId xmlns:p14="http://schemas.microsoft.com/office/powerpoint/2010/main" val="311864563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61950"/>
            <a:ext cx="8839200" cy="4741811"/>
          </a:xfrm>
          <a:prstGeom prst="rect">
            <a:avLst/>
          </a:prstGeom>
        </p:spPr>
        <p:txBody>
          <a:bodyPr wrap="square">
            <a:spAutoFit/>
          </a:bodyPr>
          <a:lstStyle/>
          <a:p>
            <a:pPr>
              <a:lnSpc>
                <a:spcPct val="115000"/>
              </a:lnSpc>
              <a:spcAft>
                <a:spcPts val="1000"/>
              </a:spcAft>
            </a:pPr>
            <a:r>
              <a:rPr lang="en-US" sz="2000" b="1" dirty="0" err="1">
                <a:latin typeface="Times New Roman"/>
                <a:ea typeface="Calibri"/>
                <a:cs typeface="Times New Roman"/>
              </a:rPr>
              <a:t>Kết</a:t>
            </a:r>
            <a:r>
              <a:rPr lang="vi-VN" sz="2000" b="1" dirty="0">
                <a:latin typeface="Times New Roman"/>
                <a:ea typeface="Calibri"/>
                <a:cs typeface="Times New Roman"/>
              </a:rPr>
              <a:t> luận phân lớp dữ liệu</a:t>
            </a:r>
            <a:r>
              <a:rPr lang="en-US" dirty="0">
                <a:latin typeface="Times New Roman"/>
                <a:ea typeface="Calibri"/>
                <a:cs typeface="Times New Roman"/>
              </a:rPr>
              <a:t/>
            </a:r>
            <a:br>
              <a:rPr lang="en-US" dirty="0">
                <a:latin typeface="Times New Roman"/>
                <a:ea typeface="Calibri"/>
                <a:cs typeface="Times New Roman"/>
              </a:rPr>
            </a:br>
            <a:r>
              <a:rPr lang="en-US" sz="1600" dirty="0" err="1">
                <a:latin typeface="Cambria" pitchFamily="18" charset="0"/>
                <a:ea typeface="Cambria" pitchFamily="18" charset="0"/>
                <a:cs typeface="Times New Roman"/>
              </a:rPr>
              <a:t>Dựa</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trên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kết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quả</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đánh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giá</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của</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ba</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phương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pháp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Hồi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quy</a:t>
            </a:r>
            <a:r>
              <a:rPr lang="en-US" sz="1600" dirty="0">
                <a:latin typeface="Cambria" pitchFamily="18" charset="0"/>
                <a:ea typeface="Cambria" pitchFamily="18" charset="0"/>
                <a:cs typeface="Times New Roman"/>
              </a:rPr>
              <a:t> Logistic, SVM, </a:t>
            </a:r>
            <a:r>
              <a:rPr lang="en-US" sz="1600" dirty="0" err="1">
                <a:latin typeface="Cambria" pitchFamily="18" charset="0"/>
                <a:ea typeface="Cambria" pitchFamily="18" charset="0"/>
                <a:cs typeface="Times New Roman"/>
              </a:rPr>
              <a:t>và</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Cây</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quyết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định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đối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với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bài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toán</a:t>
            </a:r>
            <a:r>
              <a:rPr lang="en-US" sz="1600" dirty="0">
                <a:latin typeface="Cambria" pitchFamily="18" charset="0"/>
                <a:ea typeface="Cambria" pitchFamily="18" charset="0"/>
                <a:cs typeface="Times New Roman"/>
              </a:rPr>
              <a:t> </a:t>
            </a:r>
            <a:r>
              <a:rPr lang="en-US" sz="1600" dirty="0" smtClean="0">
                <a:latin typeface="Cambria" pitchFamily="18" charset="0"/>
                <a:ea typeface="Cambria" pitchFamily="18" charset="0"/>
                <a:cs typeface="Times New Roman"/>
              </a:rPr>
              <a:t>, </a:t>
            </a:r>
            <a:r>
              <a:rPr lang="en-US" sz="1600" dirty="0">
                <a:latin typeface="Cambria" pitchFamily="18" charset="0"/>
                <a:ea typeface="Cambria" pitchFamily="18" charset="0"/>
                <a:cs typeface="Times New Roman"/>
              </a:rPr>
              <a:t>ta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rút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ra</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một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số</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kết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luận</a:t>
            </a:r>
            <a:r>
              <a:rPr lang="en-US" sz="1600" dirty="0">
                <a:latin typeface="Cambria" pitchFamily="18" charset="0"/>
                <a:ea typeface="Cambria" pitchFamily="18" charset="0"/>
                <a:cs typeface="Times New Roman"/>
              </a:rPr>
              <a:t>:</a:t>
            </a:r>
          </a:p>
          <a:p>
            <a:pPr marL="342900" lvl="0" indent="-342900">
              <a:lnSpc>
                <a:spcPct val="115000"/>
              </a:lnSpc>
              <a:spcAft>
                <a:spcPts val="1000"/>
              </a:spcAft>
              <a:tabLst>
                <a:tab pos="457200" algn="l"/>
              </a:tabLst>
            </a:pPr>
            <a:r>
              <a:rPr lang="en-US" sz="1600" b="1" dirty="0" err="1">
                <a:latin typeface="Cambria" pitchFamily="18" charset="0"/>
                <a:ea typeface="Cambria" pitchFamily="18" charset="0"/>
                <a:cs typeface="Times New Roman"/>
              </a:rPr>
              <a:t>Hồi</a:t>
            </a:r>
            <a:r>
              <a:rPr lang="en-US" sz="1600" b="1" dirty="0">
                <a:latin typeface="Cambria" pitchFamily="18" charset="0"/>
                <a:ea typeface="Cambria" pitchFamily="18" charset="0"/>
                <a:cs typeface="Times New Roman"/>
              </a:rPr>
              <a:t> </a:t>
            </a:r>
            <a:r>
              <a:rPr lang="en-US" sz="1600" b="1" dirty="0" err="1">
                <a:latin typeface="Cambria" pitchFamily="18" charset="0"/>
                <a:ea typeface="Cambria" pitchFamily="18" charset="0"/>
                <a:cs typeface="Times New Roman"/>
              </a:rPr>
              <a:t>quy</a:t>
            </a:r>
            <a:r>
              <a:rPr lang="en-US" sz="1600" b="1" dirty="0">
                <a:latin typeface="Cambria" pitchFamily="18" charset="0"/>
                <a:ea typeface="Cambria" pitchFamily="18" charset="0"/>
                <a:cs typeface="Times New Roman"/>
              </a:rPr>
              <a:t> Logistic </a:t>
            </a:r>
            <a:r>
              <a:rPr lang="en-US" sz="1600" b="1" dirty="0" err="1">
                <a:latin typeface="Cambria" pitchFamily="18" charset="0"/>
                <a:ea typeface="Cambria" pitchFamily="18" charset="0"/>
                <a:cs typeface="Times New Roman"/>
              </a:rPr>
              <a:t>và</a:t>
            </a:r>
            <a:r>
              <a:rPr lang="en-US" sz="1600" b="1" dirty="0">
                <a:latin typeface="Cambria" pitchFamily="18" charset="0"/>
                <a:ea typeface="Cambria" pitchFamily="18" charset="0"/>
                <a:cs typeface="Times New Roman"/>
              </a:rPr>
              <a:t> SVM:</a:t>
            </a:r>
            <a:endParaRPr lang="en-US" sz="1600" dirty="0">
              <a:latin typeface="Cambria" pitchFamily="18" charset="0"/>
              <a:ea typeface="Cambria" pitchFamily="18" charset="0"/>
              <a:cs typeface="Times New Roman"/>
            </a:endParaRPr>
          </a:p>
          <a:p>
            <a:pPr marL="742950" lvl="1" indent="-285750">
              <a:lnSpc>
                <a:spcPct val="115000"/>
              </a:lnSpc>
              <a:spcAft>
                <a:spcPts val="1000"/>
              </a:spcAft>
              <a:buSzPts val="1000"/>
              <a:buFont typeface="Symbol"/>
              <a:buChar char=""/>
              <a:tabLst>
                <a:tab pos="914400" algn="l"/>
              </a:tabLst>
            </a:pPr>
            <a:r>
              <a:rPr lang="en-US" sz="1600" dirty="0" err="1">
                <a:latin typeface="Cambria" pitchFamily="18" charset="0"/>
                <a:ea typeface="Cambria" pitchFamily="18" charset="0"/>
                <a:cs typeface="Times New Roman"/>
              </a:rPr>
              <a:t>Độ</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chính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xác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của</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cả</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hai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mô</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hình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là</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khá</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thấp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chỉ</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khoảng</a:t>
            </a:r>
            <a:r>
              <a:rPr lang="en-US" sz="1600" dirty="0">
                <a:latin typeface="Cambria" pitchFamily="18" charset="0"/>
                <a:ea typeface="Cambria" pitchFamily="18" charset="0"/>
                <a:cs typeface="Times New Roman"/>
              </a:rPr>
              <a:t> 48.5%.</a:t>
            </a:r>
          </a:p>
          <a:p>
            <a:pPr marL="742950" lvl="1" indent="-285750">
              <a:lnSpc>
                <a:spcPct val="115000"/>
              </a:lnSpc>
              <a:spcAft>
                <a:spcPts val="1000"/>
              </a:spcAft>
              <a:buSzPts val="1000"/>
              <a:buFont typeface="Symbol"/>
              <a:buChar char=""/>
              <a:tabLst>
                <a:tab pos="914400" algn="l"/>
              </a:tabLst>
            </a:pPr>
            <a:r>
              <a:rPr lang="en-US" sz="1600" dirty="0" err="1">
                <a:latin typeface="Cambria" pitchFamily="18" charset="0"/>
                <a:ea typeface="Cambria" pitchFamily="18" charset="0"/>
                <a:cs typeface="Times New Roman"/>
              </a:rPr>
              <a:t>Cả</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hai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mô</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hình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đều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khả</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năng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dự</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đoán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lớp</a:t>
            </a:r>
            <a:r>
              <a:rPr lang="en-US" sz="1600" dirty="0">
                <a:latin typeface="Cambria" pitchFamily="18" charset="0"/>
                <a:ea typeface="Cambria" pitchFamily="18" charset="0"/>
                <a:cs typeface="Times New Roman"/>
              </a:rPr>
              <a:t> "True" (</a:t>
            </a:r>
            <a:r>
              <a:rPr lang="en-US" sz="1600" dirty="0" err="1">
                <a:latin typeface="Cambria" pitchFamily="18" charset="0"/>
                <a:ea typeface="Cambria" pitchFamily="18" charset="0"/>
                <a:cs typeface="Times New Roman"/>
              </a:rPr>
              <a:t>doanh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số</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bán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hàng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cao</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không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hiệu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quả</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như</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được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hiện</a:t>
            </a:r>
            <a:r>
              <a:rPr lang="en-US" sz="1600" dirty="0">
                <a:latin typeface="Cambria" pitchFamily="18" charset="0"/>
                <a:ea typeface="Cambria" pitchFamily="18" charset="0"/>
                <a:cs typeface="Times New Roman"/>
              </a:rPr>
              <a:t> qua recall </a:t>
            </a:r>
            <a:r>
              <a:rPr lang="en-US" sz="1600" dirty="0" err="1">
                <a:latin typeface="Cambria" pitchFamily="18" charset="0"/>
                <a:ea typeface="Cambria" pitchFamily="18" charset="0"/>
                <a:cs typeface="Times New Roman"/>
              </a:rPr>
              <a:t>thấp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cho</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lớp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này</a:t>
            </a:r>
            <a:r>
              <a:rPr lang="en-US" sz="1600" dirty="0">
                <a:latin typeface="Cambria" pitchFamily="18" charset="0"/>
                <a:ea typeface="Cambria" pitchFamily="18" charset="0"/>
                <a:cs typeface="Times New Roman"/>
              </a:rPr>
              <a:t>.</a:t>
            </a:r>
          </a:p>
          <a:p>
            <a:pPr marL="742950" lvl="1" indent="-285750">
              <a:lnSpc>
                <a:spcPct val="115000"/>
              </a:lnSpc>
              <a:spcAft>
                <a:spcPts val="1000"/>
              </a:spcAft>
              <a:buSzPts val="1000"/>
              <a:buFont typeface="Symbol"/>
              <a:buChar char=""/>
              <a:tabLst>
                <a:tab pos="914400" algn="l"/>
              </a:tabLst>
            </a:pPr>
            <a:r>
              <a:rPr lang="en-US" sz="1600" dirty="0" err="1">
                <a:latin typeface="Cambria" pitchFamily="18" charset="0"/>
                <a:ea typeface="Cambria" pitchFamily="18" charset="0"/>
                <a:cs typeface="Times New Roman"/>
              </a:rPr>
              <a:t>Điều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này</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là</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dấu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hiệu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rằng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các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mô</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hình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này</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cần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được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điều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chỉnh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hoặc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không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phù</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hợp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cho</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bài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toán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cụ</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này</a:t>
            </a:r>
            <a:r>
              <a:rPr lang="en-US" sz="1600" dirty="0">
                <a:latin typeface="Cambria" pitchFamily="18" charset="0"/>
                <a:ea typeface="Cambria" pitchFamily="18" charset="0"/>
                <a:cs typeface="Times New Roman"/>
              </a:rPr>
              <a:t>.</a:t>
            </a:r>
          </a:p>
          <a:p>
            <a:pPr marL="342900" lvl="0" indent="-342900">
              <a:lnSpc>
                <a:spcPct val="115000"/>
              </a:lnSpc>
              <a:spcAft>
                <a:spcPts val="1000"/>
              </a:spcAft>
              <a:tabLst>
                <a:tab pos="457200" algn="l"/>
              </a:tabLst>
            </a:pPr>
            <a:r>
              <a:rPr lang="en-US" sz="1600" b="1" dirty="0" err="1">
                <a:latin typeface="Cambria" pitchFamily="18" charset="0"/>
                <a:ea typeface="Cambria" pitchFamily="18" charset="0"/>
                <a:cs typeface="Times New Roman"/>
              </a:rPr>
              <a:t>Cây</a:t>
            </a:r>
            <a:r>
              <a:rPr lang="en-US" sz="1600" b="1" dirty="0">
                <a:latin typeface="Cambria" pitchFamily="18" charset="0"/>
                <a:ea typeface="Cambria" pitchFamily="18" charset="0"/>
                <a:cs typeface="Times New Roman"/>
              </a:rPr>
              <a:t> </a:t>
            </a:r>
            <a:r>
              <a:rPr lang="en-US" sz="1600" b="1" dirty="0" err="1">
                <a:latin typeface="Cambria" pitchFamily="18" charset="0"/>
                <a:ea typeface="Cambria" pitchFamily="18" charset="0"/>
                <a:cs typeface="Times New Roman"/>
              </a:rPr>
              <a:t>quyết</a:t>
            </a:r>
            <a:r>
              <a:rPr lang="en-US" sz="1600" b="1" dirty="0">
                <a:latin typeface="Cambria" pitchFamily="18" charset="0"/>
                <a:ea typeface="Cambria" pitchFamily="18" charset="0"/>
                <a:cs typeface="Times New Roman"/>
              </a:rPr>
              <a:t> </a:t>
            </a:r>
            <a:r>
              <a:rPr lang="en-US" sz="1600" b="1" dirty="0" err="1">
                <a:latin typeface="Cambria" pitchFamily="18" charset="0"/>
                <a:ea typeface="Cambria" pitchFamily="18" charset="0"/>
                <a:cs typeface="Times New Roman"/>
              </a:rPr>
              <a:t>định</a:t>
            </a:r>
            <a:r>
              <a:rPr lang="en-US" sz="1600" b="1" dirty="0">
                <a:latin typeface="Cambria" pitchFamily="18" charset="0"/>
                <a:ea typeface="Cambria" pitchFamily="18" charset="0"/>
                <a:cs typeface="Times New Roman"/>
              </a:rPr>
              <a:t>:</a:t>
            </a:r>
            <a:endParaRPr lang="en-US" sz="1600" dirty="0">
              <a:latin typeface="Cambria" pitchFamily="18" charset="0"/>
              <a:ea typeface="Cambria" pitchFamily="18" charset="0"/>
              <a:cs typeface="Times New Roman"/>
            </a:endParaRPr>
          </a:p>
          <a:p>
            <a:pPr marL="742950" lvl="1" indent="-285750">
              <a:lnSpc>
                <a:spcPct val="115000"/>
              </a:lnSpc>
              <a:spcAft>
                <a:spcPts val="1000"/>
              </a:spcAft>
              <a:buSzPts val="1000"/>
              <a:buFont typeface="Symbol"/>
              <a:buChar char=""/>
              <a:tabLst>
                <a:tab pos="914400" algn="l"/>
              </a:tabLst>
            </a:pPr>
            <a:r>
              <a:rPr lang="en-US" sz="1600" dirty="0" err="1">
                <a:latin typeface="Cambria" pitchFamily="18" charset="0"/>
                <a:ea typeface="Cambria" pitchFamily="18" charset="0"/>
                <a:cs typeface="Times New Roman"/>
              </a:rPr>
              <a:t>Cây</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quyết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định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hiệu</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suất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tốt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hơn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với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độ</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chính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xác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khoảng</a:t>
            </a:r>
            <a:r>
              <a:rPr lang="en-US" sz="1600" dirty="0">
                <a:latin typeface="Cambria" pitchFamily="18" charset="0"/>
                <a:ea typeface="Cambria" pitchFamily="18" charset="0"/>
                <a:cs typeface="Times New Roman"/>
              </a:rPr>
              <a:t> 55.5%, </a:t>
            </a:r>
            <a:r>
              <a:rPr lang="en-US" sz="1600" dirty="0" err="1">
                <a:latin typeface="Cambria" pitchFamily="18" charset="0"/>
                <a:ea typeface="Cambria" pitchFamily="18" charset="0"/>
                <a:cs typeface="Times New Roman"/>
              </a:rPr>
              <a:t>và</a:t>
            </a:r>
            <a:r>
              <a:rPr lang="en-US" sz="1600" dirty="0">
                <a:latin typeface="Cambria" pitchFamily="18" charset="0"/>
                <a:ea typeface="Cambria" pitchFamily="18" charset="0"/>
                <a:cs typeface="Times New Roman"/>
              </a:rPr>
              <a:t> AUC Score </a:t>
            </a:r>
            <a:r>
              <a:rPr lang="en-US" sz="1600" dirty="0" err="1">
                <a:latin typeface="Cambria" pitchFamily="18" charset="0"/>
                <a:ea typeface="Cambria" pitchFamily="18" charset="0"/>
                <a:cs typeface="Times New Roman"/>
              </a:rPr>
              <a:t>là</a:t>
            </a:r>
            <a:r>
              <a:rPr lang="en-US" sz="1600" dirty="0">
                <a:latin typeface="Cambria" pitchFamily="18" charset="0"/>
                <a:ea typeface="Cambria" pitchFamily="18" charset="0"/>
                <a:cs typeface="Times New Roman"/>
              </a:rPr>
              <a:t> 55.1%.</a:t>
            </a:r>
          </a:p>
          <a:p>
            <a:pPr marL="742950" lvl="1" indent="-285750">
              <a:lnSpc>
                <a:spcPct val="115000"/>
              </a:lnSpc>
              <a:spcAft>
                <a:spcPts val="1000"/>
              </a:spcAft>
              <a:buSzPts val="1000"/>
              <a:buFont typeface="Symbol"/>
              <a:buChar char=""/>
              <a:tabLst>
                <a:tab pos="914400" algn="l"/>
              </a:tabLst>
            </a:pPr>
            <a:r>
              <a:rPr lang="en-US" sz="1600" dirty="0" err="1">
                <a:latin typeface="Cambria" pitchFamily="18" charset="0"/>
                <a:ea typeface="Cambria" pitchFamily="18" charset="0"/>
                <a:cs typeface="Times New Roman"/>
              </a:rPr>
              <a:t>Mặc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dù</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cải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thiện</a:t>
            </a:r>
            <a:r>
              <a:rPr lang="en-US" sz="1600" dirty="0">
                <a:latin typeface="Cambria" pitchFamily="18" charset="0"/>
                <a:ea typeface="Cambria" pitchFamily="18" charset="0"/>
                <a:cs typeface="Times New Roman"/>
              </a:rPr>
              <a:t> so </a:t>
            </a:r>
            <a:r>
              <a:rPr lang="en-US" sz="1600" dirty="0" err="1">
                <a:latin typeface="Cambria" pitchFamily="18" charset="0"/>
                <a:ea typeface="Cambria" pitchFamily="18" charset="0"/>
                <a:cs typeface="Times New Roman"/>
              </a:rPr>
              <a:t>với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hai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phương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pháp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trước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nhưng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vẫn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còn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có</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thể</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cải</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thiện</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đặc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biệt</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là</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trong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việc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xác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định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trường</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hợp</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tích</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cực</a:t>
            </a:r>
            <a:r>
              <a:rPr lang="en-US" sz="1600" dirty="0">
                <a:latin typeface="Cambria" pitchFamily="18" charset="0"/>
                <a:ea typeface="Cambria" pitchFamily="18" charset="0"/>
                <a:cs typeface="Times New Roman"/>
              </a:rPr>
              <a:t> (</a:t>
            </a:r>
            <a:r>
              <a:rPr lang="en-US" sz="1600" dirty="0" err="1">
                <a:latin typeface="Cambria" pitchFamily="18" charset="0"/>
                <a:ea typeface="Cambria" pitchFamily="18" charset="0"/>
                <a:cs typeface="Times New Roman"/>
              </a:rPr>
              <a:t>lớp</a:t>
            </a:r>
            <a:r>
              <a:rPr lang="en-US" sz="1600" dirty="0">
                <a:latin typeface="Cambria" pitchFamily="18" charset="0"/>
                <a:ea typeface="Cambria" pitchFamily="18" charset="0"/>
                <a:cs typeface="Times New Roman"/>
              </a:rPr>
              <a:t> "True").</a:t>
            </a:r>
            <a:endParaRPr lang="en-US" sz="1600" dirty="0">
              <a:effectLst/>
              <a:latin typeface="Cambria" pitchFamily="18" charset="0"/>
              <a:ea typeface="Cambria" pitchFamily="18" charset="0"/>
              <a:cs typeface="Times New Roman"/>
            </a:endParaRPr>
          </a:p>
        </p:txBody>
      </p:sp>
      <p:sp>
        <p:nvSpPr>
          <p:cNvPr id="4"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27</a:t>
            </a:fld>
            <a:endParaRPr lang="en-US" dirty="0"/>
          </a:p>
        </p:txBody>
      </p:sp>
    </p:spTree>
    <p:extLst>
      <p:ext uri="{BB962C8B-B14F-4D97-AF65-F5344CB8AC3E}">
        <p14:creationId xmlns:p14="http://schemas.microsoft.com/office/powerpoint/2010/main" val="265333219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3" name="Title 2"/>
          <p:cNvSpPr>
            <a:spLocks noGrp="1"/>
          </p:cNvSpPr>
          <p:nvPr>
            <p:ph type="title"/>
          </p:nvPr>
        </p:nvSpPr>
        <p:spPr>
          <a:xfrm>
            <a:off x="1295400" y="285750"/>
            <a:ext cx="6691200" cy="661800"/>
          </a:xfrm>
        </p:spPr>
        <p:txBody>
          <a:bodyPr/>
          <a:lstStyle/>
          <a:p>
            <a:endParaRPr lang="en-US" dirty="0"/>
          </a:p>
        </p:txBody>
      </p:sp>
      <p:pic>
        <p:nvPicPr>
          <p:cNvPr id="6" name="Picture 5"/>
          <p:cNvPicPr/>
          <p:nvPr/>
        </p:nvPicPr>
        <p:blipFill>
          <a:blip r:embed="rId3"/>
          <a:stretch>
            <a:fillRect/>
          </a:stretch>
        </p:blipFill>
        <p:spPr>
          <a:xfrm>
            <a:off x="25400" y="133350"/>
            <a:ext cx="9042400" cy="4876800"/>
          </a:xfrm>
          <a:prstGeom prst="rect">
            <a:avLst/>
          </a:prstGeom>
        </p:spPr>
      </p:pic>
      <p:sp>
        <p:nvSpPr>
          <p:cNvPr id="4"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28</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1"/>
        <p:cNvGrpSpPr/>
        <p:nvPr/>
      </p:nvGrpSpPr>
      <p:grpSpPr>
        <a:xfrm>
          <a:off x="0" y="0"/>
          <a:ext cx="0" cy="0"/>
          <a:chOff x="0" y="0"/>
          <a:chExt cx="0" cy="0"/>
        </a:xfrm>
      </p:grpSpPr>
      <p:pic>
        <p:nvPicPr>
          <p:cNvPr id="6" name="Picture 5"/>
          <p:cNvPicPr/>
          <p:nvPr/>
        </p:nvPicPr>
        <p:blipFill>
          <a:blip r:embed="rId3"/>
          <a:stretch>
            <a:fillRect/>
          </a:stretch>
        </p:blipFill>
        <p:spPr>
          <a:xfrm>
            <a:off x="1600200" y="442912"/>
            <a:ext cx="5943600" cy="4257675"/>
          </a:xfrm>
          <a:prstGeom prst="rect">
            <a:avLst/>
          </a:prstGeom>
        </p:spPr>
      </p:pic>
      <p:sp>
        <p:nvSpPr>
          <p:cNvPr id="3" name="Slide Number Placeholder 3"/>
          <p:cNvSpPr txBox="1">
            <a:spLocks/>
          </p:cNvSpPr>
          <p:nvPr/>
        </p:nvSpPr>
        <p:spPr>
          <a:xfrm>
            <a:off x="8610600" y="47053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29</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3"/>
          <p:cNvSpPr txBox="1">
            <a:spLocks noGrp="1"/>
          </p:cNvSpPr>
          <p:nvPr>
            <p:ph type="title"/>
          </p:nvPr>
        </p:nvSpPr>
        <p:spPr>
          <a:xfrm>
            <a:off x="720000" y="445025"/>
            <a:ext cx="7704000" cy="572700"/>
          </a:xfrm>
          <a:prstGeom prst="rect">
            <a:avLst/>
          </a:prstGeom>
        </p:spPr>
        <p:txBody>
          <a:bodyPr spcFirstLastPara="1" wrap="square" lIns="91423" tIns="91423" rIns="91423" bIns="91423" anchor="t" anchorCtr="0">
            <a:noAutofit/>
          </a:bodyPr>
          <a:lstStyle/>
          <a:p>
            <a:r>
              <a:rPr lang="vi-VN" dirty="0" smtClean="0"/>
              <a:t>NỘI DUNG</a:t>
            </a:r>
            <a:endParaRPr dirty="0"/>
          </a:p>
        </p:txBody>
      </p:sp>
      <p:sp>
        <p:nvSpPr>
          <p:cNvPr id="1469" name="Google Shape;1469;p33"/>
          <p:cNvSpPr txBox="1">
            <a:spLocks noGrp="1"/>
          </p:cNvSpPr>
          <p:nvPr>
            <p:ph type="title" idx="3"/>
          </p:nvPr>
        </p:nvSpPr>
        <p:spPr>
          <a:xfrm>
            <a:off x="720000" y="1727495"/>
            <a:ext cx="734700" cy="447600"/>
          </a:xfrm>
          <a:prstGeom prst="rect">
            <a:avLst/>
          </a:prstGeom>
        </p:spPr>
        <p:txBody>
          <a:bodyPr spcFirstLastPara="1" wrap="square" lIns="91423" tIns="91423" rIns="91423" bIns="91423" anchor="ctr" anchorCtr="0">
            <a:noAutofit/>
          </a:bodyPr>
          <a:lstStyle/>
          <a:p>
            <a:r>
              <a:rPr lang="en"/>
              <a:t>01</a:t>
            </a:r>
            <a:endParaRPr/>
          </a:p>
        </p:txBody>
      </p:sp>
      <p:sp>
        <p:nvSpPr>
          <p:cNvPr id="1470" name="Google Shape;1470;p33"/>
          <p:cNvSpPr txBox="1">
            <a:spLocks noGrp="1"/>
          </p:cNvSpPr>
          <p:nvPr>
            <p:ph type="subTitle" idx="1"/>
          </p:nvPr>
        </p:nvSpPr>
        <p:spPr>
          <a:xfrm>
            <a:off x="1454699" y="1727500"/>
            <a:ext cx="2891400" cy="447600"/>
          </a:xfrm>
          <a:prstGeom prst="rect">
            <a:avLst/>
          </a:prstGeom>
        </p:spPr>
        <p:txBody>
          <a:bodyPr spcFirstLastPara="1" wrap="square" lIns="91423" tIns="91423" rIns="91423" bIns="91423" anchor="ctr" anchorCtr="0">
            <a:noAutofit/>
          </a:bodyPr>
          <a:lstStyle/>
          <a:p>
            <a:pPr marL="0" indent="0"/>
            <a:r>
              <a:rPr lang="vi-VN" dirty="0" smtClean="0"/>
              <a:t>MỞ ĐẦU</a:t>
            </a:r>
            <a:endParaRPr dirty="0"/>
          </a:p>
        </p:txBody>
      </p:sp>
      <p:sp>
        <p:nvSpPr>
          <p:cNvPr id="1471" name="Google Shape;1471;p33"/>
          <p:cNvSpPr txBox="1">
            <a:spLocks noGrp="1"/>
          </p:cNvSpPr>
          <p:nvPr>
            <p:ph type="subTitle" idx="4"/>
          </p:nvPr>
        </p:nvSpPr>
        <p:spPr>
          <a:xfrm>
            <a:off x="5532475" y="1727500"/>
            <a:ext cx="2891400" cy="447600"/>
          </a:xfrm>
          <a:prstGeom prst="rect">
            <a:avLst/>
          </a:prstGeom>
        </p:spPr>
        <p:txBody>
          <a:bodyPr spcFirstLastPara="1" wrap="square" lIns="91423" tIns="91423" rIns="91423" bIns="91423" anchor="ctr" anchorCtr="0">
            <a:noAutofit/>
          </a:bodyPr>
          <a:lstStyle/>
          <a:p>
            <a:pPr marL="0" indent="0"/>
            <a:r>
              <a:rPr lang="vi-VN" dirty="0" smtClean="0"/>
              <a:t>CHỌN LỌC DỮ LIỆU, MÔ HÌNH HÓA</a:t>
            </a:r>
            <a:endParaRPr dirty="0"/>
          </a:p>
        </p:txBody>
      </p:sp>
      <p:sp>
        <p:nvSpPr>
          <p:cNvPr id="1473" name="Google Shape;1473;p33"/>
          <p:cNvSpPr txBox="1">
            <a:spLocks noGrp="1"/>
          </p:cNvSpPr>
          <p:nvPr>
            <p:ph type="title" idx="6"/>
          </p:nvPr>
        </p:nvSpPr>
        <p:spPr>
          <a:xfrm>
            <a:off x="4797775" y="1727495"/>
            <a:ext cx="734700" cy="447600"/>
          </a:xfrm>
          <a:prstGeom prst="rect">
            <a:avLst/>
          </a:prstGeom>
        </p:spPr>
        <p:txBody>
          <a:bodyPr spcFirstLastPara="1" wrap="square" lIns="91423" tIns="91423" rIns="91423" bIns="91423" anchor="ctr" anchorCtr="0">
            <a:noAutofit/>
          </a:bodyPr>
          <a:lstStyle/>
          <a:p>
            <a:r>
              <a:rPr lang="en"/>
              <a:t>02</a:t>
            </a:r>
            <a:endParaRPr/>
          </a:p>
        </p:txBody>
      </p:sp>
      <p:sp>
        <p:nvSpPr>
          <p:cNvPr id="1474" name="Google Shape;1474;p33"/>
          <p:cNvSpPr txBox="1">
            <a:spLocks noGrp="1"/>
          </p:cNvSpPr>
          <p:nvPr>
            <p:ph type="subTitle" idx="7"/>
          </p:nvPr>
        </p:nvSpPr>
        <p:spPr>
          <a:xfrm>
            <a:off x="1454699" y="3202550"/>
            <a:ext cx="2891400" cy="447600"/>
          </a:xfrm>
          <a:prstGeom prst="rect">
            <a:avLst/>
          </a:prstGeom>
        </p:spPr>
        <p:txBody>
          <a:bodyPr spcFirstLastPara="1" wrap="square" lIns="91423" tIns="91423" rIns="91423" bIns="91423" anchor="ctr" anchorCtr="0">
            <a:noAutofit/>
          </a:bodyPr>
          <a:lstStyle/>
          <a:p>
            <a:pPr marL="0" indent="0"/>
            <a:r>
              <a:rPr lang="vi-VN" dirty="0" smtClean="0"/>
              <a:t>PHÂN LỚP DỮ LIỆU</a:t>
            </a:r>
            <a:endParaRPr dirty="0"/>
          </a:p>
        </p:txBody>
      </p:sp>
      <p:sp>
        <p:nvSpPr>
          <p:cNvPr id="1476" name="Google Shape;1476;p33"/>
          <p:cNvSpPr txBox="1">
            <a:spLocks noGrp="1"/>
          </p:cNvSpPr>
          <p:nvPr>
            <p:ph type="title" idx="9"/>
          </p:nvPr>
        </p:nvSpPr>
        <p:spPr>
          <a:xfrm>
            <a:off x="720000" y="3202545"/>
            <a:ext cx="734700" cy="447600"/>
          </a:xfrm>
          <a:prstGeom prst="rect">
            <a:avLst/>
          </a:prstGeom>
        </p:spPr>
        <p:txBody>
          <a:bodyPr spcFirstLastPara="1" wrap="square" lIns="91423" tIns="91423" rIns="91423" bIns="91423" anchor="ctr" anchorCtr="0">
            <a:noAutofit/>
          </a:bodyPr>
          <a:lstStyle/>
          <a:p>
            <a:r>
              <a:rPr lang="en"/>
              <a:t>03</a:t>
            </a:r>
            <a:endParaRPr/>
          </a:p>
        </p:txBody>
      </p:sp>
      <p:sp>
        <p:nvSpPr>
          <p:cNvPr id="1477" name="Google Shape;1477;p33"/>
          <p:cNvSpPr txBox="1">
            <a:spLocks noGrp="1"/>
          </p:cNvSpPr>
          <p:nvPr>
            <p:ph type="subTitle" idx="13"/>
          </p:nvPr>
        </p:nvSpPr>
        <p:spPr>
          <a:xfrm>
            <a:off x="5532475" y="3202550"/>
            <a:ext cx="2891400" cy="447600"/>
          </a:xfrm>
          <a:prstGeom prst="rect">
            <a:avLst/>
          </a:prstGeom>
        </p:spPr>
        <p:txBody>
          <a:bodyPr spcFirstLastPara="1" wrap="square" lIns="91423" tIns="91423" rIns="91423" bIns="91423" anchor="ctr" anchorCtr="0">
            <a:noAutofit/>
          </a:bodyPr>
          <a:lstStyle/>
          <a:p>
            <a:pPr marL="0" indent="0"/>
            <a:r>
              <a:rPr lang="vi-VN" dirty="0" smtClean="0"/>
              <a:t>KẾT LUẬN</a:t>
            </a:r>
            <a:endParaRPr dirty="0"/>
          </a:p>
        </p:txBody>
      </p:sp>
      <p:sp>
        <p:nvSpPr>
          <p:cNvPr id="1479" name="Google Shape;1479;p33"/>
          <p:cNvSpPr txBox="1">
            <a:spLocks noGrp="1"/>
          </p:cNvSpPr>
          <p:nvPr>
            <p:ph type="title" idx="15"/>
          </p:nvPr>
        </p:nvSpPr>
        <p:spPr>
          <a:xfrm>
            <a:off x="4797775" y="3202545"/>
            <a:ext cx="734700" cy="447600"/>
          </a:xfrm>
          <a:prstGeom prst="rect">
            <a:avLst/>
          </a:prstGeom>
        </p:spPr>
        <p:txBody>
          <a:bodyPr spcFirstLastPara="1" wrap="square" lIns="91423" tIns="91423" rIns="91423" bIns="91423" anchor="ctr" anchorCtr="0">
            <a:noAutofit/>
          </a:bodyPr>
          <a:lstStyle/>
          <a:p>
            <a:r>
              <a:rPr lang="en"/>
              <a:t>04</a:t>
            </a:r>
            <a:endParaRPr/>
          </a:p>
        </p:txBody>
      </p:sp>
      <p:sp>
        <p:nvSpPr>
          <p:cNvPr id="11" name="Slide Number Placeholder 3"/>
          <p:cNvSpPr txBox="1">
            <a:spLocks/>
          </p:cNvSpPr>
          <p:nvPr/>
        </p:nvSpPr>
        <p:spPr>
          <a:xfrm>
            <a:off x="6457950" y="4767264"/>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2" name="Slide Number Placeholder 3"/>
          <p:cNvSpPr txBox="1">
            <a:spLocks/>
          </p:cNvSpPr>
          <p:nvPr/>
        </p:nvSpPr>
        <p:spPr>
          <a:xfrm>
            <a:off x="8534400" y="47815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2000"/>
                <a:lumOff val="48000"/>
                <a:alpha val="72000"/>
              </a:schemeClr>
            </a:gs>
            <a:gs pos="100000">
              <a:schemeClr val="accent1">
                <a:tint val="23500"/>
                <a:satMod val="160000"/>
              </a:schemeClr>
            </a:gs>
          </a:gsLst>
          <a:path path="shape">
            <a:fillToRect l="50000" t="50000" r="50000" b="50000"/>
          </a:path>
          <a:tileRect/>
        </a:gradFill>
        <a:effectLst/>
      </p:bgPr>
    </p:bg>
    <p:spTree>
      <p:nvGrpSpPr>
        <p:cNvPr id="1" name="Shape 2067"/>
        <p:cNvGrpSpPr/>
        <p:nvPr/>
      </p:nvGrpSpPr>
      <p:grpSpPr>
        <a:xfrm>
          <a:off x="0" y="0"/>
          <a:ext cx="0" cy="0"/>
          <a:chOff x="0" y="0"/>
          <a:chExt cx="0" cy="0"/>
        </a:xfrm>
      </p:grpSpPr>
      <p:sp>
        <p:nvSpPr>
          <p:cNvPr id="9" name="Rectangle 8"/>
          <p:cNvSpPr/>
          <p:nvPr/>
        </p:nvSpPr>
        <p:spPr>
          <a:xfrm>
            <a:off x="1143000" y="438150"/>
            <a:ext cx="6172200" cy="4283160"/>
          </a:xfrm>
          <a:prstGeom prst="rect">
            <a:avLst/>
          </a:prstGeom>
        </p:spPr>
        <p:txBody>
          <a:bodyPr wrap="square">
            <a:spAutoFit/>
          </a:bodyPr>
          <a:lstStyle/>
          <a:p>
            <a:pPr>
              <a:lnSpc>
                <a:spcPct val="115000"/>
              </a:lnSpc>
            </a:pPr>
            <a:r>
              <a:rPr lang="vi-VN" dirty="0">
                <a:latin typeface="Cambria" pitchFamily="18" charset="0"/>
                <a:ea typeface="Cambria" pitchFamily="18" charset="0"/>
                <a:cs typeface="Times New Roman"/>
              </a:rPr>
              <a:t>- Chi nhánh A:</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 Dòng sản phẩm Food and </a:t>
            </a:r>
            <a:r>
              <a:rPr lang="vi-VN" dirty="0" smtClean="0">
                <a:latin typeface="Cambria" pitchFamily="18" charset="0"/>
                <a:ea typeface="Cambria" pitchFamily="18" charset="0"/>
                <a:cs typeface="Times New Roman"/>
              </a:rPr>
              <a:t>Beverages </a:t>
            </a:r>
            <a:r>
              <a:rPr lang="vi-VN" dirty="0">
                <a:latin typeface="Cambria" pitchFamily="18" charset="0"/>
                <a:ea typeface="Cambria" pitchFamily="18" charset="0"/>
                <a:cs typeface="Times New Roman"/>
              </a:rPr>
              <a:t>cần cải thiện hơn về những sản phẩm hiện có hoặc thêm các chương trình khuyến mãi để tăng số lượng mua hàng ở mức cao từ 8 - 10 trên hóa đơn.</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Home and </a:t>
            </a:r>
            <a:r>
              <a:rPr lang="vi-VN" dirty="0" smtClean="0">
                <a:latin typeface="Cambria" pitchFamily="18" charset="0"/>
                <a:ea typeface="Cambria" pitchFamily="18" charset="0"/>
                <a:cs typeface="Times New Roman"/>
              </a:rPr>
              <a:t>Lifestyle </a:t>
            </a:r>
            <a:r>
              <a:rPr lang="vi-VN" dirty="0">
                <a:latin typeface="Cambria" pitchFamily="18" charset="0"/>
                <a:ea typeface="Cambria" pitchFamily="18" charset="0"/>
                <a:cs typeface="Times New Roman"/>
              </a:rPr>
              <a:t>và Electrocnic </a:t>
            </a:r>
            <a:r>
              <a:rPr lang="vi-VN" dirty="0" smtClean="0">
                <a:latin typeface="Cambria" pitchFamily="18" charset="0"/>
                <a:ea typeface="Cambria" pitchFamily="18" charset="0"/>
                <a:cs typeface="Times New Roman"/>
              </a:rPr>
              <a:t>Aaccessories </a:t>
            </a:r>
            <a:r>
              <a:rPr lang="vi-VN" dirty="0">
                <a:latin typeface="Cambria" pitchFamily="18" charset="0"/>
                <a:ea typeface="Cambria" pitchFamily="18" charset="0"/>
                <a:cs typeface="Times New Roman"/>
              </a:rPr>
              <a:t>không nhận được nhiều sự yêu thích từ nữ giới qua mức điểm rating, cần xem lại những sản phẩm thuộc các dòng sản phẩm này dành cho phái nữ.</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Sports and </a:t>
            </a:r>
            <a:r>
              <a:rPr lang="vi-VN" dirty="0" smtClean="0">
                <a:latin typeface="Cambria" pitchFamily="18" charset="0"/>
                <a:ea typeface="Cambria" pitchFamily="18" charset="0"/>
                <a:cs typeface="Times New Roman"/>
              </a:rPr>
              <a:t>Travel</a:t>
            </a:r>
            <a:r>
              <a:rPr lang="vi-VN" dirty="0">
                <a:latin typeface="Cambria" pitchFamily="18" charset="0"/>
                <a:ea typeface="Cambria" pitchFamily="18" charset="0"/>
                <a:cs typeface="Times New Roman"/>
              </a:rPr>
              <a:t>,  Food and </a:t>
            </a:r>
            <a:r>
              <a:rPr lang="vi-VN" dirty="0" smtClean="0">
                <a:latin typeface="Cambria" pitchFamily="18" charset="0"/>
                <a:ea typeface="Cambria" pitchFamily="18" charset="0"/>
                <a:cs typeface="Times New Roman"/>
              </a:rPr>
              <a:t>Beverages </a:t>
            </a:r>
            <a:r>
              <a:rPr lang="vi-VN" dirty="0">
                <a:latin typeface="Cambria" pitchFamily="18" charset="0"/>
                <a:ea typeface="Cambria" pitchFamily="18" charset="0"/>
                <a:cs typeface="Times New Roman"/>
              </a:rPr>
              <a:t>được nữ mua ít hơn nam rất nhiều, có thể nhận thấy rằng các sản phẩm thuộc dòng sản phẩm này không phù hợp với nhu cầu mua hàng của giới nữ nên cần xem xét điều chỉnh.</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Fashion </a:t>
            </a:r>
            <a:r>
              <a:rPr lang="vi-VN" dirty="0" smtClean="0">
                <a:latin typeface="Cambria" pitchFamily="18" charset="0"/>
                <a:ea typeface="Cambria" pitchFamily="18" charset="0"/>
                <a:cs typeface="Times New Roman"/>
              </a:rPr>
              <a:t>Accessories </a:t>
            </a:r>
            <a:r>
              <a:rPr lang="vi-VN" dirty="0">
                <a:latin typeface="Cambria" pitchFamily="18" charset="0"/>
                <a:ea typeface="Cambria" pitchFamily="18" charset="0"/>
                <a:cs typeface="Times New Roman"/>
              </a:rPr>
              <a:t>được nam mua ít hơn nữ rất nhiều, có lẽ đây là dòng sản phẩm chủ yếu dành cho nữ nên không được mua nhiều bởi khách hàng nam, doanh nghiệp có thể tăng thêm các mặt hàng mới ở dòng sản phẩm này cho nam hoặc tập trung chủ yếu ở các mặt hàng dành cho khách hàng nữ.</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a:t>
            </a:r>
            <a:endParaRPr lang="en-US" dirty="0">
              <a:effectLst/>
              <a:latin typeface="Cambria" pitchFamily="18" charset="0"/>
              <a:ea typeface="Cambria" pitchFamily="18" charset="0"/>
              <a:cs typeface="Times New Roman"/>
            </a:endParaRPr>
          </a:p>
        </p:txBody>
      </p:sp>
      <p:sp>
        <p:nvSpPr>
          <p:cNvPr id="3" name="Slide Number Placeholder 3"/>
          <p:cNvSpPr txBox="1">
            <a:spLocks/>
          </p:cNvSpPr>
          <p:nvPr/>
        </p:nvSpPr>
        <p:spPr>
          <a:xfrm>
            <a:off x="8610600" y="4583906"/>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30</a:t>
            </a:fld>
            <a:endParaRPr lang="en-US" dirty="0"/>
          </a:p>
        </p:txBody>
      </p:sp>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100000">
              <a:schemeClr val="accent1">
                <a:tint val="23500"/>
                <a:satMod val="160000"/>
              </a:schemeClr>
            </a:gs>
          </a:gsLst>
          <a:lin ang="12600000" scaled="0"/>
          <a:tileRect/>
        </a:gradFill>
        <a:effectLst/>
      </p:bgPr>
    </p:bg>
    <p:spTree>
      <p:nvGrpSpPr>
        <p:cNvPr id="1" name=""/>
        <p:cNvGrpSpPr/>
        <p:nvPr/>
      </p:nvGrpSpPr>
      <p:grpSpPr>
        <a:xfrm>
          <a:off x="0" y="0"/>
          <a:ext cx="0" cy="0"/>
          <a:chOff x="0" y="0"/>
          <a:chExt cx="0" cy="0"/>
        </a:xfrm>
      </p:grpSpPr>
      <p:sp>
        <p:nvSpPr>
          <p:cNvPr id="9" name="Rectangle 8"/>
          <p:cNvSpPr/>
          <p:nvPr/>
        </p:nvSpPr>
        <p:spPr>
          <a:xfrm>
            <a:off x="685800" y="285750"/>
            <a:ext cx="7772400" cy="4778680"/>
          </a:xfrm>
          <a:prstGeom prst="rect">
            <a:avLst/>
          </a:prstGeom>
        </p:spPr>
        <p:txBody>
          <a:bodyPr wrap="square">
            <a:spAutoFit/>
          </a:bodyPr>
          <a:lstStyle/>
          <a:p>
            <a:pPr>
              <a:lnSpc>
                <a:spcPct val="115000"/>
              </a:lnSpc>
            </a:pPr>
            <a:r>
              <a:rPr lang="vi-VN" dirty="0">
                <a:latin typeface="Cambria" pitchFamily="18" charset="0"/>
                <a:ea typeface="Cambria" pitchFamily="18" charset="0"/>
                <a:cs typeface="Times New Roman"/>
              </a:rPr>
              <a:t>- Chi nhánh B: </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Home and </a:t>
            </a:r>
            <a:r>
              <a:rPr lang="vi-VN" dirty="0" smtClean="0">
                <a:latin typeface="Cambria" pitchFamily="18" charset="0"/>
                <a:ea typeface="Cambria" pitchFamily="18" charset="0"/>
                <a:cs typeface="Times New Roman"/>
              </a:rPr>
              <a:t>Lifestyle</a:t>
            </a:r>
            <a:r>
              <a:rPr lang="vi-VN" dirty="0">
                <a:latin typeface="Cambria" pitchFamily="18" charset="0"/>
                <a:ea typeface="Cambria" pitchFamily="18" charset="0"/>
                <a:cs typeface="Times New Roman"/>
              </a:rPr>
              <a:t>, Electronic </a:t>
            </a:r>
            <a:r>
              <a:rPr lang="vi-VN" dirty="0" smtClean="0">
                <a:latin typeface="Cambria" pitchFamily="18" charset="0"/>
                <a:ea typeface="Cambria" pitchFamily="18" charset="0"/>
                <a:cs typeface="Times New Roman"/>
              </a:rPr>
              <a:t>Aaccessories </a:t>
            </a:r>
            <a:r>
              <a:rPr lang="vi-VN" dirty="0">
                <a:latin typeface="Cambria" pitchFamily="18" charset="0"/>
                <a:ea typeface="Cambria" pitchFamily="18" charset="0"/>
                <a:cs typeface="Times New Roman"/>
              </a:rPr>
              <a:t>có số lượng mua hàng thấp hơn các dòng sản phẩm còn lại, nên làm nhiều sự kiện, chương trình khuyến mãi để kích thích mua hàng.</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Home and </a:t>
            </a:r>
            <a:r>
              <a:rPr lang="vi-VN" dirty="0">
                <a:latin typeface="Cambria" pitchFamily="18" charset="0"/>
                <a:ea typeface="Cambria" pitchFamily="18" charset="0"/>
                <a:cs typeface="Times New Roman"/>
              </a:rPr>
              <a:t>Li</a:t>
            </a:r>
            <a:r>
              <a:rPr lang="vi-VN" dirty="0" smtClean="0">
                <a:latin typeface="Cambria" pitchFamily="18" charset="0"/>
                <a:ea typeface="Cambria" pitchFamily="18" charset="0"/>
                <a:cs typeface="Times New Roman"/>
              </a:rPr>
              <a:t>festyle</a:t>
            </a:r>
            <a:r>
              <a:rPr lang="vi-VN" dirty="0">
                <a:latin typeface="Cambria" pitchFamily="18" charset="0"/>
                <a:ea typeface="Cambria" pitchFamily="18" charset="0"/>
                <a:cs typeface="Times New Roman"/>
              </a:rPr>
              <a:t>, Sports and </a:t>
            </a:r>
            <a:r>
              <a:rPr lang="vi-VN" dirty="0" smtClean="0">
                <a:latin typeface="Cambria" pitchFamily="18" charset="0"/>
                <a:ea typeface="Cambria" pitchFamily="18" charset="0"/>
                <a:cs typeface="Times New Roman"/>
              </a:rPr>
              <a:t>Ttravel </a:t>
            </a:r>
            <a:r>
              <a:rPr lang="vi-VN" dirty="0">
                <a:latin typeface="Cambria" pitchFamily="18" charset="0"/>
                <a:ea typeface="Cambria" pitchFamily="18" charset="0"/>
                <a:cs typeface="Times New Roman"/>
              </a:rPr>
              <a:t>nhận về điểm rating ở mức thấp ở cả nam và nữ, những dòng sản phẩm này không phù với nhu cầu của khách hàng tại chi nhánh B, nếu có thể thì nên thử thay đổi các sản phẩm thuộc các dòng sản phẩm này hiện tại đang được kinh doanh, kinh doanh với số lượng thấp hoặc ngừng kinh doanh để tránh rủi ro về tài chính.</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được nam cho điểm rating thấp hơn ở nữ rất nhiều: Food and </a:t>
            </a:r>
            <a:r>
              <a:rPr lang="vi-VN" dirty="0" smtClean="0">
                <a:latin typeface="Cambria" pitchFamily="18" charset="0"/>
                <a:ea typeface="Cambria" pitchFamily="18" charset="0"/>
                <a:cs typeface="Times New Roman"/>
              </a:rPr>
              <a:t>Beverages</a:t>
            </a:r>
            <a:r>
              <a:rPr lang="vi-VN" dirty="0">
                <a:latin typeface="Cambria" pitchFamily="18" charset="0"/>
                <a:ea typeface="Cambria" pitchFamily="18" charset="0"/>
                <a:cs typeface="Times New Roman"/>
              </a:rPr>
              <a:t>, Fashion </a:t>
            </a:r>
            <a:r>
              <a:rPr lang="vi-VN" dirty="0" smtClean="0">
                <a:latin typeface="Cambria" pitchFamily="18" charset="0"/>
                <a:ea typeface="Cambria" pitchFamily="18" charset="0"/>
                <a:cs typeface="Times New Roman"/>
              </a:rPr>
              <a:t>Accessories</a:t>
            </a:r>
            <a:r>
              <a:rPr lang="vi-VN" dirty="0">
                <a:latin typeface="Cambria" pitchFamily="18" charset="0"/>
                <a:ea typeface="Cambria" pitchFamily="18" charset="0"/>
                <a:cs typeface="Times New Roman"/>
              </a:rPr>
              <a:t>.</a:t>
            </a:r>
            <a:endParaRPr lang="en-US" dirty="0">
              <a:latin typeface="Cambria" pitchFamily="18" charset="0"/>
              <a:ea typeface="Cambria" pitchFamily="18" charset="0"/>
              <a:cs typeface="Times New Roman"/>
            </a:endParaRPr>
          </a:p>
          <a:p>
            <a:pPr marL="342900" lvl="0" indent="-342900">
              <a:lnSpc>
                <a:spcPct val="115000"/>
              </a:lnSpc>
              <a:buFont typeface="Symbol"/>
              <a:buChar char=""/>
            </a:pPr>
            <a:r>
              <a:rPr lang="vi-VN" dirty="0">
                <a:latin typeface="Cambria" pitchFamily="18" charset="0"/>
                <a:ea typeface="Cambria" pitchFamily="18" charset="0"/>
                <a:cs typeface="Times New Roman"/>
              </a:rPr>
              <a:t>Đối với dòng sản phẩm Food and </a:t>
            </a:r>
            <a:r>
              <a:rPr lang="vi-VN" dirty="0" smtClean="0">
                <a:latin typeface="Cambria" pitchFamily="18" charset="0"/>
                <a:ea typeface="Cambria" pitchFamily="18" charset="0"/>
                <a:cs typeface="Times New Roman"/>
              </a:rPr>
              <a:t>Beverages</a:t>
            </a:r>
            <a:r>
              <a:rPr lang="vi-VN" dirty="0">
                <a:latin typeface="Cambria" pitchFamily="18" charset="0"/>
                <a:ea typeface="Cambria" pitchFamily="18" charset="0"/>
                <a:cs typeface="Times New Roman"/>
              </a:rPr>
              <a:t>, cần xem xét thay thế các sản phẩm hiện tại dành cho khách nam để tăng sự yêu thích của họ dành cho sản phẩm.</a:t>
            </a:r>
            <a:endParaRPr lang="en-US" dirty="0">
              <a:latin typeface="Cambria" pitchFamily="18" charset="0"/>
              <a:ea typeface="Cambria" pitchFamily="18" charset="0"/>
              <a:cs typeface="Times New Roman"/>
            </a:endParaRPr>
          </a:p>
          <a:p>
            <a:pPr marL="342900" lvl="0" indent="-342900">
              <a:lnSpc>
                <a:spcPct val="115000"/>
              </a:lnSpc>
              <a:buFont typeface="Symbol"/>
              <a:buChar char=""/>
            </a:pPr>
            <a:r>
              <a:rPr lang="vi-VN" dirty="0">
                <a:latin typeface="Cambria" pitchFamily="18" charset="0"/>
                <a:ea typeface="Cambria" pitchFamily="18" charset="0"/>
                <a:cs typeface="Times New Roman"/>
              </a:rPr>
              <a:t>Đối với dòng Fahion and </a:t>
            </a:r>
            <a:r>
              <a:rPr lang="vi-VN" dirty="0" smtClean="0">
                <a:latin typeface="Cambria" pitchFamily="18" charset="0"/>
                <a:ea typeface="Cambria" pitchFamily="18" charset="0"/>
                <a:cs typeface="Times New Roman"/>
              </a:rPr>
              <a:t>Accessories </a:t>
            </a:r>
            <a:r>
              <a:rPr lang="vi-VN" dirty="0">
                <a:latin typeface="Cambria" pitchFamily="18" charset="0"/>
                <a:ea typeface="Cambria" pitchFamily="18" charset="0"/>
                <a:cs typeface="Times New Roman"/>
              </a:rPr>
              <a:t>thì đây là dòng sản phẩm phần nhiều là dành cho nữ giới nên việc nhận được rating thấp ở nam cũng không đáng ngại, có thể tiếp tục kinh doanh những sản phẩm hiện tại ở số lượng thấp hoặc ngừng kinh doanh các sản phẩm dành cho nam ở dòng sản phẩm này.</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Home and </a:t>
            </a:r>
            <a:r>
              <a:rPr lang="vi-VN" dirty="0" smtClean="0">
                <a:latin typeface="Cambria" pitchFamily="18" charset="0"/>
                <a:ea typeface="Cambria" pitchFamily="18" charset="0"/>
                <a:cs typeface="Times New Roman"/>
              </a:rPr>
              <a:t>Lifestyle</a:t>
            </a:r>
            <a:r>
              <a:rPr lang="vi-VN" dirty="0">
                <a:latin typeface="Cambria" pitchFamily="18" charset="0"/>
                <a:ea typeface="Cambria" pitchFamily="18" charset="0"/>
                <a:cs typeface="Times New Roman"/>
              </a:rPr>
              <a:t>, Food and </a:t>
            </a:r>
            <a:r>
              <a:rPr lang="vi-VN" dirty="0" smtClean="0">
                <a:latin typeface="Cambria" pitchFamily="18" charset="0"/>
                <a:ea typeface="Cambria" pitchFamily="18" charset="0"/>
                <a:cs typeface="Times New Roman"/>
              </a:rPr>
              <a:t>Beverages </a:t>
            </a:r>
            <a:r>
              <a:rPr lang="vi-VN" dirty="0">
                <a:latin typeface="Cambria" pitchFamily="18" charset="0"/>
                <a:ea typeface="Cambria" pitchFamily="18" charset="0"/>
                <a:cs typeface="Times New Roman"/>
              </a:rPr>
              <a:t>được nam mua ít hơn nữ rất nhiều, có thể các sản phẩm hiện tại thuộc các dòng sản phẩm này không phù hợp với nhu cầu của khách nam, cần thay thế các sản phẩm hiện tại bằng sản phẩm mới để xem xét thêm nhu cầu của khách hàng.</a:t>
            </a:r>
            <a:endParaRPr lang="en-US" dirty="0">
              <a:effectLst/>
              <a:latin typeface="Cambria" pitchFamily="18" charset="0"/>
              <a:ea typeface="Cambria" pitchFamily="18" charset="0"/>
              <a:cs typeface="Times New Roman"/>
            </a:endParaRPr>
          </a:p>
        </p:txBody>
      </p:sp>
      <p:sp>
        <p:nvSpPr>
          <p:cNvPr id="3" name="Slide Number Placeholder 3"/>
          <p:cNvSpPr txBox="1">
            <a:spLocks/>
          </p:cNvSpPr>
          <p:nvPr/>
        </p:nvSpPr>
        <p:spPr>
          <a:xfrm>
            <a:off x="8610600" y="45529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31</a:t>
            </a:fld>
            <a:endParaRPr lang="en-US" dirty="0"/>
          </a:p>
        </p:txBody>
      </p:sp>
    </p:spTree>
    <p:extLst>
      <p:ext uri="{BB962C8B-B14F-4D97-AF65-F5344CB8AC3E}">
        <p14:creationId xmlns:p14="http://schemas.microsoft.com/office/powerpoint/2010/main" val="81693133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rgbClr val="00B050">
                <a:lumMod val="44000"/>
                <a:lumOff val="56000"/>
              </a:srgbClr>
            </a:gs>
            <a:gs pos="100000">
              <a:schemeClr val="accent1">
                <a:tint val="23500"/>
                <a:satMod val="160000"/>
              </a:schemeClr>
            </a:gs>
          </a:gsLst>
          <a:lin ang="12600000" scaled="0"/>
          <a:tileRect/>
        </a:gradFill>
        <a:effectLst/>
      </p:bgPr>
    </p:bg>
    <p:spTree>
      <p:nvGrpSpPr>
        <p:cNvPr id="1" name=""/>
        <p:cNvGrpSpPr/>
        <p:nvPr/>
      </p:nvGrpSpPr>
      <p:grpSpPr>
        <a:xfrm>
          <a:off x="0" y="0"/>
          <a:ext cx="0" cy="0"/>
          <a:chOff x="0" y="0"/>
          <a:chExt cx="0" cy="0"/>
        </a:xfrm>
      </p:grpSpPr>
      <p:sp>
        <p:nvSpPr>
          <p:cNvPr id="9" name="Rectangle 8"/>
          <p:cNvSpPr/>
          <p:nvPr/>
        </p:nvSpPr>
        <p:spPr>
          <a:xfrm>
            <a:off x="914400" y="895350"/>
            <a:ext cx="7467600" cy="3151632"/>
          </a:xfrm>
          <a:prstGeom prst="rect">
            <a:avLst/>
          </a:prstGeom>
        </p:spPr>
        <p:txBody>
          <a:bodyPr wrap="square">
            <a:spAutoFit/>
          </a:bodyPr>
          <a:lstStyle/>
          <a:p>
            <a:pPr>
              <a:lnSpc>
                <a:spcPct val="115000"/>
              </a:lnSpc>
            </a:pPr>
            <a:r>
              <a:rPr lang="vi-VN" dirty="0">
                <a:latin typeface="Cambria" pitchFamily="18" charset="0"/>
                <a:ea typeface="Cambria" pitchFamily="18" charset="0"/>
                <a:cs typeface="Times New Roman"/>
              </a:rPr>
              <a:t>- Chi nhánh C:</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Health and </a:t>
            </a:r>
            <a:r>
              <a:rPr lang="vi-VN" dirty="0" smtClean="0">
                <a:latin typeface="Cambria" pitchFamily="18" charset="0"/>
                <a:ea typeface="Cambria" pitchFamily="18" charset="0"/>
                <a:cs typeface="Times New Roman"/>
              </a:rPr>
              <a:t>Beauty </a:t>
            </a:r>
            <a:r>
              <a:rPr lang="vi-VN" dirty="0">
                <a:latin typeface="Cambria" pitchFamily="18" charset="0"/>
                <a:ea typeface="Cambria" pitchFamily="18" charset="0"/>
                <a:cs typeface="Times New Roman"/>
              </a:rPr>
              <a:t>có số lượng mua ở mức cao là từ 8 - 10 thấp hơn các dòng sản phẩm còn lại nên cần tạo ra các chương trình giảm giá, khuyến mãi để kích thích mua hàng ở số lượng cao.</a:t>
            </a:r>
            <a:endParaRPr lang="en-US" dirty="0">
              <a:latin typeface="Cambria" pitchFamily="18" charset="0"/>
              <a:ea typeface="Cambria" pitchFamily="18" charset="0"/>
              <a:cs typeface="Times New Roman"/>
            </a:endParaRPr>
          </a:p>
          <a:p>
            <a:pPr indent="457200">
              <a:lnSpc>
                <a:spcPct val="115000"/>
              </a:lnSpc>
            </a:pPr>
            <a:r>
              <a:rPr lang="vi-VN" dirty="0">
                <a:latin typeface="Cambria" pitchFamily="18" charset="0"/>
                <a:ea typeface="Cambria" pitchFamily="18" charset="0"/>
                <a:cs typeface="Times New Roman"/>
              </a:rPr>
              <a:t>+ Dòng sản phẩm  Sports and </a:t>
            </a:r>
            <a:r>
              <a:rPr lang="vi-VN" dirty="0" smtClean="0">
                <a:latin typeface="Cambria" pitchFamily="18" charset="0"/>
                <a:ea typeface="Cambria" pitchFamily="18" charset="0"/>
                <a:cs typeface="Times New Roman"/>
              </a:rPr>
              <a:t>Travel được </a:t>
            </a:r>
            <a:r>
              <a:rPr lang="vi-VN" dirty="0">
                <a:latin typeface="Cambria" pitchFamily="18" charset="0"/>
                <a:ea typeface="Cambria" pitchFamily="18" charset="0"/>
                <a:cs typeface="Times New Roman"/>
              </a:rPr>
              <a:t>nữ cho điểm rating thấp hơn ở nam rất nhiều, dòng sản phẩm này vốn là dành cho nam giới nên không nhận được sự yêu thích của nữ giới là bình thường, cần tập trung các sản phẩm dành cho nam ở dòng sản phẩm này và thêm mới các sản phẩm dành cho nữ. </a:t>
            </a:r>
            <a:endParaRPr lang="en-US" dirty="0">
              <a:latin typeface="Cambria" pitchFamily="18" charset="0"/>
              <a:ea typeface="Cambria" pitchFamily="18" charset="0"/>
              <a:cs typeface="Times New Roman"/>
            </a:endParaRPr>
          </a:p>
          <a:p>
            <a:r>
              <a:rPr lang="vi-VN" dirty="0">
                <a:latin typeface="Cambria" pitchFamily="18" charset="0"/>
                <a:ea typeface="Cambria" pitchFamily="18" charset="0"/>
              </a:rPr>
              <a:t>+ Dòng sản phẩm được nam mua ít hơn nữ rất nhiều: Home and </a:t>
            </a:r>
            <a:r>
              <a:rPr lang="vi-VN" dirty="0" smtClean="0">
                <a:latin typeface="Cambria" pitchFamily="18" charset="0"/>
                <a:ea typeface="Cambria" pitchFamily="18" charset="0"/>
              </a:rPr>
              <a:t>Lifestyle</a:t>
            </a:r>
            <a:r>
              <a:rPr lang="vi-VN" dirty="0">
                <a:latin typeface="Cambria" pitchFamily="18" charset="0"/>
                <a:ea typeface="Cambria" pitchFamily="18" charset="0"/>
              </a:rPr>
              <a:t>, Food and </a:t>
            </a:r>
            <a:r>
              <a:rPr lang="vi-VN" dirty="0" smtClean="0">
                <a:latin typeface="Cambria" pitchFamily="18" charset="0"/>
                <a:ea typeface="Cambria" pitchFamily="18" charset="0"/>
              </a:rPr>
              <a:t>Beverages</a:t>
            </a:r>
            <a:r>
              <a:rPr lang="vi-VN" dirty="0">
                <a:latin typeface="Cambria" pitchFamily="18" charset="0"/>
                <a:ea typeface="Cambria" pitchFamily="18" charset="0"/>
              </a:rPr>
              <a:t>, Sports and </a:t>
            </a:r>
            <a:r>
              <a:rPr lang="vi-VN" dirty="0" smtClean="0">
                <a:latin typeface="Cambria" pitchFamily="18" charset="0"/>
                <a:ea typeface="Cambria" pitchFamily="18" charset="0"/>
              </a:rPr>
              <a:t>Travel</a:t>
            </a:r>
            <a:r>
              <a:rPr lang="vi-VN" dirty="0">
                <a:latin typeface="Cambria" pitchFamily="18" charset="0"/>
                <a:ea typeface="Cambria" pitchFamily="18" charset="0"/>
              </a:rPr>
              <a:t>. Các dòng sản phẩm trên không hợp với nhu cầu của khách nam, cần kinh doanh các dòng sản phẩm này dành cho khách là nam giới ở số lượng ít và thêm vào các sản phẩm mới ở các dòng sản phẩm này dành cho khách nam để thu hút sự mua hàng hơn từ khách nam.</a:t>
            </a:r>
            <a:endParaRPr lang="en-US" dirty="0">
              <a:latin typeface="Cambria" pitchFamily="18" charset="0"/>
              <a:ea typeface="Cambria" pitchFamily="18" charset="0"/>
            </a:endParaRPr>
          </a:p>
        </p:txBody>
      </p:sp>
      <p:sp>
        <p:nvSpPr>
          <p:cNvPr id="3" name="Slide Number Placeholder 3"/>
          <p:cNvSpPr txBox="1">
            <a:spLocks/>
          </p:cNvSpPr>
          <p:nvPr/>
        </p:nvSpPr>
        <p:spPr>
          <a:xfrm>
            <a:off x="8610600" y="45529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32</a:t>
            </a:fld>
            <a:endParaRPr lang="en-US" dirty="0"/>
          </a:p>
        </p:txBody>
      </p:sp>
    </p:spTree>
    <p:extLst>
      <p:ext uri="{BB962C8B-B14F-4D97-AF65-F5344CB8AC3E}">
        <p14:creationId xmlns:p14="http://schemas.microsoft.com/office/powerpoint/2010/main" val="47097540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85053"/>
            <a:ext cx="6553200" cy="3437218"/>
          </a:xfrm>
          <a:prstGeom prst="rect">
            <a:avLst/>
          </a:prstGeom>
        </p:spPr>
      </p:pic>
      <p:sp>
        <p:nvSpPr>
          <p:cNvPr id="2" name="Slide Number Placeholder 1"/>
          <p:cNvSpPr>
            <a:spLocks noGrp="1"/>
          </p:cNvSpPr>
          <p:nvPr>
            <p:ph type="sldNum" sz="quarter" idx="12"/>
          </p:nvPr>
        </p:nvSpPr>
        <p:spPr/>
        <p:txBody>
          <a:bodyPr/>
          <a:lstStyle/>
          <a:p>
            <a:fld id="{9B618960-8005-486C-9A75-10CB2AAC16F9}"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89724780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57" name="Title 1"/>
          <p:cNvSpPr>
            <a:spLocks noGrp="1"/>
          </p:cNvSpPr>
          <p:nvPr>
            <p:ph type="title"/>
          </p:nvPr>
        </p:nvSpPr>
        <p:spPr>
          <a:xfrm>
            <a:off x="152400" y="209550"/>
            <a:ext cx="8839200" cy="762000"/>
          </a:xfrm>
          <a:prstGeom prst="rect">
            <a:avLst/>
          </a:prstGeom>
          <a:gradFill>
            <a:gsLst>
              <a:gs pos="0">
                <a:srgbClr val="14CD68">
                  <a:alpha val="55000"/>
                </a:srgbClr>
              </a:gs>
              <a:gs pos="100000">
                <a:srgbClr val="035C7D"/>
              </a:gs>
            </a:gsLst>
            <a:lin scaled="0"/>
          </a:gradFill>
          <a:ln>
            <a:noFill/>
          </a:ln>
        </p:spPr>
        <p:txBody>
          <a:bodyPr/>
          <a:lstStyle/>
          <a:p>
            <a:pPr defTabSz="914378">
              <a:buClrTx/>
              <a:buSzTx/>
              <a:defRPr/>
            </a:pPr>
            <a:r>
              <a:rPr lang="vi-VN" altLang="en-US" sz="4000" dirty="0">
                <a:solidFill>
                  <a:sysClr val="windowText" lastClr="000000"/>
                </a:solidFill>
                <a:latin typeface="Arial" panose="020B0604020202020204" pitchFamily="34" charset="0"/>
                <a:cs typeface="Arial" panose="020B0604020202020204" pitchFamily="34" charset="0"/>
              </a:rPr>
              <a:t>Mở đầu</a:t>
            </a:r>
            <a:r>
              <a:rPr lang="vi-VN" altLang="en-US" sz="4000" b="0" dirty="0">
                <a:solidFill>
                  <a:sysClr val="windowText" lastClr="000000"/>
                </a:solidFill>
              </a:rPr>
              <a:t>  </a:t>
            </a:r>
          </a:p>
        </p:txBody>
      </p:sp>
      <p:sp>
        <p:nvSpPr>
          <p:cNvPr id="58" name="Content Placeholder 4"/>
          <p:cNvSpPr txBox="1">
            <a:spLocks/>
          </p:cNvSpPr>
          <p:nvPr/>
        </p:nvSpPr>
        <p:spPr>
          <a:xfrm>
            <a:off x="177801" y="1168400"/>
            <a:ext cx="8750300" cy="2378529"/>
          </a:xfrm>
          <a:prstGeom prst="rect">
            <a:avLst/>
          </a:prstGeom>
          <a:solidFill>
            <a:sysClr val="window" lastClr="FFFFFF">
              <a:alpha val="49000"/>
            </a:sysClr>
          </a:solidFill>
        </p:spPr>
        <p:txBody>
          <a:bodyPr vert="horz" lIns="91438" tIns="45719" rIns="91438" bIns="4571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378">
              <a:buClrTx/>
              <a:buNone/>
              <a:defRPr/>
            </a:pPr>
            <a:r>
              <a:rPr lang="vi-VN" altLang="en-US" sz="2400" b="1" dirty="0">
                <a:solidFill>
                  <a:sysClr val="windowText" lastClr="000000"/>
                </a:solidFill>
                <a:latin typeface="Cambria" pitchFamily="18" charset="0"/>
                <a:ea typeface="Cambria" pitchFamily="18" charset="0"/>
              </a:rPr>
              <a:t>Giới thiệu:</a:t>
            </a:r>
            <a:endParaRPr lang="en-US" sz="2400" dirty="0">
              <a:solidFill>
                <a:sysClr val="windowText" lastClr="000000"/>
              </a:solidFill>
              <a:latin typeface="Cambria" pitchFamily="18" charset="0"/>
              <a:ea typeface="Cambria" pitchFamily="18" charset="0"/>
            </a:endParaRPr>
          </a:p>
          <a:p>
            <a:pPr marL="0" indent="0" algn="just" defTabSz="914378">
              <a:buClrTx/>
              <a:buNone/>
              <a:defRPr/>
            </a:pPr>
            <a:r>
              <a:rPr lang="vi-VN" sz="2400" dirty="0" smtClean="0">
                <a:solidFill>
                  <a:sysClr val="windowText" lastClr="000000"/>
                </a:solidFill>
                <a:latin typeface="Cambria" pitchFamily="18" charset="0"/>
                <a:ea typeface="Cambria" pitchFamily="18" charset="0"/>
                <a:cs typeface="Arial" panose="020B0604020202020204" pitchFamily="34" charset="0"/>
              </a:rPr>
              <a:t>	</a:t>
            </a:r>
            <a:r>
              <a:rPr lang="en-US" sz="2400" dirty="0" err="1" smtClean="0">
                <a:solidFill>
                  <a:sysClr val="windowText" lastClr="000000"/>
                </a:solidFill>
                <a:latin typeface="Cambria" pitchFamily="18" charset="0"/>
                <a:ea typeface="Cambria" pitchFamily="18" charset="0"/>
                <a:cs typeface="Arial" panose="020B0604020202020204" pitchFamily="34" charset="0"/>
              </a:rPr>
              <a:t>Trong</a:t>
            </a:r>
            <a:r>
              <a:rPr lang="en-US" sz="2400" dirty="0" smtClean="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bài</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báo</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cáo</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đồ</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án</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của</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mình</a:t>
            </a:r>
            <a:r>
              <a:rPr lang="en-US" sz="2400" dirty="0">
                <a:solidFill>
                  <a:sysClr val="windowText" lastClr="000000"/>
                </a:solidFill>
                <a:latin typeface="Cambria" pitchFamily="18" charset="0"/>
                <a:ea typeface="Cambria" pitchFamily="18" charset="0"/>
                <a:cs typeface="Arial" panose="020B0604020202020204" pitchFamily="34" charset="0"/>
              </a:rPr>
              <a:t>, </a:t>
            </a:r>
            <a:r>
              <a:rPr lang="vi-VN" altLang="en-US" sz="2400" dirty="0">
                <a:solidFill>
                  <a:sysClr val="windowText" lastClr="000000"/>
                </a:solidFill>
                <a:latin typeface="Cambria" pitchFamily="18" charset="0"/>
                <a:ea typeface="Cambria" pitchFamily="18" charset="0"/>
                <a:cs typeface="Arial" panose="020B0604020202020204" pitchFamily="34" charset="0"/>
              </a:rPr>
              <a:t>nhóm</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sẽ</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tiến</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hành</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phân</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tích</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dữ</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liệu</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bán</a:t>
            </a:r>
            <a:r>
              <a:rPr lang="en-US" sz="2400" dirty="0">
                <a:solidFill>
                  <a:sysClr val="windowText" lastClr="000000"/>
                </a:solidFill>
                <a:latin typeface="Cambria" pitchFamily="18" charset="0"/>
                <a:ea typeface="Cambria" pitchFamily="18" charset="0"/>
                <a:cs typeface="Arial" panose="020B0604020202020204" pitchFamily="34" charset="0"/>
              </a:rPr>
              <a:t> </a:t>
            </a:r>
            <a:r>
              <a:rPr lang="vi-VN" altLang="en-US" sz="2400" dirty="0">
                <a:solidFill>
                  <a:sysClr val="windowText" lastClr="000000"/>
                </a:solidFill>
                <a:latin typeface="Cambria" pitchFamily="18" charset="0"/>
                <a:ea typeface="Cambria" pitchFamily="18" charset="0"/>
                <a:cs typeface="Arial" panose="020B0604020202020204" pitchFamily="34" charset="0"/>
              </a:rPr>
              <a:t>hàng</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của</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một</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doanh</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nghiệp</a:t>
            </a:r>
            <a:r>
              <a:rPr lang="en-US" sz="2400" dirty="0">
                <a:solidFill>
                  <a:sysClr val="windowText" lastClr="000000"/>
                </a:solidFill>
                <a:latin typeface="Cambria" pitchFamily="18" charset="0"/>
                <a:ea typeface="Cambria" pitchFamily="18" charset="0"/>
                <a:cs typeface="Arial" panose="020B0604020202020204" pitchFamily="34" charset="0"/>
              </a:rPr>
              <a:t> ở </a:t>
            </a:r>
            <a:r>
              <a:rPr lang="en-US" sz="2400" dirty="0" err="1">
                <a:solidFill>
                  <a:sysClr val="windowText" lastClr="000000"/>
                </a:solidFill>
                <a:latin typeface="Cambria" pitchFamily="18" charset="0"/>
                <a:ea typeface="Cambria" pitchFamily="18" charset="0"/>
                <a:cs typeface="Arial" panose="020B0604020202020204" pitchFamily="34" charset="0"/>
              </a:rPr>
              <a:t>tại</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các</a:t>
            </a:r>
            <a:r>
              <a:rPr lang="en-US" sz="2400" dirty="0">
                <a:solidFill>
                  <a:sysClr val="windowText" lastClr="000000"/>
                </a:solidFill>
                <a:latin typeface="Cambria" pitchFamily="18" charset="0"/>
                <a:ea typeface="Cambria" pitchFamily="18" charset="0"/>
                <a:cs typeface="Arial" panose="020B0604020202020204" pitchFamily="34" charset="0"/>
              </a:rPr>
              <a:t> chi </a:t>
            </a:r>
            <a:r>
              <a:rPr lang="en-US" sz="2400" dirty="0" err="1">
                <a:solidFill>
                  <a:sysClr val="windowText" lastClr="000000"/>
                </a:solidFill>
                <a:latin typeface="Cambria" pitchFamily="18" charset="0"/>
                <a:ea typeface="Cambria" pitchFamily="18" charset="0"/>
                <a:cs typeface="Arial" panose="020B0604020202020204" pitchFamily="34" charset="0"/>
              </a:rPr>
              <a:t>nhánh</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khác</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nhau</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Từ</a:t>
            </a:r>
            <a:r>
              <a:rPr lang="en-US" sz="2400" dirty="0">
                <a:solidFill>
                  <a:sysClr val="windowText" lastClr="000000"/>
                </a:solidFill>
                <a:latin typeface="Cambria" pitchFamily="18" charset="0"/>
                <a:ea typeface="Cambria" pitchFamily="18" charset="0"/>
                <a:cs typeface="Arial" panose="020B0604020202020204" pitchFamily="34" charset="0"/>
              </a:rPr>
              <a:t> </a:t>
            </a:r>
            <a:r>
              <a:rPr lang="vi-VN" altLang="en-US" sz="2400" dirty="0">
                <a:solidFill>
                  <a:sysClr val="windowText" lastClr="000000"/>
                </a:solidFill>
                <a:latin typeface="Cambria" pitchFamily="18" charset="0"/>
                <a:ea typeface="Cambria" pitchFamily="18" charset="0"/>
                <a:cs typeface="Arial" panose="020B0604020202020204" pitchFamily="34" charset="0"/>
              </a:rPr>
              <a:t>tập dữ liệu</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đã</a:t>
            </a:r>
            <a:r>
              <a:rPr lang="en-US" sz="2400" dirty="0">
                <a:solidFill>
                  <a:sysClr val="windowText" lastClr="000000"/>
                </a:solidFill>
                <a:latin typeface="Cambria" pitchFamily="18" charset="0"/>
                <a:ea typeface="Cambria" pitchFamily="18" charset="0"/>
                <a:cs typeface="Arial" panose="020B0604020202020204" pitchFamily="34" charset="0"/>
              </a:rPr>
              <a:t> </a:t>
            </a:r>
            <a:r>
              <a:rPr lang="vi-VN" altLang="en-US" sz="2400" dirty="0">
                <a:solidFill>
                  <a:sysClr val="windowText" lastClr="000000"/>
                </a:solidFill>
                <a:latin typeface="Cambria" pitchFamily="18" charset="0"/>
                <a:ea typeface="Cambria" pitchFamily="18" charset="0"/>
                <a:cs typeface="Arial" panose="020B0604020202020204" pitchFamily="34" charset="0"/>
              </a:rPr>
              <a:t>được cung cấp từ doanh nghiệp</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nhóm</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em</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sẽ</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bắt</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đầu</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thực</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hiện</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các</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quá</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trình</a:t>
            </a:r>
            <a:r>
              <a:rPr lang="en-US" sz="2400" dirty="0">
                <a:solidFill>
                  <a:sysClr val="windowText" lastClr="000000"/>
                </a:solidFill>
                <a:latin typeface="Cambria" pitchFamily="18" charset="0"/>
                <a:ea typeface="Cambria" pitchFamily="18" charset="0"/>
                <a:cs typeface="Arial" panose="020B0604020202020204" pitchFamily="34" charset="0"/>
              </a:rPr>
              <a:t> </a:t>
            </a:r>
            <a:r>
              <a:rPr lang="vi-VN" altLang="en-US" sz="2400" dirty="0">
                <a:solidFill>
                  <a:sysClr val="windowText" lastClr="000000"/>
                </a:solidFill>
                <a:latin typeface="Cambria" pitchFamily="18" charset="0"/>
                <a:ea typeface="Cambria" pitchFamily="18" charset="0"/>
                <a:cs typeface="Arial" panose="020B0604020202020204" pitchFamily="34" charset="0"/>
              </a:rPr>
              <a:t>phân tích </a:t>
            </a:r>
            <a:r>
              <a:rPr lang="en-US" sz="2400" dirty="0" err="1">
                <a:solidFill>
                  <a:sysClr val="windowText" lastClr="000000"/>
                </a:solidFill>
                <a:latin typeface="Cambria" pitchFamily="18" charset="0"/>
                <a:ea typeface="Cambria" pitchFamily="18" charset="0"/>
                <a:cs typeface="Arial" panose="020B0604020202020204" pitchFamily="34" charset="0"/>
              </a:rPr>
              <a:t>dữ</a:t>
            </a:r>
            <a:r>
              <a:rPr lang="en-US" sz="2400" dirty="0">
                <a:solidFill>
                  <a:sysClr val="windowText" lastClr="000000"/>
                </a:solidFill>
                <a:latin typeface="Cambria" pitchFamily="18" charset="0"/>
                <a:ea typeface="Cambria" pitchFamily="18" charset="0"/>
                <a:cs typeface="Arial" panose="020B0604020202020204" pitchFamily="34" charset="0"/>
              </a:rPr>
              <a:t> </a:t>
            </a:r>
            <a:r>
              <a:rPr lang="en-US" sz="2400" dirty="0" err="1">
                <a:solidFill>
                  <a:sysClr val="windowText" lastClr="000000"/>
                </a:solidFill>
                <a:latin typeface="Cambria" pitchFamily="18" charset="0"/>
                <a:ea typeface="Cambria" pitchFamily="18" charset="0"/>
                <a:cs typeface="Arial" panose="020B0604020202020204" pitchFamily="34" charset="0"/>
              </a:rPr>
              <a:t>liệu</a:t>
            </a:r>
            <a:r>
              <a:rPr lang="vi-VN" altLang="en-US" sz="2400" dirty="0">
                <a:solidFill>
                  <a:sysClr val="windowText" lastClr="000000"/>
                </a:solidFill>
                <a:latin typeface="Cambria" pitchFamily="18" charset="0"/>
                <a:ea typeface="Cambria" pitchFamily="18" charset="0"/>
                <a:cs typeface="Arial" panose="020B0604020202020204" pitchFamily="34" charset="0"/>
              </a:rPr>
              <a:t> và vẽ các biểu đồ trực quan hóa dữ liệu.</a:t>
            </a:r>
          </a:p>
          <a:p>
            <a:pPr marL="0" indent="0" algn="just" defTabSz="914378">
              <a:buClrTx/>
              <a:buNone/>
              <a:defRPr/>
            </a:pPr>
            <a:r>
              <a:rPr lang="vi-VN" altLang="en-US" sz="2400" dirty="0" smtClean="0">
                <a:solidFill>
                  <a:sysClr val="windowText" lastClr="000000"/>
                </a:solidFill>
                <a:latin typeface="Cambria" pitchFamily="18" charset="0"/>
                <a:ea typeface="Cambria" pitchFamily="18" charset="0"/>
                <a:cs typeface="Arial" panose="020B0604020202020204" pitchFamily="34" charset="0"/>
              </a:rPr>
              <a:t>	Từ </a:t>
            </a:r>
            <a:r>
              <a:rPr lang="vi-VN" altLang="en-US" sz="2400" dirty="0">
                <a:solidFill>
                  <a:sysClr val="windowText" lastClr="000000"/>
                </a:solidFill>
                <a:latin typeface="Cambria" pitchFamily="18" charset="0"/>
                <a:ea typeface="Cambria" pitchFamily="18" charset="0"/>
                <a:cs typeface="Arial" panose="020B0604020202020204" pitchFamily="34" charset="0"/>
              </a:rPr>
              <a:t>kết quả phân tích được, nhóm sẽ đưa ra những gợi ý về việc kinh doanh các dòng sản phẩm phù hợp ở các chi nhánh cho các doanh nghiệp để đạt kết quả tốt nhất, giúp doanh nghiệp có thể đưa ra các quyết định kinh doanh tốt hơn.</a:t>
            </a:r>
          </a:p>
        </p:txBody>
      </p:sp>
      <p:sp>
        <p:nvSpPr>
          <p:cNvPr id="5" name="Slide Number Placeholder 3"/>
          <p:cNvSpPr txBox="1">
            <a:spLocks/>
          </p:cNvSpPr>
          <p:nvPr/>
        </p:nvSpPr>
        <p:spPr>
          <a:xfrm>
            <a:off x="8534400" y="4781550"/>
            <a:ext cx="205740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9B618960-8005-486C-9A75-10CB2AAC16F9}"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8">
                                            <p:bg/>
                                          </p:spTgt>
                                        </p:tgtEl>
                                        <p:attrNameLst>
                                          <p:attrName>style.visibility</p:attrName>
                                        </p:attrNameLst>
                                      </p:cBhvr>
                                      <p:to>
                                        <p:strVal val="visible"/>
                                      </p:to>
                                    </p:set>
                                    <p:animEffect transition="in" filter="randombar(horizontal)">
                                      <p:cBhvr>
                                        <p:cTn id="7" dur="500"/>
                                        <p:tgtEl>
                                          <p:spTgt spid="58">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randombar(horizontal)">
                                      <p:cBhvr>
                                        <p:cTn id="12" dur="500"/>
                                        <p:tgtEl>
                                          <p:spTgt spid="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animEffect transition="in" filter="randombar(horizontal)">
                                      <p:cBhvr>
                                        <p:cTn id="17" dur="500"/>
                                        <p:tgtEl>
                                          <p:spTgt spid="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8">
                                            <p:txEl>
                                              <p:pRg st="2" end="2"/>
                                            </p:txEl>
                                          </p:spTgt>
                                        </p:tgtEl>
                                        <p:attrNameLst>
                                          <p:attrName>style.visibility</p:attrName>
                                        </p:attrNameLst>
                                      </p:cBhvr>
                                      <p:to>
                                        <p:strVal val="visible"/>
                                      </p:to>
                                    </p:set>
                                    <p:animEffect transition="in" filter="randombar(horizontal)">
                                      <p:cBhvr>
                                        <p:cTn id="22"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524" cy="865346"/>
          </a:xfrm>
          <a:gradFill>
            <a:gsLst>
              <a:gs pos="0">
                <a:srgbClr val="14CD68">
                  <a:alpha val="55000"/>
                </a:srgbClr>
              </a:gs>
              <a:gs pos="100000">
                <a:srgbClr val="035C7D"/>
              </a:gs>
            </a:gsLst>
            <a:lin scaled="0"/>
          </a:gradFill>
        </p:spPr>
        <p:txBody>
          <a:bodyPr/>
          <a:lstStyle/>
          <a:p>
            <a:pPr algn="ctr"/>
            <a:r>
              <a:rPr lang="vi-VN" altLang="en-US" sz="4100" dirty="0">
                <a:solidFill>
                  <a:schemeClr val="bg1">
                    <a:lumMod val="10000"/>
                  </a:schemeClr>
                </a:solidFill>
                <a:latin typeface="Arial" panose="020B0604020202020204" pitchFamily="34" charset="0"/>
                <a:cs typeface="Arial" panose="020B0604020202020204" pitchFamily="34" charset="0"/>
              </a:rPr>
              <a:t>Mở đầu </a:t>
            </a:r>
            <a:r>
              <a:rPr lang="vi-VN" altLang="en-US" sz="4100" dirty="0">
                <a:solidFill>
                  <a:schemeClr val="bg1">
                    <a:lumMod val="10000"/>
                  </a:schemeClr>
                </a:solidFill>
              </a:rPr>
              <a:t> </a:t>
            </a:r>
          </a:p>
        </p:txBody>
      </p:sp>
      <p:sp>
        <p:nvSpPr>
          <p:cNvPr id="5" name="Content Placeholder 4"/>
          <p:cNvSpPr>
            <a:spLocks noGrp="1"/>
          </p:cNvSpPr>
          <p:nvPr>
            <p:ph idx="1"/>
          </p:nvPr>
        </p:nvSpPr>
        <p:spPr>
          <a:xfrm>
            <a:off x="304800" y="971552"/>
            <a:ext cx="8210550" cy="3900964"/>
          </a:xfrm>
          <a:solidFill>
            <a:schemeClr val="bg1">
              <a:alpha val="49000"/>
            </a:schemeClr>
          </a:solidFill>
        </p:spPr>
        <p:txBody>
          <a:bodyPr>
            <a:noAutofit/>
          </a:bodyPr>
          <a:lstStyle/>
          <a:p>
            <a:pPr marL="0" indent="0">
              <a:spcBef>
                <a:spcPts val="600"/>
              </a:spcBef>
              <a:spcAft>
                <a:spcPts val="600"/>
              </a:spcAft>
              <a:buNone/>
            </a:pPr>
            <a:r>
              <a:rPr lang="vi-VN" altLang="en-US" sz="2000" b="1" dirty="0">
                <a:solidFill>
                  <a:schemeClr val="tx1">
                    <a:lumMod val="75000"/>
                  </a:schemeClr>
                </a:solidFill>
                <a:latin typeface="Cambria" pitchFamily="18" charset="0"/>
                <a:ea typeface="Cambria" pitchFamily="18" charset="0"/>
                <a:cs typeface="Arial" panose="020B0604020202020204" pitchFamily="34" charset="0"/>
              </a:rPr>
              <a:t>Mô tả sơ lược về tập dữ liệu:</a:t>
            </a:r>
            <a:endParaRPr lang="en-US" sz="1800" b="1" dirty="0">
              <a:solidFill>
                <a:schemeClr val="tx1">
                  <a:lumMod val="75000"/>
                </a:schemeClr>
              </a:solidFill>
              <a:latin typeface="Cambria" pitchFamily="18" charset="0"/>
              <a:ea typeface="Cambria" pitchFamily="18" charset="0"/>
              <a:cs typeface="Arial" panose="020B0604020202020204" pitchFamily="34" charset="0"/>
            </a:endParaRPr>
          </a:p>
          <a:p>
            <a:pPr marL="0" indent="0" algn="just">
              <a:spcBef>
                <a:spcPts val="600"/>
              </a:spcBef>
              <a:spcAft>
                <a:spcPts val="600"/>
              </a:spcAft>
              <a:buNone/>
            </a:pPr>
            <a:r>
              <a:rPr lang="vi-VN" altLang="en-US" sz="2000" b="1" dirty="0">
                <a:solidFill>
                  <a:schemeClr val="tx1">
                    <a:lumMod val="75000"/>
                  </a:schemeClr>
                </a:solidFill>
                <a:latin typeface="Cambria" pitchFamily="18" charset="0"/>
                <a:ea typeface="Cambria" pitchFamily="18" charset="0"/>
                <a:cs typeface="Arial" panose="020B0604020202020204" pitchFamily="34" charset="0"/>
              </a:rPr>
              <a:t>- Tên tập dữ liệu: market.csv.</a:t>
            </a:r>
          </a:p>
          <a:p>
            <a:pPr marL="0" indent="0" algn="just">
              <a:spcBef>
                <a:spcPts val="600"/>
              </a:spcBef>
              <a:spcAft>
                <a:spcPts val="600"/>
              </a:spcAft>
              <a:buNone/>
            </a:pPr>
            <a:r>
              <a:rPr lang="vi-VN" altLang="en-US" sz="2000" b="1" dirty="0">
                <a:solidFill>
                  <a:schemeClr val="tx1">
                    <a:lumMod val="75000"/>
                  </a:schemeClr>
                </a:solidFill>
                <a:latin typeface="Cambria" pitchFamily="18" charset="0"/>
                <a:ea typeface="Cambria" pitchFamily="18" charset="0"/>
                <a:cs typeface="Arial" panose="020B0604020202020204" pitchFamily="34" charset="0"/>
              </a:rPr>
              <a:t>- Mô tả: tập dữ liệu này chứa dữ liệu kinh doanh của doanh nghiệp bán hàng tại 3 chi nhánh của họ được đặt ở các thành phố khác nhau, tập dữ liệu gồm 17 cột thuộc tính và 1000 dòng dữ liệu.</a:t>
            </a:r>
          </a:p>
          <a:p>
            <a:pPr marL="0" indent="0" algn="just">
              <a:spcBef>
                <a:spcPts val="600"/>
              </a:spcBef>
              <a:spcAft>
                <a:spcPts val="600"/>
              </a:spcAft>
              <a:buNone/>
            </a:pPr>
            <a:r>
              <a:rPr lang="vi-VN" altLang="en-US" sz="2000" b="1" dirty="0">
                <a:solidFill>
                  <a:schemeClr val="tx1">
                    <a:lumMod val="75000"/>
                  </a:schemeClr>
                </a:solidFill>
                <a:latin typeface="Cambria" pitchFamily="18" charset="0"/>
                <a:ea typeface="Cambria" pitchFamily="18" charset="0"/>
                <a:cs typeface="Arial" panose="020B0604020202020204" pitchFamily="34" charset="0"/>
              </a:rPr>
              <a:t>- Tên các thuộc tính: Invoice ID, Branch, City, Customer type, Gender, Product line, Unit price, Quantity, Tax 5%, Total, Date, Time, Payment, cogs(giá vốn hàng bán), gross margin percentage (tỷ lệ biên lợi nhuận gộp), gross income (tổng thu nhập), Rating.</a:t>
            </a:r>
          </a:p>
        </p:txBody>
      </p:sp>
      <p:sp>
        <p:nvSpPr>
          <p:cNvPr id="6" name="Slide Number Placeholder 3"/>
          <p:cNvSpPr>
            <a:spLocks noGrp="1"/>
          </p:cNvSpPr>
          <p:nvPr>
            <p:ph type="sldNum" sz="quarter" idx="12"/>
          </p:nvPr>
        </p:nvSpPr>
        <p:spPr>
          <a:xfrm>
            <a:off x="8534400" y="4781550"/>
            <a:ext cx="2057400" cy="273844"/>
          </a:xfrm>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296354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19150"/>
          </a:xfrm>
          <a:gradFill>
            <a:gsLst>
              <a:gs pos="0">
                <a:srgbClr val="14CD68">
                  <a:alpha val="55000"/>
                </a:srgbClr>
              </a:gs>
              <a:gs pos="100000">
                <a:srgbClr val="035C7D"/>
              </a:gs>
            </a:gsLst>
            <a:lin scaled="0"/>
          </a:gradFill>
        </p:spPr>
        <p:txBody>
          <a:bodyPr/>
          <a:lstStyle/>
          <a:p>
            <a:pPr algn="ctr"/>
            <a:r>
              <a:rPr lang="vi-VN" altLang="en-US" sz="4100" dirty="0">
                <a:solidFill>
                  <a:schemeClr val="bg1">
                    <a:lumMod val="10000"/>
                  </a:schemeClr>
                </a:solidFill>
                <a:latin typeface="Arial" panose="020B0604020202020204" pitchFamily="34" charset="0"/>
                <a:cs typeface="Arial" panose="020B0604020202020204" pitchFamily="34" charset="0"/>
              </a:rPr>
              <a:t>Mở đầu</a:t>
            </a:r>
            <a:r>
              <a:rPr lang="vi-VN" altLang="en-US" sz="4100" dirty="0">
                <a:solidFill>
                  <a:schemeClr val="bg1">
                    <a:lumMod val="10000"/>
                  </a:schemeClr>
                </a:solidFill>
              </a:rPr>
              <a:t>  </a:t>
            </a:r>
          </a:p>
        </p:txBody>
      </p:sp>
      <p:sp>
        <p:nvSpPr>
          <p:cNvPr id="5" name="Content Placeholder 4"/>
          <p:cNvSpPr>
            <a:spLocks noGrp="1"/>
          </p:cNvSpPr>
          <p:nvPr>
            <p:ph sz="half" idx="1"/>
          </p:nvPr>
        </p:nvSpPr>
        <p:spPr>
          <a:xfrm>
            <a:off x="228600" y="1047751"/>
            <a:ext cx="8610600" cy="3657600"/>
          </a:xfrm>
          <a:solidFill>
            <a:schemeClr val="bg1">
              <a:alpha val="99000"/>
            </a:schemeClr>
          </a:solidFill>
        </p:spPr>
        <p:txBody>
          <a:bodyPr>
            <a:normAutofit/>
          </a:bodyPr>
          <a:lstStyle/>
          <a:p>
            <a:pPr marL="0" indent="0">
              <a:buNone/>
            </a:pPr>
            <a:r>
              <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rPr>
              <a:t>Các thư viện Python được sử dụng:</a:t>
            </a: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vi-VN" altLang="en-US" sz="2400" b="1" dirty="0">
              <a:solidFill>
                <a:schemeClr val="tx1">
                  <a:lumMod val="85000"/>
                  <a:lumOff val="15000"/>
                </a:schemeClr>
              </a:solidFill>
              <a:latin typeface="Cambria" pitchFamily="18" charset="0"/>
              <a:ea typeface="Cambria" pitchFamily="18" charset="0"/>
              <a:cs typeface="Arial" panose="020B0604020202020204" pitchFamily="34" charset="0"/>
            </a:endParaRPr>
          </a:p>
          <a:p>
            <a:pPr marL="0" indent="0">
              <a:buNone/>
            </a:pP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marL="0" indent="0" algn="just">
              <a:buNone/>
            </a:pPr>
            <a:endParaRPr lang="vi-VN" alt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70122" y="3215640"/>
            <a:ext cx="2214563" cy="875824"/>
          </a:xfrm>
          <a:prstGeom prst="rect">
            <a:avLst/>
          </a:prstGeom>
        </p:spPr>
      </p:pic>
      <p:pic>
        <p:nvPicPr>
          <p:cNvPr id="8" name="Content Placeholder 7"/>
          <p:cNvPicPr>
            <a:picLocks noGrp="1" noChangeAspect="1"/>
          </p:cNvPicPr>
          <p:nvPr>
            <p:ph sz="half" idx="2"/>
          </p:nvPr>
        </p:nvPicPr>
        <p:blipFill>
          <a:blip r:embed="rId3"/>
          <a:stretch>
            <a:fillRect/>
          </a:stretch>
        </p:blipFill>
        <p:spPr>
          <a:xfrm>
            <a:off x="970122" y="1800226"/>
            <a:ext cx="2214563" cy="961549"/>
          </a:xfrm>
          <a:prstGeom prst="rect">
            <a:avLst/>
          </a:prstGeom>
        </p:spPr>
      </p:pic>
      <p:pic>
        <p:nvPicPr>
          <p:cNvPr id="9" name="Picture 8"/>
          <p:cNvPicPr>
            <a:picLocks noChangeAspect="1"/>
          </p:cNvPicPr>
          <p:nvPr/>
        </p:nvPicPr>
        <p:blipFill>
          <a:blip r:embed="rId4"/>
          <a:stretch>
            <a:fillRect/>
          </a:stretch>
        </p:blipFill>
        <p:spPr>
          <a:xfrm>
            <a:off x="3900488" y="1800226"/>
            <a:ext cx="1343025" cy="1240155"/>
          </a:xfrm>
          <a:prstGeom prst="rect">
            <a:avLst/>
          </a:prstGeom>
        </p:spPr>
      </p:pic>
      <p:pic>
        <p:nvPicPr>
          <p:cNvPr id="10" name="Picture 9"/>
          <p:cNvPicPr>
            <a:picLocks noChangeAspect="1"/>
          </p:cNvPicPr>
          <p:nvPr/>
        </p:nvPicPr>
        <p:blipFill>
          <a:blip r:embed="rId5"/>
          <a:stretch>
            <a:fillRect/>
          </a:stretch>
        </p:blipFill>
        <p:spPr>
          <a:xfrm>
            <a:off x="3900488" y="3215640"/>
            <a:ext cx="1343025" cy="1318260"/>
          </a:xfrm>
          <a:prstGeom prst="rect">
            <a:avLst/>
          </a:prstGeom>
        </p:spPr>
      </p:pic>
      <p:pic>
        <p:nvPicPr>
          <p:cNvPr id="11" name="Picture 10"/>
          <p:cNvPicPr>
            <a:picLocks noChangeAspect="1"/>
          </p:cNvPicPr>
          <p:nvPr/>
        </p:nvPicPr>
        <p:blipFill>
          <a:blip r:embed="rId6"/>
          <a:stretch>
            <a:fillRect/>
          </a:stretch>
        </p:blipFill>
        <p:spPr>
          <a:xfrm>
            <a:off x="6073616" y="1800227"/>
            <a:ext cx="1440180" cy="1240631"/>
          </a:xfrm>
          <a:prstGeom prst="rect">
            <a:avLst/>
          </a:prstGeom>
        </p:spPr>
      </p:pic>
      <p:sp>
        <p:nvSpPr>
          <p:cNvPr id="4" name="Slide Number Placeholder 3"/>
          <p:cNvSpPr>
            <a:spLocks noGrp="1"/>
          </p:cNvSpPr>
          <p:nvPr>
            <p:ph type="sldNum" sz="quarter" idx="12"/>
          </p:nvPr>
        </p:nvSpPr>
        <p:spPr>
          <a:xfrm>
            <a:off x="8534400" y="4781550"/>
            <a:ext cx="2057400" cy="273844"/>
          </a:xfrm>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373869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nodeType="clickEffect">
                                  <p:stCondLst>
                                    <p:cond delay="0"/>
                                  </p:stCondLst>
                                  <p:childTnLst>
                                    <p:set>
                                      <p:cBhvr>
                                        <p:cTn id="10" dur="1000"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000" fill="hold">
                                          <p:stCondLst>
                                            <p:cond delay="0"/>
                                          </p:stCondLst>
                                        </p:cTn>
                                        <p:tgtEl>
                                          <p:spTgt spid="9"/>
                                        </p:tgtEl>
                                        <p:attrNameLst>
                                          <p:attrName>style.visibility</p:attrName>
                                        </p:attrNameLst>
                                      </p:cBhvr>
                                      <p:to>
                                        <p:strVal val="visible"/>
                                      </p:to>
                                    </p:set>
                                    <p:animEffect transition="in" filter="box(in)">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000" fill="hold">
                                          <p:stCondLst>
                                            <p:cond delay="0"/>
                                          </p:stCondLst>
                                        </p:cTn>
                                        <p:tgtEl>
                                          <p:spTgt spid="10"/>
                                        </p:tgtEl>
                                        <p:attrNameLst>
                                          <p:attrName>style.visibility</p:attrName>
                                        </p:attrNameLst>
                                      </p:cBhvr>
                                      <p:to>
                                        <p:strVal val="visible"/>
                                      </p:to>
                                    </p:set>
                                    <p:animEffect transition="in" filter="wedg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nodeType="clickEffect">
                                  <p:stCondLst>
                                    <p:cond delay="0"/>
                                  </p:stCondLst>
                                  <p:childTnLst>
                                    <p:set>
                                      <p:cBhvr>
                                        <p:cTn id="26" dur="1000" fill="hold">
                                          <p:stCondLst>
                                            <p:cond delay="0"/>
                                          </p:stCondLst>
                                        </p:cTn>
                                        <p:tgtEl>
                                          <p:spTgt spid="11"/>
                                        </p:tgtEl>
                                        <p:attrNameLst>
                                          <p:attrName>style.visibility</p:attrName>
                                        </p:attrNameLst>
                                      </p:cBhvr>
                                      <p:to>
                                        <p:strVal val="visible"/>
                                      </p:to>
                                    </p:set>
                                    <p:animEffect transition="in" filter="plus(i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524"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628651" y="1230154"/>
            <a:ext cx="7887176" cy="499586"/>
          </a:xfrm>
          <a:solidFill>
            <a:schemeClr val="bg1">
              <a:alpha val="59000"/>
            </a:schemeClr>
          </a:solidFill>
        </p:spPr>
        <p:txBody>
          <a:bodyPr>
            <a:normAutofit fontScale="92500"/>
          </a:bodyPr>
          <a:lstStyle/>
          <a:p>
            <a:pPr marL="0" indent="0" algn="just">
              <a:buNone/>
            </a:pPr>
            <a:r>
              <a:rPr lang="vi-VN" alt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Tìm</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hiểu</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về</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tổng</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số</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lượng</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hóa</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đơn</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tại</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các</a:t>
            </a:r>
            <a:r>
              <a:rPr lang="en-US" b="1" dirty="0">
                <a:latin typeface="Cambria" pitchFamily="18" charset="0"/>
                <a:ea typeface="Cambria" pitchFamily="18" charset="0"/>
                <a:cs typeface="+mn-lt"/>
              </a:rPr>
              <a:t> chi </a:t>
            </a:r>
            <a:r>
              <a:rPr lang="en-US" b="1" dirty="0" err="1">
                <a:latin typeface="Cambria" pitchFamily="18" charset="0"/>
                <a:ea typeface="Cambria" pitchFamily="18" charset="0"/>
                <a:cs typeface="+mn-lt"/>
              </a:rPr>
              <a:t>nhánh</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là</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bao</a:t>
            </a:r>
            <a:r>
              <a:rPr lang="en-US" b="1" dirty="0">
                <a:latin typeface="Cambria" pitchFamily="18" charset="0"/>
                <a:ea typeface="Cambria" pitchFamily="18" charset="0"/>
                <a:cs typeface="+mn-lt"/>
              </a:rPr>
              <a:t> </a:t>
            </a:r>
            <a:r>
              <a:rPr lang="en-US" b="1" dirty="0" err="1">
                <a:latin typeface="Cambria" pitchFamily="18" charset="0"/>
                <a:ea typeface="Cambria" pitchFamily="18" charset="0"/>
                <a:cs typeface="+mn-lt"/>
              </a:rPr>
              <a:t>nhiêu</a:t>
            </a:r>
            <a:r>
              <a:rPr lang="en-US" b="1" dirty="0">
                <a:latin typeface="Cambria" pitchFamily="18" charset="0"/>
                <a:ea typeface="Cambria" pitchFamily="18" charset="0"/>
                <a:cs typeface="+mn-lt"/>
              </a:rPr>
              <a:t>?</a:t>
            </a:r>
          </a:p>
        </p:txBody>
      </p:sp>
      <p:pic>
        <p:nvPicPr>
          <p:cNvPr id="7" name="Picture 3"/>
          <p:cNvPicPr>
            <a:picLocks noGrp="1" noChangeAspect="1"/>
          </p:cNvPicPr>
          <p:nvPr>
            <p:ph sz="half" idx="2"/>
          </p:nvPr>
        </p:nvPicPr>
        <p:blipFill>
          <a:blip r:embed="rId3"/>
          <a:stretch>
            <a:fillRect/>
          </a:stretch>
        </p:blipFill>
        <p:spPr>
          <a:xfrm>
            <a:off x="628176" y="1915956"/>
            <a:ext cx="4251484" cy="2841784"/>
          </a:xfrm>
          <a:prstGeom prst="rect">
            <a:avLst/>
          </a:prstGeom>
          <a:noFill/>
          <a:ln>
            <a:noFill/>
          </a:ln>
        </p:spPr>
      </p:pic>
      <p:sp>
        <p:nvSpPr>
          <p:cNvPr id="6" name="Content Placeholder 3"/>
          <p:cNvSpPr/>
          <p:nvPr/>
        </p:nvSpPr>
        <p:spPr>
          <a:xfrm>
            <a:off x="5052536" y="2631284"/>
            <a:ext cx="3589020" cy="1941671"/>
          </a:xfrm>
          <a:prstGeom prst="rect">
            <a:avLst/>
          </a:prstGeom>
          <a:solidFill>
            <a:schemeClr val="bg1">
              <a:alpha val="59000"/>
            </a:schemeClr>
          </a:solidFill>
        </p:spPr>
        <p:txBody>
          <a:bodyPr vert="horz" lIns="68577" tIns="34289" rIns="68577" bIns="34289"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ClrTx/>
              <a:buNone/>
            </a:pPr>
            <a:r>
              <a:rPr lang="vi-VN" altLang="en-US" sz="1800" b="1" dirty="0">
                <a:solidFill>
                  <a:prstClr val="black"/>
                </a:solidFill>
                <a:latin typeface="Cambria" pitchFamily="18" charset="0"/>
                <a:ea typeface="Cambria" pitchFamily="18" charset="0"/>
              </a:rPr>
              <a:t>Nhận xét: </a:t>
            </a:r>
          </a:p>
          <a:p>
            <a:pPr marL="0" indent="0" algn="just">
              <a:buClrTx/>
              <a:buNone/>
            </a:pPr>
            <a:r>
              <a:rPr lang="vi-VN" altLang="en-US" sz="1800" b="1" dirty="0">
                <a:solidFill>
                  <a:prstClr val="black"/>
                </a:solidFill>
                <a:latin typeface="Cambria" pitchFamily="18" charset="0"/>
                <a:ea typeface="Cambria" pitchFamily="18" charset="0"/>
              </a:rPr>
              <a:t>Từ biểu đồ trên, ta nhận thấy rằng số lượng hóa đơn nhiều nhất là ở chi nhánh A, tiếp theo là chi nhánh B, C. Tuy nhiên, số lượng chênh lệch giữa các chi nhánh không nhiều.</a:t>
            </a:r>
          </a:p>
          <a:p>
            <a:pPr marL="0" indent="0" algn="just">
              <a:buClrTx/>
              <a:buNone/>
            </a:pPr>
            <a:endParaRPr lang="vi-VN" altLang="en-US" sz="1800" b="1" dirty="0">
              <a:solidFill>
                <a:prstClr val="black"/>
              </a:solidFill>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8203877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 y="0"/>
            <a:ext cx="9143524" cy="994410"/>
          </a:xfrm>
          <a:gradFill>
            <a:gsLst>
              <a:gs pos="0">
                <a:srgbClr val="007BD3">
                  <a:alpha val="50000"/>
                </a:srgbClr>
              </a:gs>
              <a:gs pos="100000">
                <a:srgbClr val="034373"/>
              </a:gs>
            </a:gsLst>
            <a:lin scaled="0"/>
          </a:gradFill>
        </p:spPr>
        <p:txBody>
          <a:bodyPr/>
          <a:lstStyle/>
          <a:p>
            <a:pPr algn="ctr"/>
            <a:r>
              <a:rPr lang="vi-VN" altLang="en-US" sz="4100" b="1" dirty="0">
                <a:solidFill>
                  <a:srgbClr val="EAEAEA"/>
                </a:solidFill>
              </a:rPr>
              <a:t>  </a:t>
            </a:r>
            <a:r>
              <a:rPr lang="vi-VN" altLang="en-US" sz="4100" b="1" dirty="0">
                <a:solidFill>
                  <a:srgbClr val="EAEAEA"/>
                </a:solidFill>
                <a:latin typeface="Cambria" pitchFamily="18" charset="0"/>
                <a:ea typeface="Cambria" pitchFamily="18"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629126" y="1144906"/>
            <a:ext cx="7886700" cy="755809"/>
          </a:xfrm>
          <a:solidFill>
            <a:schemeClr val="bg1">
              <a:alpha val="59000"/>
            </a:schemeClr>
          </a:solidFill>
        </p:spPr>
        <p:txBody>
          <a:bodyPr>
            <a:noAutofit/>
          </a:bodyPr>
          <a:lstStyle/>
          <a:p>
            <a:pPr marL="0" indent="0" algn="just">
              <a:buNone/>
            </a:pPr>
            <a:r>
              <a:rPr lang="vi-VN" altLang="en-US" sz="2000" dirty="0"/>
              <a:t>- </a:t>
            </a:r>
            <a:r>
              <a:rPr lang="en-US" sz="2000" dirty="0" err="1"/>
              <a:t>Tìm</a:t>
            </a:r>
            <a:r>
              <a:rPr lang="en-US" sz="2000" dirty="0"/>
              <a:t> </a:t>
            </a:r>
            <a:r>
              <a:rPr lang="en-US" sz="2000" dirty="0" err="1"/>
              <a:t>hiểu</a:t>
            </a:r>
            <a:r>
              <a:rPr lang="en-US" sz="2000" dirty="0"/>
              <a:t> </a:t>
            </a:r>
            <a:r>
              <a:rPr lang="en-US" sz="2000" dirty="0" err="1"/>
              <a:t>về</a:t>
            </a:r>
            <a:r>
              <a:rPr lang="en-US" sz="2000" dirty="0"/>
              <a:t> </a:t>
            </a:r>
            <a:r>
              <a:rPr lang="en-US" sz="2000" dirty="0" err="1"/>
              <a:t>tổng</a:t>
            </a:r>
            <a:r>
              <a:rPr lang="en-US" sz="2000" dirty="0"/>
              <a:t> </a:t>
            </a:r>
            <a:r>
              <a:rPr lang="en-US" sz="2000" dirty="0" err="1"/>
              <a:t>số</a:t>
            </a:r>
            <a:r>
              <a:rPr lang="en-US" sz="2000" dirty="0"/>
              <a:t> </a:t>
            </a:r>
            <a:r>
              <a:rPr lang="en-US" sz="2000" dirty="0" err="1"/>
              <a:t>lượng</a:t>
            </a:r>
            <a:r>
              <a:rPr lang="en-US" sz="2000" dirty="0"/>
              <a:t> </a:t>
            </a:r>
            <a:r>
              <a:rPr lang="en-US" sz="2000" dirty="0" err="1"/>
              <a:t>sản</a:t>
            </a:r>
            <a:r>
              <a:rPr lang="en-US" sz="2000" dirty="0"/>
              <a:t> </a:t>
            </a:r>
            <a:r>
              <a:rPr lang="en-US" sz="2000" dirty="0" err="1"/>
              <a:t>phẩm</a:t>
            </a:r>
            <a:r>
              <a:rPr lang="en-US" sz="2000" dirty="0"/>
              <a:t> </a:t>
            </a:r>
            <a:r>
              <a:rPr lang="en-US" sz="2000" dirty="0" err="1"/>
              <a:t>được</a:t>
            </a:r>
            <a:r>
              <a:rPr lang="en-US" sz="2000" dirty="0"/>
              <a:t> </a:t>
            </a:r>
            <a:r>
              <a:rPr lang="en-US" sz="2000" dirty="0" err="1"/>
              <a:t>bán</a:t>
            </a:r>
            <a:r>
              <a:rPr lang="en-US" sz="2000" dirty="0"/>
              <a:t> </a:t>
            </a:r>
            <a:r>
              <a:rPr lang="en-US" sz="2000" dirty="0" err="1"/>
              <a:t>ra</a:t>
            </a:r>
            <a:r>
              <a:rPr lang="en-US" sz="2000" dirty="0"/>
              <a:t> </a:t>
            </a:r>
            <a:r>
              <a:rPr lang="en-US" sz="2000" dirty="0" err="1"/>
              <a:t>tại</a:t>
            </a:r>
            <a:r>
              <a:rPr lang="en-US" sz="2000" dirty="0"/>
              <a:t> </a:t>
            </a:r>
            <a:r>
              <a:rPr lang="en-US" sz="2000" dirty="0" err="1"/>
              <a:t>các</a:t>
            </a:r>
            <a:r>
              <a:rPr lang="en-US" sz="2000" dirty="0"/>
              <a:t> chi </a:t>
            </a:r>
            <a:r>
              <a:rPr lang="en-US" sz="2000" dirty="0" err="1"/>
              <a:t>nhánh</a:t>
            </a:r>
            <a:r>
              <a:rPr lang="en-US" sz="2000" dirty="0"/>
              <a:t> </a:t>
            </a:r>
            <a:r>
              <a:rPr lang="en-US" sz="2000" dirty="0" err="1"/>
              <a:t>là</a:t>
            </a:r>
            <a:r>
              <a:rPr lang="en-US" sz="2000" dirty="0"/>
              <a:t> </a:t>
            </a:r>
            <a:r>
              <a:rPr lang="en-US" sz="2000" dirty="0" err="1"/>
              <a:t>bao</a:t>
            </a:r>
            <a:r>
              <a:rPr lang="en-US" sz="2000" dirty="0"/>
              <a:t> </a:t>
            </a:r>
            <a:r>
              <a:rPr lang="en-US" sz="2000" dirty="0" err="1"/>
              <a:t>nhiêu</a:t>
            </a:r>
            <a:r>
              <a:rPr lang="en-US" sz="2000" dirty="0"/>
              <a:t>?</a:t>
            </a:r>
          </a:p>
        </p:txBody>
      </p:sp>
      <p:sp>
        <p:nvSpPr>
          <p:cNvPr id="6" name="Content Placeholder 3"/>
          <p:cNvSpPr/>
          <p:nvPr/>
        </p:nvSpPr>
        <p:spPr>
          <a:xfrm>
            <a:off x="5122069" y="3502344"/>
            <a:ext cx="3589020" cy="1371124"/>
          </a:xfrm>
          <a:prstGeom prst="rect">
            <a:avLst/>
          </a:prstGeom>
          <a:solidFill>
            <a:schemeClr val="bg1">
              <a:alpha val="59000"/>
            </a:schemeClr>
          </a:solidFill>
        </p:spPr>
        <p:txBody>
          <a:bodyPr vert="horz" lIns="68579" tIns="34289" rIns="68579" bIns="34289"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ClrTx/>
              <a:buNone/>
            </a:pPr>
            <a:r>
              <a:rPr lang="vi-VN" altLang="en-US" sz="1800" dirty="0">
                <a:solidFill>
                  <a:prstClr val="black"/>
                </a:solidFill>
              </a:rPr>
              <a:t>Nhận xét: </a:t>
            </a:r>
          </a:p>
          <a:p>
            <a:pPr marL="0" indent="0" algn="just">
              <a:buClrTx/>
              <a:buNone/>
            </a:pPr>
            <a:r>
              <a:rPr lang="vi-VN" altLang="en-US" sz="1800" dirty="0">
                <a:solidFill>
                  <a:prstClr val="black"/>
                </a:solidFill>
              </a:rPr>
              <a:t>Nhìn chung số lượng bán được ở các chi nhánh chênh lệch không nhiều, cao nhất là ở chi nhánh A.	</a:t>
            </a:r>
          </a:p>
          <a:p>
            <a:pPr marL="0" indent="0" algn="just">
              <a:buClrTx/>
              <a:buNone/>
            </a:pPr>
            <a:endParaRPr lang="vi-VN" altLang="en-US" sz="1800" dirty="0">
              <a:solidFill>
                <a:prstClr val="black"/>
              </a:solidFill>
            </a:endParaRPr>
          </a:p>
        </p:txBody>
      </p:sp>
      <p:pic>
        <p:nvPicPr>
          <p:cNvPr id="9" name="Picture 5"/>
          <p:cNvPicPr>
            <a:picLocks noGrp="1" noChangeAspect="1"/>
          </p:cNvPicPr>
          <p:nvPr>
            <p:ph sz="half" idx="2"/>
          </p:nvPr>
        </p:nvPicPr>
        <p:blipFill>
          <a:blip r:embed="rId3"/>
          <a:stretch>
            <a:fillRect/>
          </a:stretch>
        </p:blipFill>
        <p:spPr>
          <a:xfrm>
            <a:off x="628650" y="2143601"/>
            <a:ext cx="4194810" cy="2729865"/>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2412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21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4410"/>
          </a:xfrm>
          <a:gradFill>
            <a:gsLst>
              <a:gs pos="0">
                <a:srgbClr val="007BD3">
                  <a:alpha val="50000"/>
                </a:srgbClr>
              </a:gs>
              <a:gs pos="100000">
                <a:srgbClr val="034373"/>
              </a:gs>
            </a:gsLst>
            <a:lin scaled="0"/>
          </a:gradFill>
        </p:spPr>
        <p:txBody>
          <a:bodyPr/>
          <a:lstStyle/>
          <a:p>
            <a:pPr algn="ctr"/>
            <a:r>
              <a:rPr lang="vi-VN" altLang="en-US" sz="4100" b="1" dirty="0">
                <a:solidFill>
                  <a:schemeClr val="bg1"/>
                </a:solidFill>
              </a:rPr>
              <a:t>  </a:t>
            </a:r>
            <a:r>
              <a:rPr lang="vi-VN" altLang="en-US" sz="4100" b="1" dirty="0">
                <a:solidFill>
                  <a:schemeClr val="bg1"/>
                </a:solidFill>
                <a:latin typeface="Arial" panose="020B0604020202020204" pitchFamily="34" charset="0"/>
                <a:cs typeface="Arial" panose="020B0604020202020204" pitchFamily="34" charset="0"/>
                <a:sym typeface="+mn-ea"/>
              </a:rPr>
              <a:t>Chọn lọc dữ liệu, mô hình hóa</a:t>
            </a:r>
          </a:p>
        </p:txBody>
      </p:sp>
      <p:sp>
        <p:nvSpPr>
          <p:cNvPr id="4" name="Content Placeholder 3"/>
          <p:cNvSpPr>
            <a:spLocks noGrp="1"/>
          </p:cNvSpPr>
          <p:nvPr>
            <p:ph sz="half" idx="1"/>
          </p:nvPr>
        </p:nvSpPr>
        <p:spPr>
          <a:xfrm>
            <a:off x="629127" y="1147286"/>
            <a:ext cx="7752398" cy="462915"/>
          </a:xfrm>
          <a:solidFill>
            <a:schemeClr val="bg1">
              <a:alpha val="59000"/>
            </a:schemeClr>
          </a:solidFill>
        </p:spPr>
        <p:txBody>
          <a:bodyPr>
            <a:noAutofit/>
          </a:bodyPr>
          <a:lstStyle/>
          <a:p>
            <a:pPr marL="0" indent="0" algn="just">
              <a:buNone/>
            </a:pPr>
            <a:r>
              <a:rPr lang="vi-VN" altLang="en-US" sz="2000" b="1">
                <a:latin typeface="Cambria" pitchFamily="18" charset="0"/>
                <a:ea typeface="Cambria" pitchFamily="18" charset="0"/>
              </a:rPr>
              <a:t>- </a:t>
            </a:r>
            <a:r>
              <a:rPr lang="en-US" sz="2000" b="1">
                <a:latin typeface="Cambria" pitchFamily="18" charset="0"/>
                <a:ea typeface="Cambria" pitchFamily="18" charset="0"/>
              </a:rPr>
              <a:t>Tìm hiểu về sự phân phối điểm Rating trong tổng số các hóa đơn?</a:t>
            </a:r>
          </a:p>
        </p:txBody>
      </p:sp>
      <p:sp>
        <p:nvSpPr>
          <p:cNvPr id="6" name="Content Placeholder 3"/>
          <p:cNvSpPr/>
          <p:nvPr/>
        </p:nvSpPr>
        <p:spPr>
          <a:xfrm>
            <a:off x="4961467" y="1504950"/>
            <a:ext cx="4106333" cy="3118961"/>
          </a:xfrm>
          <a:prstGeom prst="rect">
            <a:avLst/>
          </a:prstGeom>
          <a:solidFill>
            <a:schemeClr val="bg1">
              <a:alpha val="59000"/>
            </a:schemeClr>
          </a:solidFill>
        </p:spPr>
        <p:txBody>
          <a:bodyPr vert="horz" lIns="68579" tIns="34289" rIns="68579" bIns="34289"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600"/>
              </a:spcBef>
              <a:buClrTx/>
              <a:buNone/>
            </a:pPr>
            <a:r>
              <a:rPr lang="vi-VN" altLang="en-US" sz="1200" b="1" dirty="0">
                <a:solidFill>
                  <a:prstClr val="black"/>
                </a:solidFill>
                <a:latin typeface="Cambria" pitchFamily="18" charset="0"/>
                <a:ea typeface="Cambria" pitchFamily="18" charset="0"/>
              </a:rPr>
              <a:t>Nhận xét: </a:t>
            </a:r>
          </a:p>
          <a:p>
            <a:pPr marL="0" indent="0">
              <a:lnSpc>
                <a:spcPct val="120000"/>
              </a:lnSpc>
              <a:spcBef>
                <a:spcPts val="600"/>
              </a:spcBef>
              <a:buClrTx/>
              <a:buNone/>
            </a:pPr>
            <a:r>
              <a:rPr lang="vi-VN" altLang="en-US" sz="1200" b="1" dirty="0">
                <a:solidFill>
                  <a:prstClr val="black"/>
                </a:solidFill>
                <a:latin typeface="Cambria" pitchFamily="18" charset="0"/>
                <a:ea typeface="Cambria" pitchFamily="18" charset="0"/>
              </a:rPr>
              <a:t>- Ở mức điểm rating từ 4.0 - 5.5: số lượng hóa đơn bán ra dao động từ 65 đến hơn 100 hóa đơn</a:t>
            </a:r>
          </a:p>
          <a:p>
            <a:pPr marL="0" indent="0">
              <a:lnSpc>
                <a:spcPct val="120000"/>
              </a:lnSpc>
              <a:spcBef>
                <a:spcPts val="600"/>
              </a:spcBef>
              <a:buClrTx/>
              <a:buNone/>
            </a:pPr>
            <a:r>
              <a:rPr lang="vi-VN" altLang="en-US" sz="1200" b="1" dirty="0">
                <a:solidFill>
                  <a:prstClr val="black"/>
                </a:solidFill>
                <a:latin typeface="Cambria" pitchFamily="18" charset="0"/>
                <a:ea typeface="Cambria" pitchFamily="18" charset="0"/>
              </a:rPr>
              <a:t>- Ở mức điểm rating từ 5.5 - 7.0: số lượng hóa đơn bán ra dao động từ hơn </a:t>
            </a:r>
            <a:r>
              <a:rPr lang="vi-VN" altLang="en-US" sz="1200" b="1" dirty="0" smtClean="0">
                <a:solidFill>
                  <a:prstClr val="black"/>
                </a:solidFill>
                <a:latin typeface="Cambria" pitchFamily="18" charset="0"/>
                <a:ea typeface="Cambria" pitchFamily="18" charset="0"/>
              </a:rPr>
              <a:t>80 </a:t>
            </a:r>
            <a:r>
              <a:rPr lang="vi-VN" altLang="en-US" sz="1200" b="1" dirty="0">
                <a:solidFill>
                  <a:prstClr val="black"/>
                </a:solidFill>
                <a:latin typeface="Cambria" pitchFamily="18" charset="0"/>
                <a:ea typeface="Cambria" pitchFamily="18" charset="0"/>
              </a:rPr>
              <a:t>đến hơn 110 hóa đơn, đây cũng là mức rating có số lượng hóa đơn nhiều nhất</a:t>
            </a:r>
          </a:p>
          <a:p>
            <a:pPr marL="0" indent="0">
              <a:lnSpc>
                <a:spcPct val="120000"/>
              </a:lnSpc>
              <a:spcBef>
                <a:spcPts val="600"/>
              </a:spcBef>
              <a:buClrTx/>
              <a:buNone/>
            </a:pPr>
            <a:r>
              <a:rPr lang="vi-VN" altLang="en-US" sz="1200" b="1" dirty="0">
                <a:solidFill>
                  <a:prstClr val="black"/>
                </a:solidFill>
                <a:latin typeface="Cambria" pitchFamily="18" charset="0"/>
                <a:ea typeface="Cambria" pitchFamily="18" charset="0"/>
              </a:rPr>
              <a:t>- Ở mức điểm rating từ 7.0 - 8.5: số lượng hóa đơn bán ra dao động từ 78 đến hơn 98 hóa đơn</a:t>
            </a:r>
          </a:p>
          <a:p>
            <a:pPr marL="0" indent="0">
              <a:lnSpc>
                <a:spcPct val="120000"/>
              </a:lnSpc>
              <a:spcBef>
                <a:spcPts val="600"/>
              </a:spcBef>
              <a:buClrTx/>
              <a:buNone/>
            </a:pPr>
            <a:r>
              <a:rPr lang="vi-VN" altLang="en-US" sz="1200" b="1" dirty="0">
                <a:solidFill>
                  <a:prstClr val="black"/>
                </a:solidFill>
                <a:latin typeface="Cambria" pitchFamily="18" charset="0"/>
                <a:ea typeface="Cambria" pitchFamily="18" charset="0"/>
              </a:rPr>
              <a:t>- Ở mức điểm rating từ 8.5 - 10.0: số lượng hóa đơn bán ra dao động từ 75 đến hơn 100 hóa đơn</a:t>
            </a:r>
          </a:p>
          <a:p>
            <a:pPr marL="0" indent="0">
              <a:lnSpc>
                <a:spcPct val="120000"/>
              </a:lnSpc>
              <a:spcBef>
                <a:spcPts val="600"/>
              </a:spcBef>
              <a:buClrTx/>
              <a:buNone/>
            </a:pPr>
            <a:r>
              <a:rPr lang="vi-VN" altLang="en-US" sz="1200" b="1" dirty="0">
                <a:solidFill>
                  <a:prstClr val="black"/>
                </a:solidFill>
                <a:latin typeface="Cambria" pitchFamily="18" charset="0"/>
                <a:ea typeface="Cambria" pitchFamily="18" charset="0"/>
              </a:rPr>
              <a:t>Kết luận: Nhìn chung tỉ lệ các hóa đơn với mức rating là 5.5 - 7.0 và 7.0 - 8.0 vẫn chiếm số lượng nhiều. Vì thế về tổng thể có thể suy ra rằng cảm nhận của khách hàng đối với các dòng sản phẩm phần lớn ở mức trung bình khá.</a:t>
            </a:r>
          </a:p>
        </p:txBody>
      </p:sp>
      <p:pic>
        <p:nvPicPr>
          <p:cNvPr id="10" name="Picture 6"/>
          <p:cNvPicPr>
            <a:picLocks noGrp="1" noChangeAspect="1"/>
          </p:cNvPicPr>
          <p:nvPr>
            <p:ph sz="half" idx="2"/>
          </p:nvPr>
        </p:nvPicPr>
        <p:blipFill>
          <a:blip r:embed="rId3"/>
          <a:stretch>
            <a:fillRect/>
          </a:stretch>
        </p:blipFill>
        <p:spPr>
          <a:xfrm>
            <a:off x="629128" y="1832135"/>
            <a:ext cx="4307681" cy="3118485"/>
          </a:xfrm>
          <a:prstGeom prst="rect">
            <a:avLst/>
          </a:prstGeom>
          <a:noFill/>
          <a:ln>
            <a:noFill/>
          </a:ln>
        </p:spPr>
      </p:pic>
      <p:sp>
        <p:nvSpPr>
          <p:cNvPr id="3" name="Slide Number Placeholder 2"/>
          <p:cNvSpPr>
            <a:spLocks noGrp="1"/>
          </p:cNvSpPr>
          <p:nvPr>
            <p:ph type="sldNum" sz="quarter" idx="12"/>
          </p:nvPr>
        </p:nvSpPr>
        <p:spPr/>
        <p:txBody>
          <a:bodyPr/>
          <a:lstStyle/>
          <a:p>
            <a:fld id="{9B618960-8005-486C-9A75-10CB2AAC16F9}"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143675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2772</Words>
  <Application>Microsoft Office PowerPoint</Application>
  <PresentationFormat>On-screen Show (16:9)</PresentationFormat>
  <Paragraphs>214</Paragraphs>
  <Slides>33</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33</vt:i4>
      </vt:variant>
    </vt:vector>
  </HeadingPairs>
  <TitlesOfParts>
    <vt:vector size="46" baseType="lpstr">
      <vt:lpstr>Arial</vt:lpstr>
      <vt:lpstr>Calibri</vt:lpstr>
      <vt:lpstr>Symbol</vt:lpstr>
      <vt:lpstr>Barlow Semi Condensed</vt:lpstr>
      <vt:lpstr>Calibri Light</vt:lpstr>
      <vt:lpstr>Cambria</vt:lpstr>
      <vt:lpstr>Barlow Semi Condensed SemiBold</vt:lpstr>
      <vt:lpstr>Titillium Web</vt:lpstr>
      <vt:lpstr>Times New Roman</vt:lpstr>
      <vt:lpstr>Anaheim</vt:lpstr>
      <vt:lpstr>Statistics and Probability: Data Analysis and Interpretation - Math - 10th grade by Slidesgo</vt:lpstr>
      <vt:lpstr>Office Theme</vt:lpstr>
      <vt:lpstr>1_Office Theme</vt:lpstr>
      <vt:lpstr>BÁO CÁO ĐỒ ÁN PHÂN TÍCH DỮ LIỆU</vt:lpstr>
      <vt:lpstr>Chủ đề: Phân tích dữ liệu để hiểu nhu cầu và hành vi của khách hàng</vt:lpstr>
      <vt:lpstr>NỘI DUNG</vt:lpstr>
      <vt:lpstr>Mở đầu  </vt:lpstr>
      <vt:lpstr>Mở đầu  </vt:lpstr>
      <vt:lpstr>Mở đầu  </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  Chọn lọc dữ liệu, mô hình hóa</vt:lpstr>
      <vt:lpstr>Phân lớp dữ liệu</vt:lpstr>
      <vt:lpstr>PowerPoint Presentation</vt:lpstr>
      <vt:lpstr>Theo AUC (Area Under the Curve):</vt:lpstr>
      <vt:lpstr>Theo tính chính xác (Accuracy)</vt:lpstr>
      <vt:lpstr>Kết quả hiệu suất của mô hình phân loại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PHÂN TÍCH DỮ LIỆU</dc:title>
  <dc:creator>DATDANDON</dc:creator>
  <cp:lastModifiedBy>ADMIN</cp:lastModifiedBy>
  <cp:revision>19</cp:revision>
  <dcterms:modified xsi:type="dcterms:W3CDTF">2023-12-06T12:58:57Z</dcterms:modified>
</cp:coreProperties>
</file>