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9" r:id="rId2"/>
    <p:sldId id="260" r:id="rId3"/>
    <p:sldId id="266" r:id="rId4"/>
    <p:sldId id="265" r:id="rId5"/>
    <p:sldId id="270" r:id="rId6"/>
    <p:sldId id="269" r:id="rId7"/>
    <p:sldId id="264" r:id="rId8"/>
    <p:sldId id="267" r:id="rId9"/>
    <p:sldId id="261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9" autoAdjust="0"/>
    <p:restoredTop sz="94128" autoAdjust="0"/>
  </p:normalViewPr>
  <p:slideViewPr>
    <p:cSldViewPr snapToGrid="0">
      <p:cViewPr varScale="1">
        <p:scale>
          <a:sx n="107" d="100"/>
          <a:sy n="107" d="100"/>
        </p:scale>
        <p:origin x="12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91337-52C0-4279-B9CF-D550C72A1437}" type="datetimeFigureOut">
              <a:rPr lang="zh-CN" altLang="en-US" smtClean="0"/>
              <a:t>2015/11/13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05B3BF-A5DF-4597-81F3-6A2B8D7016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1872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5B3BF-A5DF-4597-81F3-6A2B8D70167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14596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5B3BF-A5DF-4597-81F3-6A2B8D701675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16234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5B3BF-A5DF-4597-81F3-6A2B8D701675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7963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4D42-9B12-4598-BCCE-2BDB889D013B}" type="datetimeFigureOut">
              <a:rPr lang="zh-CN" altLang="en-US" smtClean="0"/>
              <a:t>2015/11/13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75664-F7BA-459A-AD2F-94372BC2E1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9529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4D42-9B12-4598-BCCE-2BDB889D013B}" type="datetimeFigureOut">
              <a:rPr lang="zh-CN" altLang="en-US" smtClean="0"/>
              <a:t>2015/11/13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75664-F7BA-459A-AD2F-94372BC2E1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2811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4D42-9B12-4598-BCCE-2BDB889D013B}" type="datetimeFigureOut">
              <a:rPr lang="zh-CN" altLang="en-US" smtClean="0"/>
              <a:t>2015/11/13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75664-F7BA-459A-AD2F-94372BC2E1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7069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4D42-9B12-4598-BCCE-2BDB889D013B}" type="datetimeFigureOut">
              <a:rPr lang="zh-CN" altLang="en-US" smtClean="0"/>
              <a:t>2015/11/13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75664-F7BA-459A-AD2F-94372BC2E1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0980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4D42-9B12-4598-BCCE-2BDB889D013B}" type="datetimeFigureOut">
              <a:rPr lang="zh-CN" altLang="en-US" smtClean="0"/>
              <a:t>2015/11/13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75664-F7BA-459A-AD2F-94372BC2E1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8507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4D42-9B12-4598-BCCE-2BDB889D013B}" type="datetimeFigureOut">
              <a:rPr lang="zh-CN" altLang="en-US" smtClean="0"/>
              <a:t>2015/11/13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75664-F7BA-459A-AD2F-94372BC2E1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6707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4D42-9B12-4598-BCCE-2BDB889D013B}" type="datetimeFigureOut">
              <a:rPr lang="zh-CN" altLang="en-US" smtClean="0"/>
              <a:t>2015/11/13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75664-F7BA-459A-AD2F-94372BC2E1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0592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4D42-9B12-4598-BCCE-2BDB889D013B}" type="datetimeFigureOut">
              <a:rPr lang="zh-CN" altLang="en-US" smtClean="0"/>
              <a:t>2015/11/13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75664-F7BA-459A-AD2F-94372BC2E1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4168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4D42-9B12-4598-BCCE-2BDB889D013B}" type="datetimeFigureOut">
              <a:rPr lang="zh-CN" altLang="en-US" smtClean="0"/>
              <a:t>2015/11/13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75664-F7BA-459A-AD2F-94372BC2E1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4380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4D42-9B12-4598-BCCE-2BDB889D013B}" type="datetimeFigureOut">
              <a:rPr lang="zh-CN" altLang="en-US" smtClean="0"/>
              <a:t>2015/11/13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75664-F7BA-459A-AD2F-94372BC2E1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0945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4D42-9B12-4598-BCCE-2BDB889D013B}" type="datetimeFigureOut">
              <a:rPr lang="zh-CN" altLang="en-US" smtClean="0"/>
              <a:t>2015/11/13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75664-F7BA-459A-AD2F-94372BC2E1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716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1D4D42-9B12-4598-BCCE-2BDB889D013B}" type="datetimeFigureOut">
              <a:rPr lang="zh-CN" altLang="en-US" smtClean="0"/>
              <a:t>2015/11/13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775664-F7BA-459A-AD2F-94372BC2E1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7158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2514457" y="2677805"/>
            <a:ext cx="1424393" cy="570870"/>
            <a:chOff x="2945" y="428153"/>
            <a:chExt cx="1424393" cy="570870"/>
          </a:xfrm>
        </p:grpSpPr>
        <p:sp>
          <p:nvSpPr>
            <p:cNvPr id="5" name="圆角矩形 4"/>
            <p:cNvSpPr/>
            <p:nvPr/>
          </p:nvSpPr>
          <p:spPr>
            <a:xfrm>
              <a:off x="2945" y="428153"/>
              <a:ext cx="1424393" cy="57087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圆角矩形 4"/>
            <p:cNvSpPr/>
            <p:nvPr/>
          </p:nvSpPr>
          <p:spPr>
            <a:xfrm>
              <a:off x="30813" y="456021"/>
              <a:ext cx="1368657" cy="51513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600" kern="1200" dirty="0" smtClean="0"/>
                <a:t>haproxy</a:t>
              </a:r>
              <a:endParaRPr lang="zh-CN" altLang="en-US" sz="1600" kern="1200" dirty="0" smtClean="0"/>
            </a:p>
          </p:txBody>
        </p:sp>
      </p:grpSp>
      <p:sp>
        <p:nvSpPr>
          <p:cNvPr id="7" name="圆角矩形 6"/>
          <p:cNvSpPr/>
          <p:nvPr/>
        </p:nvSpPr>
        <p:spPr>
          <a:xfrm>
            <a:off x="4971788" y="1466913"/>
            <a:ext cx="1424393" cy="585527"/>
          </a:xfrm>
          <a:prstGeom prst="roundRect">
            <a:avLst>
              <a:gd name="adj" fmla="val 10000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altLang="zh-CN" dirty="0" smtClean="0"/>
              <a:t>Nginx</a:t>
            </a:r>
          </a:p>
          <a:p>
            <a:pPr algn="ctr"/>
            <a:r>
              <a:rPr lang="en-US" altLang="zh-CN" dirty="0" smtClean="0"/>
              <a:t>php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4971788" y="2672413"/>
            <a:ext cx="1424393" cy="585527"/>
          </a:xfrm>
          <a:prstGeom prst="roundRect">
            <a:avLst>
              <a:gd name="adj" fmla="val 10000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altLang="zh-CN" dirty="0" smtClean="0"/>
              <a:t>Nginx</a:t>
            </a:r>
          </a:p>
          <a:p>
            <a:pPr algn="ctr"/>
            <a:r>
              <a:rPr lang="en-US" altLang="zh-CN" dirty="0" smtClean="0"/>
              <a:t>php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8019986" y="2789030"/>
            <a:ext cx="1424393" cy="585527"/>
          </a:xfrm>
          <a:prstGeom prst="roundRect">
            <a:avLst>
              <a:gd name="adj" fmla="val 10000"/>
            </a:avLst>
          </a:prstGeom>
          <a:solidFill>
            <a:srgbClr val="92D05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altLang="zh-CN" dirty="0" smtClean="0"/>
              <a:t>Redis</a:t>
            </a:r>
          </a:p>
          <a:p>
            <a:pPr algn="ctr"/>
            <a:r>
              <a:rPr lang="en-US" altLang="zh-CN" dirty="0" err="1" smtClean="0"/>
              <a:t>seninel</a:t>
            </a: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8019985" y="4010548"/>
            <a:ext cx="1424393" cy="585527"/>
          </a:xfrm>
          <a:prstGeom prst="roundRect">
            <a:avLst>
              <a:gd name="adj" fmla="val 1000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altLang="zh-CN" dirty="0" smtClean="0"/>
              <a:t>Mysql </a:t>
            </a:r>
          </a:p>
          <a:p>
            <a:pPr algn="ctr"/>
            <a:r>
              <a:rPr lang="en-US" altLang="zh-CN" dirty="0" smtClean="0"/>
              <a:t>master</a:t>
            </a:r>
            <a:endParaRPr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8019986" y="1567512"/>
            <a:ext cx="1424393" cy="585527"/>
          </a:xfrm>
          <a:prstGeom prst="roundRect">
            <a:avLst>
              <a:gd name="adj" fmla="val 10000"/>
            </a:avLst>
          </a:prstGeom>
          <a:solidFill>
            <a:schemeClr val="accent3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altLang="zh-CN" dirty="0" smtClean="0"/>
              <a:t>memcached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8019984" y="5250163"/>
            <a:ext cx="1424393" cy="585527"/>
          </a:xfrm>
          <a:prstGeom prst="roundRect">
            <a:avLst>
              <a:gd name="adj" fmla="val 1000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altLang="zh-CN" dirty="0" smtClean="0"/>
              <a:t>Mysql </a:t>
            </a:r>
          </a:p>
          <a:p>
            <a:pPr algn="ctr"/>
            <a:r>
              <a:rPr lang="en-US" altLang="zh-CN" dirty="0" smtClean="0"/>
              <a:t>slave</a:t>
            </a:r>
            <a:endParaRPr lang="zh-CN" altLang="en-US" dirty="0"/>
          </a:p>
        </p:txBody>
      </p:sp>
      <p:sp>
        <p:nvSpPr>
          <p:cNvPr id="13" name="AutoShape 8"/>
          <p:cNvSpPr>
            <a:spLocks noChangeArrowheads="1"/>
          </p:cNvSpPr>
          <p:nvPr/>
        </p:nvSpPr>
        <p:spPr bwMode="auto">
          <a:xfrm rot="2686287">
            <a:off x="1429500" y="1946524"/>
            <a:ext cx="860010" cy="413031"/>
          </a:xfrm>
          <a:prstGeom prst="rightArrow">
            <a:avLst>
              <a:gd name="adj1" fmla="val 49861"/>
              <a:gd name="adj2" fmla="val 53168"/>
            </a:avLst>
          </a:prstGeom>
          <a:gradFill rotWithShape="1">
            <a:gsLst>
              <a:gs pos="0">
                <a:srgbClr val="3399FF"/>
              </a:gs>
              <a:gs pos="100000">
                <a:schemeClr val="bg1"/>
              </a:gs>
            </a:gsLst>
            <a:lin ang="5400000" scaled="1"/>
          </a:gradFill>
          <a:ln w="12700" cap="rnd" algn="ctr">
            <a:solidFill>
              <a:srgbClr val="3399FF"/>
            </a:solidFill>
            <a:miter lim="800000"/>
            <a:headEnd/>
            <a:tailEnd/>
          </a:ln>
          <a:effectLst>
            <a:outerShdw dist="71842" dir="2700000" algn="ctr" rotWithShape="0">
              <a:srgbClr val="808080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8" name="AutoShape 8"/>
          <p:cNvSpPr>
            <a:spLocks noChangeArrowheads="1"/>
          </p:cNvSpPr>
          <p:nvPr/>
        </p:nvSpPr>
        <p:spPr bwMode="auto">
          <a:xfrm rot="19091462">
            <a:off x="1422028" y="3593848"/>
            <a:ext cx="860010" cy="413031"/>
          </a:xfrm>
          <a:prstGeom prst="rightArrow">
            <a:avLst>
              <a:gd name="adj1" fmla="val 49861"/>
              <a:gd name="adj2" fmla="val 53168"/>
            </a:avLst>
          </a:prstGeom>
          <a:gradFill rotWithShape="1">
            <a:gsLst>
              <a:gs pos="0">
                <a:srgbClr val="3399FF"/>
              </a:gs>
              <a:gs pos="100000">
                <a:schemeClr val="bg1"/>
              </a:gs>
            </a:gsLst>
            <a:lin ang="5400000" scaled="1"/>
          </a:gradFill>
          <a:ln w="12700" cap="rnd" algn="ctr">
            <a:solidFill>
              <a:srgbClr val="3399FF"/>
            </a:solidFill>
            <a:miter lim="800000"/>
            <a:headEnd/>
            <a:tailEnd/>
          </a:ln>
          <a:effectLst>
            <a:outerShdw dist="71842" dir="2700000" algn="ctr" rotWithShape="0">
              <a:srgbClr val="808080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9" name="AutoShape 8"/>
          <p:cNvSpPr>
            <a:spLocks noChangeArrowheads="1"/>
          </p:cNvSpPr>
          <p:nvPr/>
        </p:nvSpPr>
        <p:spPr bwMode="auto">
          <a:xfrm>
            <a:off x="1557581" y="2672413"/>
            <a:ext cx="395287" cy="576262"/>
          </a:xfrm>
          <a:prstGeom prst="rightArrow">
            <a:avLst>
              <a:gd name="adj1" fmla="val 49861"/>
              <a:gd name="adj2" fmla="val 53168"/>
            </a:avLst>
          </a:prstGeom>
          <a:gradFill rotWithShape="1">
            <a:gsLst>
              <a:gs pos="0">
                <a:srgbClr val="3399FF"/>
              </a:gs>
              <a:gs pos="100000">
                <a:schemeClr val="bg1"/>
              </a:gs>
            </a:gsLst>
            <a:lin ang="5400000" scaled="1"/>
          </a:gradFill>
          <a:ln w="12700" cap="rnd" algn="ctr">
            <a:solidFill>
              <a:srgbClr val="3399FF"/>
            </a:solidFill>
            <a:miter lim="800000"/>
            <a:headEnd/>
            <a:tailEnd/>
          </a:ln>
          <a:effectLst>
            <a:outerShdw dist="71842" dir="2700000" algn="ctr" rotWithShape="0">
              <a:srgbClr val="808080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22" name="AutoShape 8"/>
          <p:cNvSpPr>
            <a:spLocks noChangeArrowheads="1"/>
          </p:cNvSpPr>
          <p:nvPr/>
        </p:nvSpPr>
        <p:spPr bwMode="auto">
          <a:xfrm rot="19723263">
            <a:off x="1501786" y="5484075"/>
            <a:ext cx="2081077" cy="297825"/>
          </a:xfrm>
          <a:prstGeom prst="rightArrow">
            <a:avLst>
              <a:gd name="adj1" fmla="val 49861"/>
              <a:gd name="adj2" fmla="val 53168"/>
            </a:avLst>
          </a:prstGeom>
          <a:gradFill rotWithShape="1">
            <a:gsLst>
              <a:gs pos="0">
                <a:srgbClr val="3399FF"/>
              </a:gs>
              <a:gs pos="100000">
                <a:schemeClr val="bg1"/>
              </a:gs>
            </a:gsLst>
            <a:lin ang="5400000" scaled="1"/>
          </a:gradFill>
          <a:ln w="12700" cap="rnd" algn="ctr">
            <a:solidFill>
              <a:srgbClr val="3399FF"/>
            </a:solidFill>
            <a:miter lim="800000"/>
            <a:headEnd/>
            <a:tailEnd/>
          </a:ln>
          <a:effectLst>
            <a:outerShdw dist="71842" dir="2700000" algn="ctr" rotWithShape="0">
              <a:srgbClr val="808080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151559" y="1522294"/>
            <a:ext cx="1007007" cy="584775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dirty="0" smtClean="0">
                <a:solidFill>
                  <a:srgbClr val="FFC000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宋体" panose="02010600030101010101" pitchFamily="2" charset="-122"/>
              </a:rPr>
              <a:t>www</a:t>
            </a:r>
            <a:endParaRPr lang="zh-CN" altLang="en-US" sz="3200" dirty="0">
              <a:solidFill>
                <a:srgbClr val="FFC000"/>
              </a:solidFill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04834" y="2695124"/>
            <a:ext cx="500458" cy="584775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dirty="0" smtClean="0">
                <a:solidFill>
                  <a:schemeClr val="bg2">
                    <a:lumMod val="50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  <a:cs typeface="宋体" panose="02010600030101010101" pitchFamily="2" charset="-122"/>
              </a:rPr>
              <a:t>m</a:t>
            </a:r>
            <a:endParaRPr lang="zh-CN" altLang="en-US" sz="3200" dirty="0">
              <a:solidFill>
                <a:schemeClr val="bg2">
                  <a:lumMod val="50000"/>
                </a:schemeClr>
              </a:solidFill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96632" y="3856660"/>
            <a:ext cx="716863" cy="584775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dirty="0" smtClean="0">
                <a:solidFill>
                  <a:schemeClr val="accent6">
                    <a:lumMod val="50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  <a:cs typeface="宋体" panose="02010600030101010101" pitchFamily="2" charset="-122"/>
              </a:rPr>
              <a:t>api</a:t>
            </a:r>
            <a:endParaRPr lang="zh-CN" altLang="en-US" sz="3200" dirty="0">
              <a:solidFill>
                <a:schemeClr val="accent6">
                  <a:lumMod val="50000"/>
                </a:schemeClr>
              </a:solidFill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57513" y="5931178"/>
            <a:ext cx="1151277" cy="584775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dirty="0" smtClean="0">
                <a:solidFill>
                  <a:srgbClr val="7030A0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宋体" panose="02010600030101010101" pitchFamily="2" charset="-122"/>
              </a:rPr>
              <a:t>static</a:t>
            </a:r>
            <a:endParaRPr lang="zh-CN" altLang="en-US" sz="3200" dirty="0">
              <a:solidFill>
                <a:srgbClr val="7030A0"/>
              </a:solidFill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4971788" y="3883131"/>
            <a:ext cx="1424393" cy="585527"/>
          </a:xfrm>
          <a:prstGeom prst="roundRect">
            <a:avLst>
              <a:gd name="adj" fmla="val 10000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altLang="zh-CN" dirty="0" smtClean="0"/>
              <a:t>Nginx</a:t>
            </a:r>
          </a:p>
          <a:p>
            <a:pPr algn="ctr"/>
            <a:r>
              <a:rPr lang="en-US" altLang="zh-CN" dirty="0" smtClean="0"/>
              <a:t>php</a:t>
            </a:r>
            <a:endParaRPr lang="zh-CN" altLang="en-US" dirty="0"/>
          </a:p>
        </p:txBody>
      </p:sp>
      <p:sp>
        <p:nvSpPr>
          <p:cNvPr id="27" name="标题 1"/>
          <p:cNvSpPr>
            <a:spLocks noGrp="1"/>
          </p:cNvSpPr>
          <p:nvPr>
            <p:ph type="title"/>
          </p:nvPr>
        </p:nvSpPr>
        <p:spPr>
          <a:xfrm>
            <a:off x="257513" y="146929"/>
            <a:ext cx="3735571" cy="729579"/>
          </a:xfrm>
        </p:spPr>
        <p:txBody>
          <a:bodyPr>
            <a:normAutofit/>
          </a:bodyPr>
          <a:lstStyle/>
          <a:p>
            <a:r>
              <a:rPr lang="zh-CN" altLang="en-US" sz="3600" dirty="0" smtClean="0"/>
              <a:t>服务器老架构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529595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2530829" y="2672413"/>
            <a:ext cx="1424393" cy="570870"/>
            <a:chOff x="2945" y="428153"/>
            <a:chExt cx="1424393" cy="570870"/>
          </a:xfrm>
        </p:grpSpPr>
        <p:sp>
          <p:nvSpPr>
            <p:cNvPr id="5" name="圆角矩形 4"/>
            <p:cNvSpPr/>
            <p:nvPr/>
          </p:nvSpPr>
          <p:spPr>
            <a:xfrm>
              <a:off x="2945" y="428153"/>
              <a:ext cx="1424393" cy="57087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圆角矩形 4"/>
            <p:cNvSpPr/>
            <p:nvPr/>
          </p:nvSpPr>
          <p:spPr>
            <a:xfrm>
              <a:off x="30813" y="456021"/>
              <a:ext cx="1368657" cy="51513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600" kern="1200" dirty="0" smtClean="0"/>
                <a:t>haproxy</a:t>
              </a:r>
              <a:endParaRPr lang="zh-CN" altLang="en-US" sz="1600" kern="1200" dirty="0" smtClean="0"/>
            </a:p>
          </p:txBody>
        </p:sp>
      </p:grpSp>
      <p:sp>
        <p:nvSpPr>
          <p:cNvPr id="7" name="圆角矩形 6"/>
          <p:cNvSpPr/>
          <p:nvPr/>
        </p:nvSpPr>
        <p:spPr>
          <a:xfrm>
            <a:off x="5162604" y="1272383"/>
            <a:ext cx="1424393" cy="585527"/>
          </a:xfrm>
          <a:prstGeom prst="roundRect">
            <a:avLst>
              <a:gd name="adj" fmla="val 10000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altLang="zh-CN" dirty="0" smtClean="0"/>
              <a:t>Nginx</a:t>
            </a:r>
          </a:p>
          <a:p>
            <a:pPr algn="ctr"/>
            <a:r>
              <a:rPr lang="en-US" altLang="zh-CN" dirty="0" smtClean="0"/>
              <a:t>php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5162603" y="3619343"/>
            <a:ext cx="1424393" cy="585527"/>
          </a:xfrm>
          <a:prstGeom prst="roundRect">
            <a:avLst>
              <a:gd name="adj" fmla="val 10000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altLang="zh-CN" dirty="0" smtClean="0"/>
              <a:t>Nginx</a:t>
            </a:r>
          </a:p>
          <a:p>
            <a:pPr algn="ctr"/>
            <a:r>
              <a:rPr lang="en-US" altLang="zh-CN" dirty="0" smtClean="0"/>
              <a:t>php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7756514" y="3019802"/>
            <a:ext cx="1424393" cy="585527"/>
          </a:xfrm>
          <a:prstGeom prst="roundRect">
            <a:avLst>
              <a:gd name="adj" fmla="val 10000"/>
            </a:avLst>
          </a:prstGeom>
          <a:solidFill>
            <a:srgbClr val="92D05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Redis</a:t>
            </a:r>
          </a:p>
          <a:p>
            <a:pPr algn="ctr"/>
            <a:r>
              <a:rPr lang="en-US" altLang="zh-CN" dirty="0" err="1" smtClean="0"/>
              <a:t>seninel</a:t>
            </a: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7756514" y="4441435"/>
            <a:ext cx="1424393" cy="585527"/>
          </a:xfrm>
          <a:prstGeom prst="roundRect">
            <a:avLst>
              <a:gd name="adj" fmla="val 1000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Mysql</a:t>
            </a:r>
            <a:r>
              <a:rPr lang="en-US" altLang="zh-CN" dirty="0" smtClean="0"/>
              <a:t> </a:t>
            </a:r>
          </a:p>
          <a:p>
            <a:pPr algn="ctr"/>
            <a:r>
              <a:rPr lang="en-US" altLang="zh-CN" dirty="0" smtClean="0"/>
              <a:t>master1</a:t>
            </a:r>
            <a:endParaRPr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7756514" y="1798284"/>
            <a:ext cx="1424393" cy="585527"/>
          </a:xfrm>
          <a:prstGeom prst="roundRect">
            <a:avLst>
              <a:gd name="adj" fmla="val 10000"/>
            </a:avLst>
          </a:prstGeom>
          <a:solidFill>
            <a:schemeClr val="accent3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altLang="zh-CN" dirty="0" smtClean="0"/>
              <a:t>memcached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7756514" y="5743582"/>
            <a:ext cx="1424393" cy="585527"/>
          </a:xfrm>
          <a:prstGeom prst="roundRect">
            <a:avLst>
              <a:gd name="adj" fmla="val 1000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Mysql </a:t>
            </a:r>
          </a:p>
          <a:p>
            <a:pPr algn="ctr"/>
            <a:r>
              <a:rPr lang="en-US" altLang="zh-CN" dirty="0" smtClean="0"/>
              <a:t>master2</a:t>
            </a:r>
            <a:endParaRPr lang="zh-CN" altLang="en-US" dirty="0"/>
          </a:p>
        </p:txBody>
      </p:sp>
      <p:grpSp>
        <p:nvGrpSpPr>
          <p:cNvPr id="13" name="组合 12"/>
          <p:cNvGrpSpPr/>
          <p:nvPr/>
        </p:nvGrpSpPr>
        <p:grpSpPr>
          <a:xfrm>
            <a:off x="2558697" y="1507457"/>
            <a:ext cx="1424393" cy="570870"/>
            <a:chOff x="2945" y="428153"/>
            <a:chExt cx="1424393" cy="570870"/>
          </a:xfrm>
        </p:grpSpPr>
        <p:sp>
          <p:nvSpPr>
            <p:cNvPr id="14" name="圆角矩形 13"/>
            <p:cNvSpPr/>
            <p:nvPr/>
          </p:nvSpPr>
          <p:spPr>
            <a:xfrm>
              <a:off x="2945" y="428153"/>
              <a:ext cx="1424393" cy="57087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圆角矩形 4"/>
            <p:cNvSpPr/>
            <p:nvPr/>
          </p:nvSpPr>
          <p:spPr>
            <a:xfrm>
              <a:off x="30813" y="456021"/>
              <a:ext cx="1368657" cy="51513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600" kern="1200" dirty="0" smtClean="0"/>
                <a:t>haproxy</a:t>
              </a:r>
              <a:endParaRPr lang="zh-CN" altLang="en-US" sz="1600" kern="1200" dirty="0" smtClean="0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2530828" y="3837369"/>
            <a:ext cx="1424393" cy="570870"/>
            <a:chOff x="2945" y="428153"/>
            <a:chExt cx="1424393" cy="570870"/>
          </a:xfrm>
        </p:grpSpPr>
        <p:sp>
          <p:nvSpPr>
            <p:cNvPr id="17" name="圆角矩形 16"/>
            <p:cNvSpPr/>
            <p:nvPr/>
          </p:nvSpPr>
          <p:spPr>
            <a:xfrm>
              <a:off x="2945" y="428153"/>
              <a:ext cx="1424393" cy="57087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圆角矩形 4"/>
            <p:cNvSpPr/>
            <p:nvPr/>
          </p:nvSpPr>
          <p:spPr>
            <a:xfrm>
              <a:off x="30813" y="456021"/>
              <a:ext cx="1368657" cy="51513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600" kern="1200" dirty="0" smtClean="0"/>
                <a:t>haproxy</a:t>
              </a:r>
              <a:endParaRPr lang="zh-CN" altLang="en-US" sz="1600" kern="1200" dirty="0" smtClean="0"/>
            </a:p>
          </p:txBody>
        </p:sp>
      </p:grpSp>
      <p:sp>
        <p:nvSpPr>
          <p:cNvPr id="19" name="圆角矩形 18"/>
          <p:cNvSpPr/>
          <p:nvPr/>
        </p:nvSpPr>
        <p:spPr>
          <a:xfrm>
            <a:off x="2530828" y="5925034"/>
            <a:ext cx="1424393" cy="585527"/>
          </a:xfrm>
          <a:prstGeom prst="roundRect">
            <a:avLst>
              <a:gd name="adj" fmla="val 10000"/>
            </a:avLst>
          </a:prstGeom>
          <a:solidFill>
            <a:schemeClr val="accent4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altLang="zh-CN" dirty="0" smtClean="0"/>
              <a:t>Nginx</a:t>
            </a:r>
          </a:p>
        </p:txBody>
      </p:sp>
      <p:sp>
        <p:nvSpPr>
          <p:cNvPr id="20" name="圆角矩形 19"/>
          <p:cNvSpPr/>
          <p:nvPr/>
        </p:nvSpPr>
        <p:spPr>
          <a:xfrm>
            <a:off x="5162603" y="2479184"/>
            <a:ext cx="1424393" cy="585527"/>
          </a:xfrm>
          <a:prstGeom prst="roundRect">
            <a:avLst>
              <a:gd name="adj" fmla="val 10000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altLang="zh-CN" dirty="0" smtClean="0"/>
              <a:t>Nginx</a:t>
            </a:r>
          </a:p>
          <a:p>
            <a:pPr algn="ctr"/>
            <a:r>
              <a:rPr lang="en-US" altLang="zh-CN" dirty="0" smtClean="0"/>
              <a:t>php</a:t>
            </a:r>
            <a:endParaRPr lang="zh-CN" altLang="en-US" dirty="0"/>
          </a:p>
        </p:txBody>
      </p:sp>
      <p:sp>
        <p:nvSpPr>
          <p:cNvPr id="21" name="圆角矩形 20"/>
          <p:cNvSpPr/>
          <p:nvPr/>
        </p:nvSpPr>
        <p:spPr>
          <a:xfrm>
            <a:off x="5162602" y="165545"/>
            <a:ext cx="1424393" cy="585527"/>
          </a:xfrm>
          <a:prstGeom prst="roundRect">
            <a:avLst>
              <a:gd name="adj" fmla="val 10000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altLang="zh-CN" dirty="0" smtClean="0"/>
              <a:t>Nginx</a:t>
            </a:r>
          </a:p>
          <a:p>
            <a:pPr algn="ctr"/>
            <a:r>
              <a:rPr lang="en-US" altLang="zh-CN" dirty="0" smtClean="0"/>
              <a:t>php</a:t>
            </a:r>
            <a:endParaRPr lang="zh-CN" altLang="en-US" dirty="0"/>
          </a:p>
        </p:txBody>
      </p:sp>
      <p:sp>
        <p:nvSpPr>
          <p:cNvPr id="22" name="圆角矩形 21"/>
          <p:cNvSpPr/>
          <p:nvPr/>
        </p:nvSpPr>
        <p:spPr>
          <a:xfrm>
            <a:off x="5152606" y="4792823"/>
            <a:ext cx="1424393" cy="585527"/>
          </a:xfrm>
          <a:prstGeom prst="roundRect">
            <a:avLst>
              <a:gd name="adj" fmla="val 10000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altLang="zh-CN" dirty="0" smtClean="0"/>
              <a:t>Nginx</a:t>
            </a:r>
          </a:p>
          <a:p>
            <a:pPr algn="ctr"/>
            <a:r>
              <a:rPr lang="en-US" altLang="zh-CN" dirty="0" smtClean="0"/>
              <a:t>php</a:t>
            </a:r>
            <a:endParaRPr lang="zh-CN" altLang="en-US" dirty="0"/>
          </a:p>
        </p:txBody>
      </p:sp>
      <p:sp>
        <p:nvSpPr>
          <p:cNvPr id="29" name="AutoShape 8"/>
          <p:cNvSpPr>
            <a:spLocks noChangeArrowheads="1"/>
          </p:cNvSpPr>
          <p:nvPr/>
        </p:nvSpPr>
        <p:spPr bwMode="auto">
          <a:xfrm>
            <a:off x="1449902" y="1479589"/>
            <a:ext cx="395287" cy="576262"/>
          </a:xfrm>
          <a:prstGeom prst="rightArrow">
            <a:avLst>
              <a:gd name="adj1" fmla="val 49861"/>
              <a:gd name="adj2" fmla="val 53168"/>
            </a:avLst>
          </a:prstGeom>
          <a:gradFill rotWithShape="1">
            <a:gsLst>
              <a:gs pos="0">
                <a:srgbClr val="3399FF"/>
              </a:gs>
              <a:gs pos="100000">
                <a:schemeClr val="bg1"/>
              </a:gs>
            </a:gsLst>
            <a:lin ang="5400000" scaled="1"/>
          </a:gradFill>
          <a:ln w="12700" cap="rnd" algn="ctr">
            <a:solidFill>
              <a:srgbClr val="3399FF"/>
            </a:solidFill>
            <a:miter lim="800000"/>
            <a:headEnd/>
            <a:tailEnd/>
          </a:ln>
          <a:effectLst>
            <a:outerShdw dist="71842" dir="2700000" algn="ctr" rotWithShape="0">
              <a:srgbClr val="808080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0" name="AutoShape 8"/>
          <p:cNvSpPr>
            <a:spLocks noChangeArrowheads="1"/>
          </p:cNvSpPr>
          <p:nvPr/>
        </p:nvSpPr>
        <p:spPr bwMode="auto">
          <a:xfrm>
            <a:off x="1449901" y="2672413"/>
            <a:ext cx="395287" cy="576262"/>
          </a:xfrm>
          <a:prstGeom prst="rightArrow">
            <a:avLst>
              <a:gd name="adj1" fmla="val 49861"/>
              <a:gd name="adj2" fmla="val 53168"/>
            </a:avLst>
          </a:prstGeom>
          <a:gradFill rotWithShape="1">
            <a:gsLst>
              <a:gs pos="0">
                <a:srgbClr val="3399FF"/>
              </a:gs>
              <a:gs pos="100000">
                <a:schemeClr val="bg1"/>
              </a:gs>
            </a:gsLst>
            <a:lin ang="5400000" scaled="1"/>
          </a:gradFill>
          <a:ln w="12700" cap="rnd" algn="ctr">
            <a:solidFill>
              <a:srgbClr val="3399FF"/>
            </a:solidFill>
            <a:miter lim="800000"/>
            <a:headEnd/>
            <a:tailEnd/>
          </a:ln>
          <a:effectLst>
            <a:outerShdw dist="71842" dir="2700000" algn="ctr" rotWithShape="0">
              <a:srgbClr val="808080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1" name="AutoShape 8"/>
          <p:cNvSpPr>
            <a:spLocks noChangeArrowheads="1"/>
          </p:cNvSpPr>
          <p:nvPr/>
        </p:nvSpPr>
        <p:spPr bwMode="auto">
          <a:xfrm>
            <a:off x="1449900" y="3840065"/>
            <a:ext cx="395287" cy="576262"/>
          </a:xfrm>
          <a:prstGeom prst="rightArrow">
            <a:avLst>
              <a:gd name="adj1" fmla="val 49861"/>
              <a:gd name="adj2" fmla="val 53168"/>
            </a:avLst>
          </a:prstGeom>
          <a:gradFill rotWithShape="1">
            <a:gsLst>
              <a:gs pos="0">
                <a:srgbClr val="3399FF"/>
              </a:gs>
              <a:gs pos="100000">
                <a:schemeClr val="bg1"/>
              </a:gs>
            </a:gsLst>
            <a:lin ang="5400000" scaled="1"/>
          </a:gradFill>
          <a:ln w="12700" cap="rnd" algn="ctr">
            <a:solidFill>
              <a:srgbClr val="3399FF"/>
            </a:solidFill>
            <a:miter lim="800000"/>
            <a:headEnd/>
            <a:tailEnd/>
          </a:ln>
          <a:effectLst>
            <a:outerShdw dist="71842" dir="2700000" algn="ctr" rotWithShape="0">
              <a:srgbClr val="808080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2" name="AutoShape 8"/>
          <p:cNvSpPr>
            <a:spLocks noChangeArrowheads="1"/>
          </p:cNvSpPr>
          <p:nvPr/>
        </p:nvSpPr>
        <p:spPr bwMode="auto">
          <a:xfrm>
            <a:off x="1462352" y="5930426"/>
            <a:ext cx="395287" cy="576262"/>
          </a:xfrm>
          <a:prstGeom prst="rightArrow">
            <a:avLst>
              <a:gd name="adj1" fmla="val 49861"/>
              <a:gd name="adj2" fmla="val 53168"/>
            </a:avLst>
          </a:prstGeom>
          <a:gradFill rotWithShape="1">
            <a:gsLst>
              <a:gs pos="0">
                <a:srgbClr val="3399FF"/>
              </a:gs>
              <a:gs pos="100000">
                <a:schemeClr val="bg1"/>
              </a:gs>
            </a:gsLst>
            <a:lin ang="5400000" scaled="1"/>
          </a:gradFill>
          <a:ln w="12700" cap="rnd" algn="ctr">
            <a:solidFill>
              <a:srgbClr val="3399FF"/>
            </a:solidFill>
            <a:miter lim="800000"/>
            <a:headEnd/>
            <a:tailEnd/>
          </a:ln>
          <a:effectLst>
            <a:outerShdw dist="71842" dir="2700000" algn="ctr" rotWithShape="0">
              <a:srgbClr val="808080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151559" y="1522294"/>
            <a:ext cx="1007007" cy="584775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dirty="0" smtClean="0">
                <a:solidFill>
                  <a:srgbClr val="FFC000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宋体" panose="02010600030101010101" pitchFamily="2" charset="-122"/>
              </a:rPr>
              <a:t>www</a:t>
            </a:r>
            <a:endParaRPr lang="zh-CN" altLang="en-US" sz="3200" dirty="0">
              <a:solidFill>
                <a:srgbClr val="FFC000"/>
              </a:solidFill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04834" y="2695124"/>
            <a:ext cx="500458" cy="584775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dirty="0" smtClean="0">
                <a:solidFill>
                  <a:schemeClr val="bg2">
                    <a:lumMod val="50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  <a:cs typeface="宋体" panose="02010600030101010101" pitchFamily="2" charset="-122"/>
              </a:rPr>
              <a:t>m</a:t>
            </a:r>
            <a:endParaRPr lang="zh-CN" altLang="en-US" sz="3200" dirty="0">
              <a:solidFill>
                <a:schemeClr val="bg2">
                  <a:lumMod val="50000"/>
                </a:schemeClr>
              </a:solidFill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296632" y="3856660"/>
            <a:ext cx="716863" cy="584775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dirty="0" smtClean="0">
                <a:solidFill>
                  <a:schemeClr val="accent6">
                    <a:lumMod val="50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  <a:cs typeface="宋体" panose="02010600030101010101" pitchFamily="2" charset="-122"/>
              </a:rPr>
              <a:t>api</a:t>
            </a:r>
            <a:endParaRPr lang="zh-CN" altLang="en-US" sz="3200" dirty="0">
              <a:solidFill>
                <a:schemeClr val="accent6">
                  <a:lumMod val="50000"/>
                </a:schemeClr>
              </a:solidFill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257513" y="5931178"/>
            <a:ext cx="1151277" cy="584775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dirty="0" smtClean="0">
                <a:solidFill>
                  <a:srgbClr val="7030A0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宋体" panose="02010600030101010101" pitchFamily="2" charset="-122"/>
              </a:rPr>
              <a:t>static</a:t>
            </a:r>
            <a:endParaRPr lang="zh-CN" altLang="en-US" sz="3200" dirty="0">
              <a:solidFill>
                <a:srgbClr val="7030A0"/>
              </a:solidFill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7756513" y="376651"/>
            <a:ext cx="1424393" cy="585527"/>
          </a:xfrm>
          <a:prstGeom prst="roundRect">
            <a:avLst>
              <a:gd name="adj" fmla="val 10000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altLang="zh-CN" dirty="0" err="1" smtClean="0"/>
              <a:t>rabbitMQ</a:t>
            </a:r>
            <a:endParaRPr lang="zh-CN" altLang="en-US" dirty="0"/>
          </a:p>
        </p:txBody>
      </p:sp>
      <p:sp>
        <p:nvSpPr>
          <p:cNvPr id="38" name="标题 1"/>
          <p:cNvSpPr>
            <a:spLocks noGrp="1"/>
          </p:cNvSpPr>
          <p:nvPr>
            <p:ph type="title"/>
          </p:nvPr>
        </p:nvSpPr>
        <p:spPr>
          <a:xfrm>
            <a:off x="257513" y="146929"/>
            <a:ext cx="3735571" cy="729579"/>
          </a:xfrm>
        </p:spPr>
        <p:txBody>
          <a:bodyPr>
            <a:normAutofit/>
          </a:bodyPr>
          <a:lstStyle/>
          <a:p>
            <a:r>
              <a:rPr lang="zh-CN" altLang="en-US" sz="3600" dirty="0" smtClean="0"/>
              <a:t>服务器新架构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472214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8953" y="176276"/>
            <a:ext cx="10515600" cy="729579"/>
          </a:xfrm>
        </p:spPr>
        <p:txBody>
          <a:bodyPr>
            <a:normAutofit/>
          </a:bodyPr>
          <a:lstStyle/>
          <a:p>
            <a:r>
              <a:rPr lang="zh-CN" altLang="en-US" sz="3600" dirty="0" smtClean="0"/>
              <a:t>服务器新架构特性</a:t>
            </a:r>
            <a:endParaRPr lang="zh-CN" altLang="en-US" sz="3600" dirty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gray">
          <a:xfrm rot="5400000" flipH="1">
            <a:off x="357681" y="1122304"/>
            <a:ext cx="459227" cy="296682"/>
          </a:xfrm>
          <a:prstGeom prst="upArrow">
            <a:avLst>
              <a:gd name="adj1" fmla="val 51676"/>
              <a:gd name="adj2" fmla="val 100000"/>
            </a:avLst>
          </a:prstGeom>
          <a:gradFill rotWithShape="1">
            <a:gsLst>
              <a:gs pos="100000">
                <a:schemeClr val="accent1">
                  <a:lumMod val="75000"/>
                </a:schemeClr>
              </a:gs>
              <a:gs pos="100000">
                <a:schemeClr val="tx2">
                  <a:gamma/>
                  <a:tint val="39216"/>
                  <a:invGamma/>
                </a:schemeClr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735636" y="905855"/>
            <a:ext cx="3797726" cy="7295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dirty="0" smtClean="0">
                <a:solidFill>
                  <a:srgbClr val="00B050"/>
                </a:solidFill>
              </a:rPr>
              <a:t>PHP</a:t>
            </a:r>
            <a:r>
              <a:rPr lang="zh-CN" altLang="en-US" sz="3200" dirty="0" smtClean="0">
                <a:solidFill>
                  <a:srgbClr val="00B050"/>
                </a:solidFill>
              </a:rPr>
              <a:t>应用服务器扩增</a:t>
            </a:r>
            <a:endParaRPr lang="zh-CN" altLang="en-US" sz="3200" dirty="0">
              <a:solidFill>
                <a:srgbClr val="00B050"/>
              </a:solidFill>
            </a:endParaRP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gray">
          <a:xfrm rot="5400000" flipH="1">
            <a:off x="357680" y="2805456"/>
            <a:ext cx="459227" cy="296682"/>
          </a:xfrm>
          <a:prstGeom prst="upArrow">
            <a:avLst>
              <a:gd name="adj1" fmla="val 51676"/>
              <a:gd name="adj2" fmla="val 100000"/>
            </a:avLst>
          </a:prstGeom>
          <a:gradFill rotWithShape="1">
            <a:gsLst>
              <a:gs pos="100000">
                <a:schemeClr val="accent1">
                  <a:lumMod val="75000"/>
                </a:schemeClr>
              </a:gs>
              <a:gs pos="100000">
                <a:schemeClr val="tx2">
                  <a:gamma/>
                  <a:tint val="39216"/>
                  <a:invGamma/>
                </a:schemeClr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849399" y="2589007"/>
            <a:ext cx="3683963" cy="7295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dirty="0" smtClean="0">
                <a:solidFill>
                  <a:srgbClr val="7030A0"/>
                </a:solidFill>
              </a:rPr>
              <a:t>引入</a:t>
            </a:r>
            <a:r>
              <a:rPr lang="en-US" altLang="zh-CN" sz="3200" dirty="0" smtClean="0">
                <a:solidFill>
                  <a:srgbClr val="7030A0"/>
                </a:solidFill>
              </a:rPr>
              <a:t>MQ</a:t>
            </a:r>
            <a:r>
              <a:rPr lang="zh-CN" altLang="en-US" sz="3200" dirty="0" smtClean="0">
                <a:solidFill>
                  <a:srgbClr val="7030A0"/>
                </a:solidFill>
              </a:rPr>
              <a:t>消息中间件</a:t>
            </a:r>
            <a:endParaRPr lang="zh-CN" altLang="en-US" sz="3200" dirty="0">
              <a:solidFill>
                <a:srgbClr val="7030A0"/>
              </a:solidFill>
            </a:endParaRP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gray">
          <a:xfrm rot="5400000" flipH="1">
            <a:off x="357680" y="4689434"/>
            <a:ext cx="459227" cy="296682"/>
          </a:xfrm>
          <a:prstGeom prst="upArrow">
            <a:avLst>
              <a:gd name="adj1" fmla="val 51676"/>
              <a:gd name="adj2" fmla="val 100000"/>
            </a:avLst>
          </a:prstGeom>
          <a:gradFill rotWithShape="1">
            <a:gsLst>
              <a:gs pos="100000">
                <a:schemeClr val="accent1">
                  <a:lumMod val="75000"/>
                </a:schemeClr>
              </a:gs>
              <a:gs pos="100000">
                <a:schemeClr val="tx2">
                  <a:gamma/>
                  <a:tint val="39216"/>
                  <a:invGamma/>
                </a:schemeClr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标题 1"/>
          <p:cNvSpPr txBox="1">
            <a:spLocks/>
          </p:cNvSpPr>
          <p:nvPr/>
        </p:nvSpPr>
        <p:spPr>
          <a:xfrm>
            <a:off x="849399" y="4472985"/>
            <a:ext cx="2692290" cy="7295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dirty="0" smtClean="0">
                <a:solidFill>
                  <a:srgbClr val="00B0F0"/>
                </a:solidFill>
              </a:rPr>
              <a:t>集群入口扩增</a:t>
            </a:r>
            <a:endParaRPr lang="zh-CN" altLang="en-US" sz="3200" dirty="0">
              <a:solidFill>
                <a:srgbClr val="00B0F0"/>
              </a:solidFill>
            </a:endParaRPr>
          </a:p>
        </p:txBody>
      </p:sp>
      <p:sp>
        <p:nvSpPr>
          <p:cNvPr id="11" name="标题 1"/>
          <p:cNvSpPr txBox="1">
            <a:spLocks/>
          </p:cNvSpPr>
          <p:nvPr/>
        </p:nvSpPr>
        <p:spPr>
          <a:xfrm>
            <a:off x="735635" y="1424001"/>
            <a:ext cx="11241716" cy="12565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dirty="0"/>
              <a:t>老</a:t>
            </a:r>
            <a:r>
              <a:rPr lang="zh-CN" altLang="en-US" sz="2800" dirty="0" smtClean="0"/>
              <a:t>集群由</a:t>
            </a:r>
            <a:r>
              <a:rPr lang="en-US" altLang="zh-CN" sz="2800" dirty="0" smtClean="0"/>
              <a:t>2</a:t>
            </a:r>
            <a:r>
              <a:rPr lang="zh-CN" altLang="en-US" sz="2800" dirty="0" smtClean="0"/>
              <a:t>台</a:t>
            </a:r>
            <a:r>
              <a:rPr lang="en-US" altLang="zh-CN" sz="2800" dirty="0" smtClean="0"/>
              <a:t>php</a:t>
            </a:r>
            <a:r>
              <a:rPr lang="zh-CN" altLang="en-US" sz="2800" dirty="0" smtClean="0"/>
              <a:t>应用服务器经受了</a:t>
            </a:r>
            <a:r>
              <a:rPr lang="en-US" altLang="zh-CN" sz="2800" dirty="0" smtClean="0"/>
              <a:t>5K+</a:t>
            </a:r>
            <a:r>
              <a:rPr lang="zh-CN" altLang="en-US" sz="2800" dirty="0" smtClean="0"/>
              <a:t>并发考验，随着开发架构的革新，新集群将由</a:t>
            </a:r>
            <a:r>
              <a:rPr lang="en-US" altLang="zh-CN" sz="2800" dirty="0" smtClean="0"/>
              <a:t>5</a:t>
            </a:r>
            <a:r>
              <a:rPr lang="zh-CN" altLang="en-US" sz="2800" dirty="0" smtClean="0"/>
              <a:t>台</a:t>
            </a:r>
            <a:r>
              <a:rPr lang="en-US" altLang="zh-CN" sz="2800" dirty="0" smtClean="0"/>
              <a:t>PHP</a:t>
            </a:r>
            <a:r>
              <a:rPr lang="zh-CN" altLang="en-US" sz="2800" dirty="0" smtClean="0"/>
              <a:t>应用服务器应对</a:t>
            </a:r>
            <a:r>
              <a:rPr lang="en-US" altLang="zh-CN" sz="2800" dirty="0" smtClean="0"/>
              <a:t>1W+</a:t>
            </a:r>
            <a:r>
              <a:rPr lang="zh-CN" altLang="en-US" sz="2800" dirty="0" smtClean="0"/>
              <a:t>并发</a:t>
            </a:r>
            <a:endParaRPr lang="zh-CN" altLang="en-US" sz="2800" dirty="0"/>
          </a:p>
        </p:txBody>
      </p:sp>
      <p:sp>
        <p:nvSpPr>
          <p:cNvPr id="12" name="标题 1"/>
          <p:cNvSpPr txBox="1">
            <a:spLocks/>
          </p:cNvSpPr>
          <p:nvPr/>
        </p:nvSpPr>
        <p:spPr>
          <a:xfrm>
            <a:off x="735634" y="3244606"/>
            <a:ext cx="11241717" cy="12565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dirty="0" smtClean="0"/>
              <a:t>随着开发架构的革新，数据库操作由</a:t>
            </a:r>
            <a:r>
              <a:rPr lang="en-US" altLang="zh-CN" sz="2800" dirty="0" smtClean="0"/>
              <a:t>redis</a:t>
            </a:r>
            <a:r>
              <a:rPr lang="zh-CN" altLang="en-US" sz="2800" dirty="0" smtClean="0"/>
              <a:t>在前、通过</a:t>
            </a:r>
            <a:r>
              <a:rPr lang="en-US" altLang="zh-CN" sz="2800" dirty="0" smtClean="0"/>
              <a:t>MQ</a:t>
            </a:r>
            <a:r>
              <a:rPr lang="zh-CN" altLang="en-US" sz="2800" dirty="0" smtClean="0"/>
              <a:t>队列，由</a:t>
            </a:r>
            <a:r>
              <a:rPr lang="en-US" altLang="zh-CN" sz="2800" dirty="0" smtClean="0"/>
              <a:t>mysql</a:t>
            </a:r>
            <a:r>
              <a:rPr lang="zh-CN" altLang="en-US" sz="2800" dirty="0" smtClean="0"/>
              <a:t>在后异步操作</a:t>
            </a:r>
            <a:endParaRPr lang="zh-CN" altLang="en-US" sz="2800" dirty="0"/>
          </a:p>
        </p:txBody>
      </p:sp>
      <p:sp>
        <p:nvSpPr>
          <p:cNvPr id="13" name="标题 1"/>
          <p:cNvSpPr txBox="1">
            <a:spLocks/>
          </p:cNvSpPr>
          <p:nvPr/>
        </p:nvSpPr>
        <p:spPr>
          <a:xfrm>
            <a:off x="735634" y="5297628"/>
            <a:ext cx="11241717" cy="12565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dirty="0" smtClean="0"/>
              <a:t>根据老架构的运行经验，多域名使用一个</a:t>
            </a:r>
            <a:r>
              <a:rPr lang="en-US" altLang="zh-CN" sz="2800" dirty="0" smtClean="0"/>
              <a:t>HA</a:t>
            </a:r>
            <a:r>
              <a:rPr lang="zh-CN" altLang="en-US" sz="2800" dirty="0" smtClean="0"/>
              <a:t>做集群入口存在单点故障。不同域名单独使用</a:t>
            </a:r>
            <a:r>
              <a:rPr lang="en-US" altLang="zh-CN" sz="2800" dirty="0" smtClean="0"/>
              <a:t>HA</a:t>
            </a:r>
            <a:r>
              <a:rPr lang="zh-CN" altLang="en-US" sz="2800" dirty="0" smtClean="0"/>
              <a:t>入口，可以打破被</a:t>
            </a:r>
            <a:r>
              <a:rPr lang="en-US" altLang="zh-CN" sz="2800" dirty="0" smtClean="0"/>
              <a:t>D</a:t>
            </a:r>
            <a:r>
              <a:rPr lang="zh-CN" altLang="en-US" sz="2800" dirty="0" smtClean="0"/>
              <a:t>后云盾屏蔽站点</a:t>
            </a:r>
            <a:r>
              <a:rPr lang="en-US" altLang="zh-CN" sz="2800" dirty="0" smtClean="0"/>
              <a:t>40</a:t>
            </a:r>
            <a:r>
              <a:rPr lang="zh-CN" altLang="en-US" sz="2800" dirty="0" smtClean="0"/>
              <a:t>分钟的限制，新架构能够在</a:t>
            </a:r>
            <a:r>
              <a:rPr lang="en-US" altLang="zh-CN" sz="2800" dirty="0" smtClean="0"/>
              <a:t>3-5</a:t>
            </a:r>
            <a:r>
              <a:rPr lang="zh-CN" altLang="en-US" sz="2800" dirty="0" smtClean="0"/>
              <a:t>分钟之内让网站无缝恢复生产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816703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3356964"/>
              </p:ext>
            </p:extLst>
          </p:nvPr>
        </p:nvGraphicFramePr>
        <p:xfrm>
          <a:off x="386366" y="2125012"/>
          <a:ext cx="11320530" cy="273748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739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8104">
                  <a:extLst>
                    <a:ext uri="{9D8B030D-6E8A-4147-A177-3AD203B41FA5}">
                      <a16:colId xmlns:a16="http://schemas.microsoft.com/office/drawing/2014/main" val="1733483910"/>
                    </a:ext>
                  </a:extLst>
                </a:gridCol>
                <a:gridCol w="15078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84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35617">
                  <a:extLst>
                    <a:ext uri="{9D8B030D-6E8A-4147-A177-3AD203B41FA5}">
                      <a16:colId xmlns:a16="http://schemas.microsoft.com/office/drawing/2014/main" val="2144500362"/>
                    </a:ext>
                  </a:extLst>
                </a:gridCol>
                <a:gridCol w="1056067">
                  <a:extLst>
                    <a:ext uri="{9D8B030D-6E8A-4147-A177-3AD203B41FA5}">
                      <a16:colId xmlns:a16="http://schemas.microsoft.com/office/drawing/2014/main" val="422460736"/>
                    </a:ext>
                  </a:extLst>
                </a:gridCol>
                <a:gridCol w="1223493">
                  <a:extLst>
                    <a:ext uri="{9D8B030D-6E8A-4147-A177-3AD203B41FA5}">
                      <a16:colId xmlns:a16="http://schemas.microsoft.com/office/drawing/2014/main" val="2589800888"/>
                    </a:ext>
                  </a:extLst>
                </a:gridCol>
                <a:gridCol w="1698085">
                  <a:extLst>
                    <a:ext uri="{9D8B030D-6E8A-4147-A177-3AD203B41FA5}">
                      <a16:colId xmlns:a16="http://schemas.microsoft.com/office/drawing/2014/main" val="3611707444"/>
                    </a:ext>
                  </a:extLst>
                </a:gridCol>
                <a:gridCol w="1068947">
                  <a:extLst>
                    <a:ext uri="{9D8B030D-6E8A-4147-A177-3AD203B41FA5}">
                      <a16:colId xmlns:a16="http://schemas.microsoft.com/office/drawing/2014/main" val="2571414602"/>
                    </a:ext>
                  </a:extLst>
                </a:gridCol>
              </a:tblGrid>
              <a:tr h="585949"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zh-CN" altLang="en-US" sz="2400" b="0" kern="100" dirty="0" smtClean="0">
                          <a:solidFill>
                            <a:srgbClr val="FFFF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用途</a:t>
                      </a:r>
                      <a:endParaRPr lang="zh-CN" sz="2400" b="0" kern="100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kern="100" dirty="0" smtClean="0">
                          <a:solidFill>
                            <a:srgbClr val="FFFF00"/>
                          </a:solidFill>
                          <a:effectLst/>
                        </a:rPr>
                        <a:t>CPU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2400" b="0" kern="100" dirty="0" smtClean="0">
                          <a:solidFill>
                            <a:srgbClr val="FFFF00"/>
                          </a:solidFill>
                          <a:effectLst/>
                        </a:rPr>
                        <a:t>核数</a:t>
                      </a:r>
                      <a:endParaRPr lang="zh-CN" altLang="zh-CN" sz="2400" b="0" kern="100" dirty="0" smtClean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b="0" kern="100" dirty="0">
                          <a:solidFill>
                            <a:srgbClr val="FFFF00"/>
                          </a:solidFill>
                          <a:effectLst/>
                        </a:rPr>
                        <a:t>内存（</a:t>
                      </a:r>
                      <a:r>
                        <a:rPr lang="en-US" sz="2400" b="0" kern="100" dirty="0">
                          <a:solidFill>
                            <a:srgbClr val="FFFF00"/>
                          </a:solidFill>
                          <a:effectLst/>
                        </a:rPr>
                        <a:t>G</a:t>
                      </a:r>
                      <a:r>
                        <a:rPr lang="zh-CN" sz="2400" b="0" kern="100" dirty="0">
                          <a:solidFill>
                            <a:srgbClr val="FFFF00"/>
                          </a:solidFill>
                          <a:effectLst/>
                        </a:rPr>
                        <a:t>）</a:t>
                      </a:r>
                      <a:endParaRPr lang="zh-CN" sz="2400" b="0" kern="100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2400" b="0" kern="100" dirty="0" smtClean="0">
                          <a:solidFill>
                            <a:srgbClr val="FFFF00"/>
                          </a:solidFill>
                          <a:effectLst/>
                        </a:rPr>
                        <a:t>带宽费（</a:t>
                      </a:r>
                      <a:r>
                        <a:rPr lang="en-US" altLang="zh-CN" sz="2400" b="0" kern="100" dirty="0" smtClean="0">
                          <a:solidFill>
                            <a:srgbClr val="FFFF00"/>
                          </a:solidFill>
                          <a:effectLst/>
                        </a:rPr>
                        <a:t>GB/</a:t>
                      </a:r>
                      <a:r>
                        <a:rPr lang="zh-CN" altLang="en-US" sz="2400" b="0" kern="100" dirty="0" smtClean="0">
                          <a:solidFill>
                            <a:srgbClr val="FFFF00"/>
                          </a:solidFill>
                          <a:effectLst/>
                        </a:rPr>
                        <a:t>元）</a:t>
                      </a:r>
                      <a:endParaRPr lang="zh-CN" sz="2400" b="0" kern="100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2400" b="0" kern="100" dirty="0" smtClean="0">
                          <a:solidFill>
                            <a:srgbClr val="FFFF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单价</a:t>
                      </a:r>
                      <a:endParaRPr lang="en-US" altLang="zh-CN" sz="2400" b="0" kern="100" dirty="0" smtClean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2400" b="0" kern="100" dirty="0" smtClean="0">
                          <a:solidFill>
                            <a:srgbClr val="FFFF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（元</a:t>
                      </a:r>
                      <a:r>
                        <a:rPr lang="en-US" altLang="zh-CN" sz="2400" b="0" kern="100" dirty="0" smtClean="0">
                          <a:solidFill>
                            <a:srgbClr val="FFFF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CN" altLang="en-US" sz="2400" b="0" kern="100" dirty="0" smtClean="0">
                          <a:solidFill>
                            <a:srgbClr val="FFFF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台</a:t>
                      </a:r>
                      <a:r>
                        <a:rPr lang="en-US" altLang="zh-CN" sz="2400" b="0" kern="100" dirty="0" smtClean="0">
                          <a:solidFill>
                            <a:srgbClr val="FFFF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CN" altLang="en-US" sz="2400" b="0" kern="100" dirty="0" smtClean="0">
                          <a:solidFill>
                            <a:srgbClr val="FFFF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月）</a:t>
                      </a:r>
                      <a:endParaRPr lang="zh-CN" altLang="zh-CN" sz="2400" b="0" kern="100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0" kern="100" dirty="0" smtClean="0">
                          <a:solidFill>
                            <a:srgbClr val="FFFF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数量</a:t>
                      </a:r>
                      <a:endParaRPr lang="zh-CN" altLang="zh-CN" sz="2400" b="0" kern="100" dirty="0" smtClean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2400" b="0" kern="100" dirty="0" smtClean="0">
                          <a:solidFill>
                            <a:srgbClr val="FFFF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使用期（月）</a:t>
                      </a:r>
                      <a:endParaRPr lang="zh-CN" sz="2400" b="0" kern="100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2400" b="0" kern="100" dirty="0" smtClean="0">
                          <a:solidFill>
                            <a:srgbClr val="FFFF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总价</a:t>
                      </a:r>
                      <a:endParaRPr lang="en-US" altLang="zh-CN" sz="2400" b="0" kern="100" dirty="0" smtClean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2000" b="0" kern="100" dirty="0" smtClean="0">
                          <a:solidFill>
                            <a:srgbClr val="FFFF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（带宽总量按</a:t>
                      </a:r>
                      <a:endParaRPr lang="en-US" altLang="zh-CN" sz="2000" b="0" kern="100" dirty="0" smtClean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000" b="0" kern="100" dirty="0" smtClean="0">
                          <a:solidFill>
                            <a:srgbClr val="FFFF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50GB/</a:t>
                      </a:r>
                      <a:r>
                        <a:rPr lang="zh-CN" altLang="en-US" sz="2000" b="0" kern="100" dirty="0" smtClean="0">
                          <a:solidFill>
                            <a:srgbClr val="FFFF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月</a:t>
                      </a:r>
                      <a:r>
                        <a:rPr lang="en-US" altLang="zh-CN" sz="2000" b="0" kern="100" dirty="0" smtClean="0">
                          <a:solidFill>
                            <a:srgbClr val="FFFF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CN" altLang="en-US" sz="2000" b="0" kern="100" dirty="0" smtClean="0">
                          <a:solidFill>
                            <a:srgbClr val="FFFF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台）</a:t>
                      </a:r>
                      <a:endParaRPr lang="zh-CN" sz="2000" b="0" kern="100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2400" b="0" kern="1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合计</a:t>
                      </a:r>
                      <a:endParaRPr lang="en-US" altLang="zh-CN" sz="2400" b="0" kern="100" dirty="0" smtClean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2400" b="0" kern="1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（元）</a:t>
                      </a:r>
                      <a:endParaRPr lang="zh-CN" sz="2400" b="0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804"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2400" b="1" kern="1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生产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800" kern="1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lang="zh-CN" sz="28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800" kern="100" dirty="0" smtClean="0">
                          <a:effectLst/>
                        </a:rPr>
                        <a:t>4</a:t>
                      </a:r>
                      <a:endParaRPr lang="zh-CN" sz="2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0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0.8/GB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0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320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0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0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000" kern="1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2000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altLang="zh-CN" sz="2000" kern="100" dirty="0" smtClean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altLang="zh-CN" sz="2000" kern="100" dirty="0" smtClean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000" kern="1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16960</a:t>
                      </a:r>
                      <a:endParaRPr lang="zh-CN" sz="2000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3360"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800" kern="1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lang="zh-CN" sz="28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8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</a:t>
                      </a:r>
                      <a:endParaRPr lang="zh-CN" sz="2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20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无</a:t>
                      </a:r>
                      <a:endParaRPr lang="zh-CN" altLang="zh-CN" sz="2000" kern="100" dirty="0"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0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428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0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0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12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000" kern="1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8560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000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2927914"/>
                  </a:ext>
                </a:extLst>
              </a:tr>
              <a:tr h="213360"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800" kern="1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</a:t>
                      </a:r>
                      <a:endParaRPr lang="zh-CN" sz="28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8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</a:t>
                      </a:r>
                      <a:endParaRPr lang="zh-CN" sz="2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2000" kern="100" dirty="0" smtClean="0"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无</a:t>
                      </a:r>
                      <a:endParaRPr lang="zh-CN" altLang="zh-CN" sz="2000" kern="100" dirty="0"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0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640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0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0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12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000" kern="1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6400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000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6305885"/>
                  </a:ext>
                </a:extLst>
              </a:tr>
              <a:tr h="48196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2400" kern="1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测试</a:t>
                      </a: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800" kern="1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lang="zh-CN" sz="28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8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lang="zh-CN" sz="2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20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无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0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320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kern="100" dirty="0" smtClean="0"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zh-CN" sz="2000" kern="100" dirty="0" smtClean="0"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0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000" kern="1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3200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000" kern="1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3200</a:t>
                      </a:r>
                      <a:endParaRPr lang="zh-CN" sz="2000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7767020"/>
                  </a:ext>
                </a:extLst>
              </a:tr>
            </a:tbl>
          </a:graphicData>
        </a:graphic>
      </p:graphicFrame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294288" y="687096"/>
            <a:ext cx="3400023" cy="629696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服务器预购清单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656002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4319601"/>
              </p:ext>
            </p:extLst>
          </p:nvPr>
        </p:nvGraphicFramePr>
        <p:xfrm>
          <a:off x="386366" y="2083398"/>
          <a:ext cx="11320530" cy="22555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739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8104">
                  <a:extLst>
                    <a:ext uri="{9D8B030D-6E8A-4147-A177-3AD203B41FA5}">
                      <a16:colId xmlns:a16="http://schemas.microsoft.com/office/drawing/2014/main" val="1733483910"/>
                    </a:ext>
                  </a:extLst>
                </a:gridCol>
                <a:gridCol w="15078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84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35617">
                  <a:extLst>
                    <a:ext uri="{9D8B030D-6E8A-4147-A177-3AD203B41FA5}">
                      <a16:colId xmlns:a16="http://schemas.microsoft.com/office/drawing/2014/main" val="2144500362"/>
                    </a:ext>
                  </a:extLst>
                </a:gridCol>
                <a:gridCol w="1056067">
                  <a:extLst>
                    <a:ext uri="{9D8B030D-6E8A-4147-A177-3AD203B41FA5}">
                      <a16:colId xmlns:a16="http://schemas.microsoft.com/office/drawing/2014/main" val="422460736"/>
                    </a:ext>
                  </a:extLst>
                </a:gridCol>
                <a:gridCol w="1223493">
                  <a:extLst>
                    <a:ext uri="{9D8B030D-6E8A-4147-A177-3AD203B41FA5}">
                      <a16:colId xmlns:a16="http://schemas.microsoft.com/office/drawing/2014/main" val="2589800888"/>
                    </a:ext>
                  </a:extLst>
                </a:gridCol>
                <a:gridCol w="1685464">
                  <a:extLst>
                    <a:ext uri="{9D8B030D-6E8A-4147-A177-3AD203B41FA5}">
                      <a16:colId xmlns:a16="http://schemas.microsoft.com/office/drawing/2014/main" val="3611707444"/>
                    </a:ext>
                  </a:extLst>
                </a:gridCol>
                <a:gridCol w="1081568">
                  <a:extLst>
                    <a:ext uri="{9D8B030D-6E8A-4147-A177-3AD203B41FA5}">
                      <a16:colId xmlns:a16="http://schemas.microsoft.com/office/drawing/2014/main" val="2571414602"/>
                    </a:ext>
                  </a:extLst>
                </a:gridCol>
              </a:tblGrid>
              <a:tr h="850222"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zh-CN" altLang="en-US" sz="2400" b="0" kern="100" dirty="0" smtClean="0">
                          <a:solidFill>
                            <a:srgbClr val="FFFF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用途</a:t>
                      </a:r>
                      <a:endParaRPr lang="zh-CN" sz="2400" b="0" kern="100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kern="100" dirty="0" smtClean="0">
                          <a:solidFill>
                            <a:srgbClr val="FFFF00"/>
                          </a:solidFill>
                          <a:effectLst/>
                        </a:rPr>
                        <a:t>CPU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2400" b="0" kern="100" dirty="0" smtClean="0">
                          <a:solidFill>
                            <a:srgbClr val="FFFF00"/>
                          </a:solidFill>
                          <a:effectLst/>
                        </a:rPr>
                        <a:t>核数</a:t>
                      </a:r>
                      <a:endParaRPr lang="zh-CN" altLang="zh-CN" sz="2400" b="0" kern="100" dirty="0" smtClean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b="0" kern="100" dirty="0">
                          <a:solidFill>
                            <a:srgbClr val="FFFF00"/>
                          </a:solidFill>
                          <a:effectLst/>
                        </a:rPr>
                        <a:t>内存（</a:t>
                      </a:r>
                      <a:r>
                        <a:rPr lang="en-US" sz="2400" b="0" kern="100" dirty="0">
                          <a:solidFill>
                            <a:srgbClr val="FFFF00"/>
                          </a:solidFill>
                          <a:effectLst/>
                        </a:rPr>
                        <a:t>G</a:t>
                      </a:r>
                      <a:r>
                        <a:rPr lang="zh-CN" sz="2400" b="0" kern="100" dirty="0">
                          <a:solidFill>
                            <a:srgbClr val="FFFF00"/>
                          </a:solidFill>
                          <a:effectLst/>
                        </a:rPr>
                        <a:t>）</a:t>
                      </a:r>
                      <a:endParaRPr lang="zh-CN" sz="2400" b="0" kern="100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2400" b="0" kern="100" dirty="0" smtClean="0">
                          <a:solidFill>
                            <a:srgbClr val="FFFF00"/>
                          </a:solidFill>
                          <a:effectLst/>
                        </a:rPr>
                        <a:t>带宽费（</a:t>
                      </a:r>
                      <a:r>
                        <a:rPr lang="en-US" altLang="zh-CN" sz="2400" b="0" kern="100" dirty="0" smtClean="0">
                          <a:solidFill>
                            <a:srgbClr val="FFFF00"/>
                          </a:solidFill>
                          <a:effectLst/>
                        </a:rPr>
                        <a:t>GB/</a:t>
                      </a:r>
                      <a:r>
                        <a:rPr lang="zh-CN" altLang="en-US" sz="2400" b="0" kern="100" dirty="0" smtClean="0">
                          <a:solidFill>
                            <a:srgbClr val="FFFF00"/>
                          </a:solidFill>
                          <a:effectLst/>
                        </a:rPr>
                        <a:t>元）</a:t>
                      </a:r>
                      <a:endParaRPr lang="zh-CN" sz="2400" b="0" kern="100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2400" b="0" kern="100" dirty="0" smtClean="0">
                          <a:solidFill>
                            <a:srgbClr val="FFFF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单价</a:t>
                      </a:r>
                      <a:endParaRPr lang="en-US" altLang="zh-CN" sz="2400" b="0" kern="100" dirty="0" smtClean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2400" b="0" kern="100" dirty="0" smtClean="0">
                          <a:solidFill>
                            <a:srgbClr val="FFFF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（元</a:t>
                      </a:r>
                      <a:r>
                        <a:rPr lang="en-US" altLang="zh-CN" sz="2400" b="0" kern="100" dirty="0" smtClean="0">
                          <a:solidFill>
                            <a:srgbClr val="FFFF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CN" altLang="en-US" sz="2400" b="0" kern="100" dirty="0" smtClean="0">
                          <a:solidFill>
                            <a:srgbClr val="FFFF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台</a:t>
                      </a:r>
                      <a:r>
                        <a:rPr lang="en-US" altLang="zh-CN" sz="2400" b="0" kern="100" dirty="0" smtClean="0">
                          <a:solidFill>
                            <a:srgbClr val="FFFF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CN" altLang="en-US" sz="2400" b="0" kern="100" dirty="0" smtClean="0">
                          <a:solidFill>
                            <a:srgbClr val="FFFF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月）</a:t>
                      </a:r>
                      <a:endParaRPr lang="zh-CN" altLang="zh-CN" sz="2400" b="0" kern="100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0" kern="100" dirty="0" smtClean="0">
                          <a:solidFill>
                            <a:srgbClr val="FFFF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数量</a:t>
                      </a:r>
                      <a:endParaRPr lang="zh-CN" altLang="zh-CN" sz="2400" b="0" kern="100" dirty="0" smtClean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2400" b="0" kern="100" dirty="0" smtClean="0">
                          <a:solidFill>
                            <a:srgbClr val="FFFF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使用期</a:t>
                      </a:r>
                      <a:endParaRPr lang="en-US" altLang="zh-CN" sz="2400" b="0" kern="100" dirty="0" smtClean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2400" b="0" kern="100" dirty="0" smtClean="0">
                          <a:solidFill>
                            <a:srgbClr val="FFFF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（月）</a:t>
                      </a:r>
                      <a:endParaRPr lang="zh-CN" sz="2400" b="0" kern="100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2400" b="0" kern="100" dirty="0" smtClean="0">
                          <a:solidFill>
                            <a:srgbClr val="FFFF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年费用</a:t>
                      </a:r>
                      <a:endParaRPr lang="en-US" altLang="zh-CN" sz="2400" b="0" kern="100" dirty="0" smtClean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2000" b="0" kern="100" dirty="0" smtClean="0">
                          <a:solidFill>
                            <a:srgbClr val="FFFF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（带宽总量按</a:t>
                      </a:r>
                      <a:endParaRPr lang="en-US" altLang="zh-CN" sz="2000" b="0" kern="100" dirty="0" smtClean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000" b="0" kern="100" dirty="0" smtClean="0">
                          <a:solidFill>
                            <a:srgbClr val="FFFF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50GB/</a:t>
                      </a:r>
                      <a:r>
                        <a:rPr lang="zh-CN" altLang="en-US" sz="2000" b="0" kern="100" dirty="0" smtClean="0">
                          <a:solidFill>
                            <a:srgbClr val="FFFF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月</a:t>
                      </a:r>
                      <a:r>
                        <a:rPr lang="en-US" altLang="zh-CN" sz="2000" b="0" kern="100" dirty="0" smtClean="0">
                          <a:solidFill>
                            <a:srgbClr val="FFFF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CN" altLang="en-US" sz="2000" b="0" kern="100" dirty="0" smtClean="0">
                          <a:solidFill>
                            <a:srgbClr val="FFFF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台）</a:t>
                      </a:r>
                      <a:endParaRPr lang="zh-CN" sz="2000" b="0" kern="100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2400" b="0" kern="1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合计</a:t>
                      </a:r>
                      <a:endParaRPr lang="en-US" altLang="zh-CN" sz="2400" b="0" kern="100" dirty="0" smtClean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2400" b="0" kern="1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（元）</a:t>
                      </a:r>
                      <a:endParaRPr lang="zh-CN" sz="2400" b="0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972"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2400" b="1" kern="1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生产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800" kern="1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2/4</a:t>
                      </a:r>
                      <a:endParaRPr lang="zh-CN" sz="28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800" kern="100" dirty="0" smtClean="0">
                          <a:effectLst/>
                        </a:rPr>
                        <a:t>4</a:t>
                      </a:r>
                      <a:endParaRPr lang="zh-CN" sz="2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0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0.8/</a:t>
                      </a:r>
                      <a:r>
                        <a:rPr lang="zh-CN" altLang="en-US" sz="20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无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0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320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0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0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12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000" kern="1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11556.8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altLang="zh-CN" sz="2000" kern="100" dirty="0" smtClean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000" kern="1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26858</a:t>
                      </a:r>
                      <a:endParaRPr lang="en-US" altLang="zh-CN" sz="2000" kern="100" dirty="0" smtClean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972"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800" kern="1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lang="zh-CN" sz="28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8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</a:t>
                      </a:r>
                      <a:endParaRPr lang="zh-CN" sz="2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20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无</a:t>
                      </a:r>
                      <a:endParaRPr lang="zh-CN" altLang="zh-CN" sz="2000" kern="100" dirty="0"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0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428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0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0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12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000" kern="1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11880</a:t>
                      </a:r>
                      <a:endParaRPr lang="zh-CN" altLang="zh-CN" sz="20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000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2927914"/>
                  </a:ext>
                </a:extLst>
              </a:tr>
              <a:tr h="385104"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800" kern="1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</a:t>
                      </a:r>
                      <a:endParaRPr lang="zh-CN" sz="28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8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16</a:t>
                      </a:r>
                      <a:endParaRPr lang="zh-CN" sz="2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2000" kern="100" dirty="0" smtClean="0"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无</a:t>
                      </a:r>
                      <a:endParaRPr lang="zh-CN" altLang="zh-CN" sz="2000" kern="100" dirty="0"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0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875.4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0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000" kern="1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000" kern="1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3421.44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000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6305885"/>
                  </a:ext>
                </a:extLst>
              </a:tr>
            </a:tbl>
          </a:graphicData>
        </a:graphic>
      </p:graphicFrame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294288" y="687096"/>
            <a:ext cx="3400023" cy="629696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服务器续费清单</a:t>
            </a:r>
            <a:endParaRPr lang="zh-CN" altLang="en-US" sz="3200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540382" y="5017049"/>
            <a:ext cx="9226230" cy="629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dirty="0" smtClean="0"/>
              <a:t>一共</a:t>
            </a:r>
            <a:r>
              <a:rPr lang="en-US" altLang="zh-CN" sz="3200" dirty="0" smtClean="0"/>
              <a:t>20</a:t>
            </a:r>
            <a:r>
              <a:rPr lang="zh-CN" altLang="en-US" sz="3200" dirty="0" smtClean="0"/>
              <a:t>台，其中</a:t>
            </a:r>
            <a:r>
              <a:rPr lang="en-US" altLang="zh-CN" sz="3200" dirty="0" smtClean="0"/>
              <a:t>10</a:t>
            </a:r>
            <a:r>
              <a:rPr lang="zh-CN" altLang="en-US" sz="3200" dirty="0" smtClean="0"/>
              <a:t>台使用</a:t>
            </a:r>
            <a:r>
              <a:rPr lang="en-US" altLang="zh-CN" sz="3200" dirty="0" smtClean="0"/>
              <a:t>1</a:t>
            </a:r>
            <a:r>
              <a:rPr lang="zh-CN" altLang="en-US" sz="3200" dirty="0" smtClean="0"/>
              <a:t>年，另</a:t>
            </a:r>
            <a:r>
              <a:rPr lang="en-US" altLang="zh-CN" sz="3200" dirty="0" smtClean="0"/>
              <a:t>10</a:t>
            </a:r>
            <a:r>
              <a:rPr lang="zh-CN" altLang="en-US" sz="3200" dirty="0" smtClean="0"/>
              <a:t>台使用</a:t>
            </a:r>
            <a:r>
              <a:rPr lang="en-US" altLang="zh-CN" sz="3200" dirty="0" smtClean="0"/>
              <a:t>2</a:t>
            </a:r>
            <a:r>
              <a:rPr lang="zh-CN" altLang="en-US" sz="3200" dirty="0" smtClean="0"/>
              <a:t>个月，共需</a:t>
            </a:r>
            <a:r>
              <a:rPr lang="en-US" altLang="zh-CN" sz="3200" dirty="0" smtClean="0">
                <a:solidFill>
                  <a:srgbClr val="FF0000"/>
                </a:solidFill>
              </a:rPr>
              <a:t>47018</a:t>
            </a:r>
            <a:r>
              <a:rPr lang="zh-CN" altLang="en-US" sz="3200" dirty="0" smtClean="0"/>
              <a:t>元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358323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328755" y="526172"/>
            <a:ext cx="4874104" cy="629696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分布式技术核心难点</a:t>
            </a:r>
            <a:endParaRPr lang="zh-CN" altLang="en-US" sz="3200" dirty="0"/>
          </a:p>
        </p:txBody>
      </p:sp>
      <p:grpSp>
        <p:nvGrpSpPr>
          <p:cNvPr id="8" name="Group 3"/>
          <p:cNvGrpSpPr>
            <a:grpSpLocks/>
          </p:cNvGrpSpPr>
          <p:nvPr/>
        </p:nvGrpSpPr>
        <p:grpSpPr bwMode="auto">
          <a:xfrm>
            <a:off x="3069265" y="1545265"/>
            <a:ext cx="5867399" cy="1301750"/>
            <a:chOff x="912" y="1008"/>
            <a:chExt cx="3984" cy="912"/>
          </a:xfrm>
        </p:grpSpPr>
        <p:sp>
          <p:nvSpPr>
            <p:cNvPr id="9" name="AutoShape 4"/>
            <p:cNvSpPr>
              <a:spLocks noChangeArrowheads="1"/>
            </p:cNvSpPr>
            <p:nvPr/>
          </p:nvSpPr>
          <p:spPr bwMode="gray">
            <a:xfrm>
              <a:off x="912" y="1008"/>
              <a:ext cx="3984" cy="912"/>
            </a:xfrm>
            <a:prstGeom prst="roundRect">
              <a:avLst>
                <a:gd name="adj" fmla="val 10889"/>
              </a:avLst>
            </a:prstGeom>
            <a:gradFill rotWithShape="1">
              <a:gsLst>
                <a:gs pos="0">
                  <a:srgbClr val="DDDDDD"/>
                </a:gs>
                <a:gs pos="50000">
                  <a:srgbClr val="DDDDDD">
                    <a:gamma/>
                    <a:tint val="36471"/>
                    <a:invGamma/>
                  </a:srgbClr>
                </a:gs>
                <a:gs pos="100000">
                  <a:srgbClr val="DDDDDD"/>
                </a:gs>
              </a:gsLst>
              <a:lin ang="2700000" scaled="1"/>
            </a:gradFill>
            <a:ln w="38100">
              <a:solidFill>
                <a:srgbClr val="FFFFFF"/>
              </a:solidFill>
              <a:round/>
              <a:headEnd/>
              <a:tailEnd/>
            </a:ln>
            <a:effectLst>
              <a:outerShdw dist="135003" dir="2928844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0" name="Group 5"/>
            <p:cNvGrpSpPr>
              <a:grpSpLocks/>
            </p:cNvGrpSpPr>
            <p:nvPr/>
          </p:nvGrpSpPr>
          <p:grpSpPr bwMode="auto">
            <a:xfrm>
              <a:off x="942" y="1092"/>
              <a:ext cx="867" cy="746"/>
              <a:chOff x="942" y="1092"/>
              <a:chExt cx="867" cy="746"/>
            </a:xfrm>
          </p:grpSpPr>
          <p:sp>
            <p:nvSpPr>
              <p:cNvPr id="12" name="AutoShape 6"/>
              <p:cNvSpPr>
                <a:spLocks noChangeArrowheads="1"/>
              </p:cNvSpPr>
              <p:nvPr/>
            </p:nvSpPr>
            <p:spPr bwMode="gray">
              <a:xfrm>
                <a:off x="999" y="1092"/>
                <a:ext cx="768" cy="746"/>
              </a:xfrm>
              <a:prstGeom prst="roundRect">
                <a:avLst>
                  <a:gd name="adj" fmla="val 11921"/>
                </a:avLst>
              </a:prstGeom>
              <a:gradFill rotWithShape="1">
                <a:gsLst>
                  <a:gs pos="0">
                    <a:schemeClr val="accent3">
                      <a:lumMod val="60000"/>
                      <a:lumOff val="40000"/>
                    </a:schemeClr>
                  </a:gs>
                  <a:gs pos="0">
                    <a:schemeClr val="accent6">
                      <a:lumMod val="40000"/>
                      <a:lumOff val="60000"/>
                    </a:schemeClr>
                  </a:gs>
                </a:gsLst>
                <a:lin ang="5400000" scaled="1"/>
              </a:gradFill>
              <a:ln w="3810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" name="Freeform 7"/>
              <p:cNvSpPr>
                <a:spLocks/>
              </p:cNvSpPr>
              <p:nvPr/>
            </p:nvSpPr>
            <p:spPr bwMode="gray">
              <a:xfrm>
                <a:off x="1047" y="1140"/>
                <a:ext cx="383" cy="373"/>
              </a:xfrm>
              <a:custGeom>
                <a:avLst/>
                <a:gdLst>
                  <a:gd name="T0" fmla="*/ 118 w 596"/>
                  <a:gd name="T1" fmla="*/ 0 h 598"/>
                  <a:gd name="T2" fmla="*/ 0 w 596"/>
                  <a:gd name="T3" fmla="*/ 118 h 598"/>
                  <a:gd name="T4" fmla="*/ 0 w 596"/>
                  <a:gd name="T5" fmla="*/ 589 h 598"/>
                  <a:gd name="T6" fmla="*/ 161 w 596"/>
                  <a:gd name="T7" fmla="*/ 174 h 598"/>
                  <a:gd name="T8" fmla="*/ 589 w 596"/>
                  <a:gd name="T9" fmla="*/ 0 h 598"/>
                  <a:gd name="T10" fmla="*/ 118 w 596"/>
                  <a:gd name="T11" fmla="*/ 0 h 5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96" h="598">
                    <a:moveTo>
                      <a:pt x="118" y="0"/>
                    </a:moveTo>
                    <a:cubicBezTo>
                      <a:pt x="53" y="0"/>
                      <a:pt x="0" y="53"/>
                      <a:pt x="0" y="118"/>
                    </a:cubicBezTo>
                    <a:lnTo>
                      <a:pt x="0" y="589"/>
                    </a:lnTo>
                    <a:cubicBezTo>
                      <a:pt x="27" y="598"/>
                      <a:pt x="12" y="309"/>
                      <a:pt x="161" y="174"/>
                    </a:cubicBezTo>
                    <a:cubicBezTo>
                      <a:pt x="310" y="39"/>
                      <a:pt x="596" y="29"/>
                      <a:pt x="589" y="0"/>
                    </a:cubicBezTo>
                    <a:lnTo>
                      <a:pt x="118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accent1">
                      <a:gamma/>
                      <a:tint val="54510"/>
                      <a:invGamma/>
                    </a:schemeClr>
                  </a:gs>
                  <a:gs pos="50000">
                    <a:schemeClr val="accent1">
                      <a:alpha val="0"/>
                    </a:schemeClr>
                  </a:gs>
                  <a:gs pos="100000">
                    <a:schemeClr val="accent1">
                      <a:gamma/>
                      <a:tint val="5451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" name="Text Box 8"/>
              <p:cNvSpPr txBox="1">
                <a:spLocks noChangeArrowheads="1"/>
              </p:cNvSpPr>
              <p:nvPr/>
            </p:nvSpPr>
            <p:spPr bwMode="gray">
              <a:xfrm>
                <a:off x="942" y="1295"/>
                <a:ext cx="867" cy="32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altLang="zh-CN" sz="2400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宋体" panose="02010600030101010101" pitchFamily="2" charset="-122"/>
                  </a:rPr>
                  <a:t>S</a:t>
                </a:r>
                <a:r>
                  <a:rPr lang="en-US" altLang="zh-CN" sz="2400" b="0" dirty="0" smtClean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宋体" panose="02010600030101010101" pitchFamily="2" charset="-122"/>
                  </a:rPr>
                  <a:t>harding</a:t>
                </a:r>
                <a:endParaRPr lang="en-US" altLang="zh-CN" sz="2400" b="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11" name="Text Box 9"/>
            <p:cNvSpPr txBox="1">
              <a:spLocks noChangeArrowheads="1"/>
            </p:cNvSpPr>
            <p:nvPr/>
          </p:nvSpPr>
          <p:spPr bwMode="gray">
            <a:xfrm>
              <a:off x="1896" y="1237"/>
              <a:ext cx="2928" cy="4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zh-CN" altLang="en-US" dirty="0" smtClean="0">
                  <a:solidFill>
                    <a:srgbClr val="000000"/>
                  </a:solidFill>
                  <a:ea typeface="宋体" panose="02010600030101010101" pitchFamily="2" charset="-122"/>
                </a:rPr>
                <a:t>分片在</a:t>
              </a:r>
              <a:r>
                <a:rPr lang="en-US" altLang="zh-CN" dirty="0" smtClean="0">
                  <a:solidFill>
                    <a:srgbClr val="000000"/>
                  </a:solidFill>
                  <a:ea typeface="宋体" panose="02010600030101010101" pitchFamily="2" charset="-122"/>
                </a:rPr>
                <a:t>redis</a:t>
              </a:r>
              <a:r>
                <a:rPr lang="zh-CN" altLang="en-US" dirty="0" smtClean="0">
                  <a:solidFill>
                    <a:srgbClr val="000000"/>
                  </a:solidFill>
                  <a:ea typeface="宋体" panose="02010600030101010101" pitchFamily="2" charset="-122"/>
                </a:rPr>
                <a:t>集群技术中已经相当成熟，但是</a:t>
              </a:r>
              <a:r>
                <a:rPr lang="en-US" altLang="zh-CN" dirty="0" smtClean="0">
                  <a:solidFill>
                    <a:srgbClr val="000000"/>
                  </a:solidFill>
                  <a:ea typeface="宋体" panose="02010600030101010101" pitchFamily="2" charset="-122"/>
                </a:rPr>
                <a:t>mysql</a:t>
              </a:r>
              <a:r>
                <a:rPr lang="zh-CN" altLang="en-US" dirty="0" smtClean="0">
                  <a:solidFill>
                    <a:srgbClr val="000000"/>
                  </a:solidFill>
                  <a:ea typeface="宋体" panose="02010600030101010101" pitchFamily="2" charset="-122"/>
                </a:rPr>
                <a:t>集群还有待考证</a:t>
              </a:r>
              <a:endParaRPr lang="en-US" altLang="zh-CN" b="0" dirty="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15" name="Group 10"/>
          <p:cNvGrpSpPr>
            <a:grpSpLocks/>
          </p:cNvGrpSpPr>
          <p:nvPr/>
        </p:nvGrpSpPr>
        <p:grpSpPr bwMode="auto">
          <a:xfrm>
            <a:off x="3069265" y="3075615"/>
            <a:ext cx="5867400" cy="1301750"/>
            <a:chOff x="912" y="2016"/>
            <a:chExt cx="3984" cy="912"/>
          </a:xfrm>
        </p:grpSpPr>
        <p:sp>
          <p:nvSpPr>
            <p:cNvPr id="16" name="AutoShape 11"/>
            <p:cNvSpPr>
              <a:spLocks noChangeArrowheads="1"/>
            </p:cNvSpPr>
            <p:nvPr/>
          </p:nvSpPr>
          <p:spPr bwMode="gray">
            <a:xfrm>
              <a:off x="912" y="2016"/>
              <a:ext cx="3984" cy="912"/>
            </a:xfrm>
            <a:prstGeom prst="roundRect">
              <a:avLst>
                <a:gd name="adj" fmla="val 10889"/>
              </a:avLst>
            </a:prstGeom>
            <a:gradFill rotWithShape="1">
              <a:gsLst>
                <a:gs pos="0">
                  <a:srgbClr val="DDDDDD"/>
                </a:gs>
                <a:gs pos="50000">
                  <a:srgbClr val="DDDDDD">
                    <a:gamma/>
                    <a:tint val="39216"/>
                    <a:invGamma/>
                  </a:srgbClr>
                </a:gs>
                <a:gs pos="100000">
                  <a:srgbClr val="DDDDDD"/>
                </a:gs>
              </a:gsLst>
              <a:lin ang="2700000" scaled="1"/>
            </a:gradFill>
            <a:ln w="38100">
              <a:solidFill>
                <a:srgbClr val="FFFFFF"/>
              </a:solidFill>
              <a:round/>
              <a:headEnd/>
              <a:tailEnd/>
            </a:ln>
            <a:effectLst>
              <a:outerShdw dist="135003" dir="2928844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7" name="Group 12"/>
            <p:cNvGrpSpPr>
              <a:grpSpLocks/>
            </p:cNvGrpSpPr>
            <p:nvPr/>
          </p:nvGrpSpPr>
          <p:grpSpPr bwMode="auto">
            <a:xfrm>
              <a:off x="983" y="2100"/>
              <a:ext cx="784" cy="746"/>
              <a:chOff x="983" y="2100"/>
              <a:chExt cx="784" cy="746"/>
            </a:xfrm>
          </p:grpSpPr>
          <p:sp>
            <p:nvSpPr>
              <p:cNvPr id="19" name="AutoShape 13"/>
              <p:cNvSpPr>
                <a:spLocks noChangeArrowheads="1"/>
              </p:cNvSpPr>
              <p:nvPr/>
            </p:nvSpPr>
            <p:spPr bwMode="gray">
              <a:xfrm>
                <a:off x="999" y="2100"/>
                <a:ext cx="768" cy="746"/>
              </a:xfrm>
              <a:prstGeom prst="roundRect">
                <a:avLst>
                  <a:gd name="adj" fmla="val 11921"/>
                </a:avLst>
              </a:prstGeom>
              <a:gradFill rotWithShape="1">
                <a:gsLst>
                  <a:gs pos="0">
                    <a:schemeClr val="bg2">
                      <a:lumMod val="75000"/>
                    </a:schemeClr>
                  </a:gs>
                  <a:gs pos="0">
                    <a:schemeClr val="accent5">
                      <a:lumMod val="60000"/>
                      <a:lumOff val="40000"/>
                    </a:schemeClr>
                  </a:gs>
                </a:gsLst>
                <a:lin ang="0" scaled="0"/>
              </a:gradFill>
              <a:ln w="3810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" name="Freeform 14"/>
              <p:cNvSpPr>
                <a:spLocks/>
              </p:cNvSpPr>
              <p:nvPr/>
            </p:nvSpPr>
            <p:spPr bwMode="gray">
              <a:xfrm>
                <a:off x="1047" y="2148"/>
                <a:ext cx="383" cy="373"/>
              </a:xfrm>
              <a:custGeom>
                <a:avLst/>
                <a:gdLst>
                  <a:gd name="T0" fmla="*/ 118 w 596"/>
                  <a:gd name="T1" fmla="*/ 0 h 598"/>
                  <a:gd name="T2" fmla="*/ 0 w 596"/>
                  <a:gd name="T3" fmla="*/ 118 h 598"/>
                  <a:gd name="T4" fmla="*/ 0 w 596"/>
                  <a:gd name="T5" fmla="*/ 589 h 598"/>
                  <a:gd name="T6" fmla="*/ 161 w 596"/>
                  <a:gd name="T7" fmla="*/ 174 h 598"/>
                  <a:gd name="T8" fmla="*/ 589 w 596"/>
                  <a:gd name="T9" fmla="*/ 0 h 598"/>
                  <a:gd name="T10" fmla="*/ 118 w 596"/>
                  <a:gd name="T11" fmla="*/ 0 h 5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96" h="598">
                    <a:moveTo>
                      <a:pt x="118" y="0"/>
                    </a:moveTo>
                    <a:cubicBezTo>
                      <a:pt x="53" y="0"/>
                      <a:pt x="0" y="53"/>
                      <a:pt x="0" y="118"/>
                    </a:cubicBezTo>
                    <a:lnTo>
                      <a:pt x="0" y="589"/>
                    </a:lnTo>
                    <a:cubicBezTo>
                      <a:pt x="27" y="598"/>
                      <a:pt x="12" y="309"/>
                      <a:pt x="161" y="174"/>
                    </a:cubicBezTo>
                    <a:cubicBezTo>
                      <a:pt x="310" y="39"/>
                      <a:pt x="596" y="29"/>
                      <a:pt x="589" y="0"/>
                    </a:cubicBezTo>
                    <a:lnTo>
                      <a:pt x="118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hlink">
                      <a:gamma/>
                      <a:tint val="42353"/>
                      <a:invGamma/>
                    </a:schemeClr>
                  </a:gs>
                  <a:gs pos="100000">
                    <a:schemeClr val="hlink">
                      <a:alpha val="0"/>
                    </a:schemeClr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" name="Text Box 15"/>
              <p:cNvSpPr txBox="1">
                <a:spLocks noChangeArrowheads="1"/>
              </p:cNvSpPr>
              <p:nvPr/>
            </p:nvSpPr>
            <p:spPr bwMode="gray">
              <a:xfrm>
                <a:off x="983" y="2304"/>
                <a:ext cx="780" cy="32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altLang="zh-CN" sz="2400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宋体" panose="02010600030101010101" pitchFamily="2" charset="-122"/>
                  </a:rPr>
                  <a:t>R</a:t>
                </a:r>
                <a:r>
                  <a:rPr lang="en-US" altLang="zh-CN" sz="2400" b="0" dirty="0" smtClean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宋体" panose="02010600030101010101" pitchFamily="2" charset="-122"/>
                  </a:rPr>
                  <a:t>outing</a:t>
                </a:r>
                <a:endParaRPr lang="en-US" altLang="zh-CN" sz="2400" b="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18" name="Text Box 16"/>
            <p:cNvSpPr txBox="1">
              <a:spLocks noChangeArrowheads="1"/>
            </p:cNvSpPr>
            <p:nvPr/>
          </p:nvSpPr>
          <p:spPr bwMode="gray">
            <a:xfrm>
              <a:off x="1872" y="2141"/>
              <a:ext cx="2928" cy="6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zh-CN" altLang="en-US" dirty="0" smtClean="0">
                  <a:solidFill>
                    <a:srgbClr val="000000"/>
                  </a:solidFill>
                  <a:ea typeface="宋体" panose="02010600030101010101" pitchFamily="2" charset="-122"/>
                </a:rPr>
                <a:t>路由是客户端向分布式集群写入、读取数据的最关键技术，</a:t>
              </a:r>
              <a:r>
                <a:rPr lang="en-US" altLang="zh-CN" dirty="0" smtClean="0">
                  <a:solidFill>
                    <a:srgbClr val="000000"/>
                  </a:solidFill>
                  <a:ea typeface="宋体" panose="02010600030101010101" pitchFamily="2" charset="-122"/>
                </a:rPr>
                <a:t>redis</a:t>
              </a:r>
              <a:r>
                <a:rPr lang="zh-CN" altLang="en-US" dirty="0" smtClean="0">
                  <a:solidFill>
                    <a:srgbClr val="000000"/>
                  </a:solidFill>
                  <a:ea typeface="宋体" panose="02010600030101010101" pitchFamily="2" charset="-122"/>
                </a:rPr>
                <a:t>集群的解决方案较单一，</a:t>
              </a:r>
              <a:r>
                <a:rPr lang="en-US" altLang="zh-CN" dirty="0" smtClean="0">
                  <a:solidFill>
                    <a:srgbClr val="000000"/>
                  </a:solidFill>
                  <a:ea typeface="宋体" panose="02010600030101010101" pitchFamily="2" charset="-122"/>
                </a:rPr>
                <a:t>mysql</a:t>
              </a:r>
              <a:r>
                <a:rPr lang="zh-CN" altLang="en-US" dirty="0" smtClean="0">
                  <a:solidFill>
                    <a:srgbClr val="000000"/>
                  </a:solidFill>
                  <a:ea typeface="宋体" panose="02010600030101010101" pitchFamily="2" charset="-122"/>
                </a:rPr>
                <a:t>集群要适当取舍，优中择优</a:t>
              </a:r>
              <a:endParaRPr lang="en-US" altLang="zh-CN" b="0" dirty="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22" name="Group 17"/>
          <p:cNvGrpSpPr>
            <a:grpSpLocks/>
          </p:cNvGrpSpPr>
          <p:nvPr/>
        </p:nvGrpSpPr>
        <p:grpSpPr bwMode="auto">
          <a:xfrm>
            <a:off x="3069265" y="4615490"/>
            <a:ext cx="5867401" cy="1301750"/>
            <a:chOff x="912" y="3036"/>
            <a:chExt cx="3984" cy="912"/>
          </a:xfrm>
        </p:grpSpPr>
        <p:sp>
          <p:nvSpPr>
            <p:cNvPr id="23" name="AutoShape 18"/>
            <p:cNvSpPr>
              <a:spLocks noChangeArrowheads="1"/>
            </p:cNvSpPr>
            <p:nvPr/>
          </p:nvSpPr>
          <p:spPr bwMode="gray">
            <a:xfrm>
              <a:off x="912" y="3036"/>
              <a:ext cx="3984" cy="912"/>
            </a:xfrm>
            <a:prstGeom prst="roundRect">
              <a:avLst>
                <a:gd name="adj" fmla="val 10889"/>
              </a:avLst>
            </a:prstGeom>
            <a:gradFill rotWithShape="1">
              <a:gsLst>
                <a:gs pos="0">
                  <a:srgbClr val="DDDDDD"/>
                </a:gs>
                <a:gs pos="50000">
                  <a:srgbClr val="DDDDDD">
                    <a:gamma/>
                    <a:tint val="48627"/>
                    <a:invGamma/>
                  </a:srgbClr>
                </a:gs>
                <a:gs pos="100000">
                  <a:srgbClr val="DDDDDD"/>
                </a:gs>
              </a:gsLst>
              <a:lin ang="2700000" scaled="1"/>
            </a:gradFill>
            <a:ln w="38100">
              <a:solidFill>
                <a:srgbClr val="FFFFFF"/>
              </a:solidFill>
              <a:round/>
              <a:headEnd/>
              <a:tailEnd/>
            </a:ln>
            <a:effectLst>
              <a:outerShdw dist="135003" dir="2928844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4" name="Group 19"/>
            <p:cNvGrpSpPr>
              <a:grpSpLocks/>
            </p:cNvGrpSpPr>
            <p:nvPr/>
          </p:nvGrpSpPr>
          <p:grpSpPr bwMode="auto">
            <a:xfrm>
              <a:off x="983" y="3120"/>
              <a:ext cx="856" cy="746"/>
              <a:chOff x="983" y="3120"/>
              <a:chExt cx="856" cy="746"/>
            </a:xfrm>
          </p:grpSpPr>
          <p:sp>
            <p:nvSpPr>
              <p:cNvPr id="26" name="AutoShape 20"/>
              <p:cNvSpPr>
                <a:spLocks noChangeArrowheads="1"/>
              </p:cNvSpPr>
              <p:nvPr/>
            </p:nvSpPr>
            <p:spPr bwMode="gray">
              <a:xfrm>
                <a:off x="999" y="3120"/>
                <a:ext cx="768" cy="746"/>
              </a:xfrm>
              <a:prstGeom prst="roundRect">
                <a:avLst>
                  <a:gd name="adj" fmla="val 11921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 w="3810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" name="Freeform 21"/>
              <p:cNvSpPr>
                <a:spLocks/>
              </p:cNvSpPr>
              <p:nvPr/>
            </p:nvSpPr>
            <p:spPr bwMode="gray">
              <a:xfrm>
                <a:off x="1047" y="3168"/>
                <a:ext cx="383" cy="373"/>
              </a:xfrm>
              <a:custGeom>
                <a:avLst/>
                <a:gdLst>
                  <a:gd name="T0" fmla="*/ 118 w 596"/>
                  <a:gd name="T1" fmla="*/ 0 h 598"/>
                  <a:gd name="T2" fmla="*/ 0 w 596"/>
                  <a:gd name="T3" fmla="*/ 118 h 598"/>
                  <a:gd name="T4" fmla="*/ 0 w 596"/>
                  <a:gd name="T5" fmla="*/ 589 h 598"/>
                  <a:gd name="T6" fmla="*/ 161 w 596"/>
                  <a:gd name="T7" fmla="*/ 174 h 598"/>
                  <a:gd name="T8" fmla="*/ 589 w 596"/>
                  <a:gd name="T9" fmla="*/ 0 h 598"/>
                  <a:gd name="T10" fmla="*/ 118 w 596"/>
                  <a:gd name="T11" fmla="*/ 0 h 5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96" h="598">
                    <a:moveTo>
                      <a:pt x="118" y="0"/>
                    </a:moveTo>
                    <a:cubicBezTo>
                      <a:pt x="53" y="0"/>
                      <a:pt x="0" y="53"/>
                      <a:pt x="0" y="118"/>
                    </a:cubicBezTo>
                    <a:lnTo>
                      <a:pt x="0" y="589"/>
                    </a:lnTo>
                    <a:cubicBezTo>
                      <a:pt x="27" y="598"/>
                      <a:pt x="12" y="309"/>
                      <a:pt x="161" y="174"/>
                    </a:cubicBezTo>
                    <a:cubicBezTo>
                      <a:pt x="310" y="39"/>
                      <a:pt x="596" y="29"/>
                      <a:pt x="589" y="0"/>
                    </a:cubicBezTo>
                    <a:lnTo>
                      <a:pt x="118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folHlink">
                      <a:gamma/>
                      <a:tint val="48627"/>
                      <a:invGamma/>
                    </a:schemeClr>
                  </a:gs>
                  <a:gs pos="100000">
                    <a:schemeClr val="folHlink">
                      <a:alpha val="0"/>
                    </a:schemeClr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" name="Text Box 22"/>
              <p:cNvSpPr txBox="1">
                <a:spLocks noChangeArrowheads="1"/>
              </p:cNvSpPr>
              <p:nvPr/>
            </p:nvSpPr>
            <p:spPr bwMode="gray">
              <a:xfrm>
                <a:off x="983" y="3244"/>
                <a:ext cx="856" cy="4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altLang="zh-CN" sz="2000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High </a:t>
                </a:r>
                <a:endParaRPr lang="en-US" altLang="zh-CN" sz="2000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  <a:p>
                <a:pPr algn="ctr" eaLnBrk="0" hangingPunct="0"/>
                <a:r>
                  <a:rPr lang="en-US" altLang="zh-CN" dirty="0" smtClean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Availability</a:t>
                </a:r>
                <a:r>
                  <a:rPr lang="en-US" altLang="zh-CN" sz="2000" dirty="0" smtClean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 </a:t>
                </a:r>
                <a:endParaRPr lang="en-US" altLang="zh-CN" sz="2000" b="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25" name="Text Box 23"/>
            <p:cNvSpPr txBox="1">
              <a:spLocks noChangeArrowheads="1"/>
            </p:cNvSpPr>
            <p:nvPr/>
          </p:nvSpPr>
          <p:spPr bwMode="gray">
            <a:xfrm>
              <a:off x="1872" y="3161"/>
              <a:ext cx="2928" cy="6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zh-CN" altLang="en-US" dirty="0" smtClean="0">
                  <a:solidFill>
                    <a:srgbClr val="000000"/>
                  </a:solidFill>
                  <a:ea typeface="宋体" panose="02010600030101010101" pitchFamily="2" charset="-122"/>
                </a:rPr>
                <a:t>分布式集群一定会避免单点故障导致集群不可用，高可用就要求集群有很好的容错机制，可用度需要达到</a:t>
              </a:r>
              <a:r>
                <a:rPr lang="en-US" altLang="zh-CN" dirty="0" smtClean="0">
                  <a:solidFill>
                    <a:srgbClr val="000000"/>
                  </a:solidFill>
                  <a:ea typeface="宋体" panose="02010600030101010101" pitchFamily="2" charset="-122"/>
                </a:rPr>
                <a:t>99.999%</a:t>
              </a:r>
              <a:endParaRPr lang="en-US" altLang="zh-CN" b="0" dirty="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35089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0392" y="309485"/>
            <a:ext cx="10515600" cy="629696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服务器架构 </a:t>
            </a:r>
            <a:r>
              <a:rPr lang="en-US" altLang="zh-CN" sz="3200" dirty="0" smtClean="0"/>
              <a:t>– redis</a:t>
            </a:r>
            <a:r>
              <a:rPr lang="zh-CN" altLang="en-US" sz="3200" dirty="0" smtClean="0"/>
              <a:t>分布式集群</a:t>
            </a:r>
            <a:endParaRPr lang="zh-CN" altLang="en-US" sz="3200" dirty="0"/>
          </a:p>
        </p:txBody>
      </p:sp>
      <p:sp>
        <p:nvSpPr>
          <p:cNvPr id="9" name="圆角矩形 8"/>
          <p:cNvSpPr/>
          <p:nvPr/>
        </p:nvSpPr>
        <p:spPr>
          <a:xfrm>
            <a:off x="2964405" y="4738406"/>
            <a:ext cx="1424393" cy="585527"/>
          </a:xfrm>
          <a:prstGeom prst="roundRect">
            <a:avLst>
              <a:gd name="adj" fmla="val 10000"/>
            </a:avLst>
          </a:prstGeom>
          <a:solidFill>
            <a:srgbClr val="92D05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Redis 2</a:t>
            </a:r>
          </a:p>
          <a:p>
            <a:pPr algn="ctr"/>
            <a:r>
              <a:rPr lang="en-US" altLang="zh-CN" dirty="0" smtClean="0"/>
              <a:t>zookeeper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3676601" y="3237848"/>
            <a:ext cx="1424393" cy="585527"/>
          </a:xfrm>
          <a:prstGeom prst="roundRect">
            <a:avLst>
              <a:gd name="adj" fmla="val 10000"/>
            </a:avLst>
          </a:prstGeom>
          <a:solidFill>
            <a:srgbClr val="92D05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Redis 3</a:t>
            </a:r>
          </a:p>
          <a:p>
            <a:pPr algn="ctr"/>
            <a:r>
              <a:rPr lang="en-US" altLang="zh-CN" dirty="0" smtClean="0"/>
              <a:t>zookeeper</a:t>
            </a:r>
            <a:endParaRPr lang="zh-CN" altLang="en-US" dirty="0"/>
          </a:p>
        </p:txBody>
      </p:sp>
      <p:sp>
        <p:nvSpPr>
          <p:cNvPr id="13" name="圆角矩形 12"/>
          <p:cNvSpPr/>
          <p:nvPr/>
        </p:nvSpPr>
        <p:spPr>
          <a:xfrm>
            <a:off x="4986947" y="5753478"/>
            <a:ext cx="1424393" cy="585527"/>
          </a:xfrm>
          <a:prstGeom prst="roundRect">
            <a:avLst>
              <a:gd name="adj" fmla="val 10000"/>
            </a:avLst>
          </a:prstGeom>
          <a:solidFill>
            <a:srgbClr val="92D05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Redis 1</a:t>
            </a:r>
          </a:p>
          <a:p>
            <a:pPr algn="ctr"/>
            <a:r>
              <a:rPr lang="en-US" altLang="zh-CN" dirty="0" smtClean="0"/>
              <a:t>zookeeper</a:t>
            </a:r>
            <a:endParaRPr lang="zh-CN" altLang="en-US" dirty="0"/>
          </a:p>
        </p:txBody>
      </p:sp>
      <p:sp>
        <p:nvSpPr>
          <p:cNvPr id="14" name="圆角矩形 13"/>
          <p:cNvSpPr/>
          <p:nvPr/>
        </p:nvSpPr>
        <p:spPr>
          <a:xfrm>
            <a:off x="6138859" y="3237848"/>
            <a:ext cx="1424393" cy="585527"/>
          </a:xfrm>
          <a:prstGeom prst="roundRect">
            <a:avLst>
              <a:gd name="adj" fmla="val 10000"/>
            </a:avLst>
          </a:prstGeom>
          <a:solidFill>
            <a:srgbClr val="92D05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Redis 4</a:t>
            </a:r>
          </a:p>
          <a:p>
            <a:pPr algn="ctr"/>
            <a:r>
              <a:rPr lang="en-US" altLang="zh-CN" dirty="0" smtClean="0"/>
              <a:t>zookeeper</a:t>
            </a:r>
            <a:endParaRPr lang="zh-CN" altLang="en-US" dirty="0"/>
          </a:p>
        </p:txBody>
      </p:sp>
      <p:sp>
        <p:nvSpPr>
          <p:cNvPr id="15" name="圆角矩形 14"/>
          <p:cNvSpPr/>
          <p:nvPr/>
        </p:nvSpPr>
        <p:spPr>
          <a:xfrm>
            <a:off x="6909412" y="4738405"/>
            <a:ext cx="1424393" cy="585527"/>
          </a:xfrm>
          <a:prstGeom prst="roundRect">
            <a:avLst>
              <a:gd name="adj" fmla="val 10000"/>
            </a:avLst>
          </a:prstGeom>
          <a:solidFill>
            <a:srgbClr val="92D05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Redis 5</a:t>
            </a:r>
          </a:p>
          <a:p>
            <a:pPr algn="ctr"/>
            <a:r>
              <a:rPr lang="en-US" altLang="zh-CN" dirty="0" smtClean="0"/>
              <a:t>zookeeper</a:t>
            </a:r>
            <a:endParaRPr lang="zh-CN" altLang="en-US" dirty="0"/>
          </a:p>
        </p:txBody>
      </p:sp>
      <p:grpSp>
        <p:nvGrpSpPr>
          <p:cNvPr id="16" name="组合 15"/>
          <p:cNvGrpSpPr/>
          <p:nvPr/>
        </p:nvGrpSpPr>
        <p:grpSpPr>
          <a:xfrm>
            <a:off x="4958923" y="1701927"/>
            <a:ext cx="1424393" cy="570870"/>
            <a:chOff x="2945" y="428153"/>
            <a:chExt cx="1424393" cy="570870"/>
          </a:xfrm>
        </p:grpSpPr>
        <p:sp>
          <p:nvSpPr>
            <p:cNvPr id="17" name="圆角矩形 16"/>
            <p:cNvSpPr/>
            <p:nvPr/>
          </p:nvSpPr>
          <p:spPr>
            <a:xfrm>
              <a:off x="2945" y="428153"/>
              <a:ext cx="1424393" cy="57087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圆角矩形 4"/>
            <p:cNvSpPr/>
            <p:nvPr/>
          </p:nvSpPr>
          <p:spPr>
            <a:xfrm>
              <a:off x="30813" y="456021"/>
              <a:ext cx="1368657" cy="51513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600" kern="1200" dirty="0" smtClean="0">
                  <a:solidFill>
                    <a:schemeClr val="tx1"/>
                  </a:solidFill>
                </a:rPr>
                <a:t>redis</a:t>
              </a:r>
            </a:p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600" kern="1200" dirty="0" smtClean="0"/>
                <a:t>haproxy</a:t>
              </a:r>
              <a:endParaRPr lang="zh-CN" altLang="en-US" sz="1600" kern="120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433966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3905820" y="2867880"/>
            <a:ext cx="1424393" cy="585527"/>
          </a:xfrm>
          <a:prstGeom prst="roundRect">
            <a:avLst>
              <a:gd name="adj" fmla="val 1000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Mysql</a:t>
            </a:r>
            <a:r>
              <a:rPr lang="en-US" altLang="zh-CN" dirty="0" smtClean="0"/>
              <a:t> </a:t>
            </a:r>
          </a:p>
          <a:p>
            <a:pPr algn="ctr"/>
            <a:r>
              <a:rPr lang="en-US" altLang="zh-CN" dirty="0" smtClean="0"/>
              <a:t>Node 3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3216042" y="4604875"/>
            <a:ext cx="1424393" cy="585527"/>
          </a:xfrm>
          <a:prstGeom prst="roundRect">
            <a:avLst>
              <a:gd name="adj" fmla="val 1000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Mysql </a:t>
            </a:r>
          </a:p>
          <a:p>
            <a:pPr algn="ctr"/>
            <a:r>
              <a:rPr lang="en-US" altLang="zh-CN" dirty="0" smtClean="0"/>
              <a:t>Node 2</a:t>
            </a:r>
            <a:endParaRPr lang="zh-CN" altLang="en-US" dirty="0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200392" y="309485"/>
            <a:ext cx="10515600" cy="629696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服务器架构 </a:t>
            </a:r>
            <a:r>
              <a:rPr lang="en-US" altLang="zh-CN" sz="3200" dirty="0" smtClean="0"/>
              <a:t>– </a:t>
            </a:r>
            <a:r>
              <a:rPr lang="en-US" altLang="zh-CN" sz="3200" dirty="0"/>
              <a:t>mysql</a:t>
            </a:r>
            <a:r>
              <a:rPr lang="zh-CN" altLang="en-US" sz="3200" dirty="0" smtClean="0"/>
              <a:t>分布式集群</a:t>
            </a:r>
            <a:endParaRPr lang="zh-CN" altLang="en-US" sz="3200" dirty="0"/>
          </a:p>
        </p:txBody>
      </p:sp>
      <p:sp>
        <p:nvSpPr>
          <p:cNvPr id="7" name="圆角矩形 6"/>
          <p:cNvSpPr/>
          <p:nvPr/>
        </p:nvSpPr>
        <p:spPr>
          <a:xfrm>
            <a:off x="5867464" y="5529500"/>
            <a:ext cx="1424393" cy="585527"/>
          </a:xfrm>
          <a:prstGeom prst="roundRect">
            <a:avLst>
              <a:gd name="adj" fmla="val 1000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Mysql</a:t>
            </a:r>
            <a:r>
              <a:rPr lang="en-US" altLang="zh-CN" dirty="0" smtClean="0"/>
              <a:t> </a:t>
            </a:r>
          </a:p>
          <a:p>
            <a:pPr algn="ctr"/>
            <a:r>
              <a:rPr lang="en-US" altLang="zh-CN" dirty="0" smtClean="0"/>
              <a:t>Node 1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8418907" y="4604875"/>
            <a:ext cx="1424393" cy="585527"/>
          </a:xfrm>
          <a:prstGeom prst="roundRect">
            <a:avLst>
              <a:gd name="adj" fmla="val 1000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Mysql</a:t>
            </a:r>
            <a:r>
              <a:rPr lang="en-US" altLang="zh-CN" dirty="0" smtClean="0"/>
              <a:t> </a:t>
            </a:r>
          </a:p>
          <a:p>
            <a:pPr algn="ctr"/>
            <a:r>
              <a:rPr lang="en-US" altLang="zh-CN" smtClean="0"/>
              <a:t>Node 5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7611203" y="2856148"/>
            <a:ext cx="1424393" cy="585527"/>
          </a:xfrm>
          <a:prstGeom prst="roundRect">
            <a:avLst>
              <a:gd name="adj" fmla="val 1000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Mysql</a:t>
            </a:r>
            <a:r>
              <a:rPr lang="en-US" altLang="zh-CN" dirty="0" smtClean="0"/>
              <a:t> </a:t>
            </a:r>
          </a:p>
          <a:p>
            <a:pPr algn="ctr"/>
            <a:r>
              <a:rPr lang="en-US" altLang="zh-CN" dirty="0" smtClean="0"/>
              <a:t>Node 4</a:t>
            </a: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5952524" y="1312137"/>
            <a:ext cx="1424393" cy="585527"/>
          </a:xfrm>
          <a:prstGeom prst="roundRect">
            <a:avLst>
              <a:gd name="adj" fmla="val 1000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Mysql</a:t>
            </a:r>
            <a:r>
              <a:rPr lang="en-US" altLang="zh-CN" dirty="0" smtClean="0"/>
              <a:t> </a:t>
            </a:r>
          </a:p>
          <a:p>
            <a:pPr algn="ctr"/>
            <a:r>
              <a:rPr lang="en-US" altLang="zh-CN" dirty="0" smtClean="0">
                <a:solidFill>
                  <a:srgbClr val="00B050"/>
                </a:solidFill>
              </a:rPr>
              <a:t>cluster</a:t>
            </a:r>
            <a:endParaRPr lang="zh-CN" alt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0881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395749" y="576310"/>
            <a:ext cx="10515600" cy="566788"/>
          </a:xfrm>
        </p:spPr>
        <p:txBody>
          <a:bodyPr>
            <a:normAutofit fontScale="90000"/>
          </a:bodyPr>
          <a:lstStyle/>
          <a:p>
            <a:r>
              <a:rPr lang="zh-CN" altLang="en-US" sz="3600" dirty="0" smtClean="0"/>
              <a:t>测试 </a:t>
            </a:r>
            <a:r>
              <a:rPr lang="en-US" altLang="zh-CN" sz="3600" dirty="0" smtClean="0"/>
              <a:t>- </a:t>
            </a:r>
            <a:r>
              <a:rPr lang="zh-CN" altLang="en-US" sz="3600" dirty="0" smtClean="0"/>
              <a:t>交付原则</a:t>
            </a:r>
            <a:endParaRPr lang="zh-CN" altLang="en-US" sz="3600" dirty="0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395750" y="1753896"/>
            <a:ext cx="4592811" cy="629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dirty="0" smtClean="0"/>
              <a:t>测试期尽可能发现问题</a:t>
            </a:r>
            <a:endParaRPr lang="zh-CN" altLang="en-US" sz="2800" dirty="0"/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395750" y="2962936"/>
            <a:ext cx="4592811" cy="629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dirty="0" smtClean="0"/>
              <a:t>测试期不放过任何问题</a:t>
            </a:r>
            <a:endParaRPr lang="zh-CN" altLang="en-US" sz="2800" dirty="0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395749" y="4171976"/>
            <a:ext cx="4592811" cy="629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dirty="0" smtClean="0"/>
              <a:t>交付流程以测试结果为依据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251305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</TotalTime>
  <Words>506</Words>
  <Application>Microsoft Office PowerPoint</Application>
  <PresentationFormat>宽屏</PresentationFormat>
  <Paragraphs>186</Paragraphs>
  <Slides>9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8" baseType="lpstr">
      <vt:lpstr>等线</vt:lpstr>
      <vt:lpstr>宋体</vt:lpstr>
      <vt:lpstr>微软雅黑</vt:lpstr>
      <vt:lpstr>Arial</vt:lpstr>
      <vt:lpstr>Calibri</vt:lpstr>
      <vt:lpstr>Calibri Light</vt:lpstr>
      <vt:lpstr>Impact</vt:lpstr>
      <vt:lpstr>Times New Roman</vt:lpstr>
      <vt:lpstr>Office 主题</vt:lpstr>
      <vt:lpstr>服务器老架构</vt:lpstr>
      <vt:lpstr>服务器新架构</vt:lpstr>
      <vt:lpstr>服务器新架构特性</vt:lpstr>
      <vt:lpstr>服务器预购清单</vt:lpstr>
      <vt:lpstr>服务器续费清单</vt:lpstr>
      <vt:lpstr>分布式技术核心难点</vt:lpstr>
      <vt:lpstr>服务器架构 – redis分布式集群</vt:lpstr>
      <vt:lpstr>服务器架构 – mysql分布式集群</vt:lpstr>
      <vt:lpstr>测试 - 交付原则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 T</dc:creator>
  <cp:lastModifiedBy>D T</cp:lastModifiedBy>
  <cp:revision>82</cp:revision>
  <dcterms:created xsi:type="dcterms:W3CDTF">2015-10-22T08:58:37Z</dcterms:created>
  <dcterms:modified xsi:type="dcterms:W3CDTF">2015-11-13T11:06:18Z</dcterms:modified>
</cp:coreProperties>
</file>