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265" r:id="rId4"/>
    <p:sldId id="267" r:id="rId5"/>
    <p:sldId id="264" r:id="rId6"/>
    <p:sldId id="266" r:id="rId7"/>
    <p:sldId id="268" r:id="rId8"/>
    <p:sldId id="269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1" autoAdjust="0"/>
    <p:restoredTop sz="95171" autoAdjust="0"/>
  </p:normalViewPr>
  <p:slideViewPr>
    <p:cSldViewPr snapToGrid="0">
      <p:cViewPr varScale="1">
        <p:scale>
          <a:sx n="69" d="100"/>
          <a:sy n="69" d="100"/>
        </p:scale>
        <p:origin x="78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18B94-9F56-4061-B8A6-AAB19098DACB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D4F5E-3BE5-4747-8E65-B13F3204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4F5E-3BE5-4747-8E65-B13F32047D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5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4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1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1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9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4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3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2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6EA5-38A5-4929-8CD1-53A1CCA85608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3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showerlee.com/wp-content/uploads/2013/08/83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showerlee.com/wp-content/uploads/2013/08/119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337" y="341220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监控系统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54829" y="3291195"/>
            <a:ext cx="4616245" cy="28554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饼状图、曲线图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一切皆数值，数值成报表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自定义监控项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脚本取值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41196" y="1470798"/>
            <a:ext cx="1643074" cy="1643074"/>
          </a:xfrm>
          <a:prstGeom prst="ellipse">
            <a:avLst/>
          </a:prstGeom>
          <a:gradFill flip="none" rotWithShape="1">
            <a:gsLst>
              <a:gs pos="0">
                <a:srgbClr val="F6800A">
                  <a:shade val="30000"/>
                  <a:satMod val="115000"/>
                </a:srgbClr>
              </a:gs>
              <a:gs pos="50000">
                <a:srgbClr val="F6800A">
                  <a:shade val="67500"/>
                  <a:satMod val="115000"/>
                </a:srgbClr>
              </a:gs>
              <a:gs pos="100000">
                <a:srgbClr val="F6800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scene3d>
            <a:camera prst="isometricTopUp">
              <a:rot lat="19200000" lon="21000000" rev="600000"/>
            </a:camera>
            <a:lightRig rig="soft" dir="t"/>
          </a:scene3d>
          <a:sp3d extrusionH="50800" prstMaterial="matte">
            <a:bevelT/>
            <a:bevelB w="0" h="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94000"/>
                    </a:prstClr>
                  </a:innerShdw>
                </a:effectLst>
                <a:latin typeface="Arial Black" pitchFamily="34" charset="0"/>
                <a:ea typeface="微软雅黑" pitchFamily="34" charset="-122"/>
              </a:rPr>
              <a:t>zabbix</a:t>
            </a:r>
            <a:endParaRPr lang="zh-CN" altLang="en-US" sz="2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94000"/>
                  </a:prstClr>
                </a:innerShdw>
              </a:effectLst>
              <a:latin typeface="Arial Black" pitchFamily="34" charset="0"/>
              <a:ea typeface="微软雅黑" pitchFamily="34" charset="-122"/>
            </a:endParaRPr>
          </a:p>
        </p:txBody>
      </p:sp>
      <p:grpSp>
        <p:nvGrpSpPr>
          <p:cNvPr id="7" name="Diagram group"/>
          <p:cNvGrpSpPr/>
          <p:nvPr/>
        </p:nvGrpSpPr>
        <p:grpSpPr>
          <a:xfrm>
            <a:off x="8209765" y="1586818"/>
            <a:ext cx="1996287" cy="1297586"/>
            <a:chOff x="1721" y="1898198"/>
            <a:chExt cx="1996287" cy="1297586"/>
          </a:xfrm>
          <a:scene3d>
            <a:camera prst="perspectiveRelaxedModerately" zoom="92000"/>
            <a:lightRig rig="balanced" dir="t">
              <a:rot lat="0" lon="0" rev="13200000"/>
            </a:lightRig>
          </a:scene3d>
        </p:grpSpPr>
        <p:grpSp>
          <p:nvGrpSpPr>
            <p:cNvPr id="8" name="组合 7"/>
            <p:cNvGrpSpPr/>
            <p:nvPr/>
          </p:nvGrpSpPr>
          <p:grpSpPr>
            <a:xfrm>
              <a:off x="1721" y="1898198"/>
              <a:ext cx="1996287" cy="1297586"/>
              <a:chOff x="1721" y="1898198"/>
              <a:chExt cx="1996287" cy="1297586"/>
            </a:xfrm>
            <a:scene3d>
              <a:camera prst="perspectiveRelaxedModerately" zoom="92000"/>
              <a:lightRig rig="balanced" dir="t">
                <a:rot lat="0" lon="0" rev="13200000"/>
              </a:lightRig>
            </a:scene3d>
          </p:grpSpPr>
          <p:sp>
            <p:nvSpPr>
              <p:cNvPr id="9" name="圆角矩形 8"/>
              <p:cNvSpPr/>
              <p:nvPr/>
            </p:nvSpPr>
            <p:spPr>
              <a:xfrm>
                <a:off x="1721" y="1898198"/>
                <a:ext cx="1996287" cy="129758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圆角矩形 4"/>
              <p:cNvSpPr/>
              <p:nvPr/>
            </p:nvSpPr>
            <p:spPr>
              <a:xfrm>
                <a:off x="65064" y="1961541"/>
                <a:ext cx="1869601" cy="11709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000" kern="1200" dirty="0" smtClean="0">
                    <a:latin typeface="Arial Black" pitchFamily="34" charset="0"/>
                  </a:rPr>
                  <a:t>nagios</a:t>
                </a:r>
                <a:endParaRPr lang="zh-CN" altLang="en-US" sz="3000" kern="1200" dirty="0">
                  <a:latin typeface="Arial Black" pitchFamily="34" charset="0"/>
                </a:endParaRPr>
              </a:p>
            </p:txBody>
          </p:sp>
        </p:grpSp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7834586" y="3113301"/>
            <a:ext cx="4175705" cy="2855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图形化界面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丰富的插件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活的告警方式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细的状态监控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 rot="10800000" flipV="1">
            <a:off x="954814" y="5612090"/>
            <a:ext cx="10146574" cy="71337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sz="2400" dirty="0" smtClean="0"/>
              <a:t>我们同时部署这两套监控系统，对数据库、</a:t>
            </a:r>
            <a:r>
              <a:rPr lang="en-US" altLang="zh-CN" sz="2400" dirty="0" smtClean="0"/>
              <a:t>redis</a:t>
            </a:r>
            <a:r>
              <a:rPr lang="zh-CN" altLang="en-US" sz="2400" dirty="0" smtClean="0"/>
              <a:t>、集群做深入的实时监控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377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337" y="341220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操作安全</a:t>
            </a:r>
            <a:endParaRPr lang="zh-CN" altLang="en-US" dirty="0"/>
          </a:p>
        </p:txBody>
      </p:sp>
      <p:pic>
        <p:nvPicPr>
          <p:cNvPr id="3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5606298" y="1202894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5239137" y="817347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运维跳板机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573101" y="4524065"/>
            <a:ext cx="936625" cy="64928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 rot="203430">
            <a:off x="4490209" y="4556115"/>
            <a:ext cx="1100461" cy="561060"/>
          </a:xfrm>
          <a:prstGeom prst="ellips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10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995581" y="2362325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8521837" y="2365617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9313126" y="2730422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监控平台</a:t>
            </a:r>
            <a:r>
              <a:rPr lang="en-US" altLang="zh-CN" sz="160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1865774" y="2730422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监控平台</a:t>
            </a:r>
            <a:r>
              <a:rPr lang="en-US" altLang="zh-CN" sz="160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Text Box 46"/>
          <p:cNvSpPr txBox="1">
            <a:spLocks noChangeArrowheads="1"/>
          </p:cNvSpPr>
          <p:nvPr/>
        </p:nvSpPr>
        <p:spPr bwMode="auto">
          <a:xfrm>
            <a:off x="7041413" y="5240756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生产环境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4213078" y="5240756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准生产环境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 rot="8417283" flipV="1">
            <a:off x="7228870" y="3935300"/>
            <a:ext cx="1467385" cy="220776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 rot="2796366" flipV="1">
            <a:off x="3418392" y="3915677"/>
            <a:ext cx="1397934" cy="187227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 rot="1253042" flipV="1">
            <a:off x="3677087" y="3746262"/>
            <a:ext cx="3124100" cy="131291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 rot="9233182">
            <a:off x="5366636" y="3867143"/>
            <a:ext cx="3167810" cy="193704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 rot="20328406">
            <a:off x="6494770" y="2583693"/>
            <a:ext cx="197876" cy="1881265"/>
            <a:chOff x="901196" y="1114416"/>
            <a:chExt cx="1024688" cy="559480"/>
          </a:xfrm>
        </p:grpSpPr>
        <p:sp>
          <p:nvSpPr>
            <p:cNvPr id="22" name="右箭头 21"/>
            <p:cNvSpPr/>
            <p:nvPr/>
          </p:nvSpPr>
          <p:spPr>
            <a:xfrm rot="5400000">
              <a:off x="1133800" y="881812"/>
              <a:ext cx="559480" cy="10246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右箭头 4"/>
            <p:cNvSpPr/>
            <p:nvPr/>
          </p:nvSpPr>
          <p:spPr>
            <a:xfrm>
              <a:off x="1106134" y="1114416"/>
              <a:ext cx="614812" cy="39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919605">
            <a:off x="5223876" y="2479684"/>
            <a:ext cx="217308" cy="1881265"/>
            <a:chOff x="901196" y="1114416"/>
            <a:chExt cx="1024688" cy="559480"/>
          </a:xfrm>
        </p:grpSpPr>
        <p:sp>
          <p:nvSpPr>
            <p:cNvPr id="25" name="右箭头 24"/>
            <p:cNvSpPr/>
            <p:nvPr/>
          </p:nvSpPr>
          <p:spPr>
            <a:xfrm rot="5400000">
              <a:off x="1133800" y="881812"/>
              <a:ext cx="559480" cy="10246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右箭头 4"/>
            <p:cNvSpPr/>
            <p:nvPr/>
          </p:nvSpPr>
          <p:spPr>
            <a:xfrm>
              <a:off x="1106134" y="1114416"/>
              <a:ext cx="614812" cy="39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右箭头 26"/>
          <p:cNvSpPr/>
          <p:nvPr/>
        </p:nvSpPr>
        <p:spPr>
          <a:xfrm rot="9438687">
            <a:off x="3664722" y="2419359"/>
            <a:ext cx="1805282" cy="1734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28" name="右箭头 27"/>
          <p:cNvSpPr/>
          <p:nvPr/>
        </p:nvSpPr>
        <p:spPr>
          <a:xfrm rot="1036825">
            <a:off x="6388089" y="2401429"/>
            <a:ext cx="2041784" cy="246314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29" name="矩形 3"/>
          <p:cNvSpPr>
            <a:spLocks noChangeArrowheads="1"/>
          </p:cNvSpPr>
          <p:nvPr/>
        </p:nvSpPr>
        <p:spPr bwMode="auto">
          <a:xfrm rot="10800000" flipV="1">
            <a:off x="1835885" y="5735629"/>
            <a:ext cx="8576919" cy="71337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sz="2400" dirty="0"/>
              <a:t>切</a:t>
            </a:r>
            <a:r>
              <a:rPr lang="zh-CN" altLang="en-US" sz="2400" dirty="0" smtClean="0"/>
              <a:t>断所有环境服务器的公网入口，只能</a:t>
            </a:r>
            <a:r>
              <a:rPr lang="en-US" altLang="zh-CN" sz="2400" dirty="0" smtClean="0"/>
              <a:t>ssh</a:t>
            </a:r>
            <a:r>
              <a:rPr lang="zh-CN" altLang="en-US" sz="2400" dirty="0" smtClean="0"/>
              <a:t>到运维跳板机操作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293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337" y="209242"/>
            <a:ext cx="2224364" cy="990600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应急措施</a:t>
            </a:r>
            <a:endParaRPr lang="zh-CN" altLang="en-US" dirty="0"/>
          </a:p>
        </p:txBody>
      </p:sp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1564925" y="1481130"/>
            <a:ext cx="3047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是获知事故的第一手段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1564925" y="3224956"/>
            <a:ext cx="3047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是解决事故的第一方案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1564925" y="4991274"/>
            <a:ext cx="3047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是预防事故的第一方案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圆角矩形 4"/>
          <p:cNvSpPr>
            <a:spLocks noChangeArrowheads="1"/>
          </p:cNvSpPr>
          <p:nvPr/>
        </p:nvSpPr>
        <p:spPr bwMode="auto">
          <a:xfrm>
            <a:off x="293337" y="1467360"/>
            <a:ext cx="1271588" cy="408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marL="95250" algn="ctr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监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控报警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圆角矩形 4"/>
          <p:cNvSpPr>
            <a:spLocks noChangeArrowheads="1"/>
          </p:cNvSpPr>
          <p:nvPr/>
        </p:nvSpPr>
        <p:spPr bwMode="auto">
          <a:xfrm>
            <a:off x="293337" y="3189922"/>
            <a:ext cx="1271588" cy="408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marL="95250" algn="ctr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手动恢复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圆角矩形 4"/>
          <p:cNvSpPr>
            <a:spLocks noChangeArrowheads="1"/>
          </p:cNvSpPr>
          <p:nvPr/>
        </p:nvSpPr>
        <p:spPr bwMode="auto">
          <a:xfrm>
            <a:off x="293337" y="4956240"/>
            <a:ext cx="1264444" cy="408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marL="95250" algn="ctr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双机热备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1405519" y="1906160"/>
            <a:ext cx="10786481" cy="13100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HaProxy</a:t>
            </a:r>
            <a:r>
              <a:rPr lang="zh-CN" altLang="en-US" sz="2400" dirty="0" smtClean="0"/>
              <a:t>连接数、网</a:t>
            </a:r>
            <a:r>
              <a:rPr lang="zh-CN" altLang="en-US" sz="2400" dirty="0"/>
              <a:t>卡流量</a:t>
            </a:r>
            <a:r>
              <a:rPr lang="zh-CN" altLang="en-US" sz="2400" dirty="0" smtClean="0"/>
              <a:t>持续飙高，结合对客户端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连接数的统计，初步判断是否为</a:t>
            </a:r>
            <a:r>
              <a:rPr lang="en-US" altLang="zh-CN" sz="2400" dirty="0" smtClean="0"/>
              <a:t>DDOS</a:t>
            </a:r>
          </a:p>
          <a:p>
            <a:r>
              <a:rPr lang="en-US" altLang="zh-CN" sz="2400" dirty="0" smtClean="0"/>
              <a:t>Redis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连接数爆点，主从复制故障</a:t>
            </a:r>
            <a:r>
              <a:rPr lang="en-US" altLang="zh-CN" sz="2400" dirty="0" smtClean="0"/>
              <a:t>….</a:t>
            </a:r>
            <a:r>
              <a:rPr lang="zh-CN" altLang="en-US" sz="2400" dirty="0" smtClean="0"/>
              <a:t>监控系统会邮件、短信告警，深夜我们不怕被吵醒，就怕发生事故无人知晓</a:t>
            </a:r>
            <a:endParaRPr lang="zh-CN" altLang="en-US" sz="240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405519" y="3651023"/>
            <a:ext cx="10624556" cy="1305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HaProxy</a:t>
            </a:r>
            <a:r>
              <a:rPr lang="zh-CN" altLang="en-US" sz="2400" dirty="0" smtClean="0"/>
              <a:t>宕机，重启服务无效，修改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指向</a:t>
            </a:r>
            <a:r>
              <a:rPr lang="en-US" altLang="zh-CN" sz="2400" dirty="0" smtClean="0"/>
              <a:t>nginx</a:t>
            </a:r>
            <a:r>
              <a:rPr lang="zh-CN" altLang="en-US" sz="2400" dirty="0" smtClean="0"/>
              <a:t>，这个过程要</a:t>
            </a:r>
            <a:r>
              <a:rPr lang="en-US" altLang="zh-CN" sz="2400" dirty="0" smtClean="0"/>
              <a:t>5 – 10</a:t>
            </a:r>
            <a:r>
              <a:rPr lang="zh-CN" altLang="en-US" sz="2400" dirty="0" smtClean="0"/>
              <a:t>分钟；用</a:t>
            </a:r>
            <a:r>
              <a:rPr lang="en-US" altLang="zh-CN" sz="2400" dirty="0" smtClean="0"/>
              <a:t>iptables</a:t>
            </a:r>
            <a:r>
              <a:rPr lang="zh-CN" altLang="en-US" sz="2400" dirty="0" smtClean="0"/>
              <a:t>封掉</a:t>
            </a:r>
            <a:r>
              <a:rPr lang="en-US" altLang="zh-CN" sz="2400" dirty="0" smtClean="0"/>
              <a:t>DDOS</a:t>
            </a:r>
            <a:r>
              <a:rPr lang="zh-CN" altLang="en-US" sz="2400" dirty="0" smtClean="0"/>
              <a:t>源，遏制可能的再事故</a:t>
            </a:r>
            <a:endParaRPr lang="en-US" altLang="zh-CN" sz="2400" dirty="0" smtClean="0"/>
          </a:p>
          <a:p>
            <a:r>
              <a:rPr lang="en-US" altLang="zh-CN" sz="2400" dirty="0" smtClean="0"/>
              <a:t>Mysql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宕机，停止</a:t>
            </a:r>
            <a:r>
              <a:rPr lang="en-US" altLang="zh-CN" sz="2400" dirty="0" smtClean="0"/>
              <a:t>master</a:t>
            </a:r>
            <a:r>
              <a:rPr lang="zh-CN" altLang="en-US" sz="2400" dirty="0"/>
              <a:t>内</a:t>
            </a:r>
            <a:r>
              <a:rPr lang="zh-CN" altLang="en-US" sz="2400" dirty="0" smtClean="0"/>
              <a:t>网网卡同时开放外网访问，修改</a:t>
            </a:r>
            <a:r>
              <a:rPr lang="en-US" altLang="zh-CN" sz="2400" dirty="0" smtClean="0"/>
              <a:t>slave</a:t>
            </a:r>
            <a:r>
              <a:rPr lang="zh-CN" altLang="en-US" sz="2400" dirty="0" smtClean="0"/>
              <a:t>内网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为原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，这个过程需要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– 3</a:t>
            </a:r>
            <a:r>
              <a:rPr lang="zh-CN" altLang="en-US" sz="2400" dirty="0" smtClean="0"/>
              <a:t>分</a:t>
            </a:r>
            <a:r>
              <a:rPr lang="zh-CN" altLang="en-US" sz="2400" dirty="0"/>
              <a:t>钟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405519" y="5509293"/>
            <a:ext cx="10515600" cy="1348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Keepalived</a:t>
            </a:r>
            <a:r>
              <a:rPr lang="zh-CN" altLang="en-US" sz="2400" dirty="0" smtClean="0"/>
              <a:t>是最常用的自动</a:t>
            </a:r>
            <a:r>
              <a:rPr lang="en-US" altLang="zh-CN" sz="2400" dirty="0" smtClean="0"/>
              <a:t>failover</a:t>
            </a:r>
            <a:r>
              <a:rPr lang="zh-CN" altLang="en-US" sz="2400" dirty="0" smtClean="0"/>
              <a:t>机制，但是没有经过严格测试的，我们不敢轻易上线</a:t>
            </a:r>
            <a:endParaRPr lang="en-US" altLang="zh-CN" sz="2400" dirty="0" smtClean="0"/>
          </a:p>
          <a:p>
            <a:r>
              <a:rPr lang="zh-CN" altLang="en-US" sz="2400" dirty="0" smtClean="0"/>
              <a:t>我们会不断寻找更可靠的</a:t>
            </a:r>
            <a:r>
              <a:rPr lang="en-US" altLang="zh-CN" sz="2400" dirty="0" smtClean="0"/>
              <a:t>failover</a:t>
            </a:r>
            <a:r>
              <a:rPr lang="zh-CN" altLang="en-US" sz="2400" dirty="0" smtClean="0"/>
              <a:t>方案，来解决</a:t>
            </a:r>
            <a:r>
              <a:rPr lang="en-US" altLang="zh-CN" sz="2400" dirty="0" smtClean="0"/>
              <a:t>HaProxy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的单点故障，争取事故</a:t>
            </a:r>
            <a:r>
              <a:rPr lang="zh-CN" altLang="en-US" sz="2400" dirty="0"/>
              <a:t>最小</a:t>
            </a:r>
            <a:r>
              <a:rPr lang="zh-CN" altLang="en-US" sz="2400" dirty="0" smtClean="0"/>
              <a:t>等待、最少损失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0266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0795" y="200861"/>
            <a:ext cx="1999921" cy="822508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基础监控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180795" y="1270861"/>
            <a:ext cx="3059463" cy="40161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内存使用</a:t>
            </a:r>
            <a:endParaRPr lang="en-US" altLang="zh-CN" sz="2000" dirty="0" smtClean="0"/>
          </a:p>
          <a:p>
            <a:endParaRPr lang="zh-CN" altLang="en-US" sz="240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8483623" y="123505"/>
            <a:ext cx="1549977" cy="43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CPU</a:t>
            </a:r>
            <a:r>
              <a:rPr lang="zh-CN" altLang="en-US" sz="2000" dirty="0" smtClean="0"/>
              <a:t>负载</a:t>
            </a:r>
            <a:endParaRPr lang="en-US" altLang="zh-CN" sz="2000" dirty="0" smtClean="0"/>
          </a:p>
          <a:p>
            <a:endParaRPr lang="zh-CN" altLang="en-US" sz="2400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130171" y="3121714"/>
            <a:ext cx="1767692" cy="40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系统负载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80793" y="4454192"/>
            <a:ext cx="1999921" cy="372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 smtClean="0"/>
              <a:t>磁盘利用率</a:t>
            </a:r>
            <a:endParaRPr lang="en-US" altLang="zh-CN" sz="2200" dirty="0" smtClean="0"/>
          </a:p>
          <a:p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8" y="1675916"/>
            <a:ext cx="2164444" cy="957350"/>
          </a:xfrm>
          <a:prstGeom prst="rect">
            <a:avLst/>
          </a:prstGeom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180794" y="2908420"/>
            <a:ext cx="1999921" cy="40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进程数</a:t>
            </a:r>
            <a:endParaRPr lang="zh-CN" altLang="en-US" sz="2400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130171" y="1270861"/>
            <a:ext cx="1767692" cy="40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安全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561" y="1699244"/>
            <a:ext cx="2522528" cy="78162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848" y="596208"/>
            <a:ext cx="3156601" cy="46644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28" y="3374890"/>
            <a:ext cx="2780897" cy="80218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727" y="4826776"/>
            <a:ext cx="2964931" cy="2031223"/>
          </a:xfrm>
          <a:prstGeom prst="rect">
            <a:avLst/>
          </a:prstGeom>
        </p:spPr>
      </p:pic>
      <p:sp>
        <p:nvSpPr>
          <p:cNvPr id="25" name="内容占位符 2"/>
          <p:cNvSpPr txBox="1">
            <a:spLocks/>
          </p:cNvSpPr>
          <p:nvPr/>
        </p:nvSpPr>
        <p:spPr>
          <a:xfrm>
            <a:off x="4404571" y="4826776"/>
            <a:ext cx="1767692" cy="40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主机存活</a:t>
            </a:r>
            <a:endParaRPr lang="zh-CN" altLang="en-US" sz="20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4333" y="5349182"/>
            <a:ext cx="1737930" cy="11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337" y="341220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系统资源监</a:t>
            </a:r>
            <a:r>
              <a:rPr lang="zh-CN" altLang="en-US" dirty="0" smtClean="0"/>
              <a:t>控</a:t>
            </a:r>
            <a:endParaRPr lang="zh-CN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36682" y="1463598"/>
            <a:ext cx="2713099" cy="79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ts val="675"/>
              </a:spcBef>
              <a:spcAft>
                <a:spcPct val="25000"/>
              </a:spcAft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System load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fontAlgn="base">
              <a:lnSpc>
                <a:spcPts val="3000"/>
              </a:lnSpc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uptime | cut -d "," -f 4-6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31" y="2266570"/>
            <a:ext cx="6169707" cy="4250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31" y="4268401"/>
            <a:ext cx="8807596" cy="2171176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36682" y="2896043"/>
            <a:ext cx="4597318" cy="13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ts val="675"/>
              </a:spcBef>
              <a:spcAft>
                <a:spcPct val="25000"/>
              </a:spcAft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1400" b="1" kern="0" dirty="0" smtClean="0">
                <a:solidFill>
                  <a:schemeClr val="tx2"/>
                </a:solidFill>
              </a:rPr>
              <a:t>CPU utilization</a:t>
            </a:r>
            <a:r>
              <a:rPr lang="zh-CN" altLang="en-US" sz="1400" b="1" kern="0" dirty="0" smtClean="0">
                <a:solidFill>
                  <a:schemeClr val="tx2"/>
                </a:solidFill>
              </a:rPr>
              <a:t>、</a:t>
            </a:r>
            <a:r>
              <a:rPr lang="en-US" altLang="zh-CN" sz="1400" b="1" kern="0" dirty="0" smtClean="0">
                <a:solidFill>
                  <a:schemeClr val="tx2"/>
                </a:solidFill>
              </a:rPr>
              <a:t>Sys-</a:t>
            </a:r>
            <a:r>
              <a:rPr lang="en-US" altLang="zh-CN" sz="1400" b="1" kern="0" dirty="0" err="1" smtClean="0">
                <a:solidFill>
                  <a:schemeClr val="tx2"/>
                </a:solidFill>
              </a:rPr>
              <a:t>io</a:t>
            </a:r>
            <a:r>
              <a:rPr lang="zh-CN" altLang="en-US" sz="1400" b="1" kern="0" dirty="0" smtClean="0">
                <a:solidFill>
                  <a:schemeClr val="tx2"/>
                </a:solidFill>
              </a:rPr>
              <a:t>、</a:t>
            </a:r>
            <a:r>
              <a:rPr lang="en-US" altLang="zh-CN" sz="1400" b="1" kern="0" dirty="0">
                <a:solidFill>
                  <a:schemeClr val="tx2"/>
                </a:solidFill>
              </a:rPr>
              <a:t>User-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io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fontAlgn="base">
              <a:lnSpc>
                <a:spcPts val="3000"/>
              </a:lnSpc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 smtClean="0">
                <a:solidFill>
                  <a:schemeClr val="tx2"/>
                </a:solidFill>
              </a:rPr>
              <a:t>iostat –x 10 -t 1</a:t>
            </a:r>
          </a:p>
          <a:p>
            <a:pPr marL="742950" lvl="1" indent="-285750" fontAlgn="base">
              <a:lnSpc>
                <a:spcPts val="3000"/>
              </a:lnSpc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CPU utilization=%user+%nice+%</a:t>
            </a:r>
            <a:r>
              <a:rPr lang="en-US" altLang="zh-CN" sz="1400" b="1" kern="0" dirty="0" smtClean="0">
                <a:solidFill>
                  <a:schemeClr val="tx2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80561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0937" y="135439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系统性能监</a:t>
            </a:r>
            <a:r>
              <a:rPr lang="zh-CN" altLang="en-US" dirty="0" smtClean="0"/>
              <a:t>控</a:t>
            </a:r>
            <a:endParaRPr lang="zh-CN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93338" y="3498968"/>
            <a:ext cx="6010482" cy="79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ts val="675"/>
              </a:spcBef>
              <a:spcAft>
                <a:spcPct val="25000"/>
              </a:spcAft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Fsync flushing times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It is related to the dirty page write to </a:t>
            </a:r>
            <a:r>
              <a:rPr lang="en-US" altLang="zh-CN" sz="1400" b="1" kern="0" dirty="0" smtClean="0">
                <a:solidFill>
                  <a:schemeClr val="tx2"/>
                </a:solidFill>
              </a:rPr>
              <a:t>DISK</a:t>
            </a: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cat /proc/sys/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vm</a:t>
            </a:r>
            <a:r>
              <a:rPr lang="en-US" altLang="zh-CN" sz="1400" b="1" kern="0" dirty="0">
                <a:solidFill>
                  <a:schemeClr val="tx2"/>
                </a:solidFill>
              </a:rPr>
              <a:t>/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dirty_writeback_centisecs</a:t>
            </a:r>
            <a:endParaRPr lang="en-US" altLang="zh-CN" sz="1400" b="1" kern="0" dirty="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93338" y="5112427"/>
            <a:ext cx="11898662" cy="105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ts val="675"/>
              </a:spcBef>
              <a:spcAft>
                <a:spcPct val="25000"/>
              </a:spcAft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File descriptor occupation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Show the number of file descriptors open in all processes, it can help to find out the potential program issues or the network performance problem</a:t>
            </a:r>
            <a:endParaRPr lang="en-US" altLang="zh-CN" sz="1400" b="1" kern="0" dirty="0" smtClean="0">
              <a:solidFill>
                <a:schemeClr val="tx2"/>
              </a:solidFill>
            </a:endParaRP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cat /proc/sys/fs/file-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nr</a:t>
            </a:r>
            <a:r>
              <a:rPr lang="en-US" altLang="zh-CN" sz="1400" b="1" kern="0" dirty="0">
                <a:solidFill>
                  <a:schemeClr val="tx2"/>
                </a:solidFill>
              </a:rPr>
              <a:t> | 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awk</a:t>
            </a:r>
            <a:r>
              <a:rPr lang="en-US" altLang="zh-CN" sz="1400" b="1" kern="0" dirty="0">
                <a:solidFill>
                  <a:schemeClr val="tx2"/>
                </a:solidFill>
              </a:rPr>
              <a:t> '{print $1}'</a:t>
            </a:r>
            <a:endParaRPr lang="en-US" altLang="zh-CN" sz="1400" b="1" kern="0" dirty="0" smtClean="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51" y="4585528"/>
            <a:ext cx="8580476" cy="519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1" y="6172249"/>
            <a:ext cx="9365673" cy="546197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93338" y="1101868"/>
            <a:ext cx="4958162" cy="133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ts val="675"/>
              </a:spcBef>
              <a:spcAft>
                <a:spcPct val="25000"/>
              </a:spcAft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NUMA status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Show NUMA scheduler work status</a:t>
            </a: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 err="1" smtClean="0">
                <a:solidFill>
                  <a:schemeClr val="tx2"/>
                </a:solidFill>
              </a:rPr>
              <a:t>numastat</a:t>
            </a:r>
            <a:r>
              <a:rPr lang="en-US" altLang="zh-CN" sz="1400" b="1" kern="0" dirty="0" smtClean="0">
                <a:solidFill>
                  <a:schemeClr val="tx2"/>
                </a:solidFill>
              </a:rPr>
              <a:t> </a:t>
            </a:r>
            <a:r>
              <a:rPr lang="en-US" altLang="zh-CN" sz="1400" b="1" kern="0" dirty="0">
                <a:solidFill>
                  <a:schemeClr val="tx2"/>
                </a:solidFill>
              </a:rPr>
              <a:t>|grep 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numa_hit|awk</a:t>
            </a:r>
            <a:r>
              <a:rPr lang="en-US" altLang="zh-CN" sz="1400" b="1" kern="0" dirty="0">
                <a:solidFill>
                  <a:schemeClr val="tx2"/>
                </a:solidFill>
              </a:rPr>
              <a:t> '{print $2}'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 err="1" smtClean="0">
                <a:solidFill>
                  <a:schemeClr val="tx2"/>
                </a:solidFill>
              </a:rPr>
              <a:t>numastat</a:t>
            </a:r>
            <a:r>
              <a:rPr lang="en-US" altLang="zh-CN" sz="1400" b="1" kern="0" dirty="0" smtClean="0">
                <a:solidFill>
                  <a:schemeClr val="tx2"/>
                </a:solidFill>
              </a:rPr>
              <a:t> </a:t>
            </a:r>
            <a:r>
              <a:rPr lang="en-US" altLang="zh-CN" sz="1400" b="1" kern="0" dirty="0">
                <a:solidFill>
                  <a:schemeClr val="tx2"/>
                </a:solidFill>
              </a:rPr>
              <a:t>|grep 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numa_miss|awk</a:t>
            </a:r>
            <a:r>
              <a:rPr lang="en-US" altLang="zh-CN" sz="1400" b="1" kern="0" dirty="0">
                <a:solidFill>
                  <a:schemeClr val="tx2"/>
                </a:solidFill>
              </a:rPr>
              <a:t> '{print $2}'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000"/>
              </a:lnSpc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t="66789"/>
          <a:stretch/>
        </p:blipFill>
        <p:spPr>
          <a:xfrm>
            <a:off x="821751" y="2563402"/>
            <a:ext cx="8121796" cy="9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337" y="341220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内存、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监</a:t>
            </a:r>
            <a:r>
              <a:rPr lang="zh-CN" altLang="en-US" dirty="0" smtClean="0"/>
              <a:t>控</a:t>
            </a:r>
            <a:endParaRPr lang="zh-CN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53554" y="1353547"/>
            <a:ext cx="5290045" cy="79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ts val="675"/>
              </a:spcBef>
              <a:spcAft>
                <a:spcPct val="25000"/>
              </a:spcAft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MySQL instance memory occupation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fontAlgn="base">
              <a:lnSpc>
                <a:spcPts val="3000"/>
              </a:lnSpc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 smtClean="0">
                <a:solidFill>
                  <a:schemeClr val="tx2"/>
                </a:solidFill>
              </a:rPr>
              <a:t>cat </a:t>
            </a:r>
            <a:r>
              <a:rPr lang="en-US" altLang="zh-CN" sz="1400" b="1" kern="0" dirty="0">
                <a:solidFill>
                  <a:schemeClr val="tx2"/>
                </a:solidFill>
              </a:rPr>
              <a:t>/proc/$(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pgrep</a:t>
            </a:r>
            <a:r>
              <a:rPr lang="en-US" altLang="zh-CN" sz="1400" b="1" kern="0" dirty="0">
                <a:solidFill>
                  <a:schemeClr val="tx2"/>
                </a:solidFill>
              </a:rPr>
              <a:t> -u mysql mysqld)/status |grep 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VmRSS</a:t>
            </a:r>
            <a:endParaRPr lang="en-US" altLang="zh-CN" sz="1400" b="1" kern="0" dirty="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53554" y="3286136"/>
            <a:ext cx="10637899" cy="13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ts val="675"/>
              </a:spcBef>
              <a:spcAft>
                <a:spcPct val="25000"/>
              </a:spcAft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1400" b="1" kern="0" dirty="0" smtClean="0">
                <a:solidFill>
                  <a:schemeClr val="tx2"/>
                </a:solidFill>
              </a:rPr>
              <a:t>TCP buffer size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fontAlgn="base">
              <a:lnSpc>
                <a:spcPts val="3000"/>
              </a:lnSpc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Show the count of bytes in TCP receive queue and send queue, it can help to observe the TCP socket performance </a:t>
            </a:r>
          </a:p>
          <a:p>
            <a:pPr marL="742950" lvl="1" indent="-285750" fontAlgn="base">
              <a:lnSpc>
                <a:spcPts val="3000"/>
              </a:lnSpc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 smtClean="0">
                <a:solidFill>
                  <a:schemeClr val="tx2"/>
                </a:solidFill>
              </a:rPr>
              <a:t>Receive Queue   netstat </a:t>
            </a:r>
            <a:r>
              <a:rPr lang="en-US" altLang="zh-CN" sz="1400" b="1" kern="0" dirty="0">
                <a:solidFill>
                  <a:schemeClr val="tx2"/>
                </a:solidFill>
              </a:rPr>
              <a:t>-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ant|grep</a:t>
            </a:r>
            <a:r>
              <a:rPr lang="en-US" altLang="zh-CN" sz="1400" b="1" kern="0" dirty="0">
                <a:solidFill>
                  <a:schemeClr val="tx2"/>
                </a:solidFill>
              </a:rPr>
              <a:t> 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ESTABLISHED|awk</a:t>
            </a:r>
            <a:r>
              <a:rPr lang="en-US" altLang="zh-CN" sz="1400" b="1" kern="0" dirty="0">
                <a:solidFill>
                  <a:schemeClr val="tx2"/>
                </a:solidFill>
              </a:rPr>
              <a:t> '{sum += $2} END {print sum}'  </a:t>
            </a:r>
          </a:p>
          <a:p>
            <a:pPr marL="742950" lvl="1" indent="-285750" fontAlgn="base">
              <a:lnSpc>
                <a:spcPts val="3000"/>
              </a:lnSpc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Send Queue   netstat -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ant|grep</a:t>
            </a:r>
            <a:r>
              <a:rPr lang="en-US" altLang="zh-CN" sz="1400" b="1" kern="0" dirty="0">
                <a:solidFill>
                  <a:schemeClr val="tx2"/>
                </a:solidFill>
              </a:rPr>
              <a:t> 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ESTABLISHED|awk</a:t>
            </a:r>
            <a:r>
              <a:rPr lang="en-US" altLang="zh-CN" sz="1400" b="1" kern="0" dirty="0">
                <a:solidFill>
                  <a:schemeClr val="tx2"/>
                </a:solidFill>
              </a:rPr>
              <a:t> '{sum += $3} END {print sum}'</a:t>
            </a:r>
            <a:endParaRPr lang="en-US" altLang="zh-CN" sz="1400" b="1" kern="0" dirty="0" smtClean="0">
              <a:solidFill>
                <a:schemeClr val="tx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45" y="2412905"/>
            <a:ext cx="7908553" cy="758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45" y="5194214"/>
            <a:ext cx="8919937" cy="14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0937" y="143992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/>
              <a:t>数据库</a:t>
            </a:r>
            <a:r>
              <a:rPr lang="zh-CN" altLang="en-US" dirty="0" smtClean="0"/>
              <a:t>监</a:t>
            </a:r>
            <a:r>
              <a:rPr lang="zh-CN" altLang="en-US" dirty="0" smtClean="0"/>
              <a:t>控</a:t>
            </a:r>
            <a:endParaRPr lang="zh-CN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40937" y="1364984"/>
            <a:ext cx="6093609" cy="79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ts val="675"/>
              </a:spcBef>
              <a:spcAft>
                <a:spcPct val="25000"/>
              </a:spcAft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MySQL data partition's IO scheduler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Show the MySQL data partition's IO scheduler </a:t>
            </a:r>
            <a:r>
              <a:rPr lang="en-US" altLang="zh-CN" sz="1400" b="1" kern="0" dirty="0" smtClean="0">
                <a:solidFill>
                  <a:schemeClr val="tx2"/>
                </a:solidFill>
              </a:rPr>
              <a:t>mode</a:t>
            </a: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 err="1" smtClean="0">
                <a:solidFill>
                  <a:schemeClr val="tx2"/>
                </a:solidFill>
              </a:rPr>
              <a:t>tr</a:t>
            </a:r>
            <a:r>
              <a:rPr lang="en-US" altLang="zh-CN" sz="1400" b="1" kern="0" dirty="0" smtClean="0">
                <a:solidFill>
                  <a:schemeClr val="tx2"/>
                </a:solidFill>
              </a:rPr>
              <a:t> </a:t>
            </a:r>
            <a:r>
              <a:rPr lang="en-US" altLang="zh-CN" sz="1400" b="1" kern="0" dirty="0">
                <a:solidFill>
                  <a:schemeClr val="tx2"/>
                </a:solidFill>
              </a:rPr>
              <a:t>-s " " "\n" &lt; /sys/block/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xvda</a:t>
            </a:r>
            <a:r>
              <a:rPr lang="en-US" altLang="zh-CN" sz="1400" b="1" kern="0" dirty="0">
                <a:solidFill>
                  <a:schemeClr val="tx2"/>
                </a:solidFill>
              </a:rPr>
              <a:t>/queue/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scheduler|grep</a:t>
            </a:r>
            <a:r>
              <a:rPr lang="en-US" altLang="zh-CN" sz="1400" b="1" kern="0" dirty="0">
                <a:solidFill>
                  <a:schemeClr val="tx2"/>
                </a:solidFill>
              </a:rPr>
              <a:t> '\[.*\]'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0937" y="3758675"/>
            <a:ext cx="4652735" cy="13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ts val="675"/>
              </a:spcBef>
              <a:spcAft>
                <a:spcPct val="25000"/>
              </a:spcAft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MySQL data partition's IO read, write, read Bytes, write Bytes, 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iowait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await=average IO Response Time (in milliseconds</a:t>
            </a:r>
            <a:r>
              <a:rPr lang="en-US" altLang="zh-CN" sz="1400" b="1" kern="0" dirty="0" smtClean="0">
                <a:solidFill>
                  <a:schemeClr val="tx2"/>
                </a:solidFill>
              </a:rPr>
              <a:t>)</a:t>
            </a:r>
            <a:endParaRPr lang="en-US" altLang="zh-CN" sz="1400" b="1" kern="0" dirty="0">
              <a:solidFill>
                <a:schemeClr val="tx2"/>
              </a:solidFill>
            </a:endParaRP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 err="1" smtClean="0">
                <a:solidFill>
                  <a:schemeClr val="tx2"/>
                </a:solidFill>
              </a:rPr>
              <a:t>avgrq-sz</a:t>
            </a:r>
            <a:r>
              <a:rPr lang="en-US" altLang="zh-CN" sz="1400" b="1" kern="0" dirty="0" smtClean="0">
                <a:solidFill>
                  <a:schemeClr val="tx2"/>
                </a:solidFill>
              </a:rPr>
              <a:t> </a:t>
            </a:r>
            <a:r>
              <a:rPr lang="en-US" altLang="zh-CN" sz="1400" b="1" kern="0" dirty="0">
                <a:solidFill>
                  <a:schemeClr val="tx2"/>
                </a:solidFill>
              </a:rPr>
              <a:t>=average IO Chunk Size (in sectors</a:t>
            </a:r>
            <a:r>
              <a:rPr lang="en-US" altLang="zh-CN" sz="1400" b="1" kern="0" dirty="0" smtClean="0">
                <a:solidFill>
                  <a:schemeClr val="tx2"/>
                </a:solidFill>
              </a:rPr>
              <a:t>)</a:t>
            </a:r>
            <a:endParaRPr lang="en-US" altLang="zh-CN" sz="1400" b="1" kern="0" dirty="0">
              <a:solidFill>
                <a:schemeClr val="tx2"/>
              </a:solidFill>
            </a:endParaRP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 err="1">
                <a:solidFill>
                  <a:schemeClr val="tx2"/>
                </a:solidFill>
              </a:rPr>
              <a:t>avgqu-sz</a:t>
            </a:r>
            <a:r>
              <a:rPr lang="en-US" altLang="zh-CN" sz="1400" b="1" kern="0" dirty="0">
                <a:solidFill>
                  <a:schemeClr val="tx2"/>
                </a:solidFill>
              </a:rPr>
              <a:t>=average IO queue </a:t>
            </a:r>
            <a:r>
              <a:rPr lang="en-US" altLang="zh-CN" sz="1400" b="1" kern="0" dirty="0" smtClean="0">
                <a:solidFill>
                  <a:schemeClr val="tx2"/>
                </a:solidFill>
              </a:rPr>
              <a:t>length</a:t>
            </a:r>
            <a:endParaRPr lang="en-US" altLang="zh-CN" sz="1400" b="1" kern="0" dirty="0">
              <a:solidFill>
                <a:schemeClr val="tx2"/>
              </a:solidFill>
            </a:endParaRP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r/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s+w</a:t>
            </a:r>
            <a:r>
              <a:rPr lang="en-US" altLang="zh-CN" sz="1400" b="1" kern="0" dirty="0">
                <a:solidFill>
                  <a:schemeClr val="tx2"/>
                </a:solidFill>
              </a:rPr>
              <a:t>/s=IO Per </a:t>
            </a:r>
            <a:r>
              <a:rPr lang="en-US" altLang="zh-CN" sz="1400" b="1" kern="0" dirty="0" smtClean="0">
                <a:solidFill>
                  <a:schemeClr val="tx2"/>
                </a:solidFill>
              </a:rPr>
              <a:t>Second</a:t>
            </a:r>
            <a:endParaRPr lang="en-US" altLang="zh-CN" sz="1400" b="1" kern="0" dirty="0">
              <a:solidFill>
                <a:schemeClr val="tx2"/>
              </a:solidFill>
            </a:endParaRP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 err="1">
                <a:solidFill>
                  <a:schemeClr val="tx2"/>
                </a:solidFill>
              </a:rPr>
              <a:t>rkB</a:t>
            </a:r>
            <a:r>
              <a:rPr lang="en-US" altLang="zh-CN" sz="1400" b="1" kern="0" dirty="0">
                <a:solidFill>
                  <a:schemeClr val="tx2"/>
                </a:solidFill>
              </a:rPr>
              <a:t>/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s+wkB</a:t>
            </a:r>
            <a:r>
              <a:rPr lang="en-US" altLang="zh-CN" sz="1400" b="1" kern="0" dirty="0">
                <a:solidFill>
                  <a:schemeClr val="tx2"/>
                </a:solidFill>
              </a:rPr>
              <a:t>/s=Throughput(The number of kilobytes</a:t>
            </a:r>
            <a:r>
              <a:rPr lang="en-US" altLang="zh-CN" sz="1400" b="1" kern="0" dirty="0" smtClean="0">
                <a:solidFill>
                  <a:schemeClr val="tx2"/>
                </a:solidFill>
              </a:rPr>
              <a:t>)</a:t>
            </a:r>
            <a:endParaRPr lang="en-US" altLang="zh-CN" sz="1400" b="1" kern="0" dirty="0">
              <a:solidFill>
                <a:schemeClr val="tx2"/>
              </a:solidFill>
            </a:endParaRPr>
          </a:p>
          <a:p>
            <a:pPr marL="742950" lvl="1" indent="-285750" fontAlgn="base">
              <a:spcBef>
                <a:spcPts val="675"/>
              </a:spcBef>
              <a:spcAft>
                <a:spcPct val="250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1400" b="1" kern="0" dirty="0">
                <a:solidFill>
                  <a:schemeClr val="tx2"/>
                </a:solidFill>
              </a:rPr>
              <a:t>%</a:t>
            </a:r>
            <a:r>
              <a:rPr lang="en-US" altLang="zh-CN" sz="1400" b="1" kern="0" dirty="0" err="1">
                <a:solidFill>
                  <a:schemeClr val="tx2"/>
                </a:solidFill>
              </a:rPr>
              <a:t>util</a:t>
            </a:r>
            <a:r>
              <a:rPr lang="en-US" altLang="zh-CN" sz="1400" b="1" kern="0" dirty="0">
                <a:solidFill>
                  <a:schemeClr val="tx2"/>
                </a:solidFill>
              </a:rPr>
              <a:t>=Percentage of CPU time during I/O </a:t>
            </a:r>
            <a:r>
              <a:rPr lang="en-US" altLang="zh-CN" sz="1400" b="1" kern="0" dirty="0" smtClean="0">
                <a:solidFill>
                  <a:schemeClr val="tx2"/>
                </a:solidFill>
              </a:rPr>
              <a:t>requests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54" y="2432168"/>
            <a:ext cx="8711797" cy="1151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145" y="4444854"/>
            <a:ext cx="7419855" cy="20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1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345"/>
            <a:ext cx="12162182" cy="60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13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847"/>
            <a:ext cx="12192000" cy="608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43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337" y="341220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备份</a:t>
            </a:r>
            <a:endParaRPr lang="zh-CN" altLang="en-US" dirty="0"/>
          </a:p>
        </p:txBody>
      </p:sp>
      <p:pic>
        <p:nvPicPr>
          <p:cNvPr id="3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152904" y="2192686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02289" y="1740361"/>
            <a:ext cx="938981" cy="456188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b="1" dirty="0" smtClean="0"/>
              <a:t>双机热备</a:t>
            </a:r>
            <a:endParaRPr lang="zh-CN" altLang="en-US" b="1" dirty="0"/>
          </a:p>
        </p:txBody>
      </p:sp>
      <p:pic>
        <p:nvPicPr>
          <p:cNvPr id="6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5220537" y="2192686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3224666" y="2499227"/>
            <a:ext cx="1622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Yu Mincho Light" panose="02020300000000000000" pitchFamily="18" charset="-128"/>
                <a:ea typeface="Yu Mincho Light" panose="02020300000000000000" pitchFamily="18" charset="-128"/>
              </a:rPr>
              <a:t>keepalived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Yu Mincho Light" panose="02020300000000000000" pitchFamily="18" charset="-128"/>
              <a:ea typeface="Yu Mincho Light" panose="02020300000000000000" pitchFamily="18" charset="-128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2152652" y="3267435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HaProxy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5070496" y="3263574"/>
            <a:ext cx="12296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HaProxy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standby</a:t>
            </a:r>
            <a:endParaRPr lang="zh-CN" altLang="en-US" sz="16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7756345" y="2192686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10823978" y="2192686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8985755" y="2499227"/>
            <a:ext cx="1622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Yu Mincho Light" panose="02020300000000000000" pitchFamily="18" charset="-128"/>
                <a:ea typeface="Yu Mincho Light" panose="02020300000000000000" pitchFamily="18" charset="-128"/>
              </a:rPr>
              <a:t>keepalived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Yu Mincho Light" panose="02020300000000000000" pitchFamily="18" charset="-128"/>
              <a:ea typeface="Yu Mincho Light" panose="02020300000000000000" pitchFamily="18" charset="-128"/>
            </a:endParaRP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7756093" y="3267435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master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Text Box 46"/>
          <p:cNvSpPr txBox="1">
            <a:spLocks noChangeArrowheads="1"/>
          </p:cNvSpPr>
          <p:nvPr/>
        </p:nvSpPr>
        <p:spPr bwMode="auto">
          <a:xfrm>
            <a:off x="10673937" y="3263574"/>
            <a:ext cx="12296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Master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standby</a:t>
            </a:r>
            <a:endParaRPr lang="zh-CN" altLang="en-US" sz="1600" dirty="0"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5" name="直接箭头连接符 23"/>
          <p:cNvCxnSpPr>
            <a:cxnSpLocks noChangeShapeType="1"/>
          </p:cNvCxnSpPr>
          <p:nvPr/>
        </p:nvCxnSpPr>
        <p:spPr bwMode="auto">
          <a:xfrm flipH="1">
            <a:off x="3228749" y="2960892"/>
            <a:ext cx="1545977" cy="1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" name="直接箭头连接符 23"/>
          <p:cNvCxnSpPr>
            <a:cxnSpLocks noChangeShapeType="1"/>
          </p:cNvCxnSpPr>
          <p:nvPr/>
        </p:nvCxnSpPr>
        <p:spPr bwMode="auto">
          <a:xfrm flipH="1">
            <a:off x="8866279" y="2960892"/>
            <a:ext cx="1545977" cy="1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602289" y="4364246"/>
            <a:ext cx="1197936" cy="69327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b="1" dirty="0"/>
              <a:t>数据</a:t>
            </a:r>
            <a:r>
              <a:rPr lang="zh-CN" altLang="en-US" b="1" dirty="0" smtClean="0"/>
              <a:t>库备份</a:t>
            </a:r>
            <a:endParaRPr lang="en-US" altLang="zh-CN" b="1" dirty="0" smtClean="0"/>
          </a:p>
          <a:p>
            <a:r>
              <a:rPr lang="zh-CN" altLang="en-US" b="1" dirty="0" smtClean="0"/>
              <a:t>与恢复</a:t>
            </a:r>
            <a:endParaRPr lang="zh-CN" altLang="en-US" b="1" dirty="0"/>
          </a:p>
        </p:txBody>
      </p:sp>
      <p:sp>
        <p:nvSpPr>
          <p:cNvPr id="19" name="Rectangle 151"/>
          <p:cNvSpPr>
            <a:spLocks noChangeArrowheads="1"/>
          </p:cNvSpPr>
          <p:nvPr/>
        </p:nvSpPr>
        <p:spPr bwMode="auto">
          <a:xfrm>
            <a:off x="6192448" y="6042227"/>
            <a:ext cx="1051954" cy="442912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CCCC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r>
              <a:rPr lang="zh-CN" altLang="en-US" dirty="0" smtClean="0">
                <a:ea typeface="宋体" pitchFamily="2" charset="-122"/>
              </a:rPr>
              <a:t>增量备份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0" name="矩形 9"/>
          <p:cNvSpPr>
            <a:spLocks noChangeArrowheads="1"/>
          </p:cNvSpPr>
          <p:nvPr/>
        </p:nvSpPr>
        <p:spPr bwMode="auto">
          <a:xfrm>
            <a:off x="6192447" y="4680738"/>
            <a:ext cx="1051955" cy="465182"/>
          </a:xfrm>
          <a:prstGeom prst="rect">
            <a:avLst/>
          </a:prstGeom>
          <a:solidFill>
            <a:srgbClr val="FFDB57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量备份</a:t>
            </a:r>
            <a:endParaRPr lang="zh-CN" altLang="en-US" dirty="0"/>
          </a:p>
        </p:txBody>
      </p:sp>
      <p:sp>
        <p:nvSpPr>
          <p:cNvPr id="21" name="矩形 19"/>
          <p:cNvSpPr>
            <a:spLocks noChangeArrowheads="1"/>
          </p:cNvSpPr>
          <p:nvPr/>
        </p:nvSpPr>
        <p:spPr bwMode="auto">
          <a:xfrm>
            <a:off x="2545235" y="5395283"/>
            <a:ext cx="1358861" cy="36933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marL="95250" algn="ctr"/>
            <a:r>
              <a:rPr lang="zh-CN" altLang="en-US" b="1" dirty="0" smtClean="0">
                <a:solidFill>
                  <a:schemeClr val="tx2"/>
                </a:solidFill>
              </a:rPr>
              <a:t>在线热备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2" name="Rectangle 104"/>
          <p:cNvSpPr>
            <a:spLocks noChangeArrowheads="1"/>
          </p:cNvSpPr>
          <p:nvPr/>
        </p:nvSpPr>
        <p:spPr bwMode="auto">
          <a:xfrm>
            <a:off x="8985755" y="5370208"/>
            <a:ext cx="1152128" cy="432048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 dirty="0" smtClean="0"/>
              <a:t>实验恢复</a:t>
            </a:r>
            <a:endParaRPr lang="zh-CN" altLang="en-US" b="1" dirty="0"/>
          </a:p>
        </p:txBody>
      </p:sp>
      <p:sp>
        <p:nvSpPr>
          <p:cNvPr id="23" name="Line 79"/>
          <p:cNvSpPr>
            <a:spLocks noChangeShapeType="1"/>
          </p:cNvSpPr>
          <p:nvPr/>
        </p:nvSpPr>
        <p:spPr bwMode="auto">
          <a:xfrm flipV="1">
            <a:off x="4201851" y="4900613"/>
            <a:ext cx="1756038" cy="40550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200284" y="5826486"/>
            <a:ext cx="1757605" cy="431481"/>
          </a:xfrm>
          <a:prstGeom prst="line">
            <a:avLst/>
          </a:prstGeom>
          <a:noFill/>
          <a:ln w="38100">
            <a:solidFill>
              <a:srgbClr val="6666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46"/>
          <p:cNvSpPr txBox="1">
            <a:spLocks noChangeArrowheads="1"/>
          </p:cNvSpPr>
          <p:nvPr/>
        </p:nvSpPr>
        <p:spPr bwMode="auto">
          <a:xfrm rot="20948103">
            <a:off x="4434778" y="4670387"/>
            <a:ext cx="1229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每</a:t>
            </a:r>
            <a:r>
              <a:rPr lang="zh-CN" altLang="en-US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天一次</a:t>
            </a:r>
            <a:endParaRPr lang="zh-CN" altLang="en-US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Text Box 46"/>
          <p:cNvSpPr txBox="1">
            <a:spLocks noChangeArrowheads="1"/>
          </p:cNvSpPr>
          <p:nvPr/>
        </p:nvSpPr>
        <p:spPr bwMode="auto">
          <a:xfrm rot="757593">
            <a:off x="4336106" y="6108506"/>
            <a:ext cx="15517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每</a:t>
            </a:r>
            <a:r>
              <a:rPr lang="en-US" altLang="zh-CN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小时一次</a:t>
            </a:r>
            <a:endParaRPr lang="zh-CN" altLang="en-US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>
            <a:off x="7474126" y="5579768"/>
            <a:ext cx="1392153" cy="18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801</Words>
  <Application>Microsoft Office PowerPoint</Application>
  <PresentationFormat>宽屏</PresentationFormat>
  <Paragraphs>103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Yu Mincho Light</vt:lpstr>
      <vt:lpstr>楷体_GB2312</vt:lpstr>
      <vt:lpstr>宋体</vt:lpstr>
      <vt:lpstr>微软雅黑</vt:lpstr>
      <vt:lpstr>Arial</vt:lpstr>
      <vt:lpstr>Arial Black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T</dc:creator>
  <cp:lastModifiedBy>D T</cp:lastModifiedBy>
  <cp:revision>44</cp:revision>
  <dcterms:created xsi:type="dcterms:W3CDTF">2015-09-14T02:34:34Z</dcterms:created>
  <dcterms:modified xsi:type="dcterms:W3CDTF">2015-10-06T12:35:52Z</dcterms:modified>
</cp:coreProperties>
</file>