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92" r:id="rId5"/>
    <p:sldId id="291" r:id="rId6"/>
    <p:sldId id="281" r:id="rId7"/>
    <p:sldId id="263" r:id="rId8"/>
    <p:sldId id="268" r:id="rId9"/>
    <p:sldId id="267" r:id="rId10"/>
    <p:sldId id="266" r:id="rId11"/>
    <p:sldId id="283" r:id="rId12"/>
    <p:sldId id="273" r:id="rId13"/>
    <p:sldId id="289" r:id="rId14"/>
    <p:sldId id="265" r:id="rId15"/>
    <p:sldId id="284" r:id="rId16"/>
    <p:sldId id="287" r:id="rId17"/>
    <p:sldId id="285" r:id="rId18"/>
    <p:sldId id="272" r:id="rId19"/>
    <p:sldId id="275" r:id="rId20"/>
    <p:sldId id="274" r:id="rId21"/>
    <p:sldId id="276" r:id="rId22"/>
    <p:sldId id="261" r:id="rId23"/>
    <p:sldId id="26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9" autoAdjust="0"/>
    <p:restoredTop sz="94660"/>
  </p:normalViewPr>
  <p:slideViewPr>
    <p:cSldViewPr snapToGrid="0">
      <p:cViewPr varScale="1">
        <p:scale>
          <a:sx n="62" d="100"/>
          <a:sy n="62" d="100"/>
        </p:scale>
        <p:origin x="22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AB05-BFA2-4B0A-B2C8-8F280DF2D743}" type="datetimeFigureOut">
              <a:rPr lang="zh-CN" altLang="en-US" smtClean="0"/>
              <a:t>2015/11/2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983F-2850-4206-839E-2B3859EDA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82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AB05-BFA2-4B0A-B2C8-8F280DF2D743}" type="datetimeFigureOut">
              <a:rPr lang="zh-CN" altLang="en-US" smtClean="0"/>
              <a:t>2015/11/2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983F-2850-4206-839E-2B3859EDA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22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AB05-BFA2-4B0A-B2C8-8F280DF2D743}" type="datetimeFigureOut">
              <a:rPr lang="zh-CN" altLang="en-US" smtClean="0"/>
              <a:t>2015/11/2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983F-2850-4206-839E-2B3859EDA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86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AB05-BFA2-4B0A-B2C8-8F280DF2D743}" type="datetimeFigureOut">
              <a:rPr lang="zh-CN" altLang="en-US" smtClean="0"/>
              <a:t>2015/11/2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983F-2850-4206-839E-2B3859EDA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98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AB05-BFA2-4B0A-B2C8-8F280DF2D743}" type="datetimeFigureOut">
              <a:rPr lang="zh-CN" altLang="en-US" smtClean="0"/>
              <a:t>2015/11/2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983F-2850-4206-839E-2B3859EDA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67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AB05-BFA2-4B0A-B2C8-8F280DF2D743}" type="datetimeFigureOut">
              <a:rPr lang="zh-CN" altLang="en-US" smtClean="0"/>
              <a:t>2015/11/2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983F-2850-4206-839E-2B3859EDA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04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AB05-BFA2-4B0A-B2C8-8F280DF2D743}" type="datetimeFigureOut">
              <a:rPr lang="zh-CN" altLang="en-US" smtClean="0"/>
              <a:t>2015/11/2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983F-2850-4206-839E-2B3859EDA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04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AB05-BFA2-4B0A-B2C8-8F280DF2D743}" type="datetimeFigureOut">
              <a:rPr lang="zh-CN" altLang="en-US" smtClean="0"/>
              <a:t>2015/11/2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983F-2850-4206-839E-2B3859EDA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75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AB05-BFA2-4B0A-B2C8-8F280DF2D743}" type="datetimeFigureOut">
              <a:rPr lang="zh-CN" altLang="en-US" smtClean="0"/>
              <a:t>2015/11/2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983F-2850-4206-839E-2B3859EDA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85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AB05-BFA2-4B0A-B2C8-8F280DF2D743}" type="datetimeFigureOut">
              <a:rPr lang="zh-CN" altLang="en-US" smtClean="0"/>
              <a:t>2015/11/2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983F-2850-4206-839E-2B3859EDA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62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AB05-BFA2-4B0A-B2C8-8F280DF2D743}" type="datetimeFigureOut">
              <a:rPr lang="zh-CN" altLang="en-US" smtClean="0"/>
              <a:t>2015/11/2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983F-2850-4206-839E-2B3859EDA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1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0AB05-BFA2-4B0A-B2C8-8F280DF2D743}" type="datetimeFigureOut">
              <a:rPr lang="zh-CN" altLang="en-US" smtClean="0"/>
              <a:t>2015/11/2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6983F-2850-4206-839E-2B3859EDA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0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1465263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网站</a:t>
            </a:r>
            <a:r>
              <a:rPr lang="zh-CN" altLang="en-US" dirty="0"/>
              <a:t>加速</a:t>
            </a:r>
            <a:r>
              <a:rPr lang="zh-CN" altLang="en-US" dirty="0" smtClean="0"/>
              <a:t>研究报告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13945" y="5854184"/>
            <a:ext cx="2364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</a:rPr>
              <a:t>475@ggsuper.com.cn</a:t>
            </a:r>
            <a:endParaRPr lang="zh-CN" altLang="en-US" dirty="0"/>
          </a:p>
        </p:txBody>
      </p:sp>
      <p:pic>
        <p:nvPicPr>
          <p:cNvPr id="1026" name="Picture 2" descr="关爷钱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494" y="509652"/>
            <a:ext cx="149542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atic.online.guanye.com/images/www/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752" y="557678"/>
            <a:ext cx="142875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4609927" y="1109728"/>
            <a:ext cx="30765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en-US" altLang="zh-CN" dirty="0" smtClean="0">
                <a:solidFill>
                  <a:srgbClr val="FF0000"/>
                </a:solidFill>
              </a:rPr>
              <a:t>uanye.com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91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552" y="454487"/>
            <a:ext cx="4716932" cy="62528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49659"/>
          <a:stretch/>
        </p:blipFill>
        <p:spPr>
          <a:xfrm>
            <a:off x="1846399" y="2444136"/>
            <a:ext cx="2918988" cy="43924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75066"/>
          <a:stretch/>
        </p:blipFill>
        <p:spPr>
          <a:xfrm>
            <a:off x="413351" y="2422760"/>
            <a:ext cx="1459825" cy="4435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49979" b="65544"/>
          <a:stretch/>
        </p:blipFill>
        <p:spPr>
          <a:xfrm>
            <a:off x="1868583" y="10612"/>
            <a:ext cx="2874620" cy="2388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t="374" r="75679" b="65421"/>
          <a:stretch/>
        </p:blipFill>
        <p:spPr>
          <a:xfrm>
            <a:off x="444848" y="0"/>
            <a:ext cx="1428328" cy="2422760"/>
          </a:xfrm>
          <a:prstGeom prst="rect">
            <a:avLst/>
          </a:prstGeom>
        </p:spPr>
      </p:pic>
      <p:sp>
        <p:nvSpPr>
          <p:cNvPr id="9" name="Line 25"/>
          <p:cNvSpPr>
            <a:spLocks noChangeShapeType="1"/>
          </p:cNvSpPr>
          <p:nvPr/>
        </p:nvSpPr>
        <p:spPr bwMode="auto">
          <a:xfrm flipH="1" flipV="1">
            <a:off x="656243" y="5467348"/>
            <a:ext cx="0" cy="4667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 flipH="1">
            <a:off x="656243" y="5467348"/>
            <a:ext cx="3829050" cy="1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13" name="Line 25"/>
          <p:cNvSpPr>
            <a:spLocks noChangeShapeType="1"/>
          </p:cNvSpPr>
          <p:nvPr/>
        </p:nvSpPr>
        <p:spPr bwMode="auto">
          <a:xfrm flipH="1">
            <a:off x="656243" y="5953124"/>
            <a:ext cx="382905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 flipH="1" flipV="1">
            <a:off x="4485293" y="5467348"/>
            <a:ext cx="0" cy="485776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15" name="Rectangle 104"/>
          <p:cNvSpPr>
            <a:spLocks noChangeArrowheads="1"/>
          </p:cNvSpPr>
          <p:nvPr/>
        </p:nvSpPr>
        <p:spPr bwMode="auto">
          <a:xfrm>
            <a:off x="8082580" y="4913819"/>
            <a:ext cx="3190875" cy="275109"/>
          </a:xfrm>
          <a:prstGeom prst="rect">
            <a:avLst/>
          </a:prstGeom>
          <a:noFill/>
          <a:ln w="22225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" name="矩形 11"/>
          <p:cNvSpPr/>
          <p:nvPr/>
        </p:nvSpPr>
        <p:spPr>
          <a:xfrm>
            <a:off x="5055792" y="2873037"/>
            <a:ext cx="19511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9900"/>
                </a:solidFill>
                <a:latin typeface="Mistral" pitchFamily="2" charset="0"/>
                <a:ea typeface="微软雅黑" panose="020B0503020204020204" pitchFamily="34" charset="-122"/>
                <a:sym typeface="Mistral" pitchFamily="2" charset="0"/>
              </a:rPr>
              <a:t>报价 </a:t>
            </a:r>
            <a:r>
              <a:rPr lang="en-US" altLang="zh-CN" sz="4000" b="1" dirty="0" smtClean="0">
                <a:solidFill>
                  <a:srgbClr val="FF9900"/>
                </a:solidFill>
                <a:latin typeface="+mn-ea"/>
                <a:sym typeface="Mistral" pitchFamily="2" charset="0"/>
              </a:rPr>
              <a:t>PK</a:t>
            </a:r>
            <a:endParaRPr lang="zh-CN" altLang="en-US" sz="4000" dirty="0">
              <a:latin typeface="+mn-ea"/>
            </a:endParaRPr>
          </a:p>
        </p:txBody>
      </p:sp>
      <p:pic>
        <p:nvPicPr>
          <p:cNvPr id="16" name="Picture 6" descr="https://portal.chinacache.com/images/cc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921" y="891003"/>
            <a:ext cx="803563" cy="62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848" y="118523"/>
            <a:ext cx="1423735" cy="459268"/>
          </a:xfrm>
          <a:prstGeom prst="rect">
            <a:avLst/>
          </a:prstGeom>
        </p:spPr>
      </p:pic>
      <p:sp>
        <p:nvSpPr>
          <p:cNvPr id="18" name="Line 25"/>
          <p:cNvSpPr>
            <a:spLocks noChangeShapeType="1"/>
          </p:cNvSpPr>
          <p:nvPr/>
        </p:nvSpPr>
        <p:spPr bwMode="auto">
          <a:xfrm flipH="1" flipV="1">
            <a:off x="1868583" y="862878"/>
            <a:ext cx="1" cy="244106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flipH="1" flipV="1">
            <a:off x="1873177" y="849567"/>
            <a:ext cx="2870027" cy="1331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 flipH="1" flipV="1">
            <a:off x="1868584" y="1135992"/>
            <a:ext cx="2874620" cy="2689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 flipH="1" flipV="1">
            <a:off x="4743204" y="873489"/>
            <a:ext cx="0" cy="27879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22" name="下箭头 139"/>
          <p:cNvSpPr>
            <a:spLocks/>
          </p:cNvSpPr>
          <p:nvPr/>
        </p:nvSpPr>
        <p:spPr bwMode="auto">
          <a:xfrm rot="6609029">
            <a:off x="5127332" y="679958"/>
            <a:ext cx="317887" cy="993053"/>
          </a:xfrm>
          <a:custGeom>
            <a:avLst/>
            <a:gdLst>
              <a:gd name="T0" fmla="*/ 0 w 1207095"/>
              <a:gd name="T1" fmla="*/ 1135732 h 2273516"/>
              <a:gd name="T2" fmla="*/ 205234 w 1207095"/>
              <a:gd name="T3" fmla="*/ 1135732 h 2273516"/>
              <a:gd name="T4" fmla="*/ 513549 w 1207095"/>
              <a:gd name="T5" fmla="*/ 0 h 2273516"/>
              <a:gd name="T6" fmla="*/ 615700 w 1207095"/>
              <a:gd name="T7" fmla="*/ 3217 h 2273516"/>
              <a:gd name="T8" fmla="*/ 615700 w 1207095"/>
              <a:gd name="T9" fmla="*/ 1135732 h 2273516"/>
              <a:gd name="T10" fmla="*/ 820934 w 1207095"/>
              <a:gd name="T11" fmla="*/ 1135732 h 2273516"/>
              <a:gd name="T12" fmla="*/ 410467 w 1207095"/>
              <a:gd name="T13" fmla="*/ 1546199 h 2273516"/>
              <a:gd name="T14" fmla="*/ 0 w 1207095"/>
              <a:gd name="T15" fmla="*/ 1135732 h 22735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07095" h="2273516">
                <a:moveTo>
                  <a:pt x="0" y="1669969"/>
                </a:moveTo>
                <a:lnTo>
                  <a:pt x="301774" y="1669969"/>
                </a:lnTo>
                <a:cubicBezTo>
                  <a:pt x="318501" y="1073875"/>
                  <a:pt x="455449" y="615234"/>
                  <a:pt x="755118" y="0"/>
                </a:cubicBezTo>
                <a:lnTo>
                  <a:pt x="905321" y="4730"/>
                </a:lnTo>
                <a:cubicBezTo>
                  <a:pt x="731379" y="724787"/>
                  <a:pt x="728778" y="1159415"/>
                  <a:pt x="905321" y="1669969"/>
                </a:cubicBezTo>
                <a:lnTo>
                  <a:pt x="1207095" y="1669969"/>
                </a:lnTo>
                <a:lnTo>
                  <a:pt x="603548" y="2273516"/>
                </a:lnTo>
                <a:lnTo>
                  <a:pt x="0" y="1669969"/>
                </a:lnTo>
                <a:close/>
              </a:path>
            </a:pathLst>
          </a:custGeom>
          <a:solidFill>
            <a:srgbClr val="F88A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" name="下箭头 139"/>
          <p:cNvSpPr>
            <a:spLocks/>
          </p:cNvSpPr>
          <p:nvPr/>
        </p:nvSpPr>
        <p:spPr bwMode="auto">
          <a:xfrm rot="6708665" flipH="1">
            <a:off x="4843237" y="5412572"/>
            <a:ext cx="318133" cy="993053"/>
          </a:xfrm>
          <a:custGeom>
            <a:avLst/>
            <a:gdLst>
              <a:gd name="T0" fmla="*/ 0 w 1207095"/>
              <a:gd name="T1" fmla="*/ 1135732 h 2273516"/>
              <a:gd name="T2" fmla="*/ 205234 w 1207095"/>
              <a:gd name="T3" fmla="*/ 1135732 h 2273516"/>
              <a:gd name="T4" fmla="*/ 513549 w 1207095"/>
              <a:gd name="T5" fmla="*/ 0 h 2273516"/>
              <a:gd name="T6" fmla="*/ 615700 w 1207095"/>
              <a:gd name="T7" fmla="*/ 3217 h 2273516"/>
              <a:gd name="T8" fmla="*/ 615700 w 1207095"/>
              <a:gd name="T9" fmla="*/ 1135732 h 2273516"/>
              <a:gd name="T10" fmla="*/ 820934 w 1207095"/>
              <a:gd name="T11" fmla="*/ 1135732 h 2273516"/>
              <a:gd name="T12" fmla="*/ 410467 w 1207095"/>
              <a:gd name="T13" fmla="*/ 1546199 h 2273516"/>
              <a:gd name="T14" fmla="*/ 0 w 1207095"/>
              <a:gd name="T15" fmla="*/ 1135732 h 22735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07095" h="2273516">
                <a:moveTo>
                  <a:pt x="0" y="1669969"/>
                </a:moveTo>
                <a:lnTo>
                  <a:pt x="301774" y="1669969"/>
                </a:lnTo>
                <a:cubicBezTo>
                  <a:pt x="318501" y="1073875"/>
                  <a:pt x="455449" y="615234"/>
                  <a:pt x="755118" y="0"/>
                </a:cubicBezTo>
                <a:lnTo>
                  <a:pt x="905321" y="4730"/>
                </a:lnTo>
                <a:cubicBezTo>
                  <a:pt x="731379" y="724787"/>
                  <a:pt x="728778" y="1159415"/>
                  <a:pt x="905321" y="1669969"/>
                </a:cubicBezTo>
                <a:lnTo>
                  <a:pt x="1207095" y="1669969"/>
                </a:lnTo>
                <a:lnTo>
                  <a:pt x="603548" y="2273516"/>
                </a:lnTo>
                <a:lnTo>
                  <a:pt x="0" y="1669969"/>
                </a:lnTo>
                <a:close/>
              </a:path>
            </a:pathLst>
          </a:custGeom>
          <a:solidFill>
            <a:srgbClr val="F88A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" name="下箭头 139"/>
          <p:cNvSpPr>
            <a:spLocks/>
          </p:cNvSpPr>
          <p:nvPr/>
        </p:nvSpPr>
        <p:spPr bwMode="auto">
          <a:xfrm rot="17175688">
            <a:off x="6987477" y="4521778"/>
            <a:ext cx="393041" cy="853526"/>
          </a:xfrm>
          <a:custGeom>
            <a:avLst/>
            <a:gdLst>
              <a:gd name="T0" fmla="*/ 0 w 1207095"/>
              <a:gd name="T1" fmla="*/ 1135732 h 2273516"/>
              <a:gd name="T2" fmla="*/ 205234 w 1207095"/>
              <a:gd name="T3" fmla="*/ 1135732 h 2273516"/>
              <a:gd name="T4" fmla="*/ 513549 w 1207095"/>
              <a:gd name="T5" fmla="*/ 0 h 2273516"/>
              <a:gd name="T6" fmla="*/ 615700 w 1207095"/>
              <a:gd name="T7" fmla="*/ 3217 h 2273516"/>
              <a:gd name="T8" fmla="*/ 615700 w 1207095"/>
              <a:gd name="T9" fmla="*/ 1135732 h 2273516"/>
              <a:gd name="T10" fmla="*/ 820934 w 1207095"/>
              <a:gd name="T11" fmla="*/ 1135732 h 2273516"/>
              <a:gd name="T12" fmla="*/ 410467 w 1207095"/>
              <a:gd name="T13" fmla="*/ 1546199 h 2273516"/>
              <a:gd name="T14" fmla="*/ 0 w 1207095"/>
              <a:gd name="T15" fmla="*/ 1135732 h 22735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07095" h="2273516">
                <a:moveTo>
                  <a:pt x="0" y="1669969"/>
                </a:moveTo>
                <a:lnTo>
                  <a:pt x="301774" y="1669969"/>
                </a:lnTo>
                <a:cubicBezTo>
                  <a:pt x="318501" y="1073875"/>
                  <a:pt x="455449" y="615234"/>
                  <a:pt x="755118" y="0"/>
                </a:cubicBezTo>
                <a:lnTo>
                  <a:pt x="905321" y="4730"/>
                </a:lnTo>
                <a:cubicBezTo>
                  <a:pt x="731379" y="724787"/>
                  <a:pt x="728778" y="1159415"/>
                  <a:pt x="905321" y="1669969"/>
                </a:cubicBezTo>
                <a:lnTo>
                  <a:pt x="1207095" y="1669969"/>
                </a:lnTo>
                <a:lnTo>
                  <a:pt x="603548" y="2273516"/>
                </a:lnTo>
                <a:lnTo>
                  <a:pt x="0" y="1669969"/>
                </a:lnTo>
                <a:close/>
              </a:path>
            </a:pathLst>
          </a:custGeom>
          <a:solidFill>
            <a:srgbClr val="F88A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711440" y="121138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88A44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一口价</a:t>
            </a:r>
            <a:endParaRPr lang="zh-CN" altLang="en-US" dirty="0"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39042" y="5871930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F88A44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DDOS</a:t>
            </a:r>
            <a:r>
              <a:rPr lang="zh-CN" altLang="en-US" dirty="0" smtClean="0">
                <a:solidFill>
                  <a:srgbClr val="F88A44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防护</a:t>
            </a:r>
            <a:endParaRPr lang="zh-CN" altLang="en-US" dirty="0"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22387" y="455195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88A44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按流量收费</a:t>
            </a:r>
            <a:endParaRPr lang="zh-CN" altLang="en-US" dirty="0"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1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40412"/>
              </p:ext>
            </p:extLst>
          </p:nvPr>
        </p:nvGraphicFramePr>
        <p:xfrm>
          <a:off x="5125213" y="2668208"/>
          <a:ext cx="6610349" cy="2995613"/>
        </p:xfrm>
        <a:graphic>
          <a:graphicData uri="http://schemas.openxmlformats.org/drawingml/2006/table">
            <a:tbl>
              <a:tblPr/>
              <a:tblGrid>
                <a:gridCol w="194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6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5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94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itchFamily="34" charset="-122"/>
                        </a:rPr>
                        <a:t>DDOS</a:t>
                      </a:r>
                      <a:r>
                        <a:rPr kumimoji="0" lang="zh-CN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itchFamily="34" charset="-122"/>
                        </a:rPr>
                        <a:t>防护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Calibri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itchFamily="34" charset="-122"/>
                        </a:rPr>
                        <a:t>独特优势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Calibri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蓝汛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Calibri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使用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CDN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流量</a:t>
                      </a:r>
                      <a:endParaRPr kumimoji="0" 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Calibri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sym typeface="Calibri" pitchFamily="34" charset="0"/>
                        </a:rPr>
                        <a:t>IDC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sym typeface="Calibri" pitchFamily="34" charset="0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sym typeface="Calibri" pitchFamily="34" charset="0"/>
                        </a:rPr>
                        <a:t>CDN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sym typeface="Calibri" pitchFamily="34" charset="0"/>
                        </a:rPr>
                        <a:t>节点众多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sym typeface="Calibri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1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百度云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Calibri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免费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5G+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使用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CDN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流量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Calibri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Baskerville Old Face" panose="02020602080505020303" pitchFamily="18" charset="0"/>
                          <a:ea typeface="宋体" pitchFamily="2" charset="-122"/>
                          <a:sym typeface="Calibri" pitchFamily="34" charset="0"/>
                        </a:rPr>
                        <a:t>淘宝级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Baskerville Old Face" panose="02020602080505020303" pitchFamily="18" charset="0"/>
                          <a:ea typeface="宋体" pitchFamily="2" charset="-122"/>
                          <a:sym typeface="Calibri" pitchFamily="34" charset="0"/>
                        </a:rPr>
                        <a:t>CDN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Baskerville Old Face" panose="02020602080505020303" pitchFamily="18" charset="0"/>
                          <a:ea typeface="宋体" pitchFamily="2" charset="-122"/>
                          <a:sym typeface="Calibri" pitchFamily="34" charset="0"/>
                        </a:rPr>
                        <a:t>服务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Baskerville Old Face" panose="02020602080505020303" pitchFamily="18" charset="0"/>
                        <a:ea typeface="宋体" pitchFamily="2" charset="-122"/>
                        <a:sym typeface="Calibri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528609"/>
              </p:ext>
            </p:extLst>
          </p:nvPr>
        </p:nvGraphicFramePr>
        <p:xfrm>
          <a:off x="471050" y="2668208"/>
          <a:ext cx="6610349" cy="2995613"/>
        </p:xfrm>
        <a:graphic>
          <a:graphicData uri="http://schemas.openxmlformats.org/drawingml/2006/table">
            <a:tbl>
              <a:tblPr/>
              <a:tblGrid>
                <a:gridCol w="194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6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5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94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itchFamily="34" charset="-122"/>
                        </a:rPr>
                        <a:t>收费模式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Calibri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itchFamily="34" charset="-122"/>
                        </a:rPr>
                        <a:t>DNS</a:t>
                      </a:r>
                      <a:r>
                        <a:rPr kumimoji="0" lang="zh-CN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itchFamily="34" charset="-122"/>
                        </a:rPr>
                        <a:t>加速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Calibri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蓝汛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Calibri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按流量收费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Calibri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Calibri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1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阿里云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Calibri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按流量付费</a:t>
                      </a:r>
                      <a:endParaRPr kumimoji="0" lang="zh-CN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Calibri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另付费</a:t>
                      </a:r>
                      <a:endParaRPr kumimoji="0" lang="zh-CN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Calibri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Picture 10" descr="png-06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62" y="3587615"/>
            <a:ext cx="815466" cy="81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212785"/>
              </p:ext>
            </p:extLst>
          </p:nvPr>
        </p:nvGraphicFramePr>
        <p:xfrm>
          <a:off x="5125213" y="1591981"/>
          <a:ext cx="6610349" cy="2995613"/>
        </p:xfrm>
        <a:graphic>
          <a:graphicData uri="http://schemas.openxmlformats.org/drawingml/2006/table">
            <a:tbl>
              <a:tblPr/>
              <a:tblGrid>
                <a:gridCol w="194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6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5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94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itchFamily="34" charset="-122"/>
                        </a:rPr>
                        <a:t>DDOS</a:t>
                      </a:r>
                      <a:r>
                        <a:rPr kumimoji="0" lang="zh-CN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itchFamily="34" charset="-122"/>
                        </a:rPr>
                        <a:t>防护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Calibri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itchFamily="34" charset="-122"/>
                        </a:rPr>
                        <a:t>独特优势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Calibri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蓝汛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Calibri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使用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CDN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流量</a:t>
                      </a:r>
                      <a:endParaRPr kumimoji="0" 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Calibri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sym typeface="Calibri" pitchFamily="34" charset="0"/>
                        </a:rPr>
                        <a:t>IDC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sym typeface="Calibri" pitchFamily="34" charset="0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sym typeface="Calibri" pitchFamily="34" charset="0"/>
                        </a:rPr>
                        <a:t>CDN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sym typeface="Calibri" pitchFamily="34" charset="0"/>
                        </a:rPr>
                        <a:t>节点众多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sym typeface="Calibri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1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百度云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Calibri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sym typeface="微软雅黑" pitchFamily="34" charset="-122"/>
                        </a:rPr>
                        <a:t>45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微软雅黑" pitchFamily="34" charset="-122"/>
                        </a:rPr>
                        <a:t>G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  <a:sym typeface="微软雅黑" pitchFamily="34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  <a:sym typeface="微软雅黑" pitchFamily="34" charset="-122"/>
                        </a:rPr>
                        <a:t>不限制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华文行楷" panose="02010800040101010101" pitchFamily="2" charset="-122"/>
                        <a:ea typeface="华文行楷" panose="02010800040101010101" pitchFamily="2" charset="-122"/>
                        <a:sym typeface="Calibri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Baskerville Old Face" panose="02020602080505020303" pitchFamily="18" charset="0"/>
                          <a:ea typeface="宋体" pitchFamily="2" charset="-122"/>
                          <a:sym typeface="Calibri" pitchFamily="34" charset="0"/>
                        </a:rPr>
                        <a:t>DNS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Baskerville Old Face" panose="02020602080505020303" pitchFamily="18" charset="0"/>
                          <a:ea typeface="宋体" pitchFamily="2" charset="-122"/>
                          <a:sym typeface="Calibri" pitchFamily="34" charset="0"/>
                        </a:rPr>
                        <a:t>防护、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Baskerville Old Face" panose="02020602080505020303" pitchFamily="18" charset="0"/>
                          <a:ea typeface="宋体" pitchFamily="2" charset="-122"/>
                          <a:sym typeface="Calibri" pitchFamily="34" charset="0"/>
                        </a:rPr>
                        <a:t>SEO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Baskerville Old Face" panose="02020602080505020303" pitchFamily="18" charset="0"/>
                        <a:ea typeface="宋体" pitchFamily="2" charset="-122"/>
                        <a:sym typeface="Calibri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79089"/>
              </p:ext>
            </p:extLst>
          </p:nvPr>
        </p:nvGraphicFramePr>
        <p:xfrm>
          <a:off x="471050" y="1591981"/>
          <a:ext cx="6610349" cy="2995613"/>
        </p:xfrm>
        <a:graphic>
          <a:graphicData uri="http://schemas.openxmlformats.org/drawingml/2006/table">
            <a:tbl>
              <a:tblPr/>
              <a:tblGrid>
                <a:gridCol w="194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6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5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94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itchFamily="34" charset="-122"/>
                        </a:rPr>
                        <a:t>CDN</a:t>
                      </a:r>
                      <a:r>
                        <a:rPr kumimoji="0" lang="zh-CN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itchFamily="34" charset="-122"/>
                        </a:rPr>
                        <a:t>收费模式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Calibri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itchFamily="34" charset="-122"/>
                        </a:rPr>
                        <a:t>DNS</a:t>
                      </a:r>
                      <a:r>
                        <a:rPr kumimoji="0" lang="zh-CN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itchFamily="34" charset="-122"/>
                        </a:rPr>
                        <a:t>加速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Calibri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蓝汛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Calibri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按流量付费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Calibri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Calibri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1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百度云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Calibri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  <a:sym typeface="微软雅黑" pitchFamily="34" charset="-122"/>
                        </a:rPr>
                        <a:t>固定费用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华文行楷" panose="02010800040101010101" pitchFamily="2" charset="-122"/>
                        <a:ea typeface="华文行楷" panose="02010800040101010101" pitchFamily="2" charset="-122"/>
                        <a:sym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  <a:sym typeface="微软雅黑" pitchFamily="34" charset="-122"/>
                        </a:rPr>
                        <a:t>按月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  <a:sym typeface="微软雅黑" pitchFamily="34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  <a:sym typeface="微软雅黑" pitchFamily="34" charset="-122"/>
                        </a:rPr>
                        <a:t>年收费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华文行楷" panose="02010800040101010101" pitchFamily="2" charset="-122"/>
                        <a:ea typeface="华文行楷" panose="02010800040101010101" pitchFamily="2" charset="-122"/>
                        <a:sym typeface="Calibri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Calibri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AutoShape 2" descr="C:\%E6%95%B0%E6%8D%AE%E7%9B%98\Program Files\Foxmail 7.2\Template\Emotions\79.gif"/>
          <p:cNvSpPr>
            <a:spLocks noChangeAspect="1" noChangeArrowheads="1"/>
          </p:cNvSpPr>
          <p:nvPr/>
        </p:nvSpPr>
        <p:spPr bwMode="auto">
          <a:xfrm flipV="1">
            <a:off x="155575" y="160338"/>
            <a:ext cx="304800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" name="Picture 10" descr="png-06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62" y="2511388"/>
            <a:ext cx="815466" cy="81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243" y="3702815"/>
            <a:ext cx="815466" cy="81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8430388" y="170394"/>
            <a:ext cx="3645877" cy="708775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核心竞争力</a:t>
            </a:r>
            <a:r>
              <a:rPr lang="en-US" altLang="zh-CN" dirty="0" smtClean="0"/>
              <a:t>PK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80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"/>
          <p:cNvSpPr>
            <a:spLocks noChangeArrowheads="1"/>
          </p:cNvSpPr>
          <p:nvPr/>
        </p:nvSpPr>
        <p:spPr bwMode="gray">
          <a:xfrm>
            <a:off x="1504950" y="1285875"/>
            <a:ext cx="6172200" cy="4495800"/>
          </a:xfrm>
          <a:prstGeom prst="rightArrow">
            <a:avLst>
              <a:gd name="adj1" fmla="val 79306"/>
              <a:gd name="adj2" fmla="val 34004"/>
            </a:avLst>
          </a:prstGeom>
          <a:gradFill rotWithShape="1">
            <a:gsLst>
              <a:gs pos="0">
                <a:schemeClr val="bg2">
                  <a:alpha val="14999"/>
                </a:schemeClr>
              </a:gs>
              <a:gs pos="100000">
                <a:schemeClr val="bg2">
                  <a:gamma/>
                  <a:tint val="57647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2343150" y="1938338"/>
            <a:ext cx="3810000" cy="871537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DNS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防护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gray">
          <a:xfrm>
            <a:off x="2343150" y="3081338"/>
            <a:ext cx="3810000" cy="871537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CDN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加速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2343150" y="4224338"/>
            <a:ext cx="3810000" cy="871537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DDOS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高防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black">
          <a:xfrm>
            <a:off x="7524750" y="2886075"/>
            <a:ext cx="2514600" cy="1295400"/>
          </a:xfrm>
          <a:prstGeom prst="roundRect">
            <a:avLst>
              <a:gd name="adj" fmla="val 910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ACDD4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百度云加速</a:t>
            </a:r>
            <a:endParaRPr lang="en-US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8521831" y="0"/>
            <a:ext cx="3670169" cy="1325563"/>
          </a:xfrm>
        </p:spPr>
        <p:txBody>
          <a:bodyPr/>
          <a:lstStyle/>
          <a:p>
            <a:r>
              <a:rPr lang="zh-CN" altLang="en-US" dirty="0" smtClean="0"/>
              <a:t>最合适的选择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287" y="3200400"/>
            <a:ext cx="20669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19157" y="1029396"/>
            <a:ext cx="9286875" cy="3108971"/>
          </a:xfrm>
        </p:spPr>
        <p:txBody>
          <a:bodyPr>
            <a:normAutofit fontScale="90000"/>
          </a:bodyPr>
          <a:lstStyle/>
          <a:p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4000" dirty="0" smtClean="0"/>
              <a:t>百度云加速</a:t>
            </a:r>
            <a:r>
              <a:rPr lang="zh-CN" altLang="en-US" sz="3200" dirty="0"/>
              <a:t>：</a:t>
            </a:r>
            <a:r>
              <a:rPr lang="zh-CN" altLang="en-US" sz="3200" dirty="0" smtClean="0"/>
              <a:t>目前是最合适的选择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en-US" sz="3200" dirty="0"/>
              <a:t>网</a:t>
            </a:r>
            <a:r>
              <a:rPr lang="zh-CN" altLang="en-US" sz="3200" dirty="0" smtClean="0"/>
              <a:t>宿：放弃合作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en-US" sz="3200" dirty="0" smtClean="0"/>
              <a:t>蓝汛：期待日后合作！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zh-CN" altLang="en-US" sz="3200" dirty="0"/>
          </a:p>
        </p:txBody>
      </p:sp>
      <p:sp>
        <p:nvSpPr>
          <p:cNvPr id="5" name="Text Box 5"/>
          <p:cNvSpPr>
            <a:spLocks noChangeArrowheads="1"/>
          </p:cNvSpPr>
          <p:nvPr/>
        </p:nvSpPr>
        <p:spPr bwMode="auto">
          <a:xfrm>
            <a:off x="10140734" y="3748088"/>
            <a:ext cx="1393825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600" dirty="0">
                <a:solidFill>
                  <a:srgbClr val="DDDDDD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?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201649" y="4885915"/>
            <a:ext cx="4304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accent1"/>
                </a:solidFill>
                <a:latin typeface="Arial" charset="0"/>
                <a:ea typeface="宋体" pitchFamily="2" charset="-122"/>
              </a:rPr>
              <a:t>期待与蓝汛怎样的合作</a:t>
            </a:r>
            <a:endParaRPr lang="en-US" altLang="zh-CN" sz="3200" b="1" dirty="0">
              <a:solidFill>
                <a:schemeClr val="accent1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1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9" y="219347"/>
            <a:ext cx="8777422" cy="4815176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544051" y="0"/>
            <a:ext cx="2647950" cy="1325563"/>
          </a:xfrm>
        </p:spPr>
        <p:txBody>
          <a:bodyPr>
            <a:normAutofit fontScale="90000"/>
          </a:bodyPr>
          <a:lstStyle/>
          <a:p>
            <a:r>
              <a:rPr lang="zh-CN" altLang="en-US" sz="3600" dirty="0" smtClean="0"/>
              <a:t>蓝汛、网宿</a:t>
            </a:r>
            <a:r>
              <a:rPr lang="en-US" altLang="zh-CN" sz="3600" dirty="0" smtClean="0"/>
              <a:t>CDN</a:t>
            </a:r>
            <a:r>
              <a:rPr lang="zh-CN" altLang="en-US" sz="3600" dirty="0" smtClean="0"/>
              <a:t>动态加速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725" y="1947862"/>
            <a:ext cx="86772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7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22967" y="0"/>
            <a:ext cx="3269033" cy="123014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CDN</a:t>
            </a:r>
            <a:r>
              <a:rPr lang="zh-CN" altLang="en-US" dirty="0" smtClean="0"/>
              <a:t>动态加速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600" dirty="0" smtClean="0"/>
              <a:t>的本质</a:t>
            </a:r>
            <a:endParaRPr lang="zh-CN" altLang="en-US" sz="3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111" y="1230146"/>
            <a:ext cx="895350" cy="1276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996" y="1595165"/>
            <a:ext cx="1095375" cy="14382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320" y="3471170"/>
            <a:ext cx="1152525" cy="1514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24161" t="7464" r="27342" b="34408"/>
          <a:stretch/>
        </p:blipFill>
        <p:spPr>
          <a:xfrm>
            <a:off x="2190206" y="1025569"/>
            <a:ext cx="531223" cy="8360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23367" t="5620" r="26546" b="35317"/>
          <a:stretch/>
        </p:blipFill>
        <p:spPr>
          <a:xfrm>
            <a:off x="2025423" y="2081756"/>
            <a:ext cx="548640" cy="849481"/>
          </a:xfrm>
          <a:prstGeom prst="rect">
            <a:avLst/>
          </a:prstGeom>
        </p:spPr>
      </p:pic>
      <p:sp>
        <p:nvSpPr>
          <p:cNvPr id="12" name="Line 9"/>
          <p:cNvSpPr>
            <a:spLocks noChangeShapeType="1"/>
          </p:cNvSpPr>
          <p:nvPr/>
        </p:nvSpPr>
        <p:spPr bwMode="auto">
          <a:xfrm flipH="1" flipV="1">
            <a:off x="3507985" y="2081756"/>
            <a:ext cx="2291924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 flipV="1">
            <a:off x="6483259" y="2170919"/>
            <a:ext cx="1086122" cy="1361211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8" name="爆炸形 2 31"/>
          <p:cNvSpPr>
            <a:spLocks noChangeArrowheads="1"/>
          </p:cNvSpPr>
          <p:nvPr/>
        </p:nvSpPr>
        <p:spPr bwMode="auto">
          <a:xfrm rot="474553">
            <a:off x="1894413" y="3190186"/>
            <a:ext cx="4824435" cy="2137404"/>
          </a:xfrm>
          <a:prstGeom prst="irregularSeal2">
            <a:avLst/>
          </a:prstGeom>
          <a:solidFill>
            <a:schemeClr val="bg1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400"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9" name="TextBox 14"/>
          <p:cNvSpPr>
            <a:spLocks noChangeArrowheads="1"/>
          </p:cNvSpPr>
          <p:nvPr/>
        </p:nvSpPr>
        <p:spPr bwMode="auto">
          <a:xfrm>
            <a:off x="2777884" y="3925899"/>
            <a:ext cx="30574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让我们为用户的不良网络</a:t>
            </a:r>
            <a:r>
              <a:rPr lang="zh-CN" altLang="en-US" sz="24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买单！</a:t>
            </a:r>
            <a:endParaRPr lang="zh-CN" altLang="en-US" sz="2400" dirty="0"/>
          </a:p>
        </p:txBody>
      </p:sp>
      <p:sp>
        <p:nvSpPr>
          <p:cNvPr id="20" name="TextBox 10"/>
          <p:cNvSpPr>
            <a:spLocks noChangeArrowheads="1"/>
          </p:cNvSpPr>
          <p:nvPr/>
        </p:nvSpPr>
        <p:spPr bwMode="auto">
          <a:xfrm>
            <a:off x="3701905" y="1653795"/>
            <a:ext cx="19192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66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蓝汛、网宿</a:t>
            </a:r>
            <a:r>
              <a:rPr lang="en-US" altLang="zh-CN" b="1" dirty="0" smtClean="0">
                <a:solidFill>
                  <a:srgbClr val="66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CDN</a:t>
            </a:r>
            <a:endParaRPr lang="zh-CN" altLang="en-US" dirty="0"/>
          </a:p>
        </p:txBody>
      </p:sp>
      <p:sp>
        <p:nvSpPr>
          <p:cNvPr id="21" name="TextBox 10"/>
          <p:cNvSpPr>
            <a:spLocks noChangeArrowheads="1"/>
          </p:cNvSpPr>
          <p:nvPr/>
        </p:nvSpPr>
        <p:spPr bwMode="auto">
          <a:xfrm rot="3060725">
            <a:off x="6256653" y="2523230"/>
            <a:ext cx="18613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66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蓝汛、网宿</a:t>
            </a:r>
            <a:r>
              <a:rPr lang="en-US" altLang="zh-CN" b="1" dirty="0" smtClean="0">
                <a:solidFill>
                  <a:srgbClr val="66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CDN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63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13" y="722329"/>
            <a:ext cx="10296525" cy="5715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008220" y="100728"/>
            <a:ext cx="51219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FF9900"/>
                </a:solidFill>
                <a:latin typeface="Mistral" pitchFamily="2" charset="0"/>
                <a:ea typeface="微软雅黑" panose="020B0503020204020204" pitchFamily="34" charset="-122"/>
                <a:sym typeface="Mistral" pitchFamily="2" charset="0"/>
              </a:rPr>
              <a:t>专用网络 </a:t>
            </a:r>
            <a:r>
              <a:rPr lang="en-US" altLang="zh-CN" sz="2800" dirty="0" smtClean="0">
                <a:solidFill>
                  <a:srgbClr val="FF9900"/>
                </a:solidFill>
                <a:latin typeface="Mistral" pitchFamily="2" charset="0"/>
                <a:ea typeface="微软雅黑" panose="020B0503020204020204" pitchFamily="34" charset="-122"/>
                <a:sym typeface="Mistral" pitchFamily="2" charset="0"/>
              </a:rPr>
              <a:t>- </a:t>
            </a:r>
            <a:r>
              <a:rPr lang="zh-CN" altLang="en-US" sz="2800" dirty="0" smtClean="0">
                <a:solidFill>
                  <a:srgbClr val="FF9900"/>
                </a:solidFill>
                <a:latin typeface="Mistral" pitchFamily="2" charset="0"/>
                <a:ea typeface="微软雅黑" panose="020B0503020204020204" pitchFamily="34" charset="-122"/>
                <a:sym typeface="Mistral" pitchFamily="2" charset="0"/>
              </a:rPr>
              <a:t>动态加速的最佳选择</a:t>
            </a:r>
            <a:endParaRPr lang="zh-CN" altLang="en-US" sz="2800" dirty="0">
              <a:latin typeface="+mn-ea"/>
            </a:endParaRPr>
          </a:p>
        </p:txBody>
      </p:sp>
      <p:sp>
        <p:nvSpPr>
          <p:cNvPr id="5" name="矩形 19"/>
          <p:cNvSpPr>
            <a:spLocks noChangeArrowheads="1"/>
          </p:cNvSpPr>
          <p:nvPr/>
        </p:nvSpPr>
        <p:spPr bwMode="auto">
          <a:xfrm>
            <a:off x="509185" y="1869149"/>
            <a:ext cx="3755244" cy="3941447"/>
          </a:xfrm>
          <a:prstGeom prst="rect">
            <a:avLst/>
          </a:prstGeom>
          <a:solidFill>
            <a:schemeClr val="bg1"/>
          </a:solidFill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 smtClean="0">
                <a:solidFill>
                  <a:srgbClr val="FF9900"/>
                </a:solidFill>
                <a:latin typeface="Mistral" pitchFamily="2" charset="0"/>
                <a:ea typeface="微软雅黑" panose="020B0503020204020204" pitchFamily="34" charset="-122"/>
                <a:sym typeface="Mistral" pitchFamily="2" charset="0"/>
              </a:rPr>
              <a:t>专用网络能够保证各个节点之间的网络通信速率、质量，蓝汛遍布全国的</a:t>
            </a:r>
            <a:r>
              <a:rPr lang="en-US" altLang="zh-CN" sz="2400" b="1" dirty="0" smtClean="0">
                <a:solidFill>
                  <a:srgbClr val="FF9900"/>
                </a:solidFill>
                <a:latin typeface="+mn-lt"/>
                <a:ea typeface="微软雅黑" panose="020B0503020204020204" pitchFamily="34" charset="-122"/>
                <a:sym typeface="Mistral" pitchFamily="2" charset="0"/>
              </a:rPr>
              <a:t>PBL</a:t>
            </a:r>
            <a:r>
              <a:rPr lang="zh-CN" altLang="en-US" sz="2400" b="1" dirty="0" smtClean="0">
                <a:solidFill>
                  <a:srgbClr val="FF9900"/>
                </a:solidFill>
                <a:latin typeface="Mistral" pitchFamily="2" charset="0"/>
                <a:ea typeface="微软雅黑" panose="020B0503020204020204" pitchFamily="34" charset="-122"/>
                <a:sym typeface="Mistral" pitchFamily="2" charset="0"/>
              </a:rPr>
              <a:t>光纤网络，能解决我们跨地域部署节点避免网络抖动的难点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39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067" y="1532952"/>
            <a:ext cx="895350" cy="1276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337" y="3773976"/>
            <a:ext cx="1152525" cy="1514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l="24161" t="7464" r="27342" b="34408"/>
          <a:stretch/>
        </p:blipFill>
        <p:spPr>
          <a:xfrm>
            <a:off x="1968573" y="3394063"/>
            <a:ext cx="531223" cy="8360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l="23367" t="5620" r="26546" b="35317"/>
          <a:stretch/>
        </p:blipFill>
        <p:spPr>
          <a:xfrm>
            <a:off x="4264913" y="1624244"/>
            <a:ext cx="548640" cy="849481"/>
          </a:xfrm>
          <a:prstGeom prst="rect">
            <a:avLst/>
          </a:prstGeom>
        </p:spPr>
      </p:pic>
      <p:sp>
        <p:nvSpPr>
          <p:cNvPr id="10" name="Line 9"/>
          <p:cNvSpPr>
            <a:spLocks noChangeShapeType="1"/>
          </p:cNvSpPr>
          <p:nvPr/>
        </p:nvSpPr>
        <p:spPr bwMode="auto">
          <a:xfrm flipH="1" flipV="1">
            <a:off x="4970307" y="2381299"/>
            <a:ext cx="2291924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8285215" y="2473725"/>
            <a:ext cx="1086122" cy="1361211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3" name="TextBox 10"/>
          <p:cNvSpPr>
            <a:spLocks noChangeArrowheads="1"/>
          </p:cNvSpPr>
          <p:nvPr/>
        </p:nvSpPr>
        <p:spPr bwMode="auto">
          <a:xfrm rot="19125507">
            <a:off x="2303808" y="2666675"/>
            <a:ext cx="1844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CDN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专用网络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4" name="TextBox 10"/>
          <p:cNvSpPr>
            <a:spLocks noChangeArrowheads="1"/>
          </p:cNvSpPr>
          <p:nvPr/>
        </p:nvSpPr>
        <p:spPr bwMode="auto">
          <a:xfrm rot="3063439">
            <a:off x="8191187" y="2842618"/>
            <a:ext cx="19062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66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静态</a:t>
            </a:r>
            <a:r>
              <a:rPr lang="en-US" altLang="zh-CN" sz="2000" b="1" dirty="0" smtClean="0">
                <a:solidFill>
                  <a:srgbClr val="66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CDN</a:t>
            </a:r>
            <a:r>
              <a:rPr lang="zh-CN" altLang="en-US" sz="2000" b="1" dirty="0" smtClean="0">
                <a:solidFill>
                  <a:srgbClr val="66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加速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 rot="3142701">
            <a:off x="8121449" y="3186639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66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DNS</a:t>
            </a:r>
            <a:r>
              <a:rPr lang="zh-CN" altLang="en-US" b="1" dirty="0">
                <a:solidFill>
                  <a:srgbClr val="66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加速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947050" y="2530472"/>
            <a:ext cx="11843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应用节点</a:t>
            </a: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  <p:sp>
        <p:nvSpPr>
          <p:cNvPr id="20" name="TextBox 10"/>
          <p:cNvSpPr>
            <a:spLocks noChangeArrowheads="1"/>
          </p:cNvSpPr>
          <p:nvPr/>
        </p:nvSpPr>
        <p:spPr bwMode="auto">
          <a:xfrm>
            <a:off x="5209949" y="1856416"/>
            <a:ext cx="19062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66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静态</a:t>
            </a:r>
            <a:r>
              <a:rPr lang="en-US" altLang="zh-CN" sz="2000" b="1" dirty="0" smtClean="0">
                <a:solidFill>
                  <a:srgbClr val="66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CDN</a:t>
            </a:r>
            <a:r>
              <a:rPr lang="zh-CN" altLang="en-US" sz="2000" b="1" dirty="0" smtClean="0">
                <a:solidFill>
                  <a:srgbClr val="66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加速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5480750" y="2422801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66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DNS</a:t>
            </a:r>
            <a:r>
              <a:rPr lang="zh-CN" altLang="en-US" b="1" dirty="0">
                <a:solidFill>
                  <a:srgbClr val="66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加速</a:t>
            </a:r>
            <a:endParaRPr lang="zh-CN" altLang="en-US" dirty="0"/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2541442" y="2356826"/>
            <a:ext cx="1589015" cy="1417149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733590" y="4230087"/>
            <a:ext cx="13341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数据库节点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/>
          <a:srcRect l="24161" t="7464" r="27342" b="34408"/>
          <a:stretch/>
        </p:blipFill>
        <p:spPr>
          <a:xfrm>
            <a:off x="1266014" y="3937894"/>
            <a:ext cx="531223" cy="836024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784803" y="4758137"/>
            <a:ext cx="1500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核心应用节点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4"/>
          <a:srcRect l="23367" t="5620" r="26546" b="35317"/>
          <a:stretch/>
        </p:blipFill>
        <p:spPr>
          <a:xfrm>
            <a:off x="4582775" y="5096691"/>
            <a:ext cx="548640" cy="849481"/>
          </a:xfrm>
          <a:prstGeom prst="rect">
            <a:avLst/>
          </a:prstGeom>
        </p:spPr>
      </p:pic>
      <p:sp>
        <p:nvSpPr>
          <p:cNvPr id="27" name="Line 9"/>
          <p:cNvSpPr>
            <a:spLocks noChangeShapeType="1"/>
          </p:cNvSpPr>
          <p:nvPr/>
        </p:nvSpPr>
        <p:spPr bwMode="auto">
          <a:xfrm rot="18783800" flipH="1" flipV="1">
            <a:off x="4756663" y="4138691"/>
            <a:ext cx="3529641" cy="2342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b"/>
          <a:lstStyle/>
          <a:p>
            <a:endParaRPr lang="zh-CN" altLang="en-US"/>
          </a:p>
        </p:txBody>
      </p:sp>
      <p:sp>
        <p:nvSpPr>
          <p:cNvPr id="28" name="TextBox 10"/>
          <p:cNvSpPr>
            <a:spLocks noChangeArrowheads="1"/>
          </p:cNvSpPr>
          <p:nvPr/>
        </p:nvSpPr>
        <p:spPr bwMode="auto">
          <a:xfrm rot="18783800">
            <a:off x="5290078" y="3787221"/>
            <a:ext cx="19062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66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静态</a:t>
            </a:r>
            <a:r>
              <a:rPr lang="en-US" altLang="zh-CN" sz="2000" b="1" dirty="0" smtClean="0">
                <a:solidFill>
                  <a:srgbClr val="66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CDN</a:t>
            </a:r>
            <a:r>
              <a:rPr lang="zh-CN" altLang="en-US" sz="2000" b="1" dirty="0" smtClean="0">
                <a:solidFill>
                  <a:srgbClr val="66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加速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 rot="18783800">
            <a:off x="6158524" y="4276399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66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DNS</a:t>
            </a:r>
            <a:r>
              <a:rPr lang="zh-CN" altLang="en-US" b="1" dirty="0">
                <a:solidFill>
                  <a:srgbClr val="66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加速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221370" y="5946172"/>
            <a:ext cx="11843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应用节点</a:t>
            </a: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  <p:sp>
        <p:nvSpPr>
          <p:cNvPr id="31" name="TextBox 10"/>
          <p:cNvSpPr>
            <a:spLocks noChangeArrowheads="1"/>
          </p:cNvSpPr>
          <p:nvPr/>
        </p:nvSpPr>
        <p:spPr bwMode="auto">
          <a:xfrm rot="1210603">
            <a:off x="2630484" y="4743541"/>
            <a:ext cx="1844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CDN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专用网络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H="1" flipV="1">
            <a:off x="2106757" y="4623456"/>
            <a:ext cx="2476018" cy="92565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3" name="标题 1"/>
          <p:cNvSpPr>
            <a:spLocks noGrp="1"/>
          </p:cNvSpPr>
          <p:nvPr>
            <p:ph type="title"/>
          </p:nvPr>
        </p:nvSpPr>
        <p:spPr>
          <a:xfrm>
            <a:off x="8389632" y="60085"/>
            <a:ext cx="3760148" cy="123887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不同</a:t>
            </a:r>
            <a:r>
              <a:rPr lang="zh-CN" altLang="en-US" dirty="0" smtClean="0"/>
              <a:t>环节，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选不同的服务商</a:t>
            </a:r>
            <a:endParaRPr lang="zh-CN" altLang="en-US" dirty="0"/>
          </a:p>
        </p:txBody>
      </p:sp>
      <p:pic>
        <p:nvPicPr>
          <p:cNvPr id="35" name="Picture 6" descr="https://portal.chinacache.com/images/cc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472" y="1568214"/>
            <a:ext cx="809943" cy="63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958" y="443357"/>
            <a:ext cx="1464228" cy="472332"/>
          </a:xfrm>
          <a:prstGeom prst="rect">
            <a:avLst/>
          </a:prstGeom>
        </p:spPr>
      </p:pic>
      <p:sp>
        <p:nvSpPr>
          <p:cNvPr id="37" name="AutoShape 8"/>
          <p:cNvSpPr>
            <a:spLocks noChangeArrowheads="1"/>
          </p:cNvSpPr>
          <p:nvPr/>
        </p:nvSpPr>
        <p:spPr bwMode="auto">
          <a:xfrm rot="5400000">
            <a:off x="5951511" y="1244505"/>
            <a:ext cx="844516" cy="295428"/>
          </a:xfrm>
          <a:prstGeom prst="rightArrow">
            <a:avLst>
              <a:gd name="adj1" fmla="val 49861"/>
              <a:gd name="adj2" fmla="val 53168"/>
            </a:avLst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5400000" scaled="1"/>
          </a:gradFill>
          <a:ln w="12700" cap="rnd" algn="ctr">
            <a:solidFill>
              <a:srgbClr val="3399FF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2920" y="5052285"/>
            <a:ext cx="1464228" cy="472332"/>
          </a:xfrm>
          <a:prstGeom prst="rect">
            <a:avLst/>
          </a:prstGeom>
        </p:spPr>
      </p:pic>
      <p:sp>
        <p:nvSpPr>
          <p:cNvPr id="39" name="AutoShape 8"/>
          <p:cNvSpPr>
            <a:spLocks noChangeArrowheads="1"/>
          </p:cNvSpPr>
          <p:nvPr/>
        </p:nvSpPr>
        <p:spPr bwMode="auto">
          <a:xfrm rot="10800000">
            <a:off x="9465935" y="2684154"/>
            <a:ext cx="844516" cy="295428"/>
          </a:xfrm>
          <a:prstGeom prst="rightArrow">
            <a:avLst>
              <a:gd name="adj1" fmla="val 49861"/>
              <a:gd name="adj2" fmla="val 53168"/>
            </a:avLst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5400000" scaled="1"/>
          </a:gradFill>
          <a:ln w="12700" cap="rnd" algn="ctr">
            <a:solidFill>
              <a:srgbClr val="3399FF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" name="AutoShape 8"/>
          <p:cNvSpPr>
            <a:spLocks noChangeArrowheads="1"/>
          </p:cNvSpPr>
          <p:nvPr/>
        </p:nvSpPr>
        <p:spPr bwMode="auto">
          <a:xfrm rot="17966985">
            <a:off x="7896626" y="4232511"/>
            <a:ext cx="1138109" cy="295428"/>
          </a:xfrm>
          <a:prstGeom prst="rightArrow">
            <a:avLst>
              <a:gd name="adj1" fmla="val 49861"/>
              <a:gd name="adj2" fmla="val 53168"/>
            </a:avLst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5400000" scaled="1"/>
          </a:gradFill>
          <a:ln w="12700" cap="rnd" algn="ctr">
            <a:solidFill>
              <a:srgbClr val="3399FF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5049" y="2607467"/>
            <a:ext cx="1464228" cy="472332"/>
          </a:xfrm>
          <a:prstGeom prst="rect">
            <a:avLst/>
          </a:prstGeom>
        </p:spPr>
      </p:pic>
      <p:sp>
        <p:nvSpPr>
          <p:cNvPr id="42" name="AutoShape 8"/>
          <p:cNvSpPr>
            <a:spLocks noChangeArrowheads="1"/>
          </p:cNvSpPr>
          <p:nvPr/>
        </p:nvSpPr>
        <p:spPr bwMode="auto">
          <a:xfrm rot="12522327">
            <a:off x="6911236" y="4546759"/>
            <a:ext cx="769041" cy="295428"/>
          </a:xfrm>
          <a:prstGeom prst="rightArrow">
            <a:avLst>
              <a:gd name="adj1" fmla="val 49861"/>
              <a:gd name="adj2" fmla="val 53168"/>
            </a:avLst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5400000" scaled="1"/>
          </a:gradFill>
          <a:ln w="12700" cap="rnd" algn="ctr">
            <a:solidFill>
              <a:srgbClr val="3399FF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44" name="Picture 6" descr="https://portal.chinacache.com/images/cc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686" y="5797005"/>
            <a:ext cx="809943" cy="63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AutoShape 28"/>
          <p:cNvSpPr>
            <a:spLocks noChangeArrowheads="1"/>
          </p:cNvSpPr>
          <p:nvPr/>
        </p:nvSpPr>
        <p:spPr bwMode="auto">
          <a:xfrm>
            <a:off x="5307894" y="6357005"/>
            <a:ext cx="1275799" cy="418158"/>
          </a:xfrm>
          <a:prstGeom prst="wedgeRoundRectCallout">
            <a:avLst>
              <a:gd name="adj1" fmla="val -45446"/>
              <a:gd name="adj2" fmla="val -12702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sz="20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长远规划</a:t>
            </a:r>
            <a:endParaRPr lang="zh-CN" altLang="en-US" sz="20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" name="下箭头 45"/>
          <p:cNvSpPr/>
          <p:nvPr/>
        </p:nvSpPr>
        <p:spPr bwMode="auto">
          <a:xfrm rot="18533172">
            <a:off x="2490991" y="2173426"/>
            <a:ext cx="288032" cy="643546"/>
          </a:xfrm>
          <a:prstGeom prst="downArrow">
            <a:avLst/>
          </a:prstGeom>
          <a:solidFill>
            <a:srgbClr val="00B0F0"/>
          </a:solidFill>
          <a:ln w="9525" algn="ctr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>
              <a:defRPr/>
            </a:pPr>
            <a:endParaRPr lang="zh-CN" altLang="en-US" sz="20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7" name="下箭头 46"/>
          <p:cNvSpPr/>
          <p:nvPr/>
        </p:nvSpPr>
        <p:spPr bwMode="auto">
          <a:xfrm rot="12517408">
            <a:off x="2792749" y="5249574"/>
            <a:ext cx="288032" cy="638189"/>
          </a:xfrm>
          <a:prstGeom prst="downArrow">
            <a:avLst/>
          </a:prstGeom>
          <a:solidFill>
            <a:srgbClr val="00B0F0"/>
          </a:solidFill>
          <a:ln w="9525" algn="ctr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>
              <a:defRPr/>
            </a:pPr>
            <a:endParaRPr lang="zh-CN" altLang="en-US" sz="20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27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62001" y="714375"/>
            <a:ext cx="10563224" cy="48863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加速</a:t>
            </a:r>
            <a:r>
              <a:rPr lang="zh-CN" altLang="en-US" dirty="0"/>
              <a:t>、</a:t>
            </a:r>
            <a:r>
              <a:rPr lang="en-US" altLang="zh-CN" dirty="0" smtClean="0"/>
              <a:t>CDN</a:t>
            </a:r>
            <a:r>
              <a:rPr lang="zh-CN" altLang="en-US" dirty="0" smtClean="0"/>
              <a:t>静态加速、动态加速，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这些还不够，我们需要做的还有很多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79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4" y="1124604"/>
            <a:ext cx="10915650" cy="2886075"/>
          </a:xfrm>
          <a:prstGeom prst="rect">
            <a:avLst/>
          </a:prstGeom>
        </p:spPr>
      </p:pic>
      <p:sp>
        <p:nvSpPr>
          <p:cNvPr id="4" name="Freeform 3"/>
          <p:cNvSpPr>
            <a:spLocks noEditPoints="1"/>
          </p:cNvSpPr>
          <p:nvPr/>
        </p:nvSpPr>
        <p:spPr bwMode="gray">
          <a:xfrm>
            <a:off x="2079607" y="3891069"/>
            <a:ext cx="5503863" cy="2532836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226762" y="5099585"/>
            <a:ext cx="1873250" cy="2039938"/>
            <a:chOff x="1610" y="1344"/>
            <a:chExt cx="2041" cy="2223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gray">
            <a:xfrm>
              <a:off x="1610" y="2704"/>
              <a:ext cx="2041" cy="8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2000"/>
                  </a:srgbClr>
                </a:gs>
                <a:gs pos="100000">
                  <a:srgbClr val="000000">
                    <a:gamma/>
                    <a:shade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gray">
            <a:xfrm>
              <a:off x="1701" y="1344"/>
              <a:ext cx="1859" cy="185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gray">
            <a:xfrm>
              <a:off x="1725" y="1354"/>
              <a:ext cx="1814" cy="181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gray">
            <a:xfrm>
              <a:off x="1744" y="1372"/>
              <a:ext cx="1726" cy="169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gray">
            <a:xfrm>
              <a:off x="1844" y="1420"/>
              <a:ext cx="1535" cy="137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494481" y="4931347"/>
            <a:ext cx="1498600" cy="1631950"/>
            <a:chOff x="1610" y="1344"/>
            <a:chExt cx="2041" cy="2223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gray">
            <a:xfrm>
              <a:off x="1610" y="2704"/>
              <a:ext cx="2041" cy="8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2000"/>
                  </a:srgbClr>
                </a:gs>
                <a:gs pos="100000">
                  <a:srgbClr val="000000">
                    <a:gamma/>
                    <a:shade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gray">
            <a:xfrm>
              <a:off x="1701" y="1344"/>
              <a:ext cx="1859" cy="185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gray">
            <a:xfrm>
              <a:off x="1725" y="1354"/>
              <a:ext cx="1814" cy="181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1744" y="1372"/>
              <a:ext cx="1726" cy="169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gray">
            <a:xfrm>
              <a:off x="1844" y="1420"/>
              <a:ext cx="1535" cy="137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128426" y="3877007"/>
            <a:ext cx="1125537" cy="1223962"/>
            <a:chOff x="1610" y="1344"/>
            <a:chExt cx="2041" cy="2223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gray">
            <a:xfrm>
              <a:off x="1610" y="2704"/>
              <a:ext cx="2041" cy="8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2000"/>
                  </a:srgbClr>
                </a:gs>
                <a:gs pos="100000">
                  <a:srgbClr val="000000">
                    <a:gamma/>
                    <a:shade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gray">
            <a:xfrm>
              <a:off x="1701" y="1344"/>
              <a:ext cx="1859" cy="185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gray">
            <a:xfrm>
              <a:off x="1725" y="1354"/>
              <a:ext cx="1814" cy="181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gray">
            <a:xfrm>
              <a:off x="1744" y="1372"/>
              <a:ext cx="1726" cy="169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gray">
            <a:xfrm>
              <a:off x="1844" y="1420"/>
              <a:ext cx="1535" cy="137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3577320" y="3678741"/>
            <a:ext cx="749300" cy="815975"/>
            <a:chOff x="1610" y="1344"/>
            <a:chExt cx="2041" cy="2223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gray">
            <a:xfrm>
              <a:off x="1610" y="2704"/>
              <a:ext cx="2041" cy="8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2000"/>
                  </a:srgbClr>
                </a:gs>
                <a:gs pos="100000">
                  <a:srgbClr val="000000">
                    <a:gamma/>
                    <a:shade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gray">
            <a:xfrm>
              <a:off x="1701" y="1344"/>
              <a:ext cx="1859" cy="185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gray">
            <a:xfrm>
              <a:off x="1725" y="1354"/>
              <a:ext cx="1814" cy="181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gray">
            <a:xfrm>
              <a:off x="1744" y="1372"/>
              <a:ext cx="1726" cy="169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gray">
            <a:xfrm>
              <a:off x="1844" y="1420"/>
              <a:ext cx="1535" cy="137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3554263" y="3873218"/>
            <a:ext cx="7954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1400" dirty="0" smtClean="0">
                <a:solidFill>
                  <a:schemeClr val="accent4">
                    <a:lumMod val="75000"/>
                  </a:schemeClr>
                </a:solidFill>
                <a:ea typeface="宋体" panose="02010600030101010101" pitchFamily="2" charset="-122"/>
              </a:rPr>
              <a:t>连接</a:t>
            </a:r>
            <a:r>
              <a:rPr lang="en-US" altLang="zh-CN" sz="1400" dirty="0" smtClean="0">
                <a:solidFill>
                  <a:schemeClr val="accent4">
                    <a:lumMod val="75000"/>
                  </a:schemeClr>
                </a:solidFill>
                <a:ea typeface="宋体" panose="02010600030101010101" pitchFamily="2" charset="-122"/>
              </a:rPr>
              <a:t>HA</a:t>
            </a:r>
            <a:endParaRPr lang="en-US" altLang="zh-CN" sz="1400" dirty="0">
              <a:solidFill>
                <a:schemeClr val="accent4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2304776" y="3989833"/>
            <a:ext cx="77283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1600" dirty="0" smtClean="0">
                <a:solidFill>
                  <a:srgbClr val="92D050"/>
                </a:solidFill>
                <a:ea typeface="宋体" panose="02010600030101010101" pitchFamily="2" charset="-122"/>
              </a:rPr>
              <a:t>HA</a:t>
            </a:r>
          </a:p>
          <a:p>
            <a:pPr algn="ctr" eaLnBrk="0" hangingPunct="0"/>
            <a:r>
              <a:rPr lang="zh-CN" altLang="en-US" sz="1600" dirty="0" smtClean="0">
                <a:solidFill>
                  <a:srgbClr val="92D050"/>
                </a:solidFill>
                <a:ea typeface="宋体" panose="02010600030101010101" pitchFamily="2" charset="-122"/>
              </a:rPr>
              <a:t>连接</a:t>
            </a:r>
            <a:r>
              <a:rPr lang="en-US" altLang="zh-CN" sz="1600" dirty="0">
                <a:solidFill>
                  <a:srgbClr val="92D05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1600" dirty="0" smtClean="0">
                <a:solidFill>
                  <a:srgbClr val="92D050"/>
                </a:solidFill>
                <a:ea typeface="宋体" panose="02010600030101010101" pitchFamily="2" charset="-122"/>
              </a:rPr>
              <a:t>ginx</a:t>
            </a:r>
            <a:endParaRPr lang="en-US" altLang="zh-CN" sz="1600" dirty="0">
              <a:solidFill>
                <a:srgbClr val="92D050"/>
              </a:solidFill>
              <a:ea typeface="宋体" panose="02010600030101010101" pitchFamily="2" charset="-122"/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563004" y="5350918"/>
            <a:ext cx="120076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dirty="0" smtClean="0">
                <a:solidFill>
                  <a:srgbClr val="00B050"/>
                </a:solidFill>
                <a:ea typeface="宋体" panose="02010600030101010101" pitchFamily="2" charset="-122"/>
              </a:rPr>
              <a:t>浏览器解析</a:t>
            </a:r>
            <a:r>
              <a:rPr lang="en-US" altLang="zh-CN" sz="2000" dirty="0" smtClean="0">
                <a:solidFill>
                  <a:srgbClr val="00B050"/>
                </a:solidFill>
                <a:ea typeface="宋体" panose="02010600030101010101" pitchFamily="2" charset="-122"/>
              </a:rPr>
              <a:t>css</a:t>
            </a:r>
            <a:r>
              <a:rPr lang="zh-CN" altLang="en-US" sz="2000" dirty="0" smtClean="0">
                <a:solidFill>
                  <a:srgbClr val="00B05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000" dirty="0" smtClean="0">
                <a:solidFill>
                  <a:srgbClr val="00B050"/>
                </a:solidFill>
                <a:ea typeface="宋体" panose="02010600030101010101" pitchFamily="2" charset="-122"/>
              </a:rPr>
              <a:t>js</a:t>
            </a:r>
            <a:r>
              <a:rPr lang="zh-CN" altLang="en-US" sz="2000" dirty="0" smtClean="0">
                <a:solidFill>
                  <a:srgbClr val="00B050"/>
                </a:solidFill>
                <a:ea typeface="宋体" panose="02010600030101010101" pitchFamily="2" charset="-122"/>
              </a:rPr>
              <a:t>、页面展示</a:t>
            </a:r>
            <a:endParaRPr lang="en-US" altLang="zh-CN" sz="2000" dirty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616009" y="5240361"/>
            <a:ext cx="1266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rgbClr val="FFC000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400" dirty="0" smtClean="0">
                <a:solidFill>
                  <a:srgbClr val="FFC000"/>
                </a:solidFill>
                <a:ea typeface="宋体" panose="02010600030101010101" pitchFamily="2" charset="-122"/>
              </a:rPr>
              <a:t>hp</a:t>
            </a:r>
            <a:r>
              <a:rPr lang="zh-CN" altLang="en-US" sz="2400" dirty="0" smtClean="0">
                <a:solidFill>
                  <a:srgbClr val="FFC000"/>
                </a:solidFill>
                <a:ea typeface="宋体" panose="02010600030101010101" pitchFamily="2" charset="-122"/>
              </a:rPr>
              <a:t>解析程序</a:t>
            </a:r>
            <a:endParaRPr lang="en-US" altLang="zh-CN" sz="2400" dirty="0">
              <a:solidFill>
                <a:srgbClr val="FFC000"/>
              </a:solidFill>
              <a:ea typeface="宋体" panose="02010600030101010101" pitchFamily="2" charset="-122"/>
            </a:endParaRPr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7471459" y="0"/>
            <a:ext cx="4720541" cy="90487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缩短后端响应时间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4268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7750" y="307975"/>
            <a:ext cx="3209925" cy="1325563"/>
          </a:xfrm>
        </p:spPr>
        <p:txBody>
          <a:bodyPr/>
          <a:lstStyle/>
          <a:p>
            <a:r>
              <a:rPr lang="zh-CN" altLang="en-US" dirty="0" smtClean="0"/>
              <a:t>我们的需求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990850" y="2155825"/>
            <a:ext cx="6115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CDN</a:t>
            </a:r>
            <a:r>
              <a:rPr lang="zh-CN" altLang="en-US" dirty="0" smtClean="0"/>
              <a:t>加速</a:t>
            </a:r>
            <a:r>
              <a:rPr lang="en-US" altLang="zh-CN" dirty="0"/>
              <a:t> </a:t>
            </a:r>
            <a:r>
              <a:rPr lang="en-US" altLang="zh-CN" dirty="0" smtClean="0"/>
              <a:t>+ </a:t>
            </a:r>
            <a:r>
              <a:rPr lang="zh-CN" altLang="en-US" dirty="0" smtClean="0"/>
              <a:t>高防</a:t>
            </a:r>
            <a:r>
              <a:rPr lang="en-US" altLang="zh-CN" dirty="0" smtClean="0"/>
              <a:t>DDOS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77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1954357" y="1444307"/>
            <a:ext cx="2170113" cy="4035425"/>
            <a:chOff x="528" y="1058"/>
            <a:chExt cx="1680" cy="3125"/>
          </a:xfrm>
        </p:grpSpPr>
        <p:grpSp>
          <p:nvGrpSpPr>
            <p:cNvPr id="23" name="Group 20"/>
            <p:cNvGrpSpPr>
              <a:grpSpLocks/>
            </p:cNvGrpSpPr>
            <p:nvPr/>
          </p:nvGrpSpPr>
          <p:grpSpPr bwMode="auto">
            <a:xfrm>
              <a:off x="528" y="1296"/>
              <a:ext cx="1680" cy="2887"/>
              <a:chOff x="720" y="905"/>
              <a:chExt cx="2263" cy="3319"/>
            </a:xfrm>
          </p:grpSpPr>
          <p:sp>
            <p:nvSpPr>
              <p:cNvPr id="30" name="AutoShape 21"/>
              <p:cNvSpPr>
                <a:spLocks noChangeArrowheads="1"/>
              </p:cNvSpPr>
              <p:nvPr/>
            </p:nvSpPr>
            <p:spPr bwMode="gray">
              <a:xfrm>
                <a:off x="720" y="905"/>
                <a:ext cx="2256" cy="2544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34B034"/>
                  </a:gs>
                  <a:gs pos="100000">
                    <a:srgbClr val="3F8B4A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AutoShape 22"/>
              <p:cNvSpPr>
                <a:spLocks noChangeArrowheads="1"/>
              </p:cNvSpPr>
              <p:nvPr/>
            </p:nvSpPr>
            <p:spPr bwMode="gray">
              <a:xfrm>
                <a:off x="755" y="912"/>
                <a:ext cx="2188" cy="249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88EA91"/>
                  </a:gs>
                  <a:gs pos="100000">
                    <a:srgbClr val="21D34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AutoShape 23"/>
              <p:cNvSpPr>
                <a:spLocks noChangeArrowheads="1"/>
              </p:cNvSpPr>
              <p:nvPr/>
            </p:nvSpPr>
            <p:spPr bwMode="gray">
              <a:xfrm>
                <a:off x="773" y="275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8EA91">
                      <a:alpha val="0"/>
                    </a:srgbClr>
                  </a:gs>
                  <a:gs pos="100000">
                    <a:srgbClr val="88EA91">
                      <a:gamma/>
                      <a:tint val="87843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AutoShape 24"/>
              <p:cNvSpPr>
                <a:spLocks noChangeArrowheads="1"/>
              </p:cNvSpPr>
              <p:nvPr/>
            </p:nvSpPr>
            <p:spPr bwMode="gray">
              <a:xfrm>
                <a:off x="773" y="932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8EA91">
                      <a:gamma/>
                      <a:tint val="33333"/>
                      <a:invGamma/>
                    </a:srgbClr>
                  </a:gs>
                  <a:gs pos="100000">
                    <a:srgbClr val="88EA91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AutoShape 25"/>
              <p:cNvSpPr>
                <a:spLocks noChangeArrowheads="1"/>
              </p:cNvSpPr>
              <p:nvPr/>
            </p:nvSpPr>
            <p:spPr bwMode="gray">
              <a:xfrm>
                <a:off x="727" y="3449"/>
                <a:ext cx="2256" cy="775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3477A4">
                      <a:alpha val="50000"/>
                    </a:srgbClr>
                  </a:gs>
                  <a:gs pos="100000">
                    <a:srgbClr val="3477A4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AutoShape 26"/>
              <p:cNvSpPr>
                <a:spLocks noChangeArrowheads="1"/>
              </p:cNvSpPr>
              <p:nvPr/>
            </p:nvSpPr>
            <p:spPr bwMode="gray">
              <a:xfrm>
                <a:off x="773" y="347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21D347">
                      <a:gamma/>
                      <a:tint val="33333"/>
                      <a:invGamma/>
                      <a:alpha val="50000"/>
                    </a:srgbClr>
                  </a:gs>
                  <a:gs pos="100000">
                    <a:srgbClr val="21D347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dirty="0" smtClean="0">
                    <a:solidFill>
                      <a:srgbClr val="00B050"/>
                    </a:solidFill>
                    <a:ea typeface="宋体" panose="02010600030101010101" pitchFamily="2" charset="-122"/>
                  </a:rPr>
                  <a:t>前端</a:t>
                </a:r>
                <a:endParaRPr lang="en-US" altLang="zh-CN" dirty="0">
                  <a:solidFill>
                    <a:srgbClr val="00B05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" name="Group 27"/>
            <p:cNvGrpSpPr>
              <a:grpSpLocks/>
            </p:cNvGrpSpPr>
            <p:nvPr/>
          </p:nvGrpSpPr>
          <p:grpSpPr bwMode="auto">
            <a:xfrm>
              <a:off x="1104" y="1058"/>
              <a:ext cx="498" cy="498"/>
              <a:chOff x="1289" y="582"/>
              <a:chExt cx="668" cy="668"/>
            </a:xfrm>
          </p:grpSpPr>
          <p:sp>
            <p:nvSpPr>
              <p:cNvPr id="25" name="Oval 2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Oval 2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7" name="Oval 3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8" name="Oval 3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9" name="Oval 3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7" name="Text Box 34"/>
          <p:cNvSpPr txBox="1">
            <a:spLocks noChangeArrowheads="1"/>
          </p:cNvSpPr>
          <p:nvPr/>
        </p:nvSpPr>
        <p:spPr bwMode="gray">
          <a:xfrm>
            <a:off x="2042334" y="2093297"/>
            <a:ext cx="20574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合并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JS/CSS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，使用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CSS Sprites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减少图片</a:t>
            </a:r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请求，避免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复杂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JS</a:t>
            </a:r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，尽可能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将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JS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文件放在底部，图片无损和有损压缩，图片预</a:t>
            </a:r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加载；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内联小图片和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JavaScript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，减少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iframe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请求，按需加载、异步加载、延迟加载、预</a:t>
            </a:r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加载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38" name="Group 35"/>
          <p:cNvGrpSpPr>
            <a:grpSpLocks/>
          </p:cNvGrpSpPr>
          <p:nvPr/>
        </p:nvGrpSpPr>
        <p:grpSpPr bwMode="auto">
          <a:xfrm>
            <a:off x="7267575" y="1460500"/>
            <a:ext cx="2170113" cy="4035425"/>
            <a:chOff x="528" y="1058"/>
            <a:chExt cx="1680" cy="3125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528" y="1296"/>
              <a:ext cx="1680" cy="2887"/>
              <a:chOff x="720" y="905"/>
              <a:chExt cx="2263" cy="3319"/>
            </a:xfrm>
          </p:grpSpPr>
          <p:sp>
            <p:nvSpPr>
              <p:cNvPr id="46" name="AutoShape 37"/>
              <p:cNvSpPr>
                <a:spLocks noChangeArrowheads="1"/>
              </p:cNvSpPr>
              <p:nvPr/>
            </p:nvSpPr>
            <p:spPr bwMode="gray">
              <a:xfrm>
                <a:off x="720" y="905"/>
                <a:ext cx="2256" cy="2544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AutoShape 38"/>
              <p:cNvSpPr>
                <a:spLocks noChangeArrowheads="1"/>
              </p:cNvSpPr>
              <p:nvPr/>
            </p:nvSpPr>
            <p:spPr bwMode="gray">
              <a:xfrm>
                <a:off x="755" y="912"/>
                <a:ext cx="2188" cy="249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EAEC86"/>
                  </a:gs>
                  <a:gs pos="100000">
                    <a:srgbClr val="DCCE46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AutoShape 39"/>
              <p:cNvSpPr>
                <a:spLocks noChangeArrowheads="1"/>
              </p:cNvSpPr>
              <p:nvPr/>
            </p:nvSpPr>
            <p:spPr bwMode="gray">
              <a:xfrm>
                <a:off x="773" y="275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alpha val="0"/>
                    </a:srgbClr>
                  </a:gs>
                  <a:gs pos="100000">
                    <a:srgbClr val="EAEC86">
                      <a:gamma/>
                      <a:tint val="87843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AutoShape 40"/>
              <p:cNvSpPr>
                <a:spLocks noChangeArrowheads="1"/>
              </p:cNvSpPr>
              <p:nvPr/>
            </p:nvSpPr>
            <p:spPr bwMode="gray">
              <a:xfrm>
                <a:off x="773" y="932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gamma/>
                      <a:tint val="33333"/>
                      <a:invGamma/>
                    </a:srgbClr>
                  </a:gs>
                  <a:gs pos="100000">
                    <a:srgbClr val="EAEC8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AutoShape 41"/>
              <p:cNvSpPr>
                <a:spLocks noChangeArrowheads="1"/>
              </p:cNvSpPr>
              <p:nvPr/>
            </p:nvSpPr>
            <p:spPr bwMode="gray">
              <a:xfrm>
                <a:off x="727" y="3449"/>
                <a:ext cx="2256" cy="775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3477A4">
                      <a:alpha val="50000"/>
                    </a:srgbClr>
                  </a:gs>
                  <a:gs pos="100000">
                    <a:srgbClr val="3477A4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AutoShape 42"/>
              <p:cNvSpPr>
                <a:spLocks noChangeArrowheads="1"/>
              </p:cNvSpPr>
              <p:nvPr/>
            </p:nvSpPr>
            <p:spPr bwMode="gray">
              <a:xfrm>
                <a:off x="773" y="347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gamma/>
                      <a:tint val="33333"/>
                      <a:invGamma/>
                      <a:alpha val="50000"/>
                    </a:srgbClr>
                  </a:gs>
                  <a:gs pos="100000">
                    <a:srgbClr val="EAEC8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smtClean="0">
                    <a:solidFill>
                      <a:srgbClr val="00B050"/>
                    </a:solidFill>
                    <a:ea typeface="宋体" panose="02010600030101010101" pitchFamily="2" charset="-122"/>
                  </a:rPr>
                  <a:t>php</a:t>
                </a:r>
                <a:endParaRPr lang="en-US" altLang="zh-CN" dirty="0">
                  <a:solidFill>
                    <a:srgbClr val="00B05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0" name="Group 43"/>
            <p:cNvGrpSpPr>
              <a:grpSpLocks/>
            </p:cNvGrpSpPr>
            <p:nvPr/>
          </p:nvGrpSpPr>
          <p:grpSpPr bwMode="auto">
            <a:xfrm>
              <a:off x="1104" y="1058"/>
              <a:ext cx="498" cy="498"/>
              <a:chOff x="1289" y="582"/>
              <a:chExt cx="668" cy="668"/>
            </a:xfrm>
          </p:grpSpPr>
          <p:sp>
            <p:nvSpPr>
              <p:cNvPr id="41" name="Oval 44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" name="Oval 45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3" name="Oval 46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4" name="Oval 47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5" name="Oval 48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3" name="Text Box 50"/>
          <p:cNvSpPr txBox="1">
            <a:spLocks noChangeArrowheads="1"/>
          </p:cNvSpPr>
          <p:nvPr/>
        </p:nvSpPr>
        <p:spPr bwMode="gray">
          <a:xfrm>
            <a:off x="7407138" y="2107435"/>
            <a:ext cx="2057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减少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Cookie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大小</a:t>
            </a:r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；</a:t>
            </a:r>
            <a:endParaRPr lang="en-US" altLang="zh-CN" sz="1400" dirty="0" smtClean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代码缓存加速；</a:t>
            </a:r>
            <a:endParaRPr lang="en-US" altLang="zh-CN" sz="1400" dirty="0" smtClean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代码程序优化；</a:t>
            </a:r>
            <a:endParaRPr lang="en-US" altLang="zh-CN" sz="1400" dirty="0" smtClean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" name="标题 1"/>
          <p:cNvSpPr>
            <a:spLocks noGrp="1"/>
          </p:cNvSpPr>
          <p:nvPr>
            <p:ph type="title"/>
          </p:nvPr>
        </p:nvSpPr>
        <p:spPr>
          <a:xfrm>
            <a:off x="9763297" y="8313"/>
            <a:ext cx="2428703" cy="1325563"/>
          </a:xfrm>
        </p:spPr>
        <p:txBody>
          <a:bodyPr/>
          <a:lstStyle/>
          <a:p>
            <a:r>
              <a:rPr lang="zh-CN" altLang="en-US" dirty="0" smtClean="0"/>
              <a:t>共同努力</a:t>
            </a:r>
            <a:endParaRPr lang="zh-CN" altLang="en-US" dirty="0"/>
          </a:p>
        </p:txBody>
      </p:sp>
      <p:grpSp>
        <p:nvGrpSpPr>
          <p:cNvPr id="52" name="Group 3"/>
          <p:cNvGrpSpPr>
            <a:grpSpLocks/>
          </p:cNvGrpSpPr>
          <p:nvPr/>
        </p:nvGrpSpPr>
        <p:grpSpPr bwMode="auto">
          <a:xfrm>
            <a:off x="4614322" y="1469164"/>
            <a:ext cx="2170113" cy="4035425"/>
            <a:chOff x="528" y="1058"/>
            <a:chExt cx="1680" cy="3125"/>
          </a:xfrm>
        </p:grpSpPr>
        <p:grpSp>
          <p:nvGrpSpPr>
            <p:cNvPr id="55" name="Group 4"/>
            <p:cNvGrpSpPr>
              <a:grpSpLocks/>
            </p:cNvGrpSpPr>
            <p:nvPr/>
          </p:nvGrpSpPr>
          <p:grpSpPr bwMode="auto">
            <a:xfrm>
              <a:off x="528" y="1296"/>
              <a:ext cx="1680" cy="2887"/>
              <a:chOff x="720" y="905"/>
              <a:chExt cx="2263" cy="3319"/>
            </a:xfrm>
          </p:grpSpPr>
          <p:sp>
            <p:nvSpPr>
              <p:cNvPr id="62" name="AutoShape 5"/>
              <p:cNvSpPr>
                <a:spLocks noChangeArrowheads="1"/>
              </p:cNvSpPr>
              <p:nvPr/>
            </p:nvSpPr>
            <p:spPr bwMode="gray">
              <a:xfrm>
                <a:off x="720" y="905"/>
                <a:ext cx="2256" cy="2544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4E91D4"/>
                  </a:gs>
                  <a:gs pos="100000">
                    <a:srgbClr val="3477A4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AutoShape 6"/>
              <p:cNvSpPr>
                <a:spLocks noChangeArrowheads="1"/>
              </p:cNvSpPr>
              <p:nvPr/>
            </p:nvSpPr>
            <p:spPr bwMode="gray">
              <a:xfrm>
                <a:off x="755" y="912"/>
                <a:ext cx="2188" cy="249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80D4F2"/>
                  </a:gs>
                  <a:gs pos="100000">
                    <a:srgbClr val="3CA1E6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AutoShape 7"/>
              <p:cNvSpPr>
                <a:spLocks noChangeArrowheads="1"/>
              </p:cNvSpPr>
              <p:nvPr/>
            </p:nvSpPr>
            <p:spPr bwMode="gray">
              <a:xfrm>
                <a:off x="773" y="275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0D4F2">
                      <a:alpha val="0"/>
                    </a:srgbClr>
                  </a:gs>
                  <a:gs pos="100000">
                    <a:srgbClr val="80D4F2">
                      <a:gamma/>
                      <a:tint val="87843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AutoShape 8"/>
              <p:cNvSpPr>
                <a:spLocks noChangeArrowheads="1"/>
              </p:cNvSpPr>
              <p:nvPr/>
            </p:nvSpPr>
            <p:spPr bwMode="gray">
              <a:xfrm>
                <a:off x="773" y="932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0D4F2">
                      <a:gamma/>
                      <a:tint val="33333"/>
                      <a:invGamma/>
                    </a:srgbClr>
                  </a:gs>
                  <a:gs pos="100000">
                    <a:srgbClr val="80D4F2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AutoShape 9"/>
              <p:cNvSpPr>
                <a:spLocks noChangeArrowheads="1"/>
              </p:cNvSpPr>
              <p:nvPr/>
            </p:nvSpPr>
            <p:spPr bwMode="gray">
              <a:xfrm>
                <a:off x="727" y="3449"/>
                <a:ext cx="2256" cy="775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3477A4">
                      <a:alpha val="50000"/>
                    </a:srgbClr>
                  </a:gs>
                  <a:gs pos="100000">
                    <a:srgbClr val="3477A4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AutoShape 10"/>
              <p:cNvSpPr>
                <a:spLocks noChangeArrowheads="1"/>
              </p:cNvSpPr>
              <p:nvPr/>
            </p:nvSpPr>
            <p:spPr bwMode="gray">
              <a:xfrm>
                <a:off x="774" y="3470"/>
                <a:ext cx="2159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0D4F2">
                      <a:gamma/>
                      <a:tint val="33333"/>
                      <a:invGamma/>
                      <a:alpha val="50000"/>
                    </a:srgbClr>
                  </a:gs>
                  <a:gs pos="100000">
                    <a:srgbClr val="80D4F2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dirty="0" smtClean="0">
                    <a:solidFill>
                      <a:srgbClr val="92D050"/>
                    </a:solidFill>
                    <a:ea typeface="宋体" panose="02010600030101010101" pitchFamily="2" charset="-122"/>
                  </a:rPr>
                  <a:t>运维</a:t>
                </a:r>
                <a:endParaRPr lang="en-US" altLang="zh-CN" dirty="0">
                  <a:solidFill>
                    <a:srgbClr val="92D05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6" name="Group 11"/>
            <p:cNvGrpSpPr>
              <a:grpSpLocks/>
            </p:cNvGrpSpPr>
            <p:nvPr/>
          </p:nvGrpSpPr>
          <p:grpSpPr bwMode="auto">
            <a:xfrm>
              <a:off x="1104" y="1058"/>
              <a:ext cx="498" cy="498"/>
              <a:chOff x="1289" y="582"/>
              <a:chExt cx="668" cy="668"/>
            </a:xfrm>
          </p:grpSpPr>
          <p:sp>
            <p:nvSpPr>
              <p:cNvPr id="57" name="Oval 12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8" name="Oval 13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9" name="Oval 14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0" name="Oval 15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1" name="Oval 16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8" name="Text Box 18"/>
          <p:cNvSpPr txBox="1">
            <a:spLocks noChangeArrowheads="1"/>
          </p:cNvSpPr>
          <p:nvPr/>
        </p:nvSpPr>
        <p:spPr bwMode="gray">
          <a:xfrm>
            <a:off x="4708987" y="2090652"/>
            <a:ext cx="20574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优化客户端连接；</a:t>
            </a:r>
            <a:endParaRPr lang="en-US" altLang="zh-CN" sz="1400" dirty="0" smtClean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优化重定向；</a:t>
            </a:r>
            <a:endParaRPr lang="en-US" altLang="zh-CN" sz="1400" dirty="0" smtClean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设置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长时间缓存、尽量使请求可</a:t>
            </a:r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缓存；</a:t>
            </a:r>
            <a:endParaRPr lang="en-US" altLang="zh-CN" sz="1400" dirty="0" smtClean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数据库优化；</a:t>
            </a:r>
            <a:endParaRPr lang="en-US" altLang="zh-CN" sz="1400" dirty="0" smtClean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5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8051"/>
          <a:stretch/>
        </p:blipFill>
        <p:spPr>
          <a:xfrm>
            <a:off x="485775" y="385762"/>
            <a:ext cx="11106150" cy="6472238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0142912" y="0"/>
            <a:ext cx="2049088" cy="623454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前端优化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6284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329175" y="3055352"/>
            <a:ext cx="8405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我们会不断努力</a:t>
            </a:r>
            <a:r>
              <a:rPr lang="en-US" altLang="zh-CN" sz="3600" dirty="0" smtClean="0"/>
              <a:t>……</a:t>
            </a:r>
            <a:endParaRPr lang="zh-CN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2329175" y="4539734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/>
              <a:t>我们</a:t>
            </a:r>
            <a:r>
              <a:rPr lang="zh-CN" altLang="en-US" sz="5400" dirty="0" smtClean="0"/>
              <a:t>一定可以！</a:t>
            </a:r>
            <a:endParaRPr lang="zh-CN" altLang="en-US" sz="5400" dirty="0"/>
          </a:p>
        </p:txBody>
      </p:sp>
      <p:sp>
        <p:nvSpPr>
          <p:cNvPr id="2" name="矩形 1"/>
          <p:cNvSpPr/>
          <p:nvPr/>
        </p:nvSpPr>
        <p:spPr>
          <a:xfrm>
            <a:off x="2329175" y="1142207"/>
            <a:ext cx="40416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网站</a:t>
            </a:r>
            <a:r>
              <a:rPr lang="zh-CN" altLang="en-US" sz="3600" dirty="0" smtClean="0">
                <a:latin typeface="+mj-ea"/>
                <a:ea typeface="+mj-ea"/>
              </a:rPr>
              <a:t>性能提升，</a:t>
            </a:r>
            <a:endParaRPr lang="en-US" altLang="zh-CN" sz="3600" dirty="0" smtClean="0">
              <a:latin typeface="+mj-ea"/>
              <a:ea typeface="+mj-ea"/>
            </a:endParaRPr>
          </a:p>
          <a:p>
            <a:endParaRPr lang="en-US" altLang="zh-CN" sz="3600" dirty="0" smtClean="0">
              <a:latin typeface="+mj-ea"/>
              <a:ea typeface="+mj-ea"/>
            </a:endParaRPr>
          </a:p>
          <a:p>
            <a:r>
              <a:rPr lang="zh-CN" altLang="en-US" sz="3600" dirty="0" smtClean="0">
                <a:latin typeface="+mj-ea"/>
                <a:ea typeface="+mj-ea"/>
              </a:rPr>
              <a:t>我们</a:t>
            </a:r>
            <a:r>
              <a:rPr lang="zh-CN" altLang="en-US" sz="3600" dirty="0">
                <a:latin typeface="+mj-ea"/>
                <a:ea typeface="+mj-ea"/>
              </a:rPr>
              <a:t>还在</a:t>
            </a:r>
            <a:r>
              <a:rPr lang="zh-CN" altLang="en-US" sz="3600" dirty="0" smtClean="0">
                <a:latin typeface="+mj-ea"/>
                <a:ea typeface="+mj-ea"/>
              </a:rPr>
              <a:t>路上</a:t>
            </a:r>
            <a:r>
              <a:rPr lang="en-US" altLang="zh-CN" sz="3600" dirty="0" smtClean="0">
                <a:latin typeface="+mj-ea"/>
                <a:ea typeface="+mj-ea"/>
              </a:rPr>
              <a:t>……</a:t>
            </a:r>
            <a:endParaRPr lang="zh-CN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691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48481" y="5885181"/>
            <a:ext cx="2364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</a:rPr>
              <a:t>475@ggsuper.com.cn</a:t>
            </a:r>
            <a:endParaRPr lang="zh-CN" altLang="en-US" dirty="0"/>
          </a:p>
        </p:txBody>
      </p:sp>
      <p:sp>
        <p:nvSpPr>
          <p:cNvPr id="11" name="WordArt 3"/>
          <p:cNvSpPr>
            <a:spLocks noChangeArrowheads="1" noChangeShapeType="1" noTextEdit="1"/>
          </p:cNvSpPr>
          <p:nvPr/>
        </p:nvSpPr>
        <p:spPr bwMode="gray">
          <a:xfrm>
            <a:off x="3439736" y="3019869"/>
            <a:ext cx="51816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2" descr="关爷钱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111" y="540319"/>
            <a:ext cx="149542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static.online.guanye.com/images/www/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369" y="588345"/>
            <a:ext cx="142875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4680544" y="1140395"/>
            <a:ext cx="30765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en-US" altLang="zh-CN" dirty="0" smtClean="0">
                <a:solidFill>
                  <a:srgbClr val="FF0000"/>
                </a:solidFill>
              </a:rPr>
              <a:t>uanye.com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49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3200" y="346048"/>
            <a:ext cx="5324475" cy="1325563"/>
          </a:xfrm>
        </p:spPr>
        <p:txBody>
          <a:bodyPr/>
          <a:lstStyle/>
          <a:p>
            <a:r>
              <a:rPr lang="zh-CN" altLang="en-US" dirty="0" smtClean="0"/>
              <a:t>我们找到这些服务商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922" y="3749080"/>
            <a:ext cx="2066925" cy="666750"/>
          </a:xfrm>
          <a:prstGeom prst="rect">
            <a:avLst/>
          </a:prstGeom>
        </p:spPr>
      </p:pic>
      <p:pic>
        <p:nvPicPr>
          <p:cNvPr id="2050" name="Picture 2" descr="http://wangzhan.360.cn/img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354" y="4758730"/>
            <a:ext cx="20002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717" y="5640387"/>
            <a:ext cx="1438275" cy="457200"/>
          </a:xfrm>
          <a:prstGeom prst="rect">
            <a:avLst/>
          </a:prstGeom>
        </p:spPr>
      </p:pic>
      <p:pic>
        <p:nvPicPr>
          <p:cNvPr id="2054" name="Picture 6" descr="https://portal.chinacache.com/images/cc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59" y="2076198"/>
            <a:ext cx="1092289" cy="85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网宿科技官网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82"/>
          <a:stretch/>
        </p:blipFill>
        <p:spPr bwMode="auto">
          <a:xfrm>
            <a:off x="656148" y="2378221"/>
            <a:ext cx="2771774" cy="60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8871" y="2219014"/>
            <a:ext cx="1594971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3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饼图.png"/>
          <p:cNvPicPr>
            <a:picLocks noChangeAspect="1"/>
          </p:cNvPicPr>
          <p:nvPr/>
        </p:nvPicPr>
        <p:blipFill rotWithShape="1">
          <a:blip r:embed="rId2"/>
          <a:srcRect l="8528" t="16682" r="6411" b="15916"/>
          <a:stretch/>
        </p:blipFill>
        <p:spPr>
          <a:xfrm>
            <a:off x="1050588" y="1828801"/>
            <a:ext cx="2811293" cy="2227634"/>
          </a:xfrm>
          <a:prstGeom prst="rect">
            <a:avLst/>
          </a:prstGeom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08754" y="2311281"/>
            <a:ext cx="982663" cy="40011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accent2"/>
                </a:solidFill>
                <a:ea typeface="宋体" charset="-122"/>
              </a:rPr>
              <a:t>Mobile</a:t>
            </a:r>
            <a:endParaRPr lang="en-US" altLang="zh-CN" sz="20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480397" y="3124405"/>
            <a:ext cx="1020762" cy="39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92D050"/>
                </a:solidFill>
                <a:ea typeface="宋体" charset="-122"/>
              </a:rPr>
              <a:t>PC</a:t>
            </a:r>
            <a:endParaRPr lang="en-US" altLang="zh-CN" sz="2000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3115499" y="2425497"/>
            <a:ext cx="698500" cy="39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80808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hlink"/>
                </a:solidFill>
                <a:ea typeface="宋体" charset="-122"/>
              </a:rPr>
              <a:t>APP</a:t>
            </a:r>
            <a:endParaRPr lang="en-US" altLang="zh-CN" sz="2000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10" name="饼形 9"/>
          <p:cNvSpPr>
            <a:spLocks noChangeAspect="1"/>
          </p:cNvSpPr>
          <p:nvPr/>
        </p:nvSpPr>
        <p:spPr bwMode="auto">
          <a:xfrm>
            <a:off x="7056502" y="1860424"/>
            <a:ext cx="1978816" cy="1980000"/>
          </a:xfrm>
          <a:prstGeom prst="pie">
            <a:avLst>
              <a:gd name="adj1" fmla="val 4314948"/>
              <a:gd name="adj2" fmla="val 269559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0">
                <a:schemeClr val="accent4">
                  <a:lumMod val="75000"/>
                </a:schemeClr>
              </a:gs>
            </a:gsLst>
            <a:lin ang="2700000" scaled="1"/>
            <a:tileRect/>
          </a:gradFill>
          <a:ln w="25400"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RelaxedModerately"/>
            <a:lightRig rig="flat" dir="t">
              <a:rot lat="0" lon="0" rev="4200000"/>
            </a:lightRig>
          </a:scene3d>
          <a:sp3d extrusionH="304800" contourW="19050">
            <a:bevelB w="0" h="381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dirty="0"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饼形 10"/>
          <p:cNvSpPr>
            <a:spLocks noChangeAspect="1"/>
          </p:cNvSpPr>
          <p:nvPr/>
        </p:nvSpPr>
        <p:spPr bwMode="auto">
          <a:xfrm>
            <a:off x="7175239" y="1860424"/>
            <a:ext cx="1978817" cy="1980000"/>
          </a:xfrm>
          <a:prstGeom prst="pie">
            <a:avLst>
              <a:gd name="adj1" fmla="val 370997"/>
              <a:gd name="adj2" fmla="val 4136229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Moderately"/>
            <a:lightRig rig="flat" dir="t">
              <a:rot lat="0" lon="0" rev="4200000"/>
            </a:lightRig>
          </a:scene3d>
          <a:sp3d extrusionH="304800" contourW="19050">
            <a:bevelB w="0" h="381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5487686" y="2579423"/>
            <a:ext cx="359953" cy="360000"/>
          </a:xfrm>
          <a:prstGeom prst="chevron">
            <a:avLst/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Moderately">
              <a:rot lat="20090638" lon="0" rev="0"/>
            </a:camera>
            <a:lightRig rig="twoPt" dir="t"/>
          </a:scene3d>
          <a:sp3d extrusionH="254000" contourW="19050">
            <a:bevelB w="0" h="381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 bwMode="auto">
          <a:xfrm rot="5400000">
            <a:off x="8190282" y="1680178"/>
            <a:ext cx="862020" cy="828531"/>
          </a:xfrm>
          <a:custGeom>
            <a:avLst/>
            <a:gdLst>
              <a:gd name="connsiteX0" fmla="*/ 344385 w 344385"/>
              <a:gd name="connsiteY0" fmla="*/ 1092530 h 1092530"/>
              <a:gd name="connsiteX1" fmla="*/ 0 w 344385"/>
              <a:gd name="connsiteY1" fmla="*/ 593766 h 1092530"/>
              <a:gd name="connsiteX2" fmla="*/ 0 w 344385"/>
              <a:gd name="connsiteY2" fmla="*/ 0 h 109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385" h="1092530">
                <a:moveTo>
                  <a:pt x="344385" y="1092530"/>
                </a:moveTo>
                <a:lnTo>
                  <a:pt x="0" y="593766"/>
                </a:lnTo>
                <a:lnTo>
                  <a:pt x="0" y="0"/>
                </a:lnTo>
              </a:path>
            </a:pathLst>
          </a:custGeom>
          <a:ln w="38100">
            <a:solidFill>
              <a:schemeClr val="tx1">
                <a:alpha val="35000"/>
              </a:schemeClr>
            </a:solidFill>
            <a:headEnd type="oval"/>
            <a:tailEnd type="oval"/>
          </a:ln>
          <a:scene3d>
            <a:camera prst="orthographicFront"/>
            <a:lightRig rig="threePt" dir="t"/>
          </a:scene3d>
          <a:sp3d contourW="19050"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8" name="组合 20"/>
          <p:cNvGrpSpPr>
            <a:grpSpLocks/>
          </p:cNvGrpSpPr>
          <p:nvPr/>
        </p:nvGrpSpPr>
        <p:grpSpPr bwMode="auto">
          <a:xfrm>
            <a:off x="7368749" y="2402523"/>
            <a:ext cx="1602576" cy="1118758"/>
            <a:chOff x="5513370" y="3642766"/>
            <a:chExt cx="1602565" cy="1119402"/>
          </a:xfrm>
        </p:grpSpPr>
        <p:sp>
          <p:nvSpPr>
            <p:cNvPr id="19" name="TextBox 21"/>
            <p:cNvSpPr txBox="1">
              <a:spLocks noChangeArrowheads="1"/>
            </p:cNvSpPr>
            <p:nvPr/>
          </p:nvSpPr>
          <p:spPr bwMode="auto">
            <a:xfrm>
              <a:off x="5513370" y="3642766"/>
              <a:ext cx="699235" cy="523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400" dirty="0" smtClean="0">
                  <a:solidFill>
                    <a:srgbClr val="92D050"/>
                  </a:solidFill>
                  <a:latin typeface="微软雅黑" pitchFamily="34" charset="-122"/>
                  <a:ea typeface="微软雅黑" pitchFamily="34" charset="-122"/>
                </a:rPr>
                <a:t>静态加速</a:t>
              </a:r>
              <a:endParaRPr lang="zh-CN" dirty="0">
                <a:solidFill>
                  <a:srgbClr val="92D050"/>
                </a:solidFill>
                <a:latin typeface="宋体" charset="-122"/>
              </a:endParaRPr>
            </a:p>
          </p:txBody>
        </p:sp>
        <p:sp>
          <p:nvSpPr>
            <p:cNvPr id="20" name="TextBox 43"/>
            <p:cNvSpPr txBox="1">
              <a:spLocks noChangeArrowheads="1"/>
            </p:cNvSpPr>
            <p:nvPr/>
          </p:nvSpPr>
          <p:spPr bwMode="auto">
            <a:xfrm>
              <a:off x="6416700" y="4238647"/>
              <a:ext cx="699235" cy="523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400" dirty="0">
                  <a:solidFill>
                    <a:srgbClr val="92D050"/>
                  </a:solidFill>
                  <a:latin typeface="微软雅黑" pitchFamily="34" charset="-122"/>
                  <a:ea typeface="微软雅黑" pitchFamily="34" charset="-122"/>
                </a:rPr>
                <a:t>动态</a:t>
              </a:r>
              <a:r>
                <a:rPr lang="zh-CN" altLang="en-US" sz="1400" dirty="0" smtClean="0">
                  <a:solidFill>
                    <a:srgbClr val="92D050"/>
                  </a:solidFill>
                  <a:latin typeface="微软雅黑" pitchFamily="34" charset="-122"/>
                  <a:ea typeface="微软雅黑" pitchFamily="34" charset="-122"/>
                </a:rPr>
                <a:t>加速</a:t>
              </a:r>
              <a:endParaRPr lang="zh-CN" dirty="0">
                <a:solidFill>
                  <a:srgbClr val="92D050"/>
                </a:solidFill>
                <a:latin typeface="宋体" charset="-122"/>
              </a:endParaRPr>
            </a:p>
          </p:txBody>
        </p:sp>
      </p:grpSp>
      <p:sp>
        <p:nvSpPr>
          <p:cNvPr id="21" name="燕尾形 20"/>
          <p:cNvSpPr/>
          <p:nvPr/>
        </p:nvSpPr>
        <p:spPr bwMode="auto">
          <a:xfrm>
            <a:off x="5041759" y="2579423"/>
            <a:ext cx="359953" cy="360000"/>
          </a:xfrm>
          <a:prstGeom prst="chevron">
            <a:avLst/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Moderately">
              <a:rot lat="20090638" lon="0" rev="0"/>
            </a:camera>
            <a:lightRig rig="twoPt" dir="t"/>
          </a:scene3d>
          <a:sp3d extrusionH="254000" contourW="19050">
            <a:bevelB w="0" h="381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634" y="1490676"/>
            <a:ext cx="828941" cy="346524"/>
          </a:xfrm>
          <a:prstGeom prst="rect">
            <a:avLst/>
          </a:prstGeom>
        </p:spPr>
      </p:pic>
      <p:sp>
        <p:nvSpPr>
          <p:cNvPr id="23" name="任意多边形 22"/>
          <p:cNvSpPr/>
          <p:nvPr/>
        </p:nvSpPr>
        <p:spPr bwMode="auto">
          <a:xfrm rot="15703030">
            <a:off x="8853429" y="3337603"/>
            <a:ext cx="706029" cy="540604"/>
          </a:xfrm>
          <a:custGeom>
            <a:avLst/>
            <a:gdLst>
              <a:gd name="connsiteX0" fmla="*/ 0 w 665018"/>
              <a:gd name="connsiteY0" fmla="*/ 688768 h 688768"/>
              <a:gd name="connsiteX1" fmla="*/ 665018 w 665018"/>
              <a:gd name="connsiteY1" fmla="*/ 558140 h 688768"/>
              <a:gd name="connsiteX2" fmla="*/ 665018 w 665018"/>
              <a:gd name="connsiteY2" fmla="*/ 0 h 68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5018" h="688768">
                <a:moveTo>
                  <a:pt x="0" y="688768"/>
                </a:moveTo>
                <a:lnTo>
                  <a:pt x="665018" y="558140"/>
                </a:lnTo>
                <a:lnTo>
                  <a:pt x="665018" y="0"/>
                </a:lnTo>
              </a:path>
            </a:pathLst>
          </a:custGeom>
          <a:ln w="38100">
            <a:solidFill>
              <a:schemeClr val="tx1">
                <a:alpha val="35000"/>
              </a:schemeClr>
            </a:solidFill>
            <a:headEnd type="oval"/>
            <a:tailEnd type="oval"/>
          </a:ln>
          <a:scene3d>
            <a:camera prst="orthographicFront"/>
            <a:lightRig rig="threePt" dir="t"/>
          </a:scene3d>
          <a:sp3d contourW="19050"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634" y="1966533"/>
            <a:ext cx="1079905" cy="348355"/>
          </a:xfrm>
          <a:prstGeom prst="rect">
            <a:avLst/>
          </a:prstGeom>
        </p:spPr>
      </p:pic>
      <p:pic>
        <p:nvPicPr>
          <p:cNvPr id="25" name="Picture 2" descr="http://wangzhan.360.cn/img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634" y="2444221"/>
            <a:ext cx="1376221" cy="3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https://portal.chinacache.com/images/cc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344" y="3755155"/>
            <a:ext cx="576195" cy="44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网宿科技官网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82"/>
          <a:stretch/>
        </p:blipFill>
        <p:spPr bwMode="auto">
          <a:xfrm>
            <a:off x="10099667" y="4321034"/>
            <a:ext cx="1305017" cy="28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3898" y="4745035"/>
            <a:ext cx="1079905" cy="348355"/>
          </a:xfrm>
          <a:prstGeom prst="rect">
            <a:avLst/>
          </a:prstGeom>
        </p:spPr>
      </p:pic>
      <p:pic>
        <p:nvPicPr>
          <p:cNvPr id="30" name="Picture 2" descr="http://wangzhan.360.cn/img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652" y="5232862"/>
            <a:ext cx="1376221" cy="3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椭圆 34"/>
          <p:cNvSpPr>
            <a:spLocks noChangeArrowheads="1"/>
          </p:cNvSpPr>
          <p:nvPr/>
        </p:nvSpPr>
        <p:spPr bwMode="auto">
          <a:xfrm>
            <a:off x="9291285" y="1547216"/>
            <a:ext cx="131645" cy="116184"/>
          </a:xfrm>
          <a:prstGeom prst="ellipse">
            <a:avLst/>
          </a:prstGeom>
          <a:solidFill>
            <a:schemeClr val="bg1"/>
          </a:solidFill>
          <a:ln w="38100">
            <a:solidFill>
              <a:srgbClr val="99CCFF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幼圆" pitchFamily="49" charset="-122"/>
              <a:ea typeface="幼圆" pitchFamily="49" charset="-122"/>
              <a:sym typeface="幼圆" pitchFamily="49" charset="-122"/>
            </a:endParaRPr>
          </a:p>
        </p:txBody>
      </p:sp>
      <p:sp>
        <p:nvSpPr>
          <p:cNvPr id="32" name="椭圆 40"/>
          <p:cNvSpPr>
            <a:spLocks/>
          </p:cNvSpPr>
          <p:nvPr/>
        </p:nvSpPr>
        <p:spPr bwMode="auto">
          <a:xfrm>
            <a:off x="9160486" y="1499954"/>
            <a:ext cx="367219" cy="326958"/>
          </a:xfrm>
          <a:prstGeom prst="ellipse">
            <a:avLst/>
          </a:prstGeom>
          <a:solidFill>
            <a:srgbClr val="93B3D7"/>
          </a:solidFill>
          <a:ln w="76200">
            <a:solidFill>
              <a:srgbClr val="D9D9D9">
                <a:alpha val="61960"/>
              </a:srgbClr>
            </a:solidFill>
            <a:round/>
            <a:headEnd/>
            <a:tailEnd/>
          </a:ln>
        </p:spPr>
        <p:txBody>
          <a:bodyPr lIns="91436" tIns="45718" rIns="91436" bIns="4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Arial Black" panose="020B0A04020102020204" pitchFamily="34" charset="0"/>
                <a:sym typeface="Arial" panose="020B0604020202020204" pitchFamily="34" charset="0"/>
              </a:rPr>
              <a:t>1</a:t>
            </a:r>
            <a:endParaRPr lang="zh-CN" altLang="en-US" dirty="0"/>
          </a:p>
        </p:txBody>
      </p:sp>
      <p:sp>
        <p:nvSpPr>
          <p:cNvPr id="33" name="椭圆 34"/>
          <p:cNvSpPr>
            <a:spLocks noChangeArrowheads="1"/>
          </p:cNvSpPr>
          <p:nvPr/>
        </p:nvSpPr>
        <p:spPr bwMode="auto">
          <a:xfrm>
            <a:off x="9291285" y="2013795"/>
            <a:ext cx="131645" cy="116184"/>
          </a:xfrm>
          <a:prstGeom prst="ellipse">
            <a:avLst/>
          </a:prstGeom>
          <a:solidFill>
            <a:schemeClr val="bg1"/>
          </a:solidFill>
          <a:ln w="38100">
            <a:solidFill>
              <a:srgbClr val="99CCFF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幼圆" pitchFamily="49" charset="-122"/>
              <a:ea typeface="幼圆" pitchFamily="49" charset="-122"/>
              <a:sym typeface="幼圆" pitchFamily="49" charset="-122"/>
            </a:endParaRPr>
          </a:p>
        </p:txBody>
      </p:sp>
      <p:sp>
        <p:nvSpPr>
          <p:cNvPr id="34" name="椭圆 40"/>
          <p:cNvSpPr>
            <a:spLocks/>
          </p:cNvSpPr>
          <p:nvPr/>
        </p:nvSpPr>
        <p:spPr bwMode="auto">
          <a:xfrm>
            <a:off x="9160486" y="1966533"/>
            <a:ext cx="367219" cy="326958"/>
          </a:xfrm>
          <a:prstGeom prst="ellipse">
            <a:avLst/>
          </a:prstGeom>
          <a:solidFill>
            <a:srgbClr val="93B3D7"/>
          </a:solidFill>
          <a:ln w="76200">
            <a:solidFill>
              <a:srgbClr val="D9D9D9">
                <a:alpha val="61960"/>
              </a:srgbClr>
            </a:solidFill>
            <a:round/>
            <a:headEnd/>
            <a:tailEnd/>
          </a:ln>
        </p:spPr>
        <p:txBody>
          <a:bodyPr lIns="91436" tIns="45718" rIns="91436" bIns="4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Arial Black" panose="020B0A04020102020204" pitchFamily="34" charset="0"/>
                <a:sym typeface="Arial" panose="020B0604020202020204" pitchFamily="34" charset="0"/>
              </a:rPr>
              <a:t>2</a:t>
            </a:r>
            <a:endParaRPr lang="zh-CN" altLang="en-US" dirty="0"/>
          </a:p>
        </p:txBody>
      </p:sp>
      <p:sp>
        <p:nvSpPr>
          <p:cNvPr id="35" name="椭圆 34"/>
          <p:cNvSpPr>
            <a:spLocks noChangeArrowheads="1"/>
          </p:cNvSpPr>
          <p:nvPr/>
        </p:nvSpPr>
        <p:spPr bwMode="auto">
          <a:xfrm>
            <a:off x="9288361" y="2480374"/>
            <a:ext cx="131645" cy="116184"/>
          </a:xfrm>
          <a:prstGeom prst="ellipse">
            <a:avLst/>
          </a:prstGeom>
          <a:solidFill>
            <a:schemeClr val="bg1"/>
          </a:solidFill>
          <a:ln w="38100">
            <a:solidFill>
              <a:srgbClr val="99CCFF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幼圆" pitchFamily="49" charset="-122"/>
              <a:ea typeface="幼圆" pitchFamily="49" charset="-122"/>
              <a:sym typeface="幼圆" pitchFamily="49" charset="-122"/>
            </a:endParaRPr>
          </a:p>
        </p:txBody>
      </p:sp>
      <p:sp>
        <p:nvSpPr>
          <p:cNvPr id="36" name="椭圆 40"/>
          <p:cNvSpPr>
            <a:spLocks/>
          </p:cNvSpPr>
          <p:nvPr/>
        </p:nvSpPr>
        <p:spPr bwMode="auto">
          <a:xfrm>
            <a:off x="9157562" y="2433112"/>
            <a:ext cx="367219" cy="326958"/>
          </a:xfrm>
          <a:prstGeom prst="ellipse">
            <a:avLst/>
          </a:prstGeom>
          <a:solidFill>
            <a:srgbClr val="93B3D7"/>
          </a:solidFill>
          <a:ln w="76200">
            <a:solidFill>
              <a:srgbClr val="D9D9D9">
                <a:alpha val="61960"/>
              </a:srgbClr>
            </a:solidFill>
            <a:round/>
            <a:headEnd/>
            <a:tailEnd/>
          </a:ln>
        </p:spPr>
        <p:txBody>
          <a:bodyPr lIns="91436" tIns="45718" rIns="91436" bIns="4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Arial Black" panose="020B0A04020102020204" pitchFamily="34" charset="0"/>
                <a:sym typeface="Arial" panose="020B0604020202020204" pitchFamily="34" charset="0"/>
              </a:rPr>
              <a:t>3</a:t>
            </a:r>
            <a:endParaRPr lang="zh-CN" altLang="en-US" dirty="0"/>
          </a:p>
        </p:txBody>
      </p:sp>
      <p:sp>
        <p:nvSpPr>
          <p:cNvPr id="37" name="椭圆 34"/>
          <p:cNvSpPr>
            <a:spLocks noChangeArrowheads="1"/>
          </p:cNvSpPr>
          <p:nvPr/>
        </p:nvSpPr>
        <p:spPr bwMode="auto">
          <a:xfrm>
            <a:off x="9801776" y="5296897"/>
            <a:ext cx="131645" cy="116184"/>
          </a:xfrm>
          <a:prstGeom prst="ellipse">
            <a:avLst/>
          </a:prstGeom>
          <a:solidFill>
            <a:schemeClr val="bg1"/>
          </a:solidFill>
          <a:ln w="38100">
            <a:solidFill>
              <a:srgbClr val="99CCFF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幼圆" pitchFamily="49" charset="-122"/>
              <a:ea typeface="幼圆" pitchFamily="49" charset="-122"/>
              <a:sym typeface="幼圆" pitchFamily="49" charset="-122"/>
            </a:endParaRPr>
          </a:p>
        </p:txBody>
      </p:sp>
      <p:sp>
        <p:nvSpPr>
          <p:cNvPr id="38" name="椭圆 40"/>
          <p:cNvSpPr>
            <a:spLocks/>
          </p:cNvSpPr>
          <p:nvPr/>
        </p:nvSpPr>
        <p:spPr bwMode="auto">
          <a:xfrm>
            <a:off x="9670977" y="5249635"/>
            <a:ext cx="367219" cy="326958"/>
          </a:xfrm>
          <a:prstGeom prst="ellipse">
            <a:avLst/>
          </a:prstGeom>
          <a:solidFill>
            <a:srgbClr val="93B3D7"/>
          </a:solidFill>
          <a:ln w="76200">
            <a:solidFill>
              <a:srgbClr val="D9D9D9">
                <a:alpha val="61960"/>
              </a:srgbClr>
            </a:solidFill>
            <a:round/>
            <a:headEnd/>
            <a:tailEnd/>
          </a:ln>
        </p:spPr>
        <p:txBody>
          <a:bodyPr lIns="91436" tIns="45718" rIns="91436" bIns="4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Arial Black" panose="020B0A04020102020204" pitchFamily="34" charset="0"/>
                <a:sym typeface="Arial" panose="020B0604020202020204" pitchFamily="34" charset="0"/>
              </a:rPr>
              <a:t>4</a:t>
            </a:r>
            <a:endParaRPr lang="zh-CN" altLang="en-US" dirty="0"/>
          </a:p>
        </p:txBody>
      </p:sp>
      <p:sp>
        <p:nvSpPr>
          <p:cNvPr id="39" name="椭圆 34"/>
          <p:cNvSpPr>
            <a:spLocks noChangeArrowheads="1"/>
          </p:cNvSpPr>
          <p:nvPr/>
        </p:nvSpPr>
        <p:spPr bwMode="auto">
          <a:xfrm>
            <a:off x="9799603" y="3880536"/>
            <a:ext cx="131645" cy="116184"/>
          </a:xfrm>
          <a:prstGeom prst="ellipse">
            <a:avLst/>
          </a:prstGeom>
          <a:solidFill>
            <a:schemeClr val="bg1"/>
          </a:solidFill>
          <a:ln w="38100">
            <a:solidFill>
              <a:srgbClr val="99CCFF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幼圆" pitchFamily="49" charset="-122"/>
              <a:ea typeface="幼圆" pitchFamily="49" charset="-122"/>
              <a:sym typeface="幼圆" pitchFamily="49" charset="-122"/>
            </a:endParaRPr>
          </a:p>
        </p:txBody>
      </p:sp>
      <p:sp>
        <p:nvSpPr>
          <p:cNvPr id="40" name="椭圆 40"/>
          <p:cNvSpPr>
            <a:spLocks/>
          </p:cNvSpPr>
          <p:nvPr/>
        </p:nvSpPr>
        <p:spPr bwMode="auto">
          <a:xfrm>
            <a:off x="9668804" y="3833274"/>
            <a:ext cx="367219" cy="326958"/>
          </a:xfrm>
          <a:prstGeom prst="ellipse">
            <a:avLst/>
          </a:prstGeom>
          <a:solidFill>
            <a:srgbClr val="93B3D7"/>
          </a:solidFill>
          <a:ln w="76200">
            <a:solidFill>
              <a:srgbClr val="D9D9D9">
                <a:alpha val="61960"/>
              </a:srgbClr>
            </a:solidFill>
            <a:round/>
            <a:headEnd/>
            <a:tailEnd/>
          </a:ln>
        </p:spPr>
        <p:txBody>
          <a:bodyPr lIns="91436" tIns="45718" rIns="91436" bIns="4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Arial Black" panose="020B0A04020102020204" pitchFamily="34" charset="0"/>
                <a:sym typeface="Arial" panose="020B0604020202020204" pitchFamily="34" charset="0"/>
              </a:rPr>
              <a:t>1</a:t>
            </a:r>
            <a:endParaRPr lang="zh-CN" altLang="en-US" dirty="0"/>
          </a:p>
        </p:txBody>
      </p:sp>
      <p:sp>
        <p:nvSpPr>
          <p:cNvPr id="41" name="椭圆 34"/>
          <p:cNvSpPr>
            <a:spLocks noChangeArrowheads="1"/>
          </p:cNvSpPr>
          <p:nvPr/>
        </p:nvSpPr>
        <p:spPr bwMode="auto">
          <a:xfrm>
            <a:off x="9799603" y="4347115"/>
            <a:ext cx="131645" cy="116184"/>
          </a:xfrm>
          <a:prstGeom prst="ellipse">
            <a:avLst/>
          </a:prstGeom>
          <a:solidFill>
            <a:schemeClr val="bg1"/>
          </a:solidFill>
          <a:ln w="38100">
            <a:solidFill>
              <a:srgbClr val="99CCFF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幼圆" pitchFamily="49" charset="-122"/>
              <a:ea typeface="幼圆" pitchFamily="49" charset="-122"/>
              <a:sym typeface="幼圆" pitchFamily="49" charset="-122"/>
            </a:endParaRPr>
          </a:p>
        </p:txBody>
      </p:sp>
      <p:sp>
        <p:nvSpPr>
          <p:cNvPr id="42" name="椭圆 40"/>
          <p:cNvSpPr>
            <a:spLocks/>
          </p:cNvSpPr>
          <p:nvPr/>
        </p:nvSpPr>
        <p:spPr bwMode="auto">
          <a:xfrm>
            <a:off x="9668804" y="4299853"/>
            <a:ext cx="367219" cy="326958"/>
          </a:xfrm>
          <a:prstGeom prst="ellipse">
            <a:avLst/>
          </a:prstGeom>
          <a:solidFill>
            <a:srgbClr val="93B3D7"/>
          </a:solidFill>
          <a:ln w="76200">
            <a:solidFill>
              <a:srgbClr val="D9D9D9">
                <a:alpha val="61960"/>
              </a:srgbClr>
            </a:solidFill>
            <a:round/>
            <a:headEnd/>
            <a:tailEnd/>
          </a:ln>
        </p:spPr>
        <p:txBody>
          <a:bodyPr lIns="91436" tIns="45718" rIns="91436" bIns="4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Arial Black" panose="020B0A04020102020204" pitchFamily="34" charset="0"/>
                <a:sym typeface="Arial" panose="020B0604020202020204" pitchFamily="34" charset="0"/>
              </a:rPr>
              <a:t>2</a:t>
            </a:r>
            <a:endParaRPr lang="zh-CN" altLang="en-US" dirty="0"/>
          </a:p>
        </p:txBody>
      </p:sp>
      <p:sp>
        <p:nvSpPr>
          <p:cNvPr id="43" name="椭圆 42"/>
          <p:cNvSpPr>
            <a:spLocks noChangeArrowheads="1"/>
          </p:cNvSpPr>
          <p:nvPr/>
        </p:nvSpPr>
        <p:spPr bwMode="auto">
          <a:xfrm>
            <a:off x="9796679" y="4813694"/>
            <a:ext cx="131645" cy="116184"/>
          </a:xfrm>
          <a:prstGeom prst="ellipse">
            <a:avLst/>
          </a:prstGeom>
          <a:solidFill>
            <a:schemeClr val="bg1"/>
          </a:solidFill>
          <a:ln w="38100">
            <a:solidFill>
              <a:srgbClr val="99CCFF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幼圆" pitchFamily="49" charset="-122"/>
              <a:ea typeface="幼圆" pitchFamily="49" charset="-122"/>
              <a:sym typeface="幼圆" pitchFamily="49" charset="-122"/>
            </a:endParaRPr>
          </a:p>
        </p:txBody>
      </p:sp>
      <p:sp>
        <p:nvSpPr>
          <p:cNvPr id="44" name="椭圆 40"/>
          <p:cNvSpPr>
            <a:spLocks/>
          </p:cNvSpPr>
          <p:nvPr/>
        </p:nvSpPr>
        <p:spPr bwMode="auto">
          <a:xfrm>
            <a:off x="9665880" y="4766432"/>
            <a:ext cx="367219" cy="326958"/>
          </a:xfrm>
          <a:prstGeom prst="ellipse">
            <a:avLst/>
          </a:prstGeom>
          <a:solidFill>
            <a:srgbClr val="93B3D7"/>
          </a:solidFill>
          <a:ln w="76200">
            <a:solidFill>
              <a:srgbClr val="D9D9D9">
                <a:alpha val="61960"/>
              </a:srgbClr>
            </a:solidFill>
            <a:round/>
            <a:headEnd/>
            <a:tailEnd/>
          </a:ln>
        </p:spPr>
        <p:txBody>
          <a:bodyPr lIns="91436" tIns="45718" rIns="91436" bIns="4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Arial Black" panose="020B0A04020102020204" pitchFamily="34" charset="0"/>
                <a:sym typeface="Arial" panose="020B0604020202020204" pitchFamily="34" charset="0"/>
              </a:rPr>
              <a:t>3</a:t>
            </a:r>
            <a:endParaRPr lang="zh-CN" altLang="en-US" dirty="0"/>
          </a:p>
        </p:txBody>
      </p:sp>
      <p:sp>
        <p:nvSpPr>
          <p:cNvPr id="46" name="TextBox 10"/>
          <p:cNvSpPr>
            <a:spLocks noChangeArrowheads="1"/>
          </p:cNvSpPr>
          <p:nvPr/>
        </p:nvSpPr>
        <p:spPr bwMode="auto">
          <a:xfrm>
            <a:off x="1195914" y="5012971"/>
            <a:ext cx="23052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66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用户访问来源比例</a:t>
            </a:r>
            <a:endParaRPr lang="zh-CN" altLang="en-US" sz="2000" dirty="0"/>
          </a:p>
        </p:txBody>
      </p:sp>
      <p:sp>
        <p:nvSpPr>
          <p:cNvPr id="47" name="TextBox 10"/>
          <p:cNvSpPr>
            <a:spLocks noChangeArrowheads="1"/>
          </p:cNvSpPr>
          <p:nvPr/>
        </p:nvSpPr>
        <p:spPr bwMode="auto">
          <a:xfrm>
            <a:off x="7310450" y="4998652"/>
            <a:ext cx="17083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66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加速效果排行</a:t>
            </a:r>
            <a:endParaRPr lang="zh-CN" altLang="en-US" sz="2000" dirty="0"/>
          </a:p>
        </p:txBody>
      </p:sp>
      <p:sp>
        <p:nvSpPr>
          <p:cNvPr id="48" name="标题 1"/>
          <p:cNvSpPr>
            <a:spLocks noGrp="1"/>
          </p:cNvSpPr>
          <p:nvPr>
            <p:ph type="title"/>
          </p:nvPr>
        </p:nvSpPr>
        <p:spPr>
          <a:xfrm>
            <a:off x="8067989" y="8428"/>
            <a:ext cx="4113261" cy="100964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需求和体验决定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7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s://portal.chinacache.com/images/cc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525" y="2327565"/>
            <a:ext cx="1294541" cy="101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780" y="2327565"/>
            <a:ext cx="2813820" cy="907680"/>
          </a:xfrm>
          <a:prstGeom prst="rect">
            <a:avLst/>
          </a:prstGeom>
        </p:spPr>
      </p:pic>
      <p:sp>
        <p:nvSpPr>
          <p:cNvPr id="9" name="TextBox 10"/>
          <p:cNvSpPr>
            <a:spLocks noChangeArrowheads="1"/>
          </p:cNvSpPr>
          <p:nvPr/>
        </p:nvSpPr>
        <p:spPr bwMode="auto">
          <a:xfrm>
            <a:off x="4825141" y="2630349"/>
            <a:ext cx="10715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 smtClean="0">
                <a:solidFill>
                  <a:srgbClr val="66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Or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0803118" y="8427"/>
            <a:ext cx="1378132" cy="1325563"/>
          </a:xfrm>
        </p:spPr>
        <p:txBody>
          <a:bodyPr/>
          <a:lstStyle/>
          <a:p>
            <a:r>
              <a:rPr lang="zh-CN" altLang="en-US" dirty="0" smtClean="0"/>
              <a:t>选择</a:t>
            </a:r>
            <a:endParaRPr lang="zh-CN" altLang="en-US" dirty="0"/>
          </a:p>
        </p:txBody>
      </p:sp>
      <p:pic>
        <p:nvPicPr>
          <p:cNvPr id="11" name="Picture 6" descr="男商人,沉思,商务,职业,专业人员_gic5471166_创意图片_Getty Images Chin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33" t="5355" r="30200"/>
          <a:stretch/>
        </p:blipFill>
        <p:spPr bwMode="auto">
          <a:xfrm>
            <a:off x="4637747" y="3944168"/>
            <a:ext cx="1446350" cy="235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98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792974"/>
            <a:ext cx="9258300" cy="409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1166812"/>
            <a:ext cx="9277350" cy="1933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3367087"/>
            <a:ext cx="5334000" cy="2771775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362430" y="0"/>
            <a:ext cx="2752725" cy="75972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百度云</a:t>
            </a:r>
            <a:r>
              <a:rPr lang="en-US" altLang="zh-CN" sz="4000" dirty="0" smtClean="0"/>
              <a:t>CDN</a:t>
            </a:r>
            <a:endParaRPr lang="zh-CN" altLang="en-US" sz="4000" dirty="0"/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auto">
          <a:xfrm rot="5400000">
            <a:off x="6900818" y="1619295"/>
            <a:ext cx="2000338" cy="1095375"/>
          </a:xfrm>
          <a:prstGeom prst="rect">
            <a:avLst/>
          </a:prstGeom>
          <a:noFill/>
          <a:ln w="22225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8" name="TextBox 10"/>
          <p:cNvSpPr>
            <a:spLocks noChangeArrowheads="1"/>
          </p:cNvSpPr>
          <p:nvPr/>
        </p:nvSpPr>
        <p:spPr bwMode="auto">
          <a:xfrm>
            <a:off x="8900517" y="3507471"/>
            <a:ext cx="2752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静态内容加速效果显著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Line 103"/>
          <p:cNvSpPr>
            <a:spLocks noChangeShapeType="1"/>
          </p:cNvSpPr>
          <p:nvPr/>
        </p:nvSpPr>
        <p:spPr bwMode="auto">
          <a:xfrm>
            <a:off x="8448675" y="3233738"/>
            <a:ext cx="385167" cy="334703"/>
          </a:xfrm>
          <a:prstGeom prst="line">
            <a:avLst/>
          </a:prstGeom>
          <a:noFill/>
          <a:ln w="50800">
            <a:solidFill>
              <a:srgbClr val="FF66FF"/>
            </a:solidFill>
            <a:round/>
            <a:headEnd type="none" w="sm" len="sm"/>
            <a:tailEnd type="triangle" w="med" len="med"/>
          </a:ln>
          <a:effectLst>
            <a:prstShdw prst="shdw17" dist="17961" dir="2700000">
              <a:srgbClr val="FF66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03"/>
          <p:cNvSpPr>
            <a:spLocks noChangeShapeType="1"/>
          </p:cNvSpPr>
          <p:nvPr/>
        </p:nvSpPr>
        <p:spPr bwMode="auto">
          <a:xfrm flipV="1">
            <a:off x="8275140" y="3737491"/>
            <a:ext cx="558702" cy="288150"/>
          </a:xfrm>
          <a:prstGeom prst="line">
            <a:avLst/>
          </a:prstGeom>
          <a:noFill/>
          <a:ln w="50800">
            <a:solidFill>
              <a:srgbClr val="FF66FF"/>
            </a:solidFill>
            <a:round/>
            <a:headEnd type="none" w="sm" len="sm"/>
            <a:tailEnd type="triangle" w="med" len="med"/>
          </a:ln>
          <a:effectLst>
            <a:prstShdw prst="shdw17" dist="17961" dir="2700000">
              <a:srgbClr val="FF66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3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r="8927" b="63407"/>
          <a:stretch/>
        </p:blipFill>
        <p:spPr>
          <a:xfrm>
            <a:off x="385762" y="719138"/>
            <a:ext cx="8405813" cy="28336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1724"/>
          <a:stretch/>
        </p:blipFill>
        <p:spPr>
          <a:xfrm>
            <a:off x="487680" y="1298343"/>
            <a:ext cx="11154864" cy="47818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" y="3786187"/>
            <a:ext cx="7867650" cy="2200275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351391" y="19790"/>
            <a:ext cx="2840610" cy="708775"/>
          </a:xfrm>
        </p:spPr>
        <p:txBody>
          <a:bodyPr>
            <a:noAutofit/>
          </a:bodyPr>
          <a:lstStyle/>
          <a:p>
            <a:r>
              <a:rPr lang="zh-CN" altLang="en-US" sz="4000" dirty="0" smtClean="0"/>
              <a:t>百度云加速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1483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53" y="713798"/>
            <a:ext cx="11106150" cy="6076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57" t="45036" r="1331"/>
          <a:stretch/>
        </p:blipFill>
        <p:spPr>
          <a:xfrm>
            <a:off x="1187778" y="272785"/>
            <a:ext cx="5033913" cy="882025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261022" y="0"/>
            <a:ext cx="3930978" cy="1064292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百度云</a:t>
            </a:r>
            <a:r>
              <a:rPr lang="en-US" altLang="zh-CN" sz="3600" dirty="0" smtClean="0"/>
              <a:t>DNS</a:t>
            </a:r>
            <a:r>
              <a:rPr lang="zh-CN" altLang="en-US" sz="3600" dirty="0" smtClean="0"/>
              <a:t>加速、</a:t>
            </a:r>
            <a:r>
              <a:rPr lang="en-US" altLang="zh-CN" sz="3600" dirty="0" smtClean="0"/>
              <a:t>CDN</a:t>
            </a:r>
            <a:r>
              <a:rPr lang="zh-CN" altLang="en-US" sz="3600" dirty="0" smtClean="0"/>
              <a:t>节点分布情况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6852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35" y="57150"/>
            <a:ext cx="11115675" cy="6800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951" t="42179" r="2537"/>
          <a:stretch/>
        </p:blipFill>
        <p:spPr>
          <a:xfrm>
            <a:off x="1150070" y="-1"/>
            <a:ext cx="4683654" cy="876693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261022" y="0"/>
            <a:ext cx="3930978" cy="1064292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蓝汛</a:t>
            </a:r>
            <a:r>
              <a:rPr lang="en-US" altLang="zh-CN" sz="3600" dirty="0" smtClean="0"/>
              <a:t>DNS</a:t>
            </a:r>
            <a:r>
              <a:rPr lang="zh-CN" altLang="en-US" sz="3600" dirty="0" smtClean="0"/>
              <a:t>加速、</a:t>
            </a:r>
            <a:r>
              <a:rPr lang="en-US" altLang="zh-CN" sz="3600" dirty="0" smtClean="0"/>
              <a:t>CDN</a:t>
            </a:r>
            <a:r>
              <a:rPr lang="zh-CN" altLang="en-US" sz="3600" dirty="0" smtClean="0"/>
              <a:t>节点分布情况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304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468</Words>
  <Application>Microsoft Office PowerPoint</Application>
  <PresentationFormat>宽屏</PresentationFormat>
  <Paragraphs>120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1" baseType="lpstr">
      <vt:lpstr>等线</vt:lpstr>
      <vt:lpstr>等线 Light</vt:lpstr>
      <vt:lpstr>仿宋</vt:lpstr>
      <vt:lpstr>黑体</vt:lpstr>
      <vt:lpstr>华文行楷</vt:lpstr>
      <vt:lpstr>楷体_GB2312</vt:lpstr>
      <vt:lpstr>宋体</vt:lpstr>
      <vt:lpstr>微软雅黑</vt:lpstr>
      <vt:lpstr>幼圆</vt:lpstr>
      <vt:lpstr>Arial</vt:lpstr>
      <vt:lpstr>Arial Black</vt:lpstr>
      <vt:lpstr>Baskerville Old Face</vt:lpstr>
      <vt:lpstr>Calibri</vt:lpstr>
      <vt:lpstr>Impact</vt:lpstr>
      <vt:lpstr>Mistral</vt:lpstr>
      <vt:lpstr>tahoma</vt:lpstr>
      <vt:lpstr>Verdana</vt:lpstr>
      <vt:lpstr>Office 主题​​</vt:lpstr>
      <vt:lpstr>网站加速研究报告</vt:lpstr>
      <vt:lpstr>我们的需求</vt:lpstr>
      <vt:lpstr>我们找到这些服务商</vt:lpstr>
      <vt:lpstr>需求和体验决定</vt:lpstr>
      <vt:lpstr>选择</vt:lpstr>
      <vt:lpstr>百度云CDN</vt:lpstr>
      <vt:lpstr>百度云加速</vt:lpstr>
      <vt:lpstr>百度云DNS加速、CDN节点分布情况</vt:lpstr>
      <vt:lpstr>蓝汛DNS加速、CDN节点分布情况</vt:lpstr>
      <vt:lpstr>PowerPoint 演示文稿</vt:lpstr>
      <vt:lpstr>核心竞争力PK</vt:lpstr>
      <vt:lpstr>最合适的选择</vt:lpstr>
      <vt:lpstr> 百度云加速：目前是最合适的选择  网宿：放弃合作  蓝汛：期待日后合作！ </vt:lpstr>
      <vt:lpstr>蓝汛、网宿CDN动态加速</vt:lpstr>
      <vt:lpstr>CDN动态加速 的本质</vt:lpstr>
      <vt:lpstr>PowerPoint 演示文稿</vt:lpstr>
      <vt:lpstr>不同环节， 选不同的服务商</vt:lpstr>
      <vt:lpstr>DNS加速、CDN静态加速、动态加速，  这些还不够，我们需要做的还有很多</vt:lpstr>
      <vt:lpstr>缩短后端响应时间</vt:lpstr>
      <vt:lpstr>共同努力</vt:lpstr>
      <vt:lpstr>前端优化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网站性能研究报告</dc:title>
  <dc:creator>D T</dc:creator>
  <cp:lastModifiedBy>D T</cp:lastModifiedBy>
  <cp:revision>151</cp:revision>
  <dcterms:created xsi:type="dcterms:W3CDTF">2015-10-26T00:38:53Z</dcterms:created>
  <dcterms:modified xsi:type="dcterms:W3CDTF">2015-11-02T01:29:02Z</dcterms:modified>
</cp:coreProperties>
</file>