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70" r:id="rId2"/>
    <p:sldId id="271" r:id="rId3"/>
    <p:sldId id="272" r:id="rId4"/>
    <p:sldId id="256" r:id="rId5"/>
    <p:sldId id="263" r:id="rId6"/>
    <p:sldId id="257" r:id="rId7"/>
    <p:sldId id="264" r:id="rId8"/>
    <p:sldId id="258" r:id="rId9"/>
    <p:sldId id="265" r:id="rId10"/>
    <p:sldId id="262" r:id="rId11"/>
    <p:sldId id="266" r:id="rId12"/>
    <p:sldId id="273" r:id="rId13"/>
    <p:sldId id="275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0" autoAdjust="0"/>
    <p:restoredTop sz="94660"/>
  </p:normalViewPr>
  <p:slideViewPr>
    <p:cSldViewPr snapToGrid="0">
      <p:cViewPr varScale="1">
        <p:scale>
          <a:sx n="61" d="100"/>
          <a:sy n="61" d="100"/>
        </p:scale>
        <p:origin x="72" y="6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D598CE-A5A3-41D0-807E-2166355638FF}" type="doc">
      <dgm:prSet loTypeId="urn:microsoft.com/office/officeart/2005/8/layout/chevron2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F32728F-A2DE-4557-929D-E25EDE0ABF0D}">
      <dgm:prSet phldrT="[文本]"/>
      <dgm:spPr/>
      <dgm:t>
        <a:bodyPr/>
        <a:lstStyle/>
        <a:p>
          <a:r>
            <a:rPr lang="en-US" altLang="zh-CN" dirty="0" smtClean="0"/>
            <a:t> </a:t>
          </a:r>
          <a:endParaRPr lang="zh-CN" altLang="en-US" dirty="0"/>
        </a:p>
      </dgm:t>
    </dgm:pt>
    <dgm:pt modelId="{B02FA20A-B0C5-4BCC-9AA4-477D62BDCC6C}" type="parTrans" cxnId="{EAC6B9A9-C07B-4CD1-8658-F4E19A8811D3}">
      <dgm:prSet/>
      <dgm:spPr/>
      <dgm:t>
        <a:bodyPr/>
        <a:lstStyle/>
        <a:p>
          <a:endParaRPr lang="zh-CN" altLang="en-US"/>
        </a:p>
      </dgm:t>
    </dgm:pt>
    <dgm:pt modelId="{009C7624-3D7B-472F-A531-D36296EC55E3}" type="sibTrans" cxnId="{EAC6B9A9-C07B-4CD1-8658-F4E19A8811D3}">
      <dgm:prSet/>
      <dgm:spPr/>
      <dgm:t>
        <a:bodyPr/>
        <a:lstStyle/>
        <a:p>
          <a:endParaRPr lang="zh-CN" altLang="en-US"/>
        </a:p>
      </dgm:t>
    </dgm:pt>
    <dgm:pt modelId="{7228ADA8-29DA-45C8-B20B-510F8F4D52EA}">
      <dgm:prSet phldrT="[文本]" custT="1"/>
      <dgm:spPr/>
      <dgm:t>
        <a:bodyPr/>
        <a:lstStyle/>
        <a:p>
          <a:r>
            <a:rPr lang="en-US" altLang="zh-CN" sz="1600" dirty="0" smtClean="0"/>
            <a:t>HaProxy</a:t>
          </a:r>
          <a:r>
            <a:rPr lang="zh-CN" altLang="en-US" sz="1600" dirty="0" smtClean="0"/>
            <a:t>作为入口</a:t>
          </a:r>
          <a:r>
            <a:rPr lang="en-US" altLang="zh-CN" sz="1600" dirty="0" smtClean="0"/>
            <a:t>IP</a:t>
          </a:r>
          <a:endParaRPr lang="zh-CN" altLang="en-US" sz="1600" dirty="0"/>
        </a:p>
      </dgm:t>
    </dgm:pt>
    <dgm:pt modelId="{31816C3E-4FF8-489D-9F91-3A18B894F869}" type="parTrans" cxnId="{47E75459-3854-463E-B5EF-49C1EC17269B}">
      <dgm:prSet/>
      <dgm:spPr/>
      <dgm:t>
        <a:bodyPr/>
        <a:lstStyle/>
        <a:p>
          <a:endParaRPr lang="zh-CN" altLang="en-US"/>
        </a:p>
      </dgm:t>
    </dgm:pt>
    <dgm:pt modelId="{A2A2CC13-F6F9-4572-8A77-81E06B229A2F}" type="sibTrans" cxnId="{47E75459-3854-463E-B5EF-49C1EC17269B}">
      <dgm:prSet/>
      <dgm:spPr/>
      <dgm:t>
        <a:bodyPr/>
        <a:lstStyle/>
        <a:p>
          <a:endParaRPr lang="zh-CN" altLang="en-US"/>
        </a:p>
      </dgm:t>
    </dgm:pt>
    <dgm:pt modelId="{0BB874DD-EA9F-45EC-B9D3-829FA7061AEA}">
      <dgm:prSet phldrT="[文本]"/>
      <dgm:spPr/>
      <dgm:t>
        <a:bodyPr/>
        <a:lstStyle/>
        <a:p>
          <a:r>
            <a:rPr lang="en-US" altLang="zh-CN" dirty="0" smtClean="0"/>
            <a:t> </a:t>
          </a:r>
          <a:endParaRPr lang="zh-CN" altLang="en-US" dirty="0"/>
        </a:p>
      </dgm:t>
    </dgm:pt>
    <dgm:pt modelId="{03C92C75-C456-484E-82A1-D452DCA700B7}" type="parTrans" cxnId="{7C306775-8B5D-4A22-AB41-64A6D90E06F3}">
      <dgm:prSet/>
      <dgm:spPr/>
      <dgm:t>
        <a:bodyPr/>
        <a:lstStyle/>
        <a:p>
          <a:endParaRPr lang="zh-CN" altLang="en-US"/>
        </a:p>
      </dgm:t>
    </dgm:pt>
    <dgm:pt modelId="{3689268A-9462-4E92-90B2-B9DCED1ECC4B}" type="sibTrans" cxnId="{7C306775-8B5D-4A22-AB41-64A6D90E06F3}">
      <dgm:prSet/>
      <dgm:spPr/>
      <dgm:t>
        <a:bodyPr/>
        <a:lstStyle/>
        <a:p>
          <a:endParaRPr lang="zh-CN" altLang="en-US"/>
        </a:p>
      </dgm:t>
    </dgm:pt>
    <dgm:pt modelId="{50177B55-4DE1-49D0-A345-6075B04F9D34}">
      <dgm:prSet phldrT="[文本]" custT="1"/>
      <dgm:spPr/>
      <dgm:t>
        <a:bodyPr/>
        <a:lstStyle/>
        <a:p>
          <a:r>
            <a:rPr lang="zh-CN" altLang="en-US" sz="1600" dirty="0" smtClean="0"/>
            <a:t>考虑</a:t>
          </a:r>
          <a:r>
            <a:rPr lang="en-US" altLang="zh-CN" sz="1600" dirty="0" smtClean="0"/>
            <a:t>PHP</a:t>
          </a:r>
          <a:r>
            <a:rPr lang="zh-CN" altLang="en-US" sz="1600" dirty="0" smtClean="0"/>
            <a:t>实例数量</a:t>
          </a:r>
          <a:endParaRPr lang="zh-CN" altLang="en-US" sz="1600" dirty="0"/>
        </a:p>
      </dgm:t>
    </dgm:pt>
    <dgm:pt modelId="{314C20EC-C86C-4830-AC1B-77493468D0FD}" type="parTrans" cxnId="{78BD0863-7300-49E1-AA99-D7A8DA038E4F}">
      <dgm:prSet/>
      <dgm:spPr/>
      <dgm:t>
        <a:bodyPr/>
        <a:lstStyle/>
        <a:p>
          <a:endParaRPr lang="zh-CN" altLang="en-US"/>
        </a:p>
      </dgm:t>
    </dgm:pt>
    <dgm:pt modelId="{85907330-3A2C-4603-AD8A-02E9F8455E18}" type="sibTrans" cxnId="{78BD0863-7300-49E1-AA99-D7A8DA038E4F}">
      <dgm:prSet/>
      <dgm:spPr/>
      <dgm:t>
        <a:bodyPr/>
        <a:lstStyle/>
        <a:p>
          <a:endParaRPr lang="zh-CN" altLang="en-US"/>
        </a:p>
      </dgm:t>
    </dgm:pt>
    <dgm:pt modelId="{427B9CED-BB10-47E2-8988-2D53266F18E7}">
      <dgm:prSet phldrT="[文本]"/>
      <dgm:spPr/>
      <dgm:t>
        <a:bodyPr/>
        <a:lstStyle/>
        <a:p>
          <a:r>
            <a:rPr lang="en-US" altLang="zh-CN" dirty="0" smtClean="0"/>
            <a:t> </a:t>
          </a:r>
          <a:endParaRPr lang="zh-CN" altLang="en-US" dirty="0"/>
        </a:p>
      </dgm:t>
    </dgm:pt>
    <dgm:pt modelId="{CF079FA9-7F4E-4EBA-98EE-B6DFAA14C4BC}" type="parTrans" cxnId="{78A49E19-6C12-4F3F-89C8-56A7A06AA76E}">
      <dgm:prSet/>
      <dgm:spPr/>
      <dgm:t>
        <a:bodyPr/>
        <a:lstStyle/>
        <a:p>
          <a:endParaRPr lang="zh-CN" altLang="en-US"/>
        </a:p>
      </dgm:t>
    </dgm:pt>
    <dgm:pt modelId="{1AF859CE-ABEA-433E-8C49-5F37F0DC54E4}" type="sibTrans" cxnId="{78A49E19-6C12-4F3F-89C8-56A7A06AA76E}">
      <dgm:prSet/>
      <dgm:spPr/>
      <dgm:t>
        <a:bodyPr/>
        <a:lstStyle/>
        <a:p>
          <a:endParaRPr lang="zh-CN" altLang="en-US"/>
        </a:p>
      </dgm:t>
    </dgm:pt>
    <dgm:pt modelId="{7C50BB78-337B-4AE9-A332-3B3C94AC812B}">
      <dgm:prSet phldrT="[文本]" custT="1"/>
      <dgm:spPr/>
      <dgm:t>
        <a:bodyPr/>
        <a:lstStyle/>
        <a:p>
          <a:r>
            <a:rPr lang="en-US" altLang="zh-CN" sz="1600" dirty="0" smtClean="0"/>
            <a:t>Keepalived</a:t>
          </a:r>
          <a:r>
            <a:rPr lang="zh-CN" altLang="en-US" sz="1600" dirty="0" smtClean="0"/>
            <a:t>暂时不做</a:t>
          </a:r>
          <a:endParaRPr lang="zh-CN" altLang="en-US" sz="1600" dirty="0"/>
        </a:p>
      </dgm:t>
    </dgm:pt>
    <dgm:pt modelId="{88338501-5A79-49C1-AE75-C288657BF5C3}" type="parTrans" cxnId="{E6C3817A-7908-4655-981C-637F0DF3F1F2}">
      <dgm:prSet/>
      <dgm:spPr/>
      <dgm:t>
        <a:bodyPr/>
        <a:lstStyle/>
        <a:p>
          <a:endParaRPr lang="zh-CN" altLang="en-US"/>
        </a:p>
      </dgm:t>
    </dgm:pt>
    <dgm:pt modelId="{9E6D6B9A-5953-4280-A48E-B2631395D35A}" type="sibTrans" cxnId="{E6C3817A-7908-4655-981C-637F0DF3F1F2}">
      <dgm:prSet/>
      <dgm:spPr/>
      <dgm:t>
        <a:bodyPr/>
        <a:lstStyle/>
        <a:p>
          <a:endParaRPr lang="zh-CN" altLang="en-US"/>
        </a:p>
      </dgm:t>
    </dgm:pt>
    <dgm:pt modelId="{1A04EE15-9BED-4C71-ADE0-0838DCA7A744}" type="pres">
      <dgm:prSet presAssocID="{90D598CE-A5A3-41D0-807E-2166355638FF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A04ECBF-F902-4D46-AD0B-BB65DDD14D0F}" type="pres">
      <dgm:prSet presAssocID="{BF32728F-A2DE-4557-929D-E25EDE0ABF0D}" presName="composite" presStyleCnt="0"/>
      <dgm:spPr/>
      <dgm:t>
        <a:bodyPr/>
        <a:lstStyle/>
        <a:p>
          <a:endParaRPr lang="zh-CN" altLang="en-US"/>
        </a:p>
      </dgm:t>
    </dgm:pt>
    <dgm:pt modelId="{39A380D9-2FF6-43F0-8A4D-97101C0BF56A}" type="pres">
      <dgm:prSet presAssocID="{BF32728F-A2DE-4557-929D-E25EDE0ABF0D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A1296CC-E222-4DE5-A68A-656BDA7212F7}" type="pres">
      <dgm:prSet presAssocID="{BF32728F-A2DE-4557-929D-E25EDE0ABF0D}" presName="descendantText" presStyleLbl="alignAcc1" presStyleIdx="0" presStyleCnt="3" custLinFactNeighborX="0" custLinFactNeighborY="1029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0F7AF2C-E76B-4C7E-8120-65613A4697FE}" type="pres">
      <dgm:prSet presAssocID="{009C7624-3D7B-472F-A531-D36296EC55E3}" presName="sp" presStyleCnt="0"/>
      <dgm:spPr/>
      <dgm:t>
        <a:bodyPr/>
        <a:lstStyle/>
        <a:p>
          <a:endParaRPr lang="zh-CN" altLang="en-US"/>
        </a:p>
      </dgm:t>
    </dgm:pt>
    <dgm:pt modelId="{02C265E1-750E-4DD7-8CE9-3BA152D228B8}" type="pres">
      <dgm:prSet presAssocID="{0BB874DD-EA9F-45EC-B9D3-829FA7061AEA}" presName="composite" presStyleCnt="0"/>
      <dgm:spPr/>
      <dgm:t>
        <a:bodyPr/>
        <a:lstStyle/>
        <a:p>
          <a:endParaRPr lang="zh-CN" altLang="en-US"/>
        </a:p>
      </dgm:t>
    </dgm:pt>
    <dgm:pt modelId="{FF7A2509-215A-43B1-BEC1-AAF008ECCBDB}" type="pres">
      <dgm:prSet presAssocID="{0BB874DD-EA9F-45EC-B9D3-829FA7061AEA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47EF903-7FDF-4ED9-B7FF-7BFC746E20C7}" type="pres">
      <dgm:prSet presAssocID="{0BB874DD-EA9F-45EC-B9D3-829FA7061AEA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F8522CD-37BF-414A-9537-1B4BE2BC6B58}" type="pres">
      <dgm:prSet presAssocID="{3689268A-9462-4E92-90B2-B9DCED1ECC4B}" presName="sp" presStyleCnt="0"/>
      <dgm:spPr/>
      <dgm:t>
        <a:bodyPr/>
        <a:lstStyle/>
        <a:p>
          <a:endParaRPr lang="zh-CN" altLang="en-US"/>
        </a:p>
      </dgm:t>
    </dgm:pt>
    <dgm:pt modelId="{892650DC-4FBD-4FF3-9BED-E1C371830AE2}" type="pres">
      <dgm:prSet presAssocID="{427B9CED-BB10-47E2-8988-2D53266F18E7}" presName="composite" presStyleCnt="0"/>
      <dgm:spPr/>
      <dgm:t>
        <a:bodyPr/>
        <a:lstStyle/>
        <a:p>
          <a:endParaRPr lang="zh-CN" altLang="en-US"/>
        </a:p>
      </dgm:t>
    </dgm:pt>
    <dgm:pt modelId="{0843BD93-997A-44E1-BCDC-DF621C8AB171}" type="pres">
      <dgm:prSet presAssocID="{427B9CED-BB10-47E2-8988-2D53266F18E7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540EDBB-CC2B-4219-9090-DF83C07649B0}" type="pres">
      <dgm:prSet presAssocID="{427B9CED-BB10-47E2-8988-2D53266F18E7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9CB90A0E-E462-485A-95CE-E324A67C0C38}" type="presOf" srcId="{50177B55-4DE1-49D0-A345-6075B04F9D34}" destId="{A47EF903-7FDF-4ED9-B7FF-7BFC746E20C7}" srcOrd="0" destOrd="0" presId="urn:microsoft.com/office/officeart/2005/8/layout/chevron2"/>
    <dgm:cxn modelId="{78A49E19-6C12-4F3F-89C8-56A7A06AA76E}" srcId="{90D598CE-A5A3-41D0-807E-2166355638FF}" destId="{427B9CED-BB10-47E2-8988-2D53266F18E7}" srcOrd="2" destOrd="0" parTransId="{CF079FA9-7F4E-4EBA-98EE-B6DFAA14C4BC}" sibTransId="{1AF859CE-ABEA-433E-8C49-5F37F0DC54E4}"/>
    <dgm:cxn modelId="{EA572840-DB85-49F5-9387-B8D98A85FA80}" type="presOf" srcId="{90D598CE-A5A3-41D0-807E-2166355638FF}" destId="{1A04EE15-9BED-4C71-ADE0-0838DCA7A744}" srcOrd="0" destOrd="0" presId="urn:microsoft.com/office/officeart/2005/8/layout/chevron2"/>
    <dgm:cxn modelId="{78BD0863-7300-49E1-AA99-D7A8DA038E4F}" srcId="{0BB874DD-EA9F-45EC-B9D3-829FA7061AEA}" destId="{50177B55-4DE1-49D0-A345-6075B04F9D34}" srcOrd="0" destOrd="0" parTransId="{314C20EC-C86C-4830-AC1B-77493468D0FD}" sibTransId="{85907330-3A2C-4603-AD8A-02E9F8455E18}"/>
    <dgm:cxn modelId="{E6C3817A-7908-4655-981C-637F0DF3F1F2}" srcId="{427B9CED-BB10-47E2-8988-2D53266F18E7}" destId="{7C50BB78-337B-4AE9-A332-3B3C94AC812B}" srcOrd="0" destOrd="0" parTransId="{88338501-5A79-49C1-AE75-C288657BF5C3}" sibTransId="{9E6D6B9A-5953-4280-A48E-B2631395D35A}"/>
    <dgm:cxn modelId="{EAC6B9A9-C07B-4CD1-8658-F4E19A8811D3}" srcId="{90D598CE-A5A3-41D0-807E-2166355638FF}" destId="{BF32728F-A2DE-4557-929D-E25EDE0ABF0D}" srcOrd="0" destOrd="0" parTransId="{B02FA20A-B0C5-4BCC-9AA4-477D62BDCC6C}" sibTransId="{009C7624-3D7B-472F-A531-D36296EC55E3}"/>
    <dgm:cxn modelId="{FE75E9ED-418E-496C-B3F5-16A42A28ECD6}" type="presOf" srcId="{0BB874DD-EA9F-45EC-B9D3-829FA7061AEA}" destId="{FF7A2509-215A-43B1-BEC1-AAF008ECCBDB}" srcOrd="0" destOrd="0" presId="urn:microsoft.com/office/officeart/2005/8/layout/chevron2"/>
    <dgm:cxn modelId="{7C306775-8B5D-4A22-AB41-64A6D90E06F3}" srcId="{90D598CE-A5A3-41D0-807E-2166355638FF}" destId="{0BB874DD-EA9F-45EC-B9D3-829FA7061AEA}" srcOrd="1" destOrd="0" parTransId="{03C92C75-C456-484E-82A1-D452DCA700B7}" sibTransId="{3689268A-9462-4E92-90B2-B9DCED1ECC4B}"/>
    <dgm:cxn modelId="{47E75459-3854-463E-B5EF-49C1EC17269B}" srcId="{BF32728F-A2DE-4557-929D-E25EDE0ABF0D}" destId="{7228ADA8-29DA-45C8-B20B-510F8F4D52EA}" srcOrd="0" destOrd="0" parTransId="{31816C3E-4FF8-489D-9F91-3A18B894F869}" sibTransId="{A2A2CC13-F6F9-4572-8A77-81E06B229A2F}"/>
    <dgm:cxn modelId="{BB812EED-7D79-41D5-AA6D-A7E0C3B95496}" type="presOf" srcId="{7C50BB78-337B-4AE9-A332-3B3C94AC812B}" destId="{C540EDBB-CC2B-4219-9090-DF83C07649B0}" srcOrd="0" destOrd="0" presId="urn:microsoft.com/office/officeart/2005/8/layout/chevron2"/>
    <dgm:cxn modelId="{162B8325-FFAC-440E-A00A-1F35238EC496}" type="presOf" srcId="{BF32728F-A2DE-4557-929D-E25EDE0ABF0D}" destId="{39A380D9-2FF6-43F0-8A4D-97101C0BF56A}" srcOrd="0" destOrd="0" presId="urn:microsoft.com/office/officeart/2005/8/layout/chevron2"/>
    <dgm:cxn modelId="{31C51AF6-41AF-43B7-9E05-521545FCFE48}" type="presOf" srcId="{7228ADA8-29DA-45C8-B20B-510F8F4D52EA}" destId="{6A1296CC-E222-4DE5-A68A-656BDA7212F7}" srcOrd="0" destOrd="0" presId="urn:microsoft.com/office/officeart/2005/8/layout/chevron2"/>
    <dgm:cxn modelId="{B4955F27-23C0-4DB5-9930-02FC5BF11890}" type="presOf" srcId="{427B9CED-BB10-47E2-8988-2D53266F18E7}" destId="{0843BD93-997A-44E1-BCDC-DF621C8AB171}" srcOrd="0" destOrd="0" presId="urn:microsoft.com/office/officeart/2005/8/layout/chevron2"/>
    <dgm:cxn modelId="{C602E11C-CF14-42E2-8FA3-DCE9D3E8B98B}" type="presParOf" srcId="{1A04EE15-9BED-4C71-ADE0-0838DCA7A744}" destId="{9A04ECBF-F902-4D46-AD0B-BB65DDD14D0F}" srcOrd="0" destOrd="0" presId="urn:microsoft.com/office/officeart/2005/8/layout/chevron2"/>
    <dgm:cxn modelId="{4229783D-9A73-4670-9552-7FB4062528FB}" type="presParOf" srcId="{9A04ECBF-F902-4D46-AD0B-BB65DDD14D0F}" destId="{39A380D9-2FF6-43F0-8A4D-97101C0BF56A}" srcOrd="0" destOrd="0" presId="urn:microsoft.com/office/officeart/2005/8/layout/chevron2"/>
    <dgm:cxn modelId="{70DAFCB9-B7BB-4EAB-A6D0-4E53A30F5AD6}" type="presParOf" srcId="{9A04ECBF-F902-4D46-AD0B-BB65DDD14D0F}" destId="{6A1296CC-E222-4DE5-A68A-656BDA7212F7}" srcOrd="1" destOrd="0" presId="urn:microsoft.com/office/officeart/2005/8/layout/chevron2"/>
    <dgm:cxn modelId="{FACBCEBC-03A3-489E-BADF-6E030A56C6E3}" type="presParOf" srcId="{1A04EE15-9BED-4C71-ADE0-0838DCA7A744}" destId="{40F7AF2C-E76B-4C7E-8120-65613A4697FE}" srcOrd="1" destOrd="0" presId="urn:microsoft.com/office/officeart/2005/8/layout/chevron2"/>
    <dgm:cxn modelId="{537B7F79-C836-48B7-BD47-631433F52685}" type="presParOf" srcId="{1A04EE15-9BED-4C71-ADE0-0838DCA7A744}" destId="{02C265E1-750E-4DD7-8CE9-3BA152D228B8}" srcOrd="2" destOrd="0" presId="urn:microsoft.com/office/officeart/2005/8/layout/chevron2"/>
    <dgm:cxn modelId="{6BDB69BE-6BFD-489C-AF4D-05B92B808409}" type="presParOf" srcId="{02C265E1-750E-4DD7-8CE9-3BA152D228B8}" destId="{FF7A2509-215A-43B1-BEC1-AAF008ECCBDB}" srcOrd="0" destOrd="0" presId="urn:microsoft.com/office/officeart/2005/8/layout/chevron2"/>
    <dgm:cxn modelId="{28A7D7EC-9A46-41DE-A7E4-64306F1CF1AE}" type="presParOf" srcId="{02C265E1-750E-4DD7-8CE9-3BA152D228B8}" destId="{A47EF903-7FDF-4ED9-B7FF-7BFC746E20C7}" srcOrd="1" destOrd="0" presId="urn:microsoft.com/office/officeart/2005/8/layout/chevron2"/>
    <dgm:cxn modelId="{6626DBDE-196C-400C-BB8D-196216D8D2A2}" type="presParOf" srcId="{1A04EE15-9BED-4C71-ADE0-0838DCA7A744}" destId="{7F8522CD-37BF-414A-9537-1B4BE2BC6B58}" srcOrd="3" destOrd="0" presId="urn:microsoft.com/office/officeart/2005/8/layout/chevron2"/>
    <dgm:cxn modelId="{DF3BAD33-D6ED-4AB6-B76B-55166F7D2E02}" type="presParOf" srcId="{1A04EE15-9BED-4C71-ADE0-0838DCA7A744}" destId="{892650DC-4FBD-4FF3-9BED-E1C371830AE2}" srcOrd="4" destOrd="0" presId="urn:microsoft.com/office/officeart/2005/8/layout/chevron2"/>
    <dgm:cxn modelId="{F9F2B791-432E-47AD-A1C4-8CC924F6C1B0}" type="presParOf" srcId="{892650DC-4FBD-4FF3-9BED-E1C371830AE2}" destId="{0843BD93-997A-44E1-BCDC-DF621C8AB171}" srcOrd="0" destOrd="0" presId="urn:microsoft.com/office/officeart/2005/8/layout/chevron2"/>
    <dgm:cxn modelId="{D4196AA8-F207-47C6-A9E6-76743CB65B2A}" type="presParOf" srcId="{892650DC-4FBD-4FF3-9BED-E1C371830AE2}" destId="{C540EDBB-CC2B-4219-9090-DF83C07649B0}" srcOrd="1" destOrd="0" presId="urn:microsoft.com/office/officeart/2005/8/layout/chevron2"/>
  </dgm:cxnLst>
  <dgm:bg>
    <a:noFill/>
  </dgm:bg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0D598CE-A5A3-41D0-807E-2166355638FF}" type="doc">
      <dgm:prSet loTypeId="urn:microsoft.com/office/officeart/2005/8/layout/chevron2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F32728F-A2DE-4557-929D-E25EDE0ABF0D}">
      <dgm:prSet phldrT="[文本]"/>
      <dgm:spPr/>
      <dgm:t>
        <a:bodyPr/>
        <a:lstStyle/>
        <a:p>
          <a:r>
            <a:rPr lang="en-US" altLang="zh-CN" dirty="0" smtClean="0"/>
            <a:t> </a:t>
          </a:r>
          <a:endParaRPr lang="zh-CN" altLang="en-US" dirty="0"/>
        </a:p>
      </dgm:t>
    </dgm:pt>
    <dgm:pt modelId="{B02FA20A-B0C5-4BCC-9AA4-477D62BDCC6C}" type="parTrans" cxnId="{EAC6B9A9-C07B-4CD1-8658-F4E19A8811D3}">
      <dgm:prSet/>
      <dgm:spPr/>
      <dgm:t>
        <a:bodyPr/>
        <a:lstStyle/>
        <a:p>
          <a:endParaRPr lang="zh-CN" altLang="en-US"/>
        </a:p>
      </dgm:t>
    </dgm:pt>
    <dgm:pt modelId="{009C7624-3D7B-472F-A531-D36296EC55E3}" type="sibTrans" cxnId="{EAC6B9A9-C07B-4CD1-8658-F4E19A8811D3}">
      <dgm:prSet/>
      <dgm:spPr/>
      <dgm:t>
        <a:bodyPr/>
        <a:lstStyle/>
        <a:p>
          <a:endParaRPr lang="zh-CN" altLang="en-US"/>
        </a:p>
      </dgm:t>
    </dgm:pt>
    <dgm:pt modelId="{7228ADA8-29DA-45C8-B20B-510F8F4D52EA}">
      <dgm:prSet phldrT="[文本]" custT="1"/>
      <dgm:spPr/>
      <dgm:t>
        <a:bodyPr/>
        <a:lstStyle/>
        <a:p>
          <a:r>
            <a:rPr lang="en-US" altLang="zh-CN" sz="1600" dirty="0" smtClean="0"/>
            <a:t>M/S</a:t>
          </a:r>
          <a:r>
            <a:rPr lang="zh-CN" altLang="en-US" sz="1600" dirty="0" smtClean="0"/>
            <a:t>异步复制</a:t>
          </a:r>
          <a:endParaRPr lang="zh-CN" altLang="en-US" sz="1600" dirty="0"/>
        </a:p>
      </dgm:t>
    </dgm:pt>
    <dgm:pt modelId="{31816C3E-4FF8-489D-9F91-3A18B894F869}" type="parTrans" cxnId="{47E75459-3854-463E-B5EF-49C1EC17269B}">
      <dgm:prSet/>
      <dgm:spPr/>
      <dgm:t>
        <a:bodyPr/>
        <a:lstStyle/>
        <a:p>
          <a:endParaRPr lang="zh-CN" altLang="en-US"/>
        </a:p>
      </dgm:t>
    </dgm:pt>
    <dgm:pt modelId="{A2A2CC13-F6F9-4572-8A77-81E06B229A2F}" type="sibTrans" cxnId="{47E75459-3854-463E-B5EF-49C1EC17269B}">
      <dgm:prSet/>
      <dgm:spPr/>
      <dgm:t>
        <a:bodyPr/>
        <a:lstStyle/>
        <a:p>
          <a:endParaRPr lang="zh-CN" altLang="en-US"/>
        </a:p>
      </dgm:t>
    </dgm:pt>
    <dgm:pt modelId="{0BB874DD-EA9F-45EC-B9D3-829FA7061AEA}">
      <dgm:prSet phldrT="[文本]"/>
      <dgm:spPr/>
      <dgm:t>
        <a:bodyPr/>
        <a:lstStyle/>
        <a:p>
          <a:r>
            <a:rPr lang="en-US" altLang="zh-CN" dirty="0" smtClean="0"/>
            <a:t> </a:t>
          </a:r>
          <a:endParaRPr lang="zh-CN" altLang="en-US" dirty="0"/>
        </a:p>
      </dgm:t>
    </dgm:pt>
    <dgm:pt modelId="{03C92C75-C456-484E-82A1-D452DCA700B7}" type="parTrans" cxnId="{7C306775-8B5D-4A22-AB41-64A6D90E06F3}">
      <dgm:prSet/>
      <dgm:spPr/>
      <dgm:t>
        <a:bodyPr/>
        <a:lstStyle/>
        <a:p>
          <a:endParaRPr lang="zh-CN" altLang="en-US"/>
        </a:p>
      </dgm:t>
    </dgm:pt>
    <dgm:pt modelId="{3689268A-9462-4E92-90B2-B9DCED1ECC4B}" type="sibTrans" cxnId="{7C306775-8B5D-4A22-AB41-64A6D90E06F3}">
      <dgm:prSet/>
      <dgm:spPr/>
      <dgm:t>
        <a:bodyPr/>
        <a:lstStyle/>
        <a:p>
          <a:endParaRPr lang="zh-CN" altLang="en-US"/>
        </a:p>
      </dgm:t>
    </dgm:pt>
    <dgm:pt modelId="{50177B55-4DE1-49D0-A345-6075B04F9D34}">
      <dgm:prSet phldrT="[文本]" custT="1"/>
      <dgm:spPr/>
      <dgm:t>
        <a:bodyPr/>
        <a:lstStyle/>
        <a:p>
          <a:r>
            <a:rPr lang="zh-CN" altLang="en-US" sz="1600" dirty="0" smtClean="0"/>
            <a:t>数据备份</a:t>
          </a:r>
          <a:endParaRPr lang="zh-CN" altLang="en-US" sz="1600" dirty="0"/>
        </a:p>
      </dgm:t>
    </dgm:pt>
    <dgm:pt modelId="{314C20EC-C86C-4830-AC1B-77493468D0FD}" type="parTrans" cxnId="{78BD0863-7300-49E1-AA99-D7A8DA038E4F}">
      <dgm:prSet/>
      <dgm:spPr/>
      <dgm:t>
        <a:bodyPr/>
        <a:lstStyle/>
        <a:p>
          <a:endParaRPr lang="zh-CN" altLang="en-US"/>
        </a:p>
      </dgm:t>
    </dgm:pt>
    <dgm:pt modelId="{85907330-3A2C-4603-AD8A-02E9F8455E18}" type="sibTrans" cxnId="{78BD0863-7300-49E1-AA99-D7A8DA038E4F}">
      <dgm:prSet/>
      <dgm:spPr/>
      <dgm:t>
        <a:bodyPr/>
        <a:lstStyle/>
        <a:p>
          <a:endParaRPr lang="zh-CN" altLang="en-US"/>
        </a:p>
      </dgm:t>
    </dgm:pt>
    <dgm:pt modelId="{427B9CED-BB10-47E2-8988-2D53266F18E7}">
      <dgm:prSet phldrT="[文本]"/>
      <dgm:spPr/>
      <dgm:t>
        <a:bodyPr/>
        <a:lstStyle/>
        <a:p>
          <a:r>
            <a:rPr lang="en-US" altLang="zh-CN" dirty="0" smtClean="0"/>
            <a:t> </a:t>
          </a:r>
          <a:endParaRPr lang="zh-CN" altLang="en-US" dirty="0"/>
        </a:p>
      </dgm:t>
    </dgm:pt>
    <dgm:pt modelId="{CF079FA9-7F4E-4EBA-98EE-B6DFAA14C4BC}" type="parTrans" cxnId="{78A49E19-6C12-4F3F-89C8-56A7A06AA76E}">
      <dgm:prSet/>
      <dgm:spPr/>
      <dgm:t>
        <a:bodyPr/>
        <a:lstStyle/>
        <a:p>
          <a:endParaRPr lang="zh-CN" altLang="en-US"/>
        </a:p>
      </dgm:t>
    </dgm:pt>
    <dgm:pt modelId="{1AF859CE-ABEA-433E-8C49-5F37F0DC54E4}" type="sibTrans" cxnId="{78A49E19-6C12-4F3F-89C8-56A7A06AA76E}">
      <dgm:prSet/>
      <dgm:spPr/>
      <dgm:t>
        <a:bodyPr/>
        <a:lstStyle/>
        <a:p>
          <a:endParaRPr lang="zh-CN" altLang="en-US"/>
        </a:p>
      </dgm:t>
    </dgm:pt>
    <dgm:pt modelId="{7C50BB78-337B-4AE9-A332-3B3C94AC812B}">
      <dgm:prSet phldrT="[文本]" custT="1"/>
      <dgm:spPr/>
      <dgm:t>
        <a:bodyPr/>
        <a:lstStyle/>
        <a:p>
          <a:r>
            <a:rPr lang="zh-CN" altLang="en-US" sz="1600" dirty="0" smtClean="0"/>
            <a:t>主从状态监控</a:t>
          </a:r>
          <a:endParaRPr lang="zh-CN" altLang="en-US" sz="1600" dirty="0"/>
        </a:p>
      </dgm:t>
    </dgm:pt>
    <dgm:pt modelId="{88338501-5A79-49C1-AE75-C288657BF5C3}" type="parTrans" cxnId="{E6C3817A-7908-4655-981C-637F0DF3F1F2}">
      <dgm:prSet/>
      <dgm:spPr/>
      <dgm:t>
        <a:bodyPr/>
        <a:lstStyle/>
        <a:p>
          <a:endParaRPr lang="zh-CN" altLang="en-US"/>
        </a:p>
      </dgm:t>
    </dgm:pt>
    <dgm:pt modelId="{9E6D6B9A-5953-4280-A48E-B2631395D35A}" type="sibTrans" cxnId="{E6C3817A-7908-4655-981C-637F0DF3F1F2}">
      <dgm:prSet/>
      <dgm:spPr/>
      <dgm:t>
        <a:bodyPr/>
        <a:lstStyle/>
        <a:p>
          <a:endParaRPr lang="zh-CN" altLang="en-US"/>
        </a:p>
      </dgm:t>
    </dgm:pt>
    <dgm:pt modelId="{1A04EE15-9BED-4C71-ADE0-0838DCA7A744}" type="pres">
      <dgm:prSet presAssocID="{90D598CE-A5A3-41D0-807E-2166355638FF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A04ECBF-F902-4D46-AD0B-BB65DDD14D0F}" type="pres">
      <dgm:prSet presAssocID="{BF32728F-A2DE-4557-929D-E25EDE0ABF0D}" presName="composite" presStyleCnt="0"/>
      <dgm:spPr/>
      <dgm:t>
        <a:bodyPr/>
        <a:lstStyle/>
        <a:p>
          <a:endParaRPr lang="zh-CN" altLang="en-US"/>
        </a:p>
      </dgm:t>
    </dgm:pt>
    <dgm:pt modelId="{39A380D9-2FF6-43F0-8A4D-97101C0BF56A}" type="pres">
      <dgm:prSet presAssocID="{BF32728F-A2DE-4557-929D-E25EDE0ABF0D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A1296CC-E222-4DE5-A68A-656BDA7212F7}" type="pres">
      <dgm:prSet presAssocID="{BF32728F-A2DE-4557-929D-E25EDE0ABF0D}" presName="descendantText" presStyleLbl="alignAcc1" presStyleIdx="0" presStyleCnt="3" custLinFactNeighborX="0" custLinFactNeighborY="1029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0F7AF2C-E76B-4C7E-8120-65613A4697FE}" type="pres">
      <dgm:prSet presAssocID="{009C7624-3D7B-472F-A531-D36296EC55E3}" presName="sp" presStyleCnt="0"/>
      <dgm:spPr/>
      <dgm:t>
        <a:bodyPr/>
        <a:lstStyle/>
        <a:p>
          <a:endParaRPr lang="zh-CN" altLang="en-US"/>
        </a:p>
      </dgm:t>
    </dgm:pt>
    <dgm:pt modelId="{02C265E1-750E-4DD7-8CE9-3BA152D228B8}" type="pres">
      <dgm:prSet presAssocID="{0BB874DD-EA9F-45EC-B9D3-829FA7061AEA}" presName="composite" presStyleCnt="0"/>
      <dgm:spPr/>
      <dgm:t>
        <a:bodyPr/>
        <a:lstStyle/>
        <a:p>
          <a:endParaRPr lang="zh-CN" altLang="en-US"/>
        </a:p>
      </dgm:t>
    </dgm:pt>
    <dgm:pt modelId="{FF7A2509-215A-43B1-BEC1-AAF008ECCBDB}" type="pres">
      <dgm:prSet presAssocID="{0BB874DD-EA9F-45EC-B9D3-829FA7061AEA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47EF903-7FDF-4ED9-B7FF-7BFC746E20C7}" type="pres">
      <dgm:prSet presAssocID="{0BB874DD-EA9F-45EC-B9D3-829FA7061AEA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F8522CD-37BF-414A-9537-1B4BE2BC6B58}" type="pres">
      <dgm:prSet presAssocID="{3689268A-9462-4E92-90B2-B9DCED1ECC4B}" presName="sp" presStyleCnt="0"/>
      <dgm:spPr/>
      <dgm:t>
        <a:bodyPr/>
        <a:lstStyle/>
        <a:p>
          <a:endParaRPr lang="zh-CN" altLang="en-US"/>
        </a:p>
      </dgm:t>
    </dgm:pt>
    <dgm:pt modelId="{892650DC-4FBD-4FF3-9BED-E1C371830AE2}" type="pres">
      <dgm:prSet presAssocID="{427B9CED-BB10-47E2-8988-2D53266F18E7}" presName="composite" presStyleCnt="0"/>
      <dgm:spPr/>
      <dgm:t>
        <a:bodyPr/>
        <a:lstStyle/>
        <a:p>
          <a:endParaRPr lang="zh-CN" altLang="en-US"/>
        </a:p>
      </dgm:t>
    </dgm:pt>
    <dgm:pt modelId="{0843BD93-997A-44E1-BCDC-DF621C8AB171}" type="pres">
      <dgm:prSet presAssocID="{427B9CED-BB10-47E2-8988-2D53266F18E7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540EDBB-CC2B-4219-9090-DF83C07649B0}" type="pres">
      <dgm:prSet presAssocID="{427B9CED-BB10-47E2-8988-2D53266F18E7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EA0C3A32-AC83-4B93-9E66-C90C001999B9}" type="presOf" srcId="{BF32728F-A2DE-4557-929D-E25EDE0ABF0D}" destId="{39A380D9-2FF6-43F0-8A4D-97101C0BF56A}" srcOrd="0" destOrd="0" presId="urn:microsoft.com/office/officeart/2005/8/layout/chevron2"/>
    <dgm:cxn modelId="{DF24ED63-A819-4FC6-91D4-C1A1DEED25CF}" type="presOf" srcId="{7C50BB78-337B-4AE9-A332-3B3C94AC812B}" destId="{C540EDBB-CC2B-4219-9090-DF83C07649B0}" srcOrd="0" destOrd="0" presId="urn:microsoft.com/office/officeart/2005/8/layout/chevron2"/>
    <dgm:cxn modelId="{78A49E19-6C12-4F3F-89C8-56A7A06AA76E}" srcId="{90D598CE-A5A3-41D0-807E-2166355638FF}" destId="{427B9CED-BB10-47E2-8988-2D53266F18E7}" srcOrd="2" destOrd="0" parTransId="{CF079FA9-7F4E-4EBA-98EE-B6DFAA14C4BC}" sibTransId="{1AF859CE-ABEA-433E-8C49-5F37F0DC54E4}"/>
    <dgm:cxn modelId="{E6C3817A-7908-4655-981C-637F0DF3F1F2}" srcId="{427B9CED-BB10-47E2-8988-2D53266F18E7}" destId="{7C50BB78-337B-4AE9-A332-3B3C94AC812B}" srcOrd="0" destOrd="0" parTransId="{88338501-5A79-49C1-AE75-C288657BF5C3}" sibTransId="{9E6D6B9A-5953-4280-A48E-B2631395D35A}"/>
    <dgm:cxn modelId="{78BD0863-7300-49E1-AA99-D7A8DA038E4F}" srcId="{0BB874DD-EA9F-45EC-B9D3-829FA7061AEA}" destId="{50177B55-4DE1-49D0-A345-6075B04F9D34}" srcOrd="0" destOrd="0" parTransId="{314C20EC-C86C-4830-AC1B-77493468D0FD}" sibTransId="{85907330-3A2C-4603-AD8A-02E9F8455E18}"/>
    <dgm:cxn modelId="{EAC6B9A9-C07B-4CD1-8658-F4E19A8811D3}" srcId="{90D598CE-A5A3-41D0-807E-2166355638FF}" destId="{BF32728F-A2DE-4557-929D-E25EDE0ABF0D}" srcOrd="0" destOrd="0" parTransId="{B02FA20A-B0C5-4BCC-9AA4-477D62BDCC6C}" sibTransId="{009C7624-3D7B-472F-A531-D36296EC55E3}"/>
    <dgm:cxn modelId="{37E2A07B-8F3A-4501-952E-65CDA2F56EEF}" type="presOf" srcId="{7228ADA8-29DA-45C8-B20B-510F8F4D52EA}" destId="{6A1296CC-E222-4DE5-A68A-656BDA7212F7}" srcOrd="0" destOrd="0" presId="urn:microsoft.com/office/officeart/2005/8/layout/chevron2"/>
    <dgm:cxn modelId="{7C306775-8B5D-4A22-AB41-64A6D90E06F3}" srcId="{90D598CE-A5A3-41D0-807E-2166355638FF}" destId="{0BB874DD-EA9F-45EC-B9D3-829FA7061AEA}" srcOrd="1" destOrd="0" parTransId="{03C92C75-C456-484E-82A1-D452DCA700B7}" sibTransId="{3689268A-9462-4E92-90B2-B9DCED1ECC4B}"/>
    <dgm:cxn modelId="{030588CF-FD2B-46BC-A915-49C7584D1661}" type="presOf" srcId="{90D598CE-A5A3-41D0-807E-2166355638FF}" destId="{1A04EE15-9BED-4C71-ADE0-0838DCA7A744}" srcOrd="0" destOrd="0" presId="urn:microsoft.com/office/officeart/2005/8/layout/chevron2"/>
    <dgm:cxn modelId="{47E75459-3854-463E-B5EF-49C1EC17269B}" srcId="{BF32728F-A2DE-4557-929D-E25EDE0ABF0D}" destId="{7228ADA8-29DA-45C8-B20B-510F8F4D52EA}" srcOrd="0" destOrd="0" parTransId="{31816C3E-4FF8-489D-9F91-3A18B894F869}" sibTransId="{A2A2CC13-F6F9-4572-8A77-81E06B229A2F}"/>
    <dgm:cxn modelId="{0E131C58-D0C5-46C2-9A0B-20B29689E801}" type="presOf" srcId="{427B9CED-BB10-47E2-8988-2D53266F18E7}" destId="{0843BD93-997A-44E1-BCDC-DF621C8AB171}" srcOrd="0" destOrd="0" presId="urn:microsoft.com/office/officeart/2005/8/layout/chevron2"/>
    <dgm:cxn modelId="{4894A9BD-A209-46C9-B09B-6ECDDC09AB2D}" type="presOf" srcId="{0BB874DD-EA9F-45EC-B9D3-829FA7061AEA}" destId="{FF7A2509-215A-43B1-BEC1-AAF008ECCBDB}" srcOrd="0" destOrd="0" presId="urn:microsoft.com/office/officeart/2005/8/layout/chevron2"/>
    <dgm:cxn modelId="{31059D7D-ED8F-4D9C-959A-C33FF811D40F}" type="presOf" srcId="{50177B55-4DE1-49D0-A345-6075B04F9D34}" destId="{A47EF903-7FDF-4ED9-B7FF-7BFC746E20C7}" srcOrd="0" destOrd="0" presId="urn:microsoft.com/office/officeart/2005/8/layout/chevron2"/>
    <dgm:cxn modelId="{462674E1-1BE6-47A8-8E30-E514C782FF0F}" type="presParOf" srcId="{1A04EE15-9BED-4C71-ADE0-0838DCA7A744}" destId="{9A04ECBF-F902-4D46-AD0B-BB65DDD14D0F}" srcOrd="0" destOrd="0" presId="urn:microsoft.com/office/officeart/2005/8/layout/chevron2"/>
    <dgm:cxn modelId="{E52FE933-8ADF-4159-B55E-AC0E5AACBD6C}" type="presParOf" srcId="{9A04ECBF-F902-4D46-AD0B-BB65DDD14D0F}" destId="{39A380D9-2FF6-43F0-8A4D-97101C0BF56A}" srcOrd="0" destOrd="0" presId="urn:microsoft.com/office/officeart/2005/8/layout/chevron2"/>
    <dgm:cxn modelId="{3C045B9E-68E5-4CEC-BD8A-0F1AAF4F7F47}" type="presParOf" srcId="{9A04ECBF-F902-4D46-AD0B-BB65DDD14D0F}" destId="{6A1296CC-E222-4DE5-A68A-656BDA7212F7}" srcOrd="1" destOrd="0" presId="urn:microsoft.com/office/officeart/2005/8/layout/chevron2"/>
    <dgm:cxn modelId="{38DA5572-5ED6-4A73-BE9D-E987C5BE54A3}" type="presParOf" srcId="{1A04EE15-9BED-4C71-ADE0-0838DCA7A744}" destId="{40F7AF2C-E76B-4C7E-8120-65613A4697FE}" srcOrd="1" destOrd="0" presId="urn:microsoft.com/office/officeart/2005/8/layout/chevron2"/>
    <dgm:cxn modelId="{23836ED9-2535-4F04-9DC1-0AB27E5FF2DF}" type="presParOf" srcId="{1A04EE15-9BED-4C71-ADE0-0838DCA7A744}" destId="{02C265E1-750E-4DD7-8CE9-3BA152D228B8}" srcOrd="2" destOrd="0" presId="urn:microsoft.com/office/officeart/2005/8/layout/chevron2"/>
    <dgm:cxn modelId="{C73B0039-F8B8-412D-97FB-57740AAF4758}" type="presParOf" srcId="{02C265E1-750E-4DD7-8CE9-3BA152D228B8}" destId="{FF7A2509-215A-43B1-BEC1-AAF008ECCBDB}" srcOrd="0" destOrd="0" presId="urn:microsoft.com/office/officeart/2005/8/layout/chevron2"/>
    <dgm:cxn modelId="{5D6F111D-BA75-40CD-A8E1-41D9DE562A61}" type="presParOf" srcId="{02C265E1-750E-4DD7-8CE9-3BA152D228B8}" destId="{A47EF903-7FDF-4ED9-B7FF-7BFC746E20C7}" srcOrd="1" destOrd="0" presId="urn:microsoft.com/office/officeart/2005/8/layout/chevron2"/>
    <dgm:cxn modelId="{0DA7C3BB-7F7F-46A1-8D7C-33F61CC06947}" type="presParOf" srcId="{1A04EE15-9BED-4C71-ADE0-0838DCA7A744}" destId="{7F8522CD-37BF-414A-9537-1B4BE2BC6B58}" srcOrd="3" destOrd="0" presId="urn:microsoft.com/office/officeart/2005/8/layout/chevron2"/>
    <dgm:cxn modelId="{A1FFD875-A21C-4A71-B4E0-449894CB25D6}" type="presParOf" srcId="{1A04EE15-9BED-4C71-ADE0-0838DCA7A744}" destId="{892650DC-4FBD-4FF3-9BED-E1C371830AE2}" srcOrd="4" destOrd="0" presId="urn:microsoft.com/office/officeart/2005/8/layout/chevron2"/>
    <dgm:cxn modelId="{A5E5FFDE-0177-40C7-9FEF-3114EFE1013C}" type="presParOf" srcId="{892650DC-4FBD-4FF3-9BED-E1C371830AE2}" destId="{0843BD93-997A-44E1-BCDC-DF621C8AB171}" srcOrd="0" destOrd="0" presId="urn:microsoft.com/office/officeart/2005/8/layout/chevron2"/>
    <dgm:cxn modelId="{6B952A25-B064-453F-9CEB-1742F0BE4236}" type="presParOf" srcId="{892650DC-4FBD-4FF3-9BED-E1C371830AE2}" destId="{C540EDBB-CC2B-4219-9090-DF83C07649B0}" srcOrd="1" destOrd="0" presId="urn:microsoft.com/office/officeart/2005/8/layout/chevron2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0D598CE-A5A3-41D0-807E-2166355638FF}" type="doc">
      <dgm:prSet loTypeId="urn:microsoft.com/office/officeart/2005/8/layout/chevron2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F32728F-A2DE-4557-929D-E25EDE0ABF0D}">
      <dgm:prSet phldrT="[文本]"/>
      <dgm:spPr/>
      <dgm:t>
        <a:bodyPr/>
        <a:lstStyle/>
        <a:p>
          <a:r>
            <a:rPr lang="en-US" altLang="zh-CN" dirty="0" smtClean="0"/>
            <a:t> </a:t>
          </a:r>
          <a:endParaRPr lang="zh-CN" altLang="en-US" dirty="0"/>
        </a:p>
      </dgm:t>
    </dgm:pt>
    <dgm:pt modelId="{B02FA20A-B0C5-4BCC-9AA4-477D62BDCC6C}" type="parTrans" cxnId="{EAC6B9A9-C07B-4CD1-8658-F4E19A8811D3}">
      <dgm:prSet/>
      <dgm:spPr/>
      <dgm:t>
        <a:bodyPr/>
        <a:lstStyle/>
        <a:p>
          <a:endParaRPr lang="zh-CN" altLang="en-US"/>
        </a:p>
      </dgm:t>
    </dgm:pt>
    <dgm:pt modelId="{009C7624-3D7B-472F-A531-D36296EC55E3}" type="sibTrans" cxnId="{EAC6B9A9-C07B-4CD1-8658-F4E19A8811D3}">
      <dgm:prSet/>
      <dgm:spPr/>
      <dgm:t>
        <a:bodyPr/>
        <a:lstStyle/>
        <a:p>
          <a:endParaRPr lang="zh-CN" altLang="en-US"/>
        </a:p>
      </dgm:t>
    </dgm:pt>
    <dgm:pt modelId="{7228ADA8-29DA-45C8-B20B-510F8F4D52EA}">
      <dgm:prSet phldrT="[文本]" custT="1"/>
      <dgm:spPr/>
      <dgm:t>
        <a:bodyPr/>
        <a:lstStyle/>
        <a:p>
          <a:r>
            <a:rPr lang="en-US" altLang="zh-CN" sz="1600" dirty="0" smtClean="0"/>
            <a:t>Atlas</a:t>
          </a:r>
          <a:r>
            <a:rPr lang="zh-CN" altLang="en-US" sz="1600" dirty="0" smtClean="0"/>
            <a:t>配置读写分离</a:t>
          </a:r>
          <a:endParaRPr lang="zh-CN" altLang="en-US" sz="1600" dirty="0"/>
        </a:p>
      </dgm:t>
    </dgm:pt>
    <dgm:pt modelId="{31816C3E-4FF8-489D-9F91-3A18B894F869}" type="parTrans" cxnId="{47E75459-3854-463E-B5EF-49C1EC17269B}">
      <dgm:prSet/>
      <dgm:spPr/>
      <dgm:t>
        <a:bodyPr/>
        <a:lstStyle/>
        <a:p>
          <a:endParaRPr lang="zh-CN" altLang="en-US"/>
        </a:p>
      </dgm:t>
    </dgm:pt>
    <dgm:pt modelId="{A2A2CC13-F6F9-4572-8A77-81E06B229A2F}" type="sibTrans" cxnId="{47E75459-3854-463E-B5EF-49C1EC17269B}">
      <dgm:prSet/>
      <dgm:spPr/>
      <dgm:t>
        <a:bodyPr/>
        <a:lstStyle/>
        <a:p>
          <a:endParaRPr lang="zh-CN" altLang="en-US"/>
        </a:p>
      </dgm:t>
    </dgm:pt>
    <dgm:pt modelId="{0BB874DD-EA9F-45EC-B9D3-829FA7061AEA}">
      <dgm:prSet phldrT="[文本]"/>
      <dgm:spPr/>
      <dgm:t>
        <a:bodyPr/>
        <a:lstStyle/>
        <a:p>
          <a:r>
            <a:rPr lang="en-US" altLang="zh-CN" dirty="0" smtClean="0"/>
            <a:t> </a:t>
          </a:r>
          <a:endParaRPr lang="zh-CN" altLang="en-US" dirty="0"/>
        </a:p>
      </dgm:t>
    </dgm:pt>
    <dgm:pt modelId="{03C92C75-C456-484E-82A1-D452DCA700B7}" type="parTrans" cxnId="{7C306775-8B5D-4A22-AB41-64A6D90E06F3}">
      <dgm:prSet/>
      <dgm:spPr/>
      <dgm:t>
        <a:bodyPr/>
        <a:lstStyle/>
        <a:p>
          <a:endParaRPr lang="zh-CN" altLang="en-US"/>
        </a:p>
      </dgm:t>
    </dgm:pt>
    <dgm:pt modelId="{3689268A-9462-4E92-90B2-B9DCED1ECC4B}" type="sibTrans" cxnId="{7C306775-8B5D-4A22-AB41-64A6D90E06F3}">
      <dgm:prSet/>
      <dgm:spPr/>
      <dgm:t>
        <a:bodyPr/>
        <a:lstStyle/>
        <a:p>
          <a:endParaRPr lang="zh-CN" altLang="en-US"/>
        </a:p>
      </dgm:t>
    </dgm:pt>
    <dgm:pt modelId="{50177B55-4DE1-49D0-A345-6075B04F9D34}">
      <dgm:prSet phldrT="[文本]" custT="1"/>
      <dgm:spPr/>
      <dgm:t>
        <a:bodyPr/>
        <a:lstStyle/>
        <a:p>
          <a:r>
            <a:rPr lang="zh-CN" altLang="en-US" sz="1600" dirty="0" smtClean="0"/>
            <a:t>结合</a:t>
          </a:r>
          <a:r>
            <a:rPr lang="en-US" altLang="zh-CN" sz="1600" dirty="0" smtClean="0"/>
            <a:t>mysql-MMM</a:t>
          </a:r>
          <a:endParaRPr lang="zh-CN" altLang="en-US" sz="1600" dirty="0"/>
        </a:p>
      </dgm:t>
    </dgm:pt>
    <dgm:pt modelId="{314C20EC-C86C-4830-AC1B-77493468D0FD}" type="parTrans" cxnId="{78BD0863-7300-49E1-AA99-D7A8DA038E4F}">
      <dgm:prSet/>
      <dgm:spPr/>
      <dgm:t>
        <a:bodyPr/>
        <a:lstStyle/>
        <a:p>
          <a:endParaRPr lang="zh-CN" altLang="en-US"/>
        </a:p>
      </dgm:t>
    </dgm:pt>
    <dgm:pt modelId="{85907330-3A2C-4603-AD8A-02E9F8455E18}" type="sibTrans" cxnId="{78BD0863-7300-49E1-AA99-D7A8DA038E4F}">
      <dgm:prSet/>
      <dgm:spPr/>
      <dgm:t>
        <a:bodyPr/>
        <a:lstStyle/>
        <a:p>
          <a:endParaRPr lang="zh-CN" altLang="en-US"/>
        </a:p>
      </dgm:t>
    </dgm:pt>
    <dgm:pt modelId="{427B9CED-BB10-47E2-8988-2D53266F18E7}">
      <dgm:prSet phldrT="[文本]"/>
      <dgm:spPr/>
      <dgm:t>
        <a:bodyPr/>
        <a:lstStyle/>
        <a:p>
          <a:r>
            <a:rPr lang="en-US" altLang="zh-CN" dirty="0" smtClean="0"/>
            <a:t> </a:t>
          </a:r>
          <a:endParaRPr lang="zh-CN" altLang="en-US" dirty="0"/>
        </a:p>
      </dgm:t>
    </dgm:pt>
    <dgm:pt modelId="{CF079FA9-7F4E-4EBA-98EE-B6DFAA14C4BC}" type="parTrans" cxnId="{78A49E19-6C12-4F3F-89C8-56A7A06AA76E}">
      <dgm:prSet/>
      <dgm:spPr/>
      <dgm:t>
        <a:bodyPr/>
        <a:lstStyle/>
        <a:p>
          <a:endParaRPr lang="zh-CN" altLang="en-US"/>
        </a:p>
      </dgm:t>
    </dgm:pt>
    <dgm:pt modelId="{1AF859CE-ABEA-433E-8C49-5F37F0DC54E4}" type="sibTrans" cxnId="{78A49E19-6C12-4F3F-89C8-56A7A06AA76E}">
      <dgm:prSet/>
      <dgm:spPr/>
      <dgm:t>
        <a:bodyPr/>
        <a:lstStyle/>
        <a:p>
          <a:endParaRPr lang="zh-CN" altLang="en-US"/>
        </a:p>
      </dgm:t>
    </dgm:pt>
    <dgm:pt modelId="{7C50BB78-337B-4AE9-A332-3B3C94AC812B}">
      <dgm:prSet phldrT="[文本]" custT="1"/>
      <dgm:spPr/>
      <dgm:t>
        <a:bodyPr/>
        <a:lstStyle/>
        <a:p>
          <a:r>
            <a:rPr lang="en-US" altLang="zh-CN" sz="1600" dirty="0" smtClean="0"/>
            <a:t>M/S</a:t>
          </a:r>
          <a:r>
            <a:rPr lang="zh-CN" altLang="en-US" sz="1600" dirty="0" smtClean="0"/>
            <a:t>故障自动切换</a:t>
          </a:r>
          <a:endParaRPr lang="zh-CN" altLang="en-US" sz="1600" dirty="0"/>
        </a:p>
      </dgm:t>
    </dgm:pt>
    <dgm:pt modelId="{88338501-5A79-49C1-AE75-C288657BF5C3}" type="parTrans" cxnId="{E6C3817A-7908-4655-981C-637F0DF3F1F2}">
      <dgm:prSet/>
      <dgm:spPr/>
      <dgm:t>
        <a:bodyPr/>
        <a:lstStyle/>
        <a:p>
          <a:endParaRPr lang="zh-CN" altLang="en-US"/>
        </a:p>
      </dgm:t>
    </dgm:pt>
    <dgm:pt modelId="{9E6D6B9A-5953-4280-A48E-B2631395D35A}" type="sibTrans" cxnId="{E6C3817A-7908-4655-981C-637F0DF3F1F2}">
      <dgm:prSet/>
      <dgm:spPr/>
      <dgm:t>
        <a:bodyPr/>
        <a:lstStyle/>
        <a:p>
          <a:endParaRPr lang="zh-CN" altLang="en-US"/>
        </a:p>
      </dgm:t>
    </dgm:pt>
    <dgm:pt modelId="{1A04EE15-9BED-4C71-ADE0-0838DCA7A744}" type="pres">
      <dgm:prSet presAssocID="{90D598CE-A5A3-41D0-807E-2166355638FF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A04ECBF-F902-4D46-AD0B-BB65DDD14D0F}" type="pres">
      <dgm:prSet presAssocID="{BF32728F-A2DE-4557-929D-E25EDE0ABF0D}" presName="composite" presStyleCnt="0"/>
      <dgm:spPr/>
      <dgm:t>
        <a:bodyPr/>
        <a:lstStyle/>
        <a:p>
          <a:endParaRPr lang="zh-CN" altLang="en-US"/>
        </a:p>
      </dgm:t>
    </dgm:pt>
    <dgm:pt modelId="{39A380D9-2FF6-43F0-8A4D-97101C0BF56A}" type="pres">
      <dgm:prSet presAssocID="{BF32728F-A2DE-4557-929D-E25EDE0ABF0D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A1296CC-E222-4DE5-A68A-656BDA7212F7}" type="pres">
      <dgm:prSet presAssocID="{BF32728F-A2DE-4557-929D-E25EDE0ABF0D}" presName="descendantText" presStyleLbl="alignAcc1" presStyleIdx="0" presStyleCnt="3" custLinFactNeighborX="0" custLinFactNeighborY="1029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0F7AF2C-E76B-4C7E-8120-65613A4697FE}" type="pres">
      <dgm:prSet presAssocID="{009C7624-3D7B-472F-A531-D36296EC55E3}" presName="sp" presStyleCnt="0"/>
      <dgm:spPr/>
      <dgm:t>
        <a:bodyPr/>
        <a:lstStyle/>
        <a:p>
          <a:endParaRPr lang="zh-CN" altLang="en-US"/>
        </a:p>
      </dgm:t>
    </dgm:pt>
    <dgm:pt modelId="{02C265E1-750E-4DD7-8CE9-3BA152D228B8}" type="pres">
      <dgm:prSet presAssocID="{0BB874DD-EA9F-45EC-B9D3-829FA7061AEA}" presName="composite" presStyleCnt="0"/>
      <dgm:spPr/>
      <dgm:t>
        <a:bodyPr/>
        <a:lstStyle/>
        <a:p>
          <a:endParaRPr lang="zh-CN" altLang="en-US"/>
        </a:p>
      </dgm:t>
    </dgm:pt>
    <dgm:pt modelId="{FF7A2509-215A-43B1-BEC1-AAF008ECCBDB}" type="pres">
      <dgm:prSet presAssocID="{0BB874DD-EA9F-45EC-B9D3-829FA7061AEA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47EF903-7FDF-4ED9-B7FF-7BFC746E20C7}" type="pres">
      <dgm:prSet presAssocID="{0BB874DD-EA9F-45EC-B9D3-829FA7061AEA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F8522CD-37BF-414A-9537-1B4BE2BC6B58}" type="pres">
      <dgm:prSet presAssocID="{3689268A-9462-4E92-90B2-B9DCED1ECC4B}" presName="sp" presStyleCnt="0"/>
      <dgm:spPr/>
      <dgm:t>
        <a:bodyPr/>
        <a:lstStyle/>
        <a:p>
          <a:endParaRPr lang="zh-CN" altLang="en-US"/>
        </a:p>
      </dgm:t>
    </dgm:pt>
    <dgm:pt modelId="{892650DC-4FBD-4FF3-9BED-E1C371830AE2}" type="pres">
      <dgm:prSet presAssocID="{427B9CED-BB10-47E2-8988-2D53266F18E7}" presName="composite" presStyleCnt="0"/>
      <dgm:spPr/>
      <dgm:t>
        <a:bodyPr/>
        <a:lstStyle/>
        <a:p>
          <a:endParaRPr lang="zh-CN" altLang="en-US"/>
        </a:p>
      </dgm:t>
    </dgm:pt>
    <dgm:pt modelId="{0843BD93-997A-44E1-BCDC-DF621C8AB171}" type="pres">
      <dgm:prSet presAssocID="{427B9CED-BB10-47E2-8988-2D53266F18E7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540EDBB-CC2B-4219-9090-DF83C07649B0}" type="pres">
      <dgm:prSet presAssocID="{427B9CED-BB10-47E2-8988-2D53266F18E7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A9116F07-E7A9-42B5-9D8A-6B012BDF1A4E}" type="presOf" srcId="{0BB874DD-EA9F-45EC-B9D3-829FA7061AEA}" destId="{FF7A2509-215A-43B1-BEC1-AAF008ECCBDB}" srcOrd="0" destOrd="0" presId="urn:microsoft.com/office/officeart/2005/8/layout/chevron2"/>
    <dgm:cxn modelId="{4B38EE54-F164-4F23-8A8A-BB95C0BB66EE}" type="presOf" srcId="{90D598CE-A5A3-41D0-807E-2166355638FF}" destId="{1A04EE15-9BED-4C71-ADE0-0838DCA7A744}" srcOrd="0" destOrd="0" presId="urn:microsoft.com/office/officeart/2005/8/layout/chevron2"/>
    <dgm:cxn modelId="{10DA32DF-81FD-4D3C-89CF-9DB2F04ACAAC}" type="presOf" srcId="{50177B55-4DE1-49D0-A345-6075B04F9D34}" destId="{A47EF903-7FDF-4ED9-B7FF-7BFC746E20C7}" srcOrd="0" destOrd="0" presId="urn:microsoft.com/office/officeart/2005/8/layout/chevron2"/>
    <dgm:cxn modelId="{78A49E19-6C12-4F3F-89C8-56A7A06AA76E}" srcId="{90D598CE-A5A3-41D0-807E-2166355638FF}" destId="{427B9CED-BB10-47E2-8988-2D53266F18E7}" srcOrd="2" destOrd="0" parTransId="{CF079FA9-7F4E-4EBA-98EE-B6DFAA14C4BC}" sibTransId="{1AF859CE-ABEA-433E-8C49-5F37F0DC54E4}"/>
    <dgm:cxn modelId="{E6C3817A-7908-4655-981C-637F0DF3F1F2}" srcId="{427B9CED-BB10-47E2-8988-2D53266F18E7}" destId="{7C50BB78-337B-4AE9-A332-3B3C94AC812B}" srcOrd="0" destOrd="0" parTransId="{88338501-5A79-49C1-AE75-C288657BF5C3}" sibTransId="{9E6D6B9A-5953-4280-A48E-B2631395D35A}"/>
    <dgm:cxn modelId="{78BD0863-7300-49E1-AA99-D7A8DA038E4F}" srcId="{0BB874DD-EA9F-45EC-B9D3-829FA7061AEA}" destId="{50177B55-4DE1-49D0-A345-6075B04F9D34}" srcOrd="0" destOrd="0" parTransId="{314C20EC-C86C-4830-AC1B-77493468D0FD}" sibTransId="{85907330-3A2C-4603-AD8A-02E9F8455E18}"/>
    <dgm:cxn modelId="{EAC6B9A9-C07B-4CD1-8658-F4E19A8811D3}" srcId="{90D598CE-A5A3-41D0-807E-2166355638FF}" destId="{BF32728F-A2DE-4557-929D-E25EDE0ABF0D}" srcOrd="0" destOrd="0" parTransId="{B02FA20A-B0C5-4BCC-9AA4-477D62BDCC6C}" sibTransId="{009C7624-3D7B-472F-A531-D36296EC55E3}"/>
    <dgm:cxn modelId="{C748D394-8A48-4117-A41A-691CC69E8DFB}" type="presOf" srcId="{BF32728F-A2DE-4557-929D-E25EDE0ABF0D}" destId="{39A380D9-2FF6-43F0-8A4D-97101C0BF56A}" srcOrd="0" destOrd="0" presId="urn:microsoft.com/office/officeart/2005/8/layout/chevron2"/>
    <dgm:cxn modelId="{7C306775-8B5D-4A22-AB41-64A6D90E06F3}" srcId="{90D598CE-A5A3-41D0-807E-2166355638FF}" destId="{0BB874DD-EA9F-45EC-B9D3-829FA7061AEA}" srcOrd="1" destOrd="0" parTransId="{03C92C75-C456-484E-82A1-D452DCA700B7}" sibTransId="{3689268A-9462-4E92-90B2-B9DCED1ECC4B}"/>
    <dgm:cxn modelId="{47E75459-3854-463E-B5EF-49C1EC17269B}" srcId="{BF32728F-A2DE-4557-929D-E25EDE0ABF0D}" destId="{7228ADA8-29DA-45C8-B20B-510F8F4D52EA}" srcOrd="0" destOrd="0" parTransId="{31816C3E-4FF8-489D-9F91-3A18B894F869}" sibTransId="{A2A2CC13-F6F9-4572-8A77-81E06B229A2F}"/>
    <dgm:cxn modelId="{6E8AF191-CC7A-4D23-A752-5B7086688CCC}" type="presOf" srcId="{7C50BB78-337B-4AE9-A332-3B3C94AC812B}" destId="{C540EDBB-CC2B-4219-9090-DF83C07649B0}" srcOrd="0" destOrd="0" presId="urn:microsoft.com/office/officeart/2005/8/layout/chevron2"/>
    <dgm:cxn modelId="{8652D726-913D-4D42-9CAA-C44A17FB772B}" type="presOf" srcId="{427B9CED-BB10-47E2-8988-2D53266F18E7}" destId="{0843BD93-997A-44E1-BCDC-DF621C8AB171}" srcOrd="0" destOrd="0" presId="urn:microsoft.com/office/officeart/2005/8/layout/chevron2"/>
    <dgm:cxn modelId="{CDA3BCBC-06FE-4077-AA51-AB09DB89359E}" type="presOf" srcId="{7228ADA8-29DA-45C8-B20B-510F8F4D52EA}" destId="{6A1296CC-E222-4DE5-A68A-656BDA7212F7}" srcOrd="0" destOrd="0" presId="urn:microsoft.com/office/officeart/2005/8/layout/chevron2"/>
    <dgm:cxn modelId="{FC89C0C4-4D4B-4796-B5B9-BC850A24F180}" type="presParOf" srcId="{1A04EE15-9BED-4C71-ADE0-0838DCA7A744}" destId="{9A04ECBF-F902-4D46-AD0B-BB65DDD14D0F}" srcOrd="0" destOrd="0" presId="urn:microsoft.com/office/officeart/2005/8/layout/chevron2"/>
    <dgm:cxn modelId="{376E20EE-349A-41A8-966B-F40B229FBE2D}" type="presParOf" srcId="{9A04ECBF-F902-4D46-AD0B-BB65DDD14D0F}" destId="{39A380D9-2FF6-43F0-8A4D-97101C0BF56A}" srcOrd="0" destOrd="0" presId="urn:microsoft.com/office/officeart/2005/8/layout/chevron2"/>
    <dgm:cxn modelId="{A1DD90D8-9932-4450-9C6E-752F06EF0B28}" type="presParOf" srcId="{9A04ECBF-F902-4D46-AD0B-BB65DDD14D0F}" destId="{6A1296CC-E222-4DE5-A68A-656BDA7212F7}" srcOrd="1" destOrd="0" presId="urn:microsoft.com/office/officeart/2005/8/layout/chevron2"/>
    <dgm:cxn modelId="{894F6D26-ECBE-4590-ABA0-5C22D7269862}" type="presParOf" srcId="{1A04EE15-9BED-4C71-ADE0-0838DCA7A744}" destId="{40F7AF2C-E76B-4C7E-8120-65613A4697FE}" srcOrd="1" destOrd="0" presId="urn:microsoft.com/office/officeart/2005/8/layout/chevron2"/>
    <dgm:cxn modelId="{FDA126F6-0FC3-4A34-91EB-63B6040A22CE}" type="presParOf" srcId="{1A04EE15-9BED-4C71-ADE0-0838DCA7A744}" destId="{02C265E1-750E-4DD7-8CE9-3BA152D228B8}" srcOrd="2" destOrd="0" presId="urn:microsoft.com/office/officeart/2005/8/layout/chevron2"/>
    <dgm:cxn modelId="{59411CF3-7F96-46D8-BADC-C702B90FDC1C}" type="presParOf" srcId="{02C265E1-750E-4DD7-8CE9-3BA152D228B8}" destId="{FF7A2509-215A-43B1-BEC1-AAF008ECCBDB}" srcOrd="0" destOrd="0" presId="urn:microsoft.com/office/officeart/2005/8/layout/chevron2"/>
    <dgm:cxn modelId="{6A0F5105-6298-4BE6-B367-423DC8B67364}" type="presParOf" srcId="{02C265E1-750E-4DD7-8CE9-3BA152D228B8}" destId="{A47EF903-7FDF-4ED9-B7FF-7BFC746E20C7}" srcOrd="1" destOrd="0" presId="urn:microsoft.com/office/officeart/2005/8/layout/chevron2"/>
    <dgm:cxn modelId="{284DA4F7-EC20-4025-A13D-863B19AE7017}" type="presParOf" srcId="{1A04EE15-9BED-4C71-ADE0-0838DCA7A744}" destId="{7F8522CD-37BF-414A-9537-1B4BE2BC6B58}" srcOrd="3" destOrd="0" presId="urn:microsoft.com/office/officeart/2005/8/layout/chevron2"/>
    <dgm:cxn modelId="{1E63AC37-0525-418E-890E-D77591A1D0F1}" type="presParOf" srcId="{1A04EE15-9BED-4C71-ADE0-0838DCA7A744}" destId="{892650DC-4FBD-4FF3-9BED-E1C371830AE2}" srcOrd="4" destOrd="0" presId="urn:microsoft.com/office/officeart/2005/8/layout/chevron2"/>
    <dgm:cxn modelId="{4F7DC399-E01F-49DF-BE73-AC7433532850}" type="presParOf" srcId="{892650DC-4FBD-4FF3-9BED-E1C371830AE2}" destId="{0843BD93-997A-44E1-BCDC-DF621C8AB171}" srcOrd="0" destOrd="0" presId="urn:microsoft.com/office/officeart/2005/8/layout/chevron2"/>
    <dgm:cxn modelId="{C6A75EF6-3533-45E2-B733-367294F91C35}" type="presParOf" srcId="{892650DC-4FBD-4FF3-9BED-E1C371830AE2}" destId="{C540EDBB-CC2B-4219-9090-DF83C07649B0}" srcOrd="1" destOrd="0" presId="urn:microsoft.com/office/officeart/2005/8/layout/chevron2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9CA7043-3D40-45D2-BC7D-B9E0B06C4E5A}" type="doc">
      <dgm:prSet loTypeId="urn:microsoft.com/office/officeart/2005/8/layout/hProcess9" loCatId="process" qsTypeId="urn:microsoft.com/office/officeart/2005/8/quickstyle/simple1" qsCatId="simple" csTypeId="urn:microsoft.com/office/officeart/2005/8/colors/accent2_2" csCatId="accent2" phldr="1"/>
      <dgm:spPr/>
    </dgm:pt>
    <dgm:pt modelId="{32C431FC-CFB7-4AD1-AD81-CD6672B0CCC2}">
      <dgm:prSet phldrT="[文本]"/>
      <dgm:spPr/>
      <dgm:t>
        <a:bodyPr/>
        <a:lstStyle/>
        <a:p>
          <a:r>
            <a:rPr lang="zh-CN" altLang="en-US" dirty="0" smtClean="0"/>
            <a:t>主主复制</a:t>
          </a:r>
        </a:p>
      </dgm:t>
    </dgm:pt>
    <dgm:pt modelId="{4D9EA56B-079A-4A31-909C-8DB4DEE25EFB}" type="parTrans" cxnId="{8D187ECD-25E2-45DE-9384-6C78C5D073DB}">
      <dgm:prSet/>
      <dgm:spPr/>
      <dgm:t>
        <a:bodyPr/>
        <a:lstStyle/>
        <a:p>
          <a:endParaRPr lang="zh-CN" altLang="en-US"/>
        </a:p>
      </dgm:t>
    </dgm:pt>
    <dgm:pt modelId="{F8EEF0E7-45DF-47D4-9014-F3FF420A1E21}" type="sibTrans" cxnId="{8D187ECD-25E2-45DE-9384-6C78C5D073DB}">
      <dgm:prSet/>
      <dgm:spPr/>
      <dgm:t>
        <a:bodyPr/>
        <a:lstStyle/>
        <a:p>
          <a:endParaRPr lang="zh-CN" altLang="en-US"/>
        </a:p>
      </dgm:t>
    </dgm:pt>
    <dgm:pt modelId="{24658FC2-45C0-4491-9F16-96846B5240E9}">
      <dgm:prSet phldrT="[文本]"/>
      <dgm:spPr/>
      <dgm:t>
        <a:bodyPr/>
        <a:lstStyle/>
        <a:p>
          <a:r>
            <a:rPr lang="zh-CN" altLang="en-US" dirty="0" smtClean="0">
              <a:solidFill>
                <a:srgbClr val="FFC000"/>
              </a:solidFill>
            </a:rPr>
            <a:t>支持分表</a:t>
          </a:r>
          <a:endParaRPr lang="zh-CN" altLang="en-US" dirty="0">
            <a:solidFill>
              <a:srgbClr val="FFC000"/>
            </a:solidFill>
          </a:endParaRPr>
        </a:p>
      </dgm:t>
    </dgm:pt>
    <dgm:pt modelId="{C5A47FF5-E0C6-4BDC-8168-02270412970C}" type="parTrans" cxnId="{9FC5B244-64BD-4BF1-B4E4-96246754E8CB}">
      <dgm:prSet/>
      <dgm:spPr/>
      <dgm:t>
        <a:bodyPr/>
        <a:lstStyle/>
        <a:p>
          <a:endParaRPr lang="zh-CN" altLang="en-US"/>
        </a:p>
      </dgm:t>
    </dgm:pt>
    <dgm:pt modelId="{BDC37CDF-355B-448B-A96E-92CF2A0BFEDE}" type="sibTrans" cxnId="{9FC5B244-64BD-4BF1-B4E4-96246754E8CB}">
      <dgm:prSet/>
      <dgm:spPr/>
      <dgm:t>
        <a:bodyPr/>
        <a:lstStyle/>
        <a:p>
          <a:endParaRPr lang="zh-CN" altLang="en-US"/>
        </a:p>
      </dgm:t>
    </dgm:pt>
    <dgm:pt modelId="{CFFBBC75-7A7C-48D9-8694-39EF433FA2B0}">
      <dgm:prSet phldrT="[文本]"/>
      <dgm:spPr/>
      <dgm:t>
        <a:bodyPr/>
        <a:lstStyle/>
        <a:p>
          <a:r>
            <a:rPr lang="zh-CN" altLang="en-US" dirty="0" smtClean="0"/>
            <a:t>存在单点故障</a:t>
          </a:r>
          <a:endParaRPr lang="zh-CN" altLang="en-US" dirty="0"/>
        </a:p>
      </dgm:t>
    </dgm:pt>
    <dgm:pt modelId="{0E675965-DB6E-45AF-B3F0-7097448F39BD}" type="parTrans" cxnId="{5545D6CC-7ACB-470A-A20E-8B7A530E92BF}">
      <dgm:prSet/>
      <dgm:spPr/>
      <dgm:t>
        <a:bodyPr/>
        <a:lstStyle/>
        <a:p>
          <a:endParaRPr lang="zh-CN" altLang="en-US"/>
        </a:p>
      </dgm:t>
    </dgm:pt>
    <dgm:pt modelId="{AA670C85-F8D2-412C-B32E-39A3B24D19F0}" type="sibTrans" cxnId="{5545D6CC-7ACB-470A-A20E-8B7A530E92BF}">
      <dgm:prSet/>
      <dgm:spPr/>
      <dgm:t>
        <a:bodyPr/>
        <a:lstStyle/>
        <a:p>
          <a:endParaRPr lang="zh-CN" altLang="en-US"/>
        </a:p>
      </dgm:t>
    </dgm:pt>
    <dgm:pt modelId="{206AF0FD-5468-40C7-9760-BE538A15C564}">
      <dgm:prSet phldrT="[文本]"/>
      <dgm:spPr/>
      <dgm:t>
        <a:bodyPr/>
        <a:lstStyle/>
        <a:p>
          <a:r>
            <a:rPr lang="zh-CN" altLang="en-US" dirty="0" smtClean="0"/>
            <a:t>高一致性</a:t>
          </a:r>
          <a:endParaRPr lang="zh-CN" altLang="en-US" dirty="0"/>
        </a:p>
      </dgm:t>
    </dgm:pt>
    <dgm:pt modelId="{1D369085-3583-485F-B1B5-A237C307028A}" type="parTrans" cxnId="{E8DC0EAA-6A4F-45F0-BF8D-9D4183276F00}">
      <dgm:prSet/>
      <dgm:spPr/>
      <dgm:t>
        <a:bodyPr/>
        <a:lstStyle/>
        <a:p>
          <a:endParaRPr lang="zh-CN" altLang="en-US"/>
        </a:p>
      </dgm:t>
    </dgm:pt>
    <dgm:pt modelId="{2BD1092D-70AA-4F7A-BC7A-E47D856D7304}" type="sibTrans" cxnId="{E8DC0EAA-6A4F-45F0-BF8D-9D4183276F00}">
      <dgm:prSet/>
      <dgm:spPr/>
      <dgm:t>
        <a:bodyPr/>
        <a:lstStyle/>
        <a:p>
          <a:endParaRPr lang="zh-CN" altLang="en-US"/>
        </a:p>
      </dgm:t>
    </dgm:pt>
    <dgm:pt modelId="{BB2A56FD-40EA-4393-BDA7-6575AF2BCC57}" type="pres">
      <dgm:prSet presAssocID="{E9CA7043-3D40-45D2-BC7D-B9E0B06C4E5A}" presName="CompostProcess" presStyleCnt="0">
        <dgm:presLayoutVars>
          <dgm:dir/>
          <dgm:resizeHandles val="exact"/>
        </dgm:presLayoutVars>
      </dgm:prSet>
      <dgm:spPr/>
    </dgm:pt>
    <dgm:pt modelId="{5B695B07-DE10-4BBD-BF21-AF3D5A73A7EE}" type="pres">
      <dgm:prSet presAssocID="{E9CA7043-3D40-45D2-BC7D-B9E0B06C4E5A}" presName="arrow" presStyleLbl="bgShp" presStyleIdx="0" presStyleCnt="1"/>
      <dgm:spPr/>
    </dgm:pt>
    <dgm:pt modelId="{FA4CEDFC-D36D-4640-A9F6-0486E36595FA}" type="pres">
      <dgm:prSet presAssocID="{E9CA7043-3D40-45D2-BC7D-B9E0B06C4E5A}" presName="linearProcess" presStyleCnt="0"/>
      <dgm:spPr/>
    </dgm:pt>
    <dgm:pt modelId="{570B1AE1-9995-48D9-BB71-F623393DBE1A}" type="pres">
      <dgm:prSet presAssocID="{32C431FC-CFB7-4AD1-AD81-CD6672B0CCC2}" presName="text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36E3C0E-CC25-4984-B987-C6337095C1D4}" type="pres">
      <dgm:prSet presAssocID="{F8EEF0E7-45DF-47D4-9014-F3FF420A1E21}" presName="sibTrans" presStyleCnt="0"/>
      <dgm:spPr/>
    </dgm:pt>
    <dgm:pt modelId="{81737E1E-ABD0-45C2-94B4-40EA056A3B30}" type="pres">
      <dgm:prSet presAssocID="{206AF0FD-5468-40C7-9760-BE538A15C564}" presName="text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E952176-6462-4B03-991E-4FD0B124C348}" type="pres">
      <dgm:prSet presAssocID="{2BD1092D-70AA-4F7A-BC7A-E47D856D7304}" presName="sibTrans" presStyleCnt="0"/>
      <dgm:spPr/>
    </dgm:pt>
    <dgm:pt modelId="{AC657D99-0DD3-4C00-9A60-51FD9F823ECE}" type="pres">
      <dgm:prSet presAssocID="{24658FC2-45C0-4491-9F16-96846B5240E9}" presName="text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F238C55-FC5E-4F9B-B5C6-5E8E2EF12C0F}" type="pres">
      <dgm:prSet presAssocID="{BDC37CDF-355B-448B-A96E-92CF2A0BFEDE}" presName="sibTrans" presStyleCnt="0"/>
      <dgm:spPr/>
    </dgm:pt>
    <dgm:pt modelId="{8F915292-F32A-4D36-9BC2-16DFB8377011}" type="pres">
      <dgm:prSet presAssocID="{CFFBBC75-7A7C-48D9-8694-39EF433FA2B0}" presName="text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E8DC0EAA-6A4F-45F0-BF8D-9D4183276F00}" srcId="{E9CA7043-3D40-45D2-BC7D-B9E0B06C4E5A}" destId="{206AF0FD-5468-40C7-9760-BE538A15C564}" srcOrd="1" destOrd="0" parTransId="{1D369085-3583-485F-B1B5-A237C307028A}" sibTransId="{2BD1092D-70AA-4F7A-BC7A-E47D856D7304}"/>
    <dgm:cxn modelId="{9FC5B244-64BD-4BF1-B4E4-96246754E8CB}" srcId="{E9CA7043-3D40-45D2-BC7D-B9E0B06C4E5A}" destId="{24658FC2-45C0-4491-9F16-96846B5240E9}" srcOrd="2" destOrd="0" parTransId="{C5A47FF5-E0C6-4BDC-8168-02270412970C}" sibTransId="{BDC37CDF-355B-448B-A96E-92CF2A0BFEDE}"/>
    <dgm:cxn modelId="{A0D29461-B952-42F5-B6BF-D33A081381B8}" type="presOf" srcId="{32C431FC-CFB7-4AD1-AD81-CD6672B0CCC2}" destId="{570B1AE1-9995-48D9-BB71-F623393DBE1A}" srcOrd="0" destOrd="0" presId="urn:microsoft.com/office/officeart/2005/8/layout/hProcess9"/>
    <dgm:cxn modelId="{5545D6CC-7ACB-470A-A20E-8B7A530E92BF}" srcId="{E9CA7043-3D40-45D2-BC7D-B9E0B06C4E5A}" destId="{CFFBBC75-7A7C-48D9-8694-39EF433FA2B0}" srcOrd="3" destOrd="0" parTransId="{0E675965-DB6E-45AF-B3F0-7097448F39BD}" sibTransId="{AA670C85-F8D2-412C-B32E-39A3B24D19F0}"/>
    <dgm:cxn modelId="{8D187ECD-25E2-45DE-9384-6C78C5D073DB}" srcId="{E9CA7043-3D40-45D2-BC7D-B9E0B06C4E5A}" destId="{32C431FC-CFB7-4AD1-AD81-CD6672B0CCC2}" srcOrd="0" destOrd="0" parTransId="{4D9EA56B-079A-4A31-909C-8DB4DEE25EFB}" sibTransId="{F8EEF0E7-45DF-47D4-9014-F3FF420A1E21}"/>
    <dgm:cxn modelId="{A555F1AB-8543-4713-BC0D-A1FF2207E3A3}" type="presOf" srcId="{24658FC2-45C0-4491-9F16-96846B5240E9}" destId="{AC657D99-0DD3-4C00-9A60-51FD9F823ECE}" srcOrd="0" destOrd="0" presId="urn:microsoft.com/office/officeart/2005/8/layout/hProcess9"/>
    <dgm:cxn modelId="{52FD2D2D-5C1A-48A5-8FB5-1937BD4D09C5}" type="presOf" srcId="{E9CA7043-3D40-45D2-BC7D-B9E0B06C4E5A}" destId="{BB2A56FD-40EA-4393-BDA7-6575AF2BCC57}" srcOrd="0" destOrd="0" presId="urn:microsoft.com/office/officeart/2005/8/layout/hProcess9"/>
    <dgm:cxn modelId="{3E319F3C-F99A-403F-AAA1-AE19FA2C4AD2}" type="presOf" srcId="{206AF0FD-5468-40C7-9760-BE538A15C564}" destId="{81737E1E-ABD0-45C2-94B4-40EA056A3B30}" srcOrd="0" destOrd="0" presId="urn:microsoft.com/office/officeart/2005/8/layout/hProcess9"/>
    <dgm:cxn modelId="{8447A318-497B-413F-ACF2-ED4A60E9F370}" type="presOf" srcId="{CFFBBC75-7A7C-48D9-8694-39EF433FA2B0}" destId="{8F915292-F32A-4D36-9BC2-16DFB8377011}" srcOrd="0" destOrd="0" presId="urn:microsoft.com/office/officeart/2005/8/layout/hProcess9"/>
    <dgm:cxn modelId="{6EABF2CF-A52B-4A01-9C71-AEB29C88CBFE}" type="presParOf" srcId="{BB2A56FD-40EA-4393-BDA7-6575AF2BCC57}" destId="{5B695B07-DE10-4BBD-BF21-AF3D5A73A7EE}" srcOrd="0" destOrd="0" presId="urn:microsoft.com/office/officeart/2005/8/layout/hProcess9"/>
    <dgm:cxn modelId="{5326297D-0438-4F7C-B88C-9A50FB5B849B}" type="presParOf" srcId="{BB2A56FD-40EA-4393-BDA7-6575AF2BCC57}" destId="{FA4CEDFC-D36D-4640-A9F6-0486E36595FA}" srcOrd="1" destOrd="0" presId="urn:microsoft.com/office/officeart/2005/8/layout/hProcess9"/>
    <dgm:cxn modelId="{214D31A5-1866-4E3D-9D53-C2EC18E14C3E}" type="presParOf" srcId="{FA4CEDFC-D36D-4640-A9F6-0486E36595FA}" destId="{570B1AE1-9995-48D9-BB71-F623393DBE1A}" srcOrd="0" destOrd="0" presId="urn:microsoft.com/office/officeart/2005/8/layout/hProcess9"/>
    <dgm:cxn modelId="{C8CE6EA7-6AE9-4DDB-BB9B-61F9C992EAEF}" type="presParOf" srcId="{FA4CEDFC-D36D-4640-A9F6-0486E36595FA}" destId="{F36E3C0E-CC25-4984-B987-C6337095C1D4}" srcOrd="1" destOrd="0" presId="urn:microsoft.com/office/officeart/2005/8/layout/hProcess9"/>
    <dgm:cxn modelId="{F8B3A5E5-D558-44A6-9467-CFE6E9E7E5FA}" type="presParOf" srcId="{FA4CEDFC-D36D-4640-A9F6-0486E36595FA}" destId="{81737E1E-ABD0-45C2-94B4-40EA056A3B30}" srcOrd="2" destOrd="0" presId="urn:microsoft.com/office/officeart/2005/8/layout/hProcess9"/>
    <dgm:cxn modelId="{197F385F-4E3E-412D-AA26-2D2DDD06D868}" type="presParOf" srcId="{FA4CEDFC-D36D-4640-A9F6-0486E36595FA}" destId="{FE952176-6462-4B03-991E-4FD0B124C348}" srcOrd="3" destOrd="0" presId="urn:microsoft.com/office/officeart/2005/8/layout/hProcess9"/>
    <dgm:cxn modelId="{F163A56E-AF18-4C2D-94AE-8F81708A488F}" type="presParOf" srcId="{FA4CEDFC-D36D-4640-A9F6-0486E36595FA}" destId="{AC657D99-0DD3-4C00-9A60-51FD9F823ECE}" srcOrd="4" destOrd="0" presId="urn:microsoft.com/office/officeart/2005/8/layout/hProcess9"/>
    <dgm:cxn modelId="{30A9CBBB-FC0B-42B0-9784-28B3183BC2EC}" type="presParOf" srcId="{FA4CEDFC-D36D-4640-A9F6-0486E36595FA}" destId="{BF238C55-FC5E-4F9B-B5C6-5E8E2EF12C0F}" srcOrd="5" destOrd="0" presId="urn:microsoft.com/office/officeart/2005/8/layout/hProcess9"/>
    <dgm:cxn modelId="{C5961697-34CD-4235-B5A8-88BB39E8EEB4}" type="presParOf" srcId="{FA4CEDFC-D36D-4640-A9F6-0486E36595FA}" destId="{8F915292-F32A-4D36-9BC2-16DFB8377011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0D598CE-A5A3-41D0-807E-2166355638FF}" type="doc">
      <dgm:prSet loTypeId="urn:microsoft.com/office/officeart/2005/8/layout/chevron2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F32728F-A2DE-4557-929D-E25EDE0ABF0D}">
      <dgm:prSet phldrT="[文本]"/>
      <dgm:spPr/>
      <dgm:t>
        <a:bodyPr/>
        <a:lstStyle/>
        <a:p>
          <a:r>
            <a:rPr lang="en-US" altLang="zh-CN" dirty="0" smtClean="0"/>
            <a:t> </a:t>
          </a:r>
          <a:endParaRPr lang="zh-CN" altLang="en-US" dirty="0"/>
        </a:p>
      </dgm:t>
    </dgm:pt>
    <dgm:pt modelId="{B02FA20A-B0C5-4BCC-9AA4-477D62BDCC6C}" type="parTrans" cxnId="{EAC6B9A9-C07B-4CD1-8658-F4E19A8811D3}">
      <dgm:prSet/>
      <dgm:spPr/>
      <dgm:t>
        <a:bodyPr/>
        <a:lstStyle/>
        <a:p>
          <a:endParaRPr lang="zh-CN" altLang="en-US"/>
        </a:p>
      </dgm:t>
    </dgm:pt>
    <dgm:pt modelId="{009C7624-3D7B-472F-A531-D36296EC55E3}" type="sibTrans" cxnId="{EAC6B9A9-C07B-4CD1-8658-F4E19A8811D3}">
      <dgm:prSet/>
      <dgm:spPr/>
      <dgm:t>
        <a:bodyPr/>
        <a:lstStyle/>
        <a:p>
          <a:endParaRPr lang="zh-CN" altLang="en-US"/>
        </a:p>
      </dgm:t>
    </dgm:pt>
    <dgm:pt modelId="{7228ADA8-29DA-45C8-B20B-510F8F4D52EA}">
      <dgm:prSet phldrT="[文本]" custT="1"/>
      <dgm:spPr/>
      <dgm:t>
        <a:bodyPr/>
        <a:lstStyle/>
        <a:p>
          <a:r>
            <a:rPr lang="zh-CN" altLang="en-US" sz="1600" dirty="0" smtClean="0"/>
            <a:t>两个</a:t>
          </a:r>
          <a:r>
            <a:rPr lang="en-US" altLang="en-US" sz="1600" dirty="0" smtClean="0"/>
            <a:t>sentinel</a:t>
          </a:r>
          <a:r>
            <a:rPr lang="zh-CN" altLang="en-US" sz="1600" dirty="0" smtClean="0"/>
            <a:t>实现</a:t>
          </a:r>
          <a:r>
            <a:rPr lang="en-US" altLang="en-US" sz="1600" dirty="0" smtClean="0"/>
            <a:t>failover</a:t>
          </a:r>
          <a:endParaRPr lang="zh-CN" altLang="en-US" sz="1600" dirty="0"/>
        </a:p>
      </dgm:t>
    </dgm:pt>
    <dgm:pt modelId="{31816C3E-4FF8-489D-9F91-3A18B894F869}" type="parTrans" cxnId="{47E75459-3854-463E-B5EF-49C1EC17269B}">
      <dgm:prSet/>
      <dgm:spPr/>
      <dgm:t>
        <a:bodyPr/>
        <a:lstStyle/>
        <a:p>
          <a:endParaRPr lang="zh-CN" altLang="en-US"/>
        </a:p>
      </dgm:t>
    </dgm:pt>
    <dgm:pt modelId="{A2A2CC13-F6F9-4572-8A77-81E06B229A2F}" type="sibTrans" cxnId="{47E75459-3854-463E-B5EF-49C1EC17269B}">
      <dgm:prSet/>
      <dgm:spPr/>
      <dgm:t>
        <a:bodyPr/>
        <a:lstStyle/>
        <a:p>
          <a:endParaRPr lang="zh-CN" altLang="en-US"/>
        </a:p>
      </dgm:t>
    </dgm:pt>
    <dgm:pt modelId="{0BB874DD-EA9F-45EC-B9D3-829FA7061AEA}">
      <dgm:prSet phldrT="[文本]"/>
      <dgm:spPr/>
      <dgm:t>
        <a:bodyPr/>
        <a:lstStyle/>
        <a:p>
          <a:r>
            <a:rPr lang="en-US" altLang="zh-CN" dirty="0" smtClean="0"/>
            <a:t> </a:t>
          </a:r>
          <a:endParaRPr lang="zh-CN" altLang="en-US" dirty="0"/>
        </a:p>
      </dgm:t>
    </dgm:pt>
    <dgm:pt modelId="{03C92C75-C456-484E-82A1-D452DCA700B7}" type="parTrans" cxnId="{7C306775-8B5D-4A22-AB41-64A6D90E06F3}">
      <dgm:prSet/>
      <dgm:spPr/>
      <dgm:t>
        <a:bodyPr/>
        <a:lstStyle/>
        <a:p>
          <a:endParaRPr lang="zh-CN" altLang="en-US"/>
        </a:p>
      </dgm:t>
    </dgm:pt>
    <dgm:pt modelId="{3689268A-9462-4E92-90B2-B9DCED1ECC4B}" type="sibTrans" cxnId="{7C306775-8B5D-4A22-AB41-64A6D90E06F3}">
      <dgm:prSet/>
      <dgm:spPr/>
      <dgm:t>
        <a:bodyPr/>
        <a:lstStyle/>
        <a:p>
          <a:endParaRPr lang="zh-CN" altLang="en-US"/>
        </a:p>
      </dgm:t>
    </dgm:pt>
    <dgm:pt modelId="{50177B55-4DE1-49D0-A345-6075B04F9D34}">
      <dgm:prSet phldrT="[文本]" custT="1"/>
      <dgm:spPr/>
      <dgm:t>
        <a:bodyPr/>
        <a:lstStyle/>
        <a:p>
          <a:r>
            <a:rPr lang="zh-CN" altLang="en-US" sz="1600" dirty="0" smtClean="0"/>
            <a:t>通过</a:t>
          </a:r>
          <a:r>
            <a:rPr lang="en-US" altLang="zh-CN" sz="1600" dirty="0" smtClean="0"/>
            <a:t>Sentinel</a:t>
          </a:r>
          <a:r>
            <a:rPr lang="zh-CN" altLang="en-US" sz="1600" dirty="0" smtClean="0"/>
            <a:t>操作</a:t>
          </a:r>
          <a:r>
            <a:rPr lang="en-US" altLang="zh-CN" sz="1600" dirty="0" smtClean="0"/>
            <a:t>redis</a:t>
          </a:r>
          <a:endParaRPr lang="zh-CN" altLang="en-US" sz="1600" dirty="0"/>
        </a:p>
      </dgm:t>
    </dgm:pt>
    <dgm:pt modelId="{314C20EC-C86C-4830-AC1B-77493468D0FD}" type="parTrans" cxnId="{78BD0863-7300-49E1-AA99-D7A8DA038E4F}">
      <dgm:prSet/>
      <dgm:spPr/>
      <dgm:t>
        <a:bodyPr/>
        <a:lstStyle/>
        <a:p>
          <a:endParaRPr lang="zh-CN" altLang="en-US"/>
        </a:p>
      </dgm:t>
    </dgm:pt>
    <dgm:pt modelId="{85907330-3A2C-4603-AD8A-02E9F8455E18}" type="sibTrans" cxnId="{78BD0863-7300-49E1-AA99-D7A8DA038E4F}">
      <dgm:prSet/>
      <dgm:spPr/>
      <dgm:t>
        <a:bodyPr/>
        <a:lstStyle/>
        <a:p>
          <a:endParaRPr lang="zh-CN" altLang="en-US"/>
        </a:p>
      </dgm:t>
    </dgm:pt>
    <dgm:pt modelId="{1A04EE15-9BED-4C71-ADE0-0838DCA7A744}" type="pres">
      <dgm:prSet presAssocID="{90D598CE-A5A3-41D0-807E-2166355638FF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A04ECBF-F902-4D46-AD0B-BB65DDD14D0F}" type="pres">
      <dgm:prSet presAssocID="{BF32728F-A2DE-4557-929D-E25EDE0ABF0D}" presName="composite" presStyleCnt="0"/>
      <dgm:spPr/>
      <dgm:t>
        <a:bodyPr/>
        <a:lstStyle/>
        <a:p>
          <a:endParaRPr lang="zh-CN" altLang="en-US"/>
        </a:p>
      </dgm:t>
    </dgm:pt>
    <dgm:pt modelId="{39A380D9-2FF6-43F0-8A4D-97101C0BF56A}" type="pres">
      <dgm:prSet presAssocID="{BF32728F-A2DE-4557-929D-E25EDE0ABF0D}" presName="parentText" presStyleLbl="alignNode1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A1296CC-E222-4DE5-A68A-656BDA7212F7}" type="pres">
      <dgm:prSet presAssocID="{BF32728F-A2DE-4557-929D-E25EDE0ABF0D}" presName="descendantText" presStyleLbl="alignAcc1" presStyleIdx="0" presStyleCnt="2" custLinFactNeighborX="0" custLinFactNeighborY="1029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0F7AF2C-E76B-4C7E-8120-65613A4697FE}" type="pres">
      <dgm:prSet presAssocID="{009C7624-3D7B-472F-A531-D36296EC55E3}" presName="sp" presStyleCnt="0"/>
      <dgm:spPr/>
      <dgm:t>
        <a:bodyPr/>
        <a:lstStyle/>
        <a:p>
          <a:endParaRPr lang="zh-CN" altLang="en-US"/>
        </a:p>
      </dgm:t>
    </dgm:pt>
    <dgm:pt modelId="{02C265E1-750E-4DD7-8CE9-3BA152D228B8}" type="pres">
      <dgm:prSet presAssocID="{0BB874DD-EA9F-45EC-B9D3-829FA7061AEA}" presName="composite" presStyleCnt="0"/>
      <dgm:spPr/>
      <dgm:t>
        <a:bodyPr/>
        <a:lstStyle/>
        <a:p>
          <a:endParaRPr lang="zh-CN" altLang="en-US"/>
        </a:p>
      </dgm:t>
    </dgm:pt>
    <dgm:pt modelId="{FF7A2509-215A-43B1-BEC1-AAF008ECCBDB}" type="pres">
      <dgm:prSet presAssocID="{0BB874DD-EA9F-45EC-B9D3-829FA7061AEA}" presName="parentText" presStyleLbl="alignNode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47EF903-7FDF-4ED9-B7FF-7BFC746E20C7}" type="pres">
      <dgm:prSet presAssocID="{0BB874DD-EA9F-45EC-B9D3-829FA7061AEA}" presName="descendantText" presStyleLbl="alignAcc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EAC6B9A9-C07B-4CD1-8658-F4E19A8811D3}" srcId="{90D598CE-A5A3-41D0-807E-2166355638FF}" destId="{BF32728F-A2DE-4557-929D-E25EDE0ABF0D}" srcOrd="0" destOrd="0" parTransId="{B02FA20A-B0C5-4BCC-9AA4-477D62BDCC6C}" sibTransId="{009C7624-3D7B-472F-A531-D36296EC55E3}"/>
    <dgm:cxn modelId="{7C306775-8B5D-4A22-AB41-64A6D90E06F3}" srcId="{90D598CE-A5A3-41D0-807E-2166355638FF}" destId="{0BB874DD-EA9F-45EC-B9D3-829FA7061AEA}" srcOrd="1" destOrd="0" parTransId="{03C92C75-C456-484E-82A1-D452DCA700B7}" sibTransId="{3689268A-9462-4E92-90B2-B9DCED1ECC4B}"/>
    <dgm:cxn modelId="{D15B5F78-4868-4BA7-AD88-FAEB394CE414}" type="presOf" srcId="{BF32728F-A2DE-4557-929D-E25EDE0ABF0D}" destId="{39A380D9-2FF6-43F0-8A4D-97101C0BF56A}" srcOrd="0" destOrd="0" presId="urn:microsoft.com/office/officeart/2005/8/layout/chevron2"/>
    <dgm:cxn modelId="{6F653B03-8579-43BF-BDEC-62991DBF7BBD}" type="presOf" srcId="{0BB874DD-EA9F-45EC-B9D3-829FA7061AEA}" destId="{FF7A2509-215A-43B1-BEC1-AAF008ECCBDB}" srcOrd="0" destOrd="0" presId="urn:microsoft.com/office/officeart/2005/8/layout/chevron2"/>
    <dgm:cxn modelId="{47E75459-3854-463E-B5EF-49C1EC17269B}" srcId="{BF32728F-A2DE-4557-929D-E25EDE0ABF0D}" destId="{7228ADA8-29DA-45C8-B20B-510F8F4D52EA}" srcOrd="0" destOrd="0" parTransId="{31816C3E-4FF8-489D-9F91-3A18B894F869}" sibTransId="{A2A2CC13-F6F9-4572-8A77-81E06B229A2F}"/>
    <dgm:cxn modelId="{78BD0863-7300-49E1-AA99-D7A8DA038E4F}" srcId="{0BB874DD-EA9F-45EC-B9D3-829FA7061AEA}" destId="{50177B55-4DE1-49D0-A345-6075B04F9D34}" srcOrd="0" destOrd="0" parTransId="{314C20EC-C86C-4830-AC1B-77493468D0FD}" sibTransId="{85907330-3A2C-4603-AD8A-02E9F8455E18}"/>
    <dgm:cxn modelId="{C6C976F3-67CA-48B0-A53F-2B426C887E03}" type="presOf" srcId="{50177B55-4DE1-49D0-A345-6075B04F9D34}" destId="{A47EF903-7FDF-4ED9-B7FF-7BFC746E20C7}" srcOrd="0" destOrd="0" presId="urn:microsoft.com/office/officeart/2005/8/layout/chevron2"/>
    <dgm:cxn modelId="{1DFCD1FC-FC95-407B-9C37-B5FA1EB28732}" type="presOf" srcId="{7228ADA8-29DA-45C8-B20B-510F8F4D52EA}" destId="{6A1296CC-E222-4DE5-A68A-656BDA7212F7}" srcOrd="0" destOrd="0" presId="urn:microsoft.com/office/officeart/2005/8/layout/chevron2"/>
    <dgm:cxn modelId="{11388A6C-F8EC-4EF2-9E3E-9817F5A1B5FE}" type="presOf" srcId="{90D598CE-A5A3-41D0-807E-2166355638FF}" destId="{1A04EE15-9BED-4C71-ADE0-0838DCA7A744}" srcOrd="0" destOrd="0" presId="urn:microsoft.com/office/officeart/2005/8/layout/chevron2"/>
    <dgm:cxn modelId="{A972AF20-BD79-42B6-B2C4-346A82CF6387}" type="presParOf" srcId="{1A04EE15-9BED-4C71-ADE0-0838DCA7A744}" destId="{9A04ECBF-F902-4D46-AD0B-BB65DDD14D0F}" srcOrd="0" destOrd="0" presId="urn:microsoft.com/office/officeart/2005/8/layout/chevron2"/>
    <dgm:cxn modelId="{AF0F8925-A541-4603-8F1F-9E117D5898C5}" type="presParOf" srcId="{9A04ECBF-F902-4D46-AD0B-BB65DDD14D0F}" destId="{39A380D9-2FF6-43F0-8A4D-97101C0BF56A}" srcOrd="0" destOrd="0" presId="urn:microsoft.com/office/officeart/2005/8/layout/chevron2"/>
    <dgm:cxn modelId="{4CEEFB29-BFEE-40E5-BE28-080040A7B263}" type="presParOf" srcId="{9A04ECBF-F902-4D46-AD0B-BB65DDD14D0F}" destId="{6A1296CC-E222-4DE5-A68A-656BDA7212F7}" srcOrd="1" destOrd="0" presId="urn:microsoft.com/office/officeart/2005/8/layout/chevron2"/>
    <dgm:cxn modelId="{B975B240-4900-4C16-A268-72F351C1DB4A}" type="presParOf" srcId="{1A04EE15-9BED-4C71-ADE0-0838DCA7A744}" destId="{40F7AF2C-E76B-4C7E-8120-65613A4697FE}" srcOrd="1" destOrd="0" presId="urn:microsoft.com/office/officeart/2005/8/layout/chevron2"/>
    <dgm:cxn modelId="{F73F8885-3C7A-4B3E-B4F8-ADA76B35B1C0}" type="presParOf" srcId="{1A04EE15-9BED-4C71-ADE0-0838DCA7A744}" destId="{02C265E1-750E-4DD7-8CE9-3BA152D228B8}" srcOrd="2" destOrd="0" presId="urn:microsoft.com/office/officeart/2005/8/layout/chevron2"/>
    <dgm:cxn modelId="{DA9DA195-2A83-47F4-9A07-394267112523}" type="presParOf" srcId="{02C265E1-750E-4DD7-8CE9-3BA152D228B8}" destId="{FF7A2509-215A-43B1-BEC1-AAF008ECCBDB}" srcOrd="0" destOrd="0" presId="urn:microsoft.com/office/officeart/2005/8/layout/chevron2"/>
    <dgm:cxn modelId="{3308CFDD-E794-4B10-A831-D529C02DAA3F}" type="presParOf" srcId="{02C265E1-750E-4DD7-8CE9-3BA152D228B8}" destId="{A47EF903-7FDF-4ED9-B7FF-7BFC746E20C7}" srcOrd="1" destOrd="0" presId="urn:microsoft.com/office/officeart/2005/8/layout/chevron2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A380D9-2FF6-43F0-8A4D-97101C0BF56A}">
      <dsp:nvSpPr>
        <dsp:cNvPr id="0" name=""/>
        <dsp:cNvSpPr/>
      </dsp:nvSpPr>
      <dsp:spPr>
        <a:xfrm rot="5400000">
          <a:off x="-106204" y="107013"/>
          <a:ext cx="708032" cy="495622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300" kern="1200" dirty="0" smtClean="0"/>
            <a:t> </a:t>
          </a:r>
          <a:endParaRPr lang="zh-CN" altLang="en-US" sz="1300" kern="1200" dirty="0"/>
        </a:p>
      </dsp:txBody>
      <dsp:txXfrm rot="-5400000">
        <a:off x="1" y="248619"/>
        <a:ext cx="495622" cy="212410"/>
      </dsp:txXfrm>
    </dsp:sp>
    <dsp:sp modelId="{6A1296CC-E222-4DE5-A68A-656BDA7212F7}">
      <dsp:nvSpPr>
        <dsp:cNvPr id="0" name=""/>
        <dsp:cNvSpPr/>
      </dsp:nvSpPr>
      <dsp:spPr>
        <a:xfrm rot="5400000">
          <a:off x="1531502" y="-987705"/>
          <a:ext cx="460221" cy="253198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600" kern="1200" dirty="0" smtClean="0"/>
            <a:t>HaProxy</a:t>
          </a:r>
          <a:r>
            <a:rPr lang="zh-CN" altLang="en-US" sz="1600" kern="1200" dirty="0" smtClean="0"/>
            <a:t>作为入口</a:t>
          </a:r>
          <a:r>
            <a:rPr lang="en-US" altLang="zh-CN" sz="1600" kern="1200" dirty="0" smtClean="0"/>
            <a:t>IP</a:t>
          </a:r>
          <a:endParaRPr lang="zh-CN" altLang="en-US" sz="1600" kern="1200" dirty="0"/>
        </a:p>
      </dsp:txBody>
      <dsp:txXfrm rot="-5400000">
        <a:off x="495623" y="70640"/>
        <a:ext cx="2509514" cy="415289"/>
      </dsp:txXfrm>
    </dsp:sp>
    <dsp:sp modelId="{FF7A2509-215A-43B1-BEC1-AAF008ECCBDB}">
      <dsp:nvSpPr>
        <dsp:cNvPr id="0" name=""/>
        <dsp:cNvSpPr/>
      </dsp:nvSpPr>
      <dsp:spPr>
        <a:xfrm rot="5400000">
          <a:off x="-106204" y="675787"/>
          <a:ext cx="708032" cy="495622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300" kern="1200" dirty="0" smtClean="0"/>
            <a:t> </a:t>
          </a:r>
          <a:endParaRPr lang="zh-CN" altLang="en-US" sz="1300" kern="1200" dirty="0"/>
        </a:p>
      </dsp:txBody>
      <dsp:txXfrm rot="-5400000">
        <a:off x="1" y="817393"/>
        <a:ext cx="495622" cy="212410"/>
      </dsp:txXfrm>
    </dsp:sp>
    <dsp:sp modelId="{A47EF903-7FDF-4ED9-B7FF-7BFC746E20C7}">
      <dsp:nvSpPr>
        <dsp:cNvPr id="0" name=""/>
        <dsp:cNvSpPr/>
      </dsp:nvSpPr>
      <dsp:spPr>
        <a:xfrm rot="5400000">
          <a:off x="1531502" y="-466296"/>
          <a:ext cx="460221" cy="253198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/>
            <a:t>考虑</a:t>
          </a:r>
          <a:r>
            <a:rPr lang="en-US" altLang="zh-CN" sz="1600" kern="1200" dirty="0" smtClean="0"/>
            <a:t>PHP</a:t>
          </a:r>
          <a:r>
            <a:rPr lang="zh-CN" altLang="en-US" sz="1600" kern="1200" dirty="0" smtClean="0"/>
            <a:t>实例数量</a:t>
          </a:r>
          <a:endParaRPr lang="zh-CN" altLang="en-US" sz="1600" kern="1200" dirty="0"/>
        </a:p>
      </dsp:txBody>
      <dsp:txXfrm rot="-5400000">
        <a:off x="495623" y="592049"/>
        <a:ext cx="2509514" cy="415289"/>
      </dsp:txXfrm>
    </dsp:sp>
    <dsp:sp modelId="{0843BD93-997A-44E1-BCDC-DF621C8AB171}">
      <dsp:nvSpPr>
        <dsp:cNvPr id="0" name=""/>
        <dsp:cNvSpPr/>
      </dsp:nvSpPr>
      <dsp:spPr>
        <a:xfrm rot="5400000">
          <a:off x="-106204" y="1244562"/>
          <a:ext cx="708032" cy="495622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300" kern="1200" dirty="0" smtClean="0"/>
            <a:t> </a:t>
          </a:r>
          <a:endParaRPr lang="zh-CN" altLang="en-US" sz="1300" kern="1200" dirty="0"/>
        </a:p>
      </dsp:txBody>
      <dsp:txXfrm rot="-5400000">
        <a:off x="1" y="1386168"/>
        <a:ext cx="495622" cy="212410"/>
      </dsp:txXfrm>
    </dsp:sp>
    <dsp:sp modelId="{C540EDBB-CC2B-4219-9090-DF83C07649B0}">
      <dsp:nvSpPr>
        <dsp:cNvPr id="0" name=""/>
        <dsp:cNvSpPr/>
      </dsp:nvSpPr>
      <dsp:spPr>
        <a:xfrm rot="5400000">
          <a:off x="1531502" y="102477"/>
          <a:ext cx="460221" cy="253198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600" kern="1200" dirty="0" smtClean="0"/>
            <a:t>Keepalived</a:t>
          </a:r>
          <a:r>
            <a:rPr lang="zh-CN" altLang="en-US" sz="1600" kern="1200" dirty="0" smtClean="0"/>
            <a:t>暂时不做</a:t>
          </a:r>
          <a:endParaRPr lang="zh-CN" altLang="en-US" sz="1600" kern="1200" dirty="0"/>
        </a:p>
      </dsp:txBody>
      <dsp:txXfrm rot="-5400000">
        <a:off x="495623" y="1160822"/>
        <a:ext cx="2509514" cy="41528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A380D9-2FF6-43F0-8A4D-97101C0BF56A}">
      <dsp:nvSpPr>
        <dsp:cNvPr id="0" name=""/>
        <dsp:cNvSpPr/>
      </dsp:nvSpPr>
      <dsp:spPr>
        <a:xfrm rot="5400000">
          <a:off x="-106204" y="107013"/>
          <a:ext cx="708032" cy="495622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300" kern="1200" dirty="0" smtClean="0"/>
            <a:t> </a:t>
          </a:r>
          <a:endParaRPr lang="zh-CN" altLang="en-US" sz="1300" kern="1200" dirty="0"/>
        </a:p>
      </dsp:txBody>
      <dsp:txXfrm rot="-5400000">
        <a:off x="1" y="248619"/>
        <a:ext cx="495622" cy="212410"/>
      </dsp:txXfrm>
    </dsp:sp>
    <dsp:sp modelId="{6A1296CC-E222-4DE5-A68A-656BDA7212F7}">
      <dsp:nvSpPr>
        <dsp:cNvPr id="0" name=""/>
        <dsp:cNvSpPr/>
      </dsp:nvSpPr>
      <dsp:spPr>
        <a:xfrm rot="5400000">
          <a:off x="1531502" y="-987705"/>
          <a:ext cx="460221" cy="253198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600" kern="1200" dirty="0" smtClean="0"/>
            <a:t>M/S</a:t>
          </a:r>
          <a:r>
            <a:rPr lang="zh-CN" altLang="en-US" sz="1600" kern="1200" dirty="0" smtClean="0"/>
            <a:t>异步复制</a:t>
          </a:r>
          <a:endParaRPr lang="zh-CN" altLang="en-US" sz="1600" kern="1200" dirty="0"/>
        </a:p>
      </dsp:txBody>
      <dsp:txXfrm rot="-5400000">
        <a:off x="495623" y="70640"/>
        <a:ext cx="2509514" cy="415289"/>
      </dsp:txXfrm>
    </dsp:sp>
    <dsp:sp modelId="{FF7A2509-215A-43B1-BEC1-AAF008ECCBDB}">
      <dsp:nvSpPr>
        <dsp:cNvPr id="0" name=""/>
        <dsp:cNvSpPr/>
      </dsp:nvSpPr>
      <dsp:spPr>
        <a:xfrm rot="5400000">
          <a:off x="-106204" y="675787"/>
          <a:ext cx="708032" cy="495622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300" kern="1200" dirty="0" smtClean="0"/>
            <a:t> </a:t>
          </a:r>
          <a:endParaRPr lang="zh-CN" altLang="en-US" sz="1300" kern="1200" dirty="0"/>
        </a:p>
      </dsp:txBody>
      <dsp:txXfrm rot="-5400000">
        <a:off x="1" y="817393"/>
        <a:ext cx="495622" cy="212410"/>
      </dsp:txXfrm>
    </dsp:sp>
    <dsp:sp modelId="{A47EF903-7FDF-4ED9-B7FF-7BFC746E20C7}">
      <dsp:nvSpPr>
        <dsp:cNvPr id="0" name=""/>
        <dsp:cNvSpPr/>
      </dsp:nvSpPr>
      <dsp:spPr>
        <a:xfrm rot="5400000">
          <a:off x="1531502" y="-466296"/>
          <a:ext cx="460221" cy="253198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/>
            <a:t>数据备份</a:t>
          </a:r>
          <a:endParaRPr lang="zh-CN" altLang="en-US" sz="1600" kern="1200" dirty="0"/>
        </a:p>
      </dsp:txBody>
      <dsp:txXfrm rot="-5400000">
        <a:off x="495623" y="592049"/>
        <a:ext cx="2509514" cy="415289"/>
      </dsp:txXfrm>
    </dsp:sp>
    <dsp:sp modelId="{0843BD93-997A-44E1-BCDC-DF621C8AB171}">
      <dsp:nvSpPr>
        <dsp:cNvPr id="0" name=""/>
        <dsp:cNvSpPr/>
      </dsp:nvSpPr>
      <dsp:spPr>
        <a:xfrm rot="5400000">
          <a:off x="-106204" y="1244562"/>
          <a:ext cx="708032" cy="495622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300" kern="1200" dirty="0" smtClean="0"/>
            <a:t> </a:t>
          </a:r>
          <a:endParaRPr lang="zh-CN" altLang="en-US" sz="1300" kern="1200" dirty="0"/>
        </a:p>
      </dsp:txBody>
      <dsp:txXfrm rot="-5400000">
        <a:off x="1" y="1386168"/>
        <a:ext cx="495622" cy="212410"/>
      </dsp:txXfrm>
    </dsp:sp>
    <dsp:sp modelId="{C540EDBB-CC2B-4219-9090-DF83C07649B0}">
      <dsp:nvSpPr>
        <dsp:cNvPr id="0" name=""/>
        <dsp:cNvSpPr/>
      </dsp:nvSpPr>
      <dsp:spPr>
        <a:xfrm rot="5400000">
          <a:off x="1531502" y="102477"/>
          <a:ext cx="460221" cy="253198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/>
            <a:t>主从状态监控</a:t>
          </a:r>
          <a:endParaRPr lang="zh-CN" altLang="en-US" sz="1600" kern="1200" dirty="0"/>
        </a:p>
      </dsp:txBody>
      <dsp:txXfrm rot="-5400000">
        <a:off x="495623" y="1160822"/>
        <a:ext cx="2509514" cy="41528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A380D9-2FF6-43F0-8A4D-97101C0BF56A}">
      <dsp:nvSpPr>
        <dsp:cNvPr id="0" name=""/>
        <dsp:cNvSpPr/>
      </dsp:nvSpPr>
      <dsp:spPr>
        <a:xfrm rot="5400000">
          <a:off x="-106204" y="107013"/>
          <a:ext cx="708032" cy="495622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300" kern="1200" dirty="0" smtClean="0"/>
            <a:t> </a:t>
          </a:r>
          <a:endParaRPr lang="zh-CN" altLang="en-US" sz="1300" kern="1200" dirty="0"/>
        </a:p>
      </dsp:txBody>
      <dsp:txXfrm rot="-5400000">
        <a:off x="1" y="248619"/>
        <a:ext cx="495622" cy="212410"/>
      </dsp:txXfrm>
    </dsp:sp>
    <dsp:sp modelId="{6A1296CC-E222-4DE5-A68A-656BDA7212F7}">
      <dsp:nvSpPr>
        <dsp:cNvPr id="0" name=""/>
        <dsp:cNvSpPr/>
      </dsp:nvSpPr>
      <dsp:spPr>
        <a:xfrm rot="5400000">
          <a:off x="1531502" y="-987705"/>
          <a:ext cx="460221" cy="253198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600" kern="1200" dirty="0" smtClean="0"/>
            <a:t>Atlas</a:t>
          </a:r>
          <a:r>
            <a:rPr lang="zh-CN" altLang="en-US" sz="1600" kern="1200" dirty="0" smtClean="0"/>
            <a:t>配置读写分离</a:t>
          </a:r>
          <a:endParaRPr lang="zh-CN" altLang="en-US" sz="1600" kern="1200" dirty="0"/>
        </a:p>
      </dsp:txBody>
      <dsp:txXfrm rot="-5400000">
        <a:off x="495623" y="70640"/>
        <a:ext cx="2509514" cy="415289"/>
      </dsp:txXfrm>
    </dsp:sp>
    <dsp:sp modelId="{FF7A2509-215A-43B1-BEC1-AAF008ECCBDB}">
      <dsp:nvSpPr>
        <dsp:cNvPr id="0" name=""/>
        <dsp:cNvSpPr/>
      </dsp:nvSpPr>
      <dsp:spPr>
        <a:xfrm rot="5400000">
          <a:off x="-106204" y="675787"/>
          <a:ext cx="708032" cy="495622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300" kern="1200" dirty="0" smtClean="0"/>
            <a:t> </a:t>
          </a:r>
          <a:endParaRPr lang="zh-CN" altLang="en-US" sz="1300" kern="1200" dirty="0"/>
        </a:p>
      </dsp:txBody>
      <dsp:txXfrm rot="-5400000">
        <a:off x="1" y="817393"/>
        <a:ext cx="495622" cy="212410"/>
      </dsp:txXfrm>
    </dsp:sp>
    <dsp:sp modelId="{A47EF903-7FDF-4ED9-B7FF-7BFC746E20C7}">
      <dsp:nvSpPr>
        <dsp:cNvPr id="0" name=""/>
        <dsp:cNvSpPr/>
      </dsp:nvSpPr>
      <dsp:spPr>
        <a:xfrm rot="5400000">
          <a:off x="1531502" y="-466296"/>
          <a:ext cx="460221" cy="253198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/>
            <a:t>结合</a:t>
          </a:r>
          <a:r>
            <a:rPr lang="en-US" altLang="zh-CN" sz="1600" kern="1200" dirty="0" smtClean="0"/>
            <a:t>mysql-MMM</a:t>
          </a:r>
          <a:endParaRPr lang="zh-CN" altLang="en-US" sz="1600" kern="1200" dirty="0"/>
        </a:p>
      </dsp:txBody>
      <dsp:txXfrm rot="-5400000">
        <a:off x="495623" y="592049"/>
        <a:ext cx="2509514" cy="415289"/>
      </dsp:txXfrm>
    </dsp:sp>
    <dsp:sp modelId="{0843BD93-997A-44E1-BCDC-DF621C8AB171}">
      <dsp:nvSpPr>
        <dsp:cNvPr id="0" name=""/>
        <dsp:cNvSpPr/>
      </dsp:nvSpPr>
      <dsp:spPr>
        <a:xfrm rot="5400000">
          <a:off x="-106204" y="1244562"/>
          <a:ext cx="708032" cy="495622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300" kern="1200" dirty="0" smtClean="0"/>
            <a:t> </a:t>
          </a:r>
          <a:endParaRPr lang="zh-CN" altLang="en-US" sz="1300" kern="1200" dirty="0"/>
        </a:p>
      </dsp:txBody>
      <dsp:txXfrm rot="-5400000">
        <a:off x="1" y="1386168"/>
        <a:ext cx="495622" cy="212410"/>
      </dsp:txXfrm>
    </dsp:sp>
    <dsp:sp modelId="{C540EDBB-CC2B-4219-9090-DF83C07649B0}">
      <dsp:nvSpPr>
        <dsp:cNvPr id="0" name=""/>
        <dsp:cNvSpPr/>
      </dsp:nvSpPr>
      <dsp:spPr>
        <a:xfrm rot="5400000">
          <a:off x="1531502" y="102477"/>
          <a:ext cx="460221" cy="253198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600" kern="1200" dirty="0" smtClean="0"/>
            <a:t>M/S</a:t>
          </a:r>
          <a:r>
            <a:rPr lang="zh-CN" altLang="en-US" sz="1600" kern="1200" dirty="0" smtClean="0"/>
            <a:t>故障自动切换</a:t>
          </a:r>
          <a:endParaRPr lang="zh-CN" altLang="en-US" sz="1600" kern="1200" dirty="0"/>
        </a:p>
      </dsp:txBody>
      <dsp:txXfrm rot="-5400000">
        <a:off x="495623" y="1160822"/>
        <a:ext cx="2509514" cy="41528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695B07-DE10-4BBD-BF21-AF3D5A73A7EE}">
      <dsp:nvSpPr>
        <dsp:cNvPr id="0" name=""/>
        <dsp:cNvSpPr/>
      </dsp:nvSpPr>
      <dsp:spPr>
        <a:xfrm>
          <a:off x="452412" y="0"/>
          <a:ext cx="5127345" cy="1427176"/>
        </a:xfrm>
        <a:prstGeom prst="righ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0B1AE1-9995-48D9-BB71-F623393DBE1A}">
      <dsp:nvSpPr>
        <dsp:cNvPr id="0" name=""/>
        <dsp:cNvSpPr/>
      </dsp:nvSpPr>
      <dsp:spPr>
        <a:xfrm>
          <a:off x="2945" y="428153"/>
          <a:ext cx="1424393" cy="57087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主主复制</a:t>
          </a:r>
        </a:p>
      </dsp:txBody>
      <dsp:txXfrm>
        <a:off x="30813" y="456021"/>
        <a:ext cx="1368657" cy="515134"/>
      </dsp:txXfrm>
    </dsp:sp>
    <dsp:sp modelId="{81737E1E-ABD0-45C2-94B4-40EA056A3B30}">
      <dsp:nvSpPr>
        <dsp:cNvPr id="0" name=""/>
        <dsp:cNvSpPr/>
      </dsp:nvSpPr>
      <dsp:spPr>
        <a:xfrm>
          <a:off x="1536907" y="428153"/>
          <a:ext cx="1424393" cy="57087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高一致性</a:t>
          </a:r>
          <a:endParaRPr lang="zh-CN" altLang="en-US" sz="1600" kern="1200" dirty="0"/>
        </a:p>
      </dsp:txBody>
      <dsp:txXfrm>
        <a:off x="1564775" y="456021"/>
        <a:ext cx="1368657" cy="515134"/>
      </dsp:txXfrm>
    </dsp:sp>
    <dsp:sp modelId="{AC657D99-0DD3-4C00-9A60-51FD9F823ECE}">
      <dsp:nvSpPr>
        <dsp:cNvPr id="0" name=""/>
        <dsp:cNvSpPr/>
      </dsp:nvSpPr>
      <dsp:spPr>
        <a:xfrm>
          <a:off x="3070869" y="428153"/>
          <a:ext cx="1424393" cy="57087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>
              <a:solidFill>
                <a:srgbClr val="FFC000"/>
              </a:solidFill>
            </a:rPr>
            <a:t>支持分表</a:t>
          </a:r>
          <a:endParaRPr lang="zh-CN" altLang="en-US" sz="1600" kern="1200" dirty="0">
            <a:solidFill>
              <a:srgbClr val="FFC000"/>
            </a:solidFill>
          </a:endParaRPr>
        </a:p>
      </dsp:txBody>
      <dsp:txXfrm>
        <a:off x="3098737" y="456021"/>
        <a:ext cx="1368657" cy="515134"/>
      </dsp:txXfrm>
    </dsp:sp>
    <dsp:sp modelId="{8F915292-F32A-4D36-9BC2-16DFB8377011}">
      <dsp:nvSpPr>
        <dsp:cNvPr id="0" name=""/>
        <dsp:cNvSpPr/>
      </dsp:nvSpPr>
      <dsp:spPr>
        <a:xfrm>
          <a:off x="4604832" y="428153"/>
          <a:ext cx="1424393" cy="57087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存在单点故障</a:t>
          </a:r>
          <a:endParaRPr lang="zh-CN" altLang="en-US" sz="1600" kern="1200" dirty="0"/>
        </a:p>
      </dsp:txBody>
      <dsp:txXfrm>
        <a:off x="4632700" y="456021"/>
        <a:ext cx="1368657" cy="51513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A380D9-2FF6-43F0-8A4D-97101C0BF56A}">
      <dsp:nvSpPr>
        <dsp:cNvPr id="0" name=""/>
        <dsp:cNvSpPr/>
      </dsp:nvSpPr>
      <dsp:spPr>
        <a:xfrm rot="5400000">
          <a:off x="-127856" y="127945"/>
          <a:ext cx="852377" cy="596664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 </a:t>
          </a:r>
          <a:endParaRPr lang="zh-CN" altLang="en-US" sz="1600" kern="1200" dirty="0"/>
        </a:p>
      </dsp:txBody>
      <dsp:txXfrm rot="-5400000">
        <a:off x="1" y="298420"/>
        <a:ext cx="596664" cy="255713"/>
      </dsp:txXfrm>
    </dsp:sp>
    <dsp:sp modelId="{6A1296CC-E222-4DE5-A68A-656BDA7212F7}">
      <dsp:nvSpPr>
        <dsp:cNvPr id="0" name=""/>
        <dsp:cNvSpPr/>
      </dsp:nvSpPr>
      <dsp:spPr>
        <a:xfrm rot="5400000">
          <a:off x="1452986" y="-799210"/>
          <a:ext cx="554045" cy="226668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/>
            <a:t>两个</a:t>
          </a:r>
          <a:r>
            <a:rPr lang="en-US" altLang="en-US" sz="1600" kern="1200" dirty="0" smtClean="0"/>
            <a:t>sentinel</a:t>
          </a:r>
          <a:r>
            <a:rPr lang="zh-CN" altLang="en-US" sz="1600" kern="1200" dirty="0" smtClean="0"/>
            <a:t>实现</a:t>
          </a:r>
          <a:r>
            <a:rPr lang="en-US" altLang="en-US" sz="1600" kern="1200" dirty="0" smtClean="0"/>
            <a:t>failover</a:t>
          </a:r>
          <a:endParaRPr lang="zh-CN" altLang="en-US" sz="1600" kern="1200" dirty="0"/>
        </a:p>
      </dsp:txBody>
      <dsp:txXfrm rot="-5400000">
        <a:off x="596664" y="84158"/>
        <a:ext cx="2239643" cy="499953"/>
      </dsp:txXfrm>
    </dsp:sp>
    <dsp:sp modelId="{FF7A2509-215A-43B1-BEC1-AAF008ECCBDB}">
      <dsp:nvSpPr>
        <dsp:cNvPr id="0" name=""/>
        <dsp:cNvSpPr/>
      </dsp:nvSpPr>
      <dsp:spPr>
        <a:xfrm rot="5400000">
          <a:off x="-127856" y="801323"/>
          <a:ext cx="852377" cy="596664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 </a:t>
          </a:r>
          <a:endParaRPr lang="zh-CN" altLang="en-US" sz="1600" kern="1200" dirty="0"/>
        </a:p>
      </dsp:txBody>
      <dsp:txXfrm rot="-5400000">
        <a:off x="1" y="971798"/>
        <a:ext cx="596664" cy="255713"/>
      </dsp:txXfrm>
    </dsp:sp>
    <dsp:sp modelId="{A47EF903-7FDF-4ED9-B7FF-7BFC746E20C7}">
      <dsp:nvSpPr>
        <dsp:cNvPr id="0" name=""/>
        <dsp:cNvSpPr/>
      </dsp:nvSpPr>
      <dsp:spPr>
        <a:xfrm rot="5400000">
          <a:off x="1452986" y="-182854"/>
          <a:ext cx="554045" cy="226668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/>
            <a:t>通过</a:t>
          </a:r>
          <a:r>
            <a:rPr lang="en-US" altLang="zh-CN" sz="1600" kern="1200" dirty="0" smtClean="0"/>
            <a:t>Sentinel</a:t>
          </a:r>
          <a:r>
            <a:rPr lang="zh-CN" altLang="en-US" sz="1600" kern="1200" dirty="0" smtClean="0"/>
            <a:t>操作</a:t>
          </a:r>
          <a:r>
            <a:rPr lang="en-US" altLang="zh-CN" sz="1600" kern="1200" dirty="0" smtClean="0"/>
            <a:t>redis</a:t>
          </a:r>
          <a:endParaRPr lang="zh-CN" altLang="en-US" sz="1600" kern="1200" dirty="0"/>
        </a:p>
      </dsp:txBody>
      <dsp:txXfrm rot="-5400000">
        <a:off x="596664" y="700514"/>
        <a:ext cx="2239643" cy="49995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7022B1-0F13-490C-9CBF-1DF0F85B17E0}" type="datetimeFigureOut">
              <a:rPr lang="zh-CN" altLang="en-US" smtClean="0"/>
              <a:t>2015/9/21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D47DB9-C718-4F71-885A-BA9B898913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16274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D47DB9-C718-4F71-885A-BA9B8989137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95977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08400-0618-4ACE-80FB-EBCFE19BF7D5}" type="datetimeFigureOut">
              <a:rPr lang="zh-CN" altLang="en-US" smtClean="0"/>
              <a:t>2015/9/21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23F65-6657-49A5-A1E4-F650D91025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4370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08400-0618-4ACE-80FB-EBCFE19BF7D5}" type="datetimeFigureOut">
              <a:rPr lang="zh-CN" altLang="en-US" smtClean="0"/>
              <a:t>2015/9/21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23F65-6657-49A5-A1E4-F650D91025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7045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08400-0618-4ACE-80FB-EBCFE19BF7D5}" type="datetimeFigureOut">
              <a:rPr lang="zh-CN" altLang="en-US" smtClean="0"/>
              <a:t>2015/9/21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23F65-6657-49A5-A1E4-F650D91025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7990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08400-0618-4ACE-80FB-EBCFE19BF7D5}" type="datetimeFigureOut">
              <a:rPr lang="zh-CN" altLang="en-US" smtClean="0"/>
              <a:t>2015/9/21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23F65-6657-49A5-A1E4-F650D91025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8834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08400-0618-4ACE-80FB-EBCFE19BF7D5}" type="datetimeFigureOut">
              <a:rPr lang="zh-CN" altLang="en-US" smtClean="0"/>
              <a:t>2015/9/21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23F65-6657-49A5-A1E4-F650D91025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7301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08400-0618-4ACE-80FB-EBCFE19BF7D5}" type="datetimeFigureOut">
              <a:rPr lang="zh-CN" altLang="en-US" smtClean="0"/>
              <a:t>2015/9/21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23F65-6657-49A5-A1E4-F650D91025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5366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08400-0618-4ACE-80FB-EBCFE19BF7D5}" type="datetimeFigureOut">
              <a:rPr lang="zh-CN" altLang="en-US" smtClean="0"/>
              <a:t>2015/9/21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23F65-6657-49A5-A1E4-F650D91025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9863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08400-0618-4ACE-80FB-EBCFE19BF7D5}" type="datetimeFigureOut">
              <a:rPr lang="zh-CN" altLang="en-US" smtClean="0"/>
              <a:t>2015/9/21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23F65-6657-49A5-A1E4-F650D91025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1052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08400-0618-4ACE-80FB-EBCFE19BF7D5}" type="datetimeFigureOut">
              <a:rPr lang="zh-CN" altLang="en-US" smtClean="0"/>
              <a:t>2015/9/21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23F65-6657-49A5-A1E4-F650D91025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4858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08400-0618-4ACE-80FB-EBCFE19BF7D5}" type="datetimeFigureOut">
              <a:rPr lang="zh-CN" altLang="en-US" smtClean="0"/>
              <a:t>2015/9/21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23F65-6657-49A5-A1E4-F650D91025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5230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08400-0618-4ACE-80FB-EBCFE19BF7D5}" type="datetimeFigureOut">
              <a:rPr lang="zh-CN" altLang="en-US" smtClean="0"/>
              <a:t>2015/9/21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23F65-6657-49A5-A1E4-F650D91025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8996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C08400-0618-4ACE-80FB-EBCFE19BF7D5}" type="datetimeFigureOut">
              <a:rPr lang="zh-CN" altLang="en-US" smtClean="0"/>
              <a:t>2015/9/21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E23F65-6657-49A5-A1E4-F650D91025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391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Relationship Id="rId9" Type="http://schemas.openxmlformats.org/officeDocument/2006/relationships/image" Target="../media/image2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4.xml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12" Type="http://schemas.microsoft.com/office/2007/relationships/diagramDrawing" Target="../diagrams/drawing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11" Type="http://schemas.openxmlformats.org/officeDocument/2006/relationships/diagramColors" Target="../diagrams/colors4.xml"/><Relationship Id="rId5" Type="http://schemas.openxmlformats.org/officeDocument/2006/relationships/diagramQuickStyle" Target="../diagrams/quickStyle3.xml"/><Relationship Id="rId10" Type="http://schemas.openxmlformats.org/officeDocument/2006/relationships/diagramQuickStyle" Target="../diagrams/quickStyle4.xml"/><Relationship Id="rId4" Type="http://schemas.openxmlformats.org/officeDocument/2006/relationships/diagramLayout" Target="../diagrams/layout3.xml"/><Relationship Id="rId9" Type="http://schemas.openxmlformats.org/officeDocument/2006/relationships/diagramLayout" Target="../diagrams/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6" descr="server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572"/>
          <a:stretch/>
        </p:blipFill>
        <p:spPr bwMode="auto">
          <a:xfrm>
            <a:off x="2178817" y="2151786"/>
            <a:ext cx="620849" cy="1074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reeform 162"/>
          <p:cNvSpPr>
            <a:spLocks/>
          </p:cNvSpPr>
          <p:nvPr/>
        </p:nvSpPr>
        <p:spPr bwMode="auto">
          <a:xfrm rot="20331215">
            <a:off x="499820" y="2598894"/>
            <a:ext cx="1662701" cy="4007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35" y="499"/>
              </a:cxn>
              <a:cxn ang="0">
                <a:pos x="589" y="317"/>
              </a:cxn>
              <a:cxn ang="0">
                <a:pos x="1043" y="635"/>
              </a:cxn>
            </a:cxnLst>
            <a:rect l="0" t="0" r="r" b="b"/>
            <a:pathLst>
              <a:path w="1043" h="635">
                <a:moveTo>
                  <a:pt x="0" y="0"/>
                </a:moveTo>
                <a:cubicBezTo>
                  <a:pt x="268" y="223"/>
                  <a:pt x="537" y="446"/>
                  <a:pt x="635" y="499"/>
                </a:cubicBezTo>
                <a:cubicBezTo>
                  <a:pt x="733" y="552"/>
                  <a:pt x="521" y="294"/>
                  <a:pt x="589" y="317"/>
                </a:cubicBezTo>
                <a:cubicBezTo>
                  <a:pt x="657" y="340"/>
                  <a:pt x="968" y="582"/>
                  <a:pt x="1043" y="635"/>
                </a:cubicBezTo>
              </a:path>
            </a:pathLst>
          </a:custGeom>
          <a:noFill/>
          <a:ln w="28575" cap="flat" cmpd="sng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>
            <a:prstShdw prst="shdw17" dist="17961" dir="2700000">
              <a:schemeClr val="bg2">
                <a:gamma/>
                <a:shade val="60000"/>
                <a:invGamma/>
              </a:schemeClr>
            </a:prstShdw>
          </a:effectLst>
        </p:spPr>
        <p:txBody>
          <a:bodyPr anchor="b"/>
          <a:lstStyle/>
          <a:p>
            <a:endParaRPr lang="zh-CN" altLang="en-US"/>
          </a:p>
        </p:txBody>
      </p:sp>
      <p:pic>
        <p:nvPicPr>
          <p:cNvPr id="6" name="Picture 26" descr="server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572"/>
          <a:stretch/>
        </p:blipFill>
        <p:spPr bwMode="auto">
          <a:xfrm>
            <a:off x="4063852" y="938478"/>
            <a:ext cx="620849" cy="1074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6" descr="server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572"/>
          <a:stretch/>
        </p:blipFill>
        <p:spPr bwMode="auto">
          <a:xfrm>
            <a:off x="4057734" y="3813980"/>
            <a:ext cx="620849" cy="1074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6" descr="server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572"/>
          <a:stretch/>
        </p:blipFill>
        <p:spPr bwMode="auto">
          <a:xfrm>
            <a:off x="8784183" y="2380978"/>
            <a:ext cx="620849" cy="1074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6" descr="server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572"/>
          <a:stretch/>
        </p:blipFill>
        <p:spPr bwMode="auto">
          <a:xfrm>
            <a:off x="6570552" y="3457799"/>
            <a:ext cx="620849" cy="1074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6" descr="server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572"/>
          <a:stretch/>
        </p:blipFill>
        <p:spPr bwMode="auto">
          <a:xfrm>
            <a:off x="6569736" y="1306576"/>
            <a:ext cx="620849" cy="1074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26" descr="server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572"/>
          <a:stretch/>
        </p:blipFill>
        <p:spPr bwMode="auto">
          <a:xfrm>
            <a:off x="10467895" y="2381325"/>
            <a:ext cx="620849" cy="1074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6" descr="server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572"/>
          <a:stretch/>
        </p:blipFill>
        <p:spPr bwMode="auto">
          <a:xfrm>
            <a:off x="1287780" y="4532549"/>
            <a:ext cx="620849" cy="1074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26" descr="server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572"/>
          <a:stretch/>
        </p:blipFill>
        <p:spPr bwMode="auto">
          <a:xfrm>
            <a:off x="2552669" y="5495149"/>
            <a:ext cx="620849" cy="1074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 Box 46"/>
          <p:cNvSpPr txBox="1">
            <a:spLocks noChangeArrowheads="1"/>
          </p:cNvSpPr>
          <p:nvPr/>
        </p:nvSpPr>
        <p:spPr bwMode="auto">
          <a:xfrm>
            <a:off x="2998620" y="217359"/>
            <a:ext cx="152193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b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 dirty="0" smtClean="0">
                <a:solidFill>
                  <a:srgbClr val="00B050"/>
                </a:solidFill>
                <a:latin typeface="楷体_GB2312" pitchFamily="49" charset="-122"/>
                <a:ea typeface="楷体_GB2312" pitchFamily="49" charset="-122"/>
              </a:rPr>
              <a:t>Nginx + php</a:t>
            </a:r>
            <a:endParaRPr lang="zh-CN" altLang="en-US" sz="1600" dirty="0">
              <a:solidFill>
                <a:srgbClr val="00B05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6" name="Line 103"/>
          <p:cNvSpPr>
            <a:spLocks noChangeShapeType="1"/>
          </p:cNvSpPr>
          <p:nvPr/>
        </p:nvSpPr>
        <p:spPr bwMode="auto">
          <a:xfrm flipV="1">
            <a:off x="2799666" y="1570891"/>
            <a:ext cx="1127565" cy="625458"/>
          </a:xfrm>
          <a:prstGeom prst="line">
            <a:avLst/>
          </a:prstGeom>
          <a:noFill/>
          <a:ln w="50800">
            <a:solidFill>
              <a:srgbClr val="FF66FF"/>
            </a:solidFill>
            <a:round/>
            <a:headEnd type="none" w="sm" len="sm"/>
            <a:tailEnd type="triangle" w="med" len="med"/>
          </a:ln>
          <a:effectLst>
            <a:prstShdw prst="shdw17" dist="17961" dir="2700000">
              <a:srgbClr val="FF66FF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" name="Line 103"/>
          <p:cNvSpPr>
            <a:spLocks noChangeShapeType="1"/>
          </p:cNvSpPr>
          <p:nvPr/>
        </p:nvSpPr>
        <p:spPr bwMode="auto">
          <a:xfrm>
            <a:off x="2863094" y="3286015"/>
            <a:ext cx="1064138" cy="711554"/>
          </a:xfrm>
          <a:prstGeom prst="line">
            <a:avLst/>
          </a:prstGeom>
          <a:noFill/>
          <a:ln w="50800">
            <a:solidFill>
              <a:srgbClr val="FF66FF"/>
            </a:solidFill>
            <a:round/>
            <a:headEnd type="none" w="sm" len="sm"/>
            <a:tailEnd type="triangle" w="med" len="med"/>
          </a:ln>
          <a:effectLst>
            <a:prstShdw prst="shdw17" dist="17961" dir="2700000">
              <a:srgbClr val="FF66FF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" name="Text Box 46"/>
          <p:cNvSpPr txBox="1">
            <a:spLocks noChangeArrowheads="1"/>
          </p:cNvSpPr>
          <p:nvPr/>
        </p:nvSpPr>
        <p:spPr bwMode="auto">
          <a:xfrm>
            <a:off x="2003287" y="1813154"/>
            <a:ext cx="122966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b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 dirty="0" smtClean="0">
                <a:solidFill>
                  <a:srgbClr val="00B050"/>
                </a:solidFill>
                <a:latin typeface="楷体_GB2312" pitchFamily="49" charset="-122"/>
                <a:ea typeface="楷体_GB2312" pitchFamily="49" charset="-122"/>
              </a:rPr>
              <a:t>HaProxy</a:t>
            </a:r>
            <a:endParaRPr lang="zh-CN" altLang="en-US" sz="1600" dirty="0">
              <a:solidFill>
                <a:srgbClr val="00B05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9" name="Text Box 46"/>
          <p:cNvSpPr txBox="1">
            <a:spLocks noChangeArrowheads="1"/>
          </p:cNvSpPr>
          <p:nvPr/>
        </p:nvSpPr>
        <p:spPr bwMode="auto">
          <a:xfrm>
            <a:off x="983373" y="5607298"/>
            <a:ext cx="122966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b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1600" dirty="0" smtClean="0">
                <a:solidFill>
                  <a:srgbClr val="00B050"/>
                </a:solidFill>
                <a:latin typeface="楷体_GB2312" pitchFamily="49" charset="-122"/>
                <a:ea typeface="楷体_GB2312" pitchFamily="49" charset="-122"/>
              </a:rPr>
              <a:t>运维跳板机</a:t>
            </a:r>
            <a:endParaRPr lang="zh-CN" altLang="en-US" sz="1600" dirty="0">
              <a:solidFill>
                <a:srgbClr val="00B05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0" name="Text Box 46"/>
          <p:cNvSpPr txBox="1">
            <a:spLocks noChangeArrowheads="1"/>
          </p:cNvSpPr>
          <p:nvPr/>
        </p:nvSpPr>
        <p:spPr bwMode="auto">
          <a:xfrm>
            <a:off x="6146653" y="6070327"/>
            <a:ext cx="122966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b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1600" dirty="0" smtClean="0">
                <a:solidFill>
                  <a:srgbClr val="00B050"/>
                </a:solidFill>
                <a:latin typeface="楷体_GB2312" pitchFamily="49" charset="-122"/>
                <a:ea typeface="楷体_GB2312" pitchFamily="49" charset="-122"/>
              </a:rPr>
              <a:t>监控平台</a:t>
            </a:r>
            <a:r>
              <a:rPr lang="en-US" altLang="zh-CN" sz="1600" dirty="0">
                <a:solidFill>
                  <a:srgbClr val="00B050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endParaRPr lang="zh-CN" altLang="en-US" sz="1600" dirty="0">
              <a:solidFill>
                <a:srgbClr val="00B05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1" name="Text Box 46"/>
          <p:cNvSpPr txBox="1">
            <a:spLocks noChangeArrowheads="1"/>
          </p:cNvSpPr>
          <p:nvPr/>
        </p:nvSpPr>
        <p:spPr bwMode="auto">
          <a:xfrm>
            <a:off x="7201880" y="1643877"/>
            <a:ext cx="122966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b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 dirty="0" smtClean="0">
                <a:solidFill>
                  <a:srgbClr val="00B050"/>
                </a:solidFill>
                <a:latin typeface="楷体_GB2312" pitchFamily="49" charset="-122"/>
                <a:ea typeface="楷体_GB2312" pitchFamily="49" charset="-122"/>
              </a:rPr>
              <a:t>redis</a:t>
            </a:r>
            <a:endParaRPr lang="zh-CN" altLang="en-US" sz="1600" dirty="0">
              <a:solidFill>
                <a:srgbClr val="00B05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2" name="Text Box 46"/>
          <p:cNvSpPr txBox="1">
            <a:spLocks noChangeArrowheads="1"/>
          </p:cNvSpPr>
          <p:nvPr/>
        </p:nvSpPr>
        <p:spPr bwMode="auto">
          <a:xfrm>
            <a:off x="7190585" y="3870392"/>
            <a:ext cx="122966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b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 dirty="0" smtClean="0">
                <a:solidFill>
                  <a:srgbClr val="00B050"/>
                </a:solidFill>
                <a:latin typeface="楷体_GB2312" pitchFamily="49" charset="-122"/>
                <a:ea typeface="楷体_GB2312" pitchFamily="49" charset="-122"/>
              </a:rPr>
              <a:t>memcached</a:t>
            </a:r>
            <a:endParaRPr lang="zh-CN" altLang="en-US" sz="1600" dirty="0">
              <a:solidFill>
                <a:srgbClr val="00B05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3" name="Text Box 46"/>
          <p:cNvSpPr txBox="1">
            <a:spLocks noChangeArrowheads="1"/>
          </p:cNvSpPr>
          <p:nvPr/>
        </p:nvSpPr>
        <p:spPr bwMode="auto">
          <a:xfrm>
            <a:off x="8773674" y="3456772"/>
            <a:ext cx="122966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b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 dirty="0" smtClean="0">
                <a:solidFill>
                  <a:srgbClr val="00B050"/>
                </a:solidFill>
                <a:latin typeface="楷体_GB2312" pitchFamily="49" charset="-122"/>
                <a:ea typeface="楷体_GB2312" pitchFamily="49" charset="-122"/>
              </a:rPr>
              <a:t>master</a:t>
            </a:r>
            <a:endParaRPr lang="zh-CN" altLang="en-US" sz="1600" dirty="0">
              <a:solidFill>
                <a:srgbClr val="00B05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4" name="Text Box 46"/>
          <p:cNvSpPr txBox="1">
            <a:spLocks noChangeArrowheads="1"/>
          </p:cNvSpPr>
          <p:nvPr/>
        </p:nvSpPr>
        <p:spPr bwMode="auto">
          <a:xfrm>
            <a:off x="10573797" y="3456772"/>
            <a:ext cx="122966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b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 dirty="0" smtClean="0">
                <a:solidFill>
                  <a:srgbClr val="00B050"/>
                </a:solidFill>
                <a:latin typeface="楷体_GB2312" pitchFamily="49" charset="-122"/>
                <a:ea typeface="楷体_GB2312" pitchFamily="49" charset="-122"/>
              </a:rPr>
              <a:t>slave</a:t>
            </a:r>
            <a:endParaRPr lang="zh-CN" altLang="en-US" sz="1600" dirty="0">
              <a:solidFill>
                <a:srgbClr val="00B05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pSp>
        <p:nvGrpSpPr>
          <p:cNvPr id="26" name="组合 25"/>
          <p:cNvGrpSpPr/>
          <p:nvPr/>
        </p:nvGrpSpPr>
        <p:grpSpPr>
          <a:xfrm rot="16200000">
            <a:off x="9673553" y="2726467"/>
            <a:ext cx="578772" cy="507195"/>
            <a:chOff x="901196" y="1114416"/>
            <a:chExt cx="1024688" cy="559480"/>
          </a:xfrm>
        </p:grpSpPr>
        <p:sp>
          <p:nvSpPr>
            <p:cNvPr id="27" name="右箭头 26"/>
            <p:cNvSpPr/>
            <p:nvPr/>
          </p:nvSpPr>
          <p:spPr>
            <a:xfrm rot="5400000">
              <a:off x="1133800" y="881812"/>
              <a:ext cx="559480" cy="1024688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右箭头 4"/>
            <p:cNvSpPr/>
            <p:nvPr/>
          </p:nvSpPr>
          <p:spPr>
            <a:xfrm>
              <a:off x="1106134" y="1114416"/>
              <a:ext cx="614812" cy="39163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1900"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9" name="AutoShape 13"/>
          <p:cNvSpPr>
            <a:spLocks noChangeArrowheads="1"/>
          </p:cNvSpPr>
          <p:nvPr/>
        </p:nvSpPr>
        <p:spPr bwMode="auto">
          <a:xfrm rot="20449965">
            <a:off x="5453224" y="2223893"/>
            <a:ext cx="1045169" cy="275319"/>
          </a:xfrm>
          <a:custGeom>
            <a:avLst/>
            <a:gdLst>
              <a:gd name="G0" fmla="+- 12589 0 0"/>
              <a:gd name="G1" fmla="+- 6041 0 0"/>
              <a:gd name="G2" fmla="+- 21600 0 6041"/>
              <a:gd name="G3" fmla="+- 10800 0 6041"/>
              <a:gd name="G4" fmla="+- 21600 0 12589"/>
              <a:gd name="G5" fmla="*/ G4 G3 10800"/>
              <a:gd name="G6" fmla="+- 21600 0 G5"/>
              <a:gd name="T0" fmla="*/ 12589 w 21600"/>
              <a:gd name="T1" fmla="*/ 0 h 21600"/>
              <a:gd name="T2" fmla="*/ 0 w 21600"/>
              <a:gd name="T3" fmla="*/ 10800 h 21600"/>
              <a:gd name="T4" fmla="*/ 12589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2589" y="0"/>
                </a:moveTo>
                <a:lnTo>
                  <a:pt x="12589" y="6041"/>
                </a:lnTo>
                <a:lnTo>
                  <a:pt x="3375" y="6041"/>
                </a:lnTo>
                <a:lnTo>
                  <a:pt x="3375" y="15559"/>
                </a:lnTo>
                <a:lnTo>
                  <a:pt x="12589" y="15559"/>
                </a:lnTo>
                <a:lnTo>
                  <a:pt x="12589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6041"/>
                </a:moveTo>
                <a:lnTo>
                  <a:pt x="1350" y="15559"/>
                </a:lnTo>
                <a:lnTo>
                  <a:pt x="2700" y="15559"/>
                </a:lnTo>
                <a:lnTo>
                  <a:pt x="2700" y="6041"/>
                </a:lnTo>
                <a:close/>
              </a:path>
              <a:path w="21600" h="21600">
                <a:moveTo>
                  <a:pt x="0" y="6041"/>
                </a:moveTo>
                <a:lnTo>
                  <a:pt x="0" y="15559"/>
                </a:lnTo>
                <a:lnTo>
                  <a:pt x="675" y="15559"/>
                </a:lnTo>
                <a:lnTo>
                  <a:pt x="675" y="6041"/>
                </a:lnTo>
                <a:close/>
              </a:path>
            </a:pathLst>
          </a:custGeom>
          <a:solidFill>
            <a:srgbClr val="0099CC"/>
          </a:solidFill>
          <a:ln w="9525" algn="ctr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endParaRPr lang="zh-CN" altLang="en-US"/>
          </a:p>
        </p:txBody>
      </p:sp>
      <p:sp>
        <p:nvSpPr>
          <p:cNvPr id="30" name="AutoShape 13"/>
          <p:cNvSpPr>
            <a:spLocks noChangeArrowheads="1"/>
          </p:cNvSpPr>
          <p:nvPr/>
        </p:nvSpPr>
        <p:spPr bwMode="auto">
          <a:xfrm>
            <a:off x="5280685" y="2932229"/>
            <a:ext cx="1542146" cy="221436"/>
          </a:xfrm>
          <a:custGeom>
            <a:avLst/>
            <a:gdLst>
              <a:gd name="G0" fmla="+- 12589 0 0"/>
              <a:gd name="G1" fmla="+- 6041 0 0"/>
              <a:gd name="G2" fmla="+- 21600 0 6041"/>
              <a:gd name="G3" fmla="+- 10800 0 6041"/>
              <a:gd name="G4" fmla="+- 21600 0 12589"/>
              <a:gd name="G5" fmla="*/ G4 G3 10800"/>
              <a:gd name="G6" fmla="+- 21600 0 G5"/>
              <a:gd name="T0" fmla="*/ 12589 w 21600"/>
              <a:gd name="T1" fmla="*/ 0 h 21600"/>
              <a:gd name="T2" fmla="*/ 0 w 21600"/>
              <a:gd name="T3" fmla="*/ 10800 h 21600"/>
              <a:gd name="T4" fmla="*/ 12589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2589" y="0"/>
                </a:moveTo>
                <a:lnTo>
                  <a:pt x="12589" y="6041"/>
                </a:lnTo>
                <a:lnTo>
                  <a:pt x="3375" y="6041"/>
                </a:lnTo>
                <a:lnTo>
                  <a:pt x="3375" y="15559"/>
                </a:lnTo>
                <a:lnTo>
                  <a:pt x="12589" y="15559"/>
                </a:lnTo>
                <a:lnTo>
                  <a:pt x="12589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6041"/>
                </a:moveTo>
                <a:lnTo>
                  <a:pt x="1350" y="15559"/>
                </a:lnTo>
                <a:lnTo>
                  <a:pt x="2700" y="15559"/>
                </a:lnTo>
                <a:lnTo>
                  <a:pt x="2700" y="6041"/>
                </a:lnTo>
                <a:close/>
              </a:path>
              <a:path w="21600" h="21600">
                <a:moveTo>
                  <a:pt x="0" y="6041"/>
                </a:moveTo>
                <a:lnTo>
                  <a:pt x="0" y="15559"/>
                </a:lnTo>
                <a:lnTo>
                  <a:pt x="675" y="15559"/>
                </a:lnTo>
                <a:lnTo>
                  <a:pt x="675" y="6041"/>
                </a:lnTo>
                <a:close/>
              </a:path>
            </a:pathLst>
          </a:custGeom>
          <a:solidFill>
            <a:srgbClr val="0099CC"/>
          </a:solidFill>
          <a:ln w="9525" algn="ctr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endParaRPr lang="zh-CN" altLang="en-US"/>
          </a:p>
        </p:txBody>
      </p:sp>
      <p:sp>
        <p:nvSpPr>
          <p:cNvPr id="31" name="AutoShape 13"/>
          <p:cNvSpPr>
            <a:spLocks noChangeArrowheads="1"/>
          </p:cNvSpPr>
          <p:nvPr/>
        </p:nvSpPr>
        <p:spPr bwMode="auto">
          <a:xfrm rot="857550">
            <a:off x="5432818" y="3380318"/>
            <a:ext cx="998276" cy="262661"/>
          </a:xfrm>
          <a:custGeom>
            <a:avLst/>
            <a:gdLst>
              <a:gd name="G0" fmla="+- 12589 0 0"/>
              <a:gd name="G1" fmla="+- 6041 0 0"/>
              <a:gd name="G2" fmla="+- 21600 0 6041"/>
              <a:gd name="G3" fmla="+- 10800 0 6041"/>
              <a:gd name="G4" fmla="+- 21600 0 12589"/>
              <a:gd name="G5" fmla="*/ G4 G3 10800"/>
              <a:gd name="G6" fmla="+- 21600 0 G5"/>
              <a:gd name="T0" fmla="*/ 12589 w 21600"/>
              <a:gd name="T1" fmla="*/ 0 h 21600"/>
              <a:gd name="T2" fmla="*/ 0 w 21600"/>
              <a:gd name="T3" fmla="*/ 10800 h 21600"/>
              <a:gd name="T4" fmla="*/ 12589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2589" y="0"/>
                </a:moveTo>
                <a:lnTo>
                  <a:pt x="12589" y="6041"/>
                </a:lnTo>
                <a:lnTo>
                  <a:pt x="3375" y="6041"/>
                </a:lnTo>
                <a:lnTo>
                  <a:pt x="3375" y="15559"/>
                </a:lnTo>
                <a:lnTo>
                  <a:pt x="12589" y="15559"/>
                </a:lnTo>
                <a:lnTo>
                  <a:pt x="12589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6041"/>
                </a:moveTo>
                <a:lnTo>
                  <a:pt x="1350" y="15559"/>
                </a:lnTo>
                <a:lnTo>
                  <a:pt x="2700" y="15559"/>
                </a:lnTo>
                <a:lnTo>
                  <a:pt x="2700" y="6041"/>
                </a:lnTo>
                <a:close/>
              </a:path>
              <a:path w="21600" h="21600">
                <a:moveTo>
                  <a:pt x="0" y="6041"/>
                </a:moveTo>
                <a:lnTo>
                  <a:pt x="0" y="15559"/>
                </a:lnTo>
                <a:lnTo>
                  <a:pt x="675" y="15559"/>
                </a:lnTo>
                <a:lnTo>
                  <a:pt x="675" y="6041"/>
                </a:lnTo>
                <a:close/>
              </a:path>
            </a:pathLst>
          </a:custGeom>
          <a:solidFill>
            <a:srgbClr val="0099CC"/>
          </a:solidFill>
          <a:ln w="9525" algn="ctr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endParaRPr lang="zh-CN" altLang="en-US"/>
          </a:p>
        </p:txBody>
      </p:sp>
      <p:pic>
        <p:nvPicPr>
          <p:cNvPr id="32" name="Picture 26" descr="server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572"/>
          <a:stretch/>
        </p:blipFill>
        <p:spPr bwMode="auto">
          <a:xfrm>
            <a:off x="5414443" y="5490908"/>
            <a:ext cx="620849" cy="1074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Text Box 46"/>
          <p:cNvSpPr txBox="1">
            <a:spLocks noChangeArrowheads="1"/>
          </p:cNvSpPr>
          <p:nvPr/>
        </p:nvSpPr>
        <p:spPr bwMode="auto">
          <a:xfrm>
            <a:off x="3290897" y="6080029"/>
            <a:ext cx="122966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b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1600" dirty="0" smtClean="0">
                <a:solidFill>
                  <a:srgbClr val="00B050"/>
                </a:solidFill>
                <a:latin typeface="楷体_GB2312" pitchFamily="49" charset="-122"/>
                <a:ea typeface="楷体_GB2312" pitchFamily="49" charset="-122"/>
              </a:rPr>
              <a:t>监控平台</a:t>
            </a:r>
            <a:r>
              <a:rPr lang="en-US" altLang="zh-CN" sz="1600" dirty="0" smtClean="0">
                <a:solidFill>
                  <a:srgbClr val="00B050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endParaRPr lang="zh-CN" altLang="en-US" sz="1600" dirty="0">
              <a:solidFill>
                <a:srgbClr val="00B05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248736" y="288592"/>
            <a:ext cx="2187268" cy="952255"/>
          </a:xfrm>
          <a:prstGeom prst="roundRect">
            <a:avLst>
              <a:gd name="adj" fmla="val 10000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en-US" altLang="zh-CN" dirty="0" smtClean="0"/>
          </a:p>
          <a:p>
            <a:pPr algn="ctr"/>
            <a:r>
              <a:rPr lang="zh-CN" altLang="en-US" dirty="0" smtClean="0"/>
              <a:t>生产环境架构</a:t>
            </a:r>
            <a:endParaRPr lang="zh-CN" altLang="en-US" dirty="0"/>
          </a:p>
        </p:txBody>
      </p:sp>
      <p:sp>
        <p:nvSpPr>
          <p:cNvPr id="35" name="矩形 34"/>
          <p:cNvSpPr>
            <a:spLocks noChangeArrowheads="1"/>
          </p:cNvSpPr>
          <p:nvPr/>
        </p:nvSpPr>
        <p:spPr bwMode="auto">
          <a:xfrm>
            <a:off x="4067402" y="5188231"/>
            <a:ext cx="1010456" cy="378882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</p:spPr>
        <p:txBody>
          <a:bodyPr anchor="ctr" anchorCtr="1"/>
          <a:lstStyle/>
          <a:p>
            <a:pPr algn="ctr"/>
            <a:r>
              <a:rPr lang="zh-CN" altLang="en-US" sz="1600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负载均衡</a:t>
            </a:r>
            <a:endParaRPr lang="zh-CN" altLang="en-US" sz="1600" b="1" dirty="0">
              <a:solidFill>
                <a:schemeClr val="accent4">
                  <a:lumMod val="75000"/>
                </a:schemeClr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6" name="矩形 35"/>
          <p:cNvSpPr>
            <a:spLocks noChangeArrowheads="1"/>
          </p:cNvSpPr>
          <p:nvPr/>
        </p:nvSpPr>
        <p:spPr bwMode="auto">
          <a:xfrm>
            <a:off x="9405823" y="5188231"/>
            <a:ext cx="1782805" cy="378882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</p:spPr>
        <p:txBody>
          <a:bodyPr anchor="ctr" anchorCtr="1"/>
          <a:lstStyle/>
          <a:p>
            <a:pPr algn="ctr"/>
            <a:r>
              <a:rPr lang="zh-CN" altLang="en-US" sz="1600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数据库 </a:t>
            </a:r>
            <a:r>
              <a:rPr lang="en-US" altLang="zh-CN" sz="1600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M/S</a:t>
            </a:r>
            <a:r>
              <a:rPr lang="zh-CN" altLang="en-US" sz="1600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架构</a:t>
            </a:r>
            <a:endParaRPr lang="zh-CN" altLang="en-US" sz="1600" b="1" dirty="0">
              <a:solidFill>
                <a:schemeClr val="accent4">
                  <a:lumMod val="75000"/>
                </a:schemeClr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7" name="Text Box 46"/>
          <p:cNvSpPr txBox="1">
            <a:spLocks noChangeArrowheads="1"/>
          </p:cNvSpPr>
          <p:nvPr/>
        </p:nvSpPr>
        <p:spPr bwMode="auto">
          <a:xfrm>
            <a:off x="4654606" y="1165656"/>
            <a:ext cx="152193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b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 dirty="0" smtClean="0">
                <a:solidFill>
                  <a:srgbClr val="00B050"/>
                </a:solidFill>
                <a:latin typeface="楷体_GB2312" pitchFamily="49" charset="-122"/>
                <a:ea typeface="楷体_GB2312" pitchFamily="49" charset="-122"/>
              </a:rPr>
              <a:t>Nginx</a:t>
            </a:r>
            <a:endParaRPr lang="zh-CN" altLang="en-US" sz="1600" dirty="0">
              <a:solidFill>
                <a:srgbClr val="00B05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8" name="Text Box 46"/>
          <p:cNvSpPr txBox="1">
            <a:spLocks noChangeArrowheads="1"/>
          </p:cNvSpPr>
          <p:nvPr/>
        </p:nvSpPr>
        <p:spPr bwMode="auto">
          <a:xfrm>
            <a:off x="5400629" y="371976"/>
            <a:ext cx="152193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b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 dirty="0" smtClean="0">
                <a:solidFill>
                  <a:schemeClr val="accent2">
                    <a:lumMod val="75000"/>
                  </a:schemeClr>
                </a:solidFill>
                <a:latin typeface="楷体_GB2312" pitchFamily="49" charset="-122"/>
                <a:ea typeface="楷体_GB2312" pitchFamily="49" charset="-122"/>
              </a:rPr>
              <a:t>PHP 1</a:t>
            </a:r>
            <a:endParaRPr lang="zh-CN" altLang="en-US" sz="1600" dirty="0">
              <a:solidFill>
                <a:schemeClr val="accent2">
                  <a:lumMod val="75000"/>
                </a:schemeClr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9" name="Text Box 46"/>
          <p:cNvSpPr txBox="1">
            <a:spLocks noChangeArrowheads="1"/>
          </p:cNvSpPr>
          <p:nvPr/>
        </p:nvSpPr>
        <p:spPr bwMode="auto">
          <a:xfrm>
            <a:off x="5406651" y="830576"/>
            <a:ext cx="152193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b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 dirty="0" smtClean="0">
                <a:solidFill>
                  <a:schemeClr val="accent2">
                    <a:lumMod val="75000"/>
                  </a:schemeClr>
                </a:solidFill>
                <a:latin typeface="楷体_GB2312" pitchFamily="49" charset="-122"/>
                <a:ea typeface="楷体_GB2312" pitchFamily="49" charset="-122"/>
              </a:rPr>
              <a:t>PHP 2</a:t>
            </a:r>
            <a:endParaRPr lang="zh-CN" altLang="en-US" sz="1600" dirty="0">
              <a:solidFill>
                <a:schemeClr val="accent2">
                  <a:lumMod val="75000"/>
                </a:schemeClr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0" name="Text Box 46"/>
          <p:cNvSpPr txBox="1">
            <a:spLocks noChangeArrowheads="1"/>
          </p:cNvSpPr>
          <p:nvPr/>
        </p:nvSpPr>
        <p:spPr bwMode="auto">
          <a:xfrm>
            <a:off x="5406652" y="1277067"/>
            <a:ext cx="152193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b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 dirty="0" smtClean="0">
                <a:solidFill>
                  <a:schemeClr val="accent2">
                    <a:lumMod val="75000"/>
                  </a:schemeClr>
                </a:solidFill>
                <a:latin typeface="楷体_GB2312" pitchFamily="49" charset="-122"/>
                <a:ea typeface="楷体_GB2312" pitchFamily="49" charset="-122"/>
              </a:rPr>
              <a:t>PHP 3</a:t>
            </a:r>
            <a:endParaRPr lang="zh-CN" altLang="en-US" sz="1600" dirty="0">
              <a:solidFill>
                <a:schemeClr val="accent2">
                  <a:lumMod val="75000"/>
                </a:schemeClr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1" name="Text Box 46"/>
          <p:cNvSpPr txBox="1">
            <a:spLocks noChangeArrowheads="1"/>
          </p:cNvSpPr>
          <p:nvPr/>
        </p:nvSpPr>
        <p:spPr bwMode="auto">
          <a:xfrm>
            <a:off x="5400629" y="1735667"/>
            <a:ext cx="152193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b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 dirty="0" smtClean="0">
                <a:solidFill>
                  <a:schemeClr val="accent2">
                    <a:lumMod val="75000"/>
                  </a:schemeClr>
                </a:solidFill>
                <a:latin typeface="楷体_GB2312" pitchFamily="49" charset="-122"/>
                <a:ea typeface="楷体_GB2312" pitchFamily="49" charset="-122"/>
              </a:rPr>
              <a:t>PHP 4</a:t>
            </a:r>
            <a:endParaRPr lang="zh-CN" altLang="en-US" sz="1600" dirty="0">
              <a:solidFill>
                <a:schemeClr val="accent2">
                  <a:lumMod val="75000"/>
                </a:schemeClr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2" name="Text Box 46"/>
          <p:cNvSpPr txBox="1">
            <a:spLocks noChangeArrowheads="1"/>
          </p:cNvSpPr>
          <p:nvPr/>
        </p:nvSpPr>
        <p:spPr bwMode="auto">
          <a:xfrm>
            <a:off x="4639660" y="4346088"/>
            <a:ext cx="152193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b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 dirty="0" smtClean="0">
                <a:solidFill>
                  <a:srgbClr val="00B050"/>
                </a:solidFill>
                <a:latin typeface="楷体_GB2312" pitchFamily="49" charset="-122"/>
                <a:ea typeface="楷体_GB2312" pitchFamily="49" charset="-122"/>
              </a:rPr>
              <a:t>Nginx</a:t>
            </a:r>
            <a:endParaRPr lang="zh-CN" altLang="en-US" sz="1600" dirty="0">
              <a:solidFill>
                <a:srgbClr val="00B05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3" name="Text Box 46"/>
          <p:cNvSpPr txBox="1">
            <a:spLocks noChangeArrowheads="1"/>
          </p:cNvSpPr>
          <p:nvPr/>
        </p:nvSpPr>
        <p:spPr bwMode="auto">
          <a:xfrm>
            <a:off x="5385683" y="3552408"/>
            <a:ext cx="152193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b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 dirty="0" smtClean="0">
                <a:solidFill>
                  <a:schemeClr val="accent2">
                    <a:lumMod val="75000"/>
                  </a:schemeClr>
                </a:solidFill>
                <a:latin typeface="楷体_GB2312" pitchFamily="49" charset="-122"/>
                <a:ea typeface="楷体_GB2312" pitchFamily="49" charset="-122"/>
              </a:rPr>
              <a:t>PHP 1</a:t>
            </a:r>
            <a:endParaRPr lang="zh-CN" altLang="en-US" sz="1600" dirty="0">
              <a:solidFill>
                <a:schemeClr val="accent2">
                  <a:lumMod val="75000"/>
                </a:schemeClr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4" name="Text Box 46"/>
          <p:cNvSpPr txBox="1">
            <a:spLocks noChangeArrowheads="1"/>
          </p:cNvSpPr>
          <p:nvPr/>
        </p:nvSpPr>
        <p:spPr bwMode="auto">
          <a:xfrm>
            <a:off x="5391705" y="4011008"/>
            <a:ext cx="152193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b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 dirty="0" smtClean="0">
                <a:solidFill>
                  <a:schemeClr val="accent2">
                    <a:lumMod val="75000"/>
                  </a:schemeClr>
                </a:solidFill>
                <a:latin typeface="楷体_GB2312" pitchFamily="49" charset="-122"/>
                <a:ea typeface="楷体_GB2312" pitchFamily="49" charset="-122"/>
              </a:rPr>
              <a:t>PHP 2</a:t>
            </a:r>
            <a:endParaRPr lang="zh-CN" altLang="en-US" sz="1600" dirty="0">
              <a:solidFill>
                <a:schemeClr val="accent2">
                  <a:lumMod val="75000"/>
                </a:schemeClr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5" name="Text Box 46"/>
          <p:cNvSpPr txBox="1">
            <a:spLocks noChangeArrowheads="1"/>
          </p:cNvSpPr>
          <p:nvPr/>
        </p:nvSpPr>
        <p:spPr bwMode="auto">
          <a:xfrm>
            <a:off x="5391706" y="4457499"/>
            <a:ext cx="152193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b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 dirty="0" smtClean="0">
                <a:solidFill>
                  <a:schemeClr val="accent2">
                    <a:lumMod val="75000"/>
                  </a:schemeClr>
                </a:solidFill>
                <a:latin typeface="楷体_GB2312" pitchFamily="49" charset="-122"/>
                <a:ea typeface="楷体_GB2312" pitchFamily="49" charset="-122"/>
              </a:rPr>
              <a:t>PHP 3</a:t>
            </a:r>
            <a:endParaRPr lang="zh-CN" altLang="en-US" sz="1600" dirty="0">
              <a:solidFill>
                <a:schemeClr val="accent2">
                  <a:lumMod val="75000"/>
                </a:schemeClr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6" name="Text Box 46"/>
          <p:cNvSpPr txBox="1">
            <a:spLocks noChangeArrowheads="1"/>
          </p:cNvSpPr>
          <p:nvPr/>
        </p:nvSpPr>
        <p:spPr bwMode="auto">
          <a:xfrm>
            <a:off x="5385683" y="4916099"/>
            <a:ext cx="152193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b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 dirty="0" smtClean="0">
                <a:solidFill>
                  <a:schemeClr val="accent2">
                    <a:lumMod val="75000"/>
                  </a:schemeClr>
                </a:solidFill>
                <a:latin typeface="楷体_GB2312" pitchFamily="49" charset="-122"/>
                <a:ea typeface="楷体_GB2312" pitchFamily="49" charset="-122"/>
              </a:rPr>
              <a:t>PHP 4</a:t>
            </a:r>
            <a:endParaRPr lang="zh-CN" altLang="en-US" sz="1600" dirty="0">
              <a:solidFill>
                <a:schemeClr val="accent2">
                  <a:lumMod val="75000"/>
                </a:schemeClr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40604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293337" y="341220"/>
            <a:ext cx="2187268" cy="952255"/>
          </a:xfrm>
          <a:prstGeom prst="roundRect">
            <a:avLst>
              <a:gd name="adj" fmla="val 10000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en-US" altLang="zh-CN" dirty="0" smtClean="0"/>
          </a:p>
          <a:p>
            <a:pPr algn="ctr"/>
            <a:r>
              <a:rPr lang="en-US" altLang="zh-CN" dirty="0" smtClean="0"/>
              <a:t>Redis</a:t>
            </a:r>
            <a:r>
              <a:rPr lang="zh-CN" altLang="en-US" dirty="0" smtClean="0"/>
              <a:t>高可用</a:t>
            </a:r>
            <a:endParaRPr lang="zh-CN" altLang="en-US" dirty="0"/>
          </a:p>
        </p:txBody>
      </p:sp>
      <p:sp>
        <p:nvSpPr>
          <p:cNvPr id="42" name="Rectangle 18"/>
          <p:cNvSpPr>
            <a:spLocks noChangeArrowheads="1"/>
          </p:cNvSpPr>
          <p:nvPr/>
        </p:nvSpPr>
        <p:spPr bwMode="auto">
          <a:xfrm>
            <a:off x="5123843" y="2024603"/>
            <a:ext cx="841119" cy="603076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FF00"/>
            </a:extrusionClr>
          </a:sp3d>
        </p:spPr>
        <p:txBody>
          <a:bodyPr wrap="none" anchor="ctr">
            <a:flatTx/>
          </a:bodyPr>
          <a:lstStyle/>
          <a:p>
            <a:r>
              <a:rPr lang="en-US" altLang="zh-CN" sz="2400" dirty="0" smtClean="0">
                <a:solidFill>
                  <a:srgbClr val="00B050"/>
                </a:solidFill>
                <a:latin typeface="楷体_GB2312" pitchFamily="49" charset="-122"/>
                <a:ea typeface="楷体_GB2312" pitchFamily="49" charset="-122"/>
              </a:rPr>
              <a:t>master</a:t>
            </a:r>
            <a:endParaRPr lang="zh-CN" altLang="en-US" sz="2400" dirty="0">
              <a:solidFill>
                <a:srgbClr val="00B05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3" name="Rectangle 16"/>
          <p:cNvSpPr>
            <a:spLocks noChangeArrowheads="1"/>
          </p:cNvSpPr>
          <p:nvPr/>
        </p:nvSpPr>
        <p:spPr bwMode="auto">
          <a:xfrm>
            <a:off x="5123843" y="4649301"/>
            <a:ext cx="841120" cy="589936"/>
          </a:xfrm>
          <a:prstGeom prst="rect">
            <a:avLst/>
          </a:prstGeom>
          <a:solidFill>
            <a:srgbClr val="66FF33"/>
          </a:solidFill>
          <a:ln w="9525">
            <a:noFill/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66FF33"/>
            </a:extrusionClr>
          </a:sp3d>
        </p:spPr>
        <p:txBody>
          <a:bodyPr wrap="none" anchor="ctr">
            <a:flatTx/>
          </a:bodyPr>
          <a:lstStyle/>
          <a:p>
            <a:r>
              <a:rPr lang="en-US" altLang="zh-CN" sz="2400" dirty="0" smtClean="0">
                <a:latin typeface="楷体_GB2312" pitchFamily="49" charset="-122"/>
                <a:ea typeface="楷体_GB2312" pitchFamily="49" charset="-122"/>
              </a:rPr>
              <a:t>slave</a:t>
            </a:r>
            <a:endParaRPr lang="zh-CN" altLang="en-US" sz="2400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6" name="Rectangle 24"/>
          <p:cNvSpPr>
            <a:spLocks noChangeArrowheads="1"/>
          </p:cNvSpPr>
          <p:nvPr/>
        </p:nvSpPr>
        <p:spPr bwMode="auto">
          <a:xfrm>
            <a:off x="2586661" y="3352976"/>
            <a:ext cx="1136543" cy="383458"/>
          </a:xfrm>
          <a:prstGeom prst="rect">
            <a:avLst/>
          </a:prstGeom>
          <a:solidFill>
            <a:srgbClr val="FF66FF"/>
          </a:solidFill>
          <a:ln w="9525">
            <a:noFill/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66FF"/>
            </a:extrusionClr>
          </a:sp3d>
        </p:spPr>
        <p:txBody>
          <a:bodyPr wrap="none" anchor="ctr">
            <a:flatTx/>
          </a:bodyPr>
          <a:lstStyle/>
          <a:p>
            <a:r>
              <a:rPr lang="en-US" altLang="zh-CN" dirty="0" smtClean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sentinel1</a:t>
            </a:r>
            <a:endParaRPr lang="zh-CN" altLang="en-US" dirty="0">
              <a:solidFill>
                <a:srgbClr val="FFFF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7" name="Rectangle 20"/>
          <p:cNvSpPr>
            <a:spLocks noChangeArrowheads="1"/>
          </p:cNvSpPr>
          <p:nvPr/>
        </p:nvSpPr>
        <p:spPr bwMode="auto">
          <a:xfrm>
            <a:off x="7053150" y="3352976"/>
            <a:ext cx="1245786" cy="327218"/>
          </a:xfrm>
          <a:prstGeom prst="rect">
            <a:avLst/>
          </a:prstGeom>
          <a:solidFill>
            <a:srgbClr val="FF6600"/>
          </a:solidFill>
          <a:ln w="9525">
            <a:noFill/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6600"/>
            </a:extrusionClr>
          </a:sp3d>
        </p:spPr>
        <p:txBody>
          <a:bodyPr wrap="none" anchor="ctr">
            <a:flatTx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sentinel2</a:t>
            </a:r>
            <a:endParaRPr lang="zh-CN" altLang="en-US" dirty="0">
              <a:solidFill>
                <a:schemeClr val="bg1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8" name="AutoShape 8"/>
          <p:cNvSpPr>
            <a:spLocks noChangeArrowheads="1"/>
          </p:cNvSpPr>
          <p:nvPr/>
        </p:nvSpPr>
        <p:spPr bwMode="auto">
          <a:xfrm>
            <a:off x="2059491" y="3162575"/>
            <a:ext cx="439043" cy="330649"/>
          </a:xfrm>
          <a:prstGeom prst="rightArrow">
            <a:avLst>
              <a:gd name="adj1" fmla="val 49861"/>
              <a:gd name="adj2" fmla="val 53168"/>
            </a:avLst>
          </a:prstGeom>
          <a:gradFill rotWithShape="1">
            <a:gsLst>
              <a:gs pos="0">
                <a:srgbClr val="3399FF"/>
              </a:gs>
              <a:gs pos="100000">
                <a:schemeClr val="bg1"/>
              </a:gs>
            </a:gsLst>
            <a:lin ang="5400000" scaled="1"/>
          </a:gradFill>
          <a:ln w="12700" cap="rnd" algn="ctr">
            <a:solidFill>
              <a:srgbClr val="3399FF"/>
            </a:solidFill>
            <a:miter lim="800000"/>
            <a:headEnd/>
            <a:tailEnd/>
          </a:ln>
          <a:effectLst>
            <a:outerShdw dist="71842" dir="2700000" algn="ctr" rotWithShape="0">
              <a:srgbClr val="808080">
                <a:alpha val="50000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9" name="AutoShape 8"/>
          <p:cNvSpPr>
            <a:spLocks noChangeArrowheads="1"/>
          </p:cNvSpPr>
          <p:nvPr/>
        </p:nvSpPr>
        <p:spPr bwMode="auto">
          <a:xfrm rot="10800000">
            <a:off x="2059491" y="3419772"/>
            <a:ext cx="392064" cy="324466"/>
          </a:xfrm>
          <a:prstGeom prst="rightArrow">
            <a:avLst>
              <a:gd name="adj1" fmla="val 49861"/>
              <a:gd name="adj2" fmla="val 53168"/>
            </a:avLst>
          </a:prstGeom>
          <a:gradFill rotWithShape="1">
            <a:gsLst>
              <a:gs pos="0">
                <a:srgbClr val="3399FF"/>
              </a:gs>
              <a:gs pos="100000">
                <a:schemeClr val="bg1"/>
              </a:gs>
            </a:gsLst>
            <a:lin ang="5400000" scaled="1"/>
          </a:gradFill>
          <a:ln w="12700" cap="rnd" algn="ctr">
            <a:solidFill>
              <a:srgbClr val="3399FF"/>
            </a:solidFill>
            <a:miter lim="800000"/>
            <a:headEnd/>
            <a:tailEnd/>
          </a:ln>
          <a:effectLst>
            <a:outerShdw dist="71842" dir="2700000" algn="ctr" rotWithShape="0">
              <a:srgbClr val="808080">
                <a:alpha val="50000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0" name="矩形 17"/>
          <p:cNvSpPr>
            <a:spLocks noChangeArrowheads="1"/>
          </p:cNvSpPr>
          <p:nvPr/>
        </p:nvSpPr>
        <p:spPr bwMode="auto">
          <a:xfrm>
            <a:off x="1496734" y="3070803"/>
            <a:ext cx="438894" cy="328024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</p:spPr>
        <p:txBody>
          <a:bodyPr anchor="ctr" anchorCtr="1"/>
          <a:lstStyle/>
          <a:p>
            <a:pPr algn="ctr"/>
            <a:r>
              <a:rPr lang="zh-CN" altLang="en-US" sz="2000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写</a:t>
            </a:r>
            <a:endParaRPr lang="zh-CN" altLang="en-US" sz="2000" b="1" dirty="0">
              <a:solidFill>
                <a:schemeClr val="accent4">
                  <a:lumMod val="75000"/>
                </a:schemeClr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51" name="矩形 17"/>
          <p:cNvSpPr>
            <a:spLocks noChangeArrowheads="1"/>
          </p:cNvSpPr>
          <p:nvPr/>
        </p:nvSpPr>
        <p:spPr bwMode="auto">
          <a:xfrm>
            <a:off x="1482696" y="3422119"/>
            <a:ext cx="441689" cy="322120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</p:spPr>
        <p:txBody>
          <a:bodyPr anchor="ctr" anchorCtr="1"/>
          <a:lstStyle/>
          <a:p>
            <a:pPr algn="ctr"/>
            <a:r>
              <a:rPr lang="zh-CN" altLang="en-US" sz="2000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读</a:t>
            </a:r>
            <a:endParaRPr lang="zh-CN" altLang="en-US" sz="2000" b="1" dirty="0">
              <a:solidFill>
                <a:schemeClr val="accent4">
                  <a:lumMod val="75000"/>
                </a:schemeClr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52" name="下箭头 51"/>
          <p:cNvSpPr/>
          <p:nvPr/>
        </p:nvSpPr>
        <p:spPr bwMode="auto">
          <a:xfrm rot="14366110" flipH="1">
            <a:off x="4035039" y="2163589"/>
            <a:ext cx="427703" cy="958660"/>
          </a:xfrm>
          <a:prstGeom prst="downArrow">
            <a:avLst/>
          </a:prstGeom>
          <a:solidFill>
            <a:srgbClr val="00B0F0"/>
          </a:solidFill>
          <a:ln w="9525" algn="ctr">
            <a:noFill/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ctr">
              <a:defRPr/>
            </a:pPr>
            <a:endParaRPr lang="zh-CN" altLang="en-US" sz="2000" b="1" dirty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cxnSp>
        <p:nvCxnSpPr>
          <p:cNvPr id="53" name="直接箭头连接符 23"/>
          <p:cNvCxnSpPr>
            <a:cxnSpLocks noChangeShapeType="1"/>
          </p:cNvCxnSpPr>
          <p:nvPr/>
        </p:nvCxnSpPr>
        <p:spPr bwMode="auto">
          <a:xfrm>
            <a:off x="3495445" y="3956863"/>
            <a:ext cx="1333889" cy="856203"/>
          </a:xfrm>
          <a:prstGeom prst="straightConnector1">
            <a:avLst/>
          </a:prstGeom>
          <a:noFill/>
          <a:ln w="28575" algn="ctr">
            <a:solidFill>
              <a:srgbClr val="0033CC"/>
            </a:solidFill>
            <a:prstDash val="dash"/>
            <a:round/>
            <a:headEnd/>
            <a:tailEnd type="arrow" w="med" len="med"/>
          </a:ln>
        </p:spPr>
      </p:cxnSp>
      <p:cxnSp>
        <p:nvCxnSpPr>
          <p:cNvPr id="55" name="直接箭头连接符 23"/>
          <p:cNvCxnSpPr>
            <a:cxnSpLocks noChangeShapeType="1"/>
          </p:cNvCxnSpPr>
          <p:nvPr/>
        </p:nvCxnSpPr>
        <p:spPr bwMode="auto">
          <a:xfrm flipH="1" flipV="1">
            <a:off x="6187500" y="2338285"/>
            <a:ext cx="865650" cy="732518"/>
          </a:xfrm>
          <a:prstGeom prst="straightConnector1">
            <a:avLst/>
          </a:prstGeom>
          <a:noFill/>
          <a:ln w="28575" algn="ctr">
            <a:solidFill>
              <a:srgbClr val="0033CC"/>
            </a:solidFill>
            <a:prstDash val="dash"/>
            <a:round/>
            <a:headEnd/>
            <a:tailEnd type="arrow" w="med" len="med"/>
          </a:ln>
        </p:spPr>
      </p:cxnSp>
      <p:cxnSp>
        <p:nvCxnSpPr>
          <p:cNvPr id="58" name="直接箭头连接符 23"/>
          <p:cNvCxnSpPr>
            <a:cxnSpLocks noChangeShapeType="1"/>
          </p:cNvCxnSpPr>
          <p:nvPr/>
        </p:nvCxnSpPr>
        <p:spPr bwMode="auto">
          <a:xfrm flipH="1">
            <a:off x="6415432" y="3910700"/>
            <a:ext cx="921129" cy="1001649"/>
          </a:xfrm>
          <a:prstGeom prst="straightConnector1">
            <a:avLst/>
          </a:prstGeom>
          <a:noFill/>
          <a:ln w="28575" algn="ctr">
            <a:solidFill>
              <a:srgbClr val="0033CC"/>
            </a:solidFill>
            <a:prstDash val="dash"/>
            <a:round/>
            <a:headEnd/>
            <a:tailEnd type="arrow" w="med" len="med"/>
          </a:ln>
        </p:spPr>
      </p:cxnSp>
      <p:graphicFrame>
        <p:nvGraphicFramePr>
          <p:cNvPr id="61" name="图示 60"/>
          <p:cNvGraphicFramePr/>
          <p:nvPr>
            <p:extLst>
              <p:ext uri="{D42A27DB-BD31-4B8C-83A1-F6EECF244321}">
                <p14:modId xmlns:p14="http://schemas.microsoft.com/office/powerpoint/2010/main" val="2831809507"/>
              </p:ext>
            </p:extLst>
          </p:nvPr>
        </p:nvGraphicFramePr>
        <p:xfrm>
          <a:off x="9118440" y="376532"/>
          <a:ext cx="2863354" cy="15259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41986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749" y="261886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QA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9271" y="1332824"/>
            <a:ext cx="11801168" cy="2710905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Sentinel</a:t>
            </a:r>
            <a:r>
              <a:rPr lang="zh-CN" altLang="en-US" dirty="0" smtClean="0"/>
              <a:t>是什么？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   Sentinel</a:t>
            </a:r>
            <a:r>
              <a:rPr lang="zh-CN" altLang="en-US" sz="2400" dirty="0" smtClean="0"/>
              <a:t>是</a:t>
            </a:r>
            <a:r>
              <a:rPr lang="en-US" altLang="zh-CN" sz="2400" dirty="0" smtClean="0"/>
              <a:t>redis</a:t>
            </a:r>
            <a:r>
              <a:rPr lang="zh-CN" altLang="en-US" sz="2400" dirty="0" smtClean="0"/>
              <a:t>内置</a:t>
            </a:r>
            <a:r>
              <a:rPr lang="en-US" altLang="zh-CN" sz="2400" dirty="0" smtClean="0"/>
              <a:t>failover</a:t>
            </a:r>
            <a:r>
              <a:rPr lang="zh-CN" altLang="en-US" sz="2400" dirty="0" smtClean="0"/>
              <a:t>机制，在</a:t>
            </a:r>
            <a:r>
              <a:rPr lang="en-US" altLang="zh-CN" sz="2400" dirty="0" smtClean="0"/>
              <a:t>M/S</a:t>
            </a:r>
            <a:r>
              <a:rPr lang="zh-CN" altLang="en-US" sz="2400" dirty="0" smtClean="0"/>
              <a:t>架构中，必须有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个以上</a:t>
            </a:r>
            <a:r>
              <a:rPr lang="en-US" altLang="zh-CN" sz="2400" dirty="0" smtClean="0"/>
              <a:t>Sentinel</a:t>
            </a:r>
            <a:r>
              <a:rPr lang="zh-CN" altLang="en-US" sz="2400" dirty="0" smtClean="0"/>
              <a:t>才能将</a:t>
            </a:r>
            <a:r>
              <a:rPr lang="en-US" altLang="zh-CN" sz="2400" dirty="0" smtClean="0"/>
              <a:t>slave</a:t>
            </a:r>
            <a:r>
              <a:rPr lang="zh-CN" altLang="en-US" sz="2400" dirty="0" smtClean="0"/>
              <a:t>提升为</a:t>
            </a:r>
            <a:r>
              <a:rPr lang="en-US" altLang="zh-CN" sz="2400" dirty="0" smtClean="0"/>
              <a:t>master</a:t>
            </a:r>
            <a:r>
              <a:rPr lang="zh-CN" altLang="en-US" sz="2400" dirty="0" smtClean="0"/>
              <a:t>。在</a:t>
            </a:r>
            <a:r>
              <a:rPr lang="en-US" altLang="zh-CN" sz="2400" dirty="0" smtClean="0"/>
              <a:t>redis</a:t>
            </a:r>
            <a:r>
              <a:rPr lang="zh-CN" altLang="en-US" sz="2400" dirty="0" smtClean="0"/>
              <a:t>集群中，</a:t>
            </a:r>
            <a:r>
              <a:rPr lang="en-US" altLang="zh-CN" sz="2400" dirty="0" smtClean="0"/>
              <a:t> Sentinel</a:t>
            </a:r>
            <a:r>
              <a:rPr lang="zh-CN" altLang="en-US" sz="2400" dirty="0" smtClean="0"/>
              <a:t>还是客户端操作</a:t>
            </a:r>
            <a:r>
              <a:rPr lang="en-US" altLang="zh-CN" sz="2400" dirty="0" smtClean="0"/>
              <a:t>master</a:t>
            </a:r>
            <a:r>
              <a:rPr lang="zh-CN" altLang="en-US" sz="2400" dirty="0" smtClean="0"/>
              <a:t>的入</a:t>
            </a:r>
            <a:r>
              <a:rPr lang="zh-CN" altLang="en-US" sz="2400" dirty="0"/>
              <a:t>口。客户端只需要利用</a:t>
            </a:r>
            <a:r>
              <a:rPr lang="en-US" altLang="zh-CN" sz="2400" dirty="0"/>
              <a:t>API</a:t>
            </a:r>
            <a:r>
              <a:rPr lang="zh-CN" altLang="en-US" sz="2400" dirty="0"/>
              <a:t>连接</a:t>
            </a:r>
            <a:r>
              <a:rPr lang="en-US" altLang="zh-CN" sz="2400" dirty="0"/>
              <a:t>Sentinel</a:t>
            </a:r>
            <a:r>
              <a:rPr lang="zh-CN" altLang="en-US" sz="2400" dirty="0"/>
              <a:t>，发送</a:t>
            </a:r>
            <a:r>
              <a:rPr lang="en-US" altLang="zh-CN" sz="2400" dirty="0">
                <a:solidFill>
                  <a:srgbClr val="00B050"/>
                </a:solidFill>
              </a:rPr>
              <a:t>SENTINEL get-master-</a:t>
            </a:r>
            <a:r>
              <a:rPr lang="en-US" altLang="zh-CN" sz="2400" dirty="0" err="1">
                <a:solidFill>
                  <a:srgbClr val="00B050"/>
                </a:solidFill>
              </a:rPr>
              <a:t>addr</a:t>
            </a:r>
            <a:r>
              <a:rPr lang="en-US" altLang="zh-CN" sz="2400" dirty="0">
                <a:solidFill>
                  <a:srgbClr val="00B050"/>
                </a:solidFill>
              </a:rPr>
              <a:t>-by-name </a:t>
            </a:r>
            <a:r>
              <a:rPr lang="en-US" altLang="zh-CN" sz="2400" dirty="0" err="1">
                <a:solidFill>
                  <a:srgbClr val="7030A0"/>
                </a:solidFill>
              </a:rPr>
              <a:t>master_name</a:t>
            </a:r>
            <a:r>
              <a:rPr lang="zh-CN" altLang="en-US" sz="2400" dirty="0"/>
              <a:t>指令，获得可用的</a:t>
            </a:r>
            <a:r>
              <a:rPr lang="en-US" altLang="zh-CN" sz="2400" dirty="0"/>
              <a:t>redis</a:t>
            </a:r>
            <a:r>
              <a:rPr lang="zh-CN" altLang="en-US" sz="2400" dirty="0"/>
              <a:t>的</a:t>
            </a:r>
            <a:r>
              <a:rPr lang="en-US" altLang="zh-CN" sz="2400" dirty="0">
                <a:solidFill>
                  <a:srgbClr val="FF0000"/>
                </a:solidFill>
              </a:rPr>
              <a:t>IP</a:t>
            </a:r>
            <a:r>
              <a:rPr lang="zh-CN" altLang="en-US" sz="2400" dirty="0"/>
              <a:t>、</a:t>
            </a:r>
            <a:r>
              <a:rPr lang="zh-CN" altLang="en-US" sz="2400" dirty="0">
                <a:solidFill>
                  <a:srgbClr val="FF0000"/>
                </a:solidFill>
              </a:rPr>
              <a:t>端</a:t>
            </a:r>
            <a:r>
              <a:rPr lang="zh-CN" altLang="en-US" sz="2400" dirty="0" smtClean="0">
                <a:solidFill>
                  <a:srgbClr val="FF0000"/>
                </a:solidFill>
              </a:rPr>
              <a:t>口</a:t>
            </a:r>
            <a:r>
              <a:rPr lang="zh-CN" altLang="en-US" sz="2400" dirty="0" smtClean="0"/>
              <a:t>，再用代码连接其给出的</a:t>
            </a:r>
            <a:r>
              <a:rPr lang="en-US" altLang="zh-CN" sz="2400" dirty="0" smtClean="0">
                <a:solidFill>
                  <a:srgbClr val="FF0000"/>
                </a:solidFill>
              </a:rPr>
              <a:t>IP + </a:t>
            </a:r>
            <a:r>
              <a:rPr lang="zh-CN" altLang="en-US" sz="2400" dirty="0" smtClean="0">
                <a:solidFill>
                  <a:srgbClr val="FF0000"/>
                </a:solidFill>
              </a:rPr>
              <a:t>端口</a:t>
            </a:r>
            <a:r>
              <a:rPr lang="zh-CN" altLang="en-US" sz="2400" dirty="0" smtClean="0"/>
              <a:t>，即可操作</a:t>
            </a:r>
            <a:r>
              <a:rPr lang="en-US" altLang="zh-CN" sz="2400" dirty="0" smtClean="0"/>
              <a:t>redis</a:t>
            </a:r>
            <a:r>
              <a:rPr lang="zh-CN" altLang="en-US" sz="2400" dirty="0" smtClean="0"/>
              <a:t>。在</a:t>
            </a:r>
            <a:r>
              <a:rPr lang="en-US" altLang="zh-CN" sz="2400" dirty="0"/>
              <a:t>HA</a:t>
            </a:r>
            <a:r>
              <a:rPr lang="zh-CN" altLang="en-US" sz="2400" dirty="0"/>
              <a:t>架构中，</a:t>
            </a:r>
            <a:r>
              <a:rPr lang="en-US" altLang="zh-CN" sz="2400" dirty="0"/>
              <a:t>M/S</a:t>
            </a:r>
            <a:r>
              <a:rPr lang="zh-CN" altLang="en-US" sz="2400" dirty="0"/>
              <a:t>的切换对客户端是透明</a:t>
            </a:r>
            <a:r>
              <a:rPr lang="zh-CN" altLang="en-US" sz="2400" dirty="0" smtClean="0"/>
              <a:t>的。</a:t>
            </a:r>
            <a:endParaRPr lang="zh-CN" altLang="en-US" sz="2400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189271" y="5349558"/>
            <a:ext cx="11801168" cy="9463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Sentinel</a:t>
            </a:r>
            <a:r>
              <a:rPr lang="zh-CN" altLang="en-US" dirty="0" smtClean="0"/>
              <a:t>会不会成为单点故障？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z="2400" dirty="0" smtClean="0"/>
              <a:t>      </a:t>
            </a:r>
            <a:r>
              <a:rPr lang="zh-CN" altLang="en-US" sz="2400" dirty="0" smtClean="0"/>
              <a:t>和</a:t>
            </a:r>
            <a:r>
              <a:rPr lang="en-US" altLang="zh-CN" sz="2400" dirty="0" smtClean="0"/>
              <a:t>HaProxy</a:t>
            </a:r>
            <a:r>
              <a:rPr lang="zh-CN" altLang="en-US" sz="2400" dirty="0" smtClean="0"/>
              <a:t>性质相同，</a:t>
            </a:r>
            <a:r>
              <a:rPr lang="en-US" altLang="zh-CN" sz="2400" dirty="0" smtClean="0"/>
              <a:t> Sentinel</a:t>
            </a:r>
            <a:r>
              <a:rPr lang="zh-CN" altLang="en-US" sz="2400" dirty="0" smtClean="0"/>
              <a:t>只转发请求而不处理请求，因此很不容易宕机。</a:t>
            </a:r>
            <a:endParaRPr lang="zh-CN" altLang="en-US" sz="24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749" y="3981795"/>
            <a:ext cx="8488086" cy="1132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06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293337" y="341220"/>
            <a:ext cx="2187268" cy="952255"/>
          </a:xfrm>
          <a:prstGeom prst="roundRect">
            <a:avLst>
              <a:gd name="adj" fmla="val 10000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en-US" altLang="zh-CN" dirty="0" smtClean="0"/>
          </a:p>
          <a:p>
            <a:pPr algn="ctr"/>
            <a:r>
              <a:rPr lang="zh-CN" altLang="en-US" dirty="0" smtClean="0"/>
              <a:t>准生产环境</a:t>
            </a:r>
            <a:endParaRPr lang="zh-CN" altLang="en-US" dirty="0"/>
          </a:p>
        </p:txBody>
      </p:sp>
      <p:pic>
        <p:nvPicPr>
          <p:cNvPr id="5" name="Picture 26" descr="server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572"/>
          <a:stretch/>
        </p:blipFill>
        <p:spPr bwMode="auto">
          <a:xfrm>
            <a:off x="5135206" y="1720594"/>
            <a:ext cx="620849" cy="1074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6" descr="server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572"/>
          <a:stretch/>
        </p:blipFill>
        <p:spPr bwMode="auto">
          <a:xfrm>
            <a:off x="2898271" y="4392649"/>
            <a:ext cx="620849" cy="1074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6" descr="server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572"/>
          <a:stretch/>
        </p:blipFill>
        <p:spPr bwMode="auto">
          <a:xfrm>
            <a:off x="5135206" y="4357611"/>
            <a:ext cx="620849" cy="1074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6" descr="server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572"/>
          <a:stretch/>
        </p:blipFill>
        <p:spPr bwMode="auto">
          <a:xfrm>
            <a:off x="7366114" y="4357611"/>
            <a:ext cx="620849" cy="1074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 Box 46"/>
          <p:cNvSpPr txBox="1">
            <a:spLocks noChangeArrowheads="1"/>
          </p:cNvSpPr>
          <p:nvPr/>
        </p:nvSpPr>
        <p:spPr bwMode="auto">
          <a:xfrm>
            <a:off x="2480605" y="5569960"/>
            <a:ext cx="191059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b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 dirty="0" smtClean="0">
                <a:solidFill>
                  <a:srgbClr val="00B050"/>
                </a:solidFill>
                <a:latin typeface="楷体_GB2312" pitchFamily="49" charset="-122"/>
                <a:ea typeface="楷体_GB2312" pitchFamily="49" charset="-122"/>
              </a:rPr>
              <a:t>redis + memcached</a:t>
            </a:r>
            <a:endParaRPr lang="zh-CN" altLang="en-US" sz="1600" dirty="0">
              <a:solidFill>
                <a:srgbClr val="00B05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5" name="Text Box 46"/>
          <p:cNvSpPr txBox="1">
            <a:spLocks noChangeArrowheads="1"/>
          </p:cNvSpPr>
          <p:nvPr/>
        </p:nvSpPr>
        <p:spPr bwMode="auto">
          <a:xfrm>
            <a:off x="5266836" y="5446849"/>
            <a:ext cx="122966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b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 dirty="0" smtClean="0">
                <a:solidFill>
                  <a:srgbClr val="00B050"/>
                </a:solidFill>
                <a:latin typeface="楷体_GB2312" pitchFamily="49" charset="-122"/>
                <a:ea typeface="楷体_GB2312" pitchFamily="49" charset="-122"/>
              </a:rPr>
              <a:t>Mysql master</a:t>
            </a:r>
            <a:endParaRPr lang="zh-CN" altLang="en-US" sz="1600" dirty="0">
              <a:solidFill>
                <a:srgbClr val="00B05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6" name="Text Box 46"/>
          <p:cNvSpPr txBox="1">
            <a:spLocks noChangeArrowheads="1"/>
          </p:cNvSpPr>
          <p:nvPr/>
        </p:nvSpPr>
        <p:spPr bwMode="auto">
          <a:xfrm>
            <a:off x="7372139" y="5563684"/>
            <a:ext cx="122966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b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 dirty="0" smtClean="0">
                <a:solidFill>
                  <a:srgbClr val="00B050"/>
                </a:solidFill>
                <a:latin typeface="楷体_GB2312" pitchFamily="49" charset="-122"/>
                <a:ea typeface="楷体_GB2312" pitchFamily="49" charset="-122"/>
              </a:rPr>
              <a:t>Mysql slave</a:t>
            </a:r>
            <a:endParaRPr lang="zh-CN" altLang="en-US" sz="1600" dirty="0">
              <a:solidFill>
                <a:srgbClr val="00B05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7" name="Text Box 46"/>
          <p:cNvSpPr txBox="1">
            <a:spLocks noChangeArrowheads="1"/>
          </p:cNvSpPr>
          <p:nvPr/>
        </p:nvSpPr>
        <p:spPr bwMode="auto">
          <a:xfrm>
            <a:off x="5859122" y="2087155"/>
            <a:ext cx="152193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b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 dirty="0" smtClean="0">
                <a:solidFill>
                  <a:srgbClr val="00B050"/>
                </a:solidFill>
                <a:latin typeface="楷体_GB2312" pitchFamily="49" charset="-122"/>
                <a:ea typeface="楷体_GB2312" pitchFamily="49" charset="-122"/>
              </a:rPr>
              <a:t>Nginx</a:t>
            </a:r>
            <a:endParaRPr lang="zh-CN" altLang="en-US" sz="1600" dirty="0">
              <a:solidFill>
                <a:srgbClr val="00B05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8" name="Text Box 46"/>
          <p:cNvSpPr txBox="1">
            <a:spLocks noChangeArrowheads="1"/>
          </p:cNvSpPr>
          <p:nvPr/>
        </p:nvSpPr>
        <p:spPr bwMode="auto">
          <a:xfrm>
            <a:off x="6605145" y="1293475"/>
            <a:ext cx="152193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b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 dirty="0" smtClean="0">
                <a:solidFill>
                  <a:schemeClr val="accent2">
                    <a:lumMod val="75000"/>
                  </a:schemeClr>
                </a:solidFill>
                <a:latin typeface="楷体_GB2312" pitchFamily="49" charset="-122"/>
                <a:ea typeface="楷体_GB2312" pitchFamily="49" charset="-122"/>
              </a:rPr>
              <a:t>PHP 1</a:t>
            </a:r>
            <a:endParaRPr lang="zh-CN" altLang="en-US" sz="1600" dirty="0">
              <a:solidFill>
                <a:schemeClr val="accent2">
                  <a:lumMod val="75000"/>
                </a:schemeClr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9" name="Text Box 46"/>
          <p:cNvSpPr txBox="1">
            <a:spLocks noChangeArrowheads="1"/>
          </p:cNvSpPr>
          <p:nvPr/>
        </p:nvSpPr>
        <p:spPr bwMode="auto">
          <a:xfrm>
            <a:off x="6611167" y="1752075"/>
            <a:ext cx="152193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b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 dirty="0" smtClean="0">
                <a:solidFill>
                  <a:schemeClr val="accent2">
                    <a:lumMod val="75000"/>
                  </a:schemeClr>
                </a:solidFill>
                <a:latin typeface="楷体_GB2312" pitchFamily="49" charset="-122"/>
                <a:ea typeface="楷体_GB2312" pitchFamily="49" charset="-122"/>
              </a:rPr>
              <a:t>PHP 2</a:t>
            </a:r>
            <a:endParaRPr lang="zh-CN" altLang="en-US" sz="1600" dirty="0">
              <a:solidFill>
                <a:schemeClr val="accent2">
                  <a:lumMod val="75000"/>
                </a:schemeClr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0" name="Text Box 46"/>
          <p:cNvSpPr txBox="1">
            <a:spLocks noChangeArrowheads="1"/>
          </p:cNvSpPr>
          <p:nvPr/>
        </p:nvSpPr>
        <p:spPr bwMode="auto">
          <a:xfrm>
            <a:off x="6611168" y="2198566"/>
            <a:ext cx="152193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b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 dirty="0" smtClean="0">
                <a:solidFill>
                  <a:schemeClr val="accent2">
                    <a:lumMod val="75000"/>
                  </a:schemeClr>
                </a:solidFill>
                <a:latin typeface="楷体_GB2312" pitchFamily="49" charset="-122"/>
                <a:ea typeface="楷体_GB2312" pitchFamily="49" charset="-122"/>
              </a:rPr>
              <a:t>PHP 3</a:t>
            </a:r>
            <a:endParaRPr lang="zh-CN" altLang="en-US" sz="1600" dirty="0">
              <a:solidFill>
                <a:schemeClr val="accent2">
                  <a:lumMod val="75000"/>
                </a:schemeClr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1" name="Text Box 46"/>
          <p:cNvSpPr txBox="1">
            <a:spLocks noChangeArrowheads="1"/>
          </p:cNvSpPr>
          <p:nvPr/>
        </p:nvSpPr>
        <p:spPr bwMode="auto">
          <a:xfrm>
            <a:off x="6605145" y="2657166"/>
            <a:ext cx="152193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b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 dirty="0" smtClean="0">
                <a:solidFill>
                  <a:schemeClr val="accent2">
                    <a:lumMod val="75000"/>
                  </a:schemeClr>
                </a:solidFill>
                <a:latin typeface="楷体_GB2312" pitchFamily="49" charset="-122"/>
                <a:ea typeface="楷体_GB2312" pitchFamily="49" charset="-122"/>
              </a:rPr>
              <a:t>PHP 4</a:t>
            </a:r>
            <a:endParaRPr lang="zh-CN" altLang="en-US" sz="1600" dirty="0">
              <a:solidFill>
                <a:schemeClr val="accent2">
                  <a:lumMod val="75000"/>
                </a:schemeClr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2" name="Line 103"/>
          <p:cNvSpPr>
            <a:spLocks noChangeShapeType="1"/>
          </p:cNvSpPr>
          <p:nvPr/>
        </p:nvSpPr>
        <p:spPr bwMode="auto">
          <a:xfrm flipH="1">
            <a:off x="3519120" y="2995720"/>
            <a:ext cx="1131706" cy="977190"/>
          </a:xfrm>
          <a:prstGeom prst="line">
            <a:avLst/>
          </a:prstGeom>
          <a:noFill/>
          <a:ln w="50800">
            <a:solidFill>
              <a:srgbClr val="FF66FF"/>
            </a:solidFill>
            <a:round/>
            <a:headEnd type="none" w="sm" len="sm"/>
            <a:tailEnd type="triangle" w="med" len="med"/>
          </a:ln>
          <a:effectLst>
            <a:prstShdw prst="shdw17" dist="17961" dir="2700000">
              <a:srgbClr val="FF66FF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" name="Line 103"/>
          <p:cNvSpPr>
            <a:spLocks noChangeShapeType="1"/>
          </p:cNvSpPr>
          <p:nvPr/>
        </p:nvSpPr>
        <p:spPr bwMode="auto">
          <a:xfrm flipH="1">
            <a:off x="5445630" y="2995720"/>
            <a:ext cx="54286" cy="1187609"/>
          </a:xfrm>
          <a:prstGeom prst="line">
            <a:avLst/>
          </a:prstGeom>
          <a:noFill/>
          <a:ln w="50800">
            <a:solidFill>
              <a:srgbClr val="FF66FF"/>
            </a:solidFill>
            <a:round/>
            <a:headEnd type="none" w="sm" len="sm"/>
            <a:tailEnd type="triangle" w="med" len="med"/>
          </a:ln>
          <a:effectLst>
            <a:prstShdw prst="shdw17" dist="17961" dir="2700000">
              <a:srgbClr val="FF66FF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4" name="组合 23"/>
          <p:cNvGrpSpPr/>
          <p:nvPr/>
        </p:nvGrpSpPr>
        <p:grpSpPr>
          <a:xfrm rot="16200000">
            <a:off x="6274710" y="4768056"/>
            <a:ext cx="578772" cy="507195"/>
            <a:chOff x="901196" y="1114416"/>
            <a:chExt cx="1024688" cy="559480"/>
          </a:xfrm>
        </p:grpSpPr>
        <p:sp>
          <p:nvSpPr>
            <p:cNvPr id="25" name="右箭头 24"/>
            <p:cNvSpPr/>
            <p:nvPr/>
          </p:nvSpPr>
          <p:spPr>
            <a:xfrm rot="5400000">
              <a:off x="1133800" y="881812"/>
              <a:ext cx="559480" cy="1024688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右箭头 4"/>
            <p:cNvSpPr/>
            <p:nvPr/>
          </p:nvSpPr>
          <p:spPr>
            <a:xfrm>
              <a:off x="1106134" y="1114416"/>
              <a:ext cx="614812" cy="39163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1900"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10253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7443787"/>
              </p:ext>
            </p:extLst>
          </p:nvPr>
        </p:nvGraphicFramePr>
        <p:xfrm>
          <a:off x="110359" y="799005"/>
          <a:ext cx="11950262" cy="585404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22482"/>
                <a:gridCol w="1513490"/>
                <a:gridCol w="1939158"/>
                <a:gridCol w="1797269"/>
                <a:gridCol w="1939159"/>
                <a:gridCol w="2238704"/>
              </a:tblGrid>
              <a:tr h="64813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800" b="0" kern="100" dirty="0">
                          <a:solidFill>
                            <a:srgbClr val="FFFF00"/>
                          </a:solidFill>
                          <a:effectLst/>
                        </a:rPr>
                        <a:t>名称</a:t>
                      </a:r>
                      <a:endParaRPr lang="zh-CN" sz="2800" b="0" kern="100" dirty="0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b="0" kern="100">
                          <a:solidFill>
                            <a:srgbClr val="FFFF00"/>
                          </a:solidFill>
                          <a:effectLst/>
                        </a:rPr>
                        <a:t>CPU</a:t>
                      </a:r>
                      <a:r>
                        <a:rPr lang="zh-CN" sz="2800" b="0" kern="100">
                          <a:solidFill>
                            <a:srgbClr val="FFFF00"/>
                          </a:solidFill>
                          <a:effectLst/>
                        </a:rPr>
                        <a:t>核数</a:t>
                      </a:r>
                      <a:endParaRPr lang="zh-CN" sz="2800" b="0" kern="100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800" b="0" kern="100">
                          <a:solidFill>
                            <a:srgbClr val="FFFF00"/>
                          </a:solidFill>
                          <a:effectLst/>
                        </a:rPr>
                        <a:t>内存（</a:t>
                      </a:r>
                      <a:r>
                        <a:rPr lang="en-US" sz="2800" b="0" kern="100">
                          <a:solidFill>
                            <a:srgbClr val="FFFF00"/>
                          </a:solidFill>
                          <a:effectLst/>
                        </a:rPr>
                        <a:t>G</a:t>
                      </a:r>
                      <a:r>
                        <a:rPr lang="zh-CN" sz="2800" b="0" kern="100">
                          <a:solidFill>
                            <a:srgbClr val="FFFF00"/>
                          </a:solidFill>
                          <a:effectLst/>
                        </a:rPr>
                        <a:t>）</a:t>
                      </a:r>
                      <a:endParaRPr lang="zh-CN" sz="2800" b="0" kern="100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800" b="0" kern="100" dirty="0">
                          <a:solidFill>
                            <a:srgbClr val="FFFF00"/>
                          </a:solidFill>
                          <a:effectLst/>
                        </a:rPr>
                        <a:t>硬盘（</a:t>
                      </a:r>
                      <a:r>
                        <a:rPr lang="en-US" sz="2800" b="0" kern="100" dirty="0">
                          <a:solidFill>
                            <a:srgbClr val="FFFF00"/>
                          </a:solidFill>
                          <a:effectLst/>
                        </a:rPr>
                        <a:t>G</a:t>
                      </a:r>
                      <a:r>
                        <a:rPr lang="zh-CN" sz="2800" b="0" kern="100" dirty="0">
                          <a:solidFill>
                            <a:srgbClr val="FFFF00"/>
                          </a:solidFill>
                          <a:effectLst/>
                        </a:rPr>
                        <a:t>）</a:t>
                      </a:r>
                      <a:endParaRPr lang="zh-CN" sz="2800" b="0" kern="100" dirty="0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2800" b="0" kern="100" dirty="0" smtClean="0">
                          <a:solidFill>
                            <a:srgbClr val="FFFF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带宽（</a:t>
                      </a:r>
                      <a:r>
                        <a:rPr lang="en-US" altLang="zh-CN" sz="2800" b="0" kern="100" dirty="0" smtClean="0">
                          <a:solidFill>
                            <a:srgbClr val="FFFF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zh-CN" altLang="en-US" sz="2800" b="0" kern="100" dirty="0" smtClean="0">
                          <a:solidFill>
                            <a:srgbClr val="FFFF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）</a:t>
                      </a:r>
                      <a:endParaRPr lang="zh-CN" sz="2800" b="0" kern="100" dirty="0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2800" b="0" kern="100" dirty="0" smtClean="0">
                          <a:solidFill>
                            <a:srgbClr val="FFFF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数量（台）</a:t>
                      </a:r>
                      <a:endParaRPr lang="zh-CN" sz="2800" b="0" kern="100" dirty="0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4813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effectLst/>
                        </a:rPr>
                        <a:t>HaProxy</a:t>
                      </a:r>
                      <a:endParaRPr lang="zh-CN" sz="2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effectLst/>
                        </a:rPr>
                        <a:t>4</a:t>
                      </a:r>
                      <a:endParaRPr lang="zh-CN" sz="2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effectLst/>
                        </a:rPr>
                        <a:t>4</a:t>
                      </a:r>
                      <a:endParaRPr lang="zh-CN" sz="2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effectLst/>
                        </a:rPr>
                        <a:t>20</a:t>
                      </a:r>
                      <a:endParaRPr lang="zh-CN" sz="2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28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</a:t>
                      </a:r>
                      <a:endParaRPr lang="zh-CN" sz="2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28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sz="2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4813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100" dirty="0" smtClean="0">
                          <a:effectLst/>
                        </a:rPr>
                        <a:t>Nginx+PHP</a:t>
                      </a:r>
                      <a:endParaRPr lang="zh-CN" sz="2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2800" kern="100" dirty="0" smtClean="0">
                          <a:effectLst/>
                        </a:rPr>
                        <a:t>4</a:t>
                      </a:r>
                      <a:endParaRPr lang="zh-CN" sz="2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effectLst/>
                        </a:rPr>
                        <a:t>8</a:t>
                      </a:r>
                      <a:endParaRPr lang="zh-CN" sz="2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2800" kern="100" dirty="0" smtClean="0">
                          <a:effectLst/>
                        </a:rPr>
                        <a:t>20</a:t>
                      </a:r>
                      <a:endParaRPr lang="zh-CN" sz="2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28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zh-CN" sz="2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28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zh-CN" sz="2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4813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effectLst/>
                        </a:rPr>
                        <a:t>Redis</a:t>
                      </a:r>
                      <a:endParaRPr lang="zh-CN" sz="2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effectLst/>
                        </a:rPr>
                        <a:t>4</a:t>
                      </a:r>
                      <a:endParaRPr lang="zh-CN" sz="2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effectLst/>
                        </a:rPr>
                        <a:t>4</a:t>
                      </a:r>
                      <a:endParaRPr lang="zh-CN" sz="2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effectLst/>
                        </a:rPr>
                        <a:t>20</a:t>
                      </a:r>
                      <a:endParaRPr lang="zh-CN" sz="2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28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endParaRPr lang="zh-CN" sz="2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28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sz="2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4813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</a:rPr>
                        <a:t>Memcached</a:t>
                      </a:r>
                      <a:endParaRPr lang="zh-CN" sz="2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</a:rPr>
                        <a:t>4</a:t>
                      </a:r>
                      <a:endParaRPr lang="zh-CN" sz="2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effectLst/>
                        </a:rPr>
                        <a:t>4</a:t>
                      </a:r>
                      <a:endParaRPr lang="zh-CN" sz="2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effectLst/>
                        </a:rPr>
                        <a:t>20</a:t>
                      </a:r>
                      <a:endParaRPr lang="zh-CN" sz="2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28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endParaRPr lang="zh-CN" sz="2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28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sz="2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70572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</a:rPr>
                        <a:t>Mysql</a:t>
                      </a:r>
                      <a:r>
                        <a:rPr lang="zh-CN" sz="2800" kern="100">
                          <a:effectLst/>
                        </a:rPr>
                        <a:t>（生产）</a:t>
                      </a:r>
                      <a:endParaRPr lang="zh-CN" sz="2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effectLst/>
                        </a:rPr>
                        <a:t>8</a:t>
                      </a:r>
                      <a:endParaRPr lang="zh-CN" sz="2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effectLst/>
                        </a:rPr>
                        <a:t>16</a:t>
                      </a:r>
                      <a:endParaRPr lang="zh-CN" sz="2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2800" kern="100" dirty="0" smtClean="0">
                          <a:effectLst/>
                        </a:rPr>
                        <a:t>20</a:t>
                      </a:r>
                      <a:endParaRPr lang="zh-CN" sz="2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28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endParaRPr lang="zh-CN" sz="2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28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zh-CN" sz="2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4813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effectLst/>
                        </a:rPr>
                        <a:t>Mysql</a:t>
                      </a:r>
                      <a:r>
                        <a:rPr lang="zh-CN" sz="2800" kern="100" dirty="0" smtClean="0">
                          <a:effectLst/>
                        </a:rPr>
                        <a:t>（</a:t>
                      </a:r>
                      <a:r>
                        <a:rPr lang="zh-CN" altLang="en-US" sz="2800" kern="100" dirty="0" smtClean="0">
                          <a:effectLst/>
                        </a:rPr>
                        <a:t>测试</a:t>
                      </a:r>
                      <a:r>
                        <a:rPr lang="zh-CN" sz="2800" kern="100" dirty="0" smtClean="0">
                          <a:effectLst/>
                        </a:rPr>
                        <a:t>）</a:t>
                      </a:r>
                      <a:endParaRPr lang="zh-CN" sz="2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28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sz="2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2800" kern="100" dirty="0" smtClean="0">
                          <a:effectLst/>
                        </a:rPr>
                        <a:t>4</a:t>
                      </a:r>
                      <a:endParaRPr lang="zh-CN" sz="2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28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  <a:endParaRPr lang="zh-CN" sz="2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28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zh-CN" sz="2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28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无</a:t>
                      </a:r>
                      <a:endParaRPr lang="zh-CN" sz="2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4813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800" kern="100">
                          <a:effectLst/>
                        </a:rPr>
                        <a:t>运维管理主机</a:t>
                      </a:r>
                      <a:endParaRPr lang="zh-CN" sz="2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2800" kern="100" dirty="0" smtClean="0">
                          <a:effectLst/>
                        </a:rPr>
                        <a:t>2</a:t>
                      </a:r>
                      <a:endParaRPr lang="zh-CN" sz="2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effectLst/>
                        </a:rPr>
                        <a:t>4</a:t>
                      </a:r>
                      <a:endParaRPr lang="zh-CN" sz="2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effectLst/>
                        </a:rPr>
                        <a:t>20</a:t>
                      </a:r>
                      <a:endParaRPr lang="zh-CN" sz="2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28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zh-CN" sz="2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28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sz="2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1135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800" kern="100">
                          <a:effectLst/>
                        </a:rPr>
                        <a:t>监控主机</a:t>
                      </a:r>
                      <a:endParaRPr lang="zh-CN" sz="2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28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sz="2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effectLst/>
                        </a:rPr>
                        <a:t>4</a:t>
                      </a:r>
                      <a:endParaRPr lang="zh-CN" sz="2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effectLst/>
                        </a:rPr>
                        <a:t>20</a:t>
                      </a:r>
                      <a:endParaRPr lang="zh-CN" sz="2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28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zh-CN" sz="2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28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无</a:t>
                      </a:r>
                      <a:endParaRPr lang="zh-CN" sz="2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5244498" y="2650742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110359" y="60544"/>
            <a:ext cx="10515600" cy="738461"/>
          </a:xfrm>
        </p:spPr>
        <p:txBody>
          <a:bodyPr>
            <a:normAutofit/>
          </a:bodyPr>
          <a:lstStyle/>
          <a:p>
            <a:r>
              <a:rPr lang="zh-CN" altLang="en-US" sz="2800" dirty="0" smtClean="0"/>
              <a:t>阿里云主机配置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290719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645" y="0"/>
            <a:ext cx="10515600" cy="478936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安装配置</a:t>
            </a:r>
            <a:endParaRPr lang="zh-CN" altLang="en-US" sz="2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3430" y="478936"/>
            <a:ext cx="5072253" cy="6379064"/>
          </a:xfrm>
        </p:spPr>
        <p:txBody>
          <a:bodyPr>
            <a:normAutofit fontScale="70000" lnSpcReduction="20000"/>
          </a:bodyPr>
          <a:lstStyle/>
          <a:p>
            <a:r>
              <a:rPr lang="en-US" altLang="zh-CN" dirty="0" smtClean="0">
                <a:latin typeface="楷体_GB2312" pitchFamily="49" charset="-122"/>
                <a:ea typeface="楷体_GB2312" pitchFamily="49" charset="-122"/>
              </a:rPr>
              <a:t>HaProxy</a:t>
            </a:r>
            <a:endParaRPr lang="en-US" altLang="zh-CN" dirty="0" smtClean="0">
              <a:latin typeface="楷体_GB2312" pitchFamily="49" charset="-122"/>
              <a:ea typeface="楷体_GB2312" pitchFamily="49" charset="-122"/>
            </a:endParaRPr>
          </a:p>
          <a:p>
            <a:pPr lvl="1"/>
            <a:r>
              <a:rPr lang="en-US" altLang="zh-CN" sz="2900" dirty="0" smtClean="0">
                <a:solidFill>
                  <a:schemeClr val="accent5">
                    <a:lumMod val="75000"/>
                  </a:schemeClr>
                </a:solidFill>
                <a:latin typeface="楷体_GB2312" pitchFamily="49" charset="-122"/>
                <a:ea typeface="楷体_GB2312" pitchFamily="49" charset="-122"/>
              </a:rPr>
              <a:t>1.5.15【yum</a:t>
            </a:r>
            <a:r>
              <a:rPr lang="zh-CN" altLang="en-US" sz="2900" dirty="0" smtClean="0">
                <a:solidFill>
                  <a:schemeClr val="accent5">
                    <a:lumMod val="75000"/>
                  </a:schemeClr>
                </a:solidFill>
                <a:latin typeface="楷体_GB2312" pitchFamily="49" charset="-122"/>
                <a:ea typeface="楷体_GB2312" pitchFamily="49" charset="-122"/>
              </a:rPr>
              <a:t>安装</a:t>
            </a:r>
            <a:r>
              <a:rPr lang="en-US" altLang="zh-CN" sz="2900" dirty="0" smtClean="0">
                <a:solidFill>
                  <a:schemeClr val="accent5">
                    <a:lumMod val="75000"/>
                  </a:schemeClr>
                </a:solidFill>
                <a:latin typeface="楷体_GB2312" pitchFamily="49" charset="-122"/>
                <a:ea typeface="楷体_GB2312" pitchFamily="49" charset="-122"/>
              </a:rPr>
              <a:t>1.5.4】</a:t>
            </a:r>
          </a:p>
          <a:p>
            <a:pPr lvl="1"/>
            <a:r>
              <a:rPr lang="zh-CN" altLang="en-US" sz="2900" dirty="0" smtClean="0">
                <a:solidFill>
                  <a:schemeClr val="accent5">
                    <a:lumMod val="75000"/>
                  </a:schemeClr>
                </a:solidFill>
                <a:latin typeface="楷体_GB2312" pitchFamily="49" charset="-122"/>
                <a:ea typeface="楷体_GB2312" pitchFamily="49" charset="-122"/>
              </a:rPr>
              <a:t>配</a:t>
            </a:r>
            <a:r>
              <a:rPr lang="zh-CN" altLang="en-US" sz="2900" dirty="0" smtClean="0">
                <a:solidFill>
                  <a:schemeClr val="accent5">
                    <a:lumMod val="75000"/>
                  </a:schemeClr>
                </a:solidFill>
                <a:latin typeface="楷体_GB2312" pitchFamily="49" charset="-122"/>
                <a:ea typeface="楷体_GB2312" pitchFamily="49" charset="-122"/>
              </a:rPr>
              <a:t>置分发策略</a:t>
            </a:r>
            <a:endParaRPr lang="en-US" altLang="zh-CN" sz="2900" dirty="0" smtClean="0">
              <a:solidFill>
                <a:schemeClr val="accent5">
                  <a:lumMod val="75000"/>
                </a:schemeClr>
              </a:solidFill>
              <a:latin typeface="楷体_GB2312" pitchFamily="49" charset="-122"/>
              <a:ea typeface="楷体_GB2312" pitchFamily="49" charset="-122"/>
            </a:endParaRPr>
          </a:p>
          <a:p>
            <a:pPr lvl="1"/>
            <a:endParaRPr lang="zh-CN" altLang="en-US" dirty="0">
              <a:solidFill>
                <a:srgbClr val="00B050"/>
              </a:solidFill>
              <a:latin typeface="楷体_GB2312" pitchFamily="49" charset="-122"/>
              <a:ea typeface="楷体_GB2312" pitchFamily="49" charset="-122"/>
            </a:endParaRPr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台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Nginx + </a:t>
            </a:r>
            <a:r>
              <a:rPr lang="en-US" altLang="zh-CN" dirty="0" smtClean="0">
                <a:latin typeface="楷体_GB2312" pitchFamily="49" charset="-122"/>
                <a:ea typeface="楷体_GB2312" pitchFamily="49" charset="-122"/>
              </a:rPr>
              <a:t>php</a:t>
            </a:r>
            <a:r>
              <a:rPr lang="zh-CN" altLang="en-US" dirty="0" smtClean="0">
                <a:latin typeface="楷体_GB2312" pitchFamily="49" charset="-122"/>
                <a:ea typeface="楷体_GB2312" pitchFamily="49" charset="-122"/>
              </a:rPr>
              <a:t>、每台</a:t>
            </a:r>
            <a:r>
              <a:rPr lang="en-US" altLang="zh-CN" dirty="0" smtClean="0"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zh-CN" altLang="en-US" dirty="0" smtClean="0">
                <a:latin typeface="楷体_GB2312" pitchFamily="49" charset="-122"/>
                <a:ea typeface="楷体_GB2312" pitchFamily="49" charset="-122"/>
              </a:rPr>
              <a:t>个</a:t>
            </a:r>
            <a:r>
              <a:rPr lang="en-US" altLang="zh-CN" dirty="0" smtClean="0">
                <a:latin typeface="楷体_GB2312" pitchFamily="49" charset="-122"/>
                <a:ea typeface="楷体_GB2312" pitchFamily="49" charset="-122"/>
              </a:rPr>
              <a:t>php</a:t>
            </a:r>
            <a:r>
              <a:rPr lang="zh-CN" altLang="en-US" dirty="0" smtClean="0">
                <a:latin typeface="楷体_GB2312" pitchFamily="49" charset="-122"/>
                <a:ea typeface="楷体_GB2312" pitchFamily="49" charset="-122"/>
              </a:rPr>
              <a:t>实例</a:t>
            </a:r>
            <a:endParaRPr lang="en-US" altLang="zh-CN" dirty="0" smtClean="0">
              <a:latin typeface="楷体_GB2312" pitchFamily="49" charset="-122"/>
              <a:ea typeface="楷体_GB2312" pitchFamily="49" charset="-122"/>
            </a:endParaRPr>
          </a:p>
          <a:p>
            <a:pPr lvl="1"/>
            <a:r>
              <a:rPr lang="zh-CN" altLang="en-US" sz="2900" dirty="0">
                <a:solidFill>
                  <a:schemeClr val="accent4">
                    <a:lumMod val="75000"/>
                  </a:schemeClr>
                </a:solidFill>
                <a:latin typeface="楷体_GB2312" pitchFamily="49" charset="-122"/>
                <a:ea typeface="楷体_GB2312" pitchFamily="49" charset="-122"/>
              </a:rPr>
              <a:t>版</a:t>
            </a:r>
            <a:r>
              <a:rPr lang="zh-CN" altLang="en-US" sz="2900" dirty="0" smtClean="0">
                <a:solidFill>
                  <a:schemeClr val="accent4">
                    <a:lumMod val="75000"/>
                  </a:schemeClr>
                </a:solidFill>
                <a:latin typeface="楷体_GB2312" pitchFamily="49" charset="-122"/>
                <a:ea typeface="楷体_GB2312" pitchFamily="49" charset="-122"/>
              </a:rPr>
              <a:t>本：</a:t>
            </a:r>
            <a:r>
              <a:rPr lang="en-US" altLang="zh-CN" sz="2900" dirty="0" smtClean="0">
                <a:solidFill>
                  <a:schemeClr val="accent4">
                    <a:lumMod val="75000"/>
                  </a:schemeClr>
                </a:solidFill>
                <a:latin typeface="楷体_GB2312" pitchFamily="49" charset="-122"/>
                <a:ea typeface="楷体_GB2312" pitchFamily="49" charset="-122"/>
              </a:rPr>
              <a:t>Nginx 1.8.0</a:t>
            </a:r>
            <a:r>
              <a:rPr lang="zh-CN" altLang="en-US" sz="2900" dirty="0" smtClean="0">
                <a:solidFill>
                  <a:schemeClr val="accent4">
                    <a:lumMod val="75000"/>
                  </a:schemeClr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900" dirty="0" smtClean="0">
                <a:solidFill>
                  <a:schemeClr val="accent4">
                    <a:lumMod val="75000"/>
                  </a:schemeClr>
                </a:solidFill>
                <a:latin typeface="楷体_GB2312" pitchFamily="49" charset="-122"/>
                <a:ea typeface="楷体_GB2312" pitchFamily="49" charset="-122"/>
              </a:rPr>
              <a:t>php 5.6.8</a:t>
            </a:r>
          </a:p>
          <a:p>
            <a:pPr lvl="1"/>
            <a:r>
              <a:rPr lang="en-US" altLang="zh-CN" sz="2900" dirty="0" smtClean="0">
                <a:solidFill>
                  <a:schemeClr val="accent4">
                    <a:lumMod val="75000"/>
                  </a:schemeClr>
                </a:solidFill>
                <a:latin typeface="楷体_GB2312" pitchFamily="49" charset="-122"/>
                <a:ea typeface="楷体_GB2312" pitchFamily="49" charset="-122"/>
              </a:rPr>
              <a:t>Nginx</a:t>
            </a:r>
            <a:r>
              <a:rPr lang="zh-CN" altLang="en-US" sz="2900" dirty="0" smtClean="0">
                <a:solidFill>
                  <a:schemeClr val="accent4">
                    <a:lumMod val="75000"/>
                  </a:schemeClr>
                </a:solidFill>
                <a:latin typeface="楷体_GB2312" pitchFamily="49" charset="-122"/>
                <a:ea typeface="楷体_GB2312" pitchFamily="49" charset="-122"/>
              </a:rPr>
              <a:t>配置</a:t>
            </a:r>
            <a:r>
              <a:rPr lang="zh-CN" altLang="en-US" sz="2900" dirty="0">
                <a:solidFill>
                  <a:schemeClr val="accent4">
                    <a:lumMod val="75000"/>
                  </a:schemeClr>
                </a:solidFill>
                <a:latin typeface="楷体_GB2312" pitchFamily="49" charset="-122"/>
                <a:ea typeface="楷体_GB2312" pitchFamily="49" charset="-122"/>
              </a:rPr>
              <a:t>多域</a:t>
            </a:r>
            <a:r>
              <a:rPr lang="zh-CN" altLang="en-US" sz="2900" dirty="0" smtClean="0">
                <a:solidFill>
                  <a:schemeClr val="accent4">
                    <a:lumMod val="75000"/>
                  </a:schemeClr>
                </a:solidFill>
                <a:latin typeface="楷体_GB2312" pitchFamily="49" charset="-122"/>
                <a:ea typeface="楷体_GB2312" pitchFamily="49" charset="-122"/>
              </a:rPr>
              <a:t>名</a:t>
            </a:r>
            <a:r>
              <a:rPr lang="zh-CN" altLang="en-US" sz="2900" dirty="0" smtClean="0">
                <a:solidFill>
                  <a:schemeClr val="accent4">
                    <a:lumMod val="75000"/>
                  </a:schemeClr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sz="2900" dirty="0" smtClean="0">
                <a:solidFill>
                  <a:schemeClr val="accent4">
                    <a:lumMod val="75000"/>
                  </a:schemeClr>
                </a:solidFill>
                <a:latin typeface="楷体_GB2312" pitchFamily="49" charset="-122"/>
                <a:ea typeface="楷体_GB2312" pitchFamily="49" charset="-122"/>
              </a:rPr>
              <a:t>rewrite</a:t>
            </a:r>
            <a:r>
              <a:rPr lang="zh-CN" altLang="en-US" sz="2900" dirty="0" smtClean="0">
                <a:solidFill>
                  <a:schemeClr val="accent4">
                    <a:lumMod val="75000"/>
                  </a:schemeClr>
                </a:solidFill>
                <a:latin typeface="楷体_GB2312" pitchFamily="49" charset="-122"/>
                <a:ea typeface="楷体_GB2312" pitchFamily="49" charset="-122"/>
              </a:rPr>
              <a:t>、负</a:t>
            </a:r>
            <a:r>
              <a:rPr lang="zh-CN" altLang="en-US" sz="2900" dirty="0" smtClean="0">
                <a:solidFill>
                  <a:schemeClr val="accent4">
                    <a:lumMod val="75000"/>
                  </a:schemeClr>
                </a:solidFill>
                <a:latin typeface="楷体_GB2312" pitchFamily="49" charset="-122"/>
                <a:ea typeface="楷体_GB2312" pitchFamily="49" charset="-122"/>
              </a:rPr>
              <a:t>载均</a:t>
            </a:r>
            <a:r>
              <a:rPr lang="zh-CN" altLang="en-US" sz="2900" dirty="0" smtClean="0">
                <a:solidFill>
                  <a:schemeClr val="accent4">
                    <a:lumMod val="75000"/>
                  </a:schemeClr>
                </a:solidFill>
                <a:latin typeface="楷体_GB2312" pitchFamily="49" charset="-122"/>
                <a:ea typeface="楷体_GB2312" pitchFamily="49" charset="-122"/>
              </a:rPr>
              <a:t>衡</a:t>
            </a:r>
            <a:endParaRPr lang="en-US" altLang="zh-CN" sz="2900" dirty="0">
              <a:solidFill>
                <a:schemeClr val="accent4">
                  <a:lumMod val="75000"/>
                </a:schemeClr>
              </a:solidFill>
              <a:latin typeface="楷体_GB2312" pitchFamily="49" charset="-122"/>
              <a:ea typeface="楷体_GB2312" pitchFamily="49" charset="-122"/>
            </a:endParaRPr>
          </a:p>
          <a:p>
            <a:pPr lvl="1"/>
            <a:r>
              <a:rPr lang="en-US" altLang="zh-CN" sz="2900" dirty="0" smtClean="0">
                <a:solidFill>
                  <a:schemeClr val="accent4">
                    <a:lumMod val="75000"/>
                  </a:schemeClr>
                </a:solidFill>
                <a:latin typeface="楷体_GB2312" pitchFamily="49" charset="-122"/>
                <a:ea typeface="楷体_GB2312" pitchFamily="49" charset="-122"/>
              </a:rPr>
              <a:t>PHP</a:t>
            </a:r>
            <a:r>
              <a:rPr lang="zh-CN" altLang="en-US" sz="2900" dirty="0" smtClean="0">
                <a:solidFill>
                  <a:schemeClr val="accent4">
                    <a:lumMod val="75000"/>
                  </a:schemeClr>
                </a:solidFill>
                <a:latin typeface="楷体_GB2312" pitchFamily="49" charset="-122"/>
                <a:ea typeface="楷体_GB2312" pitchFamily="49" charset="-122"/>
              </a:rPr>
              <a:t>扩展、配</a:t>
            </a:r>
            <a:r>
              <a:rPr lang="zh-CN" altLang="en-US" sz="2900" dirty="0" smtClean="0">
                <a:solidFill>
                  <a:schemeClr val="accent4">
                    <a:lumMod val="75000"/>
                  </a:schemeClr>
                </a:solidFill>
                <a:latin typeface="楷体_GB2312" pitchFamily="49" charset="-122"/>
                <a:ea typeface="楷体_GB2312" pitchFamily="49" charset="-122"/>
              </a:rPr>
              <a:t>置</a:t>
            </a:r>
            <a:r>
              <a:rPr lang="zh-CN" altLang="en-US" sz="2900" dirty="0">
                <a:solidFill>
                  <a:schemeClr val="accent4">
                    <a:lumMod val="75000"/>
                  </a:schemeClr>
                </a:solidFill>
                <a:latin typeface="楷体_GB2312" pitchFamily="49" charset="-122"/>
                <a:ea typeface="楷体_GB2312" pitchFamily="49" charset="-122"/>
              </a:rPr>
              <a:t>进程</a:t>
            </a:r>
            <a:r>
              <a:rPr lang="zh-CN" altLang="en-US" sz="2900" dirty="0" smtClean="0">
                <a:solidFill>
                  <a:schemeClr val="accent4">
                    <a:lumMod val="75000"/>
                  </a:schemeClr>
                </a:solidFill>
                <a:latin typeface="楷体_GB2312" pitchFamily="49" charset="-122"/>
                <a:ea typeface="楷体_GB2312" pitchFamily="49" charset="-122"/>
              </a:rPr>
              <a:t>数</a:t>
            </a:r>
            <a:endParaRPr lang="en-US" altLang="zh-CN" sz="2900" dirty="0" smtClean="0">
              <a:solidFill>
                <a:schemeClr val="accent4">
                  <a:lumMod val="75000"/>
                </a:schemeClr>
              </a:solidFill>
              <a:latin typeface="楷体_GB2312" pitchFamily="49" charset="-122"/>
              <a:ea typeface="楷体_GB2312" pitchFamily="49" charset="-122"/>
            </a:endParaRPr>
          </a:p>
          <a:p>
            <a:pPr lvl="1"/>
            <a:endParaRPr lang="en-US" altLang="zh-CN" dirty="0" smtClean="0">
              <a:solidFill>
                <a:schemeClr val="accent4">
                  <a:lumMod val="75000"/>
                </a:schemeClr>
              </a:solidFill>
              <a:latin typeface="楷体_GB2312" pitchFamily="49" charset="-122"/>
              <a:ea typeface="楷体_GB2312" pitchFamily="49" charset="-122"/>
            </a:endParaRPr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台</a:t>
            </a:r>
            <a:r>
              <a:rPr lang="en-US" altLang="zh-CN" dirty="0" smtClean="0"/>
              <a:t>redis</a:t>
            </a:r>
            <a:r>
              <a:rPr lang="zh-CN" altLang="en-US" dirty="0" smtClean="0"/>
              <a:t>、</a:t>
            </a:r>
            <a:r>
              <a:rPr lang="en-US" altLang="zh-CN" dirty="0" smtClean="0"/>
              <a:t>M/S</a:t>
            </a:r>
            <a:r>
              <a:rPr lang="zh-CN" altLang="en-US" dirty="0" smtClean="0"/>
              <a:t>双实例</a:t>
            </a:r>
            <a:endParaRPr lang="en-US" altLang="zh-CN" dirty="0" smtClean="0"/>
          </a:p>
          <a:p>
            <a:pPr lvl="1"/>
            <a:r>
              <a:rPr lang="zh-CN" altLang="en-US" sz="2900" dirty="0">
                <a:solidFill>
                  <a:srgbClr val="7030A0"/>
                </a:solidFill>
              </a:rPr>
              <a:t>版</a:t>
            </a:r>
            <a:r>
              <a:rPr lang="zh-CN" altLang="en-US" sz="2900" dirty="0" smtClean="0">
                <a:solidFill>
                  <a:srgbClr val="7030A0"/>
                </a:solidFill>
              </a:rPr>
              <a:t>本：</a:t>
            </a:r>
            <a:r>
              <a:rPr lang="en-US" altLang="zh-CN" sz="2900" dirty="0" smtClean="0">
                <a:solidFill>
                  <a:srgbClr val="7030A0"/>
                </a:solidFill>
              </a:rPr>
              <a:t>3.0.3</a:t>
            </a:r>
          </a:p>
          <a:p>
            <a:pPr lvl="1"/>
            <a:r>
              <a:rPr lang="zh-CN" altLang="en-US" sz="2900" dirty="0">
                <a:solidFill>
                  <a:srgbClr val="7030A0"/>
                </a:solidFill>
              </a:rPr>
              <a:t>使</a:t>
            </a:r>
            <a:r>
              <a:rPr lang="zh-CN" altLang="en-US" sz="2900" dirty="0" smtClean="0">
                <a:solidFill>
                  <a:srgbClr val="7030A0"/>
                </a:solidFill>
              </a:rPr>
              <a:t>用</a:t>
            </a:r>
            <a:r>
              <a:rPr lang="en-US" altLang="zh-CN" sz="2900" dirty="0" smtClean="0">
                <a:solidFill>
                  <a:srgbClr val="7030A0"/>
                </a:solidFill>
              </a:rPr>
              <a:t>sentinel</a:t>
            </a:r>
            <a:r>
              <a:rPr lang="zh-CN" altLang="en-US" sz="2900" dirty="0">
                <a:solidFill>
                  <a:srgbClr val="7030A0"/>
                </a:solidFill>
              </a:rPr>
              <a:t>实</a:t>
            </a:r>
            <a:r>
              <a:rPr lang="zh-CN" altLang="en-US" sz="2900" dirty="0" smtClean="0">
                <a:solidFill>
                  <a:srgbClr val="7030A0"/>
                </a:solidFill>
              </a:rPr>
              <a:t>现</a:t>
            </a:r>
            <a:r>
              <a:rPr lang="en-US" altLang="zh-CN" sz="2900" dirty="0" smtClean="0">
                <a:solidFill>
                  <a:srgbClr val="7030A0"/>
                </a:solidFill>
              </a:rPr>
              <a:t>HA</a:t>
            </a:r>
          </a:p>
          <a:p>
            <a:pPr lvl="1"/>
            <a:r>
              <a:rPr lang="en-US" altLang="zh-CN" sz="2900" dirty="0" smtClean="0">
                <a:solidFill>
                  <a:srgbClr val="7030A0"/>
                </a:solidFill>
              </a:rPr>
              <a:t>Sentinel</a:t>
            </a:r>
            <a:r>
              <a:rPr lang="zh-CN" altLang="en-US" sz="2900" dirty="0" smtClean="0">
                <a:solidFill>
                  <a:srgbClr val="7030A0"/>
                </a:solidFill>
              </a:rPr>
              <a:t>提供操作入口</a:t>
            </a:r>
            <a:endParaRPr lang="en-US" altLang="zh-CN" sz="2900" dirty="0" smtClean="0">
              <a:solidFill>
                <a:srgbClr val="7030A0"/>
              </a:solidFill>
            </a:endParaRPr>
          </a:p>
          <a:p>
            <a:pPr lvl="1"/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台</a:t>
            </a:r>
            <a:r>
              <a:rPr lang="en-US" altLang="zh-CN" dirty="0" smtClean="0"/>
              <a:t>mysql</a:t>
            </a:r>
            <a:r>
              <a:rPr lang="zh-CN" altLang="en-US" dirty="0" smtClean="0"/>
              <a:t>、</a:t>
            </a:r>
            <a:r>
              <a:rPr lang="en-US" altLang="zh-CN" dirty="0" smtClean="0"/>
              <a:t>M/S</a:t>
            </a:r>
            <a:r>
              <a:rPr lang="zh-CN" altLang="en-US" dirty="0" smtClean="0"/>
              <a:t>主从</a:t>
            </a:r>
            <a:endParaRPr lang="en-US" altLang="zh-CN" dirty="0" smtClean="0"/>
          </a:p>
          <a:p>
            <a:pPr lvl="1"/>
            <a:r>
              <a:rPr lang="zh-CN" altLang="en-US" sz="2900" dirty="0">
                <a:solidFill>
                  <a:schemeClr val="accent2">
                    <a:lumMod val="50000"/>
                  </a:schemeClr>
                </a:solidFill>
              </a:rPr>
              <a:t>版</a:t>
            </a:r>
            <a:r>
              <a:rPr lang="zh-CN" altLang="en-US" sz="2900" dirty="0" smtClean="0">
                <a:solidFill>
                  <a:schemeClr val="accent2">
                    <a:lumMod val="50000"/>
                  </a:schemeClr>
                </a:solidFill>
              </a:rPr>
              <a:t>本：</a:t>
            </a:r>
            <a:r>
              <a:rPr lang="en-US" altLang="zh-CN" sz="2900" dirty="0" smtClean="0">
                <a:solidFill>
                  <a:schemeClr val="accent2">
                    <a:lumMod val="50000"/>
                  </a:schemeClr>
                </a:solidFill>
              </a:rPr>
              <a:t>5.6.26</a:t>
            </a:r>
            <a:endParaRPr lang="en-US" altLang="zh-CN" sz="2900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lvl="1"/>
            <a:r>
              <a:rPr lang="zh-CN" altLang="en-US" sz="2900" dirty="0">
                <a:solidFill>
                  <a:srgbClr val="C00000"/>
                </a:solidFill>
              </a:rPr>
              <a:t>配</a:t>
            </a:r>
            <a:r>
              <a:rPr lang="zh-CN" altLang="en-US" sz="2900" dirty="0" smtClean="0">
                <a:solidFill>
                  <a:srgbClr val="C00000"/>
                </a:solidFill>
              </a:rPr>
              <a:t>置</a:t>
            </a:r>
            <a:r>
              <a:rPr lang="en-US" altLang="zh-CN" sz="2900" dirty="0" smtClean="0">
                <a:solidFill>
                  <a:srgbClr val="C00000"/>
                </a:solidFill>
              </a:rPr>
              <a:t>M/S</a:t>
            </a:r>
            <a:r>
              <a:rPr lang="zh-CN" altLang="en-US" sz="2900" dirty="0" smtClean="0">
                <a:solidFill>
                  <a:srgbClr val="C00000"/>
                </a:solidFill>
              </a:rPr>
              <a:t>架构</a:t>
            </a:r>
            <a:endParaRPr lang="en-US" altLang="zh-CN" sz="2900" dirty="0" smtClean="0">
              <a:solidFill>
                <a:srgbClr val="C00000"/>
              </a:solidFill>
            </a:endParaRPr>
          </a:p>
          <a:p>
            <a:pPr lvl="1"/>
            <a:r>
              <a:rPr lang="zh-CN" altLang="en-US" sz="2900" dirty="0" smtClean="0">
                <a:solidFill>
                  <a:srgbClr val="C00000"/>
                </a:solidFill>
              </a:rPr>
              <a:t>全备份、增量备份</a:t>
            </a:r>
            <a:endParaRPr lang="en-US" altLang="zh-CN" sz="2900" dirty="0" smtClean="0">
              <a:solidFill>
                <a:srgbClr val="C00000"/>
              </a:solidFill>
            </a:endParaRPr>
          </a:p>
          <a:p>
            <a:pPr lvl="1"/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台</a:t>
            </a:r>
            <a:r>
              <a:rPr lang="en-US" altLang="zh-CN" dirty="0" smtClean="0"/>
              <a:t>memcached</a:t>
            </a:r>
            <a:r>
              <a:rPr lang="zh-CN" altLang="en-US" dirty="0" smtClean="0"/>
              <a:t>、无密码认证</a:t>
            </a:r>
            <a:endParaRPr lang="en-US" altLang="zh-CN" dirty="0" smtClean="0"/>
          </a:p>
          <a:p>
            <a:pPr lvl="1"/>
            <a:r>
              <a:rPr lang="zh-CN" altLang="en-US" sz="2900" dirty="0" smtClean="0">
                <a:solidFill>
                  <a:schemeClr val="accent6">
                    <a:lumMod val="75000"/>
                  </a:schemeClr>
                </a:solidFill>
              </a:rPr>
              <a:t>版本：</a:t>
            </a:r>
            <a:r>
              <a:rPr lang="en-US" altLang="zh-CN" sz="2900" dirty="0" smtClean="0">
                <a:solidFill>
                  <a:schemeClr val="accent6">
                    <a:lumMod val="75000"/>
                  </a:schemeClr>
                </a:solidFill>
              </a:rPr>
              <a:t>1.4.24</a:t>
            </a:r>
          </a:p>
          <a:p>
            <a:pPr marL="0" indent="0">
              <a:buNone/>
            </a:pPr>
            <a:endParaRPr lang="en-US" altLang="zh-CN" dirty="0" smtClean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5847996" y="478936"/>
            <a:ext cx="5072253" cy="33678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</a:rPr>
              <a:t>运维管理机</a:t>
            </a:r>
            <a:endParaRPr lang="en-US" altLang="zh-CN" sz="2000" dirty="0" smtClean="0">
              <a:latin typeface="楷体_GB2312" pitchFamily="49" charset="-122"/>
              <a:ea typeface="楷体_GB2312" pitchFamily="49" charset="-122"/>
            </a:endParaRPr>
          </a:p>
          <a:p>
            <a:pPr lvl="1"/>
            <a:r>
              <a:rPr lang="en-US" altLang="zh-CN" sz="2000" dirty="0" smtClean="0">
                <a:solidFill>
                  <a:schemeClr val="accent5">
                    <a:lumMod val="75000"/>
                  </a:schemeClr>
                </a:solidFill>
                <a:latin typeface="楷体_GB2312" pitchFamily="49" charset="-122"/>
                <a:ea typeface="楷体_GB2312" pitchFamily="49" charset="-122"/>
              </a:rPr>
              <a:t>ansible</a:t>
            </a:r>
          </a:p>
          <a:p>
            <a:pPr lvl="1"/>
            <a:endParaRPr lang="zh-CN" altLang="en-US" sz="2000" dirty="0" smtClean="0">
              <a:solidFill>
                <a:srgbClr val="00B050"/>
              </a:solidFill>
              <a:latin typeface="楷体_GB2312" pitchFamily="49" charset="-122"/>
              <a:ea typeface="楷体_GB2312" pitchFamily="49" charset="-122"/>
            </a:endParaRPr>
          </a:p>
          <a:p>
            <a:r>
              <a:rPr lang="zh-CN" altLang="en-US" sz="2000" dirty="0" smtClean="0"/>
              <a:t>监控平台</a:t>
            </a:r>
            <a:r>
              <a:rPr lang="en-US" altLang="zh-CN" sz="2000" dirty="0" smtClean="0"/>
              <a:t>1</a:t>
            </a:r>
            <a:endParaRPr lang="en-US" altLang="zh-CN" sz="2000" dirty="0" smtClean="0">
              <a:solidFill>
                <a:schemeClr val="accent4">
                  <a:lumMod val="75000"/>
                </a:schemeClr>
              </a:solidFill>
              <a:latin typeface="楷体_GB2312" pitchFamily="49" charset="-122"/>
              <a:ea typeface="楷体_GB2312" pitchFamily="49" charset="-122"/>
            </a:endParaRPr>
          </a:p>
          <a:p>
            <a:pPr lvl="1"/>
            <a:r>
              <a:rPr lang="en-US" altLang="zh-CN" sz="2000" dirty="0" smtClean="0">
                <a:solidFill>
                  <a:schemeClr val="accent4">
                    <a:lumMod val="75000"/>
                  </a:schemeClr>
                </a:solidFill>
                <a:latin typeface="楷体_GB2312" pitchFamily="49" charset="-122"/>
                <a:ea typeface="楷体_GB2312" pitchFamily="49" charset="-122"/>
              </a:rPr>
              <a:t>zabbix</a:t>
            </a:r>
          </a:p>
          <a:p>
            <a:pPr lvl="1"/>
            <a:endParaRPr lang="en-US" altLang="zh-CN" sz="2000" dirty="0" smtClean="0">
              <a:solidFill>
                <a:schemeClr val="accent4">
                  <a:lumMod val="75000"/>
                </a:schemeClr>
              </a:solidFill>
              <a:latin typeface="楷体_GB2312" pitchFamily="49" charset="-122"/>
              <a:ea typeface="楷体_GB2312" pitchFamily="49" charset="-122"/>
            </a:endParaRPr>
          </a:p>
          <a:p>
            <a:r>
              <a:rPr lang="zh-CN" altLang="en-US" sz="2000" dirty="0" smtClean="0"/>
              <a:t>监控平台</a:t>
            </a:r>
            <a:r>
              <a:rPr lang="en-US" altLang="zh-CN" sz="2000" dirty="0" smtClean="0"/>
              <a:t>2</a:t>
            </a:r>
            <a:endParaRPr lang="en-US" altLang="zh-CN" sz="2000" dirty="0" smtClean="0">
              <a:solidFill>
                <a:srgbClr val="7030A0"/>
              </a:solidFill>
            </a:endParaRPr>
          </a:p>
          <a:p>
            <a:pPr lvl="1"/>
            <a:r>
              <a:rPr lang="en-US" altLang="zh-CN" sz="2000" dirty="0" smtClean="0">
                <a:solidFill>
                  <a:srgbClr val="7030A0"/>
                </a:solidFill>
              </a:rPr>
              <a:t>nagios</a:t>
            </a:r>
          </a:p>
        </p:txBody>
      </p:sp>
    </p:spTree>
    <p:extLst>
      <p:ext uri="{BB962C8B-B14F-4D97-AF65-F5344CB8AC3E}">
        <p14:creationId xmlns:p14="http://schemas.microsoft.com/office/powerpoint/2010/main" val="1574747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6507" y="246186"/>
            <a:ext cx="10515600" cy="691662"/>
          </a:xfrm>
        </p:spPr>
        <p:txBody>
          <a:bodyPr>
            <a:normAutofit/>
          </a:bodyPr>
          <a:lstStyle/>
          <a:p>
            <a:r>
              <a:rPr lang="zh-CN" altLang="en-US" sz="2800" dirty="0" smtClean="0"/>
              <a:t>测试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799" y="937847"/>
            <a:ext cx="10515600" cy="2435974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dirty="0" smtClean="0"/>
              <a:t>架构的可用性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PHP</a:t>
            </a:r>
            <a:r>
              <a:rPr lang="zh-CN" altLang="en-US" dirty="0" smtClean="0"/>
              <a:t>、</a:t>
            </a:r>
            <a:r>
              <a:rPr lang="en-US" altLang="zh-CN" dirty="0" smtClean="0"/>
              <a:t>redis</a:t>
            </a:r>
            <a:r>
              <a:rPr lang="zh-CN" altLang="en-US" dirty="0" smtClean="0"/>
              <a:t>、</a:t>
            </a:r>
            <a:r>
              <a:rPr lang="en-US" altLang="zh-CN" dirty="0" smtClean="0"/>
              <a:t>memcached</a:t>
            </a:r>
            <a:r>
              <a:rPr lang="zh-CN" altLang="en-US" dirty="0" smtClean="0"/>
              <a:t>、</a:t>
            </a:r>
            <a:r>
              <a:rPr lang="en-US" altLang="zh-CN" dirty="0" smtClean="0"/>
              <a:t>mysql</a:t>
            </a:r>
            <a:r>
              <a:rPr lang="zh-CN" altLang="en-US" dirty="0" smtClean="0"/>
              <a:t>均可用</a:t>
            </a:r>
            <a:endParaRPr lang="en-US" altLang="zh-CN" dirty="0" smtClean="0"/>
          </a:p>
          <a:p>
            <a:r>
              <a:rPr lang="zh-CN" altLang="en-US" dirty="0" smtClean="0"/>
              <a:t>集群的稳定性</a:t>
            </a:r>
            <a:endParaRPr lang="en-US" altLang="zh-CN" dirty="0" smtClean="0"/>
          </a:p>
          <a:p>
            <a:r>
              <a:rPr lang="zh-CN" altLang="en-US" dirty="0"/>
              <a:t>集</a:t>
            </a:r>
            <a:r>
              <a:rPr lang="zh-CN" altLang="en-US" dirty="0" smtClean="0"/>
              <a:t>群的并发</a:t>
            </a:r>
            <a:r>
              <a:rPr lang="zh-CN" altLang="en-US" dirty="0"/>
              <a:t>上限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ab</a:t>
            </a:r>
          </a:p>
          <a:p>
            <a:r>
              <a:rPr lang="zh-CN" altLang="en-US" dirty="0" smtClean="0"/>
              <a:t>数据库压测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mysqlslap</a:t>
            </a: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486507" y="3188678"/>
            <a:ext cx="10515600" cy="6916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dirty="0" smtClean="0"/>
              <a:t>监控</a:t>
            </a:r>
            <a:endParaRPr lang="zh-CN" altLang="en-US" sz="2800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685799" y="4056190"/>
            <a:ext cx="10515600" cy="24865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连接数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Haproxy</a:t>
            </a:r>
            <a:r>
              <a:rPr lang="zh-CN" altLang="en-US" dirty="0" smtClean="0"/>
              <a:t>、</a:t>
            </a:r>
            <a:r>
              <a:rPr lang="en-US" altLang="zh-CN" dirty="0" smtClean="0"/>
              <a:t>redis</a:t>
            </a:r>
            <a:r>
              <a:rPr lang="zh-CN" altLang="en-US" dirty="0" smtClean="0"/>
              <a:t>、</a:t>
            </a:r>
            <a:r>
              <a:rPr lang="en-US" altLang="zh-CN" dirty="0" smtClean="0"/>
              <a:t>mysql</a:t>
            </a:r>
          </a:p>
          <a:p>
            <a:r>
              <a:rPr lang="zh-CN" altLang="en-US" dirty="0" smtClean="0"/>
              <a:t>数据库状态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Check_Mysql_health</a:t>
            </a:r>
          </a:p>
          <a:p>
            <a:pPr lvl="1"/>
            <a:r>
              <a:rPr lang="zh-CN" altLang="en-US" dirty="0" smtClean="0"/>
              <a:t>主从复制状态</a:t>
            </a:r>
            <a:endParaRPr lang="en-US" altLang="zh-CN" dirty="0" smtClean="0"/>
          </a:p>
          <a:p>
            <a:r>
              <a:rPr lang="zh-CN" altLang="en-US" dirty="0" smtClean="0"/>
              <a:t>集群状态</a:t>
            </a:r>
            <a:endParaRPr lang="en-US" altLang="zh-CN" dirty="0" smtClean="0"/>
          </a:p>
          <a:p>
            <a:r>
              <a:rPr lang="en-US" altLang="zh-CN" dirty="0" smtClean="0"/>
              <a:t>Redis</a:t>
            </a:r>
            <a:r>
              <a:rPr lang="zh-CN" altLang="en-US" dirty="0" smtClean="0"/>
              <a:t>状态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9310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6" descr="server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572"/>
          <a:stretch/>
        </p:blipFill>
        <p:spPr bwMode="auto">
          <a:xfrm>
            <a:off x="2972976" y="2271759"/>
            <a:ext cx="620849" cy="1074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reeform 162"/>
          <p:cNvSpPr>
            <a:spLocks/>
          </p:cNvSpPr>
          <p:nvPr/>
        </p:nvSpPr>
        <p:spPr bwMode="auto">
          <a:xfrm rot="20331215">
            <a:off x="1255723" y="2708531"/>
            <a:ext cx="1662701" cy="4007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35" y="499"/>
              </a:cxn>
              <a:cxn ang="0">
                <a:pos x="589" y="317"/>
              </a:cxn>
              <a:cxn ang="0">
                <a:pos x="1043" y="635"/>
              </a:cxn>
            </a:cxnLst>
            <a:rect l="0" t="0" r="r" b="b"/>
            <a:pathLst>
              <a:path w="1043" h="635">
                <a:moveTo>
                  <a:pt x="0" y="0"/>
                </a:moveTo>
                <a:cubicBezTo>
                  <a:pt x="268" y="223"/>
                  <a:pt x="537" y="446"/>
                  <a:pt x="635" y="499"/>
                </a:cubicBezTo>
                <a:cubicBezTo>
                  <a:pt x="733" y="552"/>
                  <a:pt x="521" y="294"/>
                  <a:pt x="589" y="317"/>
                </a:cubicBezTo>
                <a:cubicBezTo>
                  <a:pt x="657" y="340"/>
                  <a:pt x="968" y="582"/>
                  <a:pt x="1043" y="635"/>
                </a:cubicBezTo>
              </a:path>
            </a:pathLst>
          </a:custGeom>
          <a:noFill/>
          <a:ln w="28575" cap="flat" cmpd="sng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>
            <a:prstShdw prst="shdw17" dist="17961" dir="2700000">
              <a:schemeClr val="bg2">
                <a:gamma/>
                <a:shade val="60000"/>
                <a:invGamma/>
              </a:schemeClr>
            </a:prstShdw>
          </a:effectLst>
        </p:spPr>
        <p:txBody>
          <a:bodyPr anchor="b"/>
          <a:lstStyle/>
          <a:p>
            <a:endParaRPr lang="zh-CN" altLang="en-US"/>
          </a:p>
        </p:txBody>
      </p:sp>
      <p:pic>
        <p:nvPicPr>
          <p:cNvPr id="6" name="Picture 26" descr="server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572"/>
          <a:stretch/>
        </p:blipFill>
        <p:spPr bwMode="auto">
          <a:xfrm>
            <a:off x="6511121" y="336995"/>
            <a:ext cx="620849" cy="1074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6" descr="server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572"/>
          <a:stretch/>
        </p:blipFill>
        <p:spPr bwMode="auto">
          <a:xfrm>
            <a:off x="6564538" y="2331687"/>
            <a:ext cx="620849" cy="1074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6" descr="server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572"/>
          <a:stretch/>
        </p:blipFill>
        <p:spPr bwMode="auto">
          <a:xfrm>
            <a:off x="6564538" y="4171573"/>
            <a:ext cx="620849" cy="1074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Line 103"/>
          <p:cNvSpPr>
            <a:spLocks noChangeShapeType="1"/>
          </p:cNvSpPr>
          <p:nvPr/>
        </p:nvSpPr>
        <p:spPr bwMode="auto">
          <a:xfrm flipV="1">
            <a:off x="4030730" y="2837372"/>
            <a:ext cx="2096902" cy="31689"/>
          </a:xfrm>
          <a:prstGeom prst="line">
            <a:avLst/>
          </a:prstGeom>
          <a:noFill/>
          <a:ln w="50800">
            <a:solidFill>
              <a:srgbClr val="FF66FF"/>
            </a:solidFill>
            <a:round/>
            <a:headEnd type="none" w="sm" len="sm"/>
            <a:tailEnd type="triangle" w="med" len="med"/>
          </a:ln>
          <a:effectLst>
            <a:prstShdw prst="shdw17" dist="17961" dir="2700000">
              <a:srgbClr val="FF66FF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Line 103"/>
          <p:cNvSpPr>
            <a:spLocks noChangeShapeType="1"/>
          </p:cNvSpPr>
          <p:nvPr/>
        </p:nvSpPr>
        <p:spPr bwMode="auto">
          <a:xfrm flipV="1">
            <a:off x="4030730" y="939910"/>
            <a:ext cx="2096902" cy="1077562"/>
          </a:xfrm>
          <a:prstGeom prst="line">
            <a:avLst/>
          </a:prstGeom>
          <a:noFill/>
          <a:ln w="50800">
            <a:solidFill>
              <a:srgbClr val="FF66FF"/>
            </a:solidFill>
            <a:round/>
            <a:headEnd type="none" w="sm" len="sm"/>
            <a:tailEnd type="triangle" w="med" len="med"/>
          </a:ln>
          <a:effectLst>
            <a:prstShdw prst="shdw17" dist="17961" dir="2700000">
              <a:srgbClr val="FF66FF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Line 103"/>
          <p:cNvSpPr>
            <a:spLocks noChangeShapeType="1"/>
          </p:cNvSpPr>
          <p:nvPr/>
        </p:nvSpPr>
        <p:spPr bwMode="auto">
          <a:xfrm>
            <a:off x="4027639" y="3695749"/>
            <a:ext cx="2099993" cy="791759"/>
          </a:xfrm>
          <a:prstGeom prst="line">
            <a:avLst/>
          </a:prstGeom>
          <a:noFill/>
          <a:ln w="50800">
            <a:solidFill>
              <a:srgbClr val="FF66FF"/>
            </a:solidFill>
            <a:round/>
            <a:headEnd type="none" w="sm" len="sm"/>
            <a:tailEnd type="triangle" w="med" len="med"/>
          </a:ln>
          <a:effectLst>
            <a:prstShdw prst="shdw17" dist="17961" dir="2700000">
              <a:srgbClr val="FF66FF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Text Box 46"/>
          <p:cNvSpPr txBox="1">
            <a:spLocks noChangeArrowheads="1"/>
          </p:cNvSpPr>
          <p:nvPr/>
        </p:nvSpPr>
        <p:spPr bwMode="auto">
          <a:xfrm>
            <a:off x="2765312" y="1793892"/>
            <a:ext cx="122966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b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 dirty="0" smtClean="0">
                <a:solidFill>
                  <a:srgbClr val="00B050"/>
                </a:solidFill>
                <a:latin typeface="楷体_GB2312" pitchFamily="49" charset="-122"/>
                <a:ea typeface="楷体_GB2312" pitchFamily="49" charset="-122"/>
              </a:rPr>
              <a:t>HaProxy</a:t>
            </a:r>
            <a:endParaRPr lang="zh-CN" altLang="en-US" sz="1600" dirty="0">
              <a:solidFill>
                <a:srgbClr val="00B05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3" name="Text Box 46"/>
          <p:cNvSpPr txBox="1">
            <a:spLocks noChangeArrowheads="1"/>
          </p:cNvSpPr>
          <p:nvPr/>
        </p:nvSpPr>
        <p:spPr bwMode="auto">
          <a:xfrm>
            <a:off x="7515458" y="705092"/>
            <a:ext cx="152193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b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 dirty="0" smtClean="0">
                <a:solidFill>
                  <a:srgbClr val="00B050"/>
                </a:solidFill>
                <a:latin typeface="楷体_GB2312" pitchFamily="49" charset="-122"/>
                <a:ea typeface="楷体_GB2312" pitchFamily="49" charset="-122"/>
              </a:rPr>
              <a:t>Nginx + php</a:t>
            </a:r>
            <a:endParaRPr lang="zh-CN" altLang="en-US" sz="1600" dirty="0">
              <a:solidFill>
                <a:srgbClr val="00B05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6" name="Text Box 46"/>
          <p:cNvSpPr txBox="1">
            <a:spLocks noChangeArrowheads="1"/>
          </p:cNvSpPr>
          <p:nvPr/>
        </p:nvSpPr>
        <p:spPr bwMode="auto">
          <a:xfrm>
            <a:off x="7515457" y="2634744"/>
            <a:ext cx="152193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b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 dirty="0" smtClean="0">
                <a:solidFill>
                  <a:srgbClr val="00B050"/>
                </a:solidFill>
                <a:latin typeface="楷体_GB2312" pitchFamily="49" charset="-122"/>
                <a:ea typeface="楷体_GB2312" pitchFamily="49" charset="-122"/>
              </a:rPr>
              <a:t>Nginx + php</a:t>
            </a:r>
            <a:endParaRPr lang="zh-CN" altLang="en-US" sz="1600" dirty="0">
              <a:solidFill>
                <a:srgbClr val="00B05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7" name="Text Box 46"/>
          <p:cNvSpPr txBox="1">
            <a:spLocks noChangeArrowheads="1"/>
          </p:cNvSpPr>
          <p:nvPr/>
        </p:nvSpPr>
        <p:spPr bwMode="auto">
          <a:xfrm>
            <a:off x="7515456" y="4539670"/>
            <a:ext cx="152193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b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 dirty="0" smtClean="0">
                <a:solidFill>
                  <a:srgbClr val="00B050"/>
                </a:solidFill>
                <a:latin typeface="楷体_GB2312" pitchFamily="49" charset="-122"/>
                <a:ea typeface="楷体_GB2312" pitchFamily="49" charset="-122"/>
              </a:rPr>
              <a:t>Nginx + php</a:t>
            </a:r>
            <a:endParaRPr lang="zh-CN" altLang="en-US" sz="1600" dirty="0">
              <a:solidFill>
                <a:srgbClr val="00B05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auto">
          <a:xfrm>
            <a:off x="2874914" y="5822027"/>
            <a:ext cx="1010456" cy="378882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</p:spPr>
        <p:txBody>
          <a:bodyPr anchor="ctr" anchorCtr="1"/>
          <a:lstStyle/>
          <a:p>
            <a:pPr algn="ctr"/>
            <a:r>
              <a:rPr lang="zh-CN" altLang="en-US" sz="1600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负载均衡</a:t>
            </a:r>
            <a:endParaRPr lang="zh-CN" altLang="en-US" sz="1600" b="1" dirty="0">
              <a:solidFill>
                <a:schemeClr val="accent4">
                  <a:lumMod val="75000"/>
                </a:schemeClr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auto">
          <a:xfrm>
            <a:off x="6502115" y="5822027"/>
            <a:ext cx="1010456" cy="378882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</p:spPr>
        <p:txBody>
          <a:bodyPr anchor="ctr" anchorCtr="1"/>
          <a:lstStyle/>
          <a:p>
            <a:pPr algn="ctr"/>
            <a:r>
              <a:rPr lang="zh-CN" altLang="en-US" sz="16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动静分离</a:t>
            </a:r>
            <a:endParaRPr lang="zh-CN" altLang="en-US" sz="1600" b="1" dirty="0">
              <a:solidFill>
                <a:schemeClr val="accent4">
                  <a:lumMod val="75000"/>
                </a:schemeClr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cxnSp>
        <p:nvCxnSpPr>
          <p:cNvPr id="20" name="直接箭头连接符 23"/>
          <p:cNvCxnSpPr>
            <a:cxnSpLocks noChangeShapeType="1"/>
          </p:cNvCxnSpPr>
          <p:nvPr/>
        </p:nvCxnSpPr>
        <p:spPr bwMode="auto">
          <a:xfrm>
            <a:off x="4270810" y="4878224"/>
            <a:ext cx="1970690" cy="0"/>
          </a:xfrm>
          <a:prstGeom prst="straightConnector1">
            <a:avLst/>
          </a:prstGeom>
          <a:noFill/>
          <a:ln w="28575" algn="ctr">
            <a:solidFill>
              <a:srgbClr val="0033CC"/>
            </a:solidFill>
            <a:prstDash val="dash"/>
            <a:round/>
            <a:headEnd/>
            <a:tailEnd type="arrow" w="med" len="med"/>
          </a:ln>
        </p:spPr>
      </p:cxnSp>
      <p:sp>
        <p:nvSpPr>
          <p:cNvPr id="21" name="AutoShape 13"/>
          <p:cNvSpPr>
            <a:spLocks noChangeArrowheads="1"/>
          </p:cNvSpPr>
          <p:nvPr/>
        </p:nvSpPr>
        <p:spPr bwMode="auto">
          <a:xfrm rot="16200000">
            <a:off x="3009806" y="3773548"/>
            <a:ext cx="667210" cy="359395"/>
          </a:xfrm>
          <a:custGeom>
            <a:avLst/>
            <a:gdLst>
              <a:gd name="G0" fmla="+- 12589 0 0"/>
              <a:gd name="G1" fmla="+- 6041 0 0"/>
              <a:gd name="G2" fmla="+- 21600 0 6041"/>
              <a:gd name="G3" fmla="+- 10800 0 6041"/>
              <a:gd name="G4" fmla="+- 21600 0 12589"/>
              <a:gd name="G5" fmla="*/ G4 G3 10800"/>
              <a:gd name="G6" fmla="+- 21600 0 G5"/>
              <a:gd name="T0" fmla="*/ 12589 w 21600"/>
              <a:gd name="T1" fmla="*/ 0 h 21600"/>
              <a:gd name="T2" fmla="*/ 0 w 21600"/>
              <a:gd name="T3" fmla="*/ 10800 h 21600"/>
              <a:gd name="T4" fmla="*/ 12589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2589" y="0"/>
                </a:moveTo>
                <a:lnTo>
                  <a:pt x="12589" y="6041"/>
                </a:lnTo>
                <a:lnTo>
                  <a:pt x="3375" y="6041"/>
                </a:lnTo>
                <a:lnTo>
                  <a:pt x="3375" y="15559"/>
                </a:lnTo>
                <a:lnTo>
                  <a:pt x="12589" y="15559"/>
                </a:lnTo>
                <a:lnTo>
                  <a:pt x="12589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6041"/>
                </a:moveTo>
                <a:lnTo>
                  <a:pt x="1350" y="15559"/>
                </a:lnTo>
                <a:lnTo>
                  <a:pt x="2700" y="15559"/>
                </a:lnTo>
                <a:lnTo>
                  <a:pt x="2700" y="6041"/>
                </a:lnTo>
                <a:close/>
              </a:path>
              <a:path w="21600" h="21600">
                <a:moveTo>
                  <a:pt x="0" y="6041"/>
                </a:moveTo>
                <a:lnTo>
                  <a:pt x="0" y="15559"/>
                </a:lnTo>
                <a:lnTo>
                  <a:pt x="675" y="15559"/>
                </a:lnTo>
                <a:lnTo>
                  <a:pt x="675" y="6041"/>
                </a:lnTo>
                <a:close/>
              </a:path>
            </a:pathLst>
          </a:custGeom>
          <a:solidFill>
            <a:srgbClr val="0099CC"/>
          </a:solidFill>
          <a:ln w="9525" algn="ctr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endParaRPr lang="zh-CN" altLang="en-US"/>
          </a:p>
        </p:txBody>
      </p:sp>
      <p:pic>
        <p:nvPicPr>
          <p:cNvPr id="22" name="Picture 26" descr="server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572"/>
          <a:stretch/>
        </p:blipFill>
        <p:spPr bwMode="auto">
          <a:xfrm>
            <a:off x="3069718" y="4539670"/>
            <a:ext cx="620849" cy="1074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3" name="直接箭头连接符 23"/>
          <p:cNvCxnSpPr>
            <a:cxnSpLocks noChangeShapeType="1"/>
          </p:cNvCxnSpPr>
          <p:nvPr/>
        </p:nvCxnSpPr>
        <p:spPr bwMode="auto">
          <a:xfrm flipV="1">
            <a:off x="4140934" y="3406436"/>
            <a:ext cx="1986698" cy="1217601"/>
          </a:xfrm>
          <a:prstGeom prst="straightConnector1">
            <a:avLst/>
          </a:prstGeom>
          <a:noFill/>
          <a:ln w="28575" algn="ctr">
            <a:solidFill>
              <a:srgbClr val="0033CC"/>
            </a:solidFill>
            <a:prstDash val="dash"/>
            <a:round/>
            <a:headEnd/>
            <a:tailEnd type="arrow" w="med" len="med"/>
          </a:ln>
        </p:spPr>
      </p:cxnSp>
      <p:cxnSp>
        <p:nvCxnSpPr>
          <p:cNvPr id="25" name="直接箭头连接符 23"/>
          <p:cNvCxnSpPr>
            <a:cxnSpLocks noChangeShapeType="1"/>
          </p:cNvCxnSpPr>
          <p:nvPr/>
        </p:nvCxnSpPr>
        <p:spPr bwMode="auto">
          <a:xfrm flipV="1">
            <a:off x="4027639" y="1607762"/>
            <a:ext cx="2159821" cy="2711381"/>
          </a:xfrm>
          <a:prstGeom prst="straightConnector1">
            <a:avLst/>
          </a:prstGeom>
          <a:noFill/>
          <a:ln w="28575" algn="ctr">
            <a:solidFill>
              <a:srgbClr val="0033CC"/>
            </a:solidFill>
            <a:prstDash val="dash"/>
            <a:round/>
            <a:headEnd/>
            <a:tailEnd type="arrow" w="med" len="med"/>
          </a:ln>
        </p:spPr>
      </p:cxnSp>
      <p:sp>
        <p:nvSpPr>
          <p:cNvPr id="29" name="Text Box 46"/>
          <p:cNvSpPr txBox="1">
            <a:spLocks noChangeArrowheads="1"/>
          </p:cNvSpPr>
          <p:nvPr/>
        </p:nvSpPr>
        <p:spPr bwMode="auto">
          <a:xfrm>
            <a:off x="1934051" y="4996633"/>
            <a:ext cx="122966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b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 dirty="0" smtClean="0">
                <a:solidFill>
                  <a:srgbClr val="00B050"/>
                </a:solidFill>
                <a:latin typeface="楷体_GB2312" pitchFamily="49" charset="-122"/>
                <a:ea typeface="楷体_GB2312" pitchFamily="49" charset="-122"/>
              </a:rPr>
              <a:t>HaProxy</a:t>
            </a:r>
          </a:p>
          <a:p>
            <a:pPr algn="l">
              <a:spcBef>
                <a:spcPct val="50000"/>
              </a:spcBef>
            </a:pPr>
            <a:r>
              <a:rPr lang="en-US" altLang="zh-CN" sz="1600" dirty="0">
                <a:latin typeface="楷体_GB2312" pitchFamily="49" charset="-122"/>
                <a:ea typeface="楷体_GB2312" pitchFamily="49" charset="-122"/>
              </a:rPr>
              <a:t>standby</a:t>
            </a:r>
            <a:endParaRPr lang="zh-CN" altLang="en-US" sz="1600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0" name="Text Box 46"/>
          <p:cNvSpPr txBox="1">
            <a:spLocks noChangeArrowheads="1"/>
          </p:cNvSpPr>
          <p:nvPr/>
        </p:nvSpPr>
        <p:spPr bwMode="auto">
          <a:xfrm>
            <a:off x="1650802" y="3695749"/>
            <a:ext cx="162232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b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400" dirty="0" smtClean="0">
                <a:solidFill>
                  <a:schemeClr val="accent2">
                    <a:lumMod val="75000"/>
                  </a:schemeClr>
                </a:solidFill>
                <a:latin typeface="Yu Mincho Light" panose="02020300000000000000" pitchFamily="18" charset="-128"/>
                <a:ea typeface="Yu Mincho Light" panose="02020300000000000000" pitchFamily="18" charset="-128"/>
              </a:rPr>
              <a:t>keepalived</a:t>
            </a:r>
            <a:endParaRPr lang="zh-CN" altLang="en-US" sz="2400" dirty="0">
              <a:solidFill>
                <a:schemeClr val="accent2">
                  <a:lumMod val="75000"/>
                </a:schemeClr>
              </a:solidFill>
              <a:latin typeface="Yu Mincho Light" panose="02020300000000000000" pitchFamily="18" charset="-128"/>
              <a:ea typeface="Yu Mincho Light" panose="02020300000000000000" pitchFamily="18" charset="-128"/>
            </a:endParaRPr>
          </a:p>
        </p:txBody>
      </p:sp>
      <p:cxnSp>
        <p:nvCxnSpPr>
          <p:cNvPr id="31" name="直接箭头连接符 23"/>
          <p:cNvCxnSpPr>
            <a:cxnSpLocks noChangeShapeType="1"/>
          </p:cNvCxnSpPr>
          <p:nvPr/>
        </p:nvCxnSpPr>
        <p:spPr bwMode="auto">
          <a:xfrm>
            <a:off x="10006079" y="6282261"/>
            <a:ext cx="868097" cy="11375"/>
          </a:xfrm>
          <a:prstGeom prst="straightConnector1">
            <a:avLst/>
          </a:prstGeom>
          <a:noFill/>
          <a:ln w="28575" algn="ctr">
            <a:solidFill>
              <a:srgbClr val="0033CC"/>
            </a:solidFill>
            <a:prstDash val="dash"/>
            <a:round/>
            <a:headEnd/>
            <a:tailEnd type="arrow" w="med" len="med"/>
          </a:ln>
        </p:spPr>
      </p:cxnSp>
      <p:sp>
        <p:nvSpPr>
          <p:cNvPr id="33" name="Line 103"/>
          <p:cNvSpPr>
            <a:spLocks noChangeShapeType="1"/>
          </p:cNvSpPr>
          <p:nvPr/>
        </p:nvSpPr>
        <p:spPr bwMode="auto">
          <a:xfrm>
            <a:off x="9966451" y="5764147"/>
            <a:ext cx="907726" cy="2472"/>
          </a:xfrm>
          <a:prstGeom prst="line">
            <a:avLst/>
          </a:prstGeom>
          <a:noFill/>
          <a:ln w="50800">
            <a:solidFill>
              <a:srgbClr val="FF66FF"/>
            </a:solidFill>
            <a:round/>
            <a:headEnd type="none" w="sm" len="sm"/>
            <a:tailEnd type="triangle" w="med" len="med"/>
          </a:ln>
          <a:effectLst>
            <a:prstShdw prst="shdw17" dist="17961" dir="2700000">
              <a:srgbClr val="FF66FF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" name="Text Box 46"/>
          <p:cNvSpPr txBox="1">
            <a:spLocks noChangeArrowheads="1"/>
          </p:cNvSpPr>
          <p:nvPr/>
        </p:nvSpPr>
        <p:spPr bwMode="auto">
          <a:xfrm>
            <a:off x="10874176" y="5616649"/>
            <a:ext cx="122966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b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1600" dirty="0" smtClean="0">
                <a:latin typeface="楷体_GB2312" pitchFamily="49" charset="-122"/>
                <a:ea typeface="楷体_GB2312" pitchFamily="49" charset="-122"/>
              </a:rPr>
              <a:t>实时链路</a:t>
            </a:r>
            <a:endParaRPr lang="zh-CN" altLang="en-US" sz="1600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5" name="Text Box 46"/>
          <p:cNvSpPr txBox="1">
            <a:spLocks noChangeArrowheads="1"/>
          </p:cNvSpPr>
          <p:nvPr/>
        </p:nvSpPr>
        <p:spPr bwMode="auto">
          <a:xfrm>
            <a:off x="10874176" y="6071096"/>
            <a:ext cx="122966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b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1600" dirty="0" smtClean="0">
                <a:latin typeface="楷体_GB2312" pitchFamily="49" charset="-122"/>
                <a:ea typeface="楷体_GB2312" pitchFamily="49" charset="-122"/>
              </a:rPr>
              <a:t>备用链路</a:t>
            </a:r>
            <a:endParaRPr lang="zh-CN" altLang="en-US" sz="1600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8" name="矩形 47"/>
          <p:cNvSpPr>
            <a:spLocks noChangeArrowheads="1"/>
          </p:cNvSpPr>
          <p:nvPr/>
        </p:nvSpPr>
        <p:spPr bwMode="auto">
          <a:xfrm>
            <a:off x="2874914" y="6318417"/>
            <a:ext cx="1010456" cy="378882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</p:spPr>
        <p:txBody>
          <a:bodyPr anchor="ctr" anchorCtr="1"/>
          <a:lstStyle/>
          <a:p>
            <a:pPr algn="ctr"/>
            <a:r>
              <a:rPr lang="zh-CN" altLang="en-US" sz="1600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双机热备</a:t>
            </a:r>
            <a:endParaRPr lang="zh-CN" altLang="en-US" sz="1600" b="1" dirty="0">
              <a:solidFill>
                <a:schemeClr val="accent4">
                  <a:lumMod val="75000"/>
                </a:schemeClr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49" name="图示 48"/>
          <p:cNvGraphicFramePr/>
          <p:nvPr>
            <p:extLst>
              <p:ext uri="{D42A27DB-BD31-4B8C-83A1-F6EECF244321}">
                <p14:modId xmlns:p14="http://schemas.microsoft.com/office/powerpoint/2010/main" val="3485992315"/>
              </p:ext>
            </p:extLst>
          </p:nvPr>
        </p:nvGraphicFramePr>
        <p:xfrm>
          <a:off x="9005752" y="424561"/>
          <a:ext cx="3027603" cy="18471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53" name="圆角矩形 52"/>
          <p:cNvSpPr/>
          <p:nvPr/>
        </p:nvSpPr>
        <p:spPr>
          <a:xfrm>
            <a:off x="248736" y="288592"/>
            <a:ext cx="2187268" cy="952255"/>
          </a:xfrm>
          <a:prstGeom prst="roundRect">
            <a:avLst>
              <a:gd name="adj" fmla="val 10000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en-US" altLang="zh-CN" dirty="0" smtClean="0"/>
          </a:p>
          <a:p>
            <a:pPr algn="ctr"/>
            <a:r>
              <a:rPr lang="zh-CN" altLang="en-US" dirty="0" smtClean="0"/>
              <a:t>前端</a:t>
            </a:r>
            <a:endParaRPr lang="zh-CN" altLang="en-US" dirty="0"/>
          </a:p>
        </p:txBody>
      </p:sp>
      <p:pic>
        <p:nvPicPr>
          <p:cNvPr id="54" name="Object 2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2641" y="2550312"/>
            <a:ext cx="1735138" cy="101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01049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4523" y="-16132"/>
            <a:ext cx="4367981" cy="1325563"/>
          </a:xfrm>
        </p:spPr>
        <p:txBody>
          <a:bodyPr/>
          <a:lstStyle/>
          <a:p>
            <a:r>
              <a:rPr lang="en-US" altLang="zh-CN" dirty="0" smtClean="0"/>
              <a:t>QA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4523" y="1596640"/>
            <a:ext cx="11904406" cy="1389524"/>
          </a:xfrm>
        </p:spPr>
        <p:txBody>
          <a:bodyPr/>
          <a:lstStyle/>
          <a:p>
            <a:r>
              <a:rPr lang="en-US" altLang="zh-CN" dirty="0" smtClean="0"/>
              <a:t>HaProxy</a:t>
            </a:r>
            <a:r>
              <a:rPr lang="zh-CN" altLang="en-US" dirty="0" smtClean="0"/>
              <a:t>而不是</a:t>
            </a:r>
            <a:r>
              <a:rPr lang="en-US" altLang="zh-CN" dirty="0" smtClean="0"/>
              <a:t>LVS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   </a:t>
            </a:r>
            <a:r>
              <a:rPr lang="zh-CN" altLang="en-US" dirty="0"/>
              <a:t>经</a:t>
            </a:r>
            <a:r>
              <a:rPr lang="zh-CN" altLang="en-US" dirty="0" smtClean="0"/>
              <a:t>验证明，在生产环境中</a:t>
            </a:r>
            <a:r>
              <a:rPr lang="en-US" altLang="zh-CN" dirty="0" smtClean="0"/>
              <a:t>HaProxy</a:t>
            </a:r>
            <a:r>
              <a:rPr lang="zh-CN" altLang="en-US" dirty="0" smtClean="0"/>
              <a:t>更适合流程化版本更新，且维护更简单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174523" y="3273374"/>
            <a:ext cx="11904406" cy="10461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Keepalived</a:t>
            </a:r>
            <a:r>
              <a:rPr lang="zh-CN" altLang="en-US" dirty="0"/>
              <a:t>暂</a:t>
            </a:r>
            <a:r>
              <a:rPr lang="zh-CN" altLang="en-US" dirty="0" smtClean="0"/>
              <a:t>时不用？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   </a:t>
            </a:r>
            <a:r>
              <a:rPr lang="zh-CN" altLang="en-US" dirty="0" smtClean="0"/>
              <a:t>需要时间验证，暂时避免更多维护成本，后期经测试会上线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0717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6" descr="server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572"/>
          <a:stretch/>
        </p:blipFill>
        <p:spPr bwMode="auto">
          <a:xfrm>
            <a:off x="5531916" y="2377439"/>
            <a:ext cx="620849" cy="1074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6" descr="server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572"/>
          <a:stretch/>
        </p:blipFill>
        <p:spPr bwMode="auto">
          <a:xfrm>
            <a:off x="2554014" y="2377440"/>
            <a:ext cx="620849" cy="1074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6" descr="server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572"/>
          <a:stretch/>
        </p:blipFill>
        <p:spPr bwMode="auto">
          <a:xfrm>
            <a:off x="5626067" y="5119158"/>
            <a:ext cx="620849" cy="1074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AutoShape 8"/>
          <p:cNvSpPr>
            <a:spLocks noChangeArrowheads="1"/>
          </p:cNvSpPr>
          <p:nvPr/>
        </p:nvSpPr>
        <p:spPr bwMode="auto">
          <a:xfrm rot="16200000">
            <a:off x="5404607" y="1536655"/>
            <a:ext cx="462240" cy="339284"/>
          </a:xfrm>
          <a:prstGeom prst="rightArrow">
            <a:avLst>
              <a:gd name="adj1" fmla="val 49861"/>
              <a:gd name="adj2" fmla="val 53168"/>
            </a:avLst>
          </a:prstGeom>
          <a:gradFill rotWithShape="1">
            <a:gsLst>
              <a:gs pos="0">
                <a:srgbClr val="3399FF"/>
              </a:gs>
              <a:gs pos="100000">
                <a:schemeClr val="bg1"/>
              </a:gs>
            </a:gsLst>
            <a:lin ang="5400000" scaled="1"/>
          </a:gradFill>
          <a:ln w="12700" cap="rnd" algn="ctr">
            <a:solidFill>
              <a:srgbClr val="3399FF"/>
            </a:solidFill>
            <a:miter lim="800000"/>
            <a:headEnd/>
            <a:tailEnd/>
          </a:ln>
          <a:effectLst>
            <a:outerShdw dist="71842" dir="2700000" algn="ctr" rotWithShape="0">
              <a:srgbClr val="808080">
                <a:alpha val="50000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21" name="AutoShape 8"/>
          <p:cNvSpPr>
            <a:spLocks noChangeArrowheads="1"/>
          </p:cNvSpPr>
          <p:nvPr/>
        </p:nvSpPr>
        <p:spPr bwMode="auto">
          <a:xfrm rot="5400000">
            <a:off x="5705371" y="1572591"/>
            <a:ext cx="462240" cy="339284"/>
          </a:xfrm>
          <a:prstGeom prst="rightArrow">
            <a:avLst>
              <a:gd name="adj1" fmla="val 49861"/>
              <a:gd name="adj2" fmla="val 53168"/>
            </a:avLst>
          </a:prstGeom>
          <a:gradFill rotWithShape="1">
            <a:gsLst>
              <a:gs pos="0">
                <a:srgbClr val="3399FF"/>
              </a:gs>
              <a:gs pos="100000">
                <a:schemeClr val="bg1"/>
              </a:gs>
            </a:gsLst>
            <a:lin ang="5400000" scaled="1"/>
          </a:gradFill>
          <a:ln w="12700" cap="rnd" algn="ctr">
            <a:solidFill>
              <a:srgbClr val="3399FF"/>
            </a:solidFill>
            <a:miter lim="800000"/>
            <a:headEnd/>
            <a:tailEnd/>
          </a:ln>
          <a:effectLst>
            <a:outerShdw dist="71842" dir="2700000" algn="ctr" rotWithShape="0">
              <a:srgbClr val="808080">
                <a:alpha val="50000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grpSp>
        <p:nvGrpSpPr>
          <p:cNvPr id="22" name="组合 21"/>
          <p:cNvGrpSpPr/>
          <p:nvPr/>
        </p:nvGrpSpPr>
        <p:grpSpPr>
          <a:xfrm rot="5400000">
            <a:off x="3903456" y="2508487"/>
            <a:ext cx="1024688" cy="862713"/>
            <a:chOff x="901196" y="1114416"/>
            <a:chExt cx="1024688" cy="559480"/>
          </a:xfrm>
        </p:grpSpPr>
        <p:sp>
          <p:nvSpPr>
            <p:cNvPr id="23" name="右箭头 22"/>
            <p:cNvSpPr/>
            <p:nvPr/>
          </p:nvSpPr>
          <p:spPr>
            <a:xfrm rot="5400000">
              <a:off x="1133800" y="881812"/>
              <a:ext cx="559480" cy="1024688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右箭头 4"/>
            <p:cNvSpPr/>
            <p:nvPr/>
          </p:nvSpPr>
          <p:spPr>
            <a:xfrm>
              <a:off x="1106134" y="1114416"/>
              <a:ext cx="614812" cy="39163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1900"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5" name="Text Box 46"/>
          <p:cNvSpPr txBox="1">
            <a:spLocks noChangeArrowheads="1"/>
          </p:cNvSpPr>
          <p:nvPr/>
        </p:nvSpPr>
        <p:spPr bwMode="auto">
          <a:xfrm>
            <a:off x="3536944" y="2743869"/>
            <a:ext cx="162232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b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400" dirty="0" smtClean="0">
                <a:solidFill>
                  <a:schemeClr val="accent2">
                    <a:lumMod val="75000"/>
                  </a:schemeClr>
                </a:solidFill>
                <a:latin typeface="Yu Mincho Light" panose="02020300000000000000" pitchFamily="18" charset="-128"/>
                <a:ea typeface="Yu Mincho Light" panose="02020300000000000000" pitchFamily="18" charset="-128"/>
              </a:rPr>
              <a:t>replication</a:t>
            </a:r>
            <a:endParaRPr lang="zh-CN" altLang="en-US" sz="2400" dirty="0">
              <a:solidFill>
                <a:schemeClr val="accent2">
                  <a:lumMod val="75000"/>
                </a:schemeClr>
              </a:solidFill>
              <a:latin typeface="Yu Mincho Light" panose="02020300000000000000" pitchFamily="18" charset="-128"/>
              <a:ea typeface="Yu Mincho Light" panose="02020300000000000000" pitchFamily="18" charset="-128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5458084" y="3842556"/>
            <a:ext cx="1024688" cy="930670"/>
            <a:chOff x="901196" y="1114416"/>
            <a:chExt cx="1024688" cy="559480"/>
          </a:xfrm>
        </p:grpSpPr>
        <p:sp>
          <p:nvSpPr>
            <p:cNvPr id="28" name="右箭头 27"/>
            <p:cNvSpPr/>
            <p:nvPr/>
          </p:nvSpPr>
          <p:spPr>
            <a:xfrm rot="5400000">
              <a:off x="1133800" y="881812"/>
              <a:ext cx="559480" cy="1024688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右箭头 4"/>
            <p:cNvSpPr/>
            <p:nvPr/>
          </p:nvSpPr>
          <p:spPr>
            <a:xfrm>
              <a:off x="1106134" y="1114416"/>
              <a:ext cx="614812" cy="39163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1900"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30" name="Text Box 46"/>
          <p:cNvSpPr txBox="1">
            <a:spLocks noChangeArrowheads="1"/>
          </p:cNvSpPr>
          <p:nvPr/>
        </p:nvSpPr>
        <p:spPr bwMode="auto">
          <a:xfrm>
            <a:off x="5159267" y="3887742"/>
            <a:ext cx="162232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b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400" dirty="0" smtClean="0">
                <a:solidFill>
                  <a:schemeClr val="accent2">
                    <a:lumMod val="75000"/>
                  </a:schemeClr>
                </a:solidFill>
                <a:latin typeface="Yu Mincho Light" panose="02020300000000000000" pitchFamily="18" charset="-128"/>
                <a:ea typeface="Yu Mincho Light" panose="02020300000000000000" pitchFamily="18" charset="-128"/>
              </a:rPr>
              <a:t>replication</a:t>
            </a:r>
            <a:endParaRPr lang="zh-CN" altLang="en-US" sz="2400" dirty="0">
              <a:solidFill>
                <a:schemeClr val="accent2">
                  <a:lumMod val="75000"/>
                </a:schemeClr>
              </a:solidFill>
              <a:latin typeface="Yu Mincho Light" panose="02020300000000000000" pitchFamily="18" charset="-128"/>
              <a:ea typeface="Yu Mincho Light" panose="02020300000000000000" pitchFamily="18" charset="-128"/>
            </a:endParaRPr>
          </a:p>
        </p:txBody>
      </p:sp>
      <p:sp>
        <p:nvSpPr>
          <p:cNvPr id="31" name="矩形 30"/>
          <p:cNvSpPr>
            <a:spLocks noChangeArrowheads="1"/>
          </p:cNvSpPr>
          <p:nvPr/>
        </p:nvSpPr>
        <p:spPr bwMode="auto">
          <a:xfrm>
            <a:off x="5854272" y="1096295"/>
            <a:ext cx="392644" cy="378882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</p:spPr>
        <p:txBody>
          <a:bodyPr anchor="ctr" anchorCtr="1"/>
          <a:lstStyle/>
          <a:p>
            <a:pPr algn="ctr"/>
            <a:r>
              <a:rPr lang="zh-CN" altLang="en-US" sz="1600" b="1" dirty="0" smtClean="0">
                <a:solidFill>
                  <a:schemeClr val="accent4">
                    <a:lumMod val="75000"/>
                  </a:schemeClr>
                </a:solidFill>
                <a:latin typeface="楷体_GB2312" pitchFamily="49" charset="-122"/>
                <a:ea typeface="楷体_GB2312" pitchFamily="49" charset="-122"/>
              </a:rPr>
              <a:t>写</a:t>
            </a:r>
            <a:endParaRPr lang="zh-CN" altLang="en-US" sz="1600" b="1" dirty="0">
              <a:solidFill>
                <a:schemeClr val="accent4">
                  <a:lumMod val="75000"/>
                </a:schemeClr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2" name="矩形 31"/>
          <p:cNvSpPr>
            <a:spLocks noChangeArrowheads="1"/>
          </p:cNvSpPr>
          <p:nvPr/>
        </p:nvSpPr>
        <p:spPr bwMode="auto">
          <a:xfrm>
            <a:off x="5306975" y="1099811"/>
            <a:ext cx="463065" cy="378882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</p:spPr>
        <p:txBody>
          <a:bodyPr anchor="ctr" anchorCtr="1"/>
          <a:lstStyle/>
          <a:p>
            <a:pPr algn="ctr"/>
            <a:r>
              <a:rPr lang="zh-CN" altLang="en-US" sz="1600" b="1" dirty="0" smtClean="0">
                <a:solidFill>
                  <a:schemeClr val="accent4">
                    <a:lumMod val="75000"/>
                  </a:schemeClr>
                </a:solidFill>
                <a:latin typeface="楷体_GB2312" pitchFamily="49" charset="-122"/>
                <a:ea typeface="楷体_GB2312" pitchFamily="49" charset="-122"/>
              </a:rPr>
              <a:t>读</a:t>
            </a:r>
            <a:endParaRPr lang="zh-CN" altLang="en-US" sz="1600" b="1" dirty="0">
              <a:solidFill>
                <a:schemeClr val="accent4">
                  <a:lumMod val="75000"/>
                </a:schemeClr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3" name="Text Box 46"/>
          <p:cNvSpPr txBox="1">
            <a:spLocks noChangeArrowheads="1"/>
          </p:cNvSpPr>
          <p:nvPr/>
        </p:nvSpPr>
        <p:spPr bwMode="auto">
          <a:xfrm>
            <a:off x="1432061" y="2640303"/>
            <a:ext cx="122966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b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 dirty="0">
                <a:solidFill>
                  <a:srgbClr val="00B050"/>
                </a:solidFill>
                <a:latin typeface="楷体_GB2312" pitchFamily="49" charset="-122"/>
                <a:ea typeface="楷体_GB2312" pitchFamily="49" charset="-122"/>
              </a:rPr>
              <a:t>S</a:t>
            </a:r>
            <a:r>
              <a:rPr lang="en-US" altLang="zh-CN" sz="1600" dirty="0" smtClean="0">
                <a:solidFill>
                  <a:srgbClr val="00B050"/>
                </a:solidFill>
                <a:latin typeface="楷体_GB2312" pitchFamily="49" charset="-122"/>
                <a:ea typeface="楷体_GB2312" pitchFamily="49" charset="-122"/>
              </a:rPr>
              <a:t>lave</a:t>
            </a:r>
            <a:endParaRPr lang="zh-CN" altLang="en-US" sz="1600" dirty="0">
              <a:solidFill>
                <a:srgbClr val="00B05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4" name="Text Box 46"/>
          <p:cNvSpPr txBox="1">
            <a:spLocks noChangeArrowheads="1"/>
          </p:cNvSpPr>
          <p:nvPr/>
        </p:nvSpPr>
        <p:spPr bwMode="auto">
          <a:xfrm>
            <a:off x="6781590" y="2732199"/>
            <a:ext cx="122966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b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 dirty="0" smtClean="0">
                <a:solidFill>
                  <a:srgbClr val="00B050"/>
                </a:solidFill>
                <a:latin typeface="楷体_GB2312" pitchFamily="49" charset="-122"/>
                <a:ea typeface="楷体_GB2312" pitchFamily="49" charset="-122"/>
              </a:rPr>
              <a:t>Master</a:t>
            </a:r>
            <a:endParaRPr lang="zh-CN" altLang="en-US" sz="1600" dirty="0">
              <a:solidFill>
                <a:srgbClr val="00B05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5" name="Text Box 46"/>
          <p:cNvSpPr txBox="1">
            <a:spLocks noChangeArrowheads="1"/>
          </p:cNvSpPr>
          <p:nvPr/>
        </p:nvSpPr>
        <p:spPr bwMode="auto">
          <a:xfrm>
            <a:off x="6752452" y="5302589"/>
            <a:ext cx="122966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b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 dirty="0" smtClean="0">
                <a:solidFill>
                  <a:srgbClr val="00B050"/>
                </a:solidFill>
                <a:latin typeface="楷体_GB2312" pitchFamily="49" charset="-122"/>
                <a:ea typeface="楷体_GB2312" pitchFamily="49" charset="-122"/>
              </a:rPr>
              <a:t>Slave</a:t>
            </a:r>
          </a:p>
          <a:p>
            <a:pPr algn="l">
              <a:spcBef>
                <a:spcPct val="50000"/>
              </a:spcBef>
            </a:pPr>
            <a:r>
              <a:rPr lang="en-US" altLang="zh-CN" sz="1600" dirty="0">
                <a:latin typeface="楷体_GB2312" pitchFamily="49" charset="-122"/>
                <a:ea typeface="楷体_GB2312" pitchFamily="49" charset="-122"/>
              </a:rPr>
              <a:t>backup</a:t>
            </a:r>
            <a:endParaRPr lang="zh-CN" altLang="en-US" sz="1600" dirty="0"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36" name="图示 35"/>
          <p:cNvGraphicFramePr/>
          <p:nvPr>
            <p:extLst>
              <p:ext uri="{D42A27DB-BD31-4B8C-83A1-F6EECF244321}">
                <p14:modId xmlns:p14="http://schemas.microsoft.com/office/powerpoint/2010/main" val="1829428408"/>
              </p:ext>
            </p:extLst>
          </p:nvPr>
        </p:nvGraphicFramePr>
        <p:xfrm>
          <a:off x="8762162" y="782818"/>
          <a:ext cx="3027603" cy="18471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37" name="组合 36"/>
          <p:cNvGrpSpPr/>
          <p:nvPr/>
        </p:nvGrpSpPr>
        <p:grpSpPr>
          <a:xfrm>
            <a:off x="8762162" y="2484388"/>
            <a:ext cx="495622" cy="708032"/>
            <a:chOff x="1" y="1138357"/>
            <a:chExt cx="495622" cy="708032"/>
          </a:xfrm>
          <a:scene3d>
            <a:camera prst="orthographicFront"/>
            <a:lightRig rig="flat" dir="t"/>
          </a:scene3d>
        </p:grpSpPr>
        <p:sp>
          <p:nvSpPr>
            <p:cNvPr id="38" name="燕尾形 37"/>
            <p:cNvSpPr/>
            <p:nvPr/>
          </p:nvSpPr>
          <p:spPr>
            <a:xfrm rot="5400000">
              <a:off x="-106204" y="1244562"/>
              <a:ext cx="708032" cy="495622"/>
            </a:xfrm>
            <a:prstGeom prst="chevron">
              <a:avLst/>
            </a:prstGeom>
            <a:sp3d prstMaterial="plastic">
              <a:bevelT w="120900" h="88900"/>
              <a:bevelB w="88900" h="31750" prst="angle"/>
            </a:sp3d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9" name="燕尾形 4"/>
            <p:cNvSpPr/>
            <p:nvPr/>
          </p:nvSpPr>
          <p:spPr>
            <a:xfrm>
              <a:off x="1" y="1386168"/>
              <a:ext cx="495622" cy="212410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255" tIns="8255" rIns="8255" bIns="8255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300" kern="1200" dirty="0" smtClean="0"/>
                <a:t> </a:t>
              </a:r>
              <a:endParaRPr lang="zh-CN" altLang="en-US" sz="1300" kern="1200" dirty="0"/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9257784" y="2502088"/>
            <a:ext cx="2531980" cy="460221"/>
            <a:chOff x="495623" y="1138356"/>
            <a:chExt cx="2531980" cy="460221"/>
          </a:xfrm>
          <a:scene3d>
            <a:camera prst="orthographicFront"/>
            <a:lightRig rig="flat" dir="t"/>
          </a:scene3d>
        </p:grpSpPr>
        <p:sp>
          <p:nvSpPr>
            <p:cNvPr id="41" name="同侧圆角矩形 40"/>
            <p:cNvSpPr/>
            <p:nvPr/>
          </p:nvSpPr>
          <p:spPr>
            <a:xfrm rot="5400000">
              <a:off x="1531502" y="102477"/>
              <a:ext cx="460221" cy="2531980"/>
            </a:xfrm>
            <a:prstGeom prst="round2SameRect">
              <a:avLst/>
            </a:prstGeom>
            <a:sp3d extrusionH="12700" prstMaterial="plastic">
              <a:bevelT w="50800" h="50800"/>
            </a:sp3d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2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2" name="同侧圆角矩形 4"/>
            <p:cNvSpPr/>
            <p:nvPr/>
          </p:nvSpPr>
          <p:spPr>
            <a:xfrm>
              <a:off x="495623" y="1160822"/>
              <a:ext cx="2509514" cy="415289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0160" rIns="10160" bIns="10160" numCol="1" spcCol="1270" anchor="ctr" anchorCtr="0">
              <a:noAutofit/>
            </a:bodyPr>
            <a:lstStyle/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altLang="zh-CN" sz="1600" kern="1200" dirty="0" smtClean="0"/>
                <a:t>Keepalived</a:t>
              </a:r>
              <a:r>
                <a:rPr lang="zh-CN" altLang="en-US" sz="1600" kern="1200" dirty="0" smtClean="0"/>
                <a:t>暂时不做</a:t>
              </a:r>
              <a:endParaRPr lang="zh-CN" altLang="en-US" sz="1600" kern="1200" dirty="0"/>
            </a:p>
          </p:txBody>
        </p:sp>
      </p:grpSp>
      <p:sp>
        <p:nvSpPr>
          <p:cNvPr id="43" name="圆角矩形 42"/>
          <p:cNvSpPr/>
          <p:nvPr/>
        </p:nvSpPr>
        <p:spPr>
          <a:xfrm>
            <a:off x="248736" y="288592"/>
            <a:ext cx="2187268" cy="952255"/>
          </a:xfrm>
          <a:prstGeom prst="roundRect">
            <a:avLst>
              <a:gd name="adj" fmla="val 10000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en-US" altLang="zh-CN" dirty="0" smtClean="0"/>
          </a:p>
          <a:p>
            <a:pPr algn="ctr"/>
            <a:r>
              <a:rPr lang="zh-CN" altLang="en-US" dirty="0" smtClean="0"/>
              <a:t>数据库</a:t>
            </a:r>
            <a:endParaRPr lang="zh-CN" altLang="en-US" dirty="0"/>
          </a:p>
        </p:txBody>
      </p:sp>
      <p:grpSp>
        <p:nvGrpSpPr>
          <p:cNvPr id="44" name="组合 43"/>
          <p:cNvGrpSpPr/>
          <p:nvPr/>
        </p:nvGrpSpPr>
        <p:grpSpPr>
          <a:xfrm>
            <a:off x="8751521" y="272912"/>
            <a:ext cx="495622" cy="708032"/>
            <a:chOff x="1" y="1138357"/>
            <a:chExt cx="495622" cy="708032"/>
          </a:xfrm>
          <a:scene3d>
            <a:camera prst="orthographicFront"/>
            <a:lightRig rig="flat" dir="t"/>
          </a:scene3d>
        </p:grpSpPr>
        <p:sp>
          <p:nvSpPr>
            <p:cNvPr id="45" name="燕尾形 44"/>
            <p:cNvSpPr/>
            <p:nvPr/>
          </p:nvSpPr>
          <p:spPr>
            <a:xfrm rot="5400000">
              <a:off x="-106204" y="1244562"/>
              <a:ext cx="708032" cy="495622"/>
            </a:xfrm>
            <a:prstGeom prst="chevron">
              <a:avLst/>
            </a:prstGeom>
            <a:sp3d prstMaterial="plastic">
              <a:bevelT w="120900" h="88900"/>
              <a:bevelB w="88900" h="31750" prst="angle"/>
            </a:sp3d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6" name="燕尾形 4"/>
            <p:cNvSpPr/>
            <p:nvPr/>
          </p:nvSpPr>
          <p:spPr>
            <a:xfrm>
              <a:off x="1" y="1386168"/>
              <a:ext cx="495622" cy="212410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255" tIns="8255" rIns="8255" bIns="8255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300" kern="1200" dirty="0" smtClean="0"/>
                <a:t> </a:t>
              </a:r>
              <a:endParaRPr lang="zh-CN" altLang="en-US" sz="1300" kern="1200" dirty="0"/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9235318" y="250446"/>
            <a:ext cx="2531980" cy="460221"/>
            <a:chOff x="495623" y="1138356"/>
            <a:chExt cx="2531980" cy="460221"/>
          </a:xfrm>
          <a:scene3d>
            <a:camera prst="orthographicFront"/>
            <a:lightRig rig="flat" dir="t"/>
          </a:scene3d>
        </p:grpSpPr>
        <p:sp>
          <p:nvSpPr>
            <p:cNvPr id="49" name="同侧圆角矩形 48"/>
            <p:cNvSpPr/>
            <p:nvPr/>
          </p:nvSpPr>
          <p:spPr>
            <a:xfrm rot="5400000">
              <a:off x="1531502" y="102477"/>
              <a:ext cx="460221" cy="2531980"/>
            </a:xfrm>
            <a:prstGeom prst="round2SameRect">
              <a:avLst/>
            </a:prstGeom>
            <a:sp3d extrusionH="12700" prstMaterial="plastic">
              <a:bevelT w="50800" h="50800"/>
            </a:sp3d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2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0" name="同侧圆角矩形 4"/>
            <p:cNvSpPr/>
            <p:nvPr/>
          </p:nvSpPr>
          <p:spPr>
            <a:xfrm>
              <a:off x="495623" y="1160822"/>
              <a:ext cx="2509514" cy="415289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0160" rIns="10160" bIns="10160" numCol="1" spcCol="1270" anchor="ctr" anchorCtr="0">
              <a:noAutofit/>
            </a:bodyPr>
            <a:lstStyle/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zh-CN" altLang="en-US" sz="1600" kern="1200" dirty="0" smtClean="0"/>
                <a:t>目前不做读写分离</a:t>
              </a:r>
              <a:endParaRPr lang="zh-CN" altLang="en-US" sz="16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526814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174523" y="-16132"/>
            <a:ext cx="4367981" cy="1325563"/>
          </a:xfrm>
        </p:spPr>
        <p:txBody>
          <a:bodyPr/>
          <a:lstStyle/>
          <a:p>
            <a:r>
              <a:rPr lang="en-US" altLang="zh-CN" dirty="0" smtClean="0"/>
              <a:t>QA</a:t>
            </a:r>
            <a:endParaRPr lang="zh-CN" altLang="en-US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174523" y="999714"/>
            <a:ext cx="11904406" cy="3114318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master</a:t>
            </a:r>
            <a:r>
              <a:rPr lang="zh-CN" altLang="en-US" dirty="0" smtClean="0"/>
              <a:t>还是存在单</a:t>
            </a:r>
            <a:r>
              <a:rPr lang="zh-CN" altLang="en-US" dirty="0"/>
              <a:t>点</a:t>
            </a:r>
            <a:r>
              <a:rPr lang="zh-CN" altLang="en-US" dirty="0" smtClean="0"/>
              <a:t>故障？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  </a:t>
            </a:r>
            <a:r>
              <a:rPr lang="zh-CN" altLang="en-US" sz="2400" dirty="0" smtClean="0"/>
              <a:t>最常用的高可用方案，独立一台</a:t>
            </a:r>
            <a:r>
              <a:rPr lang="en-US" altLang="zh-CN" sz="2400" dirty="0" smtClean="0"/>
              <a:t>master</a:t>
            </a:r>
            <a:r>
              <a:rPr lang="zh-CN" altLang="en-US" sz="2400" dirty="0" smtClean="0"/>
              <a:t>和现有</a:t>
            </a:r>
            <a:r>
              <a:rPr lang="en-US" altLang="zh-CN" sz="2400" dirty="0" smtClean="0"/>
              <a:t>master</a:t>
            </a:r>
            <a:r>
              <a:rPr lang="zh-CN" altLang="en-US" sz="2400" dirty="0" smtClean="0"/>
              <a:t>做</a:t>
            </a:r>
            <a:r>
              <a:rPr lang="en-US" altLang="zh-CN" sz="2400" dirty="0" smtClean="0"/>
              <a:t>keepalived</a:t>
            </a:r>
            <a:r>
              <a:rPr lang="zh-CN" altLang="en-US" sz="2400" dirty="0" smtClean="0"/>
              <a:t>来实现。但是此场景要求至少两组</a:t>
            </a:r>
            <a:r>
              <a:rPr lang="en-US" altLang="zh-CN" sz="2400" dirty="0" smtClean="0"/>
              <a:t>M/S</a:t>
            </a:r>
            <a:r>
              <a:rPr lang="zh-CN" altLang="en-US" sz="2400" dirty="0" smtClean="0"/>
              <a:t>，基于</a:t>
            </a:r>
            <a:r>
              <a:rPr lang="en-US" altLang="zh-CN" sz="2400" dirty="0" smtClean="0"/>
              <a:t>mysql5.6</a:t>
            </a:r>
            <a:r>
              <a:rPr lang="zh-CN" altLang="en-US" sz="2400" dirty="0" smtClean="0"/>
              <a:t>的高性能，一般性读、写造成实例宕机的几率很小。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smtClean="0"/>
              <a:t>      </a:t>
            </a:r>
            <a:r>
              <a:rPr lang="zh-CN" altLang="en-US" sz="2400" dirty="0" smtClean="0"/>
              <a:t>首先我们应该找到可能导致</a:t>
            </a:r>
            <a:r>
              <a:rPr lang="en-US" altLang="zh-CN" sz="2400" dirty="0" smtClean="0"/>
              <a:t>mysql</a:t>
            </a:r>
            <a:r>
              <a:rPr lang="zh-CN" altLang="en-US" sz="2400" dirty="0" smtClean="0"/>
              <a:t>宕机的因素，比如读压力负载过高，解决方案是通过</a:t>
            </a:r>
            <a:r>
              <a:rPr lang="en-US" altLang="zh-CN" sz="2400" dirty="0" smtClean="0"/>
              <a:t>M/S</a:t>
            </a:r>
            <a:r>
              <a:rPr lang="zh-CN" altLang="en-US" sz="2400" dirty="0" smtClean="0"/>
              <a:t>的</a:t>
            </a:r>
            <a:r>
              <a:rPr lang="en-US" altLang="zh-CN" sz="2400" dirty="0" smtClean="0"/>
              <a:t>replication</a:t>
            </a:r>
            <a:r>
              <a:rPr lang="zh-CN" altLang="en-US" sz="2400" dirty="0"/>
              <a:t>机</a:t>
            </a:r>
            <a:r>
              <a:rPr lang="zh-CN" altLang="en-US" sz="2400" dirty="0" smtClean="0"/>
              <a:t>制保证数据一致性，再通过读写分离，将写请求由</a:t>
            </a:r>
            <a:r>
              <a:rPr lang="en-US" altLang="zh-CN" sz="2400" dirty="0" smtClean="0"/>
              <a:t>master</a:t>
            </a:r>
            <a:r>
              <a:rPr lang="zh-CN" altLang="en-US" sz="2400" dirty="0" smtClean="0"/>
              <a:t>处理、读请求交由</a:t>
            </a:r>
            <a:r>
              <a:rPr lang="en-US" altLang="zh-CN" sz="2400" dirty="0" smtClean="0"/>
              <a:t>salve</a:t>
            </a:r>
            <a:r>
              <a:rPr lang="zh-CN" altLang="en-US" sz="2400" dirty="0" smtClean="0"/>
              <a:t>处理。如果很好的结合</a:t>
            </a:r>
            <a:r>
              <a:rPr lang="en-US" altLang="zh-CN" sz="2400" dirty="0" smtClean="0"/>
              <a:t>NOSQL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mysql M/S</a:t>
            </a:r>
            <a:r>
              <a:rPr lang="zh-CN" altLang="en-US" sz="2400" dirty="0" smtClean="0"/>
              <a:t>单点故障的几率</a:t>
            </a:r>
            <a:r>
              <a:rPr lang="zh-CN" altLang="en-US" sz="2400" smtClean="0"/>
              <a:t>将更小。</a:t>
            </a:r>
            <a:endParaRPr lang="zh-CN" altLang="en-US" sz="2400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-1" y="4114032"/>
            <a:ext cx="12078929" cy="23162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这不是集群？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   </a:t>
            </a:r>
            <a:r>
              <a:rPr lang="en-US" altLang="zh-CN" sz="2400" dirty="0" smtClean="0"/>
              <a:t>M/S</a:t>
            </a:r>
            <a:r>
              <a:rPr lang="zh-CN" altLang="en-US" sz="2400" dirty="0" smtClean="0"/>
              <a:t>架构实现了部分高可用 </a:t>
            </a:r>
            <a:r>
              <a:rPr lang="en-US" altLang="zh-CN" sz="2400" dirty="0" smtClean="0"/>
              <a:t>- </a:t>
            </a:r>
            <a:r>
              <a:rPr lang="zh-CN" altLang="en-US" sz="2400" dirty="0" smtClean="0"/>
              <a:t>至少保证了在</a:t>
            </a:r>
            <a:r>
              <a:rPr lang="en-US" altLang="zh-CN" sz="2400" dirty="0" smtClean="0"/>
              <a:t>master</a:t>
            </a:r>
            <a:r>
              <a:rPr lang="zh-CN" altLang="en-US" sz="2400" dirty="0" smtClean="0"/>
              <a:t>宕机之前的数据完好无缺，宕机之后能够快速手动恢复。是否需要集群，取决于具体需求，在数据量不是很大的情况下，部署集群不仅造成资金成本浪费，还增加了维护成本。集群的方案有多种，后面就列举了之前我的构思，方案是否合适，很大程度上取决于开发团队对业务、方案的熟知度，且只有真正通过测试才能证明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394031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6" descr="server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572"/>
          <a:stretch/>
        </p:blipFill>
        <p:spPr bwMode="auto">
          <a:xfrm>
            <a:off x="674196" y="4453264"/>
            <a:ext cx="474718" cy="8217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26" descr="server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572"/>
          <a:stretch/>
        </p:blipFill>
        <p:spPr bwMode="auto">
          <a:xfrm>
            <a:off x="5712542" y="1097440"/>
            <a:ext cx="474718" cy="8217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26" descr="server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572"/>
          <a:stretch/>
        </p:blipFill>
        <p:spPr bwMode="auto">
          <a:xfrm>
            <a:off x="9612494" y="2567937"/>
            <a:ext cx="474718" cy="8217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26" descr="server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572"/>
          <a:stretch/>
        </p:blipFill>
        <p:spPr bwMode="auto">
          <a:xfrm>
            <a:off x="3182568" y="4454320"/>
            <a:ext cx="474718" cy="8217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26" descr="server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572"/>
          <a:stretch/>
        </p:blipFill>
        <p:spPr bwMode="auto">
          <a:xfrm>
            <a:off x="2019890" y="2567937"/>
            <a:ext cx="474718" cy="8217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26" descr="server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572"/>
          <a:stretch/>
        </p:blipFill>
        <p:spPr bwMode="auto">
          <a:xfrm>
            <a:off x="10842211" y="4453264"/>
            <a:ext cx="474718" cy="8217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26" descr="server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572"/>
          <a:stretch/>
        </p:blipFill>
        <p:spPr bwMode="auto">
          <a:xfrm>
            <a:off x="5816192" y="2567937"/>
            <a:ext cx="474718" cy="8217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26" descr="server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572"/>
          <a:stretch/>
        </p:blipFill>
        <p:spPr bwMode="auto">
          <a:xfrm>
            <a:off x="4911472" y="4453264"/>
            <a:ext cx="474718" cy="8217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26" descr="server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572"/>
          <a:stretch/>
        </p:blipFill>
        <p:spPr bwMode="auto">
          <a:xfrm>
            <a:off x="8770721" y="4453264"/>
            <a:ext cx="474718" cy="8217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26" descr="server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572"/>
          <a:stretch/>
        </p:blipFill>
        <p:spPr bwMode="auto">
          <a:xfrm>
            <a:off x="7085043" y="4453264"/>
            <a:ext cx="474718" cy="8217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AutoShape 8"/>
          <p:cNvSpPr>
            <a:spLocks noChangeArrowheads="1"/>
          </p:cNvSpPr>
          <p:nvPr/>
        </p:nvSpPr>
        <p:spPr bwMode="auto">
          <a:xfrm rot="5400000">
            <a:off x="5912676" y="296454"/>
            <a:ext cx="462240" cy="339284"/>
          </a:xfrm>
          <a:prstGeom prst="rightArrow">
            <a:avLst>
              <a:gd name="adj1" fmla="val 49861"/>
              <a:gd name="adj2" fmla="val 53168"/>
            </a:avLst>
          </a:prstGeom>
          <a:gradFill rotWithShape="1">
            <a:gsLst>
              <a:gs pos="0">
                <a:srgbClr val="3399FF"/>
              </a:gs>
              <a:gs pos="100000">
                <a:schemeClr val="bg1"/>
              </a:gs>
            </a:gsLst>
            <a:lin ang="5400000" scaled="1"/>
          </a:gradFill>
          <a:ln w="12700" cap="rnd" algn="ctr">
            <a:solidFill>
              <a:srgbClr val="3399FF"/>
            </a:solidFill>
            <a:miter lim="800000"/>
            <a:headEnd/>
            <a:tailEnd/>
          </a:ln>
          <a:effectLst>
            <a:outerShdw dist="71842" dir="2700000" algn="ctr" rotWithShape="0">
              <a:srgbClr val="808080">
                <a:alpha val="50000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24" name="AutoShape 8"/>
          <p:cNvSpPr>
            <a:spLocks noChangeArrowheads="1"/>
          </p:cNvSpPr>
          <p:nvPr/>
        </p:nvSpPr>
        <p:spPr bwMode="auto">
          <a:xfrm rot="16200000">
            <a:off x="5558525" y="244741"/>
            <a:ext cx="462240" cy="339284"/>
          </a:xfrm>
          <a:prstGeom prst="rightArrow">
            <a:avLst>
              <a:gd name="adj1" fmla="val 49861"/>
              <a:gd name="adj2" fmla="val 53168"/>
            </a:avLst>
          </a:prstGeom>
          <a:gradFill rotWithShape="1">
            <a:gsLst>
              <a:gs pos="0">
                <a:srgbClr val="3399FF"/>
              </a:gs>
              <a:gs pos="100000">
                <a:schemeClr val="bg1"/>
              </a:gs>
            </a:gsLst>
            <a:lin ang="5400000" scaled="1"/>
          </a:gradFill>
          <a:ln w="12700" cap="rnd" algn="ctr">
            <a:solidFill>
              <a:srgbClr val="3399FF"/>
            </a:solidFill>
            <a:miter lim="800000"/>
            <a:headEnd/>
            <a:tailEnd/>
          </a:ln>
          <a:effectLst>
            <a:outerShdw dist="71842" dir="2700000" algn="ctr" rotWithShape="0">
              <a:srgbClr val="808080">
                <a:alpha val="50000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25" name="Text Box 46"/>
          <p:cNvSpPr txBox="1">
            <a:spLocks noChangeArrowheads="1"/>
          </p:cNvSpPr>
          <p:nvPr/>
        </p:nvSpPr>
        <p:spPr bwMode="auto">
          <a:xfrm>
            <a:off x="5506437" y="731514"/>
            <a:ext cx="122966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b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 dirty="0" smtClean="0">
                <a:solidFill>
                  <a:srgbClr val="00B050"/>
                </a:solidFill>
                <a:latin typeface="楷体_GB2312" pitchFamily="49" charset="-122"/>
                <a:ea typeface="楷体_GB2312" pitchFamily="49" charset="-122"/>
              </a:rPr>
              <a:t>HaProxy</a:t>
            </a:r>
            <a:endParaRPr lang="zh-CN" altLang="en-US" sz="1600" dirty="0">
              <a:solidFill>
                <a:srgbClr val="00B05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6" name="Text Box 46"/>
          <p:cNvSpPr txBox="1">
            <a:spLocks noChangeArrowheads="1"/>
          </p:cNvSpPr>
          <p:nvPr/>
        </p:nvSpPr>
        <p:spPr bwMode="auto">
          <a:xfrm>
            <a:off x="1879777" y="2172320"/>
            <a:ext cx="122966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b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 dirty="0" smtClean="0">
                <a:solidFill>
                  <a:srgbClr val="00B050"/>
                </a:solidFill>
                <a:latin typeface="楷体_GB2312" pitchFamily="49" charset="-122"/>
                <a:ea typeface="楷体_GB2312" pitchFamily="49" charset="-122"/>
              </a:rPr>
              <a:t>Atlas</a:t>
            </a:r>
            <a:endParaRPr lang="zh-CN" altLang="en-US" sz="1600" dirty="0">
              <a:solidFill>
                <a:srgbClr val="00B05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7" name="Text Box 46"/>
          <p:cNvSpPr txBox="1">
            <a:spLocks noChangeArrowheads="1"/>
          </p:cNvSpPr>
          <p:nvPr/>
        </p:nvSpPr>
        <p:spPr bwMode="auto">
          <a:xfrm>
            <a:off x="5676079" y="2202011"/>
            <a:ext cx="122966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b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 dirty="0" smtClean="0">
                <a:solidFill>
                  <a:srgbClr val="00B050"/>
                </a:solidFill>
                <a:latin typeface="楷体_GB2312" pitchFamily="49" charset="-122"/>
                <a:ea typeface="楷体_GB2312" pitchFamily="49" charset="-122"/>
              </a:rPr>
              <a:t>Atlas</a:t>
            </a:r>
            <a:endParaRPr lang="zh-CN" altLang="en-US" sz="1600" dirty="0">
              <a:solidFill>
                <a:srgbClr val="00B05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8" name="Text Box 46"/>
          <p:cNvSpPr txBox="1">
            <a:spLocks noChangeArrowheads="1"/>
          </p:cNvSpPr>
          <p:nvPr/>
        </p:nvSpPr>
        <p:spPr bwMode="auto">
          <a:xfrm>
            <a:off x="9472381" y="2240734"/>
            <a:ext cx="122966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b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 dirty="0" smtClean="0">
                <a:solidFill>
                  <a:srgbClr val="00B050"/>
                </a:solidFill>
                <a:latin typeface="楷体_GB2312" pitchFamily="49" charset="-122"/>
                <a:ea typeface="楷体_GB2312" pitchFamily="49" charset="-122"/>
              </a:rPr>
              <a:t>Atlas</a:t>
            </a:r>
            <a:endParaRPr lang="zh-CN" altLang="en-US" sz="1600" dirty="0">
              <a:solidFill>
                <a:srgbClr val="00B05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9" name="Line 103"/>
          <p:cNvSpPr>
            <a:spLocks noChangeShapeType="1"/>
          </p:cNvSpPr>
          <p:nvPr/>
        </p:nvSpPr>
        <p:spPr bwMode="auto">
          <a:xfrm flipH="1">
            <a:off x="3398486" y="1785377"/>
            <a:ext cx="1512986" cy="773886"/>
          </a:xfrm>
          <a:prstGeom prst="line">
            <a:avLst/>
          </a:prstGeom>
          <a:noFill/>
          <a:ln w="50800">
            <a:solidFill>
              <a:srgbClr val="FF66FF"/>
            </a:solidFill>
            <a:round/>
            <a:headEnd type="none" w="sm" len="sm"/>
            <a:tailEnd type="triangle" w="med" len="med"/>
          </a:ln>
          <a:effectLst>
            <a:prstShdw prst="shdw17" dist="17961" dir="2700000">
              <a:srgbClr val="FF66FF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" name="Line 103"/>
          <p:cNvSpPr>
            <a:spLocks noChangeShapeType="1"/>
          </p:cNvSpPr>
          <p:nvPr/>
        </p:nvSpPr>
        <p:spPr bwMode="auto">
          <a:xfrm>
            <a:off x="7043452" y="1699062"/>
            <a:ext cx="2053534" cy="811812"/>
          </a:xfrm>
          <a:prstGeom prst="line">
            <a:avLst/>
          </a:prstGeom>
          <a:noFill/>
          <a:ln w="50800">
            <a:solidFill>
              <a:srgbClr val="FF66FF"/>
            </a:solidFill>
            <a:round/>
            <a:headEnd type="none" w="sm" len="sm"/>
            <a:tailEnd type="triangle" w="med" len="med"/>
          </a:ln>
          <a:effectLst>
            <a:prstShdw prst="shdw17" dist="17961" dir="2700000">
              <a:srgbClr val="FF66FF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" name="Line 103"/>
          <p:cNvSpPr>
            <a:spLocks noChangeShapeType="1"/>
          </p:cNvSpPr>
          <p:nvPr/>
        </p:nvSpPr>
        <p:spPr bwMode="auto">
          <a:xfrm>
            <a:off x="6024054" y="1946594"/>
            <a:ext cx="29497" cy="338554"/>
          </a:xfrm>
          <a:prstGeom prst="line">
            <a:avLst/>
          </a:prstGeom>
          <a:noFill/>
          <a:ln w="50800">
            <a:solidFill>
              <a:srgbClr val="FF66FF"/>
            </a:solidFill>
            <a:round/>
            <a:headEnd type="none" w="sm" len="sm"/>
            <a:tailEnd type="triangle" w="med" len="med"/>
          </a:ln>
          <a:effectLst>
            <a:prstShdw prst="shdw17" dist="17961" dir="2700000">
              <a:srgbClr val="FF66FF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" name="Line 79"/>
          <p:cNvSpPr>
            <a:spLocks noChangeShapeType="1"/>
          </p:cNvSpPr>
          <p:nvPr/>
        </p:nvSpPr>
        <p:spPr bwMode="auto">
          <a:xfrm flipH="1">
            <a:off x="1148914" y="3389719"/>
            <a:ext cx="870976" cy="931559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 type="stealth" w="lg" len="lg"/>
          </a:ln>
          <a:effectLst/>
        </p:spPr>
        <p:txBody>
          <a:bodyPr anchor="b"/>
          <a:lstStyle/>
          <a:p>
            <a:endParaRPr lang="zh-CN" altLang="en-US"/>
          </a:p>
        </p:txBody>
      </p:sp>
      <p:sp>
        <p:nvSpPr>
          <p:cNvPr id="33" name="Line 79"/>
          <p:cNvSpPr>
            <a:spLocks noChangeShapeType="1"/>
          </p:cNvSpPr>
          <p:nvPr/>
        </p:nvSpPr>
        <p:spPr bwMode="auto">
          <a:xfrm flipH="1">
            <a:off x="5154629" y="3529190"/>
            <a:ext cx="640050" cy="792088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 type="stealth" w="lg" len="lg"/>
          </a:ln>
          <a:effectLst/>
        </p:spPr>
        <p:txBody>
          <a:bodyPr anchor="b"/>
          <a:lstStyle/>
          <a:p>
            <a:endParaRPr lang="zh-CN" altLang="en-US"/>
          </a:p>
        </p:txBody>
      </p:sp>
      <p:sp>
        <p:nvSpPr>
          <p:cNvPr id="34" name="Line 79"/>
          <p:cNvSpPr>
            <a:spLocks noChangeShapeType="1"/>
          </p:cNvSpPr>
          <p:nvPr/>
        </p:nvSpPr>
        <p:spPr bwMode="auto">
          <a:xfrm flipH="1">
            <a:off x="9116263" y="3389718"/>
            <a:ext cx="488320" cy="931559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 type="stealth" w="lg" len="lg"/>
          </a:ln>
          <a:effectLst/>
        </p:spPr>
        <p:txBody>
          <a:bodyPr anchor="b"/>
          <a:lstStyle/>
          <a:p>
            <a:endParaRPr lang="zh-CN" altLang="en-US"/>
          </a:p>
        </p:txBody>
      </p:sp>
      <p:sp>
        <p:nvSpPr>
          <p:cNvPr id="35" name="Line 23"/>
          <p:cNvSpPr>
            <a:spLocks noChangeShapeType="1"/>
          </p:cNvSpPr>
          <p:nvPr/>
        </p:nvSpPr>
        <p:spPr bwMode="auto">
          <a:xfrm>
            <a:off x="2634721" y="3389718"/>
            <a:ext cx="672594" cy="959861"/>
          </a:xfrm>
          <a:prstGeom prst="line">
            <a:avLst/>
          </a:prstGeom>
          <a:noFill/>
          <a:ln w="38100">
            <a:solidFill>
              <a:srgbClr val="6666FF"/>
            </a:solidFill>
            <a:round/>
            <a:headEnd/>
            <a:tailEnd type="triangle" w="med" len="med"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36" name="Line 23"/>
          <p:cNvSpPr>
            <a:spLocks noChangeShapeType="1"/>
          </p:cNvSpPr>
          <p:nvPr/>
        </p:nvSpPr>
        <p:spPr bwMode="auto">
          <a:xfrm>
            <a:off x="6412449" y="3389718"/>
            <a:ext cx="672594" cy="959861"/>
          </a:xfrm>
          <a:prstGeom prst="line">
            <a:avLst/>
          </a:prstGeom>
          <a:noFill/>
          <a:ln w="38100">
            <a:solidFill>
              <a:srgbClr val="6666FF"/>
            </a:solidFill>
            <a:round/>
            <a:headEnd/>
            <a:tailEnd type="triangle" w="med" len="med"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37" name="Line 23"/>
          <p:cNvSpPr>
            <a:spLocks noChangeShapeType="1"/>
          </p:cNvSpPr>
          <p:nvPr/>
        </p:nvSpPr>
        <p:spPr bwMode="auto">
          <a:xfrm>
            <a:off x="10205166" y="3389718"/>
            <a:ext cx="672594" cy="959861"/>
          </a:xfrm>
          <a:prstGeom prst="line">
            <a:avLst/>
          </a:prstGeom>
          <a:noFill/>
          <a:ln w="38100">
            <a:solidFill>
              <a:srgbClr val="6666FF"/>
            </a:solidFill>
            <a:round/>
            <a:headEnd/>
            <a:tailEnd type="triangle" w="med" len="med"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38" name="Text Box 46"/>
          <p:cNvSpPr txBox="1">
            <a:spLocks noChangeArrowheads="1"/>
          </p:cNvSpPr>
          <p:nvPr/>
        </p:nvSpPr>
        <p:spPr bwMode="auto">
          <a:xfrm>
            <a:off x="534083" y="5447069"/>
            <a:ext cx="122966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b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 dirty="0" smtClean="0">
                <a:solidFill>
                  <a:schemeClr val="accent4">
                    <a:lumMod val="75000"/>
                  </a:schemeClr>
                </a:solidFill>
                <a:latin typeface="楷体_GB2312" pitchFamily="49" charset="-122"/>
                <a:ea typeface="楷体_GB2312" pitchFamily="49" charset="-122"/>
              </a:rPr>
              <a:t>Master</a:t>
            </a:r>
            <a:endParaRPr lang="zh-CN" altLang="en-US" sz="1600" dirty="0">
              <a:solidFill>
                <a:schemeClr val="accent4">
                  <a:lumMod val="75000"/>
                </a:schemeClr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9" name="Text Box 46"/>
          <p:cNvSpPr txBox="1">
            <a:spLocks noChangeArrowheads="1"/>
          </p:cNvSpPr>
          <p:nvPr/>
        </p:nvSpPr>
        <p:spPr bwMode="auto">
          <a:xfrm>
            <a:off x="4744492" y="5447069"/>
            <a:ext cx="122966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b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 dirty="0" smtClean="0">
                <a:solidFill>
                  <a:schemeClr val="accent4">
                    <a:lumMod val="75000"/>
                  </a:schemeClr>
                </a:solidFill>
                <a:latin typeface="楷体_GB2312" pitchFamily="49" charset="-122"/>
                <a:ea typeface="楷体_GB2312" pitchFamily="49" charset="-122"/>
              </a:rPr>
              <a:t>Master</a:t>
            </a:r>
            <a:endParaRPr lang="zh-CN" altLang="en-US" sz="1600" dirty="0">
              <a:solidFill>
                <a:schemeClr val="accent4">
                  <a:lumMod val="75000"/>
                </a:schemeClr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0" name="Text Box 46"/>
          <p:cNvSpPr txBox="1">
            <a:spLocks noChangeArrowheads="1"/>
          </p:cNvSpPr>
          <p:nvPr/>
        </p:nvSpPr>
        <p:spPr bwMode="auto">
          <a:xfrm>
            <a:off x="8745592" y="5407033"/>
            <a:ext cx="122966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b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 dirty="0" smtClean="0">
                <a:solidFill>
                  <a:schemeClr val="accent4">
                    <a:lumMod val="75000"/>
                  </a:schemeClr>
                </a:solidFill>
                <a:latin typeface="楷体_GB2312" pitchFamily="49" charset="-122"/>
                <a:ea typeface="楷体_GB2312" pitchFamily="49" charset="-122"/>
              </a:rPr>
              <a:t>Master</a:t>
            </a:r>
            <a:endParaRPr lang="zh-CN" altLang="en-US" sz="1600" dirty="0">
              <a:solidFill>
                <a:schemeClr val="accent4">
                  <a:lumMod val="75000"/>
                </a:schemeClr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1" name="Text Box 46"/>
          <p:cNvSpPr txBox="1">
            <a:spLocks noChangeArrowheads="1"/>
          </p:cNvSpPr>
          <p:nvPr/>
        </p:nvSpPr>
        <p:spPr bwMode="auto">
          <a:xfrm>
            <a:off x="3042455" y="5447069"/>
            <a:ext cx="122966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b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 dirty="0" smtClean="0">
                <a:solidFill>
                  <a:schemeClr val="accent5">
                    <a:lumMod val="50000"/>
                  </a:schemeClr>
                </a:solidFill>
                <a:latin typeface="楷体_GB2312" pitchFamily="49" charset="-122"/>
                <a:ea typeface="楷体_GB2312" pitchFamily="49" charset="-122"/>
              </a:rPr>
              <a:t>Slave</a:t>
            </a:r>
            <a:endParaRPr lang="zh-CN" altLang="en-US" sz="1600" dirty="0">
              <a:solidFill>
                <a:schemeClr val="accent5">
                  <a:lumMod val="50000"/>
                </a:schemeClr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2" name="Text Box 46"/>
          <p:cNvSpPr txBox="1">
            <a:spLocks noChangeArrowheads="1"/>
          </p:cNvSpPr>
          <p:nvPr/>
        </p:nvSpPr>
        <p:spPr bwMode="auto">
          <a:xfrm>
            <a:off x="7085043" y="5407033"/>
            <a:ext cx="122966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b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 dirty="0" smtClean="0">
                <a:solidFill>
                  <a:schemeClr val="accent5">
                    <a:lumMod val="50000"/>
                  </a:schemeClr>
                </a:solidFill>
                <a:latin typeface="楷体_GB2312" pitchFamily="49" charset="-122"/>
                <a:ea typeface="楷体_GB2312" pitchFamily="49" charset="-122"/>
              </a:rPr>
              <a:t>Slave</a:t>
            </a:r>
            <a:endParaRPr lang="zh-CN" altLang="en-US" sz="1600" dirty="0">
              <a:solidFill>
                <a:schemeClr val="accent5">
                  <a:lumMod val="50000"/>
                </a:schemeClr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3" name="Text Box 46"/>
          <p:cNvSpPr txBox="1">
            <a:spLocks noChangeArrowheads="1"/>
          </p:cNvSpPr>
          <p:nvPr/>
        </p:nvSpPr>
        <p:spPr bwMode="auto">
          <a:xfrm>
            <a:off x="10702098" y="5446402"/>
            <a:ext cx="122966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b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 dirty="0" smtClean="0">
                <a:solidFill>
                  <a:schemeClr val="accent5">
                    <a:lumMod val="50000"/>
                  </a:schemeClr>
                </a:solidFill>
                <a:latin typeface="楷体_GB2312" pitchFamily="49" charset="-122"/>
                <a:ea typeface="楷体_GB2312" pitchFamily="49" charset="-122"/>
              </a:rPr>
              <a:t>Slave</a:t>
            </a:r>
            <a:endParaRPr lang="zh-CN" altLang="en-US" sz="1600" dirty="0">
              <a:solidFill>
                <a:schemeClr val="accent5">
                  <a:lumMod val="50000"/>
                </a:schemeClr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5" name="圆角矩形 44"/>
          <p:cNvSpPr/>
          <p:nvPr/>
        </p:nvSpPr>
        <p:spPr>
          <a:xfrm>
            <a:off x="293337" y="341220"/>
            <a:ext cx="2187268" cy="952255"/>
          </a:xfrm>
          <a:prstGeom prst="roundRect">
            <a:avLst>
              <a:gd name="adj" fmla="val 10000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en-US" altLang="zh-CN" dirty="0" smtClean="0"/>
          </a:p>
          <a:p>
            <a:pPr algn="ctr"/>
            <a:r>
              <a:rPr lang="zh-CN" altLang="en-US" dirty="0" smtClean="0"/>
              <a:t>数据库集群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（设计）</a:t>
            </a:r>
            <a:endParaRPr lang="zh-CN" altLang="en-US" dirty="0"/>
          </a:p>
        </p:txBody>
      </p:sp>
      <p:graphicFrame>
        <p:nvGraphicFramePr>
          <p:cNvPr id="46" name="图示 45"/>
          <p:cNvGraphicFramePr/>
          <p:nvPr>
            <p:extLst>
              <p:ext uri="{D42A27DB-BD31-4B8C-83A1-F6EECF244321}">
                <p14:modId xmlns:p14="http://schemas.microsoft.com/office/powerpoint/2010/main" val="2778155454"/>
              </p:ext>
            </p:extLst>
          </p:nvPr>
        </p:nvGraphicFramePr>
        <p:xfrm>
          <a:off x="9008080" y="325122"/>
          <a:ext cx="3027603" cy="18471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49" name="图示 48"/>
          <p:cNvGraphicFramePr/>
          <p:nvPr>
            <p:extLst>
              <p:ext uri="{D42A27DB-BD31-4B8C-83A1-F6EECF244321}">
                <p14:modId xmlns:p14="http://schemas.microsoft.com/office/powerpoint/2010/main" val="452720064"/>
              </p:ext>
            </p:extLst>
          </p:nvPr>
        </p:nvGraphicFramePr>
        <p:xfrm>
          <a:off x="2975909" y="5501690"/>
          <a:ext cx="6032171" cy="14271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4014285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1503" y="188144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QA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4521" y="1324179"/>
            <a:ext cx="11815918" cy="4351338"/>
          </a:xfrm>
        </p:spPr>
        <p:txBody>
          <a:bodyPr/>
          <a:lstStyle/>
          <a:p>
            <a:r>
              <a:rPr lang="zh-CN" altLang="en-US" dirty="0"/>
              <a:t>集</a:t>
            </a:r>
            <a:r>
              <a:rPr lang="zh-CN" altLang="en-US" dirty="0" smtClean="0"/>
              <a:t>群的解决方案大致有：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1</a:t>
            </a:r>
            <a:r>
              <a:rPr lang="zh-CN" altLang="en-US" dirty="0" smtClean="0"/>
              <a:t>）</a:t>
            </a:r>
            <a:r>
              <a:rPr lang="en-US" altLang="zh-CN" dirty="0" err="1" smtClean="0"/>
              <a:t>mysqlcluster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很显著的特点是使用了</a:t>
            </a:r>
            <a:r>
              <a:rPr lang="en-US" altLang="zh-CN" dirty="0" smtClean="0"/>
              <a:t>NDB</a:t>
            </a:r>
            <a:r>
              <a:rPr lang="zh-CN" altLang="en-US" dirty="0" smtClean="0"/>
              <a:t>引擎 </a:t>
            </a:r>
            <a:r>
              <a:rPr lang="en-US" altLang="zh-CN" dirty="0" smtClean="0"/>
              <a:t>- </a:t>
            </a:r>
            <a:r>
              <a:rPr lang="zh-CN" altLang="en-US" dirty="0" smtClean="0"/>
              <a:t>类似于内存存储，不支持</a:t>
            </a:r>
            <a:r>
              <a:rPr lang="en-US" altLang="zh-CN" dirty="0" smtClean="0"/>
              <a:t>INNODB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   2</a:t>
            </a:r>
            <a:r>
              <a:rPr lang="zh-CN" altLang="en-US" dirty="0" smtClean="0"/>
              <a:t>）</a:t>
            </a:r>
            <a:r>
              <a:rPr lang="en-US" altLang="zh-CN" dirty="0" err="1" smtClean="0"/>
              <a:t>cobar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阿里的开源</a:t>
            </a:r>
            <a:r>
              <a:rPr lang="en-US" altLang="zh-CN" dirty="0" smtClean="0"/>
              <a:t>mysql</a:t>
            </a:r>
            <a:r>
              <a:rPr lang="zh-CN" altLang="en-US" dirty="0" smtClean="0"/>
              <a:t>集群方案，由</a:t>
            </a:r>
            <a:r>
              <a:rPr lang="en-US" altLang="zh-CN" dirty="0" smtClean="0">
                <a:effectLst/>
              </a:rPr>
              <a:t>Amoeba</a:t>
            </a:r>
            <a:r>
              <a:rPr lang="zh-CN" altLang="en-US" dirty="0" smtClean="0">
                <a:effectLst/>
              </a:rPr>
              <a:t>进化而来，实现分布式存储，可以分库分表，但是不支持特殊</a:t>
            </a:r>
            <a:r>
              <a:rPr lang="en-US" altLang="zh-CN" dirty="0" smtClean="0">
                <a:effectLst/>
              </a:rPr>
              <a:t>join</a:t>
            </a:r>
            <a:r>
              <a:rPr lang="zh-CN" altLang="en-US" dirty="0" smtClean="0">
                <a:effectLst/>
              </a:rPr>
              <a:t>语句，不支持事务，不支持存储过程。</a:t>
            </a:r>
            <a:endParaRPr lang="en-US" altLang="zh-CN" dirty="0" smtClean="0">
              <a:effectLst/>
            </a:endParaRP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3</a:t>
            </a:r>
            <a:r>
              <a:rPr lang="zh-CN" altLang="en-US" dirty="0" smtClean="0"/>
              <a:t>）</a:t>
            </a:r>
            <a:r>
              <a:rPr lang="en-US" altLang="zh-CN" dirty="0" smtClean="0"/>
              <a:t>Atlas</a:t>
            </a:r>
          </a:p>
          <a:p>
            <a:pPr marL="0" indent="0">
              <a:buNone/>
            </a:pPr>
            <a:r>
              <a:rPr lang="en-US" altLang="zh-CN" dirty="0" smtClean="0"/>
              <a:t>	360</a:t>
            </a:r>
            <a:r>
              <a:rPr lang="zh-CN" altLang="en-US" dirty="0" smtClean="0"/>
              <a:t>开源的</a:t>
            </a:r>
            <a:r>
              <a:rPr lang="en-US" altLang="zh-CN" dirty="0" smtClean="0"/>
              <a:t>mysql</a:t>
            </a:r>
            <a:r>
              <a:rPr lang="zh-CN" altLang="en-US" dirty="0" smtClean="0"/>
              <a:t>中间件，支持事务，自动分表，配置实现读写分离，但是不能代理多</a:t>
            </a:r>
            <a:r>
              <a:rPr lang="en-US" altLang="zh-CN" dirty="0" smtClean="0"/>
              <a:t>master</a:t>
            </a:r>
            <a:r>
              <a:rPr lang="zh-CN" altLang="en-US" dirty="0" smtClean="0"/>
              <a:t>，不负责</a:t>
            </a:r>
            <a:r>
              <a:rPr lang="en-US" altLang="zh-CN" dirty="0" smtClean="0"/>
              <a:t>M/S</a:t>
            </a:r>
            <a:r>
              <a:rPr lang="zh-CN" altLang="en-US" dirty="0"/>
              <a:t>之</a:t>
            </a:r>
            <a:r>
              <a:rPr lang="zh-CN" altLang="en-US" dirty="0" smtClean="0"/>
              <a:t>间同步状态。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18385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734</TotalTime>
  <Words>1163</Words>
  <Application>Microsoft Office PowerPoint</Application>
  <PresentationFormat>宽屏</PresentationFormat>
  <Paragraphs>234</Paragraphs>
  <Slides>13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2" baseType="lpstr">
      <vt:lpstr>Yu Mincho Light</vt:lpstr>
      <vt:lpstr>楷体_GB2312</vt:lpstr>
      <vt:lpstr>宋体</vt:lpstr>
      <vt:lpstr>微软雅黑</vt:lpstr>
      <vt:lpstr>Arial</vt:lpstr>
      <vt:lpstr>Calibri</vt:lpstr>
      <vt:lpstr>Calibri Light</vt:lpstr>
      <vt:lpstr>Times New Roman</vt:lpstr>
      <vt:lpstr>Office 主题</vt:lpstr>
      <vt:lpstr>PowerPoint 演示文稿</vt:lpstr>
      <vt:lpstr>安装配置</vt:lpstr>
      <vt:lpstr>测试</vt:lpstr>
      <vt:lpstr>PowerPoint 演示文稿</vt:lpstr>
      <vt:lpstr>QA</vt:lpstr>
      <vt:lpstr>PowerPoint 演示文稿</vt:lpstr>
      <vt:lpstr>QA</vt:lpstr>
      <vt:lpstr>PowerPoint 演示文稿</vt:lpstr>
      <vt:lpstr>QA</vt:lpstr>
      <vt:lpstr>PowerPoint 演示文稿</vt:lpstr>
      <vt:lpstr>QA</vt:lpstr>
      <vt:lpstr>PowerPoint 演示文稿</vt:lpstr>
      <vt:lpstr>阿里云主机配置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 T</dc:creator>
  <cp:lastModifiedBy>D T</cp:lastModifiedBy>
  <cp:revision>97</cp:revision>
  <dcterms:created xsi:type="dcterms:W3CDTF">2015-09-13T08:39:38Z</dcterms:created>
  <dcterms:modified xsi:type="dcterms:W3CDTF">2015-09-21T02:15:36Z</dcterms:modified>
</cp:coreProperties>
</file>