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4" r:id="rId3"/>
    <p:sldId id="257" r:id="rId4"/>
    <p:sldId id="258" r:id="rId5"/>
    <p:sldId id="259" r:id="rId6"/>
    <p:sldId id="260" r:id="rId7"/>
    <p:sldId id="262" r:id="rId8"/>
    <p:sldId id="263" r:id="rId9"/>
    <p:sldId id="270" r:id="rId10"/>
    <p:sldId id="269" r:id="rId11"/>
    <p:sldId id="261" r:id="rId12"/>
    <p:sldId id="265" r:id="rId13"/>
    <p:sldId id="267" r:id="rId14"/>
    <p:sldId id="266" r:id="rId15"/>
    <p:sldId id="26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17" autoAdjust="0"/>
  </p:normalViewPr>
  <p:slideViewPr>
    <p:cSldViewPr snapToGrid="0">
      <p:cViewPr varScale="1">
        <p:scale>
          <a:sx n="64" d="100"/>
          <a:sy n="64" d="100"/>
        </p:scale>
        <p:origin x="84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83961-7B8E-4644-8D84-1F72B4CB24E1}" type="datetimeFigureOut">
              <a:rPr lang="zh-CN" altLang="en-US" smtClean="0"/>
              <a:t>2015/9/28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8EA9AF-FA51-4F48-AED7-7478A6C76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035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EA9AF-FA51-4F48-AED7-7478A6C7616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206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>
                <a:effectLst/>
              </a:rPr>
              <a:t>request_terminate_timeout</a:t>
            </a:r>
            <a:r>
              <a:rPr lang="en-US" altLang="zh-CN" dirty="0" smtClean="0">
                <a:effectLst/>
              </a:rPr>
              <a:t> php </a:t>
            </a:r>
            <a:r>
              <a:rPr lang="zh-CN" altLang="en-US" dirty="0" smtClean="0">
                <a:effectLst/>
              </a:rPr>
              <a:t>执行时间超时</a:t>
            </a:r>
            <a:r>
              <a:rPr lang="en-US" altLang="zh-CN" dirty="0" smtClean="0">
                <a:effectLst/>
              </a:rPr>
              <a:t>,</a:t>
            </a:r>
            <a:r>
              <a:rPr lang="zh-CN" altLang="en-US" dirty="0" smtClean="0">
                <a:effectLst/>
              </a:rPr>
              <a:t>可以解决</a:t>
            </a:r>
            <a:r>
              <a:rPr lang="en-US" altLang="zh-CN" dirty="0" smtClean="0">
                <a:effectLst/>
              </a:rPr>
              <a:t>Connection reset by peer</a:t>
            </a:r>
            <a:r>
              <a:rPr lang="zh-CN" altLang="en-US" dirty="0" smtClean="0">
                <a:effectLst/>
              </a:rPr>
              <a:t>的问题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EA9AF-FA51-4F48-AED7-7478A6C7616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484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3519-A64C-4CC1-BDD2-0FECDDFE0EC8}" type="datetimeFigureOut">
              <a:rPr lang="zh-CN" altLang="en-US" smtClean="0"/>
              <a:t>2015/9/28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3D4E-3750-4EAD-8161-B86E05CB6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07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3519-A64C-4CC1-BDD2-0FECDDFE0EC8}" type="datetimeFigureOut">
              <a:rPr lang="zh-CN" altLang="en-US" smtClean="0"/>
              <a:t>2015/9/28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3D4E-3750-4EAD-8161-B86E05CB6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752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3519-A64C-4CC1-BDD2-0FECDDFE0EC8}" type="datetimeFigureOut">
              <a:rPr lang="zh-CN" altLang="en-US" smtClean="0"/>
              <a:t>2015/9/28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3D4E-3750-4EAD-8161-B86E05CB6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30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3519-A64C-4CC1-BDD2-0FECDDFE0EC8}" type="datetimeFigureOut">
              <a:rPr lang="zh-CN" altLang="en-US" smtClean="0"/>
              <a:t>2015/9/28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3D4E-3750-4EAD-8161-B86E05CB6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455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3519-A64C-4CC1-BDD2-0FECDDFE0EC8}" type="datetimeFigureOut">
              <a:rPr lang="zh-CN" altLang="en-US" smtClean="0"/>
              <a:t>2015/9/28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3D4E-3750-4EAD-8161-B86E05CB6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376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3519-A64C-4CC1-BDD2-0FECDDFE0EC8}" type="datetimeFigureOut">
              <a:rPr lang="zh-CN" altLang="en-US" smtClean="0"/>
              <a:t>2015/9/28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3D4E-3750-4EAD-8161-B86E05CB6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021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3519-A64C-4CC1-BDD2-0FECDDFE0EC8}" type="datetimeFigureOut">
              <a:rPr lang="zh-CN" altLang="en-US" smtClean="0"/>
              <a:t>2015/9/28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3D4E-3750-4EAD-8161-B86E05CB6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477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3519-A64C-4CC1-BDD2-0FECDDFE0EC8}" type="datetimeFigureOut">
              <a:rPr lang="zh-CN" altLang="en-US" smtClean="0"/>
              <a:t>2015/9/28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3D4E-3750-4EAD-8161-B86E05CB6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580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3519-A64C-4CC1-BDD2-0FECDDFE0EC8}" type="datetimeFigureOut">
              <a:rPr lang="zh-CN" altLang="en-US" smtClean="0"/>
              <a:t>2015/9/28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3D4E-3750-4EAD-8161-B86E05CB6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174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3519-A64C-4CC1-BDD2-0FECDDFE0EC8}" type="datetimeFigureOut">
              <a:rPr lang="zh-CN" altLang="en-US" smtClean="0"/>
              <a:t>2015/9/28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3D4E-3750-4EAD-8161-B86E05CB6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426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3519-A64C-4CC1-BDD2-0FECDDFE0EC8}" type="datetimeFigureOut">
              <a:rPr lang="zh-CN" altLang="en-US" smtClean="0"/>
              <a:t>2015/9/28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3D4E-3750-4EAD-8161-B86E05CB6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759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F3519-A64C-4CC1-BDD2-0FECDDFE0EC8}" type="datetimeFigureOut">
              <a:rPr lang="zh-CN" altLang="en-US" smtClean="0"/>
              <a:t>2015/9/28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3D4E-3750-4EAD-8161-B86E05CB6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196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6" descr="serv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72"/>
          <a:stretch/>
        </p:blipFill>
        <p:spPr bwMode="auto">
          <a:xfrm>
            <a:off x="2303516" y="2082370"/>
            <a:ext cx="620849" cy="1074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6"/>
          <p:cNvSpPr txBox="1">
            <a:spLocks noChangeArrowheads="1"/>
          </p:cNvSpPr>
          <p:nvPr/>
        </p:nvSpPr>
        <p:spPr bwMode="auto">
          <a:xfrm>
            <a:off x="3027432" y="2448931"/>
            <a:ext cx="15219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Nginx</a:t>
            </a:r>
            <a:endParaRPr lang="zh-CN" altLang="en-US" sz="1600" dirty="0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Text Box 46"/>
          <p:cNvSpPr txBox="1">
            <a:spLocks noChangeArrowheads="1"/>
          </p:cNvSpPr>
          <p:nvPr/>
        </p:nvSpPr>
        <p:spPr bwMode="auto">
          <a:xfrm>
            <a:off x="3773455" y="1655251"/>
            <a:ext cx="15219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 smtClean="0">
                <a:solidFill>
                  <a:schemeClr val="accent2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rPr>
              <a:t>PHP 1</a:t>
            </a:r>
            <a:endParaRPr lang="zh-CN" altLang="en-US" sz="1600" dirty="0">
              <a:solidFill>
                <a:schemeClr val="accent2">
                  <a:lumMod val="7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" name="Text Box 46"/>
          <p:cNvSpPr txBox="1">
            <a:spLocks noChangeArrowheads="1"/>
          </p:cNvSpPr>
          <p:nvPr/>
        </p:nvSpPr>
        <p:spPr bwMode="auto">
          <a:xfrm>
            <a:off x="3779477" y="2113851"/>
            <a:ext cx="15219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 smtClean="0">
                <a:solidFill>
                  <a:schemeClr val="accent2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rPr>
              <a:t>PHP 2</a:t>
            </a:r>
            <a:endParaRPr lang="zh-CN" altLang="en-US" sz="1600" dirty="0">
              <a:solidFill>
                <a:schemeClr val="accent2">
                  <a:lumMod val="7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Text Box 46"/>
          <p:cNvSpPr txBox="1">
            <a:spLocks noChangeArrowheads="1"/>
          </p:cNvSpPr>
          <p:nvPr/>
        </p:nvSpPr>
        <p:spPr bwMode="auto">
          <a:xfrm>
            <a:off x="3779478" y="2560342"/>
            <a:ext cx="15219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 smtClean="0">
                <a:solidFill>
                  <a:schemeClr val="accent2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rPr>
              <a:t>PHP 3</a:t>
            </a:r>
            <a:endParaRPr lang="zh-CN" altLang="en-US" sz="1600" dirty="0">
              <a:solidFill>
                <a:schemeClr val="accent2">
                  <a:lumMod val="7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Text Box 46"/>
          <p:cNvSpPr txBox="1">
            <a:spLocks noChangeArrowheads="1"/>
          </p:cNvSpPr>
          <p:nvPr/>
        </p:nvSpPr>
        <p:spPr bwMode="auto">
          <a:xfrm>
            <a:off x="3773455" y="3018942"/>
            <a:ext cx="15219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 smtClean="0">
                <a:solidFill>
                  <a:schemeClr val="accent2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rPr>
              <a:t>PHP 4</a:t>
            </a:r>
            <a:endParaRPr lang="zh-CN" altLang="en-US" sz="1600" dirty="0">
              <a:solidFill>
                <a:schemeClr val="accent2">
                  <a:lumMod val="7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93337" y="341220"/>
            <a:ext cx="2187268" cy="952255"/>
          </a:xfrm>
          <a:prstGeom prst="roundRect">
            <a:avLst>
              <a:gd name="adj" fmla="val 10000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PHP</a:t>
            </a:r>
            <a:r>
              <a:rPr lang="zh-CN" altLang="en-US" dirty="0" smtClean="0"/>
              <a:t>应对高并发</a:t>
            </a:r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052629"/>
              </p:ext>
            </p:extLst>
          </p:nvPr>
        </p:nvGraphicFramePr>
        <p:xfrm>
          <a:off x="5404483" y="2082370"/>
          <a:ext cx="6400249" cy="7927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1771"/>
                <a:gridCol w="1563157"/>
                <a:gridCol w="1592826"/>
                <a:gridCol w="1622495"/>
              </a:tblGrid>
              <a:tr h="3659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b="0" kern="100" dirty="0">
                          <a:solidFill>
                            <a:srgbClr val="FFFF00"/>
                          </a:solidFill>
                          <a:effectLst/>
                        </a:rPr>
                        <a:t>名称</a:t>
                      </a:r>
                      <a:endParaRPr lang="zh-CN" sz="2400" b="0" kern="1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rgbClr val="FFFF00"/>
                          </a:solidFill>
                          <a:effectLst/>
                        </a:rPr>
                        <a:t>CPU</a:t>
                      </a:r>
                      <a:r>
                        <a:rPr lang="zh-CN" sz="2400" b="0" kern="100" dirty="0">
                          <a:solidFill>
                            <a:srgbClr val="FFFF00"/>
                          </a:solidFill>
                          <a:effectLst/>
                        </a:rPr>
                        <a:t>核数</a:t>
                      </a:r>
                      <a:endParaRPr lang="zh-CN" sz="2400" b="0" kern="1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b="0" kern="100" dirty="0">
                          <a:solidFill>
                            <a:srgbClr val="FFFF00"/>
                          </a:solidFill>
                          <a:effectLst/>
                        </a:rPr>
                        <a:t>内存（</a:t>
                      </a:r>
                      <a:r>
                        <a:rPr lang="en-US" sz="2400" b="0" kern="100" dirty="0">
                          <a:solidFill>
                            <a:srgbClr val="FFFF00"/>
                          </a:solidFill>
                          <a:effectLst/>
                        </a:rPr>
                        <a:t>G</a:t>
                      </a:r>
                      <a:r>
                        <a:rPr lang="zh-CN" sz="2400" b="0" kern="100" dirty="0">
                          <a:solidFill>
                            <a:srgbClr val="FFFF00"/>
                          </a:solidFill>
                          <a:effectLst/>
                        </a:rPr>
                        <a:t>）</a:t>
                      </a:r>
                      <a:endParaRPr lang="zh-CN" sz="2400" b="0" kern="1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400" b="0" kern="100" dirty="0" smtClean="0">
                          <a:solidFill>
                            <a:srgbClr val="FFFF00"/>
                          </a:solidFill>
                          <a:effectLst/>
                        </a:rPr>
                        <a:t>带宽（</a:t>
                      </a:r>
                      <a:r>
                        <a:rPr lang="en-US" altLang="zh-CN" sz="2400" b="0" kern="100" dirty="0" smtClean="0">
                          <a:solidFill>
                            <a:srgbClr val="FFFF00"/>
                          </a:solidFill>
                          <a:effectLst/>
                        </a:rPr>
                        <a:t>M</a:t>
                      </a:r>
                      <a:r>
                        <a:rPr lang="zh-CN" altLang="en-US" sz="2400" b="0" kern="100" dirty="0" smtClean="0">
                          <a:solidFill>
                            <a:srgbClr val="FFFF00"/>
                          </a:solidFill>
                          <a:effectLst/>
                        </a:rPr>
                        <a:t>）</a:t>
                      </a:r>
                      <a:endParaRPr lang="zh-CN" sz="2400" b="0" kern="1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8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Nginx+PHP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8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8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800" kern="100" dirty="0" smtClean="0">
                          <a:effectLst/>
                        </a:rPr>
                        <a:t>2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3" name="内容占位符 2"/>
          <p:cNvSpPr txBox="1">
            <a:spLocks/>
          </p:cNvSpPr>
          <p:nvPr/>
        </p:nvSpPr>
        <p:spPr>
          <a:xfrm>
            <a:off x="420328" y="3465433"/>
            <a:ext cx="10515600" cy="12255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nginx</a:t>
            </a:r>
          </a:p>
          <a:p>
            <a:pPr lvl="1"/>
            <a:r>
              <a:rPr lang="zh-CN" altLang="en-US" dirty="0" smtClean="0"/>
              <a:t>处理静态文件</a:t>
            </a:r>
            <a:endParaRPr lang="en-US" altLang="zh-CN" dirty="0" smtClean="0"/>
          </a:p>
          <a:p>
            <a:pPr lvl="1"/>
            <a:r>
              <a:rPr lang="en-US" altLang="zh-CN" dirty="0"/>
              <a:t>tcp</a:t>
            </a:r>
            <a:r>
              <a:rPr lang="zh-CN" altLang="en-US" dirty="0"/>
              <a:t>端</a:t>
            </a:r>
            <a:r>
              <a:rPr lang="zh-CN" altLang="en-US" dirty="0" smtClean="0"/>
              <a:t>口方式 </a:t>
            </a:r>
            <a:r>
              <a:rPr lang="en-US" altLang="zh-CN" dirty="0" smtClean="0"/>
              <a:t>VS socket</a:t>
            </a:r>
            <a:r>
              <a:rPr lang="zh-CN" altLang="en-US" dirty="0"/>
              <a:t>方</a:t>
            </a:r>
            <a:r>
              <a:rPr lang="zh-CN" altLang="en-US" dirty="0" smtClean="0"/>
              <a:t>式</a:t>
            </a:r>
            <a:endParaRPr lang="en-US" altLang="zh-CN" dirty="0" smtClean="0"/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420328" y="4657223"/>
            <a:ext cx="10515600" cy="12255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Php-fpm</a:t>
            </a:r>
          </a:p>
          <a:p>
            <a:pPr lvl="1"/>
            <a:r>
              <a:rPr lang="zh-CN" altLang="en-US" dirty="0" smtClean="0"/>
              <a:t>一</a:t>
            </a:r>
            <a:r>
              <a:rPr lang="zh-CN" altLang="en-US" dirty="0"/>
              <a:t>个请求调用多少次</a:t>
            </a:r>
            <a:r>
              <a:rPr lang="en-US" altLang="zh-CN" dirty="0" smtClean="0"/>
              <a:t>php-fpm</a:t>
            </a:r>
          </a:p>
          <a:p>
            <a:pPr lvl="1"/>
            <a:r>
              <a:rPr lang="zh-CN" altLang="en-US" dirty="0"/>
              <a:t>每个</a:t>
            </a:r>
            <a:r>
              <a:rPr lang="en-US" altLang="zh-CN" dirty="0"/>
              <a:t>php-fpm</a:t>
            </a:r>
            <a:r>
              <a:rPr lang="zh-CN" altLang="en-US" dirty="0"/>
              <a:t>处理多少时间</a:t>
            </a:r>
          </a:p>
        </p:txBody>
      </p:sp>
      <p:sp>
        <p:nvSpPr>
          <p:cNvPr id="17" name="矩形 16"/>
          <p:cNvSpPr/>
          <p:nvPr/>
        </p:nvSpPr>
        <p:spPr>
          <a:xfrm>
            <a:off x="76177" y="6064419"/>
            <a:ext cx="112039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PHP</a:t>
            </a:r>
            <a:r>
              <a:rPr lang="zh-CN" altLang="en-US" sz="2800" dirty="0" smtClean="0">
                <a:solidFill>
                  <a:srgbClr val="FF0000"/>
                </a:solidFill>
              </a:rPr>
              <a:t>配置官方指导 </a:t>
            </a:r>
            <a:r>
              <a:rPr lang="zh-CN" altLang="en-US" sz="2800" dirty="0" smtClean="0"/>
              <a:t>http://php.net/manual/zh/install.fpm.configuration.php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3906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9272" y="129151"/>
            <a:ext cx="10515600" cy="637765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rgbClr val="00B050"/>
                </a:solidFill>
              </a:rPr>
              <a:t>php-fpm</a:t>
            </a:r>
            <a:r>
              <a:rPr lang="zh-CN" altLang="en-US" sz="2800" dirty="0" smtClean="0">
                <a:solidFill>
                  <a:srgbClr val="00B050"/>
                </a:solidFill>
              </a:rPr>
              <a:t>进程数</a:t>
            </a:r>
            <a:endParaRPr lang="zh-CN" altLang="en-US" sz="2800" dirty="0">
              <a:solidFill>
                <a:srgbClr val="00B05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6251" y="766916"/>
            <a:ext cx="10515600" cy="44245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默</a:t>
            </a:r>
            <a:r>
              <a:rPr lang="zh-CN" altLang="en-US" sz="2400" dirty="0" smtClean="0"/>
              <a:t>认配置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91" y="1209368"/>
            <a:ext cx="3207043" cy="1430593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366251" y="3082413"/>
            <a:ext cx="10515600" cy="7521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推荐配置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4G</a:t>
            </a:r>
            <a:r>
              <a:rPr lang="zh-CN" altLang="en-US" sz="2000" dirty="0" smtClean="0"/>
              <a:t>内存配置</a:t>
            </a:r>
            <a:r>
              <a:rPr lang="en-US" altLang="zh-CN" sz="2000" dirty="0" smtClean="0"/>
              <a:t>200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8G</a:t>
            </a:r>
            <a:r>
              <a:rPr lang="zh-CN" altLang="en-US" sz="2000" dirty="0" smtClean="0"/>
              <a:t>内存配置</a:t>
            </a:r>
            <a:r>
              <a:rPr lang="en-US" altLang="zh-CN" sz="2000" dirty="0" smtClean="0"/>
              <a:t>400</a:t>
            </a:r>
            <a:endParaRPr lang="zh-CN" altLang="en-US" sz="2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91" y="3863892"/>
            <a:ext cx="3542072" cy="129822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337" y="3826475"/>
            <a:ext cx="5821360" cy="151661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336" y="1075080"/>
            <a:ext cx="6082855" cy="144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48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4019" y="154858"/>
            <a:ext cx="10515600" cy="59352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a</a:t>
            </a:r>
            <a:r>
              <a:rPr lang="en-US" altLang="zh-CN" sz="2800" dirty="0" smtClean="0">
                <a:solidFill>
                  <a:srgbClr val="FF0000"/>
                </a:solidFill>
              </a:rPr>
              <a:t>b</a:t>
            </a:r>
            <a:r>
              <a:rPr lang="zh-CN" altLang="en-US" sz="2800" dirty="0" smtClean="0">
                <a:solidFill>
                  <a:srgbClr val="FF0000"/>
                </a:solidFill>
              </a:rPr>
              <a:t>压测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73876" y="896779"/>
            <a:ext cx="4961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ab -n 1000 -c 800 http://192.168.1.13/phpinfo.php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4019" y="847409"/>
            <a:ext cx="4961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ab -n 1000 -c 100 http://192.168.1.13/phpinfo.php</a:t>
            </a:r>
            <a:endParaRPr lang="zh-CN" altLang="en-US" dirty="0">
              <a:solidFill>
                <a:srgbClr val="00B05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51" y="1483802"/>
            <a:ext cx="4331696" cy="94666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50" y="2512858"/>
            <a:ext cx="3559611" cy="213288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507" y="1415136"/>
            <a:ext cx="4539112" cy="101532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0507" y="2531383"/>
            <a:ext cx="3538680" cy="212320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250" y="5685658"/>
            <a:ext cx="4761653" cy="102485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0507" y="4755510"/>
            <a:ext cx="3523092" cy="210249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204019" y="5032419"/>
            <a:ext cx="4961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B050"/>
                </a:solidFill>
              </a:rPr>
              <a:t>ab -n 2000 -c 800 http://192.168.1.13/phpinfo.php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96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9271" y="173397"/>
            <a:ext cx="10515600" cy="667262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p</a:t>
            </a:r>
            <a:r>
              <a:rPr lang="en-US" altLang="zh-CN" sz="2800" dirty="0" smtClean="0"/>
              <a:t>hp</a:t>
            </a:r>
            <a:r>
              <a:rPr lang="zh-CN" altLang="en-US" sz="2800" dirty="0" smtClean="0"/>
              <a:t>日志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0496" y="855408"/>
            <a:ext cx="10515600" cy="143059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error_log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listen.backlog</a:t>
            </a:r>
            <a:r>
              <a:rPr lang="en-US" altLang="zh-CN" dirty="0" smtClean="0"/>
              <a:t> = 65535</a:t>
            </a:r>
          </a:p>
          <a:p>
            <a:pPr lvl="1"/>
            <a:r>
              <a:rPr lang="en-US" altLang="zh-CN" dirty="0" err="1" smtClean="0"/>
              <a:t>error_log</a:t>
            </a:r>
            <a:r>
              <a:rPr lang="en-US" altLang="zh-CN" dirty="0" smtClean="0"/>
              <a:t> = log/php-fpm.log</a:t>
            </a:r>
          </a:p>
          <a:p>
            <a:pPr lvl="1"/>
            <a:r>
              <a:rPr lang="en-US" altLang="zh-CN" dirty="0" err="1" smtClean="0"/>
              <a:t>log_level</a:t>
            </a:r>
            <a:r>
              <a:rPr lang="en-US" altLang="zh-CN" dirty="0" smtClean="0"/>
              <a:t> = notice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13735" y="2654711"/>
            <a:ext cx="10515600" cy="1430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Slowlog</a:t>
            </a:r>
          </a:p>
          <a:p>
            <a:pPr lvl="1"/>
            <a:r>
              <a:rPr lang="en-US" altLang="zh-CN" dirty="0" smtClean="0"/>
              <a:t>slowlog = log/$</a:t>
            </a:r>
            <a:r>
              <a:rPr lang="en-US" altLang="zh-CN" dirty="0" err="1" smtClean="0"/>
              <a:t>pool.log.slow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request_slowlog_timeout</a:t>
            </a:r>
            <a:r>
              <a:rPr lang="en-US" altLang="zh-CN" dirty="0" smtClean="0"/>
              <a:t> = 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63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代码加速器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尽量少安装</a:t>
            </a:r>
            <a:r>
              <a:rPr lang="en-US" altLang="zh-CN" dirty="0" smtClean="0"/>
              <a:t>PHP</a:t>
            </a:r>
            <a:r>
              <a:rPr lang="zh-CN" altLang="en-US" dirty="0" smtClean="0"/>
              <a:t>模块，最简单是最好（快）的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php</a:t>
            </a:r>
            <a:r>
              <a:rPr lang="zh-CN" altLang="en-US" dirty="0" smtClean="0"/>
              <a:t>代码加速器，例如 </a:t>
            </a:r>
            <a:r>
              <a:rPr lang="en-US" altLang="zh-CN" dirty="0" err="1" smtClean="0"/>
              <a:t>eAccelerator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XCache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987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4018" y="162233"/>
            <a:ext cx="10515600" cy="593520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rgbClr val="00B0F0"/>
                </a:solidFill>
              </a:rPr>
              <a:t>FastCGI</a:t>
            </a:r>
            <a:r>
              <a:rPr lang="zh-CN" altLang="en-US" sz="2400" dirty="0" smtClean="0">
                <a:solidFill>
                  <a:srgbClr val="00B0F0"/>
                </a:solidFill>
              </a:rPr>
              <a:t>优化指令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4018" y="755753"/>
            <a:ext cx="11815917" cy="5954764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err="1" smtClean="0"/>
              <a:t>fastcgi_cache_path</a:t>
            </a:r>
            <a:r>
              <a:rPr lang="en-US" altLang="zh-CN" dirty="0" smtClean="0"/>
              <a:t> /usr/local/nginx/</a:t>
            </a:r>
            <a:r>
              <a:rPr lang="en-US" altLang="zh-CN" dirty="0" err="1" smtClean="0"/>
              <a:t>fastcgi_cache</a:t>
            </a:r>
            <a:r>
              <a:rPr lang="en-US" altLang="zh-CN" dirty="0" smtClean="0"/>
              <a:t> levels=1:2 </a:t>
            </a:r>
            <a:r>
              <a:rPr lang="en-US" altLang="zh-CN" dirty="0" err="1" smtClean="0"/>
              <a:t>keys_zone</a:t>
            </a:r>
            <a:r>
              <a:rPr lang="en-US" altLang="zh-CN" dirty="0" smtClean="0"/>
              <a:t>=TEST:10m inactive=5m;    </a:t>
            </a:r>
          </a:p>
          <a:p>
            <a:pPr marL="457200" lvl="1" indent="0">
              <a:buNone/>
            </a:pPr>
            <a:r>
              <a:rPr lang="zh-CN" altLang="en-US" dirty="0" smtClean="0"/>
              <a:t>为</a:t>
            </a:r>
            <a:r>
              <a:rPr lang="en-US" altLang="zh-CN" dirty="0" smtClean="0"/>
              <a:t>FastCGI</a:t>
            </a:r>
            <a:r>
              <a:rPr lang="zh-CN" altLang="en-US" dirty="0" smtClean="0"/>
              <a:t>缓存指定一个文件路径、目录结构等级、关键字区域存储时间和非活动删除时间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7030A0"/>
                </a:solidFill>
              </a:rPr>
              <a:t>fastcgi_connect_timeout</a:t>
            </a:r>
            <a:r>
              <a:rPr lang="en-US" altLang="zh-CN" dirty="0" smtClean="0">
                <a:solidFill>
                  <a:srgbClr val="7030A0"/>
                </a:solidFill>
              </a:rPr>
              <a:t> 300;    </a:t>
            </a:r>
          </a:p>
          <a:p>
            <a:pPr lvl="1"/>
            <a:r>
              <a:rPr lang="zh-CN" altLang="en-US" dirty="0" smtClean="0"/>
              <a:t>指定连接到后端</a:t>
            </a:r>
            <a:r>
              <a:rPr lang="en-US" altLang="zh-CN" dirty="0" smtClean="0"/>
              <a:t>FastCGI</a:t>
            </a:r>
            <a:r>
              <a:rPr lang="zh-CN" altLang="en-US" dirty="0" smtClean="0"/>
              <a:t>的超时时间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7030A0"/>
                </a:solidFill>
              </a:rPr>
              <a:t>fastcgi_send_timeout</a:t>
            </a:r>
            <a:r>
              <a:rPr lang="en-US" altLang="zh-CN" dirty="0" smtClean="0">
                <a:solidFill>
                  <a:srgbClr val="7030A0"/>
                </a:solidFill>
              </a:rPr>
              <a:t> 300;    </a:t>
            </a:r>
          </a:p>
          <a:p>
            <a:pPr lvl="1"/>
            <a:r>
              <a:rPr lang="zh-CN" altLang="en-US" dirty="0" smtClean="0"/>
              <a:t>指定向</a:t>
            </a:r>
            <a:r>
              <a:rPr lang="en-US" altLang="zh-CN" dirty="0" smtClean="0"/>
              <a:t>FastCGI</a:t>
            </a:r>
            <a:r>
              <a:rPr lang="zh-CN" altLang="en-US" dirty="0" smtClean="0"/>
              <a:t>传送请求的超时时间，这个值是已经完成两次握手后向</a:t>
            </a:r>
            <a:r>
              <a:rPr lang="en-US" altLang="zh-CN" dirty="0" smtClean="0"/>
              <a:t>FastCGI</a:t>
            </a:r>
            <a:r>
              <a:rPr lang="zh-CN" altLang="en-US" dirty="0" smtClean="0"/>
              <a:t>传送请求的超时时间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7030A0"/>
                </a:solidFill>
              </a:rPr>
              <a:t>fastcgi_read_timeout</a:t>
            </a:r>
            <a:r>
              <a:rPr lang="en-US" altLang="zh-CN" dirty="0" smtClean="0">
                <a:solidFill>
                  <a:srgbClr val="7030A0"/>
                </a:solidFill>
              </a:rPr>
              <a:t> 300;    </a:t>
            </a:r>
          </a:p>
          <a:p>
            <a:pPr lvl="1"/>
            <a:r>
              <a:rPr lang="zh-CN" altLang="en-US" dirty="0" smtClean="0"/>
              <a:t>指定接收</a:t>
            </a:r>
            <a:r>
              <a:rPr lang="en-US" altLang="zh-CN" dirty="0" smtClean="0"/>
              <a:t>FastCGI</a:t>
            </a:r>
            <a:r>
              <a:rPr lang="zh-CN" altLang="en-US" dirty="0" smtClean="0"/>
              <a:t>应答的超时时间，这个值是已经完成两次握手后接收</a:t>
            </a:r>
            <a:r>
              <a:rPr lang="en-US" altLang="zh-CN" dirty="0" smtClean="0"/>
              <a:t>FastCGI</a:t>
            </a:r>
            <a:r>
              <a:rPr lang="zh-CN" altLang="en-US" dirty="0" smtClean="0"/>
              <a:t>应答的超时时间。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7030A0"/>
                </a:solidFill>
              </a:rPr>
              <a:t>fastcgi_buffer_size</a:t>
            </a:r>
            <a:r>
              <a:rPr lang="en-US" altLang="zh-CN" dirty="0" smtClean="0">
                <a:solidFill>
                  <a:srgbClr val="7030A0"/>
                </a:solidFill>
              </a:rPr>
              <a:t> 64k;    </a:t>
            </a:r>
          </a:p>
          <a:p>
            <a:pPr lvl="1"/>
            <a:r>
              <a:rPr lang="zh-CN" altLang="en-US" dirty="0" smtClean="0"/>
              <a:t>用于指定读取</a:t>
            </a:r>
            <a:r>
              <a:rPr lang="en-US" altLang="zh-CN" dirty="0" smtClean="0"/>
              <a:t>FastCGI</a:t>
            </a:r>
            <a:r>
              <a:rPr lang="zh-CN" altLang="en-US" dirty="0" smtClean="0"/>
              <a:t>应答第一部分需要用多大的缓冲区，这个值表示将使用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64KB</a:t>
            </a:r>
            <a:r>
              <a:rPr lang="zh-CN" altLang="en-US" dirty="0" smtClean="0"/>
              <a:t>的缓冲区读取应答的第一部分（应答头），可以设置为</a:t>
            </a:r>
            <a:r>
              <a:rPr lang="en-US" altLang="zh-CN" dirty="0" err="1" smtClean="0"/>
              <a:t>fastcgi_buffers</a:t>
            </a:r>
            <a:r>
              <a:rPr lang="zh-CN" altLang="en-US" dirty="0" smtClean="0"/>
              <a:t>选项指定的缓冲区大小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7030A0"/>
                </a:solidFill>
              </a:rPr>
              <a:t>fastcgi_buffers</a:t>
            </a:r>
            <a:r>
              <a:rPr lang="en-US" altLang="zh-CN" dirty="0" smtClean="0">
                <a:solidFill>
                  <a:srgbClr val="7030A0"/>
                </a:solidFill>
              </a:rPr>
              <a:t> 4 64k;    </a:t>
            </a:r>
          </a:p>
          <a:p>
            <a:pPr lvl="1"/>
            <a:r>
              <a:rPr lang="zh-CN" altLang="en-US" dirty="0" smtClean="0"/>
              <a:t>指定本地需要用多少和多大的缓冲区来缓冲</a:t>
            </a:r>
            <a:r>
              <a:rPr lang="en-US" altLang="zh-CN" dirty="0" smtClean="0"/>
              <a:t>FastCGI</a:t>
            </a:r>
            <a:r>
              <a:rPr lang="zh-CN" altLang="en-US" dirty="0" smtClean="0"/>
              <a:t>的应答请求。如果一个</a:t>
            </a:r>
            <a:r>
              <a:rPr lang="en-US" altLang="zh-CN" dirty="0" smtClean="0"/>
              <a:t>PHP</a:t>
            </a:r>
            <a:r>
              <a:rPr lang="zh-CN" altLang="en-US" dirty="0" smtClean="0"/>
              <a:t>脚本所产生的页面大小为</a:t>
            </a:r>
            <a:r>
              <a:rPr lang="en-US" altLang="zh-CN" dirty="0" smtClean="0"/>
              <a:t>256KB</a:t>
            </a:r>
            <a:r>
              <a:rPr lang="zh-CN" altLang="en-US" dirty="0" smtClean="0"/>
              <a:t>，那么会为其分配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64KB</a:t>
            </a:r>
            <a:r>
              <a:rPr lang="zh-CN" altLang="en-US" dirty="0" smtClean="0"/>
              <a:t>的缓冲区来缓</a:t>
            </a:r>
            <a:r>
              <a:rPr lang="zh-CN" altLang="en-US" dirty="0"/>
              <a:t>存（总大小</a:t>
            </a:r>
            <a:r>
              <a:rPr lang="en-US" altLang="zh-CN" dirty="0"/>
              <a:t>(4+1)*</a:t>
            </a:r>
            <a:r>
              <a:rPr lang="en-US" altLang="zh-CN" dirty="0" smtClean="0"/>
              <a:t>64k</a:t>
            </a:r>
            <a:r>
              <a:rPr lang="zh-CN" altLang="en-US" dirty="0"/>
              <a:t>）</a:t>
            </a:r>
            <a:r>
              <a:rPr lang="zh-CN" altLang="en-US" dirty="0" smtClean="0"/>
              <a:t>；</a:t>
            </a:r>
            <a:r>
              <a:rPr lang="zh-CN" altLang="en-US" dirty="0" smtClean="0"/>
              <a:t>如果页面大小大于</a:t>
            </a:r>
            <a:r>
              <a:rPr lang="en-US" altLang="zh-CN" dirty="0" smtClean="0"/>
              <a:t>256KB</a:t>
            </a:r>
            <a:r>
              <a:rPr lang="zh-CN" altLang="en-US" dirty="0" smtClean="0"/>
              <a:t>，那么大于</a:t>
            </a:r>
            <a:r>
              <a:rPr lang="en-US" altLang="zh-CN" dirty="0" smtClean="0"/>
              <a:t>256KB</a:t>
            </a:r>
            <a:r>
              <a:rPr lang="zh-CN" altLang="en-US" dirty="0" smtClean="0"/>
              <a:t>的部分会缓存到</a:t>
            </a:r>
            <a:r>
              <a:rPr lang="en-US" altLang="zh-CN" dirty="0" err="1" smtClean="0"/>
              <a:t>fastcgi_temp</a:t>
            </a:r>
            <a:r>
              <a:rPr lang="zh-CN" altLang="en-US" dirty="0" smtClean="0"/>
              <a:t>指定的路径中，但是这并不是好方法，因为内存中的数据处理速度要快于硬盘。一般这个值应该为站点中</a:t>
            </a:r>
            <a:r>
              <a:rPr lang="en-US" altLang="zh-CN" dirty="0" smtClean="0"/>
              <a:t>PHP</a:t>
            </a:r>
            <a:r>
              <a:rPr lang="zh-CN" altLang="en-US" dirty="0" smtClean="0"/>
              <a:t>脚本所产生的页面大小的中间值，如果站点大部分脚本所产生的页面大小为</a:t>
            </a:r>
            <a:r>
              <a:rPr lang="en-US" altLang="zh-CN" dirty="0" smtClean="0"/>
              <a:t>256KB</a:t>
            </a:r>
            <a:r>
              <a:rPr lang="zh-CN" altLang="en-US" dirty="0" smtClean="0"/>
              <a:t>，那么可以把这个值设置为“</a:t>
            </a:r>
            <a:r>
              <a:rPr lang="en-US" altLang="zh-CN" dirty="0" smtClean="0"/>
              <a:t>16 16k”</a:t>
            </a:r>
            <a:r>
              <a:rPr lang="zh-CN" altLang="en-US" dirty="0" smtClean="0"/>
              <a:t>、“</a:t>
            </a:r>
            <a:r>
              <a:rPr lang="en-US" altLang="zh-CN" dirty="0" smtClean="0"/>
              <a:t>4 64k”</a:t>
            </a:r>
            <a:r>
              <a:rPr lang="zh-CN" altLang="en-US" dirty="0" smtClean="0"/>
              <a:t>等。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1777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04018" y="58994"/>
            <a:ext cx="10515600" cy="593520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rgbClr val="00B0F0"/>
                </a:solidFill>
              </a:rPr>
              <a:t>FastCGI</a:t>
            </a:r>
            <a:r>
              <a:rPr lang="zh-CN" altLang="en-US" sz="2400" dirty="0" smtClean="0">
                <a:solidFill>
                  <a:srgbClr val="00B0F0"/>
                </a:solidFill>
              </a:rPr>
              <a:t>优化指令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204018" y="858991"/>
            <a:ext cx="11815917" cy="5881022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altLang="zh-CN" dirty="0" err="1" smtClean="0">
                <a:solidFill>
                  <a:srgbClr val="7030A0"/>
                </a:solidFill>
              </a:rPr>
              <a:t>fastcgi_busy_buffers_size</a:t>
            </a:r>
            <a:r>
              <a:rPr lang="en-US" altLang="zh-CN" dirty="0" smtClean="0">
                <a:solidFill>
                  <a:srgbClr val="7030A0"/>
                </a:solidFill>
              </a:rPr>
              <a:t> 128k;    </a:t>
            </a:r>
          </a:p>
          <a:p>
            <a:pPr marL="685800" lvl="2">
              <a:spcBef>
                <a:spcPts val="1000"/>
              </a:spcBef>
            </a:pPr>
            <a:r>
              <a:rPr lang="zh-CN" altLang="en-US" dirty="0" smtClean="0"/>
              <a:t>默认值是</a:t>
            </a:r>
            <a:r>
              <a:rPr lang="en-US" altLang="zh-CN" dirty="0" err="1" smtClean="0"/>
              <a:t>fastcgi_buffers</a:t>
            </a:r>
            <a:r>
              <a:rPr lang="zh-CN" altLang="en-US" dirty="0" smtClean="0"/>
              <a:t>的两倍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7030A0"/>
                </a:solidFill>
              </a:rPr>
              <a:t>fastcgi_temp_file_write_size</a:t>
            </a:r>
            <a:r>
              <a:rPr lang="en-US" altLang="zh-CN" dirty="0" smtClean="0">
                <a:solidFill>
                  <a:srgbClr val="7030A0"/>
                </a:solidFill>
              </a:rPr>
              <a:t> 128k;    </a:t>
            </a:r>
          </a:p>
          <a:p>
            <a:pPr lvl="1"/>
            <a:r>
              <a:rPr lang="zh-CN" altLang="en-US" dirty="0" smtClean="0"/>
              <a:t>表示在写入缓存文件时使用多大的数据块，默认值是</a:t>
            </a:r>
            <a:r>
              <a:rPr lang="en-US" altLang="zh-CN" dirty="0" err="1" smtClean="0"/>
              <a:t>fastcgi_buffers</a:t>
            </a:r>
            <a:r>
              <a:rPr lang="zh-CN" altLang="en-US" dirty="0" smtClean="0"/>
              <a:t>的两倍</a:t>
            </a:r>
            <a:endParaRPr lang="en-US" altLang="zh-CN" dirty="0" smtClean="0"/>
          </a:p>
          <a:p>
            <a:r>
              <a:rPr lang="en-US" altLang="zh-CN" dirty="0" err="1" smtClean="0"/>
              <a:t>fastcgi_cache</a:t>
            </a:r>
            <a:r>
              <a:rPr lang="en-US" altLang="zh-CN" dirty="0" smtClean="0"/>
              <a:t> TEST;    </a:t>
            </a:r>
          </a:p>
          <a:p>
            <a:pPr lvl="1"/>
            <a:r>
              <a:rPr lang="zh-CN" altLang="en-US" dirty="0" smtClean="0"/>
              <a:t>表示开启</a:t>
            </a:r>
            <a:r>
              <a:rPr lang="en-US" altLang="zh-CN" dirty="0" smtClean="0"/>
              <a:t>FastCGI</a:t>
            </a:r>
            <a:r>
              <a:rPr lang="zh-CN" altLang="en-US" dirty="0" smtClean="0"/>
              <a:t>缓存并为其指定一个名称。开启缓存非常有用，可以有效降低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的负载，并且防止</a:t>
            </a:r>
            <a:r>
              <a:rPr lang="en-US" altLang="zh-CN" dirty="0" smtClean="0"/>
              <a:t>502</a:t>
            </a:r>
            <a:r>
              <a:rPr lang="zh-CN" altLang="en-US" dirty="0" smtClean="0"/>
              <a:t>错误的发生，但是开启缓存也会引起很多问题，要视具体情况而定。</a:t>
            </a:r>
            <a:endParaRPr lang="en-US" altLang="zh-CN" dirty="0" smtClean="0"/>
          </a:p>
          <a:p>
            <a:r>
              <a:rPr lang="en-US" altLang="zh-CN" dirty="0" err="1" smtClean="0"/>
              <a:t>fastcgi_cache_valid</a:t>
            </a:r>
            <a:r>
              <a:rPr lang="en-US" altLang="zh-CN" dirty="0" smtClean="0"/>
              <a:t> 200 302 1h;    </a:t>
            </a:r>
          </a:p>
          <a:p>
            <a:r>
              <a:rPr lang="en-US" altLang="zh-CN" dirty="0" err="1" smtClean="0"/>
              <a:t>fastcgi_cache_valid</a:t>
            </a:r>
            <a:r>
              <a:rPr lang="en-US" altLang="zh-CN" dirty="0" smtClean="0"/>
              <a:t> 301 1d;    </a:t>
            </a:r>
          </a:p>
          <a:p>
            <a:r>
              <a:rPr lang="en-US" altLang="zh-CN" dirty="0" err="1" smtClean="0"/>
              <a:t>fastcgi_cache_valid</a:t>
            </a:r>
            <a:r>
              <a:rPr lang="en-US" altLang="zh-CN" dirty="0" smtClean="0"/>
              <a:t> any 1m; </a:t>
            </a:r>
          </a:p>
          <a:p>
            <a:pPr lvl="1"/>
            <a:r>
              <a:rPr lang="zh-CN" altLang="en-US" dirty="0" smtClean="0"/>
              <a:t>用来指定应答代码的缓存时间，实例中的值表示将</a:t>
            </a:r>
            <a:r>
              <a:rPr lang="en-US" altLang="zh-CN" dirty="0" smtClean="0"/>
              <a:t>200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302</a:t>
            </a:r>
            <a:r>
              <a:rPr lang="zh-CN" altLang="en-US" dirty="0" smtClean="0"/>
              <a:t>应答缓存一个小时，将</a:t>
            </a:r>
            <a:r>
              <a:rPr lang="en-US" altLang="zh-CN" dirty="0" smtClean="0"/>
              <a:t>301</a:t>
            </a:r>
            <a:r>
              <a:rPr lang="zh-CN" altLang="en-US" dirty="0" smtClean="0"/>
              <a:t>应答缓存</a:t>
            </a:r>
            <a:r>
              <a:rPr lang="en-US" altLang="zh-CN" dirty="0" smtClean="0"/>
              <a:t>1</a:t>
            </a:r>
            <a:r>
              <a:rPr lang="zh-CN" altLang="en-US" dirty="0" smtClean="0"/>
              <a:t>天，其他应答均缓存</a:t>
            </a:r>
            <a:r>
              <a:rPr lang="en-US" altLang="zh-CN" dirty="0" smtClean="0"/>
              <a:t>1</a:t>
            </a:r>
            <a:r>
              <a:rPr lang="zh-CN" altLang="en-US" dirty="0" smtClean="0"/>
              <a:t>分钟。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8562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1503" y="261886"/>
            <a:ext cx="10515600" cy="623017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chemeClr val="accent6">
                    <a:lumMod val="50000"/>
                  </a:schemeClr>
                </a:solidFill>
              </a:rPr>
              <a:t>ngx_lua</a:t>
            </a:r>
            <a:endParaRPr lang="zh-CN" alt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1503" y="1058709"/>
            <a:ext cx="11579942" cy="168449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目前的</a:t>
            </a:r>
            <a:r>
              <a:rPr lang="en-US" altLang="zh-CN" dirty="0" smtClean="0"/>
              <a:t>php</a:t>
            </a:r>
            <a:r>
              <a:rPr lang="zh-CN" altLang="en-US" dirty="0" smtClean="0"/>
              <a:t>不管是</a:t>
            </a:r>
            <a:r>
              <a:rPr lang="en-US" altLang="zh-CN" dirty="0" err="1" smtClean="0"/>
              <a:t>fastcgi</a:t>
            </a:r>
            <a:r>
              <a:rPr lang="zh-CN" altLang="en-US" dirty="0" smtClean="0"/>
              <a:t>还是</a:t>
            </a:r>
            <a:r>
              <a:rPr lang="en-US" altLang="zh-CN" dirty="0" err="1" smtClean="0"/>
              <a:t>mod_php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），对</a:t>
            </a:r>
            <a:r>
              <a:rPr lang="en-US" altLang="zh-CN" dirty="0" err="1" smtClean="0"/>
              <a:t>mysql,memc</a:t>
            </a:r>
            <a:r>
              <a:rPr lang="zh-CN" altLang="en-US" dirty="0" smtClean="0"/>
              <a:t>这种访问都是阻塞的，这个和</a:t>
            </a:r>
            <a:r>
              <a:rPr lang="en-US" altLang="zh-CN" dirty="0" smtClean="0"/>
              <a:t>php</a:t>
            </a:r>
            <a:r>
              <a:rPr lang="zh-CN" altLang="en-US" dirty="0" smtClean="0"/>
              <a:t>的内核实现有关系，目前在</a:t>
            </a:r>
            <a:r>
              <a:rPr lang="en-US" altLang="zh-CN" dirty="0" smtClean="0"/>
              <a:t>nginx</a:t>
            </a:r>
            <a:r>
              <a:rPr lang="zh-CN" altLang="en-US" dirty="0" smtClean="0"/>
              <a:t>下面基于</a:t>
            </a:r>
            <a:r>
              <a:rPr lang="en-US" altLang="zh-CN" dirty="0" err="1" smtClean="0"/>
              <a:t>luajit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ngx_lua</a:t>
            </a:r>
            <a:r>
              <a:rPr lang="zh-CN" altLang="en-US" dirty="0" smtClean="0"/>
              <a:t>可以倒是可以实现非阻塞，因为</a:t>
            </a:r>
            <a:r>
              <a:rPr lang="en-US" altLang="zh-CN" dirty="0" err="1" smtClean="0"/>
              <a:t>luajit</a:t>
            </a:r>
            <a:r>
              <a:rPr lang="zh-CN" altLang="en-US" dirty="0" smtClean="0"/>
              <a:t>内部是通过协程实现的，而</a:t>
            </a:r>
            <a:r>
              <a:rPr lang="en-US" altLang="zh-CN" dirty="0" smtClean="0"/>
              <a:t>php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zend</a:t>
            </a:r>
            <a:r>
              <a:rPr lang="zh-CN" altLang="en-US" dirty="0" smtClean="0"/>
              <a:t>内核注定是阻塞的，这块对</a:t>
            </a:r>
            <a:r>
              <a:rPr lang="en-US" altLang="zh-CN" dirty="0" smtClean="0"/>
              <a:t>php</a:t>
            </a:r>
            <a:r>
              <a:rPr lang="zh-CN" altLang="en-US" dirty="0" smtClean="0"/>
              <a:t>来说是不可避免的 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51503" y="3097162"/>
            <a:ext cx="11579942" cy="8259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php</a:t>
            </a:r>
            <a:r>
              <a:rPr lang="zh-CN" altLang="en-US" dirty="0" smtClean="0"/>
              <a:t>进程是阻塞式的，如果被塞死，</a:t>
            </a:r>
            <a:r>
              <a:rPr lang="en-US" altLang="zh-CN" dirty="0" smtClean="0"/>
              <a:t>Nginx</a:t>
            </a:r>
            <a:r>
              <a:rPr lang="zh-CN" altLang="en-US" dirty="0" smtClean="0"/>
              <a:t>请求经常不能成功请求到</a:t>
            </a:r>
            <a:r>
              <a:rPr lang="en-US" altLang="zh-CN" dirty="0" smtClean="0"/>
              <a:t>php</a:t>
            </a:r>
            <a:r>
              <a:rPr lang="zh-CN" altLang="en-US" dirty="0" smtClean="0"/>
              <a:t>资源，最后造成超时</a:t>
            </a:r>
            <a:r>
              <a:rPr lang="en-US" altLang="zh-CN" dirty="0" smtClean="0"/>
              <a:t>(504 gate away)</a:t>
            </a:r>
          </a:p>
        </p:txBody>
      </p:sp>
    </p:spTree>
    <p:extLst>
      <p:ext uri="{BB962C8B-B14F-4D97-AF65-F5344CB8AC3E}">
        <p14:creationId xmlns:p14="http://schemas.microsoft.com/office/powerpoint/2010/main" val="346755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3517" y="90080"/>
            <a:ext cx="10515600" cy="519778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并发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3517" y="609858"/>
            <a:ext cx="11771670" cy="2126944"/>
          </a:xfrm>
        </p:spPr>
        <p:txBody>
          <a:bodyPr/>
          <a:lstStyle/>
          <a:p>
            <a:r>
              <a:rPr lang="zh-CN" altLang="en-US" dirty="0" smtClean="0"/>
              <a:t>一般由单位内完成的请求数来衡量，如，每秒事务数（</a:t>
            </a:r>
            <a:r>
              <a:rPr lang="en-US" altLang="zh-CN" dirty="0" smtClean="0"/>
              <a:t>TPS</a:t>
            </a:r>
            <a:r>
              <a:rPr lang="zh-CN" altLang="en-US" dirty="0" smtClean="0"/>
              <a:t>），每秒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请求数（</a:t>
            </a:r>
            <a:r>
              <a:rPr lang="en-US" altLang="zh-CN" dirty="0" smtClean="0"/>
              <a:t>HPS</a:t>
            </a:r>
            <a:r>
              <a:rPr lang="zh-CN" altLang="en-US" dirty="0" smtClean="0"/>
              <a:t>），每秒查询数（</a:t>
            </a:r>
            <a:r>
              <a:rPr lang="en-US" altLang="zh-CN" dirty="0" smtClean="0"/>
              <a:t>QPS</a:t>
            </a:r>
            <a:r>
              <a:rPr lang="zh-CN" altLang="en-US" dirty="0" smtClean="0"/>
              <a:t>）。通常情况下，我们说</a:t>
            </a:r>
            <a:r>
              <a:rPr lang="en-US" altLang="zh-CN" dirty="0" smtClean="0"/>
              <a:t>PHP</a:t>
            </a:r>
            <a:r>
              <a:rPr lang="zh-CN" altLang="en-US" dirty="0" smtClean="0"/>
              <a:t>的并发，都是指一秒内</a:t>
            </a:r>
            <a:r>
              <a:rPr lang="en-US" altLang="zh-CN" dirty="0" smtClean="0"/>
              <a:t>PHP</a:t>
            </a:r>
            <a:r>
              <a:rPr lang="zh-CN" altLang="en-US" dirty="0" smtClean="0"/>
              <a:t>完成的动态请求的次数。如某网站高峰期的动态请求并发为</a:t>
            </a:r>
            <a:r>
              <a:rPr lang="en-US" altLang="zh-CN" dirty="0" smtClean="0"/>
              <a:t>5000</a:t>
            </a:r>
            <a:r>
              <a:rPr lang="zh-CN" altLang="en-US" dirty="0" smtClean="0"/>
              <a:t>每秒，这个数字不算太高，但也不低。一般日活跃用户数在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万</a:t>
            </a:r>
            <a:r>
              <a:rPr lang="en-US" altLang="zh-CN" dirty="0" smtClean="0"/>
              <a:t>-5000</a:t>
            </a:r>
            <a:r>
              <a:rPr lang="zh-CN" altLang="en-US" dirty="0" smtClean="0"/>
              <a:t>万的网站应用才能达到这个级别。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10497" y="3232279"/>
            <a:ext cx="10515600" cy="6082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smtClean="0"/>
              <a:t>性能</a:t>
            </a:r>
            <a:endParaRPr lang="zh-CN" altLang="en-US" sz="28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10497" y="3840549"/>
            <a:ext cx="10515600" cy="3017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一般是指应用程序的处理速度，如果</a:t>
            </a:r>
            <a:r>
              <a:rPr lang="en-US" altLang="zh-CN" dirty="0" smtClean="0"/>
              <a:t>php</a:t>
            </a:r>
            <a:r>
              <a:rPr lang="zh-CN" altLang="en-US" dirty="0" smtClean="0"/>
              <a:t>的应用程序，打开一个页面（执行一个脚本程序）通常需要在</a:t>
            </a:r>
            <a:r>
              <a:rPr lang="en-US" altLang="zh-CN" dirty="0" smtClean="0"/>
              <a:t>50-100ms</a:t>
            </a:r>
            <a:r>
              <a:rPr lang="zh-CN" altLang="en-US" dirty="0" smtClean="0"/>
              <a:t>完成，这对程序的性能要求还是比较高的。但是这还仅仅只是程序处理，</a:t>
            </a:r>
            <a:r>
              <a:rPr lang="en-US" altLang="zh-CN" dirty="0" smtClean="0"/>
              <a:t>php</a:t>
            </a:r>
            <a:r>
              <a:rPr lang="zh-CN" altLang="en-US" dirty="0" smtClean="0"/>
              <a:t>处理完成之后，还要交给</a:t>
            </a:r>
            <a:r>
              <a:rPr lang="en-US" altLang="zh-CN" dirty="0" smtClean="0"/>
              <a:t>web server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web server</a:t>
            </a:r>
            <a:r>
              <a:rPr lang="zh-CN" altLang="en-US" dirty="0" smtClean="0"/>
              <a:t>再将数据返回浏览器，这中间会有一个网络延迟，通常网络正常的情况下，需要大约</a:t>
            </a:r>
            <a:r>
              <a:rPr lang="en-US" altLang="zh-CN" dirty="0" smtClean="0"/>
              <a:t>100ms</a:t>
            </a:r>
            <a:r>
              <a:rPr lang="zh-CN" altLang="en-US" dirty="0" smtClean="0"/>
              <a:t>，最终一个动态网页的请求大约</a:t>
            </a:r>
            <a:r>
              <a:rPr lang="en-US" altLang="zh-CN" dirty="0" smtClean="0"/>
              <a:t>200ms</a:t>
            </a:r>
            <a:r>
              <a:rPr lang="zh-CN" altLang="en-US" dirty="0" smtClean="0"/>
              <a:t>（理想的情况下）可以到达用户浏览器端（仅仅是一个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结构）。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487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22006" y="1029211"/>
            <a:ext cx="11653684" cy="5533821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php-fpm</a:t>
            </a:r>
            <a:r>
              <a:rPr lang="zh-CN" altLang="en-US" dirty="0" smtClean="0"/>
              <a:t>进程数</a:t>
            </a:r>
          </a:p>
          <a:p>
            <a:pPr marL="0" indent="0">
              <a:buNone/>
            </a:pPr>
            <a:r>
              <a:rPr lang="zh-CN" altLang="en-US" dirty="0" smtClean="0"/>
              <a:t>      并发为</a:t>
            </a:r>
            <a:r>
              <a:rPr lang="en-US" altLang="zh-CN" dirty="0" smtClean="0"/>
              <a:t>5000</a:t>
            </a:r>
            <a:r>
              <a:rPr lang="zh-CN" altLang="en-US" dirty="0" smtClean="0"/>
              <a:t>每秒，每个请求完成大约</a:t>
            </a:r>
            <a:r>
              <a:rPr lang="en-US" altLang="zh-CN" dirty="0" smtClean="0"/>
              <a:t>200ms</a:t>
            </a:r>
            <a:r>
              <a:rPr lang="zh-CN" altLang="en-US" dirty="0" smtClean="0"/>
              <a:t>（具体页面要具体分析，这里只是一个理想值），如果只有</a:t>
            </a:r>
            <a:r>
              <a:rPr lang="en-US" altLang="zh-CN" dirty="0" smtClean="0"/>
              <a:t>5</a:t>
            </a:r>
            <a:r>
              <a:rPr lang="zh-CN" altLang="en-US" dirty="0" smtClean="0"/>
              <a:t>台</a:t>
            </a:r>
            <a:r>
              <a:rPr lang="en-US" altLang="zh-CN" dirty="0" smtClean="0"/>
              <a:t>PHP</a:t>
            </a:r>
            <a:r>
              <a:rPr lang="zh-CN" altLang="en-US" dirty="0" smtClean="0"/>
              <a:t>应用程序服务器，那么每台机器平均为并发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每秒，如果是使用</a:t>
            </a:r>
            <a:r>
              <a:rPr lang="en-US" altLang="zh-CN" dirty="0" smtClean="0"/>
              <a:t>nginx+php-fpm</a:t>
            </a:r>
            <a:r>
              <a:rPr lang="zh-CN" altLang="en-US" dirty="0" smtClean="0"/>
              <a:t>的架构，</a:t>
            </a:r>
            <a:r>
              <a:rPr lang="en-US" altLang="zh-CN" dirty="0" smtClean="0"/>
              <a:t>php-fpm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php-</a:t>
            </a:r>
            <a:r>
              <a:rPr lang="en-US" altLang="zh-CN" dirty="0" err="1" smtClean="0"/>
              <a:t>cgi</a:t>
            </a:r>
            <a:r>
              <a:rPr lang="zh-CN" altLang="en-US" dirty="0" smtClean="0"/>
              <a:t>进程管理器的配置应该如何呢？我计算的结果为（具体的配置项说明在后文）：</a:t>
            </a:r>
          </a:p>
          <a:p>
            <a:pPr marL="0" indent="0">
              <a:buNone/>
            </a:pPr>
            <a:r>
              <a:rPr lang="en-US" altLang="zh-CN" dirty="0" smtClean="0"/>
              <a:t>pm=static</a:t>
            </a:r>
          </a:p>
          <a:p>
            <a:pPr marL="0" indent="0">
              <a:buNone/>
            </a:pPr>
            <a:r>
              <a:rPr lang="en-US" altLang="zh-CN" dirty="0" err="1" smtClean="0"/>
              <a:t>pm.max_children</a:t>
            </a:r>
            <a:r>
              <a:rPr lang="en-US" altLang="zh-CN" dirty="0" smtClean="0"/>
              <a:t>=100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上面的</a:t>
            </a:r>
            <a:r>
              <a:rPr lang="en-US" altLang="zh-CN" dirty="0" smtClean="0"/>
              <a:t>100</a:t>
            </a:r>
            <a:r>
              <a:rPr lang="zh-CN" altLang="en-US" dirty="0" smtClean="0"/>
              <a:t>是如何得来的，由于机器平均并发为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每秒，每个动态请求的处理时间为</a:t>
            </a:r>
            <a:r>
              <a:rPr lang="en-US" altLang="zh-CN" dirty="0" smtClean="0"/>
              <a:t>100ms</a:t>
            </a:r>
            <a:r>
              <a:rPr lang="zh-CN" altLang="en-US" dirty="0" smtClean="0"/>
              <a:t>，也就是说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php-fpm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处理进程在</a:t>
            </a:r>
            <a:r>
              <a:rPr lang="en-US" altLang="zh-CN" dirty="0" smtClean="0"/>
              <a:t>1</a:t>
            </a:r>
            <a:r>
              <a:rPr lang="zh-CN" altLang="en-US" dirty="0" smtClean="0"/>
              <a:t>秒内可以处理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个请求，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</a:t>
            </a:r>
            <a:r>
              <a:rPr lang="en-US" altLang="zh-CN" dirty="0" smtClean="0"/>
              <a:t>php-fpm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处理进程，就可以处理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个请求。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 当然需要结合服务器硬件资源来进行配置，如果配置不当，很容易在请求高峰期或者流量猛增导致服务器宕机。</a:t>
            </a:r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774" y="158648"/>
            <a:ext cx="10515600" cy="56402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资源分配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2471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7258" y="752170"/>
            <a:ext cx="11579942" cy="272845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网络带宽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网络带宽也会是一个重要的因素，如果你的服务处理很强，但是用户的请求和响应不能及时到达也是白忙活，这个参数如何计算呢？</a:t>
            </a:r>
          </a:p>
          <a:p>
            <a:pPr marL="0" indent="0">
              <a:buNone/>
            </a:pPr>
            <a:r>
              <a:rPr lang="zh-CN" altLang="en-US" dirty="0" smtClean="0"/>
              <a:t>      并发</a:t>
            </a:r>
            <a:r>
              <a:rPr lang="en-US" altLang="zh-CN" dirty="0" smtClean="0"/>
              <a:t>5000</a:t>
            </a:r>
            <a:r>
              <a:rPr lang="zh-CN" altLang="en-US" dirty="0" smtClean="0"/>
              <a:t>每秒，每个请求的输出为</a:t>
            </a:r>
            <a:r>
              <a:rPr lang="en-US" altLang="zh-CN" dirty="0" smtClean="0"/>
              <a:t>20K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5000x20K=100000K=100M</a:t>
            </a:r>
          </a:p>
          <a:p>
            <a:pPr marL="0" indent="0">
              <a:buNone/>
            </a:pPr>
            <a:r>
              <a:rPr lang="zh-CN" altLang="en-US" dirty="0" smtClean="0"/>
              <a:t>       这就要求你的公网负载均衡器外网带宽至少要达到</a:t>
            </a:r>
            <a:r>
              <a:rPr lang="en-US" altLang="zh-CN" dirty="0" smtClean="0"/>
              <a:t>100M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59774" y="173397"/>
            <a:ext cx="10515600" cy="578772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资源分配</a:t>
            </a:r>
            <a:endParaRPr lang="zh-CN" altLang="en-US" sz="28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07258" y="3480620"/>
            <a:ext cx="11579942" cy="21385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内存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</a:t>
            </a:r>
            <a:r>
              <a:rPr lang="en-US" altLang="zh-CN" dirty="0" smtClean="0"/>
              <a:t>php-fpm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处理进程，理论上如果服务器只运行</a:t>
            </a:r>
            <a:r>
              <a:rPr lang="en-US" altLang="zh-CN" dirty="0" smtClean="0"/>
              <a:t>php-fpm</a:t>
            </a:r>
            <a:r>
              <a:rPr lang="zh-CN" altLang="en-US" dirty="0" smtClean="0"/>
              <a:t>，那么我们可以将服务器内存的一半分配给</a:t>
            </a:r>
            <a:r>
              <a:rPr lang="en-US" altLang="zh-CN" dirty="0" smtClean="0"/>
              <a:t>php-fpm</a:t>
            </a:r>
            <a:r>
              <a:rPr lang="zh-CN" altLang="en-US" dirty="0"/>
              <a:t>，</a:t>
            </a:r>
            <a:r>
              <a:rPr lang="zh-CN" altLang="en-US" dirty="0" smtClean="0"/>
              <a:t>通常情况下，我们可以认为一个</a:t>
            </a:r>
            <a:r>
              <a:rPr lang="en-US" altLang="zh-CN" dirty="0" smtClean="0"/>
              <a:t>php-fpm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处理进程占用内存</a:t>
            </a:r>
            <a:r>
              <a:rPr lang="en-US" altLang="zh-CN" dirty="0" smtClean="0"/>
              <a:t>20M</a:t>
            </a:r>
            <a:r>
              <a:rPr lang="zh-CN" altLang="en-US" dirty="0" smtClean="0"/>
              <a:t>，那么</a:t>
            </a:r>
            <a:r>
              <a:rPr lang="en-US" altLang="zh-CN" dirty="0" smtClean="0"/>
              <a:t>100x20M=2G</a:t>
            </a:r>
            <a:r>
              <a:rPr lang="zh-CN" altLang="en-US" dirty="0" smtClean="0"/>
              <a:t>，也就是说明服务器的内存大约为</a:t>
            </a:r>
            <a:r>
              <a:rPr lang="en-US" altLang="zh-CN" dirty="0" smtClean="0"/>
              <a:t>4G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680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8768" y="29497"/>
            <a:ext cx="10515600" cy="858991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将</a:t>
            </a:r>
            <a:r>
              <a:rPr lang="en-US" altLang="zh-CN" sz="2400" dirty="0" smtClean="0"/>
              <a:t>Nginx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FastCGI</a:t>
            </a:r>
            <a:r>
              <a:rPr lang="zh-CN" altLang="en-US" sz="2400" dirty="0" smtClean="0"/>
              <a:t>的通信方式由</a:t>
            </a:r>
            <a:r>
              <a:rPr lang="en-US" altLang="zh-CN" sz="2400" dirty="0" smtClean="0"/>
              <a:t>TCP</a:t>
            </a:r>
            <a:r>
              <a:rPr lang="zh-CN" altLang="en-US" sz="2400" dirty="0" smtClean="0"/>
              <a:t>改为</a:t>
            </a:r>
            <a:r>
              <a:rPr lang="en-US" altLang="zh-CN" sz="2400" dirty="0" smtClean="0"/>
              <a:t>Unix Socket</a:t>
            </a:r>
            <a:r>
              <a:rPr lang="zh-CN" altLang="en-US" sz="2400" dirty="0" smtClean="0"/>
              <a:t>。</a:t>
            </a:r>
            <a:r>
              <a:rPr lang="en-US" altLang="zh-CN" sz="2400" dirty="0" smtClean="0"/>
              <a:t>TCP</a:t>
            </a:r>
            <a:r>
              <a:rPr lang="zh-CN" altLang="en-US" sz="2400" dirty="0" smtClean="0"/>
              <a:t>在高并发访问下比</a:t>
            </a:r>
            <a:r>
              <a:rPr lang="en-US" altLang="zh-CN" sz="2400" dirty="0" smtClean="0"/>
              <a:t>Unix Socket</a:t>
            </a:r>
            <a:r>
              <a:rPr lang="zh-CN" altLang="en-US" sz="2400" dirty="0" smtClean="0"/>
              <a:t>稳定，但</a:t>
            </a:r>
            <a:r>
              <a:rPr lang="en-US" altLang="zh-CN" sz="2400" dirty="0" smtClean="0"/>
              <a:t>Unix Socket</a:t>
            </a:r>
            <a:r>
              <a:rPr lang="zh-CN" altLang="en-US" sz="2400" dirty="0" smtClean="0"/>
              <a:t>速度要比</a:t>
            </a:r>
            <a:r>
              <a:rPr lang="en-US" altLang="zh-CN" sz="2400" dirty="0" smtClean="0"/>
              <a:t>TCP</a:t>
            </a:r>
            <a:r>
              <a:rPr lang="zh-CN" altLang="en-US" sz="2400" dirty="0" smtClean="0"/>
              <a:t>快</a:t>
            </a:r>
            <a:endParaRPr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62" y="858991"/>
            <a:ext cx="9687379" cy="442937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476568" y="5908587"/>
            <a:ext cx="54569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重启</a:t>
            </a:r>
            <a:r>
              <a:rPr lang="en-US" altLang="zh-CN" sz="2400" dirty="0" smtClean="0"/>
              <a:t>php-fpm</a:t>
            </a:r>
            <a:r>
              <a:rPr lang="zh-CN" altLang="en-US" sz="2400" dirty="0" smtClean="0"/>
              <a:t>后，一定要记得 </a:t>
            </a:r>
            <a:r>
              <a:rPr lang="zh-CN" altLang="en-US" sz="2400" dirty="0" smtClean="0">
                <a:solidFill>
                  <a:srgbClr val="00B050"/>
                </a:solidFill>
              </a:rPr>
              <a:t>chown -R nginx.nginx /data/install/php1.sock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62" y="5387649"/>
            <a:ext cx="4157748" cy="146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6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9271" y="217642"/>
            <a:ext cx="10515600" cy="608269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调高</a:t>
            </a:r>
            <a:r>
              <a:rPr lang="en-US" altLang="zh-CN" sz="2800" dirty="0" smtClean="0"/>
              <a:t>linux</a:t>
            </a:r>
            <a:r>
              <a:rPr lang="zh-CN" altLang="en-US" sz="2800" dirty="0" smtClean="0"/>
              <a:t>内核打开文件数量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46" y="825911"/>
            <a:ext cx="7565912" cy="120936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89271" y="2381936"/>
            <a:ext cx="60228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增加 </a:t>
            </a:r>
            <a:r>
              <a:rPr lang="en-US" altLang="zh-CN" sz="2800" dirty="0" smtClean="0"/>
              <a:t>PHP-FPM </a:t>
            </a:r>
            <a:r>
              <a:rPr lang="zh-CN" altLang="en-US" sz="2800" dirty="0" smtClean="0"/>
              <a:t>打开文件描述符的限制</a:t>
            </a:r>
            <a:endParaRPr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46" y="3775311"/>
            <a:ext cx="8981459" cy="202312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60745" y="2944971"/>
            <a:ext cx="97483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rgbClr val="00B050"/>
                </a:solidFill>
              </a:rPr>
              <a:t>sed</a:t>
            </a:r>
            <a:r>
              <a:rPr lang="en-US" altLang="zh-CN" sz="2000" dirty="0" smtClean="0">
                <a:solidFill>
                  <a:srgbClr val="00B050"/>
                </a:solidFill>
              </a:rPr>
              <a:t> -i 's#;</a:t>
            </a:r>
            <a:r>
              <a:rPr lang="en-US" altLang="zh-CN" sz="2000" dirty="0" err="1" smtClean="0">
                <a:solidFill>
                  <a:srgbClr val="00B050"/>
                </a:solidFill>
              </a:rPr>
              <a:t>rlimit_files</a:t>
            </a:r>
            <a:r>
              <a:rPr lang="en-US" altLang="zh-CN" sz="2000" dirty="0" smtClean="0">
                <a:solidFill>
                  <a:srgbClr val="00B050"/>
                </a:solidFill>
              </a:rPr>
              <a:t> = 1024#rlimit_files = 4096#g' /data/install/php/etc/php-</a:t>
            </a:r>
            <a:r>
              <a:rPr lang="en-US" altLang="zh-CN" sz="2000" dirty="0" err="1" smtClean="0">
                <a:solidFill>
                  <a:srgbClr val="00B050"/>
                </a:solidFill>
              </a:rPr>
              <a:t>fpm.conf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93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204019" y="3485853"/>
            <a:ext cx="11533239" cy="28559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600" dirty="0" smtClean="0"/>
              <a:t>pm.process_idle_timeout</a:t>
            </a:r>
          </a:p>
          <a:p>
            <a:pPr marL="0" indent="0">
              <a:buNone/>
            </a:pPr>
            <a:r>
              <a:rPr lang="en-US" altLang="zh-CN" sz="2600" dirty="0" smtClean="0"/>
              <a:t>	</a:t>
            </a:r>
            <a:r>
              <a:rPr lang="zh-CN" altLang="en-US" sz="2600" dirty="0" smtClean="0"/>
              <a:t>空闲多少秒之后进程会被</a:t>
            </a:r>
            <a:r>
              <a:rPr lang="en-US" altLang="zh-CN" sz="2600" dirty="0" smtClean="0"/>
              <a:t>kill</a:t>
            </a:r>
            <a:r>
              <a:rPr lang="zh-CN" altLang="en-US" sz="2600" dirty="0" smtClean="0"/>
              <a:t>（默认为</a:t>
            </a:r>
            <a:r>
              <a:rPr lang="en-US" altLang="zh-CN" sz="2600" dirty="0" smtClean="0"/>
              <a:t>10s</a:t>
            </a:r>
            <a:r>
              <a:rPr lang="zh-CN" altLang="en-US" sz="2600" dirty="0" smtClean="0"/>
              <a:t>）</a:t>
            </a:r>
            <a:endParaRPr lang="en-US" altLang="zh-CN" sz="2600" dirty="0" smtClean="0"/>
          </a:p>
          <a:p>
            <a:pPr marL="0" indent="0">
              <a:buNone/>
            </a:pPr>
            <a:r>
              <a:rPr lang="en-US" altLang="zh-CN" sz="2600" dirty="0" err="1" smtClean="0"/>
              <a:t>pm.max_requests</a:t>
            </a:r>
            <a:r>
              <a:rPr lang="en-US" altLang="zh-CN" sz="2600" dirty="0" smtClean="0"/>
              <a:t> </a:t>
            </a:r>
          </a:p>
          <a:p>
            <a:pPr marL="0" indent="0">
              <a:buNone/>
            </a:pPr>
            <a:r>
              <a:rPr lang="en-US" altLang="zh-CN" sz="2600" dirty="0"/>
              <a:t>	</a:t>
            </a:r>
            <a:r>
              <a:rPr lang="zh-CN" altLang="en-US" sz="2600" dirty="0" smtClean="0"/>
              <a:t>每个进程处理多少个请求之后自动终止，可以有效防止内存溢出，如果为</a:t>
            </a:r>
            <a:r>
              <a:rPr lang="en-US" altLang="zh-CN" sz="2600" dirty="0" smtClean="0"/>
              <a:t>0</a:t>
            </a:r>
            <a:r>
              <a:rPr lang="zh-CN" altLang="en-US" sz="2600" dirty="0" smtClean="0"/>
              <a:t>则不会自动终止，默认为</a:t>
            </a:r>
            <a:r>
              <a:rPr lang="en-US" altLang="zh-CN" sz="2600" dirty="0" smtClean="0"/>
              <a:t>500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zh-CN" sz="2600" dirty="0" err="1" smtClean="0"/>
              <a:t>request_terminate_timeout</a:t>
            </a:r>
            <a:r>
              <a:rPr lang="en-US" altLang="zh-CN" sz="2600" dirty="0" smtClean="0"/>
              <a:t>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zh-CN" sz="2600" dirty="0"/>
              <a:t>	</a:t>
            </a:r>
            <a:r>
              <a:rPr lang="zh-CN" altLang="en-US" sz="2600" dirty="0" smtClean="0"/>
              <a:t>设置</a:t>
            </a:r>
            <a:r>
              <a:rPr lang="en-US" altLang="zh-CN" sz="2600" dirty="0" smtClean="0"/>
              <a:t>FastCGI</a:t>
            </a:r>
            <a:r>
              <a:rPr lang="zh-CN" altLang="en-US" sz="2600" dirty="0" smtClean="0"/>
              <a:t>执行脚本的时间。默认是</a:t>
            </a:r>
            <a:r>
              <a:rPr lang="en-US" altLang="zh-CN" sz="2600" dirty="0" smtClean="0"/>
              <a:t>0s</a:t>
            </a:r>
            <a:r>
              <a:rPr lang="zh-CN" altLang="en-US" sz="2600" dirty="0" smtClean="0"/>
              <a:t>，也就是无限执行下去</a:t>
            </a:r>
            <a:endParaRPr lang="en-US" altLang="zh-CN" sz="2600" dirty="0" smtClean="0"/>
          </a:p>
          <a:p>
            <a:pPr marL="0" indent="0">
              <a:buNone/>
            </a:pPr>
            <a:endParaRPr lang="zh-CN" altLang="en-US" dirty="0" smtClean="0"/>
          </a:p>
        </p:txBody>
      </p:sp>
      <p:sp>
        <p:nvSpPr>
          <p:cNvPr id="11" name="矩形 10"/>
          <p:cNvSpPr/>
          <p:nvPr/>
        </p:nvSpPr>
        <p:spPr>
          <a:xfrm>
            <a:off x="204019" y="663678"/>
            <a:ext cx="927872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pm.max_children</a:t>
            </a:r>
            <a:endParaRPr lang="en-US" altLang="zh-CN" sz="2400" dirty="0"/>
          </a:p>
          <a:p>
            <a:r>
              <a:rPr lang="en-US" altLang="zh-CN" sz="2400" dirty="0" smtClean="0"/>
              <a:t>	</a:t>
            </a:r>
            <a:r>
              <a:rPr lang="zh-CN" altLang="en-US" sz="2400" dirty="0" smtClean="0"/>
              <a:t>静态方式下开启的</a:t>
            </a:r>
            <a:r>
              <a:rPr lang="en-US" altLang="zh-CN" sz="2400" dirty="0" smtClean="0"/>
              <a:t>php-fpm</a:t>
            </a:r>
            <a:r>
              <a:rPr lang="zh-CN" altLang="en-US" sz="2400" dirty="0" smtClean="0"/>
              <a:t>进程数量。</a:t>
            </a:r>
          </a:p>
          <a:p>
            <a:r>
              <a:rPr lang="en-US" altLang="zh-CN" sz="2400" dirty="0" err="1" smtClean="0"/>
              <a:t>pm.start_servers</a:t>
            </a:r>
            <a:endParaRPr lang="en-US" altLang="zh-CN" sz="2400" dirty="0"/>
          </a:p>
          <a:p>
            <a:r>
              <a:rPr lang="en-US" altLang="zh-CN" sz="2400" dirty="0" smtClean="0"/>
              <a:t>	</a:t>
            </a:r>
            <a:r>
              <a:rPr lang="zh-CN" altLang="en-US" sz="2400" dirty="0" smtClean="0"/>
              <a:t>动态方式下的起始</a:t>
            </a:r>
            <a:r>
              <a:rPr lang="en-US" altLang="zh-CN" sz="2400" dirty="0" smtClean="0"/>
              <a:t>php-fpm</a:t>
            </a:r>
            <a:r>
              <a:rPr lang="zh-CN" altLang="en-US" sz="2400" dirty="0" smtClean="0"/>
              <a:t>进程数量。</a:t>
            </a:r>
          </a:p>
          <a:p>
            <a:r>
              <a:rPr lang="en-US" altLang="zh-CN" sz="2400" dirty="0" err="1" smtClean="0"/>
              <a:t>pm.min_spare_servers</a:t>
            </a:r>
            <a:endParaRPr lang="en-US" altLang="zh-CN" sz="2400" dirty="0"/>
          </a:p>
          <a:p>
            <a:r>
              <a:rPr lang="en-US" altLang="zh-CN" sz="2400" dirty="0" smtClean="0"/>
              <a:t>	</a:t>
            </a:r>
            <a:r>
              <a:rPr lang="zh-CN" altLang="en-US" sz="2400" dirty="0" smtClean="0"/>
              <a:t>动态方式下的最小</a:t>
            </a:r>
            <a:r>
              <a:rPr lang="en-US" altLang="zh-CN" sz="2400" dirty="0" smtClean="0"/>
              <a:t>php-fpm</a:t>
            </a:r>
            <a:r>
              <a:rPr lang="zh-CN" altLang="en-US" sz="2400" dirty="0" smtClean="0"/>
              <a:t>进程数量。</a:t>
            </a:r>
          </a:p>
          <a:p>
            <a:r>
              <a:rPr lang="en-US" altLang="zh-CN" sz="2400" dirty="0" err="1" smtClean="0"/>
              <a:t>pm.max_spare_servers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zh-CN" altLang="en-US" sz="2400" dirty="0" smtClean="0"/>
              <a:t>动态方式下的最大</a:t>
            </a:r>
            <a:r>
              <a:rPr lang="en-US" altLang="zh-CN" sz="2400" dirty="0" smtClean="0"/>
              <a:t>php-fpm</a:t>
            </a:r>
            <a:r>
              <a:rPr lang="zh-CN" altLang="en-US" sz="2400" dirty="0" smtClean="0"/>
              <a:t>进程数量。</a:t>
            </a:r>
            <a:endParaRPr lang="zh-CN" altLang="en-US" sz="2400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89272" y="129151"/>
            <a:ext cx="10515600" cy="637765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rgbClr val="00B050"/>
                </a:solidFill>
              </a:rPr>
              <a:t>php-fpm</a:t>
            </a:r>
            <a:r>
              <a:rPr lang="zh-CN" altLang="en-US" sz="2800" dirty="0" smtClean="0">
                <a:solidFill>
                  <a:srgbClr val="00B050"/>
                </a:solidFill>
              </a:rPr>
              <a:t>进程数</a:t>
            </a:r>
            <a:endParaRPr lang="zh-CN" alt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98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9271" y="796414"/>
            <a:ext cx="10515600" cy="489872"/>
          </a:xfrm>
        </p:spPr>
        <p:txBody>
          <a:bodyPr/>
          <a:lstStyle/>
          <a:p>
            <a:r>
              <a:rPr lang="en-US" altLang="zh-CN" dirty="0" smtClean="0"/>
              <a:t>php-fpm</a:t>
            </a:r>
            <a:r>
              <a:rPr lang="zh-CN" altLang="en-US" dirty="0" smtClean="0"/>
              <a:t>，有两种管理进程的方式，分别是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dynamic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89271" y="1487387"/>
            <a:ext cx="11535696" cy="10050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如果设置成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，进程数自始至终都是</a:t>
            </a:r>
            <a:r>
              <a:rPr lang="en-US" altLang="zh-CN" dirty="0" smtClean="0"/>
              <a:t>pm.max_children</a:t>
            </a:r>
            <a:r>
              <a:rPr lang="zh-CN" altLang="en-US" dirty="0" smtClean="0"/>
              <a:t>指定的数量，</a:t>
            </a:r>
            <a:r>
              <a:rPr lang="en-US" altLang="zh-CN" dirty="0" err="1" smtClean="0"/>
              <a:t>pm.start_servers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pm.min_spare_servers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pm.max_spare_servers</a:t>
            </a:r>
            <a:r>
              <a:rPr lang="zh-CN" altLang="en-US" dirty="0" smtClean="0"/>
              <a:t>配置将没有作用。</a:t>
            </a: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89271" y="2492477"/>
            <a:ext cx="11535696" cy="16338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如果设置成</a:t>
            </a:r>
            <a:r>
              <a:rPr lang="en-US" altLang="zh-CN" dirty="0" smtClean="0"/>
              <a:t>dynamic</a:t>
            </a:r>
            <a:r>
              <a:rPr lang="zh-CN" altLang="en-US" dirty="0" smtClean="0"/>
              <a:t>，则进程数是动态的，</a:t>
            </a:r>
            <a:r>
              <a:rPr lang="en-US" altLang="zh-CN" dirty="0" smtClean="0"/>
              <a:t>pm.max_children</a:t>
            </a:r>
            <a:r>
              <a:rPr lang="zh-CN" altLang="en-US" dirty="0" smtClean="0"/>
              <a:t>参数失效。最开始是</a:t>
            </a:r>
            <a:r>
              <a:rPr lang="en-US" altLang="zh-CN" dirty="0" err="1" smtClean="0"/>
              <a:t>pm.start_servers</a:t>
            </a:r>
            <a:r>
              <a:rPr lang="zh-CN" altLang="en-US" dirty="0" smtClean="0"/>
              <a:t>指定的数量，如果请求较多，则会自动增加，但不超过 </a:t>
            </a:r>
            <a:r>
              <a:rPr lang="en-US" altLang="zh-CN" dirty="0" smtClean="0"/>
              <a:t>pm.max_children</a:t>
            </a:r>
            <a:r>
              <a:rPr lang="zh-CN" altLang="en-US" dirty="0" smtClean="0"/>
              <a:t>指定的数量，同时保证空闲的进程数不小于</a:t>
            </a:r>
            <a:r>
              <a:rPr lang="en-US" altLang="zh-CN" dirty="0" err="1" smtClean="0"/>
              <a:t>pm.min_spare_servers</a:t>
            </a:r>
            <a:r>
              <a:rPr lang="zh-CN" altLang="en-US" dirty="0" smtClean="0"/>
              <a:t>，如果进程数较多，也会进行相应清理， 保证多余的进程数不多于</a:t>
            </a:r>
            <a:r>
              <a:rPr lang="en-US" altLang="zh-CN" dirty="0" err="1" smtClean="0"/>
              <a:t>pm.max_spare_servers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89270" y="4126371"/>
            <a:ext cx="11535697" cy="991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当</a:t>
            </a:r>
            <a:r>
              <a:rPr lang="en-US" altLang="zh-CN" dirty="0" smtClean="0"/>
              <a:t>php-fpm</a:t>
            </a:r>
            <a:r>
              <a:rPr lang="zh-CN" altLang="en-US" dirty="0" smtClean="0"/>
              <a:t>启动后，一个</a:t>
            </a:r>
            <a:r>
              <a:rPr lang="en-US" altLang="zh-CN" dirty="0" smtClean="0"/>
              <a:t>php-</a:t>
            </a:r>
            <a:r>
              <a:rPr lang="en-US" altLang="zh-CN" dirty="0" err="1" smtClean="0"/>
              <a:t>cgi</a:t>
            </a:r>
            <a:r>
              <a:rPr lang="zh-CN" altLang="en-US" dirty="0" smtClean="0"/>
              <a:t>进程约占</a:t>
            </a:r>
            <a:r>
              <a:rPr lang="en-US" altLang="zh-CN" dirty="0"/>
              <a:t>3</a:t>
            </a:r>
            <a:r>
              <a:rPr lang="en-US" altLang="zh-CN" dirty="0" smtClean="0"/>
              <a:t>M</a:t>
            </a:r>
            <a:r>
              <a:rPr lang="zh-CN" altLang="en-US" dirty="0" smtClean="0"/>
              <a:t>内存，但是当它们处理过一些请求后，有些内存是释放不掉的，占用的内存能达到</a:t>
            </a:r>
            <a:r>
              <a:rPr lang="en-US" altLang="zh-CN" dirty="0" smtClean="0"/>
              <a:t>20M-30M</a:t>
            </a:r>
            <a:r>
              <a:rPr lang="zh-CN" altLang="en-US" dirty="0" smtClean="0"/>
              <a:t>不等。</a:t>
            </a:r>
            <a:endParaRPr lang="zh-CN" altLang="en-US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89271" y="5332560"/>
            <a:ext cx="11535696" cy="12599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对于内存比较吃紧，同时并发量不是很大的应用，可以考虑采用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的方式，这样可以很好的控制</a:t>
            </a:r>
            <a:r>
              <a:rPr lang="en-US" altLang="zh-CN" dirty="0" smtClean="0"/>
              <a:t>php-fpm</a:t>
            </a:r>
            <a:r>
              <a:rPr lang="zh-CN" altLang="en-US" dirty="0" smtClean="0"/>
              <a:t>的所消耗的总内存数，让系统更加 平稳运行。另外由于并发量很小，可以适当的把设置</a:t>
            </a:r>
            <a:r>
              <a:rPr lang="en-US" altLang="zh-CN" dirty="0" err="1" smtClean="0"/>
              <a:t>pm.max_requests</a:t>
            </a:r>
            <a:r>
              <a:rPr lang="zh-CN" altLang="en-US" dirty="0" smtClean="0"/>
              <a:t>小一些，以便让</a:t>
            </a:r>
            <a:r>
              <a:rPr lang="en-US" altLang="zh-CN" dirty="0" smtClean="0"/>
              <a:t>php-fpm</a:t>
            </a:r>
            <a:r>
              <a:rPr lang="zh-CN" altLang="en-US" dirty="0" smtClean="0"/>
              <a:t>进程有机会重启，从而释放其占用的内存。</a:t>
            </a:r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89272" y="129151"/>
            <a:ext cx="10515600" cy="637765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rgbClr val="00B050"/>
                </a:solidFill>
              </a:rPr>
              <a:t>php-fpm</a:t>
            </a:r>
            <a:r>
              <a:rPr lang="zh-CN" altLang="en-US" sz="2800" dirty="0" smtClean="0">
                <a:solidFill>
                  <a:srgbClr val="00B050"/>
                </a:solidFill>
              </a:rPr>
              <a:t>进程数</a:t>
            </a:r>
            <a:endParaRPr lang="zh-CN" alt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37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2169</Words>
  <Application>Microsoft Office PowerPoint</Application>
  <PresentationFormat>宽屏</PresentationFormat>
  <Paragraphs>115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楷体_GB2312</vt:lpstr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ngx_lua</vt:lpstr>
      <vt:lpstr>并发</vt:lpstr>
      <vt:lpstr>资源分配</vt:lpstr>
      <vt:lpstr>资源分配</vt:lpstr>
      <vt:lpstr>将Nginx与FastCGI的通信方式由TCP改为Unix Socket。TCP在高并发访问下比Unix Socket稳定，但Unix Socket速度要比TCP快</vt:lpstr>
      <vt:lpstr>调高linux内核打开文件数量</vt:lpstr>
      <vt:lpstr>php-fpm进程数</vt:lpstr>
      <vt:lpstr>php-fpm进程数</vt:lpstr>
      <vt:lpstr>php-fpm进程数</vt:lpstr>
      <vt:lpstr>ab压测</vt:lpstr>
      <vt:lpstr>php日志</vt:lpstr>
      <vt:lpstr>代码加速器</vt:lpstr>
      <vt:lpstr>FastCGI优化指令</vt:lpstr>
      <vt:lpstr>FastCGI优化指令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 T</dc:creator>
  <cp:lastModifiedBy>D T</cp:lastModifiedBy>
  <cp:revision>32</cp:revision>
  <dcterms:created xsi:type="dcterms:W3CDTF">2015-09-15T03:25:50Z</dcterms:created>
  <dcterms:modified xsi:type="dcterms:W3CDTF">2015-09-28T04:09:47Z</dcterms:modified>
</cp:coreProperties>
</file>