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0" autoAdjust="0"/>
    <p:restoredTop sz="86834" autoAdjust="0"/>
  </p:normalViewPr>
  <p:slideViewPr>
    <p:cSldViewPr snapToGrid="0">
      <p:cViewPr varScale="1">
        <p:scale>
          <a:sx n="67" d="100"/>
          <a:sy n="67" d="100"/>
        </p:scale>
        <p:origin x="66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F0F88-E50D-44B7-B6B9-AD2642EF5C8C}" type="doc">
      <dgm:prSet loTypeId="urn:microsoft.com/office/officeart/2005/8/layout/lProcess2" loCatId="list" qsTypeId="urn:microsoft.com/office/officeart/2005/8/quickstyle/3d9" qsCatId="3D" csTypeId="urn:microsoft.com/office/officeart/2005/8/colors/accent1_2" csCatId="accent1" phldr="1"/>
      <dgm:spPr>
        <a:scene3d>
          <a:camera prst="perspectiveRelaxed" fov="2700000">
            <a:rot lat="19800000" lon="20400000" rev="780000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zh-CN" altLang="en-US"/>
        </a:p>
      </dgm:t>
    </dgm:pt>
    <dgm:pt modelId="{5C26C56F-0240-4D33-A1F1-0472F4E88503}">
      <dgm:prSet phldrT="[文本]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监控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B3304FE-B6E0-4A88-9E95-BF71B058F0C4}" type="parTrans" cxnId="{5A23DC92-14A1-4660-B111-9EA64E73064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208A181-077B-4712-A33C-03DD7C3DE338}" type="sibTrans" cxnId="{5A23DC92-14A1-4660-B111-9EA64E73064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0CA046C-2BF3-4605-BD88-442E52AD699F}">
      <dgm:prSet phldrT="[文本]" custT="1"/>
      <dgm:spPr>
        <a:solidFill>
          <a:srgbClr val="D26D08"/>
        </a:solidFill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网络负载</a:t>
          </a:r>
          <a:endParaRPr lang="en-US" altLang="zh-CN" sz="1400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IO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负载</a:t>
          </a:r>
          <a:endParaRPr lang="en-US" altLang="zh-CN" sz="1400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CPU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负载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0C501222-3D90-4D0A-B707-44E92ED6C3D5}" type="parTrans" cxnId="{E556A1B7-0F63-43FB-B670-509A2C37F77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7B206E4-5BDD-4289-A072-E5738AB97B9B}" type="sibTrans" cxnId="{E556A1B7-0F63-43FB-B670-509A2C37F77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E1AF5A1-4F10-45C9-B5E6-3A0A6B9BB7F9}">
      <dgm:prSet phldrT="[文本]" custT="1"/>
      <dgm:spPr>
        <a:solidFill>
          <a:srgbClr val="D26D08"/>
        </a:solidFill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内存使用</a:t>
          </a:r>
          <a:endParaRPr lang="en-US" altLang="zh-CN" sz="14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硬盘剩余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85D7D4BC-4836-441E-8CC7-91D3D587EE2A}" type="parTrans" cxnId="{1CC90D10-3329-48BD-BB07-0E1FA796D04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A54B087-1699-400F-BA0C-AAD660104A34}" type="sibTrans" cxnId="{1CC90D10-3329-48BD-BB07-0E1FA796D04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3D491A0-ABD7-49D9-8C8A-9E077B65840B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版本迭代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F3F48B6-5B24-4DDB-8AEE-808D80572524}" type="parTrans" cxnId="{8E3DD1D9-4AE2-4374-9563-5DCC4B6727C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00C9E33-7605-4863-BE6B-FB5F669F5CF9}" type="sibTrans" cxnId="{8E3DD1D9-4AE2-4374-9563-5DCC4B6727C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3CD3F62-F8EB-455C-AD0A-4AEDBB819622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自动化更新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6CFDA57-FFC5-441E-B292-2216F426B8C9}" type="parTrans" cxnId="{892CED6B-6E5A-402F-AD4C-96A0F0DBF62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288D5C3-BA8D-4B45-886D-4686EF65FE1F}" type="sibTrans" cxnId="{892CED6B-6E5A-402F-AD4C-96A0F0DBF62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FFD57F0-1D86-4A2F-8489-E2AF0A469B42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备份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ED90500-96C3-46F8-BDB9-880338B80BD3}" type="parTrans" cxnId="{88632E9D-EDA4-4AEB-BFA0-86EC3481D98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782B764-038B-4CF8-A306-93F8E1438FB8}" type="sibTrans" cxnId="{88632E9D-EDA4-4AEB-BFA0-86EC3481D98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5044F3E-3C7B-41D3-8291-CAEFEF1C088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用更专业的软件来备份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409EFA5-8CC7-4AB2-B808-CD60723AFF76}" type="parTrans" cxnId="{D16C24C1-C8BC-4EBA-B4DB-C11D99396DD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4F0FF11-8D20-42C7-8F25-A07C4C06CA41}" type="sibTrans" cxnId="{D16C24C1-C8BC-4EBA-B4DB-C11D99396DD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F52DD1F-E32C-42D1-98C5-1D92A23EDCE3}">
      <dgm:prSet phldrT="[文本]" custT="1"/>
      <dgm:spPr>
        <a:solidFill>
          <a:srgbClr val="D26D08"/>
        </a:solidFill>
      </dgm:spPr>
      <dgm:t>
        <a:bodyPr/>
        <a:lstStyle/>
        <a:p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Mysql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redis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连接数</a:t>
          </a:r>
          <a:endParaRPr lang="en-US" altLang="zh-CN" sz="1200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M/S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连接状态</a:t>
          </a:r>
          <a:endParaRPr lang="en-US" altLang="zh-CN" sz="12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健康状况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F830E196-5B60-4263-BB60-791D2114AC5A}" type="parTrans" cxnId="{E445E3C2-1626-4535-8BA9-0670F7929D4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CB2D327-EB9E-4D8A-957A-71B253EC8242}" type="sibTrans" cxnId="{E445E3C2-1626-4535-8BA9-0670F7929D4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D555999-D464-4372-A02F-F0F053FB20FC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一键回滚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447542E-617F-4E57-904E-B9DD71BC6A56}" type="parTrans" cxnId="{20890705-B2C2-49FA-B076-F331B0AF395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F7FE35C-458C-44D6-9930-3B872F77467B}" type="sibTrans" cxnId="{20890705-B2C2-49FA-B076-F331B0AF395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1E87D84-27BD-435A-B465-0507B46E653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每天全备份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E2A9E08-43AC-4CF5-ABFA-6D7CC8FB55B8}" type="parTrans" cxnId="{3E78DF2B-10BE-4B8C-8BDD-9F4F96A2888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A4CA22E-1C60-48AD-A0B6-34089C03BAB8}" type="sibTrans" cxnId="{3E78DF2B-10BE-4B8C-8BDD-9F4F96A2888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8C82CEE-FB9C-40C3-8C65-C85BA4C2EBC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每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小时增量备份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CA9FD49-711F-4AC4-823F-4277E3753412}" type="parTrans" cxnId="{C5DBD557-B488-43E8-8DC1-1AF5EFF1888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AA30530-1210-4677-BB0B-4D37482A2585}" type="sibTrans" cxnId="{C5DBD557-B488-43E8-8DC1-1AF5EFF1888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652BE72-CDA2-4B95-AECA-79DEB09F464B}" type="pres">
      <dgm:prSet presAssocID="{487F0F88-E50D-44B7-B6B9-AD2642EF5C8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34A610-48F8-454F-8993-0B082DBD9BAD}" type="pres">
      <dgm:prSet presAssocID="{5C26C56F-0240-4D33-A1F1-0472F4E88503}" presName="compNode" presStyleCnt="0"/>
      <dgm:spPr/>
    </dgm:pt>
    <dgm:pt modelId="{ADAE1010-31D7-4BBD-9E3A-15DAD27C1C97}" type="pres">
      <dgm:prSet presAssocID="{5C26C56F-0240-4D33-A1F1-0472F4E88503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A904F612-C4F4-4666-A983-8B0A60820CBE}" type="pres">
      <dgm:prSet presAssocID="{5C26C56F-0240-4D33-A1F1-0472F4E88503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583FB65B-EB5A-4202-9E78-7082A9077ED8}" type="pres">
      <dgm:prSet presAssocID="{5C26C56F-0240-4D33-A1F1-0472F4E88503}" presName="compChildNode" presStyleCnt="0"/>
      <dgm:spPr/>
    </dgm:pt>
    <dgm:pt modelId="{33E4ADF9-BBED-4838-A1AB-AF46BCB9A743}" type="pres">
      <dgm:prSet presAssocID="{5C26C56F-0240-4D33-A1F1-0472F4E88503}" presName="theInnerList" presStyleCnt="0"/>
      <dgm:spPr/>
    </dgm:pt>
    <dgm:pt modelId="{558C91A6-B16C-413B-B058-C032BE8B8211}" type="pres">
      <dgm:prSet presAssocID="{E0CA046C-2BF3-4605-BD88-442E52AD699F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C010C-E094-4BD2-80AA-AC5C81FC4B4A}" type="pres">
      <dgm:prSet presAssocID="{E0CA046C-2BF3-4605-BD88-442E52AD699F}" presName="aSpace2" presStyleCnt="0"/>
      <dgm:spPr/>
    </dgm:pt>
    <dgm:pt modelId="{89077EDF-ACD7-4919-986B-66BB8E1426FA}" type="pres">
      <dgm:prSet presAssocID="{5E1AF5A1-4F10-45C9-B5E6-3A0A6B9BB7F9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EFCC2A-3260-41A8-A278-667D8FAF0366}" type="pres">
      <dgm:prSet presAssocID="{5E1AF5A1-4F10-45C9-B5E6-3A0A6B9BB7F9}" presName="aSpace2" presStyleCnt="0"/>
      <dgm:spPr/>
    </dgm:pt>
    <dgm:pt modelId="{C1601858-B4D0-46F0-A0DC-55F73734ACE8}" type="pres">
      <dgm:prSet presAssocID="{AF52DD1F-E32C-42D1-98C5-1D92A23EDCE3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2FA190-9185-43E5-A95E-0C3FDF36B074}" type="pres">
      <dgm:prSet presAssocID="{5C26C56F-0240-4D33-A1F1-0472F4E88503}" presName="aSpace" presStyleCnt="0"/>
      <dgm:spPr/>
    </dgm:pt>
    <dgm:pt modelId="{8E0891BE-8B4D-473F-B503-47179EC4EF09}" type="pres">
      <dgm:prSet presAssocID="{43D491A0-ABD7-49D9-8C8A-9E077B65840B}" presName="compNode" presStyleCnt="0"/>
      <dgm:spPr/>
    </dgm:pt>
    <dgm:pt modelId="{A4DC1BD1-62B9-4991-892E-7CE50A9219E8}" type="pres">
      <dgm:prSet presAssocID="{43D491A0-ABD7-49D9-8C8A-9E077B65840B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A3EF0820-0C55-40F6-9D5D-B276DA3CA7E0}" type="pres">
      <dgm:prSet presAssocID="{43D491A0-ABD7-49D9-8C8A-9E077B65840B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C8F5D49F-3F0C-434A-BE05-6C139E5024B8}" type="pres">
      <dgm:prSet presAssocID="{43D491A0-ABD7-49D9-8C8A-9E077B65840B}" presName="compChildNode" presStyleCnt="0"/>
      <dgm:spPr/>
    </dgm:pt>
    <dgm:pt modelId="{09D44F85-ADF1-468A-96DE-BD12D3DD6EC5}" type="pres">
      <dgm:prSet presAssocID="{43D491A0-ABD7-49D9-8C8A-9E077B65840B}" presName="theInnerList" presStyleCnt="0"/>
      <dgm:spPr/>
    </dgm:pt>
    <dgm:pt modelId="{1B510691-AA7D-4EC4-B0B7-3BD26A5241E1}" type="pres">
      <dgm:prSet presAssocID="{C3CD3F62-F8EB-455C-AD0A-4AEDBB819622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B84431-3978-4092-B521-6F8950F1CAA5}" type="pres">
      <dgm:prSet presAssocID="{C3CD3F62-F8EB-455C-AD0A-4AEDBB819622}" presName="aSpace2" presStyleCnt="0"/>
      <dgm:spPr/>
    </dgm:pt>
    <dgm:pt modelId="{F523555C-C733-48C7-B215-473324640615}" type="pres">
      <dgm:prSet presAssocID="{BD555999-D464-4372-A02F-F0F053FB20FC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A10B07-35D4-4BDB-B7D3-95080C222107}" type="pres">
      <dgm:prSet presAssocID="{43D491A0-ABD7-49D9-8C8A-9E077B65840B}" presName="aSpace" presStyleCnt="0"/>
      <dgm:spPr/>
    </dgm:pt>
    <dgm:pt modelId="{5696396A-4023-4FE6-94BC-BCF55B51AD25}" type="pres">
      <dgm:prSet presAssocID="{7FFD57F0-1D86-4A2F-8489-E2AF0A469B42}" presName="compNode" presStyleCnt="0"/>
      <dgm:spPr/>
    </dgm:pt>
    <dgm:pt modelId="{1E528C1E-7858-4BD3-9C08-12CC6B3DFCA6}" type="pres">
      <dgm:prSet presAssocID="{7FFD57F0-1D86-4A2F-8489-E2AF0A469B42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C6D83BA2-F35E-47CF-BD0A-7495C6EE565F}" type="pres">
      <dgm:prSet presAssocID="{7FFD57F0-1D86-4A2F-8489-E2AF0A469B42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382FA0CB-8313-43CF-B633-0C633958833B}" type="pres">
      <dgm:prSet presAssocID="{7FFD57F0-1D86-4A2F-8489-E2AF0A469B42}" presName="compChildNode" presStyleCnt="0"/>
      <dgm:spPr/>
    </dgm:pt>
    <dgm:pt modelId="{8AE7ED69-1719-46DB-9BE3-7CC7E38E5014}" type="pres">
      <dgm:prSet presAssocID="{7FFD57F0-1D86-4A2F-8489-E2AF0A469B42}" presName="theInnerList" presStyleCnt="0"/>
      <dgm:spPr/>
    </dgm:pt>
    <dgm:pt modelId="{6818F188-5F20-4909-AC9D-F24FF17FFFC4}" type="pres">
      <dgm:prSet presAssocID="{75044F3E-3C7B-41D3-8291-CAEFEF1C0886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6FABEC-AC1F-4D7C-A3D4-E69024502C8E}" type="pres">
      <dgm:prSet presAssocID="{75044F3E-3C7B-41D3-8291-CAEFEF1C0886}" presName="aSpace2" presStyleCnt="0"/>
      <dgm:spPr/>
    </dgm:pt>
    <dgm:pt modelId="{C3B60C7D-F44B-4FFF-9A0C-5B0C2B3B438F}" type="pres">
      <dgm:prSet presAssocID="{B1E87D84-27BD-435A-B465-0507B46E6538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B21947-55BD-4F16-BA93-937DAB4F88B3}" type="pres">
      <dgm:prSet presAssocID="{B1E87D84-27BD-435A-B465-0507B46E6538}" presName="aSpace2" presStyleCnt="0"/>
      <dgm:spPr/>
    </dgm:pt>
    <dgm:pt modelId="{CA6AAC3A-EEA0-4826-9415-39A4BFD8B883}" type="pres">
      <dgm:prSet presAssocID="{98C82CEE-FB9C-40C3-8C65-C85BA4C2EBC6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5BB190-90DE-462F-80EB-4540077FD607}" type="presOf" srcId="{5C26C56F-0240-4D33-A1F1-0472F4E88503}" destId="{A904F612-C4F4-4666-A983-8B0A60820CBE}" srcOrd="1" destOrd="0" presId="urn:microsoft.com/office/officeart/2005/8/layout/lProcess2"/>
    <dgm:cxn modelId="{465F2187-9F4B-48BE-9AD3-FBD63B54AD38}" type="presOf" srcId="{B1E87D84-27BD-435A-B465-0507B46E6538}" destId="{C3B60C7D-F44B-4FFF-9A0C-5B0C2B3B438F}" srcOrd="0" destOrd="0" presId="urn:microsoft.com/office/officeart/2005/8/layout/lProcess2"/>
    <dgm:cxn modelId="{843F021D-A8A4-417C-9248-E9B4C1E25BB8}" type="presOf" srcId="{7FFD57F0-1D86-4A2F-8489-E2AF0A469B42}" destId="{C6D83BA2-F35E-47CF-BD0A-7495C6EE565F}" srcOrd="1" destOrd="0" presId="urn:microsoft.com/office/officeart/2005/8/layout/lProcess2"/>
    <dgm:cxn modelId="{BA8AF666-28BE-4810-B104-BF8C19F38F20}" type="presOf" srcId="{43D491A0-ABD7-49D9-8C8A-9E077B65840B}" destId="{A3EF0820-0C55-40F6-9D5D-B276DA3CA7E0}" srcOrd="1" destOrd="0" presId="urn:microsoft.com/office/officeart/2005/8/layout/lProcess2"/>
    <dgm:cxn modelId="{8E3DD1D9-4AE2-4374-9563-5DCC4B6727C1}" srcId="{487F0F88-E50D-44B7-B6B9-AD2642EF5C8C}" destId="{43D491A0-ABD7-49D9-8C8A-9E077B65840B}" srcOrd="1" destOrd="0" parTransId="{6F3F48B6-5B24-4DDB-8AEE-808D80572524}" sibTransId="{500C9E33-7605-4863-BE6B-FB5F669F5CF9}"/>
    <dgm:cxn modelId="{20890705-B2C2-49FA-B076-F331B0AF395B}" srcId="{43D491A0-ABD7-49D9-8C8A-9E077B65840B}" destId="{BD555999-D464-4372-A02F-F0F053FB20FC}" srcOrd="1" destOrd="0" parTransId="{A447542E-617F-4E57-904E-B9DD71BC6A56}" sibTransId="{6F7FE35C-458C-44D6-9930-3B872F77467B}"/>
    <dgm:cxn modelId="{6746E186-0B67-456D-BBFE-F9A1F1254974}" type="presOf" srcId="{98C82CEE-FB9C-40C3-8C65-C85BA4C2EBC6}" destId="{CA6AAC3A-EEA0-4826-9415-39A4BFD8B883}" srcOrd="0" destOrd="0" presId="urn:microsoft.com/office/officeart/2005/8/layout/lProcess2"/>
    <dgm:cxn modelId="{CFF74161-960A-4EDC-B0F2-3716FC7E58DB}" type="presOf" srcId="{487F0F88-E50D-44B7-B6B9-AD2642EF5C8C}" destId="{E652BE72-CDA2-4B95-AECA-79DEB09F464B}" srcOrd="0" destOrd="0" presId="urn:microsoft.com/office/officeart/2005/8/layout/lProcess2"/>
    <dgm:cxn modelId="{5A23DC92-14A1-4660-B111-9EA64E730643}" srcId="{487F0F88-E50D-44B7-B6B9-AD2642EF5C8C}" destId="{5C26C56F-0240-4D33-A1F1-0472F4E88503}" srcOrd="0" destOrd="0" parTransId="{1B3304FE-B6E0-4A88-9E95-BF71B058F0C4}" sibTransId="{A208A181-077B-4712-A33C-03DD7C3DE338}"/>
    <dgm:cxn modelId="{88632E9D-EDA4-4AEB-BFA0-86EC3481D98D}" srcId="{487F0F88-E50D-44B7-B6B9-AD2642EF5C8C}" destId="{7FFD57F0-1D86-4A2F-8489-E2AF0A469B42}" srcOrd="2" destOrd="0" parTransId="{AED90500-96C3-46F8-BDB9-880338B80BD3}" sibTransId="{9782B764-038B-4CF8-A306-93F8E1438FB8}"/>
    <dgm:cxn modelId="{9017FD26-8DF6-4002-814E-ACC97254A55E}" type="presOf" srcId="{75044F3E-3C7B-41D3-8291-CAEFEF1C0886}" destId="{6818F188-5F20-4909-AC9D-F24FF17FFFC4}" srcOrd="0" destOrd="0" presId="urn:microsoft.com/office/officeart/2005/8/layout/lProcess2"/>
    <dgm:cxn modelId="{3E78DF2B-10BE-4B8C-8BDD-9F4F96A28884}" srcId="{7FFD57F0-1D86-4A2F-8489-E2AF0A469B42}" destId="{B1E87D84-27BD-435A-B465-0507B46E6538}" srcOrd="1" destOrd="0" parTransId="{4E2A9E08-43AC-4CF5-ABFA-6D7CC8FB55B8}" sibTransId="{AA4CA22E-1C60-48AD-A0B6-34089C03BAB8}"/>
    <dgm:cxn modelId="{E445E3C2-1626-4535-8BA9-0670F7929D42}" srcId="{5C26C56F-0240-4D33-A1F1-0472F4E88503}" destId="{AF52DD1F-E32C-42D1-98C5-1D92A23EDCE3}" srcOrd="2" destOrd="0" parTransId="{F830E196-5B60-4263-BB60-791D2114AC5A}" sibTransId="{ACB2D327-EB9E-4D8A-957A-71B253EC8242}"/>
    <dgm:cxn modelId="{C5DBD557-B488-43E8-8DC1-1AF5EFF1888E}" srcId="{7FFD57F0-1D86-4A2F-8489-E2AF0A469B42}" destId="{98C82CEE-FB9C-40C3-8C65-C85BA4C2EBC6}" srcOrd="2" destOrd="0" parTransId="{0CA9FD49-711F-4AC4-823F-4277E3753412}" sibTransId="{6AA30530-1210-4677-BB0B-4D37482A2585}"/>
    <dgm:cxn modelId="{1CC90D10-3329-48BD-BB07-0E1FA796D04E}" srcId="{5C26C56F-0240-4D33-A1F1-0472F4E88503}" destId="{5E1AF5A1-4F10-45C9-B5E6-3A0A6B9BB7F9}" srcOrd="1" destOrd="0" parTransId="{85D7D4BC-4836-441E-8CC7-91D3D587EE2A}" sibTransId="{4A54B087-1699-400F-BA0C-AAD660104A34}"/>
    <dgm:cxn modelId="{C18289F4-16DD-46F0-9024-1D0D1148A446}" type="presOf" srcId="{5E1AF5A1-4F10-45C9-B5E6-3A0A6B9BB7F9}" destId="{89077EDF-ACD7-4919-986B-66BB8E1426FA}" srcOrd="0" destOrd="0" presId="urn:microsoft.com/office/officeart/2005/8/layout/lProcess2"/>
    <dgm:cxn modelId="{6D2C4777-354F-4D84-A772-18831E0AE615}" type="presOf" srcId="{E0CA046C-2BF3-4605-BD88-442E52AD699F}" destId="{558C91A6-B16C-413B-B058-C032BE8B8211}" srcOrd="0" destOrd="0" presId="urn:microsoft.com/office/officeart/2005/8/layout/lProcess2"/>
    <dgm:cxn modelId="{8DBBFC88-B65D-47F3-A758-6556B87F4063}" type="presOf" srcId="{C3CD3F62-F8EB-455C-AD0A-4AEDBB819622}" destId="{1B510691-AA7D-4EC4-B0B7-3BD26A5241E1}" srcOrd="0" destOrd="0" presId="urn:microsoft.com/office/officeart/2005/8/layout/lProcess2"/>
    <dgm:cxn modelId="{74182D33-6808-4E29-AD88-B1F02F9ECF36}" type="presOf" srcId="{BD555999-D464-4372-A02F-F0F053FB20FC}" destId="{F523555C-C733-48C7-B215-473324640615}" srcOrd="0" destOrd="0" presId="urn:microsoft.com/office/officeart/2005/8/layout/lProcess2"/>
    <dgm:cxn modelId="{E556A1B7-0F63-43FB-B670-509A2C37F779}" srcId="{5C26C56F-0240-4D33-A1F1-0472F4E88503}" destId="{E0CA046C-2BF3-4605-BD88-442E52AD699F}" srcOrd="0" destOrd="0" parTransId="{0C501222-3D90-4D0A-B707-44E92ED6C3D5}" sibTransId="{57B206E4-5BDD-4289-A072-E5738AB97B9B}"/>
    <dgm:cxn modelId="{C79F5C7F-1BC5-4B7C-9F92-6B798809646F}" type="presOf" srcId="{5C26C56F-0240-4D33-A1F1-0472F4E88503}" destId="{ADAE1010-31D7-4BBD-9E3A-15DAD27C1C97}" srcOrd="0" destOrd="0" presId="urn:microsoft.com/office/officeart/2005/8/layout/lProcess2"/>
    <dgm:cxn modelId="{892CED6B-6E5A-402F-AD4C-96A0F0DBF622}" srcId="{43D491A0-ABD7-49D9-8C8A-9E077B65840B}" destId="{C3CD3F62-F8EB-455C-AD0A-4AEDBB819622}" srcOrd="0" destOrd="0" parTransId="{56CFDA57-FFC5-441E-B292-2216F426B8C9}" sibTransId="{D288D5C3-BA8D-4B45-886D-4686EF65FE1F}"/>
    <dgm:cxn modelId="{D16C24C1-C8BC-4EBA-B4DB-C11D99396DD9}" srcId="{7FFD57F0-1D86-4A2F-8489-E2AF0A469B42}" destId="{75044F3E-3C7B-41D3-8291-CAEFEF1C0886}" srcOrd="0" destOrd="0" parTransId="{D409EFA5-8CC7-4AB2-B808-CD60723AFF76}" sibTransId="{34F0FF11-8D20-42C7-8F25-A07C4C06CA41}"/>
    <dgm:cxn modelId="{BE2DB31B-D66D-4B2A-A8F1-AA270D3671BE}" type="presOf" srcId="{43D491A0-ABD7-49D9-8C8A-9E077B65840B}" destId="{A4DC1BD1-62B9-4991-892E-7CE50A9219E8}" srcOrd="0" destOrd="0" presId="urn:microsoft.com/office/officeart/2005/8/layout/lProcess2"/>
    <dgm:cxn modelId="{D3BE28A3-E69E-41BD-B4C5-7C72B82F7F22}" type="presOf" srcId="{7FFD57F0-1D86-4A2F-8489-E2AF0A469B42}" destId="{1E528C1E-7858-4BD3-9C08-12CC6B3DFCA6}" srcOrd="0" destOrd="0" presId="urn:microsoft.com/office/officeart/2005/8/layout/lProcess2"/>
    <dgm:cxn modelId="{916D1B6F-28B1-432D-B2EC-74C16E83C96C}" type="presOf" srcId="{AF52DD1F-E32C-42D1-98C5-1D92A23EDCE3}" destId="{C1601858-B4D0-46F0-A0DC-55F73734ACE8}" srcOrd="0" destOrd="0" presId="urn:microsoft.com/office/officeart/2005/8/layout/lProcess2"/>
    <dgm:cxn modelId="{0D179D3F-5D25-4DA1-BFB9-09BA832C29EE}" type="presParOf" srcId="{E652BE72-CDA2-4B95-AECA-79DEB09F464B}" destId="{3C34A610-48F8-454F-8993-0B082DBD9BAD}" srcOrd="0" destOrd="0" presId="urn:microsoft.com/office/officeart/2005/8/layout/lProcess2"/>
    <dgm:cxn modelId="{497AEFB1-0D68-4433-BDBE-4D66DE141E8F}" type="presParOf" srcId="{3C34A610-48F8-454F-8993-0B082DBD9BAD}" destId="{ADAE1010-31D7-4BBD-9E3A-15DAD27C1C97}" srcOrd="0" destOrd="0" presId="urn:microsoft.com/office/officeart/2005/8/layout/lProcess2"/>
    <dgm:cxn modelId="{DB2C945D-3D23-4E44-AD01-E797FBD66398}" type="presParOf" srcId="{3C34A610-48F8-454F-8993-0B082DBD9BAD}" destId="{A904F612-C4F4-4666-A983-8B0A60820CBE}" srcOrd="1" destOrd="0" presId="urn:microsoft.com/office/officeart/2005/8/layout/lProcess2"/>
    <dgm:cxn modelId="{1D28F851-C5FE-4D14-908A-7F555F717C17}" type="presParOf" srcId="{3C34A610-48F8-454F-8993-0B082DBD9BAD}" destId="{583FB65B-EB5A-4202-9E78-7082A9077ED8}" srcOrd="2" destOrd="0" presId="urn:microsoft.com/office/officeart/2005/8/layout/lProcess2"/>
    <dgm:cxn modelId="{838D8BA6-ABEE-4724-A224-E2A1D43151A8}" type="presParOf" srcId="{583FB65B-EB5A-4202-9E78-7082A9077ED8}" destId="{33E4ADF9-BBED-4838-A1AB-AF46BCB9A743}" srcOrd="0" destOrd="0" presId="urn:microsoft.com/office/officeart/2005/8/layout/lProcess2"/>
    <dgm:cxn modelId="{B797D089-2A35-4EEB-908E-9242D8E10618}" type="presParOf" srcId="{33E4ADF9-BBED-4838-A1AB-AF46BCB9A743}" destId="{558C91A6-B16C-413B-B058-C032BE8B8211}" srcOrd="0" destOrd="0" presId="urn:microsoft.com/office/officeart/2005/8/layout/lProcess2"/>
    <dgm:cxn modelId="{AB27C8F0-8997-4972-94BF-A0A309587F0C}" type="presParOf" srcId="{33E4ADF9-BBED-4838-A1AB-AF46BCB9A743}" destId="{2F7C010C-E094-4BD2-80AA-AC5C81FC4B4A}" srcOrd="1" destOrd="0" presId="urn:microsoft.com/office/officeart/2005/8/layout/lProcess2"/>
    <dgm:cxn modelId="{561D5DA1-2CDC-4832-BDEE-83F45D272186}" type="presParOf" srcId="{33E4ADF9-BBED-4838-A1AB-AF46BCB9A743}" destId="{89077EDF-ACD7-4919-986B-66BB8E1426FA}" srcOrd="2" destOrd="0" presId="urn:microsoft.com/office/officeart/2005/8/layout/lProcess2"/>
    <dgm:cxn modelId="{005EB483-1DD5-446A-B0F9-4C5C4E17B293}" type="presParOf" srcId="{33E4ADF9-BBED-4838-A1AB-AF46BCB9A743}" destId="{45EFCC2A-3260-41A8-A278-667D8FAF0366}" srcOrd="3" destOrd="0" presId="urn:microsoft.com/office/officeart/2005/8/layout/lProcess2"/>
    <dgm:cxn modelId="{710A26AD-F79E-4E6D-BC32-D915E196AC04}" type="presParOf" srcId="{33E4ADF9-BBED-4838-A1AB-AF46BCB9A743}" destId="{C1601858-B4D0-46F0-A0DC-55F73734ACE8}" srcOrd="4" destOrd="0" presId="urn:microsoft.com/office/officeart/2005/8/layout/lProcess2"/>
    <dgm:cxn modelId="{EEE3D454-6BDA-4A84-9298-A71F68E1BF6C}" type="presParOf" srcId="{E652BE72-CDA2-4B95-AECA-79DEB09F464B}" destId="{3C2FA190-9185-43E5-A95E-0C3FDF36B074}" srcOrd="1" destOrd="0" presId="urn:microsoft.com/office/officeart/2005/8/layout/lProcess2"/>
    <dgm:cxn modelId="{C684E810-6E31-48D0-9064-350F9457B76C}" type="presParOf" srcId="{E652BE72-CDA2-4B95-AECA-79DEB09F464B}" destId="{8E0891BE-8B4D-473F-B503-47179EC4EF09}" srcOrd="2" destOrd="0" presId="urn:microsoft.com/office/officeart/2005/8/layout/lProcess2"/>
    <dgm:cxn modelId="{7E284A41-2F5E-4F13-8E73-CA8606326497}" type="presParOf" srcId="{8E0891BE-8B4D-473F-B503-47179EC4EF09}" destId="{A4DC1BD1-62B9-4991-892E-7CE50A9219E8}" srcOrd="0" destOrd="0" presId="urn:microsoft.com/office/officeart/2005/8/layout/lProcess2"/>
    <dgm:cxn modelId="{28DA1760-C76E-4D5E-9452-7F0DA8EE8305}" type="presParOf" srcId="{8E0891BE-8B4D-473F-B503-47179EC4EF09}" destId="{A3EF0820-0C55-40F6-9D5D-B276DA3CA7E0}" srcOrd="1" destOrd="0" presId="urn:microsoft.com/office/officeart/2005/8/layout/lProcess2"/>
    <dgm:cxn modelId="{97F01257-C01C-4068-8A03-3CD20C2E060B}" type="presParOf" srcId="{8E0891BE-8B4D-473F-B503-47179EC4EF09}" destId="{C8F5D49F-3F0C-434A-BE05-6C139E5024B8}" srcOrd="2" destOrd="0" presId="urn:microsoft.com/office/officeart/2005/8/layout/lProcess2"/>
    <dgm:cxn modelId="{25B1AF75-E5AB-4C00-B49C-D96EB7705949}" type="presParOf" srcId="{C8F5D49F-3F0C-434A-BE05-6C139E5024B8}" destId="{09D44F85-ADF1-468A-96DE-BD12D3DD6EC5}" srcOrd="0" destOrd="0" presId="urn:microsoft.com/office/officeart/2005/8/layout/lProcess2"/>
    <dgm:cxn modelId="{955831D1-E204-4ABC-BC41-E69DAF163AA7}" type="presParOf" srcId="{09D44F85-ADF1-468A-96DE-BD12D3DD6EC5}" destId="{1B510691-AA7D-4EC4-B0B7-3BD26A5241E1}" srcOrd="0" destOrd="0" presId="urn:microsoft.com/office/officeart/2005/8/layout/lProcess2"/>
    <dgm:cxn modelId="{CFF447F2-95B7-44B4-BA3A-9109EAD993B2}" type="presParOf" srcId="{09D44F85-ADF1-468A-96DE-BD12D3DD6EC5}" destId="{4AB84431-3978-4092-B521-6F8950F1CAA5}" srcOrd="1" destOrd="0" presId="urn:microsoft.com/office/officeart/2005/8/layout/lProcess2"/>
    <dgm:cxn modelId="{A0F4C415-3FDD-4ECE-B61B-7584EC2C4981}" type="presParOf" srcId="{09D44F85-ADF1-468A-96DE-BD12D3DD6EC5}" destId="{F523555C-C733-48C7-B215-473324640615}" srcOrd="2" destOrd="0" presId="urn:microsoft.com/office/officeart/2005/8/layout/lProcess2"/>
    <dgm:cxn modelId="{523C2967-538A-4DDD-BDDA-9F6825D5D9CA}" type="presParOf" srcId="{E652BE72-CDA2-4B95-AECA-79DEB09F464B}" destId="{DDA10B07-35D4-4BDB-B7D3-95080C222107}" srcOrd="3" destOrd="0" presId="urn:microsoft.com/office/officeart/2005/8/layout/lProcess2"/>
    <dgm:cxn modelId="{88779671-C6C4-41AE-B604-A0D1DD99FECA}" type="presParOf" srcId="{E652BE72-CDA2-4B95-AECA-79DEB09F464B}" destId="{5696396A-4023-4FE6-94BC-BCF55B51AD25}" srcOrd="4" destOrd="0" presId="urn:microsoft.com/office/officeart/2005/8/layout/lProcess2"/>
    <dgm:cxn modelId="{AC45C549-AC6E-4B82-B82D-37556821FD46}" type="presParOf" srcId="{5696396A-4023-4FE6-94BC-BCF55B51AD25}" destId="{1E528C1E-7858-4BD3-9C08-12CC6B3DFCA6}" srcOrd="0" destOrd="0" presId="urn:microsoft.com/office/officeart/2005/8/layout/lProcess2"/>
    <dgm:cxn modelId="{73322BDF-14C7-4400-922B-5F8E4C48C4C6}" type="presParOf" srcId="{5696396A-4023-4FE6-94BC-BCF55B51AD25}" destId="{C6D83BA2-F35E-47CF-BD0A-7495C6EE565F}" srcOrd="1" destOrd="0" presId="urn:microsoft.com/office/officeart/2005/8/layout/lProcess2"/>
    <dgm:cxn modelId="{C130F70B-040B-4AB0-923D-0664EF31B67D}" type="presParOf" srcId="{5696396A-4023-4FE6-94BC-BCF55B51AD25}" destId="{382FA0CB-8313-43CF-B633-0C633958833B}" srcOrd="2" destOrd="0" presId="urn:microsoft.com/office/officeart/2005/8/layout/lProcess2"/>
    <dgm:cxn modelId="{100D0777-8E5E-49C3-B568-6CEA4D560588}" type="presParOf" srcId="{382FA0CB-8313-43CF-B633-0C633958833B}" destId="{8AE7ED69-1719-46DB-9BE3-7CC7E38E5014}" srcOrd="0" destOrd="0" presId="urn:microsoft.com/office/officeart/2005/8/layout/lProcess2"/>
    <dgm:cxn modelId="{C0C4F3B2-404C-49C5-BDA5-0AF14A533AEF}" type="presParOf" srcId="{8AE7ED69-1719-46DB-9BE3-7CC7E38E5014}" destId="{6818F188-5F20-4909-AC9D-F24FF17FFFC4}" srcOrd="0" destOrd="0" presId="urn:microsoft.com/office/officeart/2005/8/layout/lProcess2"/>
    <dgm:cxn modelId="{31EA2805-73AF-4677-8F61-A5DFC3193E63}" type="presParOf" srcId="{8AE7ED69-1719-46DB-9BE3-7CC7E38E5014}" destId="{646FABEC-AC1F-4D7C-A3D4-E69024502C8E}" srcOrd="1" destOrd="0" presId="urn:microsoft.com/office/officeart/2005/8/layout/lProcess2"/>
    <dgm:cxn modelId="{8DFE0729-30F2-49E0-98E5-AF9F567DC14C}" type="presParOf" srcId="{8AE7ED69-1719-46DB-9BE3-7CC7E38E5014}" destId="{C3B60C7D-F44B-4FFF-9A0C-5B0C2B3B438F}" srcOrd="2" destOrd="0" presId="urn:microsoft.com/office/officeart/2005/8/layout/lProcess2"/>
    <dgm:cxn modelId="{76DA2DE8-C14F-462B-AB4E-1A77AD22238C}" type="presParOf" srcId="{8AE7ED69-1719-46DB-9BE3-7CC7E38E5014}" destId="{48B21947-55BD-4F16-BA93-937DAB4F88B3}" srcOrd="3" destOrd="0" presId="urn:microsoft.com/office/officeart/2005/8/layout/lProcess2"/>
    <dgm:cxn modelId="{1283FC9B-0EA9-4D70-AA67-7181527E8768}" type="presParOf" srcId="{8AE7ED69-1719-46DB-9BE3-7CC7E38E5014}" destId="{CA6AAC3A-EEA0-4826-9415-39A4BFD8B88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E1010-31D7-4BBD-9E3A-15DAD27C1C97}">
      <dsp:nvSpPr>
        <dsp:cNvPr id="0" name=""/>
        <dsp:cNvSpPr/>
      </dsp:nvSpPr>
      <dsp:spPr>
        <a:xfrm>
          <a:off x="819" y="0"/>
          <a:ext cx="2131158" cy="470960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perspectiveRelaxed" fov="2700000">
            <a:rot lat="19800000" lon="20400000" rev="780000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itchFamily="34" charset="-122"/>
              <a:ea typeface="微软雅黑" pitchFamily="34" charset="-122"/>
            </a:rPr>
            <a:t>监控</a:t>
          </a:r>
          <a:endParaRPr lang="zh-CN" altLang="en-US" sz="3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19" y="0"/>
        <a:ext cx="2131158" cy="1412880"/>
      </dsp:txXfrm>
    </dsp:sp>
    <dsp:sp modelId="{558C91A6-B16C-413B-B058-C032BE8B8211}">
      <dsp:nvSpPr>
        <dsp:cNvPr id="0" name=""/>
        <dsp:cNvSpPr/>
      </dsp:nvSpPr>
      <dsp:spPr>
        <a:xfrm>
          <a:off x="213935" y="1413282"/>
          <a:ext cx="1704926" cy="925247"/>
        </a:xfrm>
        <a:prstGeom prst="roundRect">
          <a:avLst>
            <a:gd name="adj" fmla="val 10000"/>
          </a:avLst>
        </a:prstGeom>
        <a:solidFill>
          <a:srgbClr val="D26D08"/>
        </a:solidFill>
        <a:ln>
          <a:noFill/>
        </a:ln>
        <a:effectLst/>
        <a:scene3d>
          <a:camera prst="perspectiveRelaxed" fov="2700000">
            <a:rot lat="19800000" lon="20400000" rev="780000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网络负载</a:t>
          </a:r>
          <a:endParaRPr lang="en-US" altLang="zh-CN" sz="14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IO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负载</a:t>
          </a:r>
          <a:endParaRPr lang="en-US" altLang="zh-CN" sz="14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CPU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负载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1035" y="1440382"/>
        <a:ext cx="1650726" cy="871047"/>
      </dsp:txXfrm>
    </dsp:sp>
    <dsp:sp modelId="{89077EDF-ACD7-4919-986B-66BB8E1426FA}">
      <dsp:nvSpPr>
        <dsp:cNvPr id="0" name=""/>
        <dsp:cNvSpPr/>
      </dsp:nvSpPr>
      <dsp:spPr>
        <a:xfrm>
          <a:off x="213935" y="2480876"/>
          <a:ext cx="1704926" cy="925247"/>
        </a:xfrm>
        <a:prstGeom prst="roundRect">
          <a:avLst>
            <a:gd name="adj" fmla="val 10000"/>
          </a:avLst>
        </a:prstGeom>
        <a:solidFill>
          <a:srgbClr val="D26D08"/>
        </a:solidFill>
        <a:ln>
          <a:noFill/>
        </a:ln>
        <a:effectLst/>
        <a:scene3d>
          <a:camera prst="perspectiveRelaxed" fov="2700000">
            <a:rot lat="19800000" lon="20400000" rev="780000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内存使用</a:t>
          </a:r>
          <a:endParaRPr lang="en-US" altLang="zh-CN" sz="14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硬盘剩余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1035" y="2507976"/>
        <a:ext cx="1650726" cy="871047"/>
      </dsp:txXfrm>
    </dsp:sp>
    <dsp:sp modelId="{C1601858-B4D0-46F0-A0DC-55F73734ACE8}">
      <dsp:nvSpPr>
        <dsp:cNvPr id="0" name=""/>
        <dsp:cNvSpPr/>
      </dsp:nvSpPr>
      <dsp:spPr>
        <a:xfrm>
          <a:off x="213935" y="3548469"/>
          <a:ext cx="1704926" cy="925247"/>
        </a:xfrm>
        <a:prstGeom prst="roundRect">
          <a:avLst>
            <a:gd name="adj" fmla="val 10000"/>
          </a:avLst>
        </a:prstGeom>
        <a:solidFill>
          <a:srgbClr val="D26D08"/>
        </a:solidFill>
        <a:ln>
          <a:noFill/>
        </a:ln>
        <a:effectLst/>
        <a:scene3d>
          <a:camera prst="perspectiveRelaxed" fov="2700000">
            <a:rot lat="19800000" lon="20400000" rev="780000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  <a:sp3d extrusionH="28000" prstMaterial="matte"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Mysql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redis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连接数</a:t>
          </a:r>
          <a:endParaRPr lang="en-US" altLang="zh-CN" sz="12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M/S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连接状态</a:t>
          </a:r>
          <a:endParaRPr lang="en-US" altLang="zh-CN" sz="12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健康状况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1035" y="3575569"/>
        <a:ext cx="1650726" cy="871047"/>
      </dsp:txXfrm>
    </dsp:sp>
    <dsp:sp modelId="{A4DC1BD1-62B9-4991-892E-7CE50A9219E8}">
      <dsp:nvSpPr>
        <dsp:cNvPr id="0" name=""/>
        <dsp:cNvSpPr/>
      </dsp:nvSpPr>
      <dsp:spPr>
        <a:xfrm>
          <a:off x="2291815" y="0"/>
          <a:ext cx="2131158" cy="470960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  <a:scene3d>
          <a:camera prst="perspectiveRelaxed" fov="2700000">
            <a:rot lat="19800000" lon="20400000" rev="780000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itchFamily="34" charset="-122"/>
              <a:ea typeface="微软雅黑" pitchFamily="34" charset="-122"/>
            </a:rPr>
            <a:t>版本迭代</a:t>
          </a:r>
          <a:endParaRPr lang="zh-CN" altLang="en-US" sz="3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91815" y="0"/>
        <a:ext cx="2131158" cy="1412880"/>
      </dsp:txXfrm>
    </dsp:sp>
    <dsp:sp modelId="{1B510691-AA7D-4EC4-B0B7-3BD26A5241E1}">
      <dsp:nvSpPr>
        <dsp:cNvPr id="0" name=""/>
        <dsp:cNvSpPr/>
      </dsp:nvSpPr>
      <dsp:spPr>
        <a:xfrm>
          <a:off x="2504931" y="1414259"/>
          <a:ext cx="1704926" cy="142000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perspectiveRelaxed" fov="2700000">
            <a:rot lat="19800000" lon="20400000" rev="780000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自动化更新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546522" y="1455850"/>
        <a:ext cx="1621744" cy="1336826"/>
      </dsp:txXfrm>
    </dsp:sp>
    <dsp:sp modelId="{F523555C-C733-48C7-B215-473324640615}">
      <dsp:nvSpPr>
        <dsp:cNvPr id="0" name=""/>
        <dsp:cNvSpPr/>
      </dsp:nvSpPr>
      <dsp:spPr>
        <a:xfrm>
          <a:off x="2504931" y="3052731"/>
          <a:ext cx="1704926" cy="142000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perspectiveRelaxed" fov="2700000">
            <a:rot lat="19800000" lon="20400000" rev="780000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一键回滚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546522" y="3094322"/>
        <a:ext cx="1621744" cy="1336826"/>
      </dsp:txXfrm>
    </dsp:sp>
    <dsp:sp modelId="{1E528C1E-7858-4BD3-9C08-12CC6B3DFCA6}">
      <dsp:nvSpPr>
        <dsp:cNvPr id="0" name=""/>
        <dsp:cNvSpPr/>
      </dsp:nvSpPr>
      <dsp:spPr>
        <a:xfrm>
          <a:off x="4582810" y="0"/>
          <a:ext cx="2131158" cy="470960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perspectiveRelaxed" fov="2700000">
            <a:rot lat="19800000" lon="20400000" rev="780000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itchFamily="34" charset="-122"/>
              <a:ea typeface="微软雅黑" pitchFamily="34" charset="-122"/>
            </a:rPr>
            <a:t>备份</a:t>
          </a:r>
          <a:endParaRPr lang="zh-CN" altLang="en-US" sz="3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582810" y="0"/>
        <a:ext cx="2131158" cy="1412880"/>
      </dsp:txXfrm>
    </dsp:sp>
    <dsp:sp modelId="{6818F188-5F20-4909-AC9D-F24FF17FFFC4}">
      <dsp:nvSpPr>
        <dsp:cNvPr id="0" name=""/>
        <dsp:cNvSpPr/>
      </dsp:nvSpPr>
      <dsp:spPr>
        <a:xfrm>
          <a:off x="4795926" y="1413282"/>
          <a:ext cx="1704926" cy="925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 fov="2700000">
            <a:rot lat="19800000" lon="20400000" rev="780000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用更专业的软件来备份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823026" y="1440382"/>
        <a:ext cx="1650726" cy="871047"/>
      </dsp:txXfrm>
    </dsp:sp>
    <dsp:sp modelId="{C3B60C7D-F44B-4FFF-9A0C-5B0C2B3B438F}">
      <dsp:nvSpPr>
        <dsp:cNvPr id="0" name=""/>
        <dsp:cNvSpPr/>
      </dsp:nvSpPr>
      <dsp:spPr>
        <a:xfrm>
          <a:off x="4795926" y="2480876"/>
          <a:ext cx="1704926" cy="925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 fov="2700000">
            <a:rot lat="19800000" lon="20400000" rev="780000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每天全备份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823026" y="2507976"/>
        <a:ext cx="1650726" cy="871047"/>
      </dsp:txXfrm>
    </dsp:sp>
    <dsp:sp modelId="{CA6AAC3A-EEA0-4826-9415-39A4BFD8B883}">
      <dsp:nvSpPr>
        <dsp:cNvPr id="0" name=""/>
        <dsp:cNvSpPr/>
      </dsp:nvSpPr>
      <dsp:spPr>
        <a:xfrm>
          <a:off x="4795926" y="3548469"/>
          <a:ext cx="1704926" cy="925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 fov="2700000">
            <a:rot lat="19800000" lon="20400000" rev="780000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每</a:t>
          </a:r>
          <a:r>
            <a:rPr lang="en-US" altLang="zh-CN" sz="1900" kern="1200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小时增量备份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823026" y="3575569"/>
        <a:ext cx="1650726" cy="871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18B94-9F56-4061-B8A6-AAB19098DACB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D4F5E-3BE5-4747-8E65-B13F32047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4F5E-3BE5-4747-8E65-B13F32047D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5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4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1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1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9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4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3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6EA5-38A5-4929-8CD1-53A1CCA85608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2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6EA5-38A5-4929-8CD1-53A1CCA85608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66CB4-7683-4452-8257-8881D3E5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3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337" y="302876"/>
            <a:ext cx="2224364" cy="990600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维体系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97565741"/>
              </p:ext>
            </p:extLst>
          </p:nvPr>
        </p:nvGraphicFramePr>
        <p:xfrm>
          <a:off x="2517701" y="870155"/>
          <a:ext cx="6714789" cy="47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Diagram group"/>
          <p:cNvGrpSpPr/>
          <p:nvPr/>
        </p:nvGrpSpPr>
        <p:grpSpPr>
          <a:xfrm rot="21090225">
            <a:off x="8937232" y="788177"/>
            <a:ext cx="2041772" cy="4283225"/>
            <a:chOff x="819" y="0"/>
            <a:chExt cx="2131158" cy="4709600"/>
          </a:xfrm>
          <a:solidFill>
            <a:schemeClr val="accent6">
              <a:lumMod val="75000"/>
            </a:schemeClr>
          </a:solidFill>
          <a:scene3d>
            <a:camera prst="perspectiveRelaxed" fov="2700000">
              <a:rot lat="19800000" lon="20400000" rev="780000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grpSpPr>
        <p:grpSp>
          <p:nvGrpSpPr>
            <p:cNvPr id="7" name="组合 6"/>
            <p:cNvGrpSpPr/>
            <p:nvPr/>
          </p:nvGrpSpPr>
          <p:grpSpPr>
            <a:xfrm>
              <a:off x="819" y="0"/>
              <a:ext cx="2131158" cy="4709600"/>
              <a:chOff x="819" y="0"/>
              <a:chExt cx="2131158" cy="4709600"/>
            </a:xfrm>
            <a:grpFill/>
            <a:scene3d>
              <a:camera prst="perspectiveRelaxed" fov="2700000">
                <a:rot lat="19800000" lon="20400000" rev="780000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</p:grpSpPr>
          <p:sp>
            <p:nvSpPr>
              <p:cNvPr id="8" name="圆角矩形 7"/>
              <p:cNvSpPr/>
              <p:nvPr/>
            </p:nvSpPr>
            <p:spPr>
              <a:xfrm>
                <a:off x="819" y="0"/>
                <a:ext cx="2131158" cy="4709600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  <a:sp3d z="-227350" prstMaterial="matte"/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圆角矩形 4"/>
              <p:cNvSpPr/>
              <p:nvPr/>
            </p:nvSpPr>
            <p:spPr>
              <a:xfrm>
                <a:off x="819" y="0"/>
                <a:ext cx="2131158" cy="1412880"/>
              </a:xfrm>
              <a:prstGeom prst="rect">
                <a:avLst/>
              </a:prstGeom>
              <a:grpFill/>
              <a:sp3d z="-2273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160" tIns="137160" rIns="137160" bIns="13716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3200" kern="1200" dirty="0" smtClean="0">
                    <a:latin typeface="微软雅黑" pitchFamily="34" charset="-122"/>
                    <a:ea typeface="微软雅黑" pitchFamily="34" charset="-122"/>
                  </a:rPr>
                  <a:t>应急措施</a:t>
                </a:r>
                <a:endParaRPr lang="zh-CN" altLang="en-US" sz="32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0" name="Diagram group"/>
          <p:cNvGrpSpPr/>
          <p:nvPr/>
        </p:nvGrpSpPr>
        <p:grpSpPr>
          <a:xfrm rot="20783582">
            <a:off x="9019357" y="2425632"/>
            <a:ext cx="1714028" cy="1121358"/>
            <a:chOff x="213935" y="3548469"/>
            <a:chExt cx="1704926" cy="925247"/>
          </a:xfrm>
          <a:scene3d>
            <a:camera prst="perspectiveRelaxed" fov="2700000">
              <a:rot lat="19800000" lon="20400000" rev="780000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grpSpPr>
        <p:grpSp>
          <p:nvGrpSpPr>
            <p:cNvPr id="11" name="组合 10"/>
            <p:cNvGrpSpPr/>
            <p:nvPr/>
          </p:nvGrpSpPr>
          <p:grpSpPr>
            <a:xfrm>
              <a:off x="213935" y="3548469"/>
              <a:ext cx="1704926" cy="925247"/>
              <a:chOff x="213935" y="3548469"/>
              <a:chExt cx="1704926" cy="925247"/>
            </a:xfrm>
            <a:scene3d>
              <a:camera prst="perspectiveRelaxed" fov="2700000">
                <a:rot lat="19800000" lon="20400000" rev="780000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</p:grpSpPr>
          <p:sp>
            <p:nvSpPr>
              <p:cNvPr id="12" name="圆角矩形 11"/>
              <p:cNvSpPr/>
              <p:nvPr/>
            </p:nvSpPr>
            <p:spPr>
              <a:xfrm>
                <a:off x="213935" y="3548469"/>
                <a:ext cx="1704926" cy="925247"/>
              </a:xfrm>
              <a:prstGeom prst="roundRect">
                <a:avLst>
                  <a:gd name="adj" fmla="val 10000"/>
                </a:avLst>
              </a:prstGeom>
              <a:solidFill>
                <a:schemeClr val="accent6">
                  <a:lumMod val="50000"/>
                </a:schemeClr>
              </a:solidFill>
              <a:sp3d extrusionH="152250" prstMaterial="matte"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/>
              <p:nvPr/>
            </p:nvSpPr>
            <p:spPr>
              <a:xfrm>
                <a:off x="241035" y="3575569"/>
                <a:ext cx="1650726" cy="87104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22860" rIns="30480" bIns="22860" numCol="1" spcCol="1270" anchor="ctr" anchorCtr="0">
                <a:noAutofit/>
                <a:sp3d extrusionH="28000" prstMaterial="matte"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kern="1200" dirty="0" smtClean="0">
                    <a:latin typeface="微软雅黑" pitchFamily="34" charset="-122"/>
                    <a:ea typeface="微软雅黑" pitchFamily="34" charset="-122"/>
                  </a:rPr>
                  <a:t>重启</a:t>
                </a:r>
                <a:r>
                  <a:rPr lang="en-US" altLang="zh-CN" sz="2000" kern="1200" dirty="0" smtClean="0">
                    <a:latin typeface="微软雅黑" pitchFamily="34" charset="-122"/>
                    <a:ea typeface="微软雅黑" pitchFamily="34" charset="-122"/>
                  </a:rPr>
                  <a:t>HaProxy</a:t>
                </a: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修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改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DNS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配置</a:t>
                </a:r>
                <a:endParaRPr lang="zh-CN" altLang="en-US" sz="20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4" name="Diagram group"/>
          <p:cNvGrpSpPr/>
          <p:nvPr/>
        </p:nvGrpSpPr>
        <p:grpSpPr>
          <a:xfrm rot="20711361">
            <a:off x="9488328" y="3597639"/>
            <a:ext cx="1720705" cy="1079487"/>
            <a:chOff x="213935" y="3548469"/>
            <a:chExt cx="1704926" cy="925247"/>
          </a:xfrm>
          <a:scene3d>
            <a:camera prst="perspectiveRelaxed" fov="2700000">
              <a:rot lat="19800000" lon="20400000" rev="780000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grpSpPr>
        <p:grpSp>
          <p:nvGrpSpPr>
            <p:cNvPr id="15" name="组合 14"/>
            <p:cNvGrpSpPr/>
            <p:nvPr/>
          </p:nvGrpSpPr>
          <p:grpSpPr>
            <a:xfrm>
              <a:off x="213935" y="3548469"/>
              <a:ext cx="1704926" cy="925247"/>
              <a:chOff x="213935" y="3548469"/>
              <a:chExt cx="1704926" cy="925247"/>
            </a:xfrm>
            <a:scene3d>
              <a:camera prst="perspectiveRelaxed" fov="2700000">
                <a:rot lat="19800000" lon="20400000" rev="780000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</p:grpSpPr>
          <p:sp>
            <p:nvSpPr>
              <p:cNvPr id="16" name="圆角矩形 15"/>
              <p:cNvSpPr/>
              <p:nvPr/>
            </p:nvSpPr>
            <p:spPr>
              <a:xfrm>
                <a:off x="213935" y="3548469"/>
                <a:ext cx="1704926" cy="925247"/>
              </a:xfrm>
              <a:prstGeom prst="roundRect">
                <a:avLst>
                  <a:gd name="adj" fmla="val 10000"/>
                </a:avLst>
              </a:prstGeom>
              <a:solidFill>
                <a:schemeClr val="accent6">
                  <a:lumMod val="50000"/>
                </a:schemeClr>
              </a:solidFill>
              <a:sp3d extrusionH="152250" prstMaterial="matte"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圆角矩形 4"/>
              <p:cNvSpPr/>
              <p:nvPr/>
            </p:nvSpPr>
            <p:spPr>
              <a:xfrm>
                <a:off x="241035" y="3575569"/>
                <a:ext cx="1650726" cy="87104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22860" rIns="30480" bIns="22860" numCol="1" spcCol="1270" anchor="ctr" anchorCtr="0">
                <a:noAutofit/>
                <a:sp3d extrusionH="28000" prstMaterial="matte"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禁掉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master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内网卡，修改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salve</a:t>
                </a:r>
                <a:r>
                  <a:rPr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内网</a:t>
                </a:r>
                <a:r>
                  <a:rPr lang="en-US" altLang="zh-CN" sz="2000" dirty="0" smtClean="0">
                    <a:latin typeface="微软雅黑" pitchFamily="34" charset="-122"/>
                    <a:ea typeface="微软雅黑" pitchFamily="34" charset="-122"/>
                  </a:rPr>
                  <a:t>IP</a:t>
                </a:r>
                <a:endParaRPr lang="zh-CN" altLang="en-US" sz="20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337" y="341220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54829" y="3291195"/>
            <a:ext cx="4616245" cy="28554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饼状图、曲线图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一切皆数值，数值成报表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自定义监控项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脚本取值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41196" y="1470798"/>
            <a:ext cx="1643074" cy="1643074"/>
          </a:xfrm>
          <a:prstGeom prst="ellipse">
            <a:avLst/>
          </a:prstGeom>
          <a:gradFill flip="none" rotWithShape="1">
            <a:gsLst>
              <a:gs pos="0">
                <a:srgbClr val="F6800A">
                  <a:shade val="30000"/>
                  <a:satMod val="115000"/>
                </a:srgbClr>
              </a:gs>
              <a:gs pos="50000">
                <a:srgbClr val="F6800A">
                  <a:shade val="67500"/>
                  <a:satMod val="115000"/>
                </a:srgbClr>
              </a:gs>
              <a:gs pos="100000">
                <a:srgbClr val="F6800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scene3d>
            <a:camera prst="isometricTopUp">
              <a:rot lat="19200000" lon="21000000" rev="600000"/>
            </a:camera>
            <a:lightRig rig="soft" dir="t"/>
          </a:scene3d>
          <a:sp3d extrusionH="50800" prstMaterial="matte">
            <a:bevelT/>
            <a:bevelB w="0" h="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94000"/>
                    </a:prstClr>
                  </a:innerShdw>
                </a:effectLst>
                <a:latin typeface="Arial Black" pitchFamily="34" charset="0"/>
                <a:ea typeface="微软雅黑" pitchFamily="34" charset="-122"/>
              </a:rPr>
              <a:t>zabbix</a:t>
            </a:r>
            <a:endParaRPr lang="zh-CN" altLang="en-US" sz="20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94000"/>
                  </a:prstClr>
                </a:innerShdw>
              </a:effectLst>
              <a:latin typeface="Arial Black" pitchFamily="34" charset="0"/>
              <a:ea typeface="微软雅黑" pitchFamily="34" charset="-122"/>
            </a:endParaRPr>
          </a:p>
        </p:txBody>
      </p:sp>
      <p:grpSp>
        <p:nvGrpSpPr>
          <p:cNvPr id="7" name="Diagram group"/>
          <p:cNvGrpSpPr/>
          <p:nvPr/>
        </p:nvGrpSpPr>
        <p:grpSpPr>
          <a:xfrm>
            <a:off x="8209765" y="1586818"/>
            <a:ext cx="1996287" cy="1297586"/>
            <a:chOff x="1721" y="1898198"/>
            <a:chExt cx="1996287" cy="1297586"/>
          </a:xfrm>
          <a:scene3d>
            <a:camera prst="perspectiveRelaxedModerately" zoom="92000"/>
            <a:lightRig rig="balanced" dir="t">
              <a:rot lat="0" lon="0" rev="13200000"/>
            </a:lightRig>
          </a:scene3d>
        </p:grpSpPr>
        <p:grpSp>
          <p:nvGrpSpPr>
            <p:cNvPr id="8" name="组合 7"/>
            <p:cNvGrpSpPr/>
            <p:nvPr/>
          </p:nvGrpSpPr>
          <p:grpSpPr>
            <a:xfrm>
              <a:off x="1721" y="1898198"/>
              <a:ext cx="1996287" cy="1297586"/>
              <a:chOff x="1721" y="1898198"/>
              <a:chExt cx="1996287" cy="1297586"/>
            </a:xfrm>
            <a:scene3d>
              <a:camera prst="perspectiveRelaxedModerately" zoom="92000"/>
              <a:lightRig rig="balanced" dir="t">
                <a:rot lat="0" lon="0" rev="13200000"/>
              </a:lightRig>
            </a:scene3d>
          </p:grpSpPr>
          <p:sp>
            <p:nvSpPr>
              <p:cNvPr id="9" name="圆角矩形 8"/>
              <p:cNvSpPr/>
              <p:nvPr/>
            </p:nvSpPr>
            <p:spPr>
              <a:xfrm>
                <a:off x="1721" y="1898198"/>
                <a:ext cx="1996287" cy="1297586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圆角矩形 4"/>
              <p:cNvSpPr/>
              <p:nvPr/>
            </p:nvSpPr>
            <p:spPr>
              <a:xfrm>
                <a:off x="65064" y="1961541"/>
                <a:ext cx="1869601" cy="11709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3000" kern="1200" dirty="0" smtClean="0">
                    <a:latin typeface="Arial Black" pitchFamily="34" charset="0"/>
                  </a:rPr>
                  <a:t>nagios</a:t>
                </a:r>
                <a:endParaRPr lang="zh-CN" altLang="en-US" sz="3000" kern="1200" dirty="0">
                  <a:latin typeface="Arial Black" pitchFamily="34" charset="0"/>
                </a:endParaRPr>
              </a:p>
            </p:txBody>
          </p:sp>
        </p:grpSp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7834586" y="3113301"/>
            <a:ext cx="4175705" cy="2855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图形化界面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丰富的插件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活的告警方式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细的状态监控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 rot="10800000" flipV="1">
            <a:off x="954814" y="5612090"/>
            <a:ext cx="10146574" cy="71337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sz="2400" dirty="0" smtClean="0"/>
              <a:t>我们同时部署这两套监控系统，对数据库、</a:t>
            </a:r>
            <a:r>
              <a:rPr lang="en-US" altLang="zh-CN" sz="2400" dirty="0" smtClean="0"/>
              <a:t>redis</a:t>
            </a:r>
            <a:r>
              <a:rPr lang="zh-CN" altLang="en-US" sz="2400" dirty="0" smtClean="0"/>
              <a:t>、集群做深入的实时监控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377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7129" y="86612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版本迭代</a:t>
            </a:r>
            <a:endParaRPr lang="zh-CN" altLang="en-US" dirty="0"/>
          </a:p>
        </p:txBody>
      </p:sp>
      <p:sp>
        <p:nvSpPr>
          <p:cNvPr id="3" name="Rectangle 104"/>
          <p:cNvSpPr>
            <a:spLocks noChangeArrowheads="1"/>
          </p:cNvSpPr>
          <p:nvPr/>
        </p:nvSpPr>
        <p:spPr bwMode="auto">
          <a:xfrm>
            <a:off x="1467220" y="2256550"/>
            <a:ext cx="1152128" cy="432048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 dirty="0" smtClean="0"/>
              <a:t>源代码包</a:t>
            </a:r>
            <a:endParaRPr lang="zh-CN" altLang="en-US" b="1" dirty="0"/>
          </a:p>
        </p:txBody>
      </p:sp>
      <p:sp>
        <p:nvSpPr>
          <p:cNvPr id="5" name="Line 78"/>
          <p:cNvSpPr>
            <a:spLocks noChangeShapeType="1"/>
          </p:cNvSpPr>
          <p:nvPr/>
        </p:nvSpPr>
        <p:spPr bwMode="auto">
          <a:xfrm>
            <a:off x="2719836" y="2452795"/>
            <a:ext cx="1163143" cy="2624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stealth" w="lg" len="lg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gray">
          <a:xfrm rot="7696853">
            <a:off x="9104519" y="1242229"/>
            <a:ext cx="1049814" cy="1096555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auto">
          <a:xfrm>
            <a:off x="3983468" y="2256550"/>
            <a:ext cx="1152128" cy="432048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 dirty="0" smtClean="0"/>
              <a:t>测试环境</a:t>
            </a:r>
            <a:endParaRPr lang="zh-CN" altLang="en-US" b="1" dirty="0"/>
          </a:p>
        </p:txBody>
      </p:sp>
      <p:sp>
        <p:nvSpPr>
          <p:cNvPr id="8" name="Rectangle 104"/>
          <p:cNvSpPr>
            <a:spLocks noChangeArrowheads="1"/>
          </p:cNvSpPr>
          <p:nvPr/>
        </p:nvSpPr>
        <p:spPr bwMode="auto">
          <a:xfrm>
            <a:off x="6499716" y="2256550"/>
            <a:ext cx="1369040" cy="432048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 dirty="0" smtClean="0"/>
              <a:t>准生产环境</a:t>
            </a:r>
            <a:endParaRPr lang="zh-CN" altLang="en-US" b="1" dirty="0"/>
          </a:p>
        </p:txBody>
      </p:sp>
      <p:sp>
        <p:nvSpPr>
          <p:cNvPr id="9" name="Rectangle 104"/>
          <p:cNvSpPr>
            <a:spLocks noChangeArrowheads="1"/>
          </p:cNvSpPr>
          <p:nvPr/>
        </p:nvSpPr>
        <p:spPr bwMode="auto">
          <a:xfrm>
            <a:off x="9232876" y="2256550"/>
            <a:ext cx="1152128" cy="432048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 dirty="0" smtClean="0"/>
              <a:t>生产环境</a:t>
            </a:r>
            <a:endParaRPr lang="zh-CN" altLang="en-US" b="1" dirty="0"/>
          </a:p>
        </p:txBody>
      </p:sp>
      <p:sp>
        <p:nvSpPr>
          <p:cNvPr id="11" name="Line 78"/>
          <p:cNvSpPr>
            <a:spLocks noChangeShapeType="1"/>
          </p:cNvSpPr>
          <p:nvPr/>
        </p:nvSpPr>
        <p:spPr bwMode="auto">
          <a:xfrm>
            <a:off x="5247099" y="2484136"/>
            <a:ext cx="1163143" cy="2624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stealth" w="lg" len="lg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12" name="Line 78"/>
          <p:cNvSpPr>
            <a:spLocks noChangeShapeType="1"/>
          </p:cNvSpPr>
          <p:nvPr/>
        </p:nvSpPr>
        <p:spPr bwMode="auto">
          <a:xfrm>
            <a:off x="7969244" y="2465915"/>
            <a:ext cx="1163143" cy="2624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stealth" w="lg" len="lg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9232876" y="862050"/>
            <a:ext cx="704431" cy="353491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dirty="0" smtClean="0"/>
              <a:t>回滚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85577" y="3353095"/>
            <a:ext cx="11158787" cy="20013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运维收到版本更新的邮件，确认发布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将代码从内部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打包上传至跳板机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 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先备份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原版本、再分发新代码，重启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，重新上线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 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、备份再分发代码、重启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、重新上线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步测试，邮件通知发布完成，请求测试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gray">
          <a:xfrm rot="7696853">
            <a:off x="6335241" y="1290294"/>
            <a:ext cx="1049814" cy="1096555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5"/>
          <p:cNvSpPr>
            <a:spLocks noChangeArrowheads="1"/>
          </p:cNvSpPr>
          <p:nvPr/>
        </p:nvSpPr>
        <p:spPr bwMode="auto">
          <a:xfrm>
            <a:off x="6410242" y="862049"/>
            <a:ext cx="704431" cy="353491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dirty="0" smtClean="0"/>
              <a:t>回滚</a:t>
            </a:r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885577" y="6018983"/>
            <a:ext cx="9563846" cy="766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下线相关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现版本源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代码，使用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上一次发布时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后重新上线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87129" y="2852312"/>
            <a:ext cx="1259632" cy="37457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E7F9FF"/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rgbClr val="E7F9FF"/>
              </a:gs>
            </a:gsLst>
            <a:lin ang="16200000" scaled="1"/>
            <a:tileRect/>
          </a:gradFill>
          <a:ln w="19050" algn="ctr">
            <a:noFill/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发布流程</a:t>
            </a:r>
            <a:endParaRPr lang="zh-CN" altLang="en-US" sz="1600" b="1" dirty="0">
              <a:solidFill>
                <a:srgbClr val="FF000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87129" y="5480698"/>
            <a:ext cx="1259632" cy="37457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E7F9FF"/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rgbClr val="E7F9FF"/>
              </a:gs>
            </a:gsLst>
            <a:lin ang="16200000" scaled="1"/>
            <a:tileRect/>
          </a:gradFill>
          <a:ln w="19050" algn="ctr">
            <a:noFill/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回滚方案</a:t>
            </a:r>
            <a:endParaRPr lang="zh-CN" altLang="en-US" sz="1600" b="1" dirty="0">
              <a:solidFill>
                <a:srgbClr val="FF0000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32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337" y="341220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备份</a:t>
            </a:r>
            <a:endParaRPr lang="zh-CN" altLang="en-US" dirty="0"/>
          </a:p>
        </p:txBody>
      </p:sp>
      <p:pic>
        <p:nvPicPr>
          <p:cNvPr id="3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2152904" y="2192686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02289" y="1740361"/>
            <a:ext cx="938981" cy="456188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b="1" dirty="0" smtClean="0"/>
              <a:t>双机热备</a:t>
            </a:r>
            <a:endParaRPr lang="zh-CN" altLang="en-US" b="1" dirty="0"/>
          </a:p>
        </p:txBody>
      </p:sp>
      <p:pic>
        <p:nvPicPr>
          <p:cNvPr id="6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5220537" y="2192686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3224666" y="2499227"/>
            <a:ext cx="1622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Yu Mincho Light" panose="02020300000000000000" pitchFamily="18" charset="-128"/>
                <a:ea typeface="Yu Mincho Light" panose="02020300000000000000" pitchFamily="18" charset="-128"/>
              </a:rPr>
              <a:t>keepalived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Yu Mincho Light" panose="02020300000000000000" pitchFamily="18" charset="-128"/>
              <a:ea typeface="Yu Mincho Light" panose="02020300000000000000" pitchFamily="18" charset="-128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2152652" y="3267435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HaProxy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5070496" y="3263574"/>
            <a:ext cx="12296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HaProxy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standby</a:t>
            </a:r>
            <a:endParaRPr lang="zh-CN" altLang="en-US" sz="16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7756345" y="2192686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10823978" y="2192686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8985755" y="2499227"/>
            <a:ext cx="1622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Yu Mincho Light" panose="02020300000000000000" pitchFamily="18" charset="-128"/>
                <a:ea typeface="Yu Mincho Light" panose="02020300000000000000" pitchFamily="18" charset="-128"/>
              </a:rPr>
              <a:t>keepalived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Yu Mincho Light" panose="02020300000000000000" pitchFamily="18" charset="-128"/>
              <a:ea typeface="Yu Mincho Light" panose="02020300000000000000" pitchFamily="18" charset="-128"/>
            </a:endParaRPr>
          </a:p>
        </p:txBody>
      </p:sp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7756093" y="3267435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master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Text Box 46"/>
          <p:cNvSpPr txBox="1">
            <a:spLocks noChangeArrowheads="1"/>
          </p:cNvSpPr>
          <p:nvPr/>
        </p:nvSpPr>
        <p:spPr bwMode="auto">
          <a:xfrm>
            <a:off x="10673937" y="3263574"/>
            <a:ext cx="12296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Master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</a:rPr>
              <a:t>standby</a:t>
            </a:r>
            <a:endParaRPr lang="zh-CN" altLang="en-US" sz="1600" dirty="0"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15" name="直接箭头连接符 23"/>
          <p:cNvCxnSpPr>
            <a:cxnSpLocks noChangeShapeType="1"/>
          </p:cNvCxnSpPr>
          <p:nvPr/>
        </p:nvCxnSpPr>
        <p:spPr bwMode="auto">
          <a:xfrm flipH="1">
            <a:off x="3228749" y="2960892"/>
            <a:ext cx="1545977" cy="1"/>
          </a:xfrm>
          <a:prstGeom prst="straightConnector1">
            <a:avLst/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" name="直接箭头连接符 23"/>
          <p:cNvCxnSpPr>
            <a:cxnSpLocks noChangeShapeType="1"/>
          </p:cNvCxnSpPr>
          <p:nvPr/>
        </p:nvCxnSpPr>
        <p:spPr bwMode="auto">
          <a:xfrm flipH="1">
            <a:off x="8866279" y="2960892"/>
            <a:ext cx="1545977" cy="1"/>
          </a:xfrm>
          <a:prstGeom prst="straightConnector1">
            <a:avLst/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602289" y="4364246"/>
            <a:ext cx="1197936" cy="69327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b="1" dirty="0"/>
              <a:t>数据</a:t>
            </a:r>
            <a:r>
              <a:rPr lang="zh-CN" altLang="en-US" b="1" dirty="0" smtClean="0"/>
              <a:t>库备份</a:t>
            </a:r>
            <a:endParaRPr lang="en-US" altLang="zh-CN" b="1" dirty="0" smtClean="0"/>
          </a:p>
          <a:p>
            <a:r>
              <a:rPr lang="zh-CN" altLang="en-US" b="1" dirty="0" smtClean="0"/>
              <a:t>与恢复</a:t>
            </a:r>
            <a:endParaRPr lang="zh-CN" altLang="en-US" b="1" dirty="0"/>
          </a:p>
        </p:txBody>
      </p:sp>
      <p:sp>
        <p:nvSpPr>
          <p:cNvPr id="19" name="Rectangle 151"/>
          <p:cNvSpPr>
            <a:spLocks noChangeArrowheads="1"/>
          </p:cNvSpPr>
          <p:nvPr/>
        </p:nvSpPr>
        <p:spPr bwMode="auto">
          <a:xfrm>
            <a:off x="6192448" y="6042227"/>
            <a:ext cx="1051954" cy="442912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CCCC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r>
              <a:rPr lang="zh-CN" altLang="en-US" dirty="0" smtClean="0">
                <a:ea typeface="宋体" pitchFamily="2" charset="-122"/>
              </a:rPr>
              <a:t>增量备份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0" name="矩形 9"/>
          <p:cNvSpPr>
            <a:spLocks noChangeArrowheads="1"/>
          </p:cNvSpPr>
          <p:nvPr/>
        </p:nvSpPr>
        <p:spPr bwMode="auto">
          <a:xfrm>
            <a:off x="6192447" y="4680738"/>
            <a:ext cx="1051955" cy="465182"/>
          </a:xfrm>
          <a:prstGeom prst="rect">
            <a:avLst/>
          </a:prstGeom>
          <a:solidFill>
            <a:srgbClr val="FFDB57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dirty="0"/>
              <a:t>全</a:t>
            </a:r>
            <a:r>
              <a:rPr lang="zh-CN" altLang="en-US" dirty="0" smtClean="0"/>
              <a:t>量备份</a:t>
            </a:r>
            <a:endParaRPr lang="zh-CN" altLang="en-US" dirty="0"/>
          </a:p>
        </p:txBody>
      </p:sp>
      <p:sp>
        <p:nvSpPr>
          <p:cNvPr id="21" name="矩形 19"/>
          <p:cNvSpPr>
            <a:spLocks noChangeArrowheads="1"/>
          </p:cNvSpPr>
          <p:nvPr/>
        </p:nvSpPr>
        <p:spPr bwMode="auto">
          <a:xfrm>
            <a:off x="2545235" y="5395283"/>
            <a:ext cx="1358861" cy="36933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marL="95250" algn="ctr"/>
            <a:r>
              <a:rPr lang="zh-CN" altLang="en-US" b="1" dirty="0" smtClean="0">
                <a:solidFill>
                  <a:schemeClr val="tx2"/>
                </a:solidFill>
              </a:rPr>
              <a:t>在线热备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2" name="Rectangle 104"/>
          <p:cNvSpPr>
            <a:spLocks noChangeArrowheads="1"/>
          </p:cNvSpPr>
          <p:nvPr/>
        </p:nvSpPr>
        <p:spPr bwMode="auto">
          <a:xfrm>
            <a:off x="8985755" y="5370208"/>
            <a:ext cx="1152128" cy="432048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 dirty="0" smtClean="0"/>
              <a:t>实验恢复</a:t>
            </a:r>
            <a:endParaRPr lang="zh-CN" altLang="en-US" b="1" dirty="0"/>
          </a:p>
        </p:txBody>
      </p:sp>
      <p:sp>
        <p:nvSpPr>
          <p:cNvPr id="23" name="Line 79"/>
          <p:cNvSpPr>
            <a:spLocks noChangeShapeType="1"/>
          </p:cNvSpPr>
          <p:nvPr/>
        </p:nvSpPr>
        <p:spPr bwMode="auto">
          <a:xfrm flipV="1">
            <a:off x="4201851" y="4900613"/>
            <a:ext cx="1756038" cy="40550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200284" y="5826486"/>
            <a:ext cx="1757605" cy="431481"/>
          </a:xfrm>
          <a:prstGeom prst="line">
            <a:avLst/>
          </a:prstGeom>
          <a:noFill/>
          <a:ln w="38100">
            <a:solidFill>
              <a:srgbClr val="6666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46"/>
          <p:cNvSpPr txBox="1">
            <a:spLocks noChangeArrowheads="1"/>
          </p:cNvSpPr>
          <p:nvPr/>
        </p:nvSpPr>
        <p:spPr bwMode="auto">
          <a:xfrm rot="20948103">
            <a:off x="4434778" y="4670387"/>
            <a:ext cx="1229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每</a:t>
            </a:r>
            <a:r>
              <a:rPr lang="zh-CN" altLang="en-US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天一次</a:t>
            </a:r>
            <a:endParaRPr lang="zh-CN" altLang="en-US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" name="Text Box 46"/>
          <p:cNvSpPr txBox="1">
            <a:spLocks noChangeArrowheads="1"/>
          </p:cNvSpPr>
          <p:nvPr/>
        </p:nvSpPr>
        <p:spPr bwMode="auto">
          <a:xfrm rot="757593">
            <a:off x="4336106" y="6108506"/>
            <a:ext cx="15517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每</a:t>
            </a:r>
            <a:r>
              <a:rPr lang="en-US" altLang="zh-CN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小时一次</a:t>
            </a:r>
            <a:endParaRPr lang="zh-CN" altLang="en-US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>
            <a:off x="7474126" y="5579768"/>
            <a:ext cx="1392153" cy="18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337" y="341220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操作安全</a:t>
            </a:r>
            <a:endParaRPr lang="zh-CN" altLang="en-US" dirty="0"/>
          </a:p>
        </p:txBody>
      </p:sp>
      <p:pic>
        <p:nvPicPr>
          <p:cNvPr id="3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5606298" y="1202894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5239137" y="817347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运维跳板机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573101" y="4524065"/>
            <a:ext cx="936625" cy="64928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 rot="203430">
            <a:off x="4490209" y="4556115"/>
            <a:ext cx="1100461" cy="561060"/>
          </a:xfrm>
          <a:prstGeom prst="ellipse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10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2995581" y="2362325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8521837" y="2365617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9313126" y="2730422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监控平台</a:t>
            </a:r>
            <a:r>
              <a:rPr lang="en-US" altLang="zh-CN" sz="160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1865774" y="2730422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监控平台</a:t>
            </a:r>
            <a:r>
              <a:rPr lang="en-US" altLang="zh-CN" sz="160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Text Box 46"/>
          <p:cNvSpPr txBox="1">
            <a:spLocks noChangeArrowheads="1"/>
          </p:cNvSpPr>
          <p:nvPr/>
        </p:nvSpPr>
        <p:spPr bwMode="auto">
          <a:xfrm>
            <a:off x="7041413" y="5240756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生产环境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4213078" y="5240756"/>
            <a:ext cx="122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准生产环境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 rot="8417283" flipV="1">
            <a:off x="7228870" y="3935300"/>
            <a:ext cx="1467385" cy="220776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 rot="2796366" flipV="1">
            <a:off x="3418392" y="3915677"/>
            <a:ext cx="1397934" cy="187227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 rot="1253042" flipV="1">
            <a:off x="3677087" y="3746262"/>
            <a:ext cx="3124100" cy="131291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 rot="9233182">
            <a:off x="5366636" y="3867143"/>
            <a:ext cx="3167810" cy="193704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 rot="20328406">
            <a:off x="6494770" y="2583693"/>
            <a:ext cx="197876" cy="1881265"/>
            <a:chOff x="901196" y="1114416"/>
            <a:chExt cx="1024688" cy="559480"/>
          </a:xfrm>
        </p:grpSpPr>
        <p:sp>
          <p:nvSpPr>
            <p:cNvPr id="22" name="右箭头 21"/>
            <p:cNvSpPr/>
            <p:nvPr/>
          </p:nvSpPr>
          <p:spPr>
            <a:xfrm rot="5400000">
              <a:off x="1133800" y="881812"/>
              <a:ext cx="559480" cy="10246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右箭头 4"/>
            <p:cNvSpPr/>
            <p:nvPr/>
          </p:nvSpPr>
          <p:spPr>
            <a:xfrm>
              <a:off x="1106134" y="1114416"/>
              <a:ext cx="614812" cy="39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919605">
            <a:off x="5223876" y="2479684"/>
            <a:ext cx="217308" cy="1881265"/>
            <a:chOff x="901196" y="1114416"/>
            <a:chExt cx="1024688" cy="559480"/>
          </a:xfrm>
        </p:grpSpPr>
        <p:sp>
          <p:nvSpPr>
            <p:cNvPr id="25" name="右箭头 24"/>
            <p:cNvSpPr/>
            <p:nvPr/>
          </p:nvSpPr>
          <p:spPr>
            <a:xfrm rot="5400000">
              <a:off x="1133800" y="881812"/>
              <a:ext cx="559480" cy="10246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右箭头 4"/>
            <p:cNvSpPr/>
            <p:nvPr/>
          </p:nvSpPr>
          <p:spPr>
            <a:xfrm>
              <a:off x="1106134" y="1114416"/>
              <a:ext cx="614812" cy="39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右箭头 26"/>
          <p:cNvSpPr/>
          <p:nvPr/>
        </p:nvSpPr>
        <p:spPr>
          <a:xfrm rot="9438687">
            <a:off x="3664722" y="2419359"/>
            <a:ext cx="1805282" cy="1734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28" name="右箭头 27"/>
          <p:cNvSpPr/>
          <p:nvPr/>
        </p:nvSpPr>
        <p:spPr>
          <a:xfrm rot="1036825">
            <a:off x="6388089" y="2401429"/>
            <a:ext cx="2041784" cy="246314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29" name="矩形 3"/>
          <p:cNvSpPr>
            <a:spLocks noChangeArrowheads="1"/>
          </p:cNvSpPr>
          <p:nvPr/>
        </p:nvSpPr>
        <p:spPr bwMode="auto">
          <a:xfrm rot="10800000" flipV="1">
            <a:off x="1835885" y="5735629"/>
            <a:ext cx="8576919" cy="71337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sz="2400" dirty="0"/>
              <a:t>切</a:t>
            </a:r>
            <a:r>
              <a:rPr lang="zh-CN" altLang="en-US" sz="2400" dirty="0" smtClean="0"/>
              <a:t>断所有环境服务器的公网入口，只能</a:t>
            </a:r>
            <a:r>
              <a:rPr lang="en-US" altLang="zh-CN" sz="2400" dirty="0" smtClean="0"/>
              <a:t>ssh</a:t>
            </a:r>
            <a:r>
              <a:rPr lang="zh-CN" altLang="en-US" sz="2400" dirty="0" smtClean="0"/>
              <a:t>到运维跳板机操作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293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337" y="209242"/>
            <a:ext cx="2224364" cy="990600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应急措施</a:t>
            </a:r>
            <a:endParaRPr lang="zh-CN" altLang="en-US" dirty="0"/>
          </a:p>
        </p:txBody>
      </p:sp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1564925" y="1481130"/>
            <a:ext cx="3047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是获知事故的第一手段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1564925" y="3224956"/>
            <a:ext cx="3047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是解决事故的第一方案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1564925" y="4991274"/>
            <a:ext cx="3047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是预防事故的第一方案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圆角矩形 4"/>
          <p:cNvSpPr>
            <a:spLocks noChangeArrowheads="1"/>
          </p:cNvSpPr>
          <p:nvPr/>
        </p:nvSpPr>
        <p:spPr bwMode="auto">
          <a:xfrm>
            <a:off x="293337" y="1467360"/>
            <a:ext cx="1271588" cy="408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marL="95250" algn="ctr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监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控报警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圆角矩形 4"/>
          <p:cNvSpPr>
            <a:spLocks noChangeArrowheads="1"/>
          </p:cNvSpPr>
          <p:nvPr/>
        </p:nvSpPr>
        <p:spPr bwMode="auto">
          <a:xfrm>
            <a:off x="293337" y="3189922"/>
            <a:ext cx="1271588" cy="408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marL="95250" algn="ctr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手动恢复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圆角矩形 4"/>
          <p:cNvSpPr>
            <a:spLocks noChangeArrowheads="1"/>
          </p:cNvSpPr>
          <p:nvPr/>
        </p:nvSpPr>
        <p:spPr bwMode="auto">
          <a:xfrm>
            <a:off x="293337" y="4956240"/>
            <a:ext cx="1264444" cy="408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marL="95250" algn="ctr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双机热备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1405519" y="1906160"/>
            <a:ext cx="10786481" cy="13100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HaProxy</a:t>
            </a:r>
            <a:r>
              <a:rPr lang="zh-CN" altLang="en-US" sz="2400" dirty="0" smtClean="0"/>
              <a:t>连接数、网</a:t>
            </a:r>
            <a:r>
              <a:rPr lang="zh-CN" altLang="en-US" sz="2400" dirty="0"/>
              <a:t>卡流量</a:t>
            </a:r>
            <a:r>
              <a:rPr lang="zh-CN" altLang="en-US" sz="2400" dirty="0" smtClean="0"/>
              <a:t>持续飙高，结合对客户端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连接数的统计，初步判断是否为</a:t>
            </a:r>
            <a:r>
              <a:rPr lang="en-US" altLang="zh-CN" sz="2400" dirty="0" smtClean="0"/>
              <a:t>DDOS</a:t>
            </a:r>
          </a:p>
          <a:p>
            <a:r>
              <a:rPr lang="en-US" altLang="zh-CN" sz="2400" dirty="0" smtClean="0"/>
              <a:t>Redis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mysql</a:t>
            </a:r>
            <a:r>
              <a:rPr lang="zh-CN" altLang="en-US" sz="2400" dirty="0" smtClean="0"/>
              <a:t>连接数爆点，主从复制故障</a:t>
            </a:r>
            <a:r>
              <a:rPr lang="en-US" altLang="zh-CN" sz="2400" dirty="0" smtClean="0"/>
              <a:t>….</a:t>
            </a:r>
            <a:r>
              <a:rPr lang="zh-CN" altLang="en-US" sz="2400" dirty="0" smtClean="0"/>
              <a:t>监控系统会邮件、短信告警，深夜我们不怕被吵醒，就怕发生事故无人知晓</a:t>
            </a:r>
            <a:endParaRPr lang="zh-CN" altLang="en-US" sz="2400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405519" y="3651023"/>
            <a:ext cx="10624556" cy="1305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HaProxy</a:t>
            </a:r>
            <a:r>
              <a:rPr lang="zh-CN" altLang="en-US" sz="2400" dirty="0" smtClean="0"/>
              <a:t>宕机，重启服务无效，修改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指向</a:t>
            </a:r>
            <a:r>
              <a:rPr lang="en-US" altLang="zh-CN" sz="2400" dirty="0" smtClean="0"/>
              <a:t>nginx</a:t>
            </a:r>
            <a:r>
              <a:rPr lang="zh-CN" altLang="en-US" sz="2400" dirty="0" smtClean="0"/>
              <a:t>，这个过程要</a:t>
            </a:r>
            <a:r>
              <a:rPr lang="en-US" altLang="zh-CN" sz="2400" dirty="0" smtClean="0"/>
              <a:t>5 – 10</a:t>
            </a:r>
            <a:r>
              <a:rPr lang="zh-CN" altLang="en-US" sz="2400" dirty="0" smtClean="0"/>
              <a:t>分钟；用</a:t>
            </a:r>
            <a:r>
              <a:rPr lang="en-US" altLang="zh-CN" sz="2400" dirty="0" smtClean="0"/>
              <a:t>iptables</a:t>
            </a:r>
            <a:r>
              <a:rPr lang="zh-CN" altLang="en-US" sz="2400" dirty="0" smtClean="0"/>
              <a:t>封掉</a:t>
            </a:r>
            <a:r>
              <a:rPr lang="en-US" altLang="zh-CN" sz="2400" dirty="0" smtClean="0"/>
              <a:t>DDOS</a:t>
            </a:r>
            <a:r>
              <a:rPr lang="zh-CN" altLang="en-US" sz="2400" dirty="0" smtClean="0"/>
              <a:t>源，遏制可能的再事故</a:t>
            </a:r>
            <a:endParaRPr lang="en-US" altLang="zh-CN" sz="2400" dirty="0" smtClean="0"/>
          </a:p>
          <a:p>
            <a:r>
              <a:rPr lang="en-US" altLang="zh-CN" sz="2400" dirty="0" smtClean="0"/>
              <a:t>Mysql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宕机，停止</a:t>
            </a:r>
            <a:r>
              <a:rPr lang="en-US" altLang="zh-CN" sz="2400" dirty="0" smtClean="0"/>
              <a:t>master</a:t>
            </a:r>
            <a:r>
              <a:rPr lang="zh-CN" altLang="en-US" sz="2400" dirty="0"/>
              <a:t>内</a:t>
            </a:r>
            <a:r>
              <a:rPr lang="zh-CN" altLang="en-US" sz="2400" dirty="0" smtClean="0"/>
              <a:t>网网卡同时开放外网访问，修改</a:t>
            </a:r>
            <a:r>
              <a:rPr lang="en-US" altLang="zh-CN" sz="2400" dirty="0" smtClean="0"/>
              <a:t>slave</a:t>
            </a:r>
            <a:r>
              <a:rPr lang="zh-CN" altLang="en-US" sz="2400" dirty="0" smtClean="0"/>
              <a:t>内网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为原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，这个过程需要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– 3</a:t>
            </a:r>
            <a:r>
              <a:rPr lang="zh-CN" altLang="en-US" sz="2400" dirty="0" smtClean="0"/>
              <a:t>分</a:t>
            </a:r>
            <a:r>
              <a:rPr lang="zh-CN" altLang="en-US" sz="2400" dirty="0"/>
              <a:t>钟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405519" y="5509293"/>
            <a:ext cx="10515600" cy="1348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Keepalived</a:t>
            </a:r>
            <a:r>
              <a:rPr lang="zh-CN" altLang="en-US" sz="2400" dirty="0" smtClean="0"/>
              <a:t>是最常用的自动</a:t>
            </a:r>
            <a:r>
              <a:rPr lang="en-US" altLang="zh-CN" sz="2400" dirty="0" smtClean="0"/>
              <a:t>failover</a:t>
            </a:r>
            <a:r>
              <a:rPr lang="zh-CN" altLang="en-US" sz="2400" dirty="0" smtClean="0"/>
              <a:t>机制，但是没有经过严格测试的，我们不敢轻易上线</a:t>
            </a:r>
            <a:endParaRPr lang="en-US" altLang="zh-CN" sz="2400" dirty="0" smtClean="0"/>
          </a:p>
          <a:p>
            <a:r>
              <a:rPr lang="zh-CN" altLang="en-US" sz="2400" dirty="0" smtClean="0"/>
              <a:t>我们会不断寻找更可靠的</a:t>
            </a:r>
            <a:r>
              <a:rPr lang="en-US" altLang="zh-CN" sz="2400" dirty="0" smtClean="0"/>
              <a:t>failover</a:t>
            </a:r>
            <a:r>
              <a:rPr lang="zh-CN" altLang="en-US" sz="2400" dirty="0" smtClean="0"/>
              <a:t>方案，来解决</a:t>
            </a:r>
            <a:r>
              <a:rPr lang="en-US" altLang="zh-CN" sz="2400" dirty="0" smtClean="0"/>
              <a:t>HaProxy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的单点故障，争取事故</a:t>
            </a:r>
            <a:r>
              <a:rPr lang="zh-CN" altLang="en-US" sz="2400" dirty="0"/>
              <a:t>最小</a:t>
            </a:r>
            <a:r>
              <a:rPr lang="zh-CN" altLang="en-US" sz="2400" dirty="0" smtClean="0"/>
              <a:t>等待、最少损失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0266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753</Words>
  <Application>Microsoft Office PowerPoint</Application>
  <PresentationFormat>宽屏</PresentationFormat>
  <Paragraphs>94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Yu Mincho Light</vt:lpstr>
      <vt:lpstr>楷体_GB2312</vt:lpstr>
      <vt:lpstr>宋体</vt:lpstr>
      <vt:lpstr>微软雅黑</vt:lpstr>
      <vt:lpstr>Arial</vt:lpstr>
      <vt:lpstr>Arial Black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T</dc:creator>
  <cp:lastModifiedBy>D T</cp:lastModifiedBy>
  <cp:revision>29</cp:revision>
  <dcterms:created xsi:type="dcterms:W3CDTF">2015-09-14T02:34:34Z</dcterms:created>
  <dcterms:modified xsi:type="dcterms:W3CDTF">2015-09-14T10:40:12Z</dcterms:modified>
</cp:coreProperties>
</file>