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441B1E-46D9-44A9-8CB8-785D6E75E0E5}" type="datetimeFigureOut">
              <a:rPr lang="zh-CN" altLang="en-US" smtClean="0"/>
              <a:t>2019/5/2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A650B6-E4DF-4824-AF00-85EF5459421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441B1E-46D9-44A9-8CB8-785D6E75E0E5}" type="datetimeFigureOut">
              <a:rPr lang="zh-CN" altLang="en-US" smtClean="0"/>
              <a:t>2019/5/2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A650B6-E4DF-4824-AF00-85EF5459421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441B1E-46D9-44A9-8CB8-785D6E75E0E5}" type="datetimeFigureOut">
              <a:rPr lang="zh-CN" altLang="en-US" smtClean="0"/>
              <a:t>2019/5/2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A650B6-E4DF-4824-AF00-85EF5459421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441B1E-46D9-44A9-8CB8-785D6E75E0E5}" type="datetimeFigureOut">
              <a:rPr lang="zh-CN" altLang="en-US" smtClean="0"/>
              <a:t>2019/5/2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A650B6-E4DF-4824-AF00-85EF5459421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1441B1E-46D9-44A9-8CB8-785D6E75E0E5}" type="datetimeFigureOut">
              <a:rPr lang="zh-CN" altLang="en-US" smtClean="0"/>
              <a:t>2019/5/2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A650B6-E4DF-4824-AF00-85EF5459421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441B1E-46D9-44A9-8CB8-785D6E75E0E5}" type="datetimeFigureOut">
              <a:rPr lang="zh-CN" altLang="en-US" smtClean="0"/>
              <a:t>2019/5/2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A650B6-E4DF-4824-AF00-85EF5459421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441B1E-46D9-44A9-8CB8-785D6E75E0E5}" type="datetimeFigureOut">
              <a:rPr lang="zh-CN" altLang="en-US" smtClean="0"/>
              <a:t>2019/5/2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A650B6-E4DF-4824-AF00-85EF5459421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441B1E-46D9-44A9-8CB8-785D6E75E0E5}" type="datetimeFigureOut">
              <a:rPr lang="zh-CN" altLang="en-US" smtClean="0"/>
              <a:t>2019/5/2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A650B6-E4DF-4824-AF00-85EF5459421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441B1E-46D9-44A9-8CB8-785D6E75E0E5}" type="datetimeFigureOut">
              <a:rPr lang="zh-CN" altLang="en-US" smtClean="0"/>
              <a:t>2019/5/2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A650B6-E4DF-4824-AF00-85EF5459421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441B1E-46D9-44A9-8CB8-785D6E75E0E5}" type="datetimeFigureOut">
              <a:rPr lang="zh-CN" altLang="en-US" smtClean="0"/>
              <a:t>2019/5/2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A650B6-E4DF-4824-AF00-85EF5459421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441B1E-46D9-44A9-8CB8-785D6E75E0E5}" type="datetimeFigureOut">
              <a:rPr lang="zh-CN" altLang="en-US" smtClean="0"/>
              <a:t>2019/5/2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A650B6-E4DF-4824-AF00-85EF5459421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41B1E-46D9-44A9-8CB8-785D6E75E0E5}" type="datetimeFigureOut">
              <a:rPr lang="zh-CN" altLang="en-US" smtClean="0"/>
              <a:t>2019/5/2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650B6-E4DF-4824-AF00-85EF5459421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timg (1).jpg"/>
          <p:cNvPicPr>
            <a:picLocks noChangeAspect="1"/>
          </p:cNvPicPr>
          <p:nvPr/>
        </p:nvPicPr>
        <p:blipFill>
          <a:blip r:embed="rId2" cstate="print"/>
          <a:stretch>
            <a:fillRect/>
          </a:stretch>
        </p:blipFill>
        <p:spPr>
          <a:xfrm>
            <a:off x="0" y="0"/>
            <a:ext cx="9289032" cy="6858000"/>
          </a:xfrm>
          <a:prstGeom prst="rect">
            <a:avLst/>
          </a:prstGeom>
        </p:spPr>
      </p:pic>
      <p:sp>
        <p:nvSpPr>
          <p:cNvPr id="5" name="TextBox 4"/>
          <p:cNvSpPr txBox="1"/>
          <p:nvPr/>
        </p:nvSpPr>
        <p:spPr>
          <a:xfrm>
            <a:off x="5076056" y="260648"/>
            <a:ext cx="3456384" cy="1015663"/>
          </a:xfrm>
          <a:prstGeom prst="rect">
            <a:avLst/>
          </a:prstGeom>
          <a:noFill/>
        </p:spPr>
        <p:txBody>
          <a:bodyPr wrap="square" rtlCol="0">
            <a:spAutoFit/>
          </a:bodyPr>
          <a:lstStyle/>
          <a:p>
            <a:r>
              <a:rPr lang="zh-CN" altLang="en-US" sz="6000" b="1" dirty="0" smtClean="0">
                <a:solidFill>
                  <a:schemeClr val="bg1"/>
                </a:solidFill>
                <a:latin typeface="微软雅黑" pitchFamily="34" charset="-122"/>
                <a:ea typeface="微软雅黑" pitchFamily="34" charset="-122"/>
              </a:rPr>
              <a:t>未来楼宇</a:t>
            </a:r>
            <a:endParaRPr lang="zh-CN" altLang="en-US" sz="6000" b="1" dirty="0">
              <a:solidFill>
                <a:schemeClr val="bg1"/>
              </a:solidFill>
              <a:latin typeface="微软雅黑" pitchFamily="34" charset="-122"/>
              <a:ea typeface="微软雅黑" pitchFamily="34" charset="-122"/>
            </a:endParaRPr>
          </a:p>
        </p:txBody>
      </p:sp>
      <p:sp>
        <p:nvSpPr>
          <p:cNvPr id="8" name="TextBox 7"/>
          <p:cNvSpPr txBox="1"/>
          <p:nvPr/>
        </p:nvSpPr>
        <p:spPr>
          <a:xfrm>
            <a:off x="6767736" y="1124744"/>
            <a:ext cx="2376264" cy="400110"/>
          </a:xfrm>
          <a:prstGeom prst="rect">
            <a:avLst/>
          </a:prstGeom>
          <a:noFill/>
        </p:spPr>
        <p:txBody>
          <a:bodyPr wrap="square" rtlCol="0">
            <a:spAutoFit/>
          </a:bodyPr>
          <a:lstStyle/>
          <a:p>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粟锦</a:t>
            </a:r>
            <a:endParaRPr lang="zh-CN" altLang="en-US" sz="20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内容占位符 18" descr="timg (3).jpg"/>
          <p:cNvPicPr>
            <a:picLocks noChangeAspect="1"/>
          </p:cNvPicPr>
          <p:nvPr/>
        </p:nvPicPr>
        <p:blipFill>
          <a:blip r:embed="rId2" cstate="print"/>
          <a:stretch>
            <a:fillRect/>
          </a:stretch>
        </p:blipFill>
        <p:spPr>
          <a:xfrm>
            <a:off x="0" y="0"/>
            <a:ext cx="9172871" cy="5157192"/>
          </a:xfrm>
          <a:prstGeom prst="rect">
            <a:avLst/>
          </a:prstGeom>
        </p:spPr>
      </p:pic>
      <p:sp>
        <p:nvSpPr>
          <p:cNvPr id="7" name="TextBox 6"/>
          <p:cNvSpPr txBox="1"/>
          <p:nvPr/>
        </p:nvSpPr>
        <p:spPr>
          <a:xfrm>
            <a:off x="3347864" y="2420888"/>
            <a:ext cx="6264696" cy="1938992"/>
          </a:xfrm>
          <a:prstGeom prst="rect">
            <a:avLst/>
          </a:prstGeom>
          <a:noFill/>
        </p:spPr>
        <p:txBody>
          <a:bodyPr wrap="square" rtlCol="0">
            <a:spAutoFit/>
          </a:bodyPr>
          <a:lstStyle/>
          <a:p>
            <a:r>
              <a:rPr lang="zh-CN" altLang="en-US" sz="6000" b="1" dirty="0" smtClean="0">
                <a:latin typeface="微软雅黑" pitchFamily="34" charset="-122"/>
                <a:ea typeface="微软雅黑" pitchFamily="34" charset="-122"/>
              </a:rPr>
              <a:t>谢谢！</a:t>
            </a:r>
            <a:endParaRPr lang="en-US" altLang="zh-CN" sz="6000" b="1" dirty="0" smtClean="0">
              <a:latin typeface="微软雅黑" pitchFamily="34" charset="-122"/>
              <a:ea typeface="微软雅黑" pitchFamily="34" charset="-122"/>
            </a:endParaRPr>
          </a:p>
          <a:p>
            <a:endParaRPr lang="zh-CN" altLang="en-US" sz="6000" b="1" dirty="0">
              <a:latin typeface="微软雅黑" pitchFamily="34" charset="-122"/>
              <a:ea typeface="微软雅黑" pitchFamily="34" charset="-122"/>
            </a:endParaRPr>
          </a:p>
        </p:txBody>
      </p:sp>
      <p:sp>
        <p:nvSpPr>
          <p:cNvPr id="8" name="TextBox 7"/>
          <p:cNvSpPr txBox="1"/>
          <p:nvPr/>
        </p:nvSpPr>
        <p:spPr>
          <a:xfrm>
            <a:off x="323528" y="116632"/>
            <a:ext cx="3672408" cy="830997"/>
          </a:xfrm>
          <a:prstGeom prst="rect">
            <a:avLst/>
          </a:prstGeom>
          <a:noFill/>
        </p:spPr>
        <p:txBody>
          <a:bodyPr wrap="square" rtlCol="0">
            <a:spAutoFit/>
          </a:bodyPr>
          <a:lstStyle/>
          <a:p>
            <a:r>
              <a:rPr lang="zh-CN" altLang="en-US" sz="4800" b="1" dirty="0">
                <a:latin typeface="微软雅黑" pitchFamily="34" charset="-122"/>
                <a:ea typeface="微软雅黑" pitchFamily="34" charset="-122"/>
              </a:rPr>
              <a:t>未来楼宇</a:t>
            </a:r>
          </a:p>
        </p:txBody>
      </p:sp>
      <p:sp>
        <p:nvSpPr>
          <p:cNvPr id="9" name="矩形 8"/>
          <p:cNvSpPr/>
          <p:nvPr/>
        </p:nvSpPr>
        <p:spPr>
          <a:xfrm>
            <a:off x="467544" y="908720"/>
            <a:ext cx="237626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内容占位符 18" descr="timg (3).jpg"/>
          <p:cNvPicPr>
            <a:picLocks noGrp="1" noChangeAspect="1"/>
          </p:cNvPicPr>
          <p:nvPr>
            <p:ph idx="1"/>
          </p:nvPr>
        </p:nvPicPr>
        <p:blipFill>
          <a:blip r:embed="rId2" cstate="print"/>
          <a:stretch>
            <a:fillRect/>
          </a:stretch>
        </p:blipFill>
        <p:spPr>
          <a:xfrm>
            <a:off x="0" y="0"/>
            <a:ext cx="9172871" cy="5157192"/>
          </a:xfrm>
        </p:spPr>
      </p:pic>
      <p:sp>
        <p:nvSpPr>
          <p:cNvPr id="2" name="标题 1"/>
          <p:cNvSpPr>
            <a:spLocks noGrp="1"/>
          </p:cNvSpPr>
          <p:nvPr>
            <p:ph type="title"/>
          </p:nvPr>
        </p:nvSpPr>
        <p:spPr/>
        <p:txBody>
          <a:bodyPr/>
          <a:lstStyle/>
          <a:p>
            <a:endParaRPr lang="zh-CN" altLang="en-US" dirty="0"/>
          </a:p>
        </p:txBody>
      </p:sp>
      <p:sp>
        <p:nvSpPr>
          <p:cNvPr id="5" name="TextBox 4"/>
          <p:cNvSpPr txBox="1"/>
          <p:nvPr/>
        </p:nvSpPr>
        <p:spPr>
          <a:xfrm>
            <a:off x="323528" y="116632"/>
            <a:ext cx="3672408" cy="830997"/>
          </a:xfrm>
          <a:prstGeom prst="rect">
            <a:avLst/>
          </a:prstGeom>
          <a:noFill/>
        </p:spPr>
        <p:txBody>
          <a:bodyPr wrap="square" rtlCol="0">
            <a:spAutoFit/>
          </a:bodyPr>
          <a:lstStyle/>
          <a:p>
            <a:r>
              <a:rPr lang="zh-CN" altLang="en-US" sz="4800" b="1" dirty="0" smtClean="0">
                <a:latin typeface="微软雅黑" pitchFamily="34" charset="-122"/>
                <a:ea typeface="微软雅黑" pitchFamily="34" charset="-122"/>
              </a:rPr>
              <a:t>目录</a:t>
            </a:r>
            <a:endParaRPr lang="zh-CN" altLang="en-US" sz="4800" b="1" dirty="0">
              <a:latin typeface="微软雅黑" pitchFamily="34" charset="-122"/>
              <a:ea typeface="微软雅黑" pitchFamily="34" charset="-122"/>
            </a:endParaRPr>
          </a:p>
        </p:txBody>
      </p:sp>
      <p:sp>
        <p:nvSpPr>
          <p:cNvPr id="6" name="矩形 5"/>
          <p:cNvSpPr/>
          <p:nvPr/>
        </p:nvSpPr>
        <p:spPr>
          <a:xfrm>
            <a:off x="467544" y="908720"/>
            <a:ext cx="1152128"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右箭头 7"/>
          <p:cNvSpPr/>
          <p:nvPr/>
        </p:nvSpPr>
        <p:spPr>
          <a:xfrm>
            <a:off x="1979712" y="1484784"/>
            <a:ext cx="1296144" cy="2880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835696" y="1196752"/>
            <a:ext cx="1296144"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设计需求</a:t>
            </a:r>
          </a:p>
        </p:txBody>
      </p:sp>
      <p:sp>
        <p:nvSpPr>
          <p:cNvPr id="11" name="TextBox 10"/>
          <p:cNvSpPr txBox="1"/>
          <p:nvPr/>
        </p:nvSpPr>
        <p:spPr>
          <a:xfrm>
            <a:off x="3203848" y="1988840"/>
            <a:ext cx="1296144"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设</a:t>
            </a:r>
            <a:r>
              <a:rPr lang="zh-CN" altLang="en-US" sz="2000" b="1" dirty="0" smtClean="0">
                <a:latin typeface="微软雅黑" pitchFamily="34" charset="-122"/>
                <a:ea typeface="微软雅黑" pitchFamily="34" charset="-122"/>
              </a:rPr>
              <a:t>计</a:t>
            </a:r>
            <a:r>
              <a:rPr lang="zh-CN" altLang="en-US" sz="2000" b="1" dirty="0">
                <a:latin typeface="微软雅黑" pitchFamily="34" charset="-122"/>
                <a:ea typeface="微软雅黑" pitchFamily="34" charset="-122"/>
              </a:rPr>
              <a:t>思路</a:t>
            </a:r>
          </a:p>
        </p:txBody>
      </p:sp>
      <p:sp>
        <p:nvSpPr>
          <p:cNvPr id="12" name="TextBox 11"/>
          <p:cNvSpPr txBox="1"/>
          <p:nvPr/>
        </p:nvSpPr>
        <p:spPr>
          <a:xfrm>
            <a:off x="4499992" y="2780928"/>
            <a:ext cx="1296144"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用户方面</a:t>
            </a:r>
            <a:endParaRPr lang="zh-CN" altLang="en-US" sz="2000" b="1" dirty="0">
              <a:latin typeface="微软雅黑" pitchFamily="34" charset="-122"/>
              <a:ea typeface="微软雅黑" pitchFamily="34" charset="-122"/>
            </a:endParaRPr>
          </a:p>
        </p:txBody>
      </p:sp>
      <p:sp>
        <p:nvSpPr>
          <p:cNvPr id="13" name="TextBox 12"/>
          <p:cNvSpPr txBox="1"/>
          <p:nvPr/>
        </p:nvSpPr>
        <p:spPr>
          <a:xfrm>
            <a:off x="5868144" y="3717032"/>
            <a:ext cx="1296144"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管理方面</a:t>
            </a:r>
            <a:endParaRPr lang="zh-CN" altLang="en-US" sz="2000" b="1" dirty="0">
              <a:latin typeface="微软雅黑" pitchFamily="34" charset="-122"/>
              <a:ea typeface="微软雅黑" pitchFamily="34" charset="-122"/>
            </a:endParaRPr>
          </a:p>
        </p:txBody>
      </p:sp>
      <p:sp>
        <p:nvSpPr>
          <p:cNvPr id="14" name="右箭头 13"/>
          <p:cNvSpPr/>
          <p:nvPr/>
        </p:nvSpPr>
        <p:spPr>
          <a:xfrm>
            <a:off x="3275856" y="2276872"/>
            <a:ext cx="1296144" cy="2880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4572000" y="3068960"/>
            <a:ext cx="1296144" cy="2880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5940152" y="4005064"/>
            <a:ext cx="1296144" cy="2880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7308304" y="4437112"/>
            <a:ext cx="1296144"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不足分析</a:t>
            </a:r>
          </a:p>
        </p:txBody>
      </p:sp>
      <p:sp>
        <p:nvSpPr>
          <p:cNvPr id="22" name="右箭头 21"/>
          <p:cNvSpPr/>
          <p:nvPr/>
        </p:nvSpPr>
        <p:spPr>
          <a:xfrm rot="10800000">
            <a:off x="7164288" y="4725144"/>
            <a:ext cx="1296144" cy="2880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rot="10800000">
            <a:off x="5940152" y="5445224"/>
            <a:ext cx="1296144" cy="2880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6084168" y="5157192"/>
            <a:ext cx="1296144"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改进措</a:t>
            </a:r>
            <a:r>
              <a:rPr lang="zh-CN" altLang="en-US" sz="2000" b="1" dirty="0" smtClean="0">
                <a:latin typeface="微软雅黑" pitchFamily="34" charset="-122"/>
                <a:ea typeface="微软雅黑" pitchFamily="34" charset="-122"/>
              </a:rPr>
              <a:t>施</a:t>
            </a:r>
            <a:endParaRPr lang="zh-CN" altLang="en-US" sz="2000" b="1" dirty="0">
              <a:latin typeface="微软雅黑" pitchFamily="34" charset="-122"/>
              <a:ea typeface="微软雅黑" pitchFamily="34" charset="-122"/>
            </a:endParaRPr>
          </a:p>
        </p:txBody>
      </p:sp>
      <p:sp>
        <p:nvSpPr>
          <p:cNvPr id="25" name="右箭头 24"/>
          <p:cNvSpPr/>
          <p:nvPr/>
        </p:nvSpPr>
        <p:spPr>
          <a:xfrm rot="10800000">
            <a:off x="4572000" y="6237312"/>
            <a:ext cx="1296144" cy="2880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716016" y="5949280"/>
            <a:ext cx="1296144"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管理方案</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内容占位符 18" descr="timg (3).jpg"/>
          <p:cNvPicPr>
            <a:picLocks noChangeAspect="1"/>
          </p:cNvPicPr>
          <p:nvPr/>
        </p:nvPicPr>
        <p:blipFill>
          <a:blip r:embed="rId2" cstate="print"/>
          <a:stretch>
            <a:fillRect/>
          </a:stretch>
        </p:blipFill>
        <p:spPr>
          <a:xfrm>
            <a:off x="-1" y="0"/>
            <a:ext cx="9172871" cy="5157192"/>
          </a:xfrm>
          <a:prstGeom prst="rect">
            <a:avLst/>
          </a:prstGeom>
        </p:spPr>
      </p:pic>
      <p:sp>
        <p:nvSpPr>
          <p:cNvPr id="2" name="标题 1"/>
          <p:cNvSpPr>
            <a:spLocks noGrp="1"/>
          </p:cNvSpPr>
          <p:nvPr>
            <p:ph type="title"/>
          </p:nvPr>
        </p:nvSpPr>
        <p:spPr/>
        <p:txBody>
          <a:bodyPr/>
          <a:lstStyle/>
          <a:p>
            <a:endParaRPr lang="zh-CN" altLang="en-US" dirty="0"/>
          </a:p>
        </p:txBody>
      </p:sp>
      <p:sp>
        <p:nvSpPr>
          <p:cNvPr id="5" name="TextBox 4"/>
          <p:cNvSpPr txBox="1"/>
          <p:nvPr/>
        </p:nvSpPr>
        <p:spPr>
          <a:xfrm>
            <a:off x="323528" y="116632"/>
            <a:ext cx="3672408" cy="830997"/>
          </a:xfrm>
          <a:prstGeom prst="rect">
            <a:avLst/>
          </a:prstGeom>
          <a:noFill/>
        </p:spPr>
        <p:txBody>
          <a:bodyPr wrap="square" rtlCol="0">
            <a:spAutoFit/>
          </a:bodyPr>
          <a:lstStyle/>
          <a:p>
            <a:r>
              <a:rPr lang="zh-CN" altLang="en-US" sz="4800" b="1" dirty="0">
                <a:latin typeface="微软雅黑" pitchFamily="34" charset="-122"/>
                <a:ea typeface="微软雅黑" pitchFamily="34" charset="-122"/>
              </a:rPr>
              <a:t>设计需求</a:t>
            </a:r>
          </a:p>
        </p:txBody>
      </p:sp>
      <p:sp>
        <p:nvSpPr>
          <p:cNvPr id="6" name="矩形 5"/>
          <p:cNvSpPr/>
          <p:nvPr/>
        </p:nvSpPr>
        <p:spPr>
          <a:xfrm>
            <a:off x="467544" y="908720"/>
            <a:ext cx="237626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内容占位符 22"/>
          <p:cNvSpPr>
            <a:spLocks noGrp="1"/>
          </p:cNvSpPr>
          <p:nvPr>
            <p:ph idx="1"/>
          </p:nvPr>
        </p:nvSpPr>
        <p:spPr/>
        <p:txBody>
          <a:bodyPr/>
          <a:lstStyle/>
          <a:p>
            <a:endParaRPr lang="zh-CN" altLang="en-US" dirty="0"/>
          </a:p>
        </p:txBody>
      </p:sp>
      <p:sp>
        <p:nvSpPr>
          <p:cNvPr id="24" name="TextBox 23"/>
          <p:cNvSpPr txBox="1"/>
          <p:nvPr/>
        </p:nvSpPr>
        <p:spPr>
          <a:xfrm>
            <a:off x="2195736" y="1988840"/>
            <a:ext cx="3672408"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用户</a:t>
            </a:r>
            <a:endParaRPr lang="zh-CN" altLang="en-US" sz="3200" b="1" dirty="0">
              <a:latin typeface="微软雅黑" pitchFamily="34" charset="-122"/>
              <a:ea typeface="微软雅黑" pitchFamily="34" charset="-122"/>
            </a:endParaRPr>
          </a:p>
        </p:txBody>
      </p:sp>
      <p:sp>
        <p:nvSpPr>
          <p:cNvPr id="25" name="左大括号 24"/>
          <p:cNvSpPr/>
          <p:nvPr/>
        </p:nvSpPr>
        <p:spPr>
          <a:xfrm>
            <a:off x="3131840" y="908720"/>
            <a:ext cx="360040" cy="25922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4400" dirty="0"/>
          </a:p>
        </p:txBody>
      </p:sp>
      <p:sp>
        <p:nvSpPr>
          <p:cNvPr id="26" name="TextBox 25"/>
          <p:cNvSpPr txBox="1"/>
          <p:nvPr/>
        </p:nvSpPr>
        <p:spPr>
          <a:xfrm>
            <a:off x="3923928" y="836712"/>
            <a:ext cx="3672408"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个性化</a:t>
            </a:r>
            <a:endParaRPr lang="zh-CN" altLang="en-US" sz="2800" b="1" dirty="0">
              <a:latin typeface="微软雅黑" pitchFamily="34" charset="-122"/>
              <a:ea typeface="微软雅黑" pitchFamily="34" charset="-122"/>
            </a:endParaRPr>
          </a:p>
        </p:txBody>
      </p:sp>
      <p:sp>
        <p:nvSpPr>
          <p:cNvPr id="27" name="TextBox 26"/>
          <p:cNvSpPr txBox="1"/>
          <p:nvPr/>
        </p:nvSpPr>
        <p:spPr>
          <a:xfrm>
            <a:off x="3923928" y="1628800"/>
            <a:ext cx="3672408"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智能体贴化</a:t>
            </a:r>
            <a:endParaRPr lang="zh-CN" altLang="en-US" sz="2800" b="1" dirty="0">
              <a:latin typeface="微软雅黑" pitchFamily="34" charset="-122"/>
              <a:ea typeface="微软雅黑" pitchFamily="34" charset="-122"/>
            </a:endParaRPr>
          </a:p>
        </p:txBody>
      </p:sp>
      <p:sp>
        <p:nvSpPr>
          <p:cNvPr id="28" name="TextBox 27"/>
          <p:cNvSpPr txBox="1"/>
          <p:nvPr/>
        </p:nvSpPr>
        <p:spPr>
          <a:xfrm>
            <a:off x="3923928" y="2348880"/>
            <a:ext cx="3672408"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易操作化</a:t>
            </a:r>
          </a:p>
        </p:txBody>
      </p:sp>
      <p:sp>
        <p:nvSpPr>
          <p:cNvPr id="29" name="TextBox 28"/>
          <p:cNvSpPr txBox="1"/>
          <p:nvPr/>
        </p:nvSpPr>
        <p:spPr>
          <a:xfrm>
            <a:off x="3923928" y="3140968"/>
            <a:ext cx="3672408"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节能</a:t>
            </a:r>
            <a:r>
              <a:rPr lang="zh-CN" altLang="en-US" sz="2800" b="1" dirty="0" smtClean="0">
                <a:latin typeface="微软雅黑" pitchFamily="34" charset="-122"/>
                <a:ea typeface="微软雅黑" pitchFamily="34" charset="-122"/>
              </a:rPr>
              <a:t>化</a:t>
            </a:r>
            <a:endParaRPr lang="zh-CN" altLang="en-US" sz="2800" b="1" dirty="0">
              <a:latin typeface="微软雅黑" pitchFamily="34" charset="-122"/>
              <a:ea typeface="微软雅黑" pitchFamily="34" charset="-122"/>
            </a:endParaRPr>
          </a:p>
        </p:txBody>
      </p:sp>
      <p:sp>
        <p:nvSpPr>
          <p:cNvPr id="30" name="TextBox 29"/>
          <p:cNvSpPr txBox="1"/>
          <p:nvPr/>
        </p:nvSpPr>
        <p:spPr>
          <a:xfrm>
            <a:off x="1331640" y="4941168"/>
            <a:ext cx="3672408" cy="584775"/>
          </a:xfrm>
          <a:prstGeom prst="rect">
            <a:avLst/>
          </a:prstGeom>
          <a:noFill/>
        </p:spPr>
        <p:txBody>
          <a:bodyPr wrap="square" rtlCol="0">
            <a:spAutoFit/>
          </a:bodyPr>
          <a:lstStyle/>
          <a:p>
            <a:r>
              <a:rPr lang="zh-CN" altLang="en-US" sz="3200" b="1" dirty="0">
                <a:latin typeface="微软雅黑" pitchFamily="34" charset="-122"/>
                <a:ea typeface="微软雅黑" pitchFamily="34" charset="-122"/>
              </a:rPr>
              <a:t>楼宇管</a:t>
            </a:r>
            <a:r>
              <a:rPr lang="zh-CN" altLang="en-US" sz="3200" b="1" dirty="0" smtClean="0">
                <a:latin typeface="微软雅黑" pitchFamily="34" charset="-122"/>
                <a:ea typeface="微软雅黑" pitchFamily="34" charset="-122"/>
              </a:rPr>
              <a:t>理</a:t>
            </a:r>
            <a:endParaRPr lang="zh-CN" altLang="en-US" sz="3200" b="1" dirty="0">
              <a:latin typeface="微软雅黑" pitchFamily="34" charset="-122"/>
              <a:ea typeface="微软雅黑" pitchFamily="34" charset="-122"/>
            </a:endParaRPr>
          </a:p>
        </p:txBody>
      </p:sp>
      <p:sp>
        <p:nvSpPr>
          <p:cNvPr id="32" name="左大括号 31"/>
          <p:cNvSpPr/>
          <p:nvPr/>
        </p:nvSpPr>
        <p:spPr>
          <a:xfrm>
            <a:off x="3131840" y="3933056"/>
            <a:ext cx="360040" cy="25922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4400" dirty="0"/>
          </a:p>
        </p:txBody>
      </p:sp>
      <p:sp>
        <p:nvSpPr>
          <p:cNvPr id="33" name="TextBox 32"/>
          <p:cNvSpPr txBox="1"/>
          <p:nvPr/>
        </p:nvSpPr>
        <p:spPr>
          <a:xfrm>
            <a:off x="3923928" y="3861048"/>
            <a:ext cx="3672408"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便捷</a:t>
            </a:r>
            <a:r>
              <a:rPr lang="zh-CN" altLang="en-US" sz="2800" b="1" dirty="0" smtClean="0">
                <a:latin typeface="微软雅黑" pitchFamily="34" charset="-122"/>
                <a:ea typeface="微软雅黑" pitchFamily="34" charset="-122"/>
              </a:rPr>
              <a:t>化</a:t>
            </a:r>
            <a:endParaRPr lang="zh-CN" altLang="en-US" sz="2800" b="1" dirty="0">
              <a:latin typeface="微软雅黑" pitchFamily="34" charset="-122"/>
              <a:ea typeface="微软雅黑" pitchFamily="34" charset="-122"/>
            </a:endParaRPr>
          </a:p>
        </p:txBody>
      </p:sp>
      <p:sp>
        <p:nvSpPr>
          <p:cNvPr id="34" name="TextBox 33"/>
          <p:cNvSpPr txBox="1"/>
          <p:nvPr/>
        </p:nvSpPr>
        <p:spPr>
          <a:xfrm>
            <a:off x="3923928" y="5445224"/>
            <a:ext cx="3672408"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节能</a:t>
            </a:r>
            <a:r>
              <a:rPr lang="zh-CN" altLang="en-US" sz="2800" b="1" dirty="0" smtClean="0">
                <a:latin typeface="微软雅黑" pitchFamily="34" charset="-122"/>
                <a:ea typeface="微软雅黑" pitchFamily="34" charset="-122"/>
              </a:rPr>
              <a:t>化</a:t>
            </a:r>
            <a:endParaRPr lang="zh-CN" altLang="en-US" sz="2800" b="1" dirty="0">
              <a:latin typeface="微软雅黑" pitchFamily="34" charset="-122"/>
              <a:ea typeface="微软雅黑" pitchFamily="34" charset="-122"/>
            </a:endParaRPr>
          </a:p>
        </p:txBody>
      </p:sp>
      <p:sp>
        <p:nvSpPr>
          <p:cNvPr id="36" name="TextBox 35"/>
          <p:cNvSpPr txBox="1"/>
          <p:nvPr/>
        </p:nvSpPr>
        <p:spPr>
          <a:xfrm>
            <a:off x="3923928" y="6165304"/>
            <a:ext cx="3672408"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智能</a:t>
            </a:r>
            <a:r>
              <a:rPr lang="zh-CN" altLang="en-US" sz="2800" b="1" dirty="0" smtClean="0">
                <a:latin typeface="微软雅黑" pitchFamily="34" charset="-122"/>
                <a:ea typeface="微软雅黑" pitchFamily="34" charset="-122"/>
              </a:rPr>
              <a:t>化</a:t>
            </a:r>
            <a:endParaRPr lang="zh-CN" altLang="en-US" sz="2800" b="1" dirty="0">
              <a:latin typeface="微软雅黑" pitchFamily="34" charset="-122"/>
              <a:ea typeface="微软雅黑" pitchFamily="34" charset="-122"/>
            </a:endParaRPr>
          </a:p>
        </p:txBody>
      </p:sp>
      <p:sp>
        <p:nvSpPr>
          <p:cNvPr id="37" name="TextBox 36"/>
          <p:cNvSpPr txBox="1"/>
          <p:nvPr/>
        </p:nvSpPr>
        <p:spPr>
          <a:xfrm>
            <a:off x="3923928" y="4581128"/>
            <a:ext cx="3672408"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安全</a:t>
            </a:r>
            <a:r>
              <a:rPr lang="zh-CN" altLang="en-US" sz="2800" b="1" dirty="0" smtClean="0">
                <a:latin typeface="微软雅黑" pitchFamily="34" charset="-122"/>
                <a:ea typeface="微软雅黑" pitchFamily="34" charset="-122"/>
              </a:rPr>
              <a:t>化</a:t>
            </a:r>
            <a:endParaRPr lang="zh-CN" altLang="en-US" sz="28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18" descr="timg (3).jpg"/>
          <p:cNvPicPr>
            <a:picLocks noChangeAspect="1"/>
          </p:cNvPicPr>
          <p:nvPr/>
        </p:nvPicPr>
        <p:blipFill>
          <a:blip r:embed="rId2" cstate="print"/>
          <a:stretch>
            <a:fillRect/>
          </a:stretch>
        </p:blipFill>
        <p:spPr>
          <a:xfrm>
            <a:off x="0" y="0"/>
            <a:ext cx="9172871" cy="5157192"/>
          </a:xfrm>
          <a:prstGeom prst="rect">
            <a:avLst/>
          </a:prstGeom>
        </p:spPr>
      </p:pic>
      <p:sp>
        <p:nvSpPr>
          <p:cNvPr id="5" name="TextBox 4"/>
          <p:cNvSpPr txBox="1"/>
          <p:nvPr/>
        </p:nvSpPr>
        <p:spPr>
          <a:xfrm>
            <a:off x="323528" y="116632"/>
            <a:ext cx="3672408" cy="830997"/>
          </a:xfrm>
          <a:prstGeom prst="rect">
            <a:avLst/>
          </a:prstGeom>
          <a:noFill/>
        </p:spPr>
        <p:txBody>
          <a:bodyPr wrap="square" rtlCol="0">
            <a:spAutoFit/>
          </a:bodyPr>
          <a:lstStyle/>
          <a:p>
            <a:r>
              <a:rPr lang="zh-CN" altLang="en-US" sz="4800" b="1" dirty="0">
                <a:latin typeface="微软雅黑" pitchFamily="34" charset="-122"/>
                <a:ea typeface="微软雅黑" pitchFamily="34" charset="-122"/>
              </a:rPr>
              <a:t>设</a:t>
            </a:r>
            <a:r>
              <a:rPr lang="zh-CN" altLang="en-US" sz="4800" b="1" dirty="0" smtClean="0">
                <a:latin typeface="微软雅黑" pitchFamily="34" charset="-122"/>
                <a:ea typeface="微软雅黑" pitchFamily="34" charset="-122"/>
              </a:rPr>
              <a:t>计</a:t>
            </a:r>
            <a:r>
              <a:rPr lang="zh-CN" altLang="en-US" sz="4800" b="1" dirty="0">
                <a:latin typeface="微软雅黑" pitchFamily="34" charset="-122"/>
                <a:ea typeface="微软雅黑" pitchFamily="34" charset="-122"/>
              </a:rPr>
              <a:t>思路</a:t>
            </a:r>
          </a:p>
        </p:txBody>
      </p:sp>
      <p:sp>
        <p:nvSpPr>
          <p:cNvPr id="6" name="矩形 5"/>
          <p:cNvSpPr/>
          <p:nvPr/>
        </p:nvSpPr>
        <p:spPr>
          <a:xfrm>
            <a:off x="467544" y="908720"/>
            <a:ext cx="237626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内容占位符 6" descr="timg (4).jpg"/>
          <p:cNvPicPr>
            <a:picLocks noGrp="1" noChangeAspect="1"/>
          </p:cNvPicPr>
          <p:nvPr>
            <p:ph idx="1"/>
          </p:nvPr>
        </p:nvPicPr>
        <p:blipFill>
          <a:blip r:embed="rId3" cstate="print"/>
          <a:stretch>
            <a:fillRect/>
          </a:stretch>
        </p:blipFill>
        <p:spPr>
          <a:xfrm>
            <a:off x="4067944" y="4725144"/>
            <a:ext cx="1224136" cy="1224136"/>
          </a:xfrm>
        </p:spPr>
      </p:pic>
      <p:sp>
        <p:nvSpPr>
          <p:cNvPr id="9" name="下箭头 8"/>
          <p:cNvSpPr/>
          <p:nvPr/>
        </p:nvSpPr>
        <p:spPr>
          <a:xfrm>
            <a:off x="4499992" y="3789040"/>
            <a:ext cx="288032" cy="93610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timg (5).jpg"/>
          <p:cNvPicPr>
            <a:picLocks noChangeAspect="1"/>
          </p:cNvPicPr>
          <p:nvPr/>
        </p:nvPicPr>
        <p:blipFill>
          <a:blip r:embed="rId4" cstate="print"/>
          <a:stretch>
            <a:fillRect/>
          </a:stretch>
        </p:blipFill>
        <p:spPr>
          <a:xfrm>
            <a:off x="4067944" y="2348880"/>
            <a:ext cx="1152128" cy="1152128"/>
          </a:xfrm>
          <a:prstGeom prst="rect">
            <a:avLst/>
          </a:prstGeom>
        </p:spPr>
      </p:pic>
      <p:sp>
        <p:nvSpPr>
          <p:cNvPr id="11" name="TextBox 10"/>
          <p:cNvSpPr txBox="1"/>
          <p:nvPr/>
        </p:nvSpPr>
        <p:spPr>
          <a:xfrm>
            <a:off x="3563888" y="3356992"/>
            <a:ext cx="3672408" cy="46166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智能家居</a:t>
            </a:r>
            <a:r>
              <a:rPr lang="en-US" altLang="zh-CN" sz="2400" b="1" dirty="0" smtClean="0">
                <a:latin typeface="微软雅黑" pitchFamily="34" charset="-122"/>
                <a:ea typeface="微软雅黑" pitchFamily="34" charset="-122"/>
              </a:rPr>
              <a:t>APP</a:t>
            </a:r>
            <a:endParaRPr lang="zh-CN" altLang="en-US" sz="2400" b="1" dirty="0">
              <a:latin typeface="微软雅黑" pitchFamily="34" charset="-122"/>
              <a:ea typeface="微软雅黑" pitchFamily="34" charset="-122"/>
            </a:endParaRPr>
          </a:p>
        </p:txBody>
      </p:sp>
      <p:sp>
        <p:nvSpPr>
          <p:cNvPr id="13" name="下箭头 12"/>
          <p:cNvSpPr/>
          <p:nvPr/>
        </p:nvSpPr>
        <p:spPr>
          <a:xfrm rot="5400000">
            <a:off x="3455876" y="4977172"/>
            <a:ext cx="288032" cy="93610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rot="16200000">
            <a:off x="5616116" y="4977172"/>
            <a:ext cx="288032" cy="93610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可选过程 14"/>
          <p:cNvSpPr/>
          <p:nvPr/>
        </p:nvSpPr>
        <p:spPr>
          <a:xfrm>
            <a:off x="1835696" y="5085184"/>
            <a:ext cx="1224136" cy="720080"/>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907704" y="5157192"/>
            <a:ext cx="3672408" cy="46166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用户端</a:t>
            </a:r>
            <a:endParaRPr lang="zh-CN" altLang="en-US" sz="2400" b="1" dirty="0">
              <a:latin typeface="微软雅黑" pitchFamily="34" charset="-122"/>
              <a:ea typeface="微软雅黑" pitchFamily="34" charset="-122"/>
            </a:endParaRPr>
          </a:p>
        </p:txBody>
      </p:sp>
      <p:sp>
        <p:nvSpPr>
          <p:cNvPr id="18" name="流程图: 可选过程 17"/>
          <p:cNvSpPr/>
          <p:nvPr/>
        </p:nvSpPr>
        <p:spPr>
          <a:xfrm>
            <a:off x="6228184" y="5085184"/>
            <a:ext cx="1224136" cy="720080"/>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6300192" y="5229200"/>
            <a:ext cx="3672408" cy="46166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管理端</a:t>
            </a:r>
            <a:endParaRPr lang="zh-CN" altLang="en-US" sz="2400" b="1" dirty="0">
              <a:latin typeface="微软雅黑" pitchFamily="34" charset="-122"/>
              <a:ea typeface="微软雅黑" pitchFamily="34" charset="-122"/>
            </a:endParaRPr>
          </a:p>
        </p:txBody>
      </p:sp>
      <p:sp>
        <p:nvSpPr>
          <p:cNvPr id="22" name="TextBox 21"/>
          <p:cNvSpPr txBox="1"/>
          <p:nvPr/>
        </p:nvSpPr>
        <p:spPr>
          <a:xfrm>
            <a:off x="755576" y="1340768"/>
            <a:ext cx="7632848"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利用移动端的便捷，研发一款智能家居</a:t>
            </a:r>
            <a:r>
              <a:rPr lang="en-US" altLang="zh-CN" sz="2000" b="1" dirty="0" smtClean="0">
                <a:latin typeface="微软雅黑" pitchFamily="34" charset="-122"/>
                <a:ea typeface="微软雅黑" pitchFamily="34" charset="-122"/>
              </a:rPr>
              <a:t>APP</a:t>
            </a:r>
            <a:r>
              <a:rPr lang="zh-CN" altLang="en-US" sz="2000" b="1" dirty="0" smtClean="0">
                <a:latin typeface="微软雅黑" pitchFamily="34" charset="-122"/>
                <a:ea typeface="微软雅黑" pitchFamily="34" charset="-122"/>
              </a:rPr>
              <a:t>客户端与管理平台</a:t>
            </a:r>
            <a:endParaRPr lang="zh-CN" altLang="en-US" sz="2000" b="1" dirty="0">
              <a:latin typeface="微软雅黑" pitchFamily="34" charset="-122"/>
              <a:ea typeface="微软雅黑" pitchFamily="34" charset="-122"/>
            </a:endParaRPr>
          </a:p>
        </p:txBody>
      </p:sp>
      <p:sp>
        <p:nvSpPr>
          <p:cNvPr id="23" name="TextBox 22"/>
          <p:cNvSpPr txBox="1"/>
          <p:nvPr/>
        </p:nvSpPr>
        <p:spPr>
          <a:xfrm>
            <a:off x="755576" y="1916832"/>
            <a:ext cx="7632848"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推行配备蓝牙功能的智能家用电器及楼宇设施</a:t>
            </a:r>
            <a:endParaRPr lang="zh-CN" altLang="en-US" sz="2000" b="1" dirty="0">
              <a:latin typeface="微软雅黑" pitchFamily="34" charset="-122"/>
              <a:ea typeface="微软雅黑" pitchFamily="34" charset="-122"/>
            </a:endParaRPr>
          </a:p>
        </p:txBody>
      </p:sp>
      <p:sp>
        <p:nvSpPr>
          <p:cNvPr id="24" name="流程图: 联系 23"/>
          <p:cNvSpPr/>
          <p:nvPr/>
        </p:nvSpPr>
        <p:spPr>
          <a:xfrm>
            <a:off x="539552" y="1484784"/>
            <a:ext cx="144016" cy="1440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联系 24"/>
          <p:cNvSpPr/>
          <p:nvPr/>
        </p:nvSpPr>
        <p:spPr>
          <a:xfrm>
            <a:off x="539552" y="2060848"/>
            <a:ext cx="144016" cy="1440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18" descr="timg (3).jpg"/>
          <p:cNvPicPr>
            <a:picLocks noChangeAspect="1"/>
          </p:cNvPicPr>
          <p:nvPr/>
        </p:nvPicPr>
        <p:blipFill>
          <a:blip r:embed="rId2" cstate="print"/>
          <a:stretch>
            <a:fillRect/>
          </a:stretch>
        </p:blipFill>
        <p:spPr>
          <a:xfrm>
            <a:off x="-1" y="0"/>
            <a:ext cx="9172871" cy="5157192"/>
          </a:xfrm>
          <a:prstGeom prst="rect">
            <a:avLst/>
          </a:prstGeom>
        </p:spPr>
      </p:pic>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b="1" dirty="0"/>
          </a:p>
        </p:txBody>
      </p:sp>
      <p:sp>
        <p:nvSpPr>
          <p:cNvPr id="4" name="TextBox 3"/>
          <p:cNvSpPr txBox="1"/>
          <p:nvPr/>
        </p:nvSpPr>
        <p:spPr>
          <a:xfrm>
            <a:off x="323528" y="116632"/>
            <a:ext cx="3672408" cy="830997"/>
          </a:xfrm>
          <a:prstGeom prst="rect">
            <a:avLst/>
          </a:prstGeom>
          <a:noFill/>
        </p:spPr>
        <p:txBody>
          <a:bodyPr wrap="square" rtlCol="0">
            <a:spAutoFit/>
          </a:bodyPr>
          <a:lstStyle/>
          <a:p>
            <a:r>
              <a:rPr lang="zh-CN" altLang="en-US" sz="4800" b="1" dirty="0">
                <a:latin typeface="微软雅黑" pitchFamily="34" charset="-122"/>
                <a:ea typeface="微软雅黑" pitchFamily="34" charset="-122"/>
              </a:rPr>
              <a:t>用户方面</a:t>
            </a:r>
          </a:p>
        </p:txBody>
      </p:sp>
      <p:sp>
        <p:nvSpPr>
          <p:cNvPr id="5" name="矩形 4"/>
          <p:cNvSpPr/>
          <p:nvPr/>
        </p:nvSpPr>
        <p:spPr>
          <a:xfrm>
            <a:off x="467544" y="908720"/>
            <a:ext cx="237626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可选过程 5"/>
          <p:cNvSpPr/>
          <p:nvPr/>
        </p:nvSpPr>
        <p:spPr>
          <a:xfrm>
            <a:off x="3923928" y="1196752"/>
            <a:ext cx="1224136" cy="720080"/>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995936" y="1340768"/>
            <a:ext cx="1512168" cy="46166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用户端</a:t>
            </a:r>
            <a:endParaRPr lang="zh-CN" altLang="en-US" sz="2400" b="1" dirty="0">
              <a:latin typeface="微软雅黑" pitchFamily="34" charset="-122"/>
              <a:ea typeface="微软雅黑" pitchFamily="34" charset="-122"/>
            </a:endParaRPr>
          </a:p>
        </p:txBody>
      </p:sp>
      <p:sp>
        <p:nvSpPr>
          <p:cNvPr id="9" name="左箭头 8"/>
          <p:cNvSpPr/>
          <p:nvPr/>
        </p:nvSpPr>
        <p:spPr>
          <a:xfrm>
            <a:off x="2771800" y="3429000"/>
            <a:ext cx="1152128" cy="216024"/>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2915816" y="3140968"/>
            <a:ext cx="1512168"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个性化</a:t>
            </a:r>
            <a:endParaRPr lang="zh-CN" altLang="en-US" b="1" dirty="0">
              <a:latin typeface="微软雅黑" pitchFamily="34" charset="-122"/>
              <a:ea typeface="微软雅黑" pitchFamily="34" charset="-122"/>
            </a:endParaRPr>
          </a:p>
        </p:txBody>
      </p:sp>
      <p:pic>
        <p:nvPicPr>
          <p:cNvPr id="12" name="图片 11" descr="timg (5).jpg"/>
          <p:cNvPicPr>
            <a:picLocks noChangeAspect="1"/>
          </p:cNvPicPr>
          <p:nvPr/>
        </p:nvPicPr>
        <p:blipFill>
          <a:blip r:embed="rId3" cstate="print"/>
          <a:stretch>
            <a:fillRect/>
          </a:stretch>
        </p:blipFill>
        <p:spPr>
          <a:xfrm>
            <a:off x="3995936" y="2996952"/>
            <a:ext cx="1080120" cy="1080120"/>
          </a:xfrm>
          <a:prstGeom prst="rect">
            <a:avLst/>
          </a:prstGeom>
        </p:spPr>
      </p:pic>
      <p:sp>
        <p:nvSpPr>
          <p:cNvPr id="13" name="下箭头 12"/>
          <p:cNvSpPr/>
          <p:nvPr/>
        </p:nvSpPr>
        <p:spPr>
          <a:xfrm>
            <a:off x="4355976" y="1916832"/>
            <a:ext cx="288032" cy="93610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187624" y="2996952"/>
            <a:ext cx="1512168" cy="1200329"/>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自</a:t>
            </a:r>
            <a:r>
              <a:rPr lang="zh-CN" altLang="en-US" sz="2400" b="1" dirty="0" smtClean="0">
                <a:latin typeface="微软雅黑" pitchFamily="34" charset="-122"/>
                <a:ea typeface="微软雅黑" pitchFamily="34" charset="-122"/>
              </a:rPr>
              <a:t>主</a:t>
            </a:r>
            <a:r>
              <a:rPr lang="zh-CN" altLang="en-US" sz="2400" b="1" dirty="0">
                <a:latin typeface="微软雅黑" pitchFamily="34" charset="-122"/>
                <a:ea typeface="微软雅黑" pitchFamily="34" charset="-122"/>
              </a:rPr>
              <a:t>设</a:t>
            </a:r>
            <a:r>
              <a:rPr lang="zh-CN" altLang="en-US" sz="2400" b="1" dirty="0" smtClean="0">
                <a:latin typeface="微软雅黑" pitchFamily="34" charset="-122"/>
                <a:ea typeface="微软雅黑" pitchFamily="34" charset="-122"/>
              </a:rPr>
              <a:t>置家用电器工作模式</a:t>
            </a:r>
            <a:endParaRPr lang="zh-CN" altLang="en-US" sz="2400" b="1" dirty="0">
              <a:latin typeface="微软雅黑" pitchFamily="34" charset="-122"/>
              <a:ea typeface="微软雅黑" pitchFamily="34" charset="-122"/>
            </a:endParaRPr>
          </a:p>
        </p:txBody>
      </p:sp>
      <p:sp>
        <p:nvSpPr>
          <p:cNvPr id="15" name="左箭头 14"/>
          <p:cNvSpPr/>
          <p:nvPr/>
        </p:nvSpPr>
        <p:spPr>
          <a:xfrm rot="18224834">
            <a:off x="3181633" y="4508060"/>
            <a:ext cx="1152128" cy="216024"/>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rot="18202990">
            <a:off x="2729955" y="4265314"/>
            <a:ext cx="1512168"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智能体贴化</a:t>
            </a:r>
            <a:endParaRPr lang="zh-CN" altLang="en-US" b="1" dirty="0">
              <a:latin typeface="微软雅黑" pitchFamily="34" charset="-122"/>
              <a:ea typeface="微软雅黑" pitchFamily="34" charset="-122"/>
            </a:endParaRPr>
          </a:p>
        </p:txBody>
      </p:sp>
      <p:sp>
        <p:nvSpPr>
          <p:cNvPr id="18" name="TextBox 17"/>
          <p:cNvSpPr txBox="1"/>
          <p:nvPr/>
        </p:nvSpPr>
        <p:spPr>
          <a:xfrm>
            <a:off x="1619672" y="5301208"/>
            <a:ext cx="2304256" cy="1200329"/>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APP</a:t>
            </a:r>
            <a:r>
              <a:rPr lang="zh-CN" altLang="en-US" sz="2400" b="1" dirty="0" smtClean="0">
                <a:latin typeface="微软雅黑" pitchFamily="34" charset="-122"/>
                <a:ea typeface="微软雅黑" pitchFamily="34" charset="-122"/>
              </a:rPr>
              <a:t>提供电器运转情况，随时远程操控</a:t>
            </a:r>
            <a:endParaRPr lang="zh-CN" altLang="en-US" sz="2400" b="1" dirty="0">
              <a:latin typeface="微软雅黑" pitchFamily="34" charset="-122"/>
              <a:ea typeface="微软雅黑" pitchFamily="34" charset="-122"/>
            </a:endParaRPr>
          </a:p>
        </p:txBody>
      </p:sp>
      <p:sp>
        <p:nvSpPr>
          <p:cNvPr id="19" name="左箭头 18"/>
          <p:cNvSpPr/>
          <p:nvPr/>
        </p:nvSpPr>
        <p:spPr>
          <a:xfrm rot="14071426">
            <a:off x="4706256" y="4500867"/>
            <a:ext cx="1152128" cy="216024"/>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rot="3375793">
            <a:off x="4893452" y="4479708"/>
            <a:ext cx="1512168"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易操作化</a:t>
            </a:r>
            <a:endParaRPr lang="zh-CN" altLang="en-US" b="1" dirty="0">
              <a:latin typeface="微软雅黑" pitchFamily="34" charset="-122"/>
              <a:ea typeface="微软雅黑" pitchFamily="34" charset="-122"/>
            </a:endParaRPr>
          </a:p>
        </p:txBody>
      </p:sp>
      <p:sp>
        <p:nvSpPr>
          <p:cNvPr id="21" name="TextBox 20"/>
          <p:cNvSpPr txBox="1"/>
          <p:nvPr/>
        </p:nvSpPr>
        <p:spPr>
          <a:xfrm>
            <a:off x="5292080" y="5301208"/>
            <a:ext cx="2304256" cy="830997"/>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APP</a:t>
            </a:r>
            <a:r>
              <a:rPr lang="zh-CN" altLang="en-US" sz="2400" b="1" dirty="0" smtClean="0">
                <a:latin typeface="微软雅黑" pitchFamily="34" charset="-122"/>
                <a:ea typeface="微软雅黑" pitchFamily="34" charset="-122"/>
              </a:rPr>
              <a:t>界面简洁，操控简便</a:t>
            </a:r>
            <a:endParaRPr lang="zh-CN" altLang="en-US" sz="2400" b="1" dirty="0">
              <a:latin typeface="微软雅黑" pitchFamily="34" charset="-122"/>
              <a:ea typeface="微软雅黑" pitchFamily="34" charset="-122"/>
            </a:endParaRPr>
          </a:p>
        </p:txBody>
      </p:sp>
      <p:sp>
        <p:nvSpPr>
          <p:cNvPr id="23" name="左箭头 22"/>
          <p:cNvSpPr/>
          <p:nvPr/>
        </p:nvSpPr>
        <p:spPr>
          <a:xfrm rot="10800000">
            <a:off x="5220072" y="3429000"/>
            <a:ext cx="1152128" cy="216024"/>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5220072" y="3140968"/>
            <a:ext cx="1512168"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节能化</a:t>
            </a:r>
            <a:endParaRPr lang="zh-CN" altLang="en-US" b="1" dirty="0">
              <a:latin typeface="微软雅黑" pitchFamily="34" charset="-122"/>
              <a:ea typeface="微软雅黑" pitchFamily="34" charset="-122"/>
            </a:endParaRPr>
          </a:p>
        </p:txBody>
      </p:sp>
      <p:sp>
        <p:nvSpPr>
          <p:cNvPr id="25" name="TextBox 24"/>
          <p:cNvSpPr txBox="1"/>
          <p:nvPr/>
        </p:nvSpPr>
        <p:spPr>
          <a:xfrm>
            <a:off x="6372200" y="2996952"/>
            <a:ext cx="2160240" cy="1200329"/>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智能调节电器运转情况，能源节省最大化</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内容占位符 18" descr="timg (3).jpg"/>
          <p:cNvPicPr>
            <a:picLocks noChangeAspect="1"/>
          </p:cNvPicPr>
          <p:nvPr/>
        </p:nvPicPr>
        <p:blipFill>
          <a:blip r:embed="rId2" cstate="print"/>
          <a:stretch>
            <a:fillRect/>
          </a:stretch>
        </p:blipFill>
        <p:spPr>
          <a:xfrm>
            <a:off x="-1" y="0"/>
            <a:ext cx="9172871" cy="5157192"/>
          </a:xfrm>
          <a:prstGeom prst="rect">
            <a:avLst/>
          </a:prstGeom>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323528" y="116632"/>
            <a:ext cx="3672408" cy="830997"/>
          </a:xfrm>
          <a:prstGeom prst="rect">
            <a:avLst/>
          </a:prstGeom>
          <a:noFill/>
        </p:spPr>
        <p:txBody>
          <a:bodyPr wrap="square" rtlCol="0">
            <a:spAutoFit/>
          </a:bodyPr>
          <a:lstStyle/>
          <a:p>
            <a:r>
              <a:rPr lang="zh-CN" altLang="en-US" sz="4800" b="1" dirty="0">
                <a:latin typeface="微软雅黑" pitchFamily="34" charset="-122"/>
                <a:ea typeface="微软雅黑" pitchFamily="34" charset="-122"/>
              </a:rPr>
              <a:t>管理</a:t>
            </a:r>
            <a:r>
              <a:rPr lang="zh-CN" altLang="en-US" sz="4800" b="1" dirty="0" smtClean="0">
                <a:latin typeface="微软雅黑" pitchFamily="34" charset="-122"/>
                <a:ea typeface="微软雅黑" pitchFamily="34" charset="-122"/>
              </a:rPr>
              <a:t>方</a:t>
            </a:r>
            <a:r>
              <a:rPr lang="zh-CN" altLang="en-US" sz="4800" b="1" dirty="0">
                <a:latin typeface="微软雅黑" pitchFamily="34" charset="-122"/>
                <a:ea typeface="微软雅黑" pitchFamily="34" charset="-122"/>
              </a:rPr>
              <a:t>面</a:t>
            </a:r>
          </a:p>
        </p:txBody>
      </p:sp>
      <p:sp>
        <p:nvSpPr>
          <p:cNvPr id="5" name="矩形 4"/>
          <p:cNvSpPr/>
          <p:nvPr/>
        </p:nvSpPr>
        <p:spPr>
          <a:xfrm>
            <a:off x="467544" y="908720"/>
            <a:ext cx="237626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p:nvSpPr>
        <p:spPr>
          <a:xfrm>
            <a:off x="3923928" y="1196752"/>
            <a:ext cx="1224136" cy="720080"/>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995936" y="1340768"/>
            <a:ext cx="1512168"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管理</a:t>
            </a:r>
            <a:r>
              <a:rPr lang="zh-CN" altLang="en-US" sz="2400" b="1" dirty="0" smtClean="0">
                <a:latin typeface="微软雅黑" pitchFamily="34" charset="-122"/>
                <a:ea typeface="微软雅黑" pitchFamily="34" charset="-122"/>
              </a:rPr>
              <a:t>端</a:t>
            </a:r>
            <a:endParaRPr lang="zh-CN" altLang="en-US" sz="2400" b="1" dirty="0">
              <a:latin typeface="微软雅黑" pitchFamily="34" charset="-122"/>
              <a:ea typeface="微软雅黑" pitchFamily="34" charset="-122"/>
            </a:endParaRPr>
          </a:p>
        </p:txBody>
      </p:sp>
      <p:sp>
        <p:nvSpPr>
          <p:cNvPr id="13" name="下箭头 12"/>
          <p:cNvSpPr/>
          <p:nvPr/>
        </p:nvSpPr>
        <p:spPr>
          <a:xfrm>
            <a:off x="4355976" y="1916832"/>
            <a:ext cx="288032" cy="93610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timg (5).jpg"/>
          <p:cNvPicPr>
            <a:picLocks noChangeAspect="1"/>
          </p:cNvPicPr>
          <p:nvPr/>
        </p:nvPicPr>
        <p:blipFill>
          <a:blip r:embed="rId3" cstate="print"/>
          <a:stretch>
            <a:fillRect/>
          </a:stretch>
        </p:blipFill>
        <p:spPr>
          <a:xfrm>
            <a:off x="3995936" y="2996952"/>
            <a:ext cx="1080120" cy="1080120"/>
          </a:xfrm>
          <a:prstGeom prst="rect">
            <a:avLst/>
          </a:prstGeom>
        </p:spPr>
      </p:pic>
      <p:sp>
        <p:nvSpPr>
          <p:cNvPr id="15" name="左箭头 14"/>
          <p:cNvSpPr/>
          <p:nvPr/>
        </p:nvSpPr>
        <p:spPr>
          <a:xfrm>
            <a:off x="2771800" y="3429000"/>
            <a:ext cx="1152128" cy="216024"/>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15816" y="3140968"/>
            <a:ext cx="1512168" cy="369332"/>
          </a:xfrm>
          <a:prstGeom prst="rect">
            <a:avLst/>
          </a:prstGeom>
          <a:noFill/>
        </p:spPr>
        <p:txBody>
          <a:bodyPr wrap="square" rtlCol="0">
            <a:spAutoFit/>
          </a:bodyPr>
          <a:lstStyle/>
          <a:p>
            <a:r>
              <a:rPr lang="zh-CN" altLang="en-US" b="1" dirty="0">
                <a:latin typeface="微软雅黑" pitchFamily="34" charset="-122"/>
                <a:ea typeface="微软雅黑" pitchFamily="34" charset="-122"/>
              </a:rPr>
              <a:t>便捷</a:t>
            </a:r>
            <a:r>
              <a:rPr lang="zh-CN" altLang="en-US" b="1" dirty="0" smtClean="0">
                <a:latin typeface="微软雅黑" pitchFamily="34" charset="-122"/>
                <a:ea typeface="微软雅黑" pitchFamily="34" charset="-122"/>
              </a:rPr>
              <a:t>化</a:t>
            </a:r>
            <a:endParaRPr lang="zh-CN" altLang="en-US" b="1" dirty="0">
              <a:latin typeface="微软雅黑" pitchFamily="34" charset="-122"/>
              <a:ea typeface="微软雅黑" pitchFamily="34" charset="-122"/>
            </a:endParaRPr>
          </a:p>
        </p:txBody>
      </p:sp>
      <p:sp>
        <p:nvSpPr>
          <p:cNvPr id="18" name="TextBox 17"/>
          <p:cNvSpPr txBox="1"/>
          <p:nvPr/>
        </p:nvSpPr>
        <p:spPr>
          <a:xfrm>
            <a:off x="683568" y="3068960"/>
            <a:ext cx="2088232" cy="1200329"/>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在平台上管理楼宇各项设施，方便快捷</a:t>
            </a:r>
            <a:endParaRPr lang="zh-CN" altLang="en-US" sz="2400" b="1" dirty="0">
              <a:latin typeface="微软雅黑" pitchFamily="34" charset="-122"/>
              <a:ea typeface="微软雅黑" pitchFamily="34" charset="-122"/>
            </a:endParaRPr>
          </a:p>
        </p:txBody>
      </p:sp>
      <p:sp>
        <p:nvSpPr>
          <p:cNvPr id="19" name="下箭头 18"/>
          <p:cNvSpPr/>
          <p:nvPr/>
        </p:nvSpPr>
        <p:spPr>
          <a:xfrm>
            <a:off x="4427984" y="4293096"/>
            <a:ext cx="216024" cy="93610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4572000" y="4437112"/>
            <a:ext cx="3672408"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节能</a:t>
            </a:r>
            <a:r>
              <a:rPr lang="zh-CN" altLang="en-US" sz="2800" b="1" dirty="0" smtClean="0">
                <a:latin typeface="微软雅黑" pitchFamily="34" charset="-122"/>
                <a:ea typeface="微软雅黑" pitchFamily="34" charset="-122"/>
              </a:rPr>
              <a:t>化</a:t>
            </a:r>
            <a:endParaRPr lang="zh-CN" altLang="en-US" sz="2800" b="1" dirty="0">
              <a:latin typeface="微软雅黑" pitchFamily="34" charset="-122"/>
              <a:ea typeface="微软雅黑" pitchFamily="34" charset="-122"/>
            </a:endParaRPr>
          </a:p>
        </p:txBody>
      </p:sp>
      <p:sp>
        <p:nvSpPr>
          <p:cNvPr id="21" name="TextBox 20"/>
          <p:cNvSpPr txBox="1"/>
          <p:nvPr/>
        </p:nvSpPr>
        <p:spPr>
          <a:xfrm>
            <a:off x="3563888" y="5301208"/>
            <a:ext cx="2160240" cy="1200329"/>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智能调节设施运转情况，能源节省最大化</a:t>
            </a:r>
            <a:endParaRPr lang="zh-CN" altLang="en-US" sz="2400" b="1" dirty="0">
              <a:latin typeface="微软雅黑" pitchFamily="34" charset="-122"/>
              <a:ea typeface="微软雅黑" pitchFamily="34" charset="-122"/>
            </a:endParaRPr>
          </a:p>
        </p:txBody>
      </p:sp>
      <p:sp>
        <p:nvSpPr>
          <p:cNvPr id="22" name="左箭头 21"/>
          <p:cNvSpPr/>
          <p:nvPr/>
        </p:nvSpPr>
        <p:spPr>
          <a:xfrm rot="10800000">
            <a:off x="5220072" y="3429000"/>
            <a:ext cx="1152128" cy="216024"/>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5220072" y="3140968"/>
            <a:ext cx="1512168" cy="369332"/>
          </a:xfrm>
          <a:prstGeom prst="rect">
            <a:avLst/>
          </a:prstGeom>
          <a:noFill/>
        </p:spPr>
        <p:txBody>
          <a:bodyPr wrap="square" rtlCol="0">
            <a:spAutoFit/>
          </a:bodyPr>
          <a:lstStyle/>
          <a:p>
            <a:r>
              <a:rPr lang="zh-CN" altLang="en-US" b="1" dirty="0">
                <a:latin typeface="微软雅黑" pitchFamily="34" charset="-122"/>
                <a:ea typeface="微软雅黑" pitchFamily="34" charset="-122"/>
              </a:rPr>
              <a:t>安全</a:t>
            </a:r>
            <a:r>
              <a:rPr lang="zh-CN" altLang="en-US" b="1" dirty="0" smtClean="0">
                <a:latin typeface="微软雅黑" pitchFamily="34" charset="-122"/>
                <a:ea typeface="微软雅黑" pitchFamily="34" charset="-122"/>
              </a:rPr>
              <a:t>化</a:t>
            </a:r>
            <a:endParaRPr lang="zh-CN" altLang="en-US" b="1" dirty="0">
              <a:latin typeface="微软雅黑" pitchFamily="34" charset="-122"/>
              <a:ea typeface="微软雅黑" pitchFamily="34" charset="-122"/>
            </a:endParaRPr>
          </a:p>
        </p:txBody>
      </p:sp>
      <p:sp>
        <p:nvSpPr>
          <p:cNvPr id="24" name="TextBox 23"/>
          <p:cNvSpPr txBox="1"/>
          <p:nvPr/>
        </p:nvSpPr>
        <p:spPr>
          <a:xfrm>
            <a:off x="6372200" y="2996952"/>
            <a:ext cx="2160240" cy="1569660"/>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远程操控为主，并自主分析检查设施性能，及时报告反馈</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18" descr="timg (3).jpg"/>
          <p:cNvPicPr>
            <a:picLocks noChangeAspect="1"/>
          </p:cNvPicPr>
          <p:nvPr/>
        </p:nvPicPr>
        <p:blipFill>
          <a:blip r:embed="rId2" cstate="print"/>
          <a:stretch>
            <a:fillRect/>
          </a:stretch>
        </p:blipFill>
        <p:spPr>
          <a:xfrm>
            <a:off x="-1" y="0"/>
            <a:ext cx="9172871" cy="5157192"/>
          </a:xfrm>
          <a:prstGeom prst="rect">
            <a:avLst/>
          </a:prstGeom>
        </p:spPr>
      </p:pic>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323528" y="116632"/>
            <a:ext cx="3672408" cy="830997"/>
          </a:xfrm>
          <a:prstGeom prst="rect">
            <a:avLst/>
          </a:prstGeom>
          <a:noFill/>
        </p:spPr>
        <p:txBody>
          <a:bodyPr wrap="square" rtlCol="0">
            <a:spAutoFit/>
          </a:bodyPr>
          <a:lstStyle/>
          <a:p>
            <a:r>
              <a:rPr lang="zh-CN" altLang="en-US" sz="4800" b="1" dirty="0">
                <a:latin typeface="微软雅黑" pitchFamily="34" charset="-122"/>
                <a:ea typeface="微软雅黑" pitchFamily="34" charset="-122"/>
              </a:rPr>
              <a:t>不足分析</a:t>
            </a:r>
          </a:p>
        </p:txBody>
      </p:sp>
      <p:sp>
        <p:nvSpPr>
          <p:cNvPr id="5" name="矩形 4"/>
          <p:cNvSpPr/>
          <p:nvPr/>
        </p:nvSpPr>
        <p:spPr>
          <a:xfrm>
            <a:off x="467544" y="908720"/>
            <a:ext cx="237626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联系 7"/>
          <p:cNvSpPr/>
          <p:nvPr/>
        </p:nvSpPr>
        <p:spPr>
          <a:xfrm>
            <a:off x="539552" y="1484784"/>
            <a:ext cx="144016" cy="1440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联系 10"/>
          <p:cNvSpPr/>
          <p:nvPr/>
        </p:nvSpPr>
        <p:spPr>
          <a:xfrm>
            <a:off x="539552" y="3861048"/>
            <a:ext cx="144016" cy="1440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55576" y="1268760"/>
            <a:ext cx="1512168"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安全性</a:t>
            </a:r>
            <a:endParaRPr lang="zh-CN" altLang="en-US" sz="3200" b="1" dirty="0">
              <a:latin typeface="微软雅黑" pitchFamily="34" charset="-122"/>
              <a:ea typeface="微软雅黑" pitchFamily="34" charset="-122"/>
            </a:endParaRPr>
          </a:p>
        </p:txBody>
      </p:sp>
      <p:sp>
        <p:nvSpPr>
          <p:cNvPr id="15" name="TextBox 14"/>
          <p:cNvSpPr txBox="1"/>
          <p:nvPr/>
        </p:nvSpPr>
        <p:spPr>
          <a:xfrm>
            <a:off x="755576" y="3573016"/>
            <a:ext cx="2808312"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成本问题</a:t>
            </a:r>
            <a:endParaRPr lang="zh-CN" altLang="en-US" sz="3200" b="1" dirty="0">
              <a:latin typeface="微软雅黑" pitchFamily="34" charset="-122"/>
              <a:ea typeface="微软雅黑" pitchFamily="34" charset="-122"/>
            </a:endParaRPr>
          </a:p>
        </p:txBody>
      </p:sp>
      <p:sp>
        <p:nvSpPr>
          <p:cNvPr id="18" name="TextBox 17"/>
          <p:cNvSpPr txBox="1"/>
          <p:nvPr/>
        </p:nvSpPr>
        <p:spPr>
          <a:xfrm>
            <a:off x="755576" y="1916832"/>
            <a:ext cx="6264696" cy="1200329"/>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通过网络来进行楼宇的管理，可能会遭受到来自网络黑客的攻击，从而对整座楼宇造成巨大的影响。</a:t>
            </a:r>
            <a:endParaRPr lang="zh-CN" altLang="en-US" sz="2400" b="1" dirty="0">
              <a:latin typeface="微软雅黑" pitchFamily="34" charset="-122"/>
              <a:ea typeface="微软雅黑" pitchFamily="34" charset="-122"/>
            </a:endParaRPr>
          </a:p>
        </p:txBody>
      </p:sp>
      <p:sp>
        <p:nvSpPr>
          <p:cNvPr id="20" name="TextBox 19"/>
          <p:cNvSpPr txBox="1"/>
          <p:nvPr/>
        </p:nvSpPr>
        <p:spPr>
          <a:xfrm>
            <a:off x="755576" y="4293096"/>
            <a:ext cx="6264696" cy="1200329"/>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整座楼</a:t>
            </a:r>
            <a:r>
              <a:rPr lang="zh-CN" altLang="en-US" sz="2400" b="1" dirty="0" smtClean="0">
                <a:latin typeface="微软雅黑" pitchFamily="34" charset="-122"/>
                <a:ea typeface="微软雅黑" pitchFamily="34" charset="-122"/>
              </a:rPr>
              <a:t>宇大部分配备连接设备，将很大程度提升建造成本，用户家庭内配备各种的家用电器的费用也将提高</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内容占位符 18" descr="timg (3).jpg"/>
          <p:cNvPicPr>
            <a:picLocks noChangeAspect="1"/>
          </p:cNvPicPr>
          <p:nvPr/>
        </p:nvPicPr>
        <p:blipFill>
          <a:blip r:embed="rId2" cstate="print"/>
          <a:stretch>
            <a:fillRect/>
          </a:stretch>
        </p:blipFill>
        <p:spPr>
          <a:xfrm>
            <a:off x="-1" y="0"/>
            <a:ext cx="9172871" cy="5157192"/>
          </a:xfrm>
          <a:prstGeom prst="rect">
            <a:avLst/>
          </a:prstGeom>
        </p:spPr>
      </p:pic>
      <p:sp>
        <p:nvSpPr>
          <p:cNvPr id="5" name="TextBox 4"/>
          <p:cNvSpPr txBox="1"/>
          <p:nvPr/>
        </p:nvSpPr>
        <p:spPr>
          <a:xfrm>
            <a:off x="323528" y="116632"/>
            <a:ext cx="3672408" cy="830997"/>
          </a:xfrm>
          <a:prstGeom prst="rect">
            <a:avLst/>
          </a:prstGeom>
          <a:noFill/>
        </p:spPr>
        <p:txBody>
          <a:bodyPr wrap="square" rtlCol="0">
            <a:spAutoFit/>
          </a:bodyPr>
          <a:lstStyle/>
          <a:p>
            <a:r>
              <a:rPr lang="zh-CN" altLang="en-US" sz="4800" b="1" dirty="0">
                <a:latin typeface="微软雅黑" pitchFamily="34" charset="-122"/>
                <a:ea typeface="微软雅黑" pitchFamily="34" charset="-122"/>
              </a:rPr>
              <a:t>改进措施</a:t>
            </a:r>
          </a:p>
        </p:txBody>
      </p:sp>
      <p:sp>
        <p:nvSpPr>
          <p:cNvPr id="6" name="矩形 5"/>
          <p:cNvSpPr/>
          <p:nvPr/>
        </p:nvSpPr>
        <p:spPr>
          <a:xfrm>
            <a:off x="467544" y="908720"/>
            <a:ext cx="237626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Administrator\Desktop\timg (6).jpg"/>
          <p:cNvPicPr>
            <a:picLocks noChangeAspect="1" noChangeArrowheads="1"/>
          </p:cNvPicPr>
          <p:nvPr/>
        </p:nvPicPr>
        <p:blipFill>
          <a:blip r:embed="rId3" cstate="print"/>
          <a:srcRect/>
          <a:stretch>
            <a:fillRect/>
          </a:stretch>
        </p:blipFill>
        <p:spPr bwMode="auto">
          <a:xfrm>
            <a:off x="395536" y="1052736"/>
            <a:ext cx="2520280" cy="2520280"/>
          </a:xfrm>
          <a:prstGeom prst="rect">
            <a:avLst/>
          </a:prstGeom>
          <a:noFill/>
        </p:spPr>
      </p:pic>
      <p:sp>
        <p:nvSpPr>
          <p:cNvPr id="8" name="TextBox 7"/>
          <p:cNvSpPr txBox="1"/>
          <p:nvPr/>
        </p:nvSpPr>
        <p:spPr>
          <a:xfrm>
            <a:off x="2879304" y="1700808"/>
            <a:ext cx="6264696" cy="1200329"/>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加强网络防火墙的建设，提供特殊的验证措施保障用户的使用安全以及楼宇的正常控制，每隔一段时间进行控制平台的检查与更新。</a:t>
            </a:r>
            <a:endParaRPr lang="zh-CN" altLang="en-US" sz="2400" b="1" dirty="0">
              <a:latin typeface="微软雅黑" pitchFamily="34" charset="-122"/>
              <a:ea typeface="微软雅黑" pitchFamily="34" charset="-122"/>
            </a:endParaRPr>
          </a:p>
        </p:txBody>
      </p:sp>
      <p:pic>
        <p:nvPicPr>
          <p:cNvPr id="1027" name="Picture 3" descr="C:\Users\Administrator\Desktop\u=2484761947,2729005785&amp;fm=26&amp;gp=0.jpg"/>
          <p:cNvPicPr>
            <a:picLocks noChangeAspect="1" noChangeArrowheads="1"/>
          </p:cNvPicPr>
          <p:nvPr/>
        </p:nvPicPr>
        <p:blipFill>
          <a:blip r:embed="rId4" cstate="print"/>
          <a:srcRect/>
          <a:stretch>
            <a:fillRect/>
          </a:stretch>
        </p:blipFill>
        <p:spPr bwMode="auto">
          <a:xfrm>
            <a:off x="6732240" y="4077072"/>
            <a:ext cx="1584176" cy="1584176"/>
          </a:xfrm>
          <a:prstGeom prst="rect">
            <a:avLst/>
          </a:prstGeom>
          <a:noFill/>
        </p:spPr>
      </p:pic>
      <p:sp>
        <p:nvSpPr>
          <p:cNvPr id="10" name="TextBox 9"/>
          <p:cNvSpPr txBox="1"/>
          <p:nvPr/>
        </p:nvSpPr>
        <p:spPr>
          <a:xfrm>
            <a:off x="467544" y="4293096"/>
            <a:ext cx="6264696" cy="1938992"/>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使用新型材料装配设施，降低成本</a:t>
            </a:r>
            <a:endParaRPr lang="en-US" altLang="zh-CN" sz="2400" b="1" dirty="0" smtClean="0">
              <a:latin typeface="微软雅黑" pitchFamily="34" charset="-122"/>
              <a:ea typeface="微软雅黑" pitchFamily="34" charset="-122"/>
            </a:endParaRPr>
          </a:p>
          <a:p>
            <a:endParaRPr lang="en-US" altLang="zh-CN" sz="2400" b="1" dirty="0" smtClean="0">
              <a:latin typeface="微软雅黑" pitchFamily="34" charset="-122"/>
              <a:ea typeface="微软雅黑" pitchFamily="34" charset="-122"/>
            </a:endParaRPr>
          </a:p>
          <a:p>
            <a:r>
              <a:rPr lang="zh-CN" altLang="en-US" sz="2400" b="1" dirty="0" smtClean="0">
                <a:latin typeface="微软雅黑" pitchFamily="34" charset="-122"/>
                <a:ea typeface="微软雅黑" pitchFamily="34" charset="-122"/>
              </a:rPr>
              <a:t>有</a:t>
            </a:r>
            <a:r>
              <a:rPr lang="zh-CN" altLang="en-US" sz="2400" b="1" dirty="0">
                <a:latin typeface="微软雅黑" pitchFamily="34" charset="-122"/>
                <a:ea typeface="微软雅黑" pitchFamily="34" charset="-122"/>
              </a:rPr>
              <a:t>选</a:t>
            </a:r>
            <a:r>
              <a:rPr lang="zh-CN" altLang="en-US" sz="2400" b="1" dirty="0" smtClean="0">
                <a:latin typeface="微软雅黑" pitchFamily="34" charset="-122"/>
                <a:ea typeface="微软雅黑" pitchFamily="34" charset="-122"/>
              </a:rPr>
              <a:t>择的安装配备连接设备的设施，做到大部分智能化，少部分设施正常安装（例如楼道灯光等）</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内容占位符 18" descr="timg (3).jpg"/>
          <p:cNvPicPr>
            <a:picLocks noChangeAspect="1"/>
          </p:cNvPicPr>
          <p:nvPr/>
        </p:nvPicPr>
        <p:blipFill>
          <a:blip r:embed="rId2" cstate="print"/>
          <a:stretch>
            <a:fillRect/>
          </a:stretch>
        </p:blipFill>
        <p:spPr>
          <a:xfrm>
            <a:off x="-1" y="0"/>
            <a:ext cx="9172871" cy="5157192"/>
          </a:xfrm>
          <a:prstGeom prst="rect">
            <a:avLst/>
          </a:prstGeom>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323528" y="116632"/>
            <a:ext cx="3672408" cy="830997"/>
          </a:xfrm>
          <a:prstGeom prst="rect">
            <a:avLst/>
          </a:prstGeom>
          <a:noFill/>
        </p:spPr>
        <p:txBody>
          <a:bodyPr wrap="square" rtlCol="0">
            <a:spAutoFit/>
          </a:bodyPr>
          <a:lstStyle/>
          <a:p>
            <a:r>
              <a:rPr lang="zh-CN" altLang="en-US" sz="4800" b="1" dirty="0">
                <a:latin typeface="微软雅黑" pitchFamily="34" charset="-122"/>
                <a:ea typeface="微软雅黑" pitchFamily="34" charset="-122"/>
              </a:rPr>
              <a:t>管理方案</a:t>
            </a:r>
          </a:p>
        </p:txBody>
      </p:sp>
      <p:sp>
        <p:nvSpPr>
          <p:cNvPr id="5" name="矩形 4"/>
          <p:cNvSpPr/>
          <p:nvPr/>
        </p:nvSpPr>
        <p:spPr>
          <a:xfrm>
            <a:off x="467544" y="908720"/>
            <a:ext cx="237626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联系 5"/>
          <p:cNvSpPr/>
          <p:nvPr/>
        </p:nvSpPr>
        <p:spPr>
          <a:xfrm>
            <a:off x="539552" y="1484784"/>
            <a:ext cx="144016" cy="1440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联系 6"/>
          <p:cNvSpPr/>
          <p:nvPr/>
        </p:nvSpPr>
        <p:spPr>
          <a:xfrm>
            <a:off x="3563888" y="1484784"/>
            <a:ext cx="144016" cy="1440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联系 7"/>
          <p:cNvSpPr/>
          <p:nvPr/>
        </p:nvSpPr>
        <p:spPr>
          <a:xfrm>
            <a:off x="6372200" y="1484784"/>
            <a:ext cx="144016" cy="1440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755576" y="1340768"/>
            <a:ext cx="1512168"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用户反馈</a:t>
            </a:r>
          </a:p>
        </p:txBody>
      </p:sp>
      <p:sp>
        <p:nvSpPr>
          <p:cNvPr id="12" name="TextBox 11"/>
          <p:cNvSpPr txBox="1"/>
          <p:nvPr/>
        </p:nvSpPr>
        <p:spPr>
          <a:xfrm>
            <a:off x="3707904" y="1340768"/>
            <a:ext cx="1512168" cy="46166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平台更新</a:t>
            </a:r>
            <a:endParaRPr lang="zh-CN" altLang="en-US" sz="2400" b="1" dirty="0">
              <a:latin typeface="微软雅黑" pitchFamily="34" charset="-122"/>
              <a:ea typeface="微软雅黑" pitchFamily="34" charset="-122"/>
            </a:endParaRPr>
          </a:p>
        </p:txBody>
      </p:sp>
      <p:sp>
        <p:nvSpPr>
          <p:cNvPr id="13" name="TextBox 12"/>
          <p:cNvSpPr txBox="1"/>
          <p:nvPr/>
        </p:nvSpPr>
        <p:spPr>
          <a:xfrm>
            <a:off x="6516216" y="1340768"/>
            <a:ext cx="1512168" cy="46166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设施检查</a:t>
            </a:r>
            <a:endParaRPr lang="zh-CN" altLang="en-US" sz="2400" b="1" dirty="0">
              <a:latin typeface="微软雅黑" pitchFamily="34" charset="-122"/>
              <a:ea typeface="微软雅黑" pitchFamily="34" charset="-122"/>
            </a:endParaRPr>
          </a:p>
        </p:txBody>
      </p:sp>
      <p:sp>
        <p:nvSpPr>
          <p:cNvPr id="15" name="TextBox 14"/>
          <p:cNvSpPr txBox="1"/>
          <p:nvPr/>
        </p:nvSpPr>
        <p:spPr>
          <a:xfrm>
            <a:off x="755576" y="2132856"/>
            <a:ext cx="2304256" cy="1938992"/>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开通用户热线，及时接受楼宇内用户关于自己家内设施使用的疑问以及关于楼宇内公共设施的建议，不断完善。</a:t>
            </a:r>
            <a:endParaRPr lang="zh-CN" altLang="en-US" sz="2000" b="1" dirty="0">
              <a:latin typeface="微软雅黑" pitchFamily="34" charset="-122"/>
              <a:ea typeface="微软雅黑" pitchFamily="34" charset="-122"/>
            </a:endParaRPr>
          </a:p>
        </p:txBody>
      </p:sp>
      <p:sp>
        <p:nvSpPr>
          <p:cNvPr id="16" name="TextBox 15"/>
          <p:cNvSpPr txBox="1"/>
          <p:nvPr/>
        </p:nvSpPr>
        <p:spPr>
          <a:xfrm>
            <a:off x="3707904" y="2132856"/>
            <a:ext cx="2304256" cy="2246769"/>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每隔一</a:t>
            </a:r>
            <a:r>
              <a:rPr lang="zh-CN" altLang="en-US" sz="2000" b="1" dirty="0" smtClean="0">
                <a:latin typeface="微软雅黑" pitchFamily="34" charset="-122"/>
                <a:ea typeface="微软雅黑" pitchFamily="34" charset="-122"/>
              </a:rPr>
              <a:t>段时间为平台的各种运转进行仔细全面的检查，确保其检测控制功能的完善，并不断更新为</a:t>
            </a:r>
            <a:r>
              <a:rPr lang="zh-CN" altLang="en-US" sz="2000" b="1" dirty="0">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户提供更加全面优质的服务。</a:t>
            </a:r>
            <a:endParaRPr lang="zh-CN" altLang="en-US" sz="2000" b="1" dirty="0">
              <a:latin typeface="微软雅黑" pitchFamily="34" charset="-122"/>
              <a:ea typeface="微软雅黑" pitchFamily="34" charset="-122"/>
            </a:endParaRPr>
          </a:p>
        </p:txBody>
      </p:sp>
      <p:sp>
        <p:nvSpPr>
          <p:cNvPr id="18" name="TextBox 17"/>
          <p:cNvSpPr txBox="1"/>
          <p:nvPr/>
        </p:nvSpPr>
        <p:spPr>
          <a:xfrm>
            <a:off x="6300192" y="2132856"/>
            <a:ext cx="2304256" cy="2554545"/>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根据平台信息的反馈及时对各类损坏破旧的设施进行检查更换，并每隔一段时间对所有设施进行一次全面系统的检查，确保设施运转正常。</a:t>
            </a: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702</Words>
  <Application>Microsoft Office PowerPoint</Application>
  <PresentationFormat>全屏显示(4:3)</PresentationFormat>
  <Paragraphs>64</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17</cp:revision>
  <dcterms:created xsi:type="dcterms:W3CDTF">2019-05-02T06:27:54Z</dcterms:created>
  <dcterms:modified xsi:type="dcterms:W3CDTF">2019-05-02T09:08:25Z</dcterms:modified>
</cp:coreProperties>
</file>