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80" r:id="rId9"/>
    <p:sldId id="259" r:id="rId10"/>
    <p:sldId id="266" r:id="rId11"/>
    <p:sldId id="267" r:id="rId12"/>
    <p:sldId id="268" r:id="rId13"/>
    <p:sldId id="269" r:id="rId14"/>
    <p:sldId id="261" r:id="rId15"/>
    <p:sldId id="270" r:id="rId16"/>
    <p:sldId id="272" r:id="rId17"/>
    <p:sldId id="273" r:id="rId18"/>
    <p:sldId id="274" r:id="rId19"/>
    <p:sldId id="260" r:id="rId20"/>
    <p:sldId id="275" r:id="rId21"/>
    <p:sldId id="281" r:id="rId22"/>
    <p:sldId id="282" r:id="rId23"/>
    <p:sldId id="276" r:id="rId24"/>
    <p:sldId id="277" r:id="rId25"/>
    <p:sldId id="278" r:id="rId26"/>
    <p:sldId id="279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878-F62C-4EEF-B805-F774A6F4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B338-E04C-4B29-A1CB-56309857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5EFE-03C9-43FF-A8AE-979C6F0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242B-0F6C-448E-B3E3-EF2D1F4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AB6B-9426-4AD0-98EA-163992AD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1DE-95E5-4187-910D-DC0003E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04E5-F92D-41C0-A0C6-77D0CDB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803B-8019-424B-8031-6D73236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A3B4-87C7-494B-8596-1760DBED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9BFF-C8A8-4721-85CE-E9504C8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830A-8F7A-4EC1-94B5-620EA1C9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1625-8579-4D5E-B049-D9823CC9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4A48-4562-4E5A-96FE-AB9E9CB3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576-0F9B-4C8C-8E80-C2E14E4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E1C6-F5C5-4107-9978-26053045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0CE-2C0D-49C4-81D4-9A2E70AA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134-71C5-4962-A79C-66956C96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C1C-FC95-4E26-9949-AFF5D0F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C1-C5B7-4B9C-8E85-1FA7524E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7DC4-FD22-4B52-BF92-14A6DB7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D28A-CE60-48AB-8BFE-E4D919A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647C-9657-403D-A3EC-C55B7BF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D6F1-6560-4A7C-833E-6E56ABE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CB36-2B1C-491F-825A-41676ED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9A88-E9EC-4131-9080-FE2AD79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780-4BE8-404B-8F88-D454A20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A1A0-AD2B-4807-8345-7DD6F0F1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B7CF-3521-4175-AB8A-709FE6A9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BFF3-0C68-4A95-8354-A1267522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607C-464C-4542-AA68-F227651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069B-AC0B-4FC9-AEF3-7F0365A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B47E-6050-4793-B4BF-61E25B8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5165-6C38-47A4-817D-AF2A6273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A886-7943-476F-9033-34688F09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07B67-4465-40FA-BF3B-34C0A364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8D53-E22B-4567-8EDE-D79AFB5D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14A5-46FF-4B1B-8141-ACE1118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85FF-BA67-418A-A92A-6466DB7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AFA7-943C-4F4C-9589-B5F2EB4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83F0-4339-4AFE-AD86-FE72756B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4616-C9F1-4799-830D-9EFF60E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8134-AEA7-4D5C-9ACE-DFB6EEA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4A584-6E9A-47F1-B14B-45D89E8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D96D-6E77-4CA7-B56D-7F59E376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4EA3-F79D-432F-95A2-5997E32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9EAE-6D4E-4C55-9F08-22F27D4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3B64-403A-4CAB-929A-DCA55D37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575-19AD-4496-A3E2-09BCC50A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28BF-5B70-4F3F-971C-621A6057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43B4-08A6-4722-A3F1-E30A391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6274-8A65-4943-A3D5-725D26A1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BC23-491F-4D64-A6A9-0303A9C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8F2-E05E-41EA-9DBB-D8F4242F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72D5-9D4B-4644-9A15-55925BBC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5EB7-38EA-4916-A3E7-7815BCF4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864D-31AD-4FFB-BCA8-B1E6307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11B7-1C7A-41C7-A239-386FBC47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F13B-178C-4761-AA16-CCA47CF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C88-8F9F-4263-AB2B-AB2AAED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7AF1-9CDA-4927-8B4F-C877F699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4245-78EC-418A-BEAA-6578E920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8FE9-DE22-4220-B290-C4BB6E9E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CDF-8B10-4B88-B1FA-C184CDB9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4F7-A66F-4698-A092-6E92239B2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Visuomenės požiūris į dirbtinį intelektą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660E6-9802-4232-A4CE-04474D185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t-LT" dirty="0"/>
              <a:t>Sidas Dieliautas</a:t>
            </a:r>
          </a:p>
          <a:p>
            <a:pPr algn="r"/>
            <a:r>
              <a:rPr lang="lt-LT" dirty="0"/>
              <a:t>PI22B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Etika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AI plėtra kelia etinių problemų, svarbu užtikrinti, kad AI būtų naudojamas atsakingai, laikantis etikos principų ir normų, siekiant apsaugoti individų teises ir laisves.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Dar buvo nagrinėtas tyrimas: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7FDC-00EE-4860-8E6E-F8813AEC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7" y="2207800"/>
            <a:ext cx="9470922" cy="26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pasaulio darbuotojų bijo, kad per artimiausius trejus metus AI gali pakeisti jų darbo vietas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438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14% darbuotojų jau prarado darbo vietas dėl AI. 2023 metų gegužę JAV buvo prarasta 3,900 darbo vietų dėl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5602" cy="107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AI daugiausiai paveikia išsilavinusius darbuotojus uždirbančius iki 80,000 dolerių per metus.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079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darbuotojų išreiškia susirūpinimą dėl galimo darbo vietų praradimo dėl technologijų pažangos.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7C8EB-E493-429F-9333-3EBA246AB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7289"/>
            <a:ext cx="7442675" cy="32127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EB938-3716-48C5-9FC0-904145DF6F1E}"/>
              </a:ext>
            </a:extLst>
          </p:cNvPr>
          <p:cNvSpPr txBox="1"/>
          <p:nvPr/>
        </p:nvSpPr>
        <p:spPr>
          <a:xfrm>
            <a:off x="1048996" y="476000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rodo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didžioji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apklaustųjų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teigiamą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arba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neutralią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nuomonę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dirbtinį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intelektą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85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0AB69-BEC6-47CF-BD13-E1AA8895D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3106"/>
            <a:ext cx="7254667" cy="30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466F-BC31-4C7E-AFC3-00FCFCD10D61}"/>
              </a:ext>
            </a:extLst>
          </p:cNvPr>
          <p:cNvSpPr txBox="1"/>
          <p:nvPr/>
        </p:nvSpPr>
        <p:spPr>
          <a:xfrm>
            <a:off x="838200" y="4589092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visuomenėje egzistuoja nevienareikšmis požiūris į AI taikymą švietimo srityje, su beveik vienodu skaičiumi palaikančių ir skeptiškai nusiteikusiųjų.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9114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0F6-0F1E-391B-FE2B-32E94574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Pagrindiniai</a:t>
            </a:r>
            <a:r>
              <a:rPr lang="en-GB" dirty="0"/>
              <a:t> </a:t>
            </a:r>
            <a:r>
              <a:rPr lang="en-GB" dirty="0" err="1"/>
              <a:t>tyrimai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52AEE-9A50-A5D5-C7F8-88DBE925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67247" cy="4351338"/>
          </a:xfrm>
        </p:spPr>
      </p:pic>
    </p:spTree>
    <p:extLst>
      <p:ext uri="{BB962C8B-B14F-4D97-AF65-F5344CB8AC3E}">
        <p14:creationId xmlns:p14="http://schemas.microsoft.com/office/powerpoint/2010/main" val="325055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C54-0998-7A5B-EBBB-BEBDABCD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Pagrindiniai</a:t>
            </a:r>
            <a:r>
              <a:rPr lang="en-GB" dirty="0"/>
              <a:t> </a:t>
            </a:r>
            <a:r>
              <a:rPr lang="en-GB" dirty="0" err="1"/>
              <a:t>tyrimai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17D31-17DD-8642-666F-FDC8EAF5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61" y="1690688"/>
            <a:ext cx="4559839" cy="4458401"/>
          </a:xfrm>
        </p:spPr>
      </p:pic>
    </p:spTree>
    <p:extLst>
      <p:ext uri="{BB962C8B-B14F-4D97-AF65-F5344CB8AC3E}">
        <p14:creationId xmlns:p14="http://schemas.microsoft.com/office/powerpoint/2010/main" val="40569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tikslas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Ištirti</a:t>
            </a:r>
            <a:r>
              <a:rPr dirty="0"/>
              <a:t> </a:t>
            </a:r>
            <a:r>
              <a:rPr dirty="0" err="1"/>
              <a:t>visuomenės</a:t>
            </a:r>
            <a:r>
              <a:rPr dirty="0"/>
              <a:t> </a:t>
            </a:r>
            <a:r>
              <a:rPr dirty="0" err="1"/>
              <a:t>požiūrį</a:t>
            </a:r>
            <a:r>
              <a:rPr dirty="0"/>
              <a:t> į </a:t>
            </a:r>
            <a:r>
              <a:rPr dirty="0" err="1"/>
              <a:t>dirbtinį</a:t>
            </a:r>
            <a:r>
              <a:rPr dirty="0"/>
              <a:t> </a:t>
            </a:r>
            <a:r>
              <a:rPr dirty="0" err="1"/>
              <a:t>intelektą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I) </a:t>
            </a:r>
            <a:r>
              <a:rPr dirty="0" err="1"/>
              <a:t>ir</a:t>
            </a:r>
            <a:r>
              <a:rPr dirty="0"/>
              <a:t> jo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, </a:t>
            </a:r>
            <a:r>
              <a:rPr dirty="0" err="1"/>
              <a:t>darbui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mokymuisi</a:t>
            </a:r>
            <a:r>
              <a:rPr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2B942-DF38-4606-9260-3C53DE8FF5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286"/>
            <a:ext cx="7895602" cy="32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AI matomas kaip naudingas įrankis, yra ir reikšmingų nuogąstavimų dėl jo poveikio darbo vietų stabilumui.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231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dalis žmonių mato AI sprendimų priėmimą kaip naudingą, yra ir reikšminga dalis, kuri turi atsargų požiūrį arba yra visiškai priešiška šiai idėjai.</a:t>
            </a:r>
            <a:endParaRPr lang="lt-L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B5576B-B194-4CDA-9E61-268C0E47D6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75268"/>
            <a:ext cx="7365763" cy="312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1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yra reikšminga dalis žmonių, kurie nerimauja dėl AI poveikio ateičiai, nors yra ir tie, kurie mato potencialią naudą su tam tikromis sąlygomis.</a:t>
            </a:r>
            <a:endParaRPr lang="lt-L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2B92A-216B-41E8-9B82-39B8C4B27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861"/>
            <a:ext cx="7297396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AI turi įvairiapusį poveikį meno sferoje, tiek teigiamą, tiek neigiamą.</a:t>
            </a:r>
            <a:endParaRPr lang="lt-L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C0804-5B68-4F49-882C-390FAE2373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7" y="1460017"/>
            <a:ext cx="7192912" cy="3158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3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BA5-D34A-4FFC-84FE-6F2423B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5F07-C4DF-4888-91A2-8F5DD12F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šis tyrimas atskleidė, kad visuomenėje yra mišrus požiūris į AI – žmonės pripažįsta jo privalumus, tačiau nerimauja dėl galimų neigiamų pasekmių tiek darbui, tiek privatumui, tiek kūrybiškumui.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3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A9E9-774C-4459-A35B-43C9FD7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Siūlymai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8A90-AF75-401C-96AD-13552DFC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Norint, kad AI būtų plačiau priimtas ir efektyviai integruotas į visuomenę, būtina spręsti šiuos nuogąstavimus ir užtikrinti etišką bei atsakingą AI naudojimą.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uždaviniai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Suprasti</a:t>
            </a:r>
            <a:r>
              <a:rPr dirty="0"/>
              <a:t> </a:t>
            </a:r>
            <a:r>
              <a:rPr dirty="0" err="1"/>
              <a:t>pagrindinius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motyvus</a:t>
            </a:r>
            <a:r>
              <a:rPr dirty="0"/>
              <a:t> </a:t>
            </a:r>
            <a:r>
              <a:rPr dirty="0" err="1"/>
              <a:t>naudotis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technologijomis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Nustatyti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kasdieniam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Išanalizuoti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įtaką</a:t>
            </a:r>
            <a:r>
              <a:rPr dirty="0"/>
              <a:t> </a:t>
            </a:r>
            <a:r>
              <a:rPr dirty="0" err="1"/>
              <a:t>profesinei</a:t>
            </a:r>
            <a:r>
              <a:rPr dirty="0"/>
              <a:t> </a:t>
            </a:r>
            <a:r>
              <a:rPr dirty="0" err="1"/>
              <a:t>veiklai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5F69-6C32-4B5C-AB01-A162AB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metodologija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71EE-D206-4942-954F-1AB4918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Apklausa: Naudojama Google Forms apklausa duomenų rinkimui.</a:t>
            </a:r>
          </a:p>
          <a:p>
            <a:r>
              <a:rPr lang="en-GB" dirty="0"/>
              <a:t>B</a:t>
            </a:r>
            <a:r>
              <a:rPr lang="lt-LT" dirty="0"/>
              <a:t>uvo apklausta studentų ir vyresnių žmonių.</a:t>
            </a:r>
          </a:p>
          <a:p>
            <a:pPr marL="0" indent="0">
              <a:buNone/>
            </a:pPr>
            <a:r>
              <a:rPr lang="lt-LT" dirty="0"/>
              <a:t>Apklausta žmonių: 31.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089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CA3C-0BE9-6269-64E2-6DD1DC8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Respondentų</a:t>
            </a:r>
            <a:r>
              <a:rPr lang="en-GB" dirty="0"/>
              <a:t> </a:t>
            </a:r>
            <a:r>
              <a:rPr lang="en-GB" dirty="0" err="1"/>
              <a:t>charekteristika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5CD97-EB8B-51E3-DD62-B383ED80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09833" cy="4351338"/>
          </a:xfrm>
        </p:spPr>
      </p:pic>
    </p:spTree>
    <p:extLst>
      <p:ext uri="{BB962C8B-B14F-4D97-AF65-F5344CB8AC3E}">
        <p14:creationId xmlns:p14="http://schemas.microsoft.com/office/powerpoint/2010/main" val="32234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Buvo išnagrinėta </a:t>
            </a:r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</a:p>
          <a:p>
            <a:pPr marL="0" indent="0">
              <a:buNone/>
            </a:pPr>
            <a:r>
              <a:rPr lang="lt-LT" dirty="0"/>
              <a:t>Tyrimas analizavo 100 DI etikos dokumentų, išleistų tarp 2015 ir 2022 metų, pateikdamas išsamų etikos kraštovaizdžio vaizdą DI srityje. Analizė išryškino pagrindines tendencijas ir spragas esamoje literatūroje</a:t>
            </a:r>
            <a:endParaRPr lang="lt-LT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4FB-AF66-427B-96DC-9AB9592F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68371"/>
            <a:ext cx="8004801" cy="19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Dirbtinis intelektas (AI) tampa neatsiejama darbo vietų dalimi, keisdamas tradicinius procesus ir suteikdamas naujų galimybių.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mokymuose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Švietimo srityje AI technologijos transformuoja mokymosi procesą. Personalizuotos mokymosi platformos naudoja AI algoritmus, pritaikant mokymosi turinį pagal studentų poreikius.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kūryboje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Kūrybinėje srityje AI įrankiai, tokie kaip DALL-E, leidžia menininkams ir dizaineriams kurti unikalius vaizdus pagal tekstinius aprašymus..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A480F-75AD-40D4-B475-56E67957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51" y="3110608"/>
            <a:ext cx="3058966" cy="3066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1481-8388-4DBD-B915-E2ADB5B872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817" y="3640509"/>
            <a:ext cx="2672646" cy="2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31DFCC9BC6B4D812DF8F67DF15900" ma:contentTypeVersion="18" ma:contentTypeDescription="Create a new document." ma:contentTypeScope="" ma:versionID="1500be919dd62d71e25156b5e39c874d">
  <xsd:schema xmlns:xsd="http://www.w3.org/2001/XMLSchema" xmlns:xs="http://www.w3.org/2001/XMLSchema" xmlns:p="http://schemas.microsoft.com/office/2006/metadata/properties" xmlns:ns3="b92ea931-a124-43a6-b694-04f0afbb4f0a" xmlns:ns4="412e92c6-d7c6-4b01-bc13-bf9fdc893b7a" targetNamespace="http://schemas.microsoft.com/office/2006/metadata/properties" ma:root="true" ma:fieldsID="a48f2632c92b202eb9fde468659e2c0f" ns3:_="" ns4:_="">
    <xsd:import namespace="b92ea931-a124-43a6-b694-04f0afbb4f0a"/>
    <xsd:import namespace="412e92c6-d7c6-4b01-bc13-bf9fdc893b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ea931-a124-43a6-b694-04f0afbb4f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92c6-d7c6-4b01-bc13-bf9fdc893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2e92c6-d7c6-4b01-bc13-bf9fdc893b7a" xsi:nil="true"/>
  </documentManagement>
</p:properties>
</file>

<file path=customXml/itemProps1.xml><?xml version="1.0" encoding="utf-8"?>
<ds:datastoreItem xmlns:ds="http://schemas.openxmlformats.org/officeDocument/2006/customXml" ds:itemID="{41FF80C7-AFA0-4FCE-9870-5301C3E98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316E9-91C0-4D36-8DDE-661E7E1AAE4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92ea931-a124-43a6-b694-04f0afbb4f0a"/>
    <ds:schemaRef ds:uri="412e92c6-d7c6-4b01-bc13-bf9fdc893b7a"/>
  </ds:schemaRefs>
</ds:datastoreItem>
</file>

<file path=customXml/itemProps3.xml><?xml version="1.0" encoding="utf-8"?>
<ds:datastoreItem xmlns:ds="http://schemas.openxmlformats.org/officeDocument/2006/customXml" ds:itemID="{AE57AA4C-A764-4EC4-8197-F4E852797FA6}">
  <ds:schemaRefs>
    <ds:schemaRef ds:uri="http://schemas.microsoft.com/office/2006/metadata/properties"/>
    <ds:schemaRef ds:uri="http://www.w3.org/2000/xmlns/"/>
    <ds:schemaRef ds:uri="412e92c6-d7c6-4b01-bc13-bf9fdc893b7a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613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Visuomenės požiūris į dirbtinį intelektą</vt:lpstr>
      <vt:lpstr>Tyrimo tikslas</vt:lpstr>
      <vt:lpstr>Tyrimo uždaviniai</vt:lpstr>
      <vt:lpstr>Tyrimo metodologija</vt:lpstr>
      <vt:lpstr>Respondentų charekteristika</vt:lpstr>
      <vt:lpstr>Teorinės tyrimo dalies pristatymas</vt:lpstr>
      <vt:lpstr>An Inventory of AI ethics: Analyzing 100 documents</vt:lpstr>
      <vt:lpstr>An Inventory of AI ethics: Analyzing 100 documents: mokymuose</vt:lpstr>
      <vt:lpstr>An Inventory of AI ethics: Analyzing 100 documents: kūryboje</vt:lpstr>
      <vt:lpstr>An Inventory of AI ethics: Analyzing 100 documents: Etika</vt:lpstr>
      <vt:lpstr>Teorinės tyrimo dalies pristatymas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Tyrimo išvados</vt:lpstr>
      <vt:lpstr>Siūlymai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Tyrimo pavadinimas</dc:title>
  <dc:creator>Anželika Slimanavičienė</dc:creator>
  <cp:lastModifiedBy>Sidas Dieliautas</cp:lastModifiedBy>
  <cp:revision>13</cp:revision>
  <dcterms:created xsi:type="dcterms:W3CDTF">2024-04-24T13:45:46Z</dcterms:created>
  <dcterms:modified xsi:type="dcterms:W3CDTF">2024-06-06T11:35:42Z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0x010100A4931DFCC9BC6B4D812DF8F67DF15900</vt:lpwstr>
  </property>
</Properties>
</file>