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66" r:id="rId6"/>
    <p:sldId id="258" r:id="rId7"/>
    <p:sldId id="265" r:id="rId8"/>
    <p:sldId id="260" r:id="rId9"/>
    <p:sldId id="269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0" Type="http://schemas.openxmlformats.org/officeDocument/2006/relationships/tags" Target="../tags/tag27.xml"/><Relationship Id="rId3" Type="http://schemas.openxmlformats.org/officeDocument/2006/relationships/tags" Target="../tags/tag2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4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2.jpeg"/><Relationship Id="rId5" Type="http://schemas.openxmlformats.org/officeDocument/2006/relationships/tags" Target="../tags/tag88.xml"/><Relationship Id="rId4" Type="http://schemas.openxmlformats.org/officeDocument/2006/relationships/image" Target="../media/image1.jpeg"/><Relationship Id="rId30" Type="http://schemas.openxmlformats.org/officeDocument/2006/relationships/tags" Target="../tags/tag112.xml"/><Relationship Id="rId3" Type="http://schemas.openxmlformats.org/officeDocument/2006/relationships/tags" Target="../tags/tag87.xml"/><Relationship Id="rId29" Type="http://schemas.openxmlformats.org/officeDocument/2006/relationships/tags" Target="../tags/tag111.xml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tags" Target="../tags/tag108.xml"/><Relationship Id="rId25" Type="http://schemas.openxmlformats.org/officeDocument/2006/relationships/tags" Target="../tags/tag107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tags" Target="../tags/tag86.xml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image" Target="../media/image3.jpeg"/><Relationship Id="rId4" Type="http://schemas.openxmlformats.org/officeDocument/2006/relationships/tags" Target="../tags/tag114.xml"/><Relationship Id="rId3" Type="http://schemas.openxmlformats.org/officeDocument/2006/relationships/image" Target="../media/image5.jpeg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6.jpeg"/><Relationship Id="rId5" Type="http://schemas.openxmlformats.org/officeDocument/2006/relationships/tags" Target="../tags/tag121.xml"/><Relationship Id="rId4" Type="http://schemas.openxmlformats.org/officeDocument/2006/relationships/image" Target="../media/image4.jpe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image" Target="../media/image7.jpe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image" Target="../media/image8.jpe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../media/image4.jpe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image" Target="../media/image3.jpeg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image" Target="../media/image3.jpeg"/><Relationship Id="rId5" Type="http://schemas.openxmlformats.org/officeDocument/2006/relationships/tags" Target="../tags/tag164.xml"/><Relationship Id="rId4" Type="http://schemas.openxmlformats.org/officeDocument/2006/relationships/image" Target="../media/image4.jpeg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3.jpe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image" Target="../media/image2.jpeg"/><Relationship Id="rId5" Type="http://schemas.openxmlformats.org/officeDocument/2006/relationships/tags" Target="../tags/tag36.xml"/><Relationship Id="rId4" Type="http://schemas.openxmlformats.org/officeDocument/2006/relationships/image" Target="../media/image1.jpe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3.jpeg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3.jpeg"/><Relationship Id="rId2" Type="http://schemas.openxmlformats.org/officeDocument/2006/relationships/tags" Target="../tags/tag49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2.jpeg"/><Relationship Id="rId5" Type="http://schemas.openxmlformats.org/officeDocument/2006/relationships/tags" Target="../tags/tag60.xml"/><Relationship Id="rId4" Type="http://schemas.openxmlformats.org/officeDocument/2006/relationships/image" Target="../media/image1.jpe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3.jpe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4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4640" y="264160"/>
            <a:ext cx="11612880" cy="633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4107180" cy="320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41600" y="3638550"/>
            <a:ext cx="3650400" cy="321945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3650401" y="2228508"/>
            <a:ext cx="1934350" cy="977465"/>
            <a:chOff x="915735" y="1477422"/>
            <a:chExt cx="1352010" cy="683197"/>
          </a:xfrm>
        </p:grpSpPr>
        <p:grpSp>
          <p:nvGrpSpPr>
            <p:cNvPr id="24" name="组合 23"/>
            <p:cNvGrpSpPr/>
            <p:nvPr/>
          </p:nvGrpSpPr>
          <p:grpSpPr>
            <a:xfrm>
              <a:off x="1164031" y="1477422"/>
              <a:ext cx="1103714" cy="252841"/>
              <a:chOff x="-164381" y="2115819"/>
              <a:chExt cx="4132033" cy="94657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-164381" y="2115819"/>
                <a:ext cx="2833726" cy="473287"/>
                <a:chOff x="-8578756" y="1524000"/>
                <a:chExt cx="7847236" cy="1310640"/>
              </a:xfrm>
            </p:grpSpPr>
            <p:sp>
              <p:nvSpPr>
                <p:cNvPr id="40" name="弧形 39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41" name="直接连接符 40"/>
                <p:cNvCxnSpPr>
                  <a:stCxn id="40" idx="0"/>
                </p:cNvCxnSpPr>
                <p:nvPr>
                  <p:custDataLst>
                    <p:tags r:id="rId9"/>
                  </p:custDataLst>
                </p:nvPr>
              </p:nvCxnSpPr>
              <p:spPr>
                <a:xfrm flipH="1">
                  <a:off x="-8578756" y="1524000"/>
                  <a:ext cx="7191915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弧形 42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-2255791" y="1524000"/>
                  <a:ext cx="1310641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 flipH="1" flipV="1">
                <a:off x="1601698" y="2589108"/>
                <a:ext cx="2365954" cy="473287"/>
                <a:chOff x="-7283387" y="1524000"/>
                <a:chExt cx="6551867" cy="1310640"/>
              </a:xfrm>
            </p:grpSpPr>
            <p:sp>
              <p:nvSpPr>
                <p:cNvPr id="37" name="弧形 36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38" name="直接连接符 37"/>
                <p:cNvCxnSpPr>
                  <a:stCxn id="37" idx="0"/>
                </p:cNvCxnSpPr>
                <p:nvPr>
                  <p:custDataLst>
                    <p:tags r:id="rId13"/>
                  </p:custDataLst>
                </p:nvPr>
              </p:nvCxnSpPr>
              <p:spPr>
                <a:xfrm flipH="1" flipV="1">
                  <a:off x="-7283387" y="1524001"/>
                  <a:ext cx="589654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 flipV="1">
              <a:off x="915735" y="1907778"/>
              <a:ext cx="1103714" cy="252841"/>
              <a:chOff x="-164381" y="2115819"/>
              <a:chExt cx="4132033" cy="94657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164381" y="2115819"/>
                <a:ext cx="2833726" cy="473287"/>
                <a:chOff x="-8578756" y="1524000"/>
                <a:chExt cx="7847236" cy="1310640"/>
              </a:xfrm>
            </p:grpSpPr>
            <p:sp>
              <p:nvSpPr>
                <p:cNvPr id="31" name="弧形 30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32" name="直接连接符 31"/>
                <p:cNvCxnSpPr>
                  <a:stCxn id="31" idx="0"/>
                </p:cNvCxnSpPr>
                <p:nvPr>
                  <p:custDataLst>
                    <p:tags r:id="rId16"/>
                  </p:custDataLst>
                </p:nvPr>
              </p:nvCxnSpPr>
              <p:spPr>
                <a:xfrm flipH="1">
                  <a:off x="-8578756" y="1524000"/>
                  <a:ext cx="7191915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>
                  <p:custDataLst>
                    <p:tags r:id="rId17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弧形 33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-2255791" y="1524000"/>
                  <a:ext cx="1310641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flipH="1" flipV="1">
                <a:off x="1601698" y="2589108"/>
                <a:ext cx="2365954" cy="473287"/>
                <a:chOff x="-7283387" y="1524000"/>
                <a:chExt cx="6551867" cy="1310640"/>
              </a:xfrm>
            </p:grpSpPr>
            <p:sp>
              <p:nvSpPr>
                <p:cNvPr id="28" name="弧形 27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29" name="直接连接符 28"/>
                <p:cNvCxnSpPr>
                  <a:stCxn id="28" idx="0"/>
                </p:cNvCxnSpPr>
                <p:nvPr>
                  <p:custDataLst>
                    <p:tags r:id="rId20"/>
                  </p:custDataLst>
                </p:nvPr>
              </p:nvCxnSpPr>
              <p:spPr>
                <a:xfrm flipH="1" flipV="1">
                  <a:off x="-7283387" y="1524001"/>
                  <a:ext cx="589654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" name="直接连接符 19"/>
          <p:cNvCxnSpPr/>
          <p:nvPr>
            <p:custDataLst>
              <p:tags r:id="rId22"/>
            </p:custDataLst>
          </p:nvPr>
        </p:nvCxnSpPr>
        <p:spPr>
          <a:xfrm flipV="1">
            <a:off x="7070375" y="799323"/>
            <a:ext cx="897606" cy="9384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3"/>
            </p:custDataLst>
          </p:nvPr>
        </p:nvCxnSpPr>
        <p:spPr>
          <a:xfrm flipV="1">
            <a:off x="6823261" y="1075509"/>
            <a:ext cx="617786" cy="6623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24"/>
            </p:custDataLst>
          </p:nvPr>
        </p:nvCxnSpPr>
        <p:spPr>
          <a:xfrm flipV="1">
            <a:off x="4734600" y="5101109"/>
            <a:ext cx="875802" cy="9384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25"/>
            </p:custDataLst>
          </p:nvPr>
        </p:nvCxnSpPr>
        <p:spPr>
          <a:xfrm flipV="1">
            <a:off x="4481127" y="5396375"/>
            <a:ext cx="617786" cy="6623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6"/>
            </p:custDataLst>
          </p:nvPr>
        </p:nvSpPr>
        <p:spPr>
          <a:xfrm>
            <a:off x="6054334" y="1323977"/>
            <a:ext cx="1154601" cy="4072398"/>
          </a:xfrm>
        </p:spPr>
        <p:txBody>
          <a:bodyPr vert="eaVert" lIns="91440" tIns="45720" rIns="91440" bIns="45720" anchor="ctr" anchorCtr="0">
            <a:normAutofit/>
          </a:bodyPr>
          <a:lstStyle>
            <a:lvl1pPr algn="dist">
              <a:defRPr sz="7200" spc="600" baseline="0"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7"/>
            </p:custDataLst>
          </p:nvPr>
        </p:nvSpPr>
        <p:spPr>
          <a:xfrm>
            <a:off x="7203063" y="2483091"/>
            <a:ext cx="431800" cy="2812810"/>
          </a:xfrm>
        </p:spPr>
        <p:txBody>
          <a:bodyPr vert="eaVert" lIns="91440" tIns="45720" rIns="91440" bIns="45720" anchor="b" anchorCtr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1934210" cy="15074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1440" tIns="45720" rIns="91440" bIns="4572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40" y="264160"/>
            <a:ext cx="11612880" cy="633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410718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41600" y="3638550"/>
            <a:ext cx="3650400" cy="321945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4160145" y="926794"/>
            <a:ext cx="3334758" cy="4828272"/>
            <a:chOff x="5653665" y="1649218"/>
            <a:chExt cx="2835799" cy="4105848"/>
          </a:xfrm>
        </p:grpSpPr>
        <p:grpSp>
          <p:nvGrpSpPr>
            <p:cNvPr id="17" name="组合 16"/>
            <p:cNvGrpSpPr/>
            <p:nvPr/>
          </p:nvGrpSpPr>
          <p:grpSpPr>
            <a:xfrm>
              <a:off x="5919524" y="2738471"/>
              <a:ext cx="1181785" cy="249449"/>
              <a:chOff x="-164381" y="2115819"/>
              <a:chExt cx="4132033" cy="94657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-164381" y="2115819"/>
                <a:ext cx="2833726" cy="473287"/>
                <a:chOff x="-8578756" y="1524000"/>
                <a:chExt cx="7847236" cy="1310640"/>
              </a:xfrm>
            </p:grpSpPr>
            <p:sp>
              <p:nvSpPr>
                <p:cNvPr id="33" name="弧形 32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连接符 33"/>
                <p:cNvCxnSpPr>
                  <a:stCxn id="33" idx="0"/>
                </p:cNvCxnSpPr>
                <p:nvPr>
                  <p:custDataLst>
                    <p:tags r:id="rId9"/>
                  </p:custDataLst>
                </p:nvPr>
              </p:nvCxnSpPr>
              <p:spPr>
                <a:xfrm flipH="1">
                  <a:off x="-8578756" y="1524000"/>
                  <a:ext cx="7191915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弧形 3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-2255791" y="1524000"/>
                  <a:ext cx="1310641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flipH="1" flipV="1">
                <a:off x="1601698" y="2589108"/>
                <a:ext cx="2365954" cy="473287"/>
                <a:chOff x="-7283387" y="1524000"/>
                <a:chExt cx="6551867" cy="1310640"/>
              </a:xfrm>
            </p:grpSpPr>
            <p:sp>
              <p:nvSpPr>
                <p:cNvPr id="30" name="弧形 2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>
                  <a:stCxn id="30" idx="0"/>
                </p:cNvCxnSpPr>
                <p:nvPr>
                  <p:custDataLst>
                    <p:tags r:id="rId13"/>
                  </p:custDataLst>
                </p:nvPr>
              </p:nvCxnSpPr>
              <p:spPr>
                <a:xfrm flipH="1" flipV="1">
                  <a:off x="-7283387" y="1524001"/>
                  <a:ext cx="589654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>
                  <p:custDataLst>
                    <p:tags r:id="rId14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组合 17"/>
            <p:cNvGrpSpPr/>
            <p:nvPr/>
          </p:nvGrpSpPr>
          <p:grpSpPr>
            <a:xfrm flipV="1">
              <a:off x="5653665" y="3163053"/>
              <a:ext cx="1181785" cy="249449"/>
              <a:chOff x="-164381" y="2115819"/>
              <a:chExt cx="4132033" cy="94657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64381" y="2115819"/>
                <a:ext cx="2833726" cy="473287"/>
                <a:chOff x="-8578756" y="1524000"/>
                <a:chExt cx="7847236" cy="1310640"/>
              </a:xfrm>
            </p:grpSpPr>
            <p:sp>
              <p:nvSpPr>
                <p:cNvPr id="24" name="弧形 23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/>
                <p:cNvCxnSpPr>
                  <a:stCxn id="24" idx="0"/>
                </p:cNvCxnSpPr>
                <p:nvPr>
                  <p:custDataLst>
                    <p:tags r:id="rId16"/>
                  </p:custDataLst>
                </p:nvPr>
              </p:nvCxnSpPr>
              <p:spPr>
                <a:xfrm flipH="1">
                  <a:off x="-8578756" y="1524000"/>
                  <a:ext cx="7191915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>
                  <p:custDataLst>
                    <p:tags r:id="rId17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弧形 26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-2255791" y="1524000"/>
                  <a:ext cx="1310641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 flipH="1" flipV="1">
                <a:off x="1601698" y="2589108"/>
                <a:ext cx="2365954" cy="473287"/>
                <a:chOff x="-7283387" y="1524000"/>
                <a:chExt cx="6551867" cy="1310640"/>
              </a:xfrm>
            </p:grpSpPr>
            <p:sp>
              <p:nvSpPr>
                <p:cNvPr id="21" name="弧形 20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-2042160" y="1524000"/>
                  <a:ext cx="1310640" cy="1310640"/>
                </a:xfrm>
                <a:prstGeom prst="arc">
                  <a:avLst>
                    <a:gd name="adj1" fmla="val 16200000"/>
                    <a:gd name="adj2" fmla="val 5400000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1" idx="0"/>
                </p:cNvCxnSpPr>
                <p:nvPr>
                  <p:custDataLst>
                    <p:tags r:id="rId20"/>
                  </p:custDataLst>
                </p:nvPr>
              </p:nvCxnSpPr>
              <p:spPr>
                <a:xfrm flipH="1" flipV="1">
                  <a:off x="-7283387" y="1524001"/>
                  <a:ext cx="589654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-2971800" y="2834640"/>
                  <a:ext cx="158496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直接连接符 12"/>
            <p:cNvCxnSpPr/>
            <p:nvPr>
              <p:custDataLst>
                <p:tags r:id="rId22"/>
              </p:custDataLst>
            </p:nvPr>
          </p:nvCxnSpPr>
          <p:spPr>
            <a:xfrm flipV="1">
              <a:off x="7817775" y="1649218"/>
              <a:ext cx="671689" cy="64690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23"/>
              </p:custDataLst>
            </p:nvPr>
          </p:nvCxnSpPr>
          <p:spPr>
            <a:xfrm flipV="1">
              <a:off x="7632574" y="1839915"/>
              <a:ext cx="462343" cy="45648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24"/>
              </p:custDataLst>
            </p:nvPr>
          </p:nvCxnSpPr>
          <p:spPr>
            <a:xfrm flipV="1">
              <a:off x="6068869" y="5094895"/>
              <a:ext cx="655212" cy="64690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25"/>
              </p:custDataLst>
            </p:nvPr>
          </p:nvCxnSpPr>
          <p:spPr>
            <a:xfrm flipV="1">
              <a:off x="5878891" y="5298584"/>
              <a:ext cx="462343" cy="45648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29"/>
            </p:custDataLst>
          </p:nvPr>
        </p:nvSpPr>
        <p:spPr>
          <a:xfrm>
            <a:off x="5490631" y="3200400"/>
            <a:ext cx="475007" cy="2539066"/>
          </a:xfrm>
        </p:spPr>
        <p:txBody>
          <a:bodyPr vert="eaVert" lIns="90000" tIns="46800" rIns="90000" bIns="4680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6023160" y="1687521"/>
            <a:ext cx="1236522" cy="3642844"/>
          </a:xfrm>
        </p:spPr>
        <p:txBody>
          <a:bodyPr vert="eaVert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11060430" y="0"/>
            <a:ext cx="1136015" cy="885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0" y="5332730"/>
            <a:ext cx="1718945" cy="151638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1934210" cy="1507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817735" y="4750435"/>
            <a:ext cx="2378710" cy="2098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1449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6200000">
            <a:off x="-155575" y="5513705"/>
            <a:ext cx="1515745" cy="1181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282555" y="5160645"/>
            <a:ext cx="1913890" cy="16884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1934210" cy="1507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477500" y="5332730"/>
            <a:ext cx="1718945" cy="15163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0" y="5332730"/>
            <a:ext cx="1718945" cy="151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1934210" cy="1507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477500" y="5332730"/>
            <a:ext cx="1718945" cy="151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477500" y="5332730"/>
            <a:ext cx="1718945" cy="151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1440" tIns="45720" rIns="91440" bIns="4572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4640" y="264160"/>
            <a:ext cx="11612880" cy="633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4107180" cy="320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41600" y="3638550"/>
            <a:ext cx="3650400" cy="3219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268617" y="3495403"/>
            <a:ext cx="5654767" cy="768556"/>
          </a:xfrm>
        </p:spPr>
        <p:txBody>
          <a:bodyPr lIns="91440" tIns="45720" rIns="91440" bIns="4572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68617" y="4311216"/>
            <a:ext cx="5654767" cy="1077985"/>
          </a:xfrm>
        </p:spPr>
        <p:txBody>
          <a:bodyPr lIns="91440" tIns="45720" rIns="91440" bIns="4572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477500" y="5332730"/>
            <a:ext cx="1718945" cy="151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1440" tIns="45720" rIns="91440" bIns="4572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1440" tIns="45720" rIns="91440" bIns="4572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477500" y="5332730"/>
            <a:ext cx="1718945" cy="151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1440" tIns="45720" rIns="91440" bIns="4572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1440" tIns="45720" rIns="91440" bIns="4572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1440" tIns="45720" rIns="91440" bIns="4572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40" y="264160"/>
            <a:ext cx="11612880" cy="63398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048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410718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41600" y="3638550"/>
            <a:ext cx="3650400" cy="3219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477500" y="5332730"/>
            <a:ext cx="1718945" cy="151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1440" tIns="45720" rIns="91440" bIns="4572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1934210" cy="15074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1440" tIns="45720" rIns="91440" bIns="4572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image" Target="../media/image9.png"/><Relationship Id="rId1" Type="http://schemas.openxmlformats.org/officeDocument/2006/relationships/tags" Target="../tags/tag1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549278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50号-白鸽天行体" panose="00000500000000000000" pitchFamily="2" charset="-122"/>
                <a:ea typeface="字魂50号-白鸽天行体" panose="00000500000000000000" pitchFamily="2" charset="-122"/>
              </a:rPr>
              <a:t>雁三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50号-白鸽天行体" panose="00000500000000000000" pitchFamily="2" charset="-122"/>
              <a:ea typeface="字魂50号-白鸽天行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8325" y="2029460"/>
            <a:ext cx="741680" cy="2799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垃</a:t>
            </a:r>
            <a:endParaRPr lang="zh-CN" alt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圾</a:t>
            </a:r>
            <a:endParaRPr lang="zh-CN" alt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</a:t>
            </a:r>
            <a:endParaRPr lang="zh-CN" alt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</a:t>
            </a:r>
            <a:endParaRPr lang="zh-CN" alt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75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0" y="706120"/>
            <a:ext cx="12192000" cy="171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800" dirty="0"/>
              <a:t>      </a:t>
            </a:r>
            <a:r>
              <a:rPr lang="zh-CN" altLang="en-US" sz="40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②完善垃圾收运体系，加快大分流体系建设，增强垃圾终端处置能力，分类运输，妥善处理。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5"/>
          <a:stretch>
            <a:fillRect/>
          </a:stretch>
        </p:blipFill>
        <p:spPr bwMode="auto">
          <a:xfrm>
            <a:off x="1946275" y="1941830"/>
            <a:ext cx="731774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544195" y="651510"/>
            <a:ext cx="11522710" cy="279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③深化科普宣传，有针对性开展宣传教育，并强化资金保障，鼓励社会资本参与社会垃圾分类。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30" y="1946275"/>
            <a:ext cx="6094095" cy="457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97897" y="2767280"/>
            <a:ext cx="4996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谢谢观看！</a:t>
            </a:r>
            <a:endParaRPr lang="zh-CN" altLang="en-US" sz="8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案由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120" y="624205"/>
            <a:ext cx="9441815" cy="5015865"/>
          </a:xfrm>
        </p:spPr>
        <p:txBody>
          <a:bodyPr>
            <a:normAutofit fontScale="30000"/>
          </a:bodyPr>
          <a:lstStyle/>
          <a:p>
            <a:pPr marL="0" indent="0">
              <a:buNone/>
            </a:pPr>
            <a:r>
              <a:rPr lang="en-US" altLang="zh-CN" sz="8000" dirty="0">
                <a:latin typeface="+mn-ea"/>
                <a:ea typeface="+mn-ea"/>
                <a:cs typeface="+mn-ea"/>
              </a:rPr>
              <a:t>·</a:t>
            </a:r>
            <a:r>
              <a:rPr lang="zh-CN" altLang="en-US" sz="8000" dirty="0">
                <a:latin typeface="+mn-ea"/>
                <a:ea typeface="+mn-ea"/>
                <a:cs typeface="+mn-ea"/>
              </a:rPr>
              <a:t>案由</a:t>
            </a:r>
            <a:endParaRPr lang="en-US" altLang="zh-CN" sz="8000" dirty="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8000" dirty="0">
                <a:latin typeface="+mn-ea"/>
                <a:ea typeface="+mn-ea"/>
                <a:cs typeface="+mn-ea"/>
              </a:rPr>
              <a:t>    </a:t>
            </a:r>
            <a:r>
              <a:rPr lang="zh-CN" altLang="en-US" sz="8000" b="0" i="0" dirty="0">
                <a:solidFill>
                  <a:srgbClr val="222222"/>
                </a:solidFill>
                <a:effectLst/>
                <a:latin typeface="+mn-ea"/>
                <a:ea typeface="+mn-ea"/>
                <a:cs typeface="+mn-ea"/>
              </a:rPr>
              <a:t>　根据</a:t>
            </a:r>
            <a:r>
              <a:rPr lang="en-US" altLang="zh-CN" sz="8000" b="0" i="0" dirty="0">
                <a:solidFill>
                  <a:srgbClr val="222222"/>
                </a:solidFill>
                <a:effectLst/>
                <a:latin typeface="+mn-ea"/>
                <a:ea typeface="+mn-ea"/>
                <a:cs typeface="+mn-ea"/>
              </a:rPr>
              <a:t>《2020</a:t>
            </a:r>
            <a:r>
              <a:rPr lang="zh-CN" altLang="en-US" sz="8000" b="0" i="0" dirty="0">
                <a:solidFill>
                  <a:srgbClr val="222222"/>
                </a:solidFill>
                <a:effectLst/>
                <a:latin typeface="+mn-ea"/>
                <a:ea typeface="+mn-ea"/>
                <a:cs typeface="+mn-ea"/>
              </a:rPr>
              <a:t>年城市垃圾处理调查报告</a:t>
            </a:r>
            <a:r>
              <a:rPr lang="en-US" altLang="zh-CN" sz="8000" b="0" i="0" dirty="0">
                <a:solidFill>
                  <a:srgbClr val="222222"/>
                </a:solidFill>
                <a:effectLst/>
                <a:latin typeface="+mn-ea"/>
                <a:ea typeface="+mn-ea"/>
                <a:cs typeface="+mn-ea"/>
              </a:rPr>
              <a:t>》</a:t>
            </a:r>
            <a:r>
              <a:rPr lang="zh-CN" altLang="en-US" sz="8000" b="0" i="0" dirty="0">
                <a:solidFill>
                  <a:srgbClr val="222222"/>
                </a:solidFill>
                <a:effectLst/>
                <a:latin typeface="+mn-ea"/>
                <a:ea typeface="+mn-ea"/>
                <a:cs typeface="+mn-ea"/>
              </a:rPr>
              <a:t>，随着经济的发展、城市化进程的加快和人民生活水平的提高，垃圾的排放量迅速增加。垃圾泛滥与占地问题频发，世界各国不再仅仅停留在如何控制和销毁垃圾，而是采取更有力的措施</a:t>
            </a:r>
            <a:r>
              <a:rPr lang="zh-CN" altLang="en-US" sz="8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8000" b="0" i="0" dirty="0">
              <a:solidFill>
                <a:srgbClr val="22222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66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推行垃圾分类，是当今中国满足</a:t>
            </a:r>
            <a:endParaRPr lang="en-US" altLang="zh-CN" sz="14665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66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经济发展的现实需要。</a:t>
            </a:r>
            <a:endParaRPr lang="zh-CN" altLang="en-US" sz="14665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案据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30555" y="650875"/>
            <a:ext cx="8627745" cy="4724400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r>
              <a:rPr lang="en-US" altLang="zh-CN" sz="6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·</a:t>
            </a:r>
            <a:r>
              <a:rPr sz="6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案据</a:t>
            </a:r>
            <a:r>
              <a:rPr lang="en-US" altLang="zh-CN" sz="47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	</a:t>
            </a:r>
            <a:endParaRPr lang="zh-CN" altLang="en-US" sz="4700" b="0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47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目前，我国历年垃圾堆存量已达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亿</a:t>
            </a:r>
            <a:r>
              <a:rPr lang="zh-CN" altLang="en-US" sz="60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吨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，占用耕地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亿平方米（约十六个越秀区）。全国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660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个城市中有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个城市陷入垃圾包围之中。以城市人口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亿为例，如每人每年产生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440kg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垃圾计算，年产生垃圾量为</a:t>
            </a:r>
            <a:r>
              <a:rPr lang="en-US" altLang="zh-CN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1.14</a:t>
            </a:r>
            <a:r>
              <a:rPr lang="zh-CN" altLang="en-US" sz="6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亿吨。</a:t>
            </a:r>
            <a:r>
              <a:rPr lang="zh-CN" altLang="en-US" sz="6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城市生活垃圾以平均每年</a:t>
            </a:r>
            <a:r>
              <a:rPr lang="en-US" altLang="zh-CN" sz="6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8%—10%</a:t>
            </a:r>
            <a:r>
              <a:rPr lang="zh-CN" altLang="en-US" sz="6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的速度增长，传统的垃圾处理技术已不堪重负。</a:t>
            </a:r>
            <a:endParaRPr lang="zh-CN" altLang="en-US" sz="6000" b="0" i="0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1000" b="0" i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因此需要垃圾分类的帮助</a:t>
            </a:r>
            <a:endParaRPr lang="zh-CN" altLang="en-US" sz="11000" b="0" i="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39" r="402"/>
          <a:stretch>
            <a:fillRect/>
          </a:stretch>
        </p:blipFill>
        <p:spPr>
          <a:xfrm>
            <a:off x="1236980" y="566420"/>
            <a:ext cx="9498965" cy="5857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92836" y="109935"/>
            <a:ext cx="942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zh-CN" altLang="zh-CN" sz="3600" b="0" i="0" kern="120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在这一庞大的数字中可利用的资源占比大</a:t>
            </a:r>
            <a:r>
              <a:rPr lang="zh-CN" altLang="en-US" sz="3600" b="0" i="0" kern="120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r>
              <a:rPr lang="zh-CN" altLang="zh-CN" sz="3600" b="0" i="0" kern="120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如无机建材，有机制肥，焚烧供热、电。若分类垃圾将产生巨大的经济和社会效益。</a:t>
            </a:r>
            <a:endParaRPr lang="zh-CN" altLang="zh-CN" sz="3600" dirty="0">
              <a:effectLst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4440" y="1685925"/>
            <a:ext cx="6741160" cy="5344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方案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-244"/>
            <a:ext cx="12192000" cy="6424927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方案：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zh-CN" altLang="en-US" sz="28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zh-CN" altLang="en-US" sz="4000" b="0" i="0" dirty="0">
                <a:solidFill>
                  <a:srgbClr val="22222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①坚持街道带动，全民参与，实行分类投放、收集转运、处理，使垃圾减量，资源无害化。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90" y="2941955"/>
            <a:ext cx="4853305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9"/>
  <p:tag name="KSO_WM_UNIT_ID" val="_1*y*9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9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9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TEMPLATE_THUMBS_INDEX" val="1、4、7、10、15、19、20、21、22、23、24、25、26、27、29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29"/>
</p:tagLst>
</file>

<file path=ppt/tags/tag176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9"/>
</p:tagLst>
</file>

<file path=ppt/tags/tag178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9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81.xml><?xml version="1.0" encoding="utf-8"?>
<p:tagLst xmlns:p="http://schemas.openxmlformats.org/presentationml/2006/main">
  <p:tag name="KSO_WM_UNIT_PLACING_PICTURE_USER_VIEWPORT" val="{&quot;height&quot;:5350.5921259842517,&quot;width&quot;:8724.363779527559}"/>
</p:tagLst>
</file>

<file path=ppt/tags/tag182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83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9"/>
</p:tagLst>
</file>

<file path=ppt/tags/tag185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86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87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88.xml><?xml version="1.0" encoding="utf-8"?>
<p:tagLst xmlns:p="http://schemas.openxmlformats.org/presentationml/2006/main">
  <p:tag name="KSO_WM_TEMPLATE_CATEGORY" val="custom"/>
  <p:tag name="KSO_WM_TEMPLATE_INDEX" val="20202829"/>
</p:tagLst>
</file>

<file path=ppt/tags/tag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8"/>
  <p:tag name="KSO_WM_UNIT_ID" val="_1*y*18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9"/>
  <p:tag name="KSO_WM_UNIT_ID" val="_1*y*1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0"/>
  <p:tag name="KSO_WM_UNIT_ID" val="_1*y*20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1"/>
  <p:tag name="KSO_WM_UNIT_ID" val="_1*y*21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2"/>
  <p:tag name="KSO_WM_UNIT_ID" val="_1*y*22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4"/>
  <p:tag name="KSO_WM_UNIT_ID" val="_1*y*14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3"/>
  <p:tag name="KSO_WM_UNIT_ID" val="_1*y*13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2"/>
  <p:tag name="KSO_WM_UNIT_ID" val="_1*y*12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1"/>
  <p:tag name="KSO_WM_UNIT_ID" val="_1*y*11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0"/>
  <p:tag name="KSO_WM_UNIT_ID" val="_1*y*10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202829">
      <a:dk1>
        <a:srgbClr val="000000"/>
      </a:dk1>
      <a:lt1>
        <a:srgbClr val="FFFFFF"/>
      </a:lt1>
      <a:dk2>
        <a:srgbClr val="E7E8EB"/>
      </a:dk2>
      <a:lt2>
        <a:srgbClr val="FFFFFF"/>
      </a:lt2>
      <a:accent1>
        <a:srgbClr val="DA8FA5"/>
      </a:accent1>
      <a:accent2>
        <a:srgbClr val="DCB29A"/>
      </a:accent2>
      <a:accent3>
        <a:srgbClr val="DBD28E"/>
      </a:accent3>
      <a:accent4>
        <a:srgbClr val="CFE190"/>
      </a:accent4>
      <a:accent5>
        <a:srgbClr val="B7E19D"/>
      </a:accent5>
      <a:accent6>
        <a:srgbClr val="9CE0AB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510</Words>
  <Application>WPS 演示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Symbol</vt:lpstr>
      <vt:lpstr>Arial</vt:lpstr>
      <vt:lpstr>字魂50号-白鸽天行体</vt:lpstr>
      <vt:lpstr>Consolas</vt:lpstr>
      <vt:lpstr>黑体</vt:lpstr>
      <vt:lpstr>华文新魏</vt:lpstr>
      <vt:lpstr>方正姚体</vt:lpstr>
      <vt:lpstr>Segoe Print</vt:lpstr>
      <vt:lpstr>Trebuchet MS</vt:lpstr>
      <vt:lpstr>微软雅黑</vt:lpstr>
      <vt:lpstr>Arial Unicode MS</vt:lpstr>
      <vt:lpstr>Calibri</vt:lpstr>
      <vt:lpstr>华文新魏</vt:lpstr>
      <vt:lpstr>汉仪旗黑-85S</vt:lpstr>
      <vt:lpstr>新宋体</vt:lpstr>
      <vt:lpstr>方正兰亭超细黑简体</vt:lpstr>
      <vt:lpstr>Office 主题​​</vt:lpstr>
      <vt:lpstr>关于落实推行 垃圾分类的提案</vt:lpstr>
      <vt:lpstr>PowerPoint 演示文稿</vt:lpstr>
      <vt:lpstr>关于落实推行垃圾分类的提案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关于落实推行 垃圾分类的提案</dc:title>
  <dc:creator>l jw</dc:creator>
  <cp:lastModifiedBy>Administrator</cp:lastModifiedBy>
  <cp:revision>11</cp:revision>
  <dcterms:created xsi:type="dcterms:W3CDTF">2020-09-26T04:11:00Z</dcterms:created>
  <dcterms:modified xsi:type="dcterms:W3CDTF">2020-09-27T12:56:51Z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