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1"/>
  </p:notesMasterIdLst>
  <p:sldIdLst>
    <p:sldId id="257" r:id="rId2"/>
    <p:sldId id="256" r:id="rId3"/>
    <p:sldId id="273" r:id="rId4"/>
    <p:sldId id="260" r:id="rId5"/>
    <p:sldId id="261" r:id="rId6"/>
    <p:sldId id="262" r:id="rId7"/>
    <p:sldId id="259" r:id="rId8"/>
    <p:sldId id="263" r:id="rId9"/>
    <p:sldId id="275" r:id="rId10"/>
    <p:sldId id="264" r:id="rId11"/>
    <p:sldId id="272" r:id="rId12"/>
    <p:sldId id="274" r:id="rId13"/>
    <p:sldId id="267" r:id="rId14"/>
    <p:sldId id="269" r:id="rId15"/>
    <p:sldId id="271" r:id="rId16"/>
    <p:sldId id="270" r:id="rId17"/>
    <p:sldId id="276" r:id="rId18"/>
    <p:sldId id="258"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352" autoAdjust="0"/>
  </p:normalViewPr>
  <p:slideViewPr>
    <p:cSldViewPr snapToGrid="0">
      <p:cViewPr>
        <p:scale>
          <a:sx n="66" d="100"/>
          <a:sy n="66" d="100"/>
        </p:scale>
        <p:origin x="668" y="-112"/>
      </p:cViewPr>
      <p:guideLst/>
    </p:cSldViewPr>
  </p:slideViewPr>
  <p:outlineViewPr>
    <p:cViewPr>
      <p:scale>
        <a:sx n="33" d="100"/>
        <a:sy n="33" d="100"/>
      </p:scale>
      <p:origin x="0" y="-147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7007FB-29EE-4B83-A327-60ACABEBF1B7}"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999B72-7BF5-4270-BEFE-12468A903FCC}" type="slidenum">
              <a:rPr lang="en-US" smtClean="0"/>
              <a:t>‹#›</a:t>
            </a:fld>
            <a:endParaRPr lang="en-US"/>
          </a:p>
        </p:txBody>
      </p:sp>
    </p:spTree>
    <p:extLst>
      <p:ext uri="{BB962C8B-B14F-4D97-AF65-F5344CB8AC3E}">
        <p14:creationId xmlns:p14="http://schemas.microsoft.com/office/powerpoint/2010/main" val="1777146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check </a:t>
            </a:r>
          </a:p>
        </p:txBody>
      </p:sp>
      <p:sp>
        <p:nvSpPr>
          <p:cNvPr id="4" name="Slide Number Placeholder 3"/>
          <p:cNvSpPr>
            <a:spLocks noGrp="1"/>
          </p:cNvSpPr>
          <p:nvPr>
            <p:ph type="sldNum" sz="quarter" idx="5"/>
          </p:nvPr>
        </p:nvSpPr>
        <p:spPr/>
        <p:txBody>
          <a:bodyPr/>
          <a:lstStyle/>
          <a:p>
            <a:fld id="{26999B72-7BF5-4270-BEFE-12468A903FCC}" type="slidenum">
              <a:rPr lang="en-US" smtClean="0"/>
              <a:t>1</a:t>
            </a:fld>
            <a:endParaRPr lang="en-US"/>
          </a:p>
        </p:txBody>
      </p:sp>
    </p:spTree>
    <p:extLst>
      <p:ext uri="{BB962C8B-B14F-4D97-AF65-F5344CB8AC3E}">
        <p14:creationId xmlns:p14="http://schemas.microsoft.com/office/powerpoint/2010/main" val="2573488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a:t>
            </a:r>
            <a:r>
              <a:rPr lang="en-US" dirty="0" err="1"/>
              <a:t>Rehma</a:t>
            </a:r>
            <a:r>
              <a:rPr lang="en-US" dirty="0"/>
              <a:t> to go through this slide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6999B72-7BF5-4270-BEFE-12468A903FCC}" type="slidenum">
              <a:rPr lang="en-US" smtClean="0"/>
              <a:t>10</a:t>
            </a:fld>
            <a:endParaRPr lang="en-US"/>
          </a:p>
        </p:txBody>
      </p:sp>
    </p:spTree>
    <p:extLst>
      <p:ext uri="{BB962C8B-B14F-4D97-AF65-F5344CB8AC3E}">
        <p14:creationId xmlns:p14="http://schemas.microsoft.com/office/powerpoint/2010/main" val="774288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a:t>
            </a:r>
            <a:r>
              <a:rPr lang="en-US" dirty="0" err="1"/>
              <a:t>Rehma</a:t>
            </a:r>
            <a:r>
              <a:rPr lang="en-US" dirty="0"/>
              <a:t> to cover this slide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6999B72-7BF5-4270-BEFE-12468A903FCC}" type="slidenum">
              <a:rPr lang="en-US" smtClean="0"/>
              <a:t>11</a:t>
            </a:fld>
            <a:endParaRPr lang="en-US"/>
          </a:p>
        </p:txBody>
      </p:sp>
    </p:spTree>
    <p:extLst>
      <p:ext uri="{BB962C8B-B14F-4D97-AF65-F5344CB8AC3E}">
        <p14:creationId xmlns:p14="http://schemas.microsoft.com/office/powerpoint/2010/main" val="1441696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a:t>
            </a:r>
            <a:r>
              <a:rPr lang="en-US" dirty="0" err="1"/>
              <a:t>Rehma</a:t>
            </a:r>
            <a:r>
              <a:rPr lang="en-US" dirty="0"/>
              <a:t> to cover this slide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6999B72-7BF5-4270-BEFE-12468A903FCC}" type="slidenum">
              <a:rPr lang="en-US" smtClean="0"/>
              <a:t>12</a:t>
            </a:fld>
            <a:endParaRPr lang="en-US"/>
          </a:p>
        </p:txBody>
      </p:sp>
    </p:spTree>
    <p:extLst>
      <p:ext uri="{BB962C8B-B14F-4D97-AF65-F5344CB8AC3E}">
        <p14:creationId xmlns:p14="http://schemas.microsoft.com/office/powerpoint/2010/main" val="3197856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the array implementation, we hard coded the data – data was added to an array. The project at this point was a console application, where the user would input data based on the prompts shown on the console window using in memory data. Any new data inserted, updated or deleted would not persist and be cleared up at the end of the execution.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the DB implementation, rather than hard coding the data. A database, schema, and relations were created. Still working with a console application. However, any new data inserted or updated or deleted would persist.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the Rest implementation, we now started to created the APIs in order to make requests to specific endpoints to manipulate or access data from the database. At this point, we also added different layers such as the controller, service, and DAO layers for separation of concerns. Controller layer would handle API requests, Service layer would handle any business logic, and DAO layer would take care of the database access. We are also using dependency injection here using the @Autowire keyword.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the Rest + JDBC implementation, building on top of the REST APIs created – we added the JDBC framework to our spring project in order to declutter our DAO layer and let the JDBC take care of error handling. Furthermore, we get to avoid repetitive code. At this point, the DAO layer is cleaner and just handles access to the database. When using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next phase was to break apart the project into microservices and host each service separately but managed by one central server – The Eureka Server.</a:t>
            </a:r>
          </a:p>
          <a:p>
            <a:pPr marL="0" indent="0">
              <a:buFont typeface="Arial" panose="020B0604020202020204" pitchFamily="34" charset="0"/>
              <a:buNone/>
            </a:pPr>
            <a:r>
              <a:rPr lang="en-US" dirty="0"/>
              <a:t>By breaking apart the services, the whole system is not dependent on just one server so if there’s a failure that whole system won’t go down. It also makes it easier to identify the problem area and the responsible group. These are a few of the benefits of using microservices and spring server does a good job at supporting this feature.</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Now moving towards the UI/UX portion, we first start with a pure html/</a:t>
            </a:r>
            <a:r>
              <a:rPr lang="en-US" dirty="0" err="1"/>
              <a:t>css</a:t>
            </a:r>
            <a:r>
              <a:rPr lang="en-US" dirty="0"/>
              <a:t> wireframe which allow us to have a first look at how we wanted the application to potentially work and the various dashboards that would be able available to the user.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Next we created an angular client side project and start to add the look and field while at the same time adding the necessary components and helping features to create the complete </a:t>
            </a:r>
            <a:r>
              <a:rPr lang="en-US" dirty="0" err="1"/>
              <a:t>ui</a:t>
            </a:r>
            <a:r>
              <a:rPr lang="en-US" dirty="0"/>
              <a:t>/</a:t>
            </a:r>
            <a:r>
              <a:rPr lang="en-US" dirty="0" err="1"/>
              <a:t>ux</a:t>
            </a:r>
            <a:r>
              <a:rPr lang="en-US" dirty="0"/>
              <a:t> that I will demo at a later point.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Next we separated out the login feature from the Java server and instead used </a:t>
            </a:r>
            <a:r>
              <a:rPr lang="en-US" dirty="0" err="1"/>
              <a:t>nodejs</a:t>
            </a:r>
            <a:r>
              <a:rPr lang="en-US" dirty="0"/>
              <a:t> + express to create the APIs necessary for the login while still accessing data from the MySQL database.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Next rather than using the MySQL database for the login, we switched to using MongoDB and just configured the </a:t>
            </a:r>
            <a:r>
              <a:rPr lang="en-US" dirty="0" err="1"/>
              <a:t>nodejs</a:t>
            </a:r>
            <a:r>
              <a:rPr lang="en-US" dirty="0"/>
              <a:t> + express project to access the MongoDB database + collection. The benefits of this is that we make the login very lightweight and separate from the other resources from the backend.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During the last few days of training, we worked on a sample REACT project and created a small employee dashboard and finally added a few Angular unit tests using Jasmine/Karma and a few Java unit tests using Junit.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This was the complete journey.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6999B72-7BF5-4270-BEFE-12468A903FCC}" type="slidenum">
              <a:rPr lang="en-US" smtClean="0"/>
              <a:t>13</a:t>
            </a:fld>
            <a:endParaRPr lang="en-US"/>
          </a:p>
        </p:txBody>
      </p:sp>
    </p:spTree>
    <p:extLst>
      <p:ext uri="{BB962C8B-B14F-4D97-AF65-F5344CB8AC3E}">
        <p14:creationId xmlns:p14="http://schemas.microsoft.com/office/powerpoint/2010/main" val="1877816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hindsight, we mainly had issues with the configuration. If things were not properly configured, errors would come up but eventually after a debugging session with Amit we were able to hone-in on the issue.</a:t>
            </a:r>
          </a:p>
          <a:p>
            <a:pPr marL="171450" indent="-171450">
              <a:buFont typeface="Arial" panose="020B0604020202020204" pitchFamily="34" charset="0"/>
              <a:buChar char="•"/>
            </a:pPr>
            <a:r>
              <a:rPr lang="en-US" dirty="0"/>
              <a:t>Sometimes it was difficult to know where the team was in terms of understanding concepts and their assigned portions. Due to the time constraint with learning the material and keeping up with the speed of the tasks and projects, the solution was to continue forward and just make sure that everyone had access to the repository so that we would all be in the same page in terms of the progression of the project.</a:t>
            </a:r>
          </a:p>
          <a:p>
            <a:pPr marL="171450" indent="-171450">
              <a:buFont typeface="Arial" panose="020B0604020202020204" pitchFamily="34" charset="0"/>
              <a:buChar char="•"/>
            </a:pPr>
            <a:r>
              <a:rPr lang="en-US" dirty="0"/>
              <a:t>Sometimes the VM would very slow which would disrupt the progression of the work. Only way to solve this was to close all apps and restart the system. </a:t>
            </a:r>
          </a:p>
        </p:txBody>
      </p:sp>
      <p:sp>
        <p:nvSpPr>
          <p:cNvPr id="4" name="Slide Number Placeholder 3"/>
          <p:cNvSpPr>
            <a:spLocks noGrp="1"/>
          </p:cNvSpPr>
          <p:nvPr>
            <p:ph type="sldNum" sz="quarter" idx="5"/>
          </p:nvPr>
        </p:nvSpPr>
        <p:spPr/>
        <p:txBody>
          <a:bodyPr/>
          <a:lstStyle/>
          <a:p>
            <a:fld id="{26999B72-7BF5-4270-BEFE-12468A903FCC}" type="slidenum">
              <a:rPr lang="en-US" smtClean="0"/>
              <a:t>14</a:t>
            </a:fld>
            <a:endParaRPr lang="en-US"/>
          </a:p>
        </p:txBody>
      </p:sp>
    </p:spTree>
    <p:extLst>
      <p:ext uri="{BB962C8B-B14F-4D97-AF65-F5344CB8AC3E}">
        <p14:creationId xmlns:p14="http://schemas.microsoft.com/office/powerpoint/2010/main" val="1744566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 shown here by the use case diagram the functions of the professor was to add grades and view enrolled students. The view enrolled students would also include a view of the courses. Moreover, the professor actions would depend on credential verification.</a:t>
            </a:r>
          </a:p>
          <a:p>
            <a:pPr marL="171450" indent="-171450">
              <a:buFont typeface="Arial" panose="020B0604020202020204" pitchFamily="34" charset="0"/>
              <a:buChar char="•"/>
            </a:pPr>
            <a:r>
              <a:rPr lang="en-US" dirty="0"/>
              <a:t>The functions of the admin was to generate a student report card, add professors, approve student registration, and add/remove courses. The admin actions depend on credential verification.</a:t>
            </a:r>
          </a:p>
          <a:p>
            <a:pPr marL="171450" indent="-171450">
              <a:buFont typeface="Arial" panose="020B0604020202020204" pitchFamily="34" charset="0"/>
              <a:buChar char="•"/>
            </a:pPr>
            <a:r>
              <a:rPr lang="en-US" dirty="0"/>
              <a:t>The functions of the student was to register for a course, add course, drop course, view grades, and make a payment. In order to add/register for a course, the system would check its availability stored in the course catalog. The student actions would also depend on credential verification. </a:t>
            </a:r>
          </a:p>
        </p:txBody>
      </p:sp>
      <p:sp>
        <p:nvSpPr>
          <p:cNvPr id="4" name="Slide Number Placeholder 3"/>
          <p:cNvSpPr>
            <a:spLocks noGrp="1"/>
          </p:cNvSpPr>
          <p:nvPr>
            <p:ph type="sldNum" sz="quarter" idx="5"/>
          </p:nvPr>
        </p:nvSpPr>
        <p:spPr/>
        <p:txBody>
          <a:bodyPr/>
          <a:lstStyle/>
          <a:p>
            <a:fld id="{26999B72-7BF5-4270-BEFE-12468A903FCC}" type="slidenum">
              <a:rPr lang="en-US" smtClean="0"/>
              <a:t>15</a:t>
            </a:fld>
            <a:endParaRPr lang="en-US"/>
          </a:p>
        </p:txBody>
      </p:sp>
    </p:spTree>
    <p:extLst>
      <p:ext uri="{BB962C8B-B14F-4D97-AF65-F5344CB8AC3E}">
        <p14:creationId xmlns:p14="http://schemas.microsoft.com/office/powerpoint/2010/main" val="1574270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is the link to our repository.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6999B72-7BF5-4270-BEFE-12468A903FCC}" type="slidenum">
              <a:rPr lang="en-US" smtClean="0"/>
              <a:t>16</a:t>
            </a:fld>
            <a:endParaRPr lang="en-US"/>
          </a:p>
        </p:txBody>
      </p:sp>
    </p:spTree>
    <p:extLst>
      <p:ext uri="{BB962C8B-B14F-4D97-AF65-F5344CB8AC3E}">
        <p14:creationId xmlns:p14="http://schemas.microsoft.com/office/powerpoint/2010/main" val="3737918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999B72-7BF5-4270-BEFE-12468A903FCC}" type="slidenum">
              <a:rPr lang="en-US" smtClean="0"/>
              <a:t>17</a:t>
            </a:fld>
            <a:endParaRPr lang="en-US"/>
          </a:p>
        </p:txBody>
      </p:sp>
    </p:spTree>
    <p:extLst>
      <p:ext uri="{BB962C8B-B14F-4D97-AF65-F5344CB8AC3E}">
        <p14:creationId xmlns:p14="http://schemas.microsoft.com/office/powerpoint/2010/main" val="2709842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Welcome, thanks for joining 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Sebastian</a:t>
            </a:r>
          </a:p>
          <a:p>
            <a:pPr marL="171450" indent="-171450">
              <a:buFont typeface="Arial" panose="020B0604020202020204" pitchFamily="34" charset="0"/>
              <a:buChar char="•"/>
            </a:pPr>
            <a:r>
              <a:rPr lang="en-US" dirty="0"/>
              <a:t>Software Engineer</a:t>
            </a:r>
          </a:p>
          <a:p>
            <a:pPr marL="171450" indent="-171450">
              <a:buFont typeface="Arial" panose="020B0604020202020204" pitchFamily="34" charset="0"/>
              <a:buChar char="•"/>
            </a:pPr>
            <a:r>
              <a:rPr lang="en-US" dirty="0"/>
              <a:t>I joined LTI about 2 months ago</a:t>
            </a:r>
          </a:p>
          <a:p>
            <a:pPr marL="171450" indent="-171450">
              <a:buFont typeface="Arial" panose="020B0604020202020204" pitchFamily="34" charset="0"/>
              <a:buChar char="•"/>
            </a:pPr>
            <a:r>
              <a:rPr lang="en-US" dirty="0"/>
              <a:t>These are my teammates</a:t>
            </a:r>
          </a:p>
          <a:p>
            <a:pPr marL="171450" indent="-171450">
              <a:buFont typeface="Arial" panose="020B0604020202020204" pitchFamily="34" charset="0"/>
              <a:buChar char="•"/>
            </a:pPr>
            <a:r>
              <a:rPr lang="en-US" dirty="0"/>
              <a:t>(pause) – wait for team to introduce themselves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a presentation for the course registration application that we have developed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6999B72-7BF5-4270-BEFE-12468A903FCC}" type="slidenum">
              <a:rPr lang="en-US" smtClean="0"/>
              <a:t>2</a:t>
            </a:fld>
            <a:endParaRPr lang="en-US"/>
          </a:p>
        </p:txBody>
      </p:sp>
    </p:spTree>
    <p:extLst>
      <p:ext uri="{BB962C8B-B14F-4D97-AF65-F5344CB8AC3E}">
        <p14:creationId xmlns:p14="http://schemas.microsoft.com/office/powerpoint/2010/main" val="136161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Cover previous experience</a:t>
            </a:r>
          </a:p>
          <a:p>
            <a:pPr marL="171450" indent="-171450">
              <a:buFont typeface="Arial" panose="020B0604020202020204" pitchFamily="34" charset="0"/>
              <a:buChar char="•"/>
            </a:pPr>
            <a:r>
              <a:rPr lang="en-US" dirty="0"/>
              <a:t>(Pause) – wait for teammates to introduce themselves</a:t>
            </a:r>
          </a:p>
        </p:txBody>
      </p:sp>
      <p:sp>
        <p:nvSpPr>
          <p:cNvPr id="4" name="Slide Number Placeholder 3"/>
          <p:cNvSpPr>
            <a:spLocks noGrp="1"/>
          </p:cNvSpPr>
          <p:nvPr>
            <p:ph type="sldNum" sz="quarter" idx="5"/>
          </p:nvPr>
        </p:nvSpPr>
        <p:spPr/>
        <p:txBody>
          <a:bodyPr/>
          <a:lstStyle/>
          <a:p>
            <a:fld id="{26999B72-7BF5-4270-BEFE-12468A903FCC}" type="slidenum">
              <a:rPr lang="en-US" smtClean="0"/>
              <a:t>3</a:t>
            </a:fld>
            <a:endParaRPr lang="en-US"/>
          </a:p>
        </p:txBody>
      </p:sp>
    </p:spTree>
    <p:extLst>
      <p:ext uri="{BB962C8B-B14F-4D97-AF65-F5344CB8AC3E}">
        <p14:creationId xmlns:p14="http://schemas.microsoft.com/office/powerpoint/2010/main" val="3124527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Read from the slide</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6999B72-7BF5-4270-BEFE-12468A903FCC}" type="slidenum">
              <a:rPr lang="en-US" smtClean="0"/>
              <a:t>4</a:t>
            </a:fld>
            <a:endParaRPr lang="en-US"/>
          </a:p>
        </p:txBody>
      </p:sp>
    </p:spTree>
    <p:extLst>
      <p:ext uri="{BB962C8B-B14F-4D97-AF65-F5344CB8AC3E}">
        <p14:creationId xmlns:p14="http://schemas.microsoft.com/office/powerpoint/2010/main" val="3514669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Go through slide bullet points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6999B72-7BF5-4270-BEFE-12468A903FCC}" type="slidenum">
              <a:rPr lang="en-US" smtClean="0"/>
              <a:t>5</a:t>
            </a:fld>
            <a:endParaRPr lang="en-US"/>
          </a:p>
        </p:txBody>
      </p:sp>
    </p:spTree>
    <p:extLst>
      <p:ext uri="{BB962C8B-B14F-4D97-AF65-F5344CB8AC3E}">
        <p14:creationId xmlns:p14="http://schemas.microsoft.com/office/powerpoint/2010/main" val="1634097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a:t>
            </a:r>
            <a:r>
              <a:rPr lang="en-US" dirty="0" err="1"/>
              <a:t>Rehma</a:t>
            </a:r>
            <a:r>
              <a:rPr lang="en-US" dirty="0"/>
              <a:t> to cover this slide</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6999B72-7BF5-4270-BEFE-12468A903FCC}" type="slidenum">
              <a:rPr lang="en-US" smtClean="0"/>
              <a:t>6</a:t>
            </a:fld>
            <a:endParaRPr lang="en-US"/>
          </a:p>
        </p:txBody>
      </p:sp>
    </p:spTree>
    <p:extLst>
      <p:ext uri="{BB962C8B-B14F-4D97-AF65-F5344CB8AC3E}">
        <p14:creationId xmlns:p14="http://schemas.microsoft.com/office/powerpoint/2010/main" val="4092121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a:t>
            </a:r>
            <a:r>
              <a:rPr lang="en-US" dirty="0" err="1"/>
              <a:t>Rehma</a:t>
            </a:r>
            <a:r>
              <a:rPr lang="en-US" dirty="0"/>
              <a:t> to cover this slide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6999B72-7BF5-4270-BEFE-12468A903FCC}" type="slidenum">
              <a:rPr lang="en-US" smtClean="0"/>
              <a:t>7</a:t>
            </a:fld>
            <a:endParaRPr lang="en-US"/>
          </a:p>
        </p:txBody>
      </p:sp>
    </p:spTree>
    <p:extLst>
      <p:ext uri="{BB962C8B-B14F-4D97-AF65-F5344CB8AC3E}">
        <p14:creationId xmlns:p14="http://schemas.microsoft.com/office/powerpoint/2010/main" val="2329989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These are the faces of the team, since Jonathan departed from the company we did not get a chance to get his picture</a:t>
            </a:r>
          </a:p>
        </p:txBody>
      </p:sp>
      <p:sp>
        <p:nvSpPr>
          <p:cNvPr id="4" name="Slide Number Placeholder 3"/>
          <p:cNvSpPr>
            <a:spLocks noGrp="1"/>
          </p:cNvSpPr>
          <p:nvPr>
            <p:ph type="sldNum" sz="quarter" idx="5"/>
          </p:nvPr>
        </p:nvSpPr>
        <p:spPr/>
        <p:txBody>
          <a:bodyPr/>
          <a:lstStyle/>
          <a:p>
            <a:fld id="{26999B72-7BF5-4270-BEFE-12468A903FCC}" type="slidenum">
              <a:rPr lang="en-US" smtClean="0"/>
              <a:t>8</a:t>
            </a:fld>
            <a:endParaRPr lang="en-US"/>
          </a:p>
        </p:txBody>
      </p:sp>
    </p:spTree>
    <p:extLst>
      <p:ext uri="{BB962C8B-B14F-4D97-AF65-F5344CB8AC3E}">
        <p14:creationId xmlns:p14="http://schemas.microsoft.com/office/powerpoint/2010/main" val="2420453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These are the team roles and work done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6999B72-7BF5-4270-BEFE-12468A903FCC}" type="slidenum">
              <a:rPr lang="en-US" smtClean="0"/>
              <a:t>9</a:t>
            </a:fld>
            <a:endParaRPr lang="en-US"/>
          </a:p>
        </p:txBody>
      </p:sp>
    </p:spTree>
    <p:extLst>
      <p:ext uri="{BB962C8B-B14F-4D97-AF65-F5344CB8AC3E}">
        <p14:creationId xmlns:p14="http://schemas.microsoft.com/office/powerpoint/2010/main" val="2940689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23E96-D825-9115-E405-3A5B201549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76763D-0624-BD23-EAE1-C0AFF18C75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581218-A4D2-D95F-D930-9A532A5DDCDB}"/>
              </a:ext>
            </a:extLst>
          </p:cNvPr>
          <p:cNvSpPr>
            <a:spLocks noGrp="1"/>
          </p:cNvSpPr>
          <p:nvPr>
            <p:ph type="dt" sz="half" idx="10"/>
          </p:nvPr>
        </p:nvSpPr>
        <p:spPr/>
        <p:txBody>
          <a:bodyPr/>
          <a:lstStyle/>
          <a:p>
            <a:fld id="{58E73FE9-2A83-4502-8E41-C27C1EF1A052}" type="datetimeFigureOut">
              <a:rPr lang="en-US" smtClean="0"/>
              <a:t>11/8/2022</a:t>
            </a:fld>
            <a:endParaRPr lang="en-US"/>
          </a:p>
        </p:txBody>
      </p:sp>
      <p:sp>
        <p:nvSpPr>
          <p:cNvPr id="5" name="Footer Placeholder 4">
            <a:extLst>
              <a:ext uri="{FF2B5EF4-FFF2-40B4-BE49-F238E27FC236}">
                <a16:creationId xmlns:a16="http://schemas.microsoft.com/office/drawing/2014/main" id="{56B23081-AB99-A4E8-8265-7088EFA74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D7B611-F296-4E00-E4C0-41915337BDF2}"/>
              </a:ext>
            </a:extLst>
          </p:cNvPr>
          <p:cNvSpPr>
            <a:spLocks noGrp="1"/>
          </p:cNvSpPr>
          <p:nvPr>
            <p:ph type="sldNum" sz="quarter" idx="12"/>
          </p:nvPr>
        </p:nvSpPr>
        <p:spPr/>
        <p:txBody>
          <a:bodyPr/>
          <a:lstStyle/>
          <a:p>
            <a:fld id="{474882E6-FA56-4278-BC6C-170EA081393F}" type="slidenum">
              <a:rPr lang="en-US" smtClean="0"/>
              <a:t>‹#›</a:t>
            </a:fld>
            <a:endParaRPr lang="en-US"/>
          </a:p>
        </p:txBody>
      </p:sp>
    </p:spTree>
    <p:extLst>
      <p:ext uri="{BB962C8B-B14F-4D97-AF65-F5344CB8AC3E}">
        <p14:creationId xmlns:p14="http://schemas.microsoft.com/office/powerpoint/2010/main" val="1827410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D7913-83E8-9BF3-4632-4361DBC7D8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5F2605-8FDF-9354-95CE-AC3454533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C3EA94-E384-4FEC-4D77-BA6E39A49D45}"/>
              </a:ext>
            </a:extLst>
          </p:cNvPr>
          <p:cNvSpPr>
            <a:spLocks noGrp="1"/>
          </p:cNvSpPr>
          <p:nvPr>
            <p:ph type="dt" sz="half" idx="10"/>
          </p:nvPr>
        </p:nvSpPr>
        <p:spPr/>
        <p:txBody>
          <a:bodyPr/>
          <a:lstStyle/>
          <a:p>
            <a:fld id="{58E73FE9-2A83-4502-8E41-C27C1EF1A052}" type="datetimeFigureOut">
              <a:rPr lang="en-US" smtClean="0"/>
              <a:t>11/8/2022</a:t>
            </a:fld>
            <a:endParaRPr lang="en-US"/>
          </a:p>
        </p:txBody>
      </p:sp>
      <p:sp>
        <p:nvSpPr>
          <p:cNvPr id="5" name="Footer Placeholder 4">
            <a:extLst>
              <a:ext uri="{FF2B5EF4-FFF2-40B4-BE49-F238E27FC236}">
                <a16:creationId xmlns:a16="http://schemas.microsoft.com/office/drawing/2014/main" id="{2EB01C11-EC27-72C0-C5F4-C56F07EF69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96E049-B156-0710-FB9C-1696FA26466E}"/>
              </a:ext>
            </a:extLst>
          </p:cNvPr>
          <p:cNvSpPr>
            <a:spLocks noGrp="1"/>
          </p:cNvSpPr>
          <p:nvPr>
            <p:ph type="sldNum" sz="quarter" idx="12"/>
          </p:nvPr>
        </p:nvSpPr>
        <p:spPr/>
        <p:txBody>
          <a:bodyPr/>
          <a:lstStyle/>
          <a:p>
            <a:fld id="{474882E6-FA56-4278-BC6C-170EA081393F}" type="slidenum">
              <a:rPr lang="en-US" smtClean="0"/>
              <a:t>‹#›</a:t>
            </a:fld>
            <a:endParaRPr lang="en-US"/>
          </a:p>
        </p:txBody>
      </p:sp>
    </p:spTree>
    <p:extLst>
      <p:ext uri="{BB962C8B-B14F-4D97-AF65-F5344CB8AC3E}">
        <p14:creationId xmlns:p14="http://schemas.microsoft.com/office/powerpoint/2010/main" val="2317976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A178EB-55ED-676E-D165-1BB028C90E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8CA4D6-CED6-DD60-A323-D7CCB0DF1D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E47403-10F4-4FF8-F9D4-9D98F926843D}"/>
              </a:ext>
            </a:extLst>
          </p:cNvPr>
          <p:cNvSpPr>
            <a:spLocks noGrp="1"/>
          </p:cNvSpPr>
          <p:nvPr>
            <p:ph type="dt" sz="half" idx="10"/>
          </p:nvPr>
        </p:nvSpPr>
        <p:spPr/>
        <p:txBody>
          <a:bodyPr/>
          <a:lstStyle/>
          <a:p>
            <a:fld id="{58E73FE9-2A83-4502-8E41-C27C1EF1A052}" type="datetimeFigureOut">
              <a:rPr lang="en-US" smtClean="0"/>
              <a:t>11/8/2022</a:t>
            </a:fld>
            <a:endParaRPr lang="en-US"/>
          </a:p>
        </p:txBody>
      </p:sp>
      <p:sp>
        <p:nvSpPr>
          <p:cNvPr id="5" name="Footer Placeholder 4">
            <a:extLst>
              <a:ext uri="{FF2B5EF4-FFF2-40B4-BE49-F238E27FC236}">
                <a16:creationId xmlns:a16="http://schemas.microsoft.com/office/drawing/2014/main" id="{AF51932A-5CAB-6391-6402-8706201A99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E0855C-D024-6D2A-D77C-6E0920246ADB}"/>
              </a:ext>
            </a:extLst>
          </p:cNvPr>
          <p:cNvSpPr>
            <a:spLocks noGrp="1"/>
          </p:cNvSpPr>
          <p:nvPr>
            <p:ph type="sldNum" sz="quarter" idx="12"/>
          </p:nvPr>
        </p:nvSpPr>
        <p:spPr/>
        <p:txBody>
          <a:bodyPr/>
          <a:lstStyle/>
          <a:p>
            <a:fld id="{474882E6-FA56-4278-BC6C-170EA081393F}" type="slidenum">
              <a:rPr lang="en-US" smtClean="0"/>
              <a:t>‹#›</a:t>
            </a:fld>
            <a:endParaRPr lang="en-US"/>
          </a:p>
        </p:txBody>
      </p:sp>
    </p:spTree>
    <p:extLst>
      <p:ext uri="{BB962C8B-B14F-4D97-AF65-F5344CB8AC3E}">
        <p14:creationId xmlns:p14="http://schemas.microsoft.com/office/powerpoint/2010/main" val="53858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F7C4F-9D98-D144-3047-171A66E6E1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235D8B-ECA7-AF29-113C-33F8FB5822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C5A97-06E3-70B1-6296-623FA290F70E}"/>
              </a:ext>
            </a:extLst>
          </p:cNvPr>
          <p:cNvSpPr>
            <a:spLocks noGrp="1"/>
          </p:cNvSpPr>
          <p:nvPr>
            <p:ph type="dt" sz="half" idx="10"/>
          </p:nvPr>
        </p:nvSpPr>
        <p:spPr/>
        <p:txBody>
          <a:bodyPr/>
          <a:lstStyle/>
          <a:p>
            <a:fld id="{58E73FE9-2A83-4502-8E41-C27C1EF1A052}" type="datetimeFigureOut">
              <a:rPr lang="en-US" smtClean="0"/>
              <a:t>11/8/2022</a:t>
            </a:fld>
            <a:endParaRPr lang="en-US"/>
          </a:p>
        </p:txBody>
      </p:sp>
      <p:sp>
        <p:nvSpPr>
          <p:cNvPr id="5" name="Footer Placeholder 4">
            <a:extLst>
              <a:ext uri="{FF2B5EF4-FFF2-40B4-BE49-F238E27FC236}">
                <a16:creationId xmlns:a16="http://schemas.microsoft.com/office/drawing/2014/main" id="{18DCB1C5-C293-6EC1-D7D5-EAF40F349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5B4F3E-567B-29AB-2CA8-878AEC86A5F0}"/>
              </a:ext>
            </a:extLst>
          </p:cNvPr>
          <p:cNvSpPr>
            <a:spLocks noGrp="1"/>
          </p:cNvSpPr>
          <p:nvPr>
            <p:ph type="sldNum" sz="quarter" idx="12"/>
          </p:nvPr>
        </p:nvSpPr>
        <p:spPr/>
        <p:txBody>
          <a:bodyPr/>
          <a:lstStyle/>
          <a:p>
            <a:fld id="{474882E6-FA56-4278-BC6C-170EA081393F}" type="slidenum">
              <a:rPr lang="en-US" smtClean="0"/>
              <a:t>‹#›</a:t>
            </a:fld>
            <a:endParaRPr lang="en-US"/>
          </a:p>
        </p:txBody>
      </p:sp>
    </p:spTree>
    <p:extLst>
      <p:ext uri="{BB962C8B-B14F-4D97-AF65-F5344CB8AC3E}">
        <p14:creationId xmlns:p14="http://schemas.microsoft.com/office/powerpoint/2010/main" val="1343402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A9589-8637-70C9-1976-E1D1260749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BE2979-0DF7-EB0C-9A08-534F394F57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D91910-BE89-B562-69B2-D35475DF1531}"/>
              </a:ext>
            </a:extLst>
          </p:cNvPr>
          <p:cNvSpPr>
            <a:spLocks noGrp="1"/>
          </p:cNvSpPr>
          <p:nvPr>
            <p:ph type="dt" sz="half" idx="10"/>
          </p:nvPr>
        </p:nvSpPr>
        <p:spPr/>
        <p:txBody>
          <a:bodyPr/>
          <a:lstStyle/>
          <a:p>
            <a:fld id="{58E73FE9-2A83-4502-8E41-C27C1EF1A052}" type="datetimeFigureOut">
              <a:rPr lang="en-US" smtClean="0"/>
              <a:t>11/8/2022</a:t>
            </a:fld>
            <a:endParaRPr lang="en-US"/>
          </a:p>
        </p:txBody>
      </p:sp>
      <p:sp>
        <p:nvSpPr>
          <p:cNvPr id="5" name="Footer Placeholder 4">
            <a:extLst>
              <a:ext uri="{FF2B5EF4-FFF2-40B4-BE49-F238E27FC236}">
                <a16:creationId xmlns:a16="http://schemas.microsoft.com/office/drawing/2014/main" id="{D283FC65-7239-5EA1-457B-D506B06F3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FEA7B4-3784-DA51-E4E0-832283AC270D}"/>
              </a:ext>
            </a:extLst>
          </p:cNvPr>
          <p:cNvSpPr>
            <a:spLocks noGrp="1"/>
          </p:cNvSpPr>
          <p:nvPr>
            <p:ph type="sldNum" sz="quarter" idx="12"/>
          </p:nvPr>
        </p:nvSpPr>
        <p:spPr/>
        <p:txBody>
          <a:bodyPr/>
          <a:lstStyle/>
          <a:p>
            <a:fld id="{474882E6-FA56-4278-BC6C-170EA081393F}" type="slidenum">
              <a:rPr lang="en-US" smtClean="0"/>
              <a:t>‹#›</a:t>
            </a:fld>
            <a:endParaRPr lang="en-US"/>
          </a:p>
        </p:txBody>
      </p:sp>
    </p:spTree>
    <p:extLst>
      <p:ext uri="{BB962C8B-B14F-4D97-AF65-F5344CB8AC3E}">
        <p14:creationId xmlns:p14="http://schemas.microsoft.com/office/powerpoint/2010/main" val="168667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1421-0F87-E6C4-D79C-0A7D60E1ED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0CC013-88F6-EFE4-3661-E31BE12844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9305A5-93C9-6CFA-186B-95A973090D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DF5129-2991-7DB4-631A-322A5C609433}"/>
              </a:ext>
            </a:extLst>
          </p:cNvPr>
          <p:cNvSpPr>
            <a:spLocks noGrp="1"/>
          </p:cNvSpPr>
          <p:nvPr>
            <p:ph type="dt" sz="half" idx="10"/>
          </p:nvPr>
        </p:nvSpPr>
        <p:spPr/>
        <p:txBody>
          <a:bodyPr/>
          <a:lstStyle/>
          <a:p>
            <a:fld id="{58E73FE9-2A83-4502-8E41-C27C1EF1A052}" type="datetimeFigureOut">
              <a:rPr lang="en-US" smtClean="0"/>
              <a:t>11/8/2022</a:t>
            </a:fld>
            <a:endParaRPr lang="en-US"/>
          </a:p>
        </p:txBody>
      </p:sp>
      <p:sp>
        <p:nvSpPr>
          <p:cNvPr id="6" name="Footer Placeholder 5">
            <a:extLst>
              <a:ext uri="{FF2B5EF4-FFF2-40B4-BE49-F238E27FC236}">
                <a16:creationId xmlns:a16="http://schemas.microsoft.com/office/drawing/2014/main" id="{0F4E56E7-4A76-F4A0-EF8C-E03D67A943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9A6E90-BA91-8943-7EE3-A1D04A0E8E21}"/>
              </a:ext>
            </a:extLst>
          </p:cNvPr>
          <p:cNvSpPr>
            <a:spLocks noGrp="1"/>
          </p:cNvSpPr>
          <p:nvPr>
            <p:ph type="sldNum" sz="quarter" idx="12"/>
          </p:nvPr>
        </p:nvSpPr>
        <p:spPr/>
        <p:txBody>
          <a:bodyPr/>
          <a:lstStyle/>
          <a:p>
            <a:fld id="{474882E6-FA56-4278-BC6C-170EA081393F}" type="slidenum">
              <a:rPr lang="en-US" smtClean="0"/>
              <a:t>‹#›</a:t>
            </a:fld>
            <a:endParaRPr lang="en-US"/>
          </a:p>
        </p:txBody>
      </p:sp>
    </p:spTree>
    <p:extLst>
      <p:ext uri="{BB962C8B-B14F-4D97-AF65-F5344CB8AC3E}">
        <p14:creationId xmlns:p14="http://schemas.microsoft.com/office/powerpoint/2010/main" val="3416197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E84B-8F5B-0A59-6E02-D9DB677B55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03A16C-05B9-6F35-5D6F-CE76AE16EE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48886-FA5B-3A6A-3355-9B5E4CFC6D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28C62D-5416-C9EC-1F36-866F4C067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1B5BFC-3FF1-2593-DE21-C3487BABD0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5C9ACB-A289-6F47-F2CC-86636DAF6952}"/>
              </a:ext>
            </a:extLst>
          </p:cNvPr>
          <p:cNvSpPr>
            <a:spLocks noGrp="1"/>
          </p:cNvSpPr>
          <p:nvPr>
            <p:ph type="dt" sz="half" idx="10"/>
          </p:nvPr>
        </p:nvSpPr>
        <p:spPr/>
        <p:txBody>
          <a:bodyPr/>
          <a:lstStyle/>
          <a:p>
            <a:fld id="{58E73FE9-2A83-4502-8E41-C27C1EF1A052}" type="datetimeFigureOut">
              <a:rPr lang="en-US" smtClean="0"/>
              <a:t>11/8/2022</a:t>
            </a:fld>
            <a:endParaRPr lang="en-US"/>
          </a:p>
        </p:txBody>
      </p:sp>
      <p:sp>
        <p:nvSpPr>
          <p:cNvPr id="8" name="Footer Placeholder 7">
            <a:extLst>
              <a:ext uri="{FF2B5EF4-FFF2-40B4-BE49-F238E27FC236}">
                <a16:creationId xmlns:a16="http://schemas.microsoft.com/office/drawing/2014/main" id="{CB6A06CB-985B-BF3F-01AE-1BB9A42ADF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09B4FA-D51E-330C-3F06-8319C1318D51}"/>
              </a:ext>
            </a:extLst>
          </p:cNvPr>
          <p:cNvSpPr>
            <a:spLocks noGrp="1"/>
          </p:cNvSpPr>
          <p:nvPr>
            <p:ph type="sldNum" sz="quarter" idx="12"/>
          </p:nvPr>
        </p:nvSpPr>
        <p:spPr/>
        <p:txBody>
          <a:bodyPr/>
          <a:lstStyle/>
          <a:p>
            <a:fld id="{474882E6-FA56-4278-BC6C-170EA081393F}" type="slidenum">
              <a:rPr lang="en-US" smtClean="0"/>
              <a:t>‹#›</a:t>
            </a:fld>
            <a:endParaRPr lang="en-US"/>
          </a:p>
        </p:txBody>
      </p:sp>
    </p:spTree>
    <p:extLst>
      <p:ext uri="{BB962C8B-B14F-4D97-AF65-F5344CB8AC3E}">
        <p14:creationId xmlns:p14="http://schemas.microsoft.com/office/powerpoint/2010/main" val="1613231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436C4-05DE-9692-EC17-571598C521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FEBB4F-5297-28AA-1502-75D3B4D48C69}"/>
              </a:ext>
            </a:extLst>
          </p:cNvPr>
          <p:cNvSpPr>
            <a:spLocks noGrp="1"/>
          </p:cNvSpPr>
          <p:nvPr>
            <p:ph type="dt" sz="half" idx="10"/>
          </p:nvPr>
        </p:nvSpPr>
        <p:spPr/>
        <p:txBody>
          <a:bodyPr/>
          <a:lstStyle/>
          <a:p>
            <a:fld id="{58E73FE9-2A83-4502-8E41-C27C1EF1A052}" type="datetimeFigureOut">
              <a:rPr lang="en-US" smtClean="0"/>
              <a:t>11/8/2022</a:t>
            </a:fld>
            <a:endParaRPr lang="en-US"/>
          </a:p>
        </p:txBody>
      </p:sp>
      <p:sp>
        <p:nvSpPr>
          <p:cNvPr id="4" name="Footer Placeholder 3">
            <a:extLst>
              <a:ext uri="{FF2B5EF4-FFF2-40B4-BE49-F238E27FC236}">
                <a16:creationId xmlns:a16="http://schemas.microsoft.com/office/drawing/2014/main" id="{4C85066B-533B-125F-41BF-7D46864ABB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55551F-B411-4885-77B2-48A6625A50DE}"/>
              </a:ext>
            </a:extLst>
          </p:cNvPr>
          <p:cNvSpPr>
            <a:spLocks noGrp="1"/>
          </p:cNvSpPr>
          <p:nvPr>
            <p:ph type="sldNum" sz="quarter" idx="12"/>
          </p:nvPr>
        </p:nvSpPr>
        <p:spPr/>
        <p:txBody>
          <a:bodyPr/>
          <a:lstStyle/>
          <a:p>
            <a:fld id="{474882E6-FA56-4278-BC6C-170EA081393F}" type="slidenum">
              <a:rPr lang="en-US" smtClean="0"/>
              <a:t>‹#›</a:t>
            </a:fld>
            <a:endParaRPr lang="en-US"/>
          </a:p>
        </p:txBody>
      </p:sp>
    </p:spTree>
    <p:extLst>
      <p:ext uri="{BB962C8B-B14F-4D97-AF65-F5344CB8AC3E}">
        <p14:creationId xmlns:p14="http://schemas.microsoft.com/office/powerpoint/2010/main" val="725424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DDC6AF-C9D6-347C-5147-2D9A2B6375E9}"/>
              </a:ext>
            </a:extLst>
          </p:cNvPr>
          <p:cNvSpPr>
            <a:spLocks noGrp="1"/>
          </p:cNvSpPr>
          <p:nvPr>
            <p:ph type="dt" sz="half" idx="10"/>
          </p:nvPr>
        </p:nvSpPr>
        <p:spPr/>
        <p:txBody>
          <a:bodyPr/>
          <a:lstStyle/>
          <a:p>
            <a:fld id="{58E73FE9-2A83-4502-8E41-C27C1EF1A052}" type="datetimeFigureOut">
              <a:rPr lang="en-US" smtClean="0"/>
              <a:t>11/8/2022</a:t>
            </a:fld>
            <a:endParaRPr lang="en-US"/>
          </a:p>
        </p:txBody>
      </p:sp>
      <p:sp>
        <p:nvSpPr>
          <p:cNvPr id="3" name="Footer Placeholder 2">
            <a:extLst>
              <a:ext uri="{FF2B5EF4-FFF2-40B4-BE49-F238E27FC236}">
                <a16:creationId xmlns:a16="http://schemas.microsoft.com/office/drawing/2014/main" id="{E2C3DC52-B469-B610-7ECA-6525540637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8387C3-C135-6975-A31A-8FB9D17AEE4A}"/>
              </a:ext>
            </a:extLst>
          </p:cNvPr>
          <p:cNvSpPr>
            <a:spLocks noGrp="1"/>
          </p:cNvSpPr>
          <p:nvPr>
            <p:ph type="sldNum" sz="quarter" idx="12"/>
          </p:nvPr>
        </p:nvSpPr>
        <p:spPr/>
        <p:txBody>
          <a:bodyPr/>
          <a:lstStyle/>
          <a:p>
            <a:fld id="{474882E6-FA56-4278-BC6C-170EA081393F}" type="slidenum">
              <a:rPr lang="en-US" smtClean="0"/>
              <a:t>‹#›</a:t>
            </a:fld>
            <a:endParaRPr lang="en-US"/>
          </a:p>
        </p:txBody>
      </p:sp>
    </p:spTree>
    <p:extLst>
      <p:ext uri="{BB962C8B-B14F-4D97-AF65-F5344CB8AC3E}">
        <p14:creationId xmlns:p14="http://schemas.microsoft.com/office/powerpoint/2010/main" val="1103045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3F2AB-AD46-ACD2-E96D-C5F5C96C81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5CD72E-C2BF-A5D6-1F2F-9F97F08E95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0F14D2-B43C-C073-35E7-1DC9442AF7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47D8FC-BA33-CA13-CA10-244D5AAD1329}"/>
              </a:ext>
            </a:extLst>
          </p:cNvPr>
          <p:cNvSpPr>
            <a:spLocks noGrp="1"/>
          </p:cNvSpPr>
          <p:nvPr>
            <p:ph type="dt" sz="half" idx="10"/>
          </p:nvPr>
        </p:nvSpPr>
        <p:spPr/>
        <p:txBody>
          <a:bodyPr/>
          <a:lstStyle/>
          <a:p>
            <a:fld id="{58E73FE9-2A83-4502-8E41-C27C1EF1A052}" type="datetimeFigureOut">
              <a:rPr lang="en-US" smtClean="0"/>
              <a:t>11/8/2022</a:t>
            </a:fld>
            <a:endParaRPr lang="en-US"/>
          </a:p>
        </p:txBody>
      </p:sp>
      <p:sp>
        <p:nvSpPr>
          <p:cNvPr id="6" name="Footer Placeholder 5">
            <a:extLst>
              <a:ext uri="{FF2B5EF4-FFF2-40B4-BE49-F238E27FC236}">
                <a16:creationId xmlns:a16="http://schemas.microsoft.com/office/drawing/2014/main" id="{2B88B280-A75D-D701-E8EC-87FB5645B0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FA1CEB-0CBB-2E6B-E3AB-9E469E1489C4}"/>
              </a:ext>
            </a:extLst>
          </p:cNvPr>
          <p:cNvSpPr>
            <a:spLocks noGrp="1"/>
          </p:cNvSpPr>
          <p:nvPr>
            <p:ph type="sldNum" sz="quarter" idx="12"/>
          </p:nvPr>
        </p:nvSpPr>
        <p:spPr/>
        <p:txBody>
          <a:bodyPr/>
          <a:lstStyle/>
          <a:p>
            <a:fld id="{474882E6-FA56-4278-BC6C-170EA081393F}" type="slidenum">
              <a:rPr lang="en-US" smtClean="0"/>
              <a:t>‹#›</a:t>
            </a:fld>
            <a:endParaRPr lang="en-US"/>
          </a:p>
        </p:txBody>
      </p:sp>
    </p:spTree>
    <p:extLst>
      <p:ext uri="{BB962C8B-B14F-4D97-AF65-F5344CB8AC3E}">
        <p14:creationId xmlns:p14="http://schemas.microsoft.com/office/powerpoint/2010/main" val="2757866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98496-4E78-D3A6-CD36-D550FA3B9D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77DD04-A8BF-88CA-42B2-DC05F681CB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0336D-7E4D-8744-AE03-20AED796EA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0116B8-F43F-D2A1-AA89-5E23DF2243C2}"/>
              </a:ext>
            </a:extLst>
          </p:cNvPr>
          <p:cNvSpPr>
            <a:spLocks noGrp="1"/>
          </p:cNvSpPr>
          <p:nvPr>
            <p:ph type="dt" sz="half" idx="10"/>
          </p:nvPr>
        </p:nvSpPr>
        <p:spPr/>
        <p:txBody>
          <a:bodyPr/>
          <a:lstStyle/>
          <a:p>
            <a:fld id="{58E73FE9-2A83-4502-8E41-C27C1EF1A052}" type="datetimeFigureOut">
              <a:rPr lang="en-US" smtClean="0"/>
              <a:t>11/8/2022</a:t>
            </a:fld>
            <a:endParaRPr lang="en-US"/>
          </a:p>
        </p:txBody>
      </p:sp>
      <p:sp>
        <p:nvSpPr>
          <p:cNvPr id="6" name="Footer Placeholder 5">
            <a:extLst>
              <a:ext uri="{FF2B5EF4-FFF2-40B4-BE49-F238E27FC236}">
                <a16:creationId xmlns:a16="http://schemas.microsoft.com/office/drawing/2014/main" id="{856D9C07-01C7-5AE0-3283-5065DCB34F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DFAA7E-AD8D-481A-8754-5ED9A8818E6A}"/>
              </a:ext>
            </a:extLst>
          </p:cNvPr>
          <p:cNvSpPr>
            <a:spLocks noGrp="1"/>
          </p:cNvSpPr>
          <p:nvPr>
            <p:ph type="sldNum" sz="quarter" idx="12"/>
          </p:nvPr>
        </p:nvSpPr>
        <p:spPr/>
        <p:txBody>
          <a:bodyPr/>
          <a:lstStyle/>
          <a:p>
            <a:fld id="{474882E6-FA56-4278-BC6C-170EA081393F}" type="slidenum">
              <a:rPr lang="en-US" smtClean="0"/>
              <a:t>‹#›</a:t>
            </a:fld>
            <a:endParaRPr lang="en-US"/>
          </a:p>
        </p:txBody>
      </p:sp>
    </p:spTree>
    <p:extLst>
      <p:ext uri="{BB962C8B-B14F-4D97-AF65-F5344CB8AC3E}">
        <p14:creationId xmlns:p14="http://schemas.microsoft.com/office/powerpoint/2010/main" val="3294644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A4F510-2A38-F7C2-5FD6-5DD3328647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D29DA3-AC15-01C3-D152-A7E0D28560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D931FC-1890-7F76-754F-F03D510319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E73FE9-2A83-4502-8E41-C27C1EF1A052}" type="datetimeFigureOut">
              <a:rPr lang="en-US" smtClean="0"/>
              <a:t>11/8/2022</a:t>
            </a:fld>
            <a:endParaRPr lang="en-US"/>
          </a:p>
        </p:txBody>
      </p:sp>
      <p:sp>
        <p:nvSpPr>
          <p:cNvPr id="5" name="Footer Placeholder 4">
            <a:extLst>
              <a:ext uri="{FF2B5EF4-FFF2-40B4-BE49-F238E27FC236}">
                <a16:creationId xmlns:a16="http://schemas.microsoft.com/office/drawing/2014/main" id="{82487F58-E0A6-E5E0-E601-DB29D65463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CFDEA2-1FA3-83DD-6C1F-6B5950BC6C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4882E6-FA56-4278-BC6C-170EA081393F}" type="slidenum">
              <a:rPr lang="en-US" smtClean="0"/>
              <a:t>‹#›</a:t>
            </a:fld>
            <a:endParaRPr lang="en-US"/>
          </a:p>
        </p:txBody>
      </p:sp>
    </p:spTree>
    <p:extLst>
      <p:ext uri="{BB962C8B-B14F-4D97-AF65-F5344CB8AC3E}">
        <p14:creationId xmlns:p14="http://schemas.microsoft.com/office/powerpoint/2010/main" val="91714873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jpe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12.xml"/><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jpeg"/><Relationship Id="rId5" Type="http://schemas.openxmlformats.org/officeDocument/2006/relationships/image" Target="../media/image12.jpeg"/><Relationship Id="rId15" Type="http://schemas.openxmlformats.org/officeDocument/2006/relationships/image" Target="../media/image22.png"/><Relationship Id="rId23" Type="http://schemas.openxmlformats.org/officeDocument/2006/relationships/image" Target="../media/image1.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1.jpe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LTI-Sebastian-Puerta-Hincapie/CRS-Project-Group-A-Complet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LTI launches app that ensures employee safety and business continuity">
            <a:extLst>
              <a:ext uri="{FF2B5EF4-FFF2-40B4-BE49-F238E27FC236}">
                <a16:creationId xmlns:a16="http://schemas.microsoft.com/office/drawing/2014/main" id="{07BA0E7E-0216-8C9D-2B8E-ED71EB959F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8415" y="2468050"/>
            <a:ext cx="3003414" cy="1619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951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218C-6123-042A-D7EC-AF17DB6ACD1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GOAL</a:t>
            </a:r>
          </a:p>
        </p:txBody>
      </p:sp>
      <p:pic>
        <p:nvPicPr>
          <p:cNvPr id="4" name="Picture 2" descr="LTI launches app that ensures employee safety and business continuity">
            <a:extLst>
              <a:ext uri="{FF2B5EF4-FFF2-40B4-BE49-F238E27FC236}">
                <a16:creationId xmlns:a16="http://schemas.microsoft.com/office/drawing/2014/main" id="{F9B52C1F-0A14-A067-CB4E-532D0C4DEA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9930" y="6145167"/>
            <a:ext cx="1322070" cy="71283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94861C28-0743-2961-0A1B-D453EDD48234}"/>
              </a:ext>
            </a:extLst>
          </p:cNvPr>
          <p:cNvSpPr>
            <a:spLocks noGrp="1"/>
          </p:cNvSpPr>
          <p:nvPr>
            <p:ph idx="1"/>
          </p:nvPr>
        </p:nvSpPr>
        <p:spPr>
          <a:xfrm>
            <a:off x="838200" y="1825625"/>
            <a:ext cx="5937985" cy="4351338"/>
          </a:xfrm>
        </p:spPr>
        <p:txBody>
          <a:bodyPr>
            <a:normAutofit fontScale="77500" lnSpcReduction="20000"/>
          </a:bodyPr>
          <a:lstStyle/>
          <a:p>
            <a:pPr marL="0" indent="0">
              <a:lnSpc>
                <a:spcPct val="120000"/>
              </a:lnSpc>
              <a:buNone/>
            </a:pPr>
            <a:r>
              <a:rPr lang="en-US" dirty="0">
                <a:latin typeface="Times New Roman" panose="02020603050405020304" pitchFamily="18" charset="0"/>
                <a:cs typeface="Times New Roman" panose="02020603050405020304" pitchFamily="18" charset="0"/>
              </a:rPr>
              <a:t>Create a course registration system for three specific user types: Admin, Student, and Professor.</a:t>
            </a:r>
          </a:p>
          <a:p>
            <a:pPr>
              <a:lnSpc>
                <a:spcPct val="120000"/>
              </a:lnSpc>
            </a:pPr>
            <a:r>
              <a:rPr lang="en-US" b="1" dirty="0">
                <a:latin typeface="Times New Roman" panose="02020603050405020304" pitchFamily="18" charset="0"/>
                <a:cs typeface="Times New Roman" panose="02020603050405020304" pitchFamily="18" charset="0"/>
              </a:rPr>
              <a:t>Admin</a:t>
            </a:r>
            <a:r>
              <a:rPr lang="en-US" dirty="0">
                <a:latin typeface="Times New Roman" panose="02020603050405020304" pitchFamily="18" charset="0"/>
                <a:cs typeface="Times New Roman" panose="02020603050405020304" pitchFamily="18" charset="0"/>
              </a:rPr>
              <a:t> would be able to create student semester registration, approve registrations, add/update courses, add/update professors.</a:t>
            </a:r>
          </a:p>
          <a:p>
            <a:pPr>
              <a:lnSpc>
                <a:spcPct val="120000"/>
              </a:lnSpc>
            </a:pPr>
            <a:r>
              <a:rPr lang="en-US" b="1" dirty="0">
                <a:latin typeface="Times New Roman" panose="02020603050405020304" pitchFamily="18" charset="0"/>
                <a:cs typeface="Times New Roman" panose="02020603050405020304" pitchFamily="18" charset="0"/>
              </a:rPr>
              <a:t>Student</a:t>
            </a:r>
            <a:r>
              <a:rPr lang="en-US" dirty="0">
                <a:latin typeface="Times New Roman" panose="02020603050405020304" pitchFamily="18" charset="0"/>
                <a:cs typeface="Times New Roman" panose="02020603050405020304" pitchFamily="18" charset="0"/>
              </a:rPr>
              <a:t> would be able to add/drop/register for courses, pay for the semester, and view their profile.</a:t>
            </a:r>
          </a:p>
          <a:p>
            <a:pPr>
              <a:lnSpc>
                <a:spcPct val="120000"/>
              </a:lnSpc>
            </a:pPr>
            <a:r>
              <a:rPr lang="en-US" b="1" dirty="0">
                <a:latin typeface="Times New Roman" panose="02020603050405020304" pitchFamily="18" charset="0"/>
                <a:cs typeface="Times New Roman" panose="02020603050405020304" pitchFamily="18" charset="0"/>
              </a:rPr>
              <a:t>Professor</a:t>
            </a:r>
            <a:r>
              <a:rPr lang="en-US" dirty="0">
                <a:latin typeface="Times New Roman" panose="02020603050405020304" pitchFamily="18" charset="0"/>
                <a:cs typeface="Times New Roman" panose="02020603050405020304" pitchFamily="18" charset="0"/>
              </a:rPr>
              <a:t> would be able to add grades for a student and view their profile.</a:t>
            </a:r>
          </a:p>
          <a:p>
            <a:pPr marL="0" indent="0">
              <a:buNone/>
            </a:pPr>
            <a:endParaRPr lang="en-US" dirty="0"/>
          </a:p>
          <a:p>
            <a:pPr marL="0" indent="0">
              <a:buNone/>
            </a:pPr>
            <a:endParaRPr lang="en-US" dirty="0"/>
          </a:p>
        </p:txBody>
      </p:sp>
      <p:pic>
        <p:nvPicPr>
          <p:cNvPr id="7" name="Picture 2" descr="The Value Of Employee Training - eLearning Industry">
            <a:extLst>
              <a:ext uri="{FF2B5EF4-FFF2-40B4-BE49-F238E27FC236}">
                <a16:creationId xmlns:a16="http://schemas.microsoft.com/office/drawing/2014/main" id="{805D2963-35D9-2D85-0B1C-545C316D37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6014" y="2031206"/>
            <a:ext cx="4708898" cy="2641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664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DEB5E-9DF5-9793-2799-CD4CB0AB411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ENGINEERING PRACTICES</a:t>
            </a:r>
          </a:p>
        </p:txBody>
      </p:sp>
      <p:sp>
        <p:nvSpPr>
          <p:cNvPr id="3" name="Content Placeholder 2">
            <a:extLst>
              <a:ext uri="{FF2B5EF4-FFF2-40B4-BE49-F238E27FC236}">
                <a16:creationId xmlns:a16="http://schemas.microsoft.com/office/drawing/2014/main" id="{F82B5327-CCEE-A28D-9A25-459BB1BC3542}"/>
              </a:ext>
            </a:extLst>
          </p:cNvPr>
          <p:cNvSpPr>
            <a:spLocks noGrp="1"/>
          </p:cNvSpPr>
          <p:nvPr>
            <p:ph idx="1"/>
          </p:nvPr>
        </p:nvSpPr>
        <p:spPr>
          <a:xfrm>
            <a:off x="838200" y="1825625"/>
            <a:ext cx="5257800" cy="4351338"/>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Latest coding conventions (Java + ES5/ES6)</a:t>
            </a:r>
          </a:p>
          <a:p>
            <a:r>
              <a:rPr lang="en-US" dirty="0">
                <a:latin typeface="Times New Roman" panose="02020603050405020304" pitchFamily="18" charset="0"/>
                <a:cs typeface="Times New Roman" panose="02020603050405020304" pitchFamily="18" charset="0"/>
              </a:rPr>
              <a:t>Separation of Concern</a:t>
            </a:r>
          </a:p>
          <a:p>
            <a:r>
              <a:rPr lang="en-US" dirty="0">
                <a:latin typeface="Times New Roman" panose="02020603050405020304" pitchFamily="18" charset="0"/>
                <a:cs typeface="Times New Roman" panose="02020603050405020304" pitchFamily="18" charset="0"/>
              </a:rPr>
              <a:t>Decoupling</a:t>
            </a:r>
          </a:p>
          <a:p>
            <a:r>
              <a:rPr lang="en-US" dirty="0">
                <a:latin typeface="Times New Roman" panose="02020603050405020304" pitchFamily="18" charset="0"/>
                <a:cs typeface="Times New Roman" panose="02020603050405020304" pitchFamily="18" charset="0"/>
              </a:rPr>
              <a:t>Functional Programing</a:t>
            </a:r>
          </a:p>
          <a:p>
            <a:r>
              <a:rPr lang="en-US" dirty="0">
                <a:latin typeface="Times New Roman" panose="02020603050405020304" pitchFamily="18" charset="0"/>
                <a:cs typeface="Times New Roman" panose="02020603050405020304" pitchFamily="18" charset="0"/>
              </a:rPr>
              <a:t>Abstraction </a:t>
            </a:r>
          </a:p>
          <a:p>
            <a:r>
              <a:rPr lang="en-US" dirty="0">
                <a:latin typeface="Times New Roman" panose="02020603050405020304" pitchFamily="18" charset="0"/>
                <a:cs typeface="Times New Roman" panose="02020603050405020304" pitchFamily="18" charset="0"/>
              </a:rPr>
              <a:t>JDBC template</a:t>
            </a:r>
          </a:p>
          <a:p>
            <a:r>
              <a:rPr lang="en-US" dirty="0">
                <a:latin typeface="Times New Roman" panose="02020603050405020304" pitchFamily="18" charset="0"/>
                <a:cs typeface="Times New Roman" panose="02020603050405020304" pitchFamily="18" charset="0"/>
              </a:rPr>
              <a:t>Lambda Expressions</a:t>
            </a:r>
          </a:p>
          <a:p>
            <a:r>
              <a:rPr lang="en-US" dirty="0">
                <a:latin typeface="Times New Roman" panose="02020603050405020304" pitchFamily="18" charset="0"/>
                <a:cs typeface="Times New Roman" panose="02020603050405020304" pitchFamily="18" charset="0"/>
              </a:rPr>
              <a:t>DAO design pattern</a:t>
            </a:r>
          </a:p>
          <a:p>
            <a:r>
              <a:rPr lang="en-US" dirty="0">
                <a:latin typeface="Times New Roman" panose="02020603050405020304" pitchFamily="18" charset="0"/>
                <a:cs typeface="Times New Roman" panose="02020603050405020304" pitchFamily="18" charset="0"/>
              </a:rPr>
              <a:t>Dependency Injection</a:t>
            </a:r>
          </a:p>
          <a:p>
            <a:r>
              <a:rPr lang="en-US" dirty="0">
                <a:latin typeface="Times New Roman" panose="02020603050405020304" pitchFamily="18" charset="0"/>
                <a:cs typeface="Times New Roman" panose="02020603050405020304" pitchFamily="18" charset="0"/>
              </a:rPr>
              <a:t>MVC design pattern</a:t>
            </a:r>
          </a:p>
          <a:p>
            <a:r>
              <a:rPr lang="en-US" dirty="0">
                <a:latin typeface="Times New Roman" panose="02020603050405020304" pitchFamily="18" charset="0"/>
                <a:cs typeface="Times New Roman" panose="02020603050405020304" pitchFamily="18" charset="0"/>
              </a:rPr>
              <a:t>Microservices</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2" descr="LTI launches app that ensures employee safety and business continuity">
            <a:extLst>
              <a:ext uri="{FF2B5EF4-FFF2-40B4-BE49-F238E27FC236}">
                <a16:creationId xmlns:a16="http://schemas.microsoft.com/office/drawing/2014/main" id="{367C9205-ECBA-61BD-BC10-A25FA782E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9930" y="6145167"/>
            <a:ext cx="1322070" cy="712833"/>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Engineering Practices Necessary for Scrum">
            <a:extLst>
              <a:ext uri="{FF2B5EF4-FFF2-40B4-BE49-F238E27FC236}">
                <a16:creationId xmlns:a16="http://schemas.microsoft.com/office/drawing/2014/main" id="{D53567CC-9AD3-C0B3-611A-4965E94702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8623" y="1825625"/>
            <a:ext cx="4616918" cy="392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942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Spring | Tools">
            <a:extLst>
              <a:ext uri="{FF2B5EF4-FFF2-40B4-BE49-F238E27FC236}">
                <a16:creationId xmlns:a16="http://schemas.microsoft.com/office/drawing/2014/main" id="{E2CC3DF2-ECC6-0AD4-BF6E-EFF77A28E5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09" y="2159095"/>
            <a:ext cx="856648" cy="856648"/>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Everything You Must Know About Spring Boot Application From The Scratch">
            <a:extLst>
              <a:ext uri="{FF2B5EF4-FFF2-40B4-BE49-F238E27FC236}">
                <a16:creationId xmlns:a16="http://schemas.microsoft.com/office/drawing/2014/main" id="{3675F488-DCE4-5DFE-B0BB-079A6FCFCD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575" y="3100138"/>
            <a:ext cx="1156535" cy="693921"/>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descr="Navicat - Wikipedia">
            <a:extLst>
              <a:ext uri="{FF2B5EF4-FFF2-40B4-BE49-F238E27FC236}">
                <a16:creationId xmlns:a16="http://schemas.microsoft.com/office/drawing/2014/main" id="{8CC59388-FB1F-B70D-5931-0E27C6A881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9242" y="3078430"/>
            <a:ext cx="1538292" cy="531557"/>
          </a:xfrm>
          <a:prstGeom prst="rect">
            <a:avLst/>
          </a:prstGeom>
          <a:noFill/>
          <a:extLst>
            <a:ext uri="{909E8E84-426E-40DD-AFC4-6F175D3DCCD1}">
              <a14:hiddenFill xmlns:a14="http://schemas.microsoft.com/office/drawing/2010/main">
                <a:solidFill>
                  <a:srgbClr val="FFFFFF"/>
                </a:solidFill>
              </a14:hiddenFill>
            </a:ext>
          </a:extLst>
        </p:spPr>
      </p:pic>
      <p:pic>
        <p:nvPicPr>
          <p:cNvPr id="18440" name="Picture 8" descr="Download MySQL Logo in SVG Vector or PNG File Format - Logo.wine">
            <a:extLst>
              <a:ext uri="{FF2B5EF4-FFF2-40B4-BE49-F238E27FC236}">
                <a16:creationId xmlns:a16="http://schemas.microsoft.com/office/drawing/2014/main" id="{4FC9041E-F562-046E-1D57-DF7EE4EB3F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6313" y="2146693"/>
            <a:ext cx="1243163" cy="827268"/>
          </a:xfrm>
          <a:prstGeom prst="rect">
            <a:avLst/>
          </a:prstGeom>
          <a:noFill/>
          <a:extLst>
            <a:ext uri="{909E8E84-426E-40DD-AFC4-6F175D3DCCD1}">
              <a14:hiddenFill xmlns:a14="http://schemas.microsoft.com/office/drawing/2010/main">
                <a:solidFill>
                  <a:srgbClr val="FFFFFF"/>
                </a:solidFill>
              </a14:hiddenFill>
            </a:ext>
          </a:extLst>
        </p:spPr>
      </p:pic>
      <p:pic>
        <p:nvPicPr>
          <p:cNvPr id="18442" name="Picture 10" descr="Postman Public API Network Now the World's Largest Public API Hub |  Business Wire">
            <a:extLst>
              <a:ext uri="{FF2B5EF4-FFF2-40B4-BE49-F238E27FC236}">
                <a16:creationId xmlns:a16="http://schemas.microsoft.com/office/drawing/2014/main" id="{9E4364C9-A312-EFE0-2941-663219B2BB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46308" y="3912163"/>
            <a:ext cx="1526406" cy="763203"/>
          </a:xfrm>
          <a:prstGeom prst="rect">
            <a:avLst/>
          </a:prstGeom>
          <a:noFill/>
          <a:extLst>
            <a:ext uri="{909E8E84-426E-40DD-AFC4-6F175D3DCCD1}">
              <a14:hiddenFill xmlns:a14="http://schemas.microsoft.com/office/drawing/2010/main">
                <a:solidFill>
                  <a:srgbClr val="FFFFFF"/>
                </a:solidFill>
              </a14:hiddenFill>
            </a:ext>
          </a:extLst>
        </p:spPr>
      </p:pic>
      <p:pic>
        <p:nvPicPr>
          <p:cNvPr id="18444" name="Picture 12">
            <a:extLst>
              <a:ext uri="{FF2B5EF4-FFF2-40B4-BE49-F238E27FC236}">
                <a16:creationId xmlns:a16="http://schemas.microsoft.com/office/drawing/2014/main" id="{2F5323BD-9240-CC11-11E2-054E50E6F2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1845" y="2213843"/>
            <a:ext cx="692968" cy="692968"/>
          </a:xfrm>
          <a:prstGeom prst="rect">
            <a:avLst/>
          </a:prstGeom>
          <a:noFill/>
          <a:extLst>
            <a:ext uri="{909E8E84-426E-40DD-AFC4-6F175D3DCCD1}">
              <a14:hiddenFill xmlns:a14="http://schemas.microsoft.com/office/drawing/2010/main">
                <a:solidFill>
                  <a:srgbClr val="FFFFFF"/>
                </a:solidFill>
              </a14:hiddenFill>
            </a:ext>
          </a:extLst>
        </p:spPr>
      </p:pic>
      <p:pic>
        <p:nvPicPr>
          <p:cNvPr id="18446" name="Picture 14">
            <a:extLst>
              <a:ext uri="{FF2B5EF4-FFF2-40B4-BE49-F238E27FC236}">
                <a16:creationId xmlns:a16="http://schemas.microsoft.com/office/drawing/2014/main" id="{3F0215B7-F5F2-4BAF-C280-9972E3F76FC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0005" y="3002595"/>
            <a:ext cx="856648" cy="856648"/>
          </a:xfrm>
          <a:prstGeom prst="rect">
            <a:avLst/>
          </a:prstGeom>
          <a:noFill/>
          <a:extLst>
            <a:ext uri="{909E8E84-426E-40DD-AFC4-6F175D3DCCD1}">
              <a14:hiddenFill xmlns:a14="http://schemas.microsoft.com/office/drawing/2010/main">
                <a:solidFill>
                  <a:srgbClr val="FFFFFF"/>
                </a:solidFill>
              </a14:hiddenFill>
            </a:ext>
          </a:extLst>
        </p:spPr>
      </p:pic>
      <p:pic>
        <p:nvPicPr>
          <p:cNvPr id="18448" name="Picture 16">
            <a:extLst>
              <a:ext uri="{FF2B5EF4-FFF2-40B4-BE49-F238E27FC236}">
                <a16:creationId xmlns:a16="http://schemas.microsoft.com/office/drawing/2014/main" id="{87085EF6-BEE4-F614-4751-0D111F4F996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9365" y="3921392"/>
            <a:ext cx="685448" cy="968331"/>
          </a:xfrm>
          <a:prstGeom prst="rect">
            <a:avLst/>
          </a:prstGeom>
          <a:noFill/>
          <a:extLst>
            <a:ext uri="{909E8E84-426E-40DD-AFC4-6F175D3DCCD1}">
              <a14:hiddenFill xmlns:a14="http://schemas.microsoft.com/office/drawing/2010/main">
                <a:solidFill>
                  <a:srgbClr val="FFFFFF"/>
                </a:solidFill>
              </a14:hiddenFill>
            </a:ext>
          </a:extLst>
        </p:spPr>
      </p:pic>
      <p:pic>
        <p:nvPicPr>
          <p:cNvPr id="18450" name="Picture 18" descr="Brand guidelines · Bootstrap v5.0">
            <a:extLst>
              <a:ext uri="{FF2B5EF4-FFF2-40B4-BE49-F238E27FC236}">
                <a16:creationId xmlns:a16="http://schemas.microsoft.com/office/drawing/2014/main" id="{7E7DFE12-AF8B-8874-76C0-021D2A42103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49523" y="4958028"/>
            <a:ext cx="911723" cy="7235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41A831A-A114-A765-284F-4BE30A688E8A}"/>
              </a:ext>
            </a:extLst>
          </p:cNvPr>
          <p:cNvSpPr txBox="1"/>
          <p:nvPr/>
        </p:nvSpPr>
        <p:spPr>
          <a:xfrm>
            <a:off x="700695" y="1717616"/>
            <a:ext cx="1117132" cy="369332"/>
          </a:xfrm>
          <a:prstGeom prst="rect">
            <a:avLst/>
          </a:prstGeom>
          <a:noFill/>
        </p:spPr>
        <p:txBody>
          <a:bodyPr wrap="square">
            <a:spAutoFit/>
          </a:bodyPr>
          <a:lstStyle/>
          <a:p>
            <a:pPr marL="0" indent="0">
              <a:buNone/>
            </a:pPr>
            <a:r>
              <a:rPr lang="en-US" b="1" dirty="0">
                <a:latin typeface="Times New Roman" panose="02020603050405020304" pitchFamily="18" charset="0"/>
                <a:cs typeface="Times New Roman" panose="02020603050405020304" pitchFamily="18" charset="0"/>
              </a:rPr>
              <a:t>SERVER</a:t>
            </a:r>
            <a:endParaRPr lang="en-US" sz="1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3885268-3B04-E6DE-ADF9-49E8E02216F4}"/>
              </a:ext>
            </a:extLst>
          </p:cNvPr>
          <p:cNvSpPr txBox="1"/>
          <p:nvPr/>
        </p:nvSpPr>
        <p:spPr>
          <a:xfrm>
            <a:off x="3113496" y="1717616"/>
            <a:ext cx="1117132" cy="369332"/>
          </a:xfrm>
          <a:prstGeom prst="rect">
            <a:avLst/>
          </a:prstGeom>
          <a:noFill/>
        </p:spPr>
        <p:txBody>
          <a:bodyPr wrap="square">
            <a:spAutoFit/>
          </a:bodyPr>
          <a:lstStyle/>
          <a:p>
            <a:pPr marL="0" indent="0">
              <a:buNone/>
            </a:pPr>
            <a:r>
              <a:rPr lang="en-US" b="1" dirty="0">
                <a:latin typeface="Times New Roman" panose="02020603050405020304" pitchFamily="18" charset="0"/>
                <a:cs typeface="Times New Roman" panose="02020603050405020304" pitchFamily="18" charset="0"/>
              </a:rPr>
              <a:t>CLIENT</a:t>
            </a:r>
            <a:endParaRPr lang="en-US" sz="1800" b="1"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A55DE004-8623-5D3E-D0EB-5F67D1EFD77D}"/>
              </a:ext>
            </a:extLst>
          </p:cNvPr>
          <p:cNvSpPr>
            <a:spLocks noGrp="1"/>
          </p:cNvSpPr>
          <p:nvPr>
            <p:ph type="title"/>
          </p:nvPr>
        </p:nvSpPr>
        <p:spPr>
          <a:xfrm>
            <a:off x="838200" y="365125"/>
            <a:ext cx="10515600" cy="1325563"/>
          </a:xfrm>
        </p:spPr>
        <p:txBody>
          <a:bodyPr/>
          <a:lstStyle/>
          <a:p>
            <a:r>
              <a:rPr lang="en-US" b="1" u="sng" dirty="0">
                <a:latin typeface="Times New Roman" panose="02020603050405020304" pitchFamily="18" charset="0"/>
                <a:cs typeface="Times New Roman" panose="02020603050405020304" pitchFamily="18" charset="0"/>
              </a:rPr>
              <a:t>TECH STACK</a:t>
            </a:r>
          </a:p>
        </p:txBody>
      </p:sp>
      <p:pic>
        <p:nvPicPr>
          <p:cNvPr id="18452" name="Picture 20" descr="Mongodb, original, wordmark, logo Icon in Devicon">
            <a:extLst>
              <a:ext uri="{FF2B5EF4-FFF2-40B4-BE49-F238E27FC236}">
                <a16:creationId xmlns:a16="http://schemas.microsoft.com/office/drawing/2014/main" id="{4D3F40D6-98FC-9928-BDD5-FDAC399353A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56156" y="3701767"/>
            <a:ext cx="937725" cy="937725"/>
          </a:xfrm>
          <a:prstGeom prst="rect">
            <a:avLst/>
          </a:prstGeom>
          <a:noFill/>
          <a:extLst>
            <a:ext uri="{909E8E84-426E-40DD-AFC4-6F175D3DCCD1}">
              <a14:hiddenFill xmlns:a14="http://schemas.microsoft.com/office/drawing/2010/main">
                <a:solidFill>
                  <a:srgbClr val="FFFFFF"/>
                </a:solidFill>
              </a14:hiddenFill>
            </a:ext>
          </a:extLst>
        </p:spPr>
      </p:pic>
      <p:pic>
        <p:nvPicPr>
          <p:cNvPr id="18454" name="Picture 22" descr="Code, development, logo, nodejs icon - Free download">
            <a:extLst>
              <a:ext uri="{FF2B5EF4-FFF2-40B4-BE49-F238E27FC236}">
                <a16:creationId xmlns:a16="http://schemas.microsoft.com/office/drawing/2014/main" id="{DFBD181F-1BC8-C784-2C8F-000FB013C8F7}"/>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t="17688" b="20076"/>
          <a:stretch/>
        </p:blipFill>
        <p:spPr bwMode="auto">
          <a:xfrm>
            <a:off x="701771" y="3874478"/>
            <a:ext cx="1114980" cy="693921"/>
          </a:xfrm>
          <a:prstGeom prst="rect">
            <a:avLst/>
          </a:prstGeom>
          <a:noFill/>
          <a:extLst>
            <a:ext uri="{909E8E84-426E-40DD-AFC4-6F175D3DCCD1}">
              <a14:hiddenFill xmlns:a14="http://schemas.microsoft.com/office/drawing/2010/main">
                <a:solidFill>
                  <a:srgbClr val="FFFFFF"/>
                </a:solidFill>
              </a14:hiddenFill>
            </a:ext>
          </a:extLst>
        </p:spPr>
      </p:pic>
      <p:pic>
        <p:nvPicPr>
          <p:cNvPr id="18456" name="Picture 24" descr="3 Express.js features you need to know | by Louis Petrik | JavaScript in  Plain English">
            <a:extLst>
              <a:ext uri="{FF2B5EF4-FFF2-40B4-BE49-F238E27FC236}">
                <a16:creationId xmlns:a16="http://schemas.microsoft.com/office/drawing/2014/main" id="{A3520BAE-827F-94C8-2E1B-75FE40E1FE2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0712" y="4675366"/>
            <a:ext cx="1538292" cy="669609"/>
          </a:xfrm>
          <a:prstGeom prst="rect">
            <a:avLst/>
          </a:prstGeom>
          <a:noFill/>
          <a:extLst>
            <a:ext uri="{909E8E84-426E-40DD-AFC4-6F175D3DCCD1}">
              <a14:hiddenFill xmlns:a14="http://schemas.microsoft.com/office/drawing/2010/main">
                <a:solidFill>
                  <a:srgbClr val="FFFFFF"/>
                </a:solidFill>
              </a14:hiddenFill>
            </a:ext>
          </a:extLst>
        </p:spPr>
      </p:pic>
      <p:pic>
        <p:nvPicPr>
          <p:cNvPr id="18458" name="Picture 26" descr="Angular - PRESS KIT">
            <a:extLst>
              <a:ext uri="{FF2B5EF4-FFF2-40B4-BE49-F238E27FC236}">
                <a16:creationId xmlns:a16="http://schemas.microsoft.com/office/drawing/2014/main" id="{91114B97-9608-CB0B-03AD-388E5F69EF5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98968" y="2162052"/>
            <a:ext cx="856648" cy="8566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EF8444C-673E-41CC-1A9B-108D576C71B0}"/>
              </a:ext>
            </a:extLst>
          </p:cNvPr>
          <p:cNvSpPr txBox="1"/>
          <p:nvPr/>
        </p:nvSpPr>
        <p:spPr>
          <a:xfrm>
            <a:off x="7730585" y="1690688"/>
            <a:ext cx="1117132" cy="369332"/>
          </a:xfrm>
          <a:prstGeom prst="rect">
            <a:avLst/>
          </a:prstGeom>
          <a:noFill/>
        </p:spPr>
        <p:txBody>
          <a:bodyPr wrap="square">
            <a:spAutoFit/>
          </a:bodyPr>
          <a:lstStyle/>
          <a:p>
            <a:pPr marL="0" indent="0">
              <a:buNone/>
            </a:pPr>
            <a:r>
              <a:rPr lang="en-US" b="1" dirty="0">
                <a:latin typeface="Times New Roman" panose="02020603050405020304" pitchFamily="18" charset="0"/>
                <a:cs typeface="Times New Roman" panose="02020603050405020304" pitchFamily="18" charset="0"/>
              </a:rPr>
              <a:t>TEST</a:t>
            </a:r>
            <a:endParaRPr lang="en-US" sz="18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7FC7E38-032B-C6B0-CBBC-91862ABEC194}"/>
              </a:ext>
            </a:extLst>
          </p:cNvPr>
          <p:cNvSpPr txBox="1"/>
          <p:nvPr/>
        </p:nvSpPr>
        <p:spPr>
          <a:xfrm>
            <a:off x="9624846" y="1629100"/>
            <a:ext cx="1404703" cy="646331"/>
          </a:xfrm>
          <a:prstGeom prst="rect">
            <a:avLst/>
          </a:prstGeom>
          <a:noFill/>
        </p:spPr>
        <p:txBody>
          <a:bodyPr wrap="square">
            <a:spAutoFit/>
          </a:bodyPr>
          <a:lstStyle/>
          <a:p>
            <a:pPr marL="0" indent="0">
              <a:buNone/>
            </a:pPr>
            <a:r>
              <a:rPr lang="en-US" b="1" dirty="0">
                <a:latin typeface="Times New Roman" panose="02020603050405020304" pitchFamily="18" charset="0"/>
                <a:cs typeface="Times New Roman" panose="02020603050405020304" pitchFamily="18" charset="0"/>
              </a:rPr>
              <a:t>SOURCE CONTROL</a:t>
            </a:r>
            <a:endParaRPr lang="en-US" sz="1800" b="1" dirty="0">
              <a:latin typeface="Times New Roman" panose="02020603050405020304" pitchFamily="18" charset="0"/>
              <a:cs typeface="Times New Roman" panose="02020603050405020304" pitchFamily="18" charset="0"/>
            </a:endParaRPr>
          </a:p>
        </p:txBody>
      </p:sp>
      <p:pic>
        <p:nvPicPr>
          <p:cNvPr id="18460" name="Picture 28">
            <a:extLst>
              <a:ext uri="{FF2B5EF4-FFF2-40B4-BE49-F238E27FC236}">
                <a16:creationId xmlns:a16="http://schemas.microsoft.com/office/drawing/2014/main" id="{5145F08E-DE09-5729-3B5C-40F5E53C2DB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19700" y="3116342"/>
            <a:ext cx="856647" cy="742901"/>
          </a:xfrm>
          <a:prstGeom prst="rect">
            <a:avLst/>
          </a:prstGeom>
          <a:noFill/>
          <a:extLst>
            <a:ext uri="{909E8E84-426E-40DD-AFC4-6F175D3DCCD1}">
              <a14:hiddenFill xmlns:a14="http://schemas.microsoft.com/office/drawing/2010/main">
                <a:solidFill>
                  <a:srgbClr val="FFFFFF"/>
                </a:solidFill>
              </a14:hiddenFill>
            </a:ext>
          </a:extLst>
        </p:spPr>
      </p:pic>
      <p:pic>
        <p:nvPicPr>
          <p:cNvPr id="18462" name="Picture 30">
            <a:extLst>
              <a:ext uri="{FF2B5EF4-FFF2-40B4-BE49-F238E27FC236}">
                <a16:creationId xmlns:a16="http://schemas.microsoft.com/office/drawing/2014/main" id="{879AA992-9F97-BF6C-E0B0-92E3969C52B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98969" y="3987071"/>
            <a:ext cx="856647" cy="856647"/>
          </a:xfrm>
          <a:prstGeom prst="rect">
            <a:avLst/>
          </a:prstGeom>
          <a:noFill/>
          <a:extLst>
            <a:ext uri="{909E8E84-426E-40DD-AFC4-6F175D3DCCD1}">
              <a14:hiddenFill xmlns:a14="http://schemas.microsoft.com/office/drawing/2010/main">
                <a:solidFill>
                  <a:srgbClr val="FFFFFF"/>
                </a:solidFill>
              </a14:hiddenFill>
            </a:ext>
          </a:extLst>
        </p:spPr>
      </p:pic>
      <p:pic>
        <p:nvPicPr>
          <p:cNvPr id="18464" name="Picture 32" descr="JavaScript logo and symbol, meaning, history, PNG">
            <a:extLst>
              <a:ext uri="{FF2B5EF4-FFF2-40B4-BE49-F238E27FC236}">
                <a16:creationId xmlns:a16="http://schemas.microsoft.com/office/drawing/2014/main" id="{7BC4057B-5394-52A8-85EC-AFEF8EBA0761}"/>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l="15330" r="17026"/>
          <a:stretch/>
        </p:blipFill>
        <p:spPr bwMode="auto">
          <a:xfrm>
            <a:off x="3849302" y="4932561"/>
            <a:ext cx="806314" cy="742901"/>
          </a:xfrm>
          <a:prstGeom prst="rect">
            <a:avLst/>
          </a:prstGeom>
          <a:noFill/>
          <a:extLst>
            <a:ext uri="{909E8E84-426E-40DD-AFC4-6F175D3DCCD1}">
              <a14:hiddenFill xmlns:a14="http://schemas.microsoft.com/office/drawing/2010/main">
                <a:solidFill>
                  <a:srgbClr val="FFFFFF"/>
                </a:solidFill>
              </a14:hiddenFill>
            </a:ext>
          </a:extLst>
        </p:spPr>
      </p:pic>
      <p:pic>
        <p:nvPicPr>
          <p:cNvPr id="18466" name="Picture 34" descr="JUnit – About">
            <a:extLst>
              <a:ext uri="{FF2B5EF4-FFF2-40B4-BE49-F238E27FC236}">
                <a16:creationId xmlns:a16="http://schemas.microsoft.com/office/drawing/2014/main" id="{C8684197-2B2E-81DC-049F-46BC81A2730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573690" y="2273731"/>
            <a:ext cx="1430922" cy="435956"/>
          </a:xfrm>
          <a:prstGeom prst="rect">
            <a:avLst/>
          </a:prstGeom>
          <a:noFill/>
          <a:extLst>
            <a:ext uri="{909E8E84-426E-40DD-AFC4-6F175D3DCCD1}">
              <a14:hiddenFill xmlns:a14="http://schemas.microsoft.com/office/drawing/2010/main">
                <a:solidFill>
                  <a:srgbClr val="FFFFFF"/>
                </a:solidFill>
              </a14:hiddenFill>
            </a:ext>
          </a:extLst>
        </p:spPr>
      </p:pic>
      <p:pic>
        <p:nvPicPr>
          <p:cNvPr id="18468" name="Picture 36">
            <a:extLst>
              <a:ext uri="{FF2B5EF4-FFF2-40B4-BE49-F238E27FC236}">
                <a16:creationId xmlns:a16="http://schemas.microsoft.com/office/drawing/2014/main" id="{57FB3E0C-040F-1463-787C-954A7A6EBFB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58158" y="2379635"/>
            <a:ext cx="1211772" cy="504905"/>
          </a:xfrm>
          <a:prstGeom prst="rect">
            <a:avLst/>
          </a:prstGeom>
          <a:noFill/>
          <a:extLst>
            <a:ext uri="{909E8E84-426E-40DD-AFC4-6F175D3DCCD1}">
              <a14:hiddenFill xmlns:a14="http://schemas.microsoft.com/office/drawing/2010/main">
                <a:solidFill>
                  <a:srgbClr val="FFFFFF"/>
                </a:solidFill>
              </a14:hiddenFill>
            </a:ext>
          </a:extLst>
        </p:spPr>
      </p:pic>
      <p:pic>
        <p:nvPicPr>
          <p:cNvPr id="18470" name="Picture 38" descr="Jasmine Documentation">
            <a:extLst>
              <a:ext uri="{FF2B5EF4-FFF2-40B4-BE49-F238E27FC236}">
                <a16:creationId xmlns:a16="http://schemas.microsoft.com/office/drawing/2014/main" id="{8B8C55DB-2A4D-3A08-17F4-C3440B58DC0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547059" y="2813537"/>
            <a:ext cx="1625655" cy="448195"/>
          </a:xfrm>
          <a:prstGeom prst="rect">
            <a:avLst/>
          </a:prstGeom>
          <a:noFill/>
          <a:extLst>
            <a:ext uri="{909E8E84-426E-40DD-AFC4-6F175D3DCCD1}">
              <a14:hiddenFill xmlns:a14="http://schemas.microsoft.com/office/drawing/2010/main">
                <a:solidFill>
                  <a:srgbClr val="FFFFFF"/>
                </a:solidFill>
              </a14:hiddenFill>
            </a:ext>
          </a:extLst>
        </p:spPr>
      </p:pic>
      <p:pic>
        <p:nvPicPr>
          <p:cNvPr id="18472" name="Picture 40" descr="Testing AngularJS with Jasmine &amp; Karma">
            <a:extLst>
              <a:ext uri="{FF2B5EF4-FFF2-40B4-BE49-F238E27FC236}">
                <a16:creationId xmlns:a16="http://schemas.microsoft.com/office/drawing/2014/main" id="{A6069EFB-E81A-BD35-E310-3C3849BB2FE2}"/>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573690" y="3410819"/>
            <a:ext cx="1625655" cy="37676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LTI launches app that ensures employee safety and business continuity">
            <a:extLst>
              <a:ext uri="{FF2B5EF4-FFF2-40B4-BE49-F238E27FC236}">
                <a16:creationId xmlns:a16="http://schemas.microsoft.com/office/drawing/2014/main" id="{EDD79977-42A1-DF62-1FC0-4FF0660CCF92}"/>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869930" y="6145167"/>
            <a:ext cx="1322070" cy="71283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621E91E-65C0-D0F7-185B-43D648CD0965}"/>
              </a:ext>
            </a:extLst>
          </p:cNvPr>
          <p:cNvSpPr txBox="1"/>
          <p:nvPr/>
        </p:nvSpPr>
        <p:spPr>
          <a:xfrm>
            <a:off x="5526297" y="1735294"/>
            <a:ext cx="1117132" cy="369332"/>
          </a:xfrm>
          <a:prstGeom prst="rect">
            <a:avLst/>
          </a:prstGeom>
          <a:noFill/>
        </p:spPr>
        <p:txBody>
          <a:bodyPr wrap="square">
            <a:spAutoFit/>
          </a:bodyPr>
          <a:lstStyle/>
          <a:p>
            <a:pPr marL="0" indent="0">
              <a:buNone/>
            </a:pPr>
            <a:r>
              <a:rPr lang="en-US" b="1" dirty="0">
                <a:latin typeface="Times New Roman" panose="02020603050405020304" pitchFamily="18" charset="0"/>
                <a:cs typeface="Times New Roman" panose="02020603050405020304" pitchFamily="18" charset="0"/>
              </a:rPr>
              <a:t>DATA</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98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C8EC-55E2-51F1-62E9-7EB9AFB4D93B}"/>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DEVELOPMENT JOURNEY</a:t>
            </a:r>
          </a:p>
        </p:txBody>
      </p:sp>
      <p:sp>
        <p:nvSpPr>
          <p:cNvPr id="3" name="Content Placeholder 2">
            <a:extLst>
              <a:ext uri="{FF2B5EF4-FFF2-40B4-BE49-F238E27FC236}">
                <a16:creationId xmlns:a16="http://schemas.microsoft.com/office/drawing/2014/main" id="{824D08E4-2094-EFDC-979F-F3961AABD4D5}"/>
              </a:ext>
            </a:extLst>
          </p:cNvPr>
          <p:cNvSpPr>
            <a:spLocks noGrp="1"/>
          </p:cNvSpPr>
          <p:nvPr>
            <p:ph idx="1"/>
          </p:nvPr>
        </p:nvSpPr>
        <p:spPr>
          <a:xfrm>
            <a:off x="838201" y="1559293"/>
            <a:ext cx="7439526" cy="5120640"/>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CRS Project:</a:t>
            </a:r>
          </a:p>
          <a:p>
            <a:r>
              <a:rPr lang="en-US" sz="1600" dirty="0">
                <a:latin typeface="Times New Roman" panose="02020603050405020304" pitchFamily="18" charset="0"/>
                <a:cs typeface="Times New Roman" panose="02020603050405020304" pitchFamily="18" charset="0"/>
              </a:rPr>
              <a:t>CRS Array In Memory Implementation</a:t>
            </a:r>
          </a:p>
          <a:p>
            <a:r>
              <a:rPr lang="en-US" sz="1600" dirty="0">
                <a:latin typeface="Times New Roman" panose="02020603050405020304" pitchFamily="18" charset="0"/>
                <a:cs typeface="Times New Roman" panose="02020603050405020304" pitchFamily="18" charset="0"/>
              </a:rPr>
              <a:t>CRS DB Implementation</a:t>
            </a:r>
          </a:p>
          <a:p>
            <a:r>
              <a:rPr lang="en-US" sz="1600" dirty="0">
                <a:latin typeface="Times New Roman" panose="02020603050405020304" pitchFamily="18" charset="0"/>
                <a:cs typeface="Times New Roman" panose="02020603050405020304" pitchFamily="18" charset="0"/>
              </a:rPr>
              <a:t>CRS Rest Implementation</a:t>
            </a:r>
          </a:p>
          <a:p>
            <a:r>
              <a:rPr lang="en-US" sz="1600" dirty="0">
                <a:latin typeface="Times New Roman" panose="02020603050405020304" pitchFamily="18" charset="0"/>
                <a:cs typeface="Times New Roman" panose="02020603050405020304" pitchFamily="18" charset="0"/>
              </a:rPr>
              <a:t>CRS Rest + JDBC Template Implementation</a:t>
            </a:r>
          </a:p>
          <a:p>
            <a:r>
              <a:rPr lang="en-US" sz="1600" dirty="0">
                <a:latin typeface="Times New Roman" panose="02020603050405020304" pitchFamily="18" charset="0"/>
                <a:cs typeface="Times New Roman" panose="02020603050405020304" pitchFamily="18" charset="0"/>
              </a:rPr>
              <a:t>CRS Microservices Implementation</a:t>
            </a:r>
          </a:p>
          <a:p>
            <a:r>
              <a:rPr lang="en-US" sz="1600" dirty="0">
                <a:latin typeface="Times New Roman" panose="02020603050405020304" pitchFamily="18" charset="0"/>
                <a:cs typeface="Times New Roman" panose="02020603050405020304" pitchFamily="18" charset="0"/>
              </a:rPr>
              <a:t>CRS Wireframe</a:t>
            </a:r>
          </a:p>
          <a:p>
            <a:r>
              <a:rPr lang="en-US" sz="1600" dirty="0">
                <a:latin typeface="Times New Roman" panose="02020603050405020304" pitchFamily="18" charset="0"/>
                <a:cs typeface="Times New Roman" panose="02020603050405020304" pitchFamily="18" charset="0"/>
              </a:rPr>
              <a:t>CRS Angular UI/UX Implementation</a:t>
            </a:r>
          </a:p>
          <a:p>
            <a:r>
              <a:rPr lang="en-US" sz="1600" dirty="0">
                <a:latin typeface="Times New Roman" panose="02020603050405020304" pitchFamily="18" charset="0"/>
                <a:cs typeface="Times New Roman" panose="02020603050405020304" pitchFamily="18" charset="0"/>
              </a:rPr>
              <a:t>CRS Authentication Nodejs + Express</a:t>
            </a:r>
          </a:p>
          <a:p>
            <a:r>
              <a:rPr lang="en-US" sz="1600" dirty="0">
                <a:latin typeface="Times New Roman" panose="02020603050405020304" pitchFamily="18" charset="0"/>
                <a:cs typeface="Times New Roman" panose="02020603050405020304" pitchFamily="18" charset="0"/>
              </a:rPr>
              <a:t>CRS Authentication Nodejs + Express + MongoDB Implementation</a:t>
            </a:r>
          </a:p>
          <a:p>
            <a:pPr marL="0" indent="0">
              <a:buNone/>
            </a:pPr>
            <a:r>
              <a:rPr lang="en-US" sz="1600" b="1" dirty="0">
                <a:latin typeface="Times New Roman" panose="02020603050405020304" pitchFamily="18" charset="0"/>
                <a:cs typeface="Times New Roman" panose="02020603050405020304" pitchFamily="18" charset="0"/>
              </a:rPr>
              <a:t>Other Tasks:</a:t>
            </a:r>
          </a:p>
          <a:p>
            <a:r>
              <a:rPr lang="en-US" sz="1600" dirty="0">
                <a:latin typeface="Times New Roman" panose="02020603050405020304" pitchFamily="18" charset="0"/>
                <a:cs typeface="Times New Roman" panose="02020603050405020304" pitchFamily="18" charset="0"/>
              </a:rPr>
              <a:t>React Sample Employees Dashboard Project</a:t>
            </a:r>
          </a:p>
          <a:p>
            <a:r>
              <a:rPr lang="en-US" sz="1600" dirty="0">
                <a:latin typeface="Times New Roman" panose="02020603050405020304" pitchFamily="18" charset="0"/>
                <a:cs typeface="Times New Roman" panose="02020603050405020304" pitchFamily="18" charset="0"/>
              </a:rPr>
              <a:t>Java Unit Testing (Junit)</a:t>
            </a:r>
          </a:p>
          <a:p>
            <a:r>
              <a:rPr lang="en-US" sz="1600" dirty="0">
                <a:latin typeface="Times New Roman" panose="02020603050405020304" pitchFamily="18" charset="0"/>
                <a:cs typeface="Times New Roman" panose="02020603050405020304" pitchFamily="18" charset="0"/>
              </a:rPr>
              <a:t>Angular Unit Testing (Jasmine + Karma)</a:t>
            </a:r>
          </a:p>
        </p:txBody>
      </p:sp>
      <p:pic>
        <p:nvPicPr>
          <p:cNvPr id="4" name="Picture 2" descr="LTI launches app that ensures employee safety and business continuity">
            <a:extLst>
              <a:ext uri="{FF2B5EF4-FFF2-40B4-BE49-F238E27FC236}">
                <a16:creationId xmlns:a16="http://schemas.microsoft.com/office/drawing/2014/main" id="{344315DD-9BDF-8B7F-5B8F-9B4FBC7C11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9930" y="6145167"/>
            <a:ext cx="1322070" cy="712833"/>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Software development life-cycle (SDLC) | Arkbauer">
            <a:extLst>
              <a:ext uri="{FF2B5EF4-FFF2-40B4-BE49-F238E27FC236}">
                <a16:creationId xmlns:a16="http://schemas.microsoft.com/office/drawing/2014/main" id="{3C594D70-86F6-C84C-53B9-A9279C050F1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533" t="-3103" r="26651" b="3103"/>
          <a:stretch/>
        </p:blipFill>
        <p:spPr bwMode="auto">
          <a:xfrm>
            <a:off x="7518835" y="1690688"/>
            <a:ext cx="4109987" cy="4058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454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DEB5E-9DF5-9793-2799-CD4CB0AB411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CHALLENGES </a:t>
            </a:r>
          </a:p>
        </p:txBody>
      </p:sp>
      <p:sp>
        <p:nvSpPr>
          <p:cNvPr id="3" name="Content Placeholder 2">
            <a:extLst>
              <a:ext uri="{FF2B5EF4-FFF2-40B4-BE49-F238E27FC236}">
                <a16:creationId xmlns:a16="http://schemas.microsoft.com/office/drawing/2014/main" id="{F82B5327-CCEE-A28D-9A25-459BB1BC3542}"/>
              </a:ext>
            </a:extLst>
          </p:cNvPr>
          <p:cNvSpPr>
            <a:spLocks noGrp="1"/>
          </p:cNvSpPr>
          <p:nvPr>
            <p:ph idx="1"/>
          </p:nvPr>
        </p:nvSpPr>
        <p:spPr>
          <a:xfrm>
            <a:off x="838200" y="1825625"/>
            <a:ext cx="5822482" cy="4319542"/>
          </a:xfrm>
        </p:spPr>
        <p:txBody>
          <a:bodyPr>
            <a:normAutofit/>
          </a:bodyPr>
          <a:lstStyle/>
          <a:p>
            <a:r>
              <a:rPr lang="en-US" dirty="0">
                <a:latin typeface="Times New Roman" panose="02020603050405020304" pitchFamily="18" charset="0"/>
                <a:cs typeface="Times New Roman" panose="02020603050405020304" pitchFamily="18" charset="0"/>
              </a:rPr>
              <a:t>Initial git authentication</a:t>
            </a:r>
          </a:p>
          <a:p>
            <a:r>
              <a:rPr lang="en-US" dirty="0">
                <a:latin typeface="Times New Roman" panose="02020603050405020304" pitchFamily="18" charset="0"/>
                <a:cs typeface="Times New Roman" panose="02020603050405020304" pitchFamily="18" charset="0"/>
              </a:rPr>
              <a:t>Proper DB configurations</a:t>
            </a:r>
          </a:p>
          <a:p>
            <a:r>
              <a:rPr lang="en-US" dirty="0">
                <a:latin typeface="Times New Roman" panose="02020603050405020304" pitchFamily="18" charset="0"/>
                <a:cs typeface="Times New Roman" panose="02020603050405020304" pitchFamily="18" charset="0"/>
              </a:rPr>
              <a:t>Proper JDBC template configurations</a:t>
            </a:r>
          </a:p>
          <a:p>
            <a:r>
              <a:rPr lang="en-US" dirty="0">
                <a:latin typeface="Times New Roman" panose="02020603050405020304" pitchFamily="18" charset="0"/>
                <a:cs typeface="Times New Roman" panose="02020603050405020304" pitchFamily="18" charset="0"/>
              </a:rPr>
              <a:t>Proper Spring Server configurations</a:t>
            </a:r>
          </a:p>
          <a:p>
            <a:r>
              <a:rPr lang="en-US" dirty="0">
                <a:latin typeface="Times New Roman" panose="02020603050405020304" pitchFamily="18" charset="0"/>
                <a:cs typeface="Times New Roman" panose="02020603050405020304" pitchFamily="18" charset="0"/>
              </a:rPr>
              <a:t>Engagement</a:t>
            </a:r>
          </a:p>
          <a:p>
            <a:r>
              <a:rPr lang="en-US" dirty="0">
                <a:latin typeface="Times New Roman" panose="02020603050405020304" pitchFamily="18" charset="0"/>
                <a:cs typeface="Times New Roman" panose="02020603050405020304" pitchFamily="18" charset="0"/>
              </a:rPr>
              <a:t>Occasional slowness using VM set up</a:t>
            </a:r>
          </a:p>
          <a:p>
            <a:endParaRPr lang="en-US" dirty="0">
              <a:latin typeface="Times New Roman" panose="02020603050405020304" pitchFamily="18" charset="0"/>
              <a:cs typeface="Times New Roman" panose="02020603050405020304" pitchFamily="18" charset="0"/>
            </a:endParaRPr>
          </a:p>
        </p:txBody>
      </p:sp>
      <p:pic>
        <p:nvPicPr>
          <p:cNvPr id="4" name="Picture 2" descr="LTI launches app that ensures employee safety and business continuity">
            <a:extLst>
              <a:ext uri="{FF2B5EF4-FFF2-40B4-BE49-F238E27FC236}">
                <a16:creationId xmlns:a16="http://schemas.microsoft.com/office/drawing/2014/main" id="{367C9205-ECBA-61BD-BC10-A25FA782E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9930" y="6145167"/>
            <a:ext cx="1322070" cy="712833"/>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11 Big SEO Challenges You'll Face in Your Career">
            <a:extLst>
              <a:ext uri="{FF2B5EF4-FFF2-40B4-BE49-F238E27FC236}">
                <a16:creationId xmlns:a16="http://schemas.microsoft.com/office/drawing/2014/main" id="{549CFBAB-DB66-C1F6-1102-FEC4E373EE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1109" y="1825625"/>
            <a:ext cx="4690340" cy="276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743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DEB5E-9DF5-9793-2799-CD4CB0AB411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USE CASE DIAGRAM</a:t>
            </a:r>
          </a:p>
        </p:txBody>
      </p:sp>
      <p:sp>
        <p:nvSpPr>
          <p:cNvPr id="3" name="Content Placeholder 2">
            <a:extLst>
              <a:ext uri="{FF2B5EF4-FFF2-40B4-BE49-F238E27FC236}">
                <a16:creationId xmlns:a16="http://schemas.microsoft.com/office/drawing/2014/main" id="{F82B5327-CCEE-A28D-9A25-459BB1BC3542}"/>
              </a:ext>
            </a:extLst>
          </p:cNvPr>
          <p:cNvSpPr>
            <a:spLocks noGrp="1"/>
          </p:cNvSpPr>
          <p:nvPr>
            <p:ph idx="1"/>
          </p:nvPr>
        </p:nvSpPr>
        <p:spPr>
          <a:xfrm>
            <a:off x="838200" y="1825625"/>
            <a:ext cx="11039375" cy="2833002"/>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2" descr="LTI launches app that ensures employee safety and business continuity">
            <a:extLst>
              <a:ext uri="{FF2B5EF4-FFF2-40B4-BE49-F238E27FC236}">
                <a16:creationId xmlns:a16="http://schemas.microsoft.com/office/drawing/2014/main" id="{367C9205-ECBA-61BD-BC10-A25FA782E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9930" y="6145167"/>
            <a:ext cx="1322070" cy="7128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Diagram&#10;&#10;Description automatically generated">
            <a:extLst>
              <a:ext uri="{FF2B5EF4-FFF2-40B4-BE49-F238E27FC236}">
                <a16:creationId xmlns:a16="http://schemas.microsoft.com/office/drawing/2014/main" id="{2B9F720D-368F-965E-54B5-612280EB67B3}"/>
              </a:ext>
            </a:extLst>
          </p:cNvPr>
          <p:cNvPicPr>
            <a:picLocks noChangeAspect="1"/>
          </p:cNvPicPr>
          <p:nvPr/>
        </p:nvPicPr>
        <p:blipFill rotWithShape="1">
          <a:blip r:embed="rId4">
            <a:extLst>
              <a:ext uri="{28A0092B-C50C-407E-A947-70E740481C1C}">
                <a14:useLocalDpi xmlns:a14="http://schemas.microsoft.com/office/drawing/2010/main" val="0"/>
              </a:ext>
            </a:extLst>
          </a:blip>
          <a:srcRect l="2859" t="2970" r="7352" b="2761"/>
          <a:stretch/>
        </p:blipFill>
        <p:spPr>
          <a:xfrm>
            <a:off x="838200" y="1825626"/>
            <a:ext cx="4966034" cy="4283076"/>
          </a:xfrm>
          <a:prstGeom prst="rect">
            <a:avLst/>
          </a:prstGeom>
        </p:spPr>
      </p:pic>
      <p:pic>
        <p:nvPicPr>
          <p:cNvPr id="8" name="Picture 7" descr="Diagram&#10;&#10;Description automatically generated">
            <a:extLst>
              <a:ext uri="{FF2B5EF4-FFF2-40B4-BE49-F238E27FC236}">
                <a16:creationId xmlns:a16="http://schemas.microsoft.com/office/drawing/2014/main" id="{C20938DD-C89A-AC0F-2F26-CCD0EE7C077A}"/>
              </a:ext>
            </a:extLst>
          </p:cNvPr>
          <p:cNvPicPr>
            <a:picLocks noChangeAspect="1"/>
          </p:cNvPicPr>
          <p:nvPr/>
        </p:nvPicPr>
        <p:blipFill rotWithShape="1">
          <a:blip r:embed="rId5">
            <a:extLst>
              <a:ext uri="{28A0092B-C50C-407E-A947-70E740481C1C}">
                <a14:useLocalDpi xmlns:a14="http://schemas.microsoft.com/office/drawing/2010/main" val="0"/>
              </a:ext>
            </a:extLst>
          </a:blip>
          <a:srcRect l="2420" t="2766" r="3841" b="2766"/>
          <a:stretch/>
        </p:blipFill>
        <p:spPr>
          <a:xfrm>
            <a:off x="6009372" y="1825624"/>
            <a:ext cx="4482164" cy="4283075"/>
          </a:xfrm>
          <a:prstGeom prst="rect">
            <a:avLst/>
          </a:prstGeom>
        </p:spPr>
      </p:pic>
    </p:spTree>
    <p:extLst>
      <p:ext uri="{BB962C8B-B14F-4D97-AF65-F5344CB8AC3E}">
        <p14:creationId xmlns:p14="http://schemas.microsoft.com/office/powerpoint/2010/main" val="1168899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DEB5E-9DF5-9793-2799-CD4CB0AB411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REPOSITORY</a:t>
            </a:r>
          </a:p>
        </p:txBody>
      </p:sp>
      <p:sp>
        <p:nvSpPr>
          <p:cNvPr id="3" name="Content Placeholder 2">
            <a:extLst>
              <a:ext uri="{FF2B5EF4-FFF2-40B4-BE49-F238E27FC236}">
                <a16:creationId xmlns:a16="http://schemas.microsoft.com/office/drawing/2014/main" id="{F82B5327-CCEE-A28D-9A25-459BB1BC3542}"/>
              </a:ext>
            </a:extLst>
          </p:cNvPr>
          <p:cNvSpPr>
            <a:spLocks noGrp="1"/>
          </p:cNvSpPr>
          <p:nvPr>
            <p:ph idx="1"/>
          </p:nvPr>
        </p:nvSpPr>
        <p:spPr>
          <a:xfrm>
            <a:off x="838200" y="1825625"/>
            <a:ext cx="11039375" cy="2833002"/>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0" i="0" u="none" strike="noStrike" dirty="0">
                <a:solidFill>
                  <a:srgbClr val="4F52B2"/>
                </a:solidFill>
                <a:effectLst/>
                <a:latin typeface="-apple-system"/>
                <a:hlinkClick r:id="rId3" tooltip="https://github.com/LTI-Sebastian-Puerta-Hincapie/CRS-Project-Group-A-Complete"/>
              </a:rPr>
              <a:t>https://github.com/LTI-Sebastian-Puerta-Hincapie/CRS-Project-Group-A-Complete</a:t>
            </a:r>
            <a:endParaRPr lang="en-US" sz="2400" dirty="0">
              <a:latin typeface="Times New Roman" panose="02020603050405020304" pitchFamily="18" charset="0"/>
              <a:cs typeface="Times New Roman" panose="02020603050405020304" pitchFamily="18" charset="0"/>
            </a:endParaRPr>
          </a:p>
        </p:txBody>
      </p:sp>
      <p:pic>
        <p:nvPicPr>
          <p:cNvPr id="4" name="Picture 2" descr="LTI launches app that ensures employee safety and business continuity">
            <a:extLst>
              <a:ext uri="{FF2B5EF4-FFF2-40B4-BE49-F238E27FC236}">
                <a16:creationId xmlns:a16="http://schemas.microsoft.com/office/drawing/2014/main" id="{367C9205-ECBA-61BD-BC10-A25FA782E9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9930" y="6145167"/>
            <a:ext cx="1322070" cy="712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963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CB3BE-51E4-F7A8-4903-2E1C0C36E0C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WORK</a:t>
            </a:r>
          </a:p>
        </p:txBody>
      </p:sp>
      <p:sp>
        <p:nvSpPr>
          <p:cNvPr id="3" name="Content Placeholder 2">
            <a:extLst>
              <a:ext uri="{FF2B5EF4-FFF2-40B4-BE49-F238E27FC236}">
                <a16:creationId xmlns:a16="http://schemas.microsoft.com/office/drawing/2014/main" id="{3ACC032F-3CAF-1C13-C4D7-30C08DEA3854}"/>
              </a:ext>
            </a:extLst>
          </p:cNvPr>
          <p:cNvSpPr>
            <a:spLocks noGrp="1"/>
          </p:cNvSpPr>
          <p:nvPr>
            <p:ph idx="1"/>
          </p:nvPr>
        </p:nvSpPr>
        <p:spPr>
          <a:xfrm>
            <a:off x="838200" y="1825625"/>
            <a:ext cx="6852385" cy="4351338"/>
          </a:xfrm>
        </p:spPr>
        <p:txBody>
          <a:bodyPr>
            <a:normAutofit/>
          </a:bodyPr>
          <a:lstStyle/>
          <a:p>
            <a:r>
              <a:rPr lang="en-US" dirty="0">
                <a:latin typeface="Times New Roman" panose="02020603050405020304" pitchFamily="18" charset="0"/>
                <a:cs typeface="Times New Roman" panose="02020603050405020304" pitchFamily="18" charset="0"/>
              </a:rPr>
              <a:t>Convert from Angular to React application </a:t>
            </a:r>
          </a:p>
          <a:p>
            <a:r>
              <a:rPr lang="en-US" dirty="0">
                <a:latin typeface="Times New Roman" panose="02020603050405020304" pitchFamily="18" charset="0"/>
                <a:cs typeface="Times New Roman" panose="02020603050405020304" pitchFamily="18" charset="0"/>
              </a:rPr>
              <a:t>Add OAUTH 2.0 Authentication (add security)</a:t>
            </a:r>
          </a:p>
          <a:p>
            <a:r>
              <a:rPr lang="en-US" dirty="0">
                <a:latin typeface="Times New Roman" panose="02020603050405020304" pitchFamily="18" charset="0"/>
                <a:cs typeface="Times New Roman" panose="02020603050405020304" pitchFamily="18" charset="0"/>
              </a:rPr>
              <a:t>Host application on a cloud service (e.g. AWS)</a:t>
            </a:r>
          </a:p>
          <a:p>
            <a:r>
              <a:rPr lang="en-US" dirty="0">
                <a:latin typeface="Times New Roman" panose="02020603050405020304" pitchFamily="18" charset="0"/>
                <a:cs typeface="Times New Roman" panose="02020603050405020304" pitchFamily="18" charset="0"/>
              </a:rPr>
              <a:t>Add CI/CD pipeline (to automate the deployment process) </a:t>
            </a:r>
          </a:p>
        </p:txBody>
      </p:sp>
      <p:pic>
        <p:nvPicPr>
          <p:cNvPr id="20482" name="Picture 2" descr="Why the Future of Work Is Remote - Remote.co">
            <a:extLst>
              <a:ext uri="{FF2B5EF4-FFF2-40B4-BE49-F238E27FC236}">
                <a16:creationId xmlns:a16="http://schemas.microsoft.com/office/drawing/2014/main" id="{289FD57D-8707-480D-166F-5FC833C370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1279" y="1825625"/>
            <a:ext cx="4142068" cy="207103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LTI launches app that ensures employee safety and business continuity">
            <a:extLst>
              <a:ext uri="{FF2B5EF4-FFF2-40B4-BE49-F238E27FC236}">
                <a16:creationId xmlns:a16="http://schemas.microsoft.com/office/drawing/2014/main" id="{72B2453D-FDCF-BD63-63E8-3704CBC5BC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9930" y="6145167"/>
            <a:ext cx="1322070" cy="712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429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5A7885-9F8A-740F-54ED-E563354A77A9}"/>
              </a:ext>
            </a:extLst>
          </p:cNvPr>
          <p:cNvSpPr>
            <a:spLocks noGrp="1"/>
          </p:cNvSpPr>
          <p:nvPr>
            <p:ph idx="1"/>
          </p:nvPr>
        </p:nvSpPr>
        <p:spPr>
          <a:xfrm>
            <a:off x="575811" y="202131"/>
            <a:ext cx="5520189" cy="4937759"/>
          </a:xfrm>
        </p:spPr>
        <p:txBody>
          <a:bodyPr>
            <a:normAutofit/>
          </a:bodyPr>
          <a:lstStyle/>
          <a:p>
            <a:pPr marL="0" indent="0" algn="ctr">
              <a:buNone/>
            </a:pPr>
            <a:endParaRPr lang="en-US" dirty="0"/>
          </a:p>
          <a:p>
            <a:pPr marL="0" indent="0" algn="ctr">
              <a:buNone/>
            </a:pPr>
            <a:endParaRPr lang="en-US" dirty="0"/>
          </a:p>
          <a:p>
            <a:pPr marL="0" indent="0" algn="ctr">
              <a:buNone/>
            </a:pPr>
            <a:r>
              <a:rPr lang="en-US" sz="3600" b="1" dirty="0">
                <a:latin typeface="Times New Roman" panose="02020603050405020304" pitchFamily="18" charset="0"/>
                <a:cs typeface="Times New Roman" panose="02020603050405020304" pitchFamily="18" charset="0"/>
              </a:rPr>
              <a:t>DEMO</a:t>
            </a:r>
          </a:p>
          <a:p>
            <a:pPr marL="0" indent="0" algn="ctr">
              <a:buNone/>
            </a:pPr>
            <a:endParaRPr lang="en-US" sz="3600" b="1" dirty="0">
              <a:latin typeface="Times New Roman" panose="02020603050405020304" pitchFamily="18" charset="0"/>
              <a:cs typeface="Times New Roman" panose="02020603050405020304" pitchFamily="18" charset="0"/>
            </a:endParaRPr>
          </a:p>
          <a:p>
            <a:pPr marL="0" indent="0" algn="ctr">
              <a:buNone/>
            </a:pPr>
            <a:r>
              <a:rPr lang="en-US" sz="3600" b="1" dirty="0">
                <a:latin typeface="Times New Roman" panose="02020603050405020304" pitchFamily="18" charset="0"/>
                <a:cs typeface="Times New Roman" panose="02020603050405020304" pitchFamily="18" charset="0"/>
              </a:rPr>
              <a:t>+</a:t>
            </a:r>
          </a:p>
          <a:p>
            <a:pPr marL="0" indent="0" algn="ctr">
              <a:buNone/>
            </a:pPr>
            <a:endParaRPr lang="en-US" sz="3600" b="1" dirty="0">
              <a:latin typeface="Times New Roman" panose="02020603050405020304" pitchFamily="18" charset="0"/>
              <a:cs typeface="Times New Roman" panose="02020603050405020304" pitchFamily="18" charset="0"/>
            </a:endParaRPr>
          </a:p>
          <a:p>
            <a:pPr marL="0" indent="0" algn="ctr">
              <a:buNone/>
            </a:pPr>
            <a:r>
              <a:rPr lang="en-US" sz="3600" b="1" dirty="0">
                <a:latin typeface="Times New Roman" panose="02020603050405020304" pitchFamily="18" charset="0"/>
                <a:cs typeface="Times New Roman" panose="02020603050405020304" pitchFamily="18" charset="0"/>
              </a:rPr>
              <a:t>QUESTIONS</a:t>
            </a:r>
          </a:p>
        </p:txBody>
      </p:sp>
      <p:pic>
        <p:nvPicPr>
          <p:cNvPr id="4" name="Picture 2" descr="LTI launches app that ensures employee safety and business continuity">
            <a:extLst>
              <a:ext uri="{FF2B5EF4-FFF2-40B4-BE49-F238E27FC236}">
                <a16:creationId xmlns:a16="http://schemas.microsoft.com/office/drawing/2014/main" id="{39FDDDEC-C501-2CE7-6201-C08098C24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9930" y="6145167"/>
            <a:ext cx="1322070" cy="712833"/>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Demo board Images | Free Vectors, Stock Photos &amp; PSD">
            <a:extLst>
              <a:ext uri="{FF2B5EF4-FFF2-40B4-BE49-F238E27FC236}">
                <a16:creationId xmlns:a16="http://schemas.microsoft.com/office/drawing/2014/main" id="{AE1F4734-2041-960A-20ED-6B133411E7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805" y="1170673"/>
            <a:ext cx="4328160" cy="3246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878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BAEB5-F3C0-75D1-0422-BDD5D12E2D96}"/>
              </a:ext>
            </a:extLst>
          </p:cNvPr>
          <p:cNvSpPr>
            <a:spLocks noGrp="1"/>
          </p:cNvSpPr>
          <p:nvPr>
            <p:ph idx="1"/>
          </p:nvPr>
        </p:nvSpPr>
        <p:spPr>
          <a:xfrm>
            <a:off x="1704072" y="1439795"/>
            <a:ext cx="9091863" cy="2168859"/>
          </a:xfrm>
        </p:spPr>
        <p:txBody>
          <a:bodyPr>
            <a:normAutofit fontScale="92500" lnSpcReduction="10000"/>
          </a:bodyPr>
          <a:lstStyle/>
          <a:p>
            <a:pPr marL="0" indent="0">
              <a:buNone/>
            </a:pPr>
            <a:r>
              <a:rPr lang="en-US" sz="4000" b="1" i="0" dirty="0">
                <a:effectLst/>
                <a:latin typeface="Times New Roman" panose="02020603050405020304" pitchFamily="18" charset="0"/>
                <a:cs typeface="Times New Roman" panose="02020603050405020304" pitchFamily="18" charset="0"/>
              </a:rPr>
              <a:t>“Tell me and I forget, teach me and I may remember, involve me and I learn.”</a:t>
            </a:r>
          </a:p>
          <a:p>
            <a:pPr marL="0" indent="0">
              <a:buNone/>
            </a:pPr>
            <a:endParaRPr lang="en-US" sz="4000" b="1" dirty="0">
              <a:latin typeface="Times New Roman" panose="02020603050405020304" pitchFamily="18" charset="0"/>
              <a:cs typeface="Times New Roman" panose="02020603050405020304" pitchFamily="18" charset="0"/>
            </a:endParaRPr>
          </a:p>
          <a:p>
            <a:pPr marL="0" indent="0">
              <a:buNone/>
            </a:pPr>
            <a:r>
              <a:rPr lang="en-US" sz="4000" b="1" dirty="0">
                <a:latin typeface="Times New Roman" panose="02020603050405020304" pitchFamily="18" charset="0"/>
                <a:cs typeface="Times New Roman" panose="02020603050405020304" pitchFamily="18" charset="0"/>
              </a:rPr>
              <a:t>- Benjamin Franklin</a:t>
            </a:r>
          </a:p>
        </p:txBody>
      </p:sp>
    </p:spTree>
    <p:extLst>
      <p:ext uri="{BB962C8B-B14F-4D97-AF65-F5344CB8AC3E}">
        <p14:creationId xmlns:p14="http://schemas.microsoft.com/office/powerpoint/2010/main" val="4007825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FFBCC-331D-7ADB-5736-CB697C5A858E}"/>
              </a:ext>
            </a:extLst>
          </p:cNvPr>
          <p:cNvSpPr>
            <a:spLocks noGrp="1"/>
          </p:cNvSpPr>
          <p:nvPr>
            <p:ph type="ctr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COURSE REGISTRATION SYSTEM</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(CRS) </a:t>
            </a:r>
          </a:p>
        </p:txBody>
      </p:sp>
      <p:sp>
        <p:nvSpPr>
          <p:cNvPr id="3" name="Subtitle 2">
            <a:extLst>
              <a:ext uri="{FF2B5EF4-FFF2-40B4-BE49-F238E27FC236}">
                <a16:creationId xmlns:a16="http://schemas.microsoft.com/office/drawing/2014/main" id="{DE0EAACD-8954-0835-EB3F-7B9CBC61585C}"/>
              </a:ext>
            </a:extLst>
          </p:cNvPr>
          <p:cNvSpPr>
            <a:spLocks noGrp="1"/>
          </p:cNvSpPr>
          <p:nvPr>
            <p:ph type="subTitle" idx="1"/>
          </p:nvPr>
        </p:nvSpPr>
        <p:spPr>
          <a:xfrm>
            <a:off x="1524000" y="3602037"/>
            <a:ext cx="9144000" cy="2543129"/>
          </a:xfrm>
        </p:spPr>
        <p:txBody>
          <a:bodyPr>
            <a:normAutofit fontScale="92500" lnSpcReduction="20000"/>
          </a:bodyPr>
          <a:lstStyle/>
          <a:p>
            <a:endParaRPr lang="en-US" dirty="0"/>
          </a:p>
          <a:p>
            <a:r>
              <a:rPr lang="en-US" b="1" dirty="0">
                <a:latin typeface="Times New Roman" panose="02020603050405020304" pitchFamily="18" charset="0"/>
                <a:cs typeface="Times New Roman" panose="02020603050405020304" pitchFamily="18" charset="0"/>
              </a:rPr>
              <a:t>Group A</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Sebastian Puerta </a:t>
            </a:r>
            <a:r>
              <a:rPr lang="en-US" dirty="0" err="1">
                <a:latin typeface="Times New Roman" panose="02020603050405020304" pitchFamily="18" charset="0"/>
                <a:cs typeface="Times New Roman" panose="02020603050405020304" pitchFamily="18" charset="0"/>
              </a:rPr>
              <a:t>Hincapie</a:t>
            </a:r>
            <a:endParaRPr lang="en-US" dirty="0">
              <a:latin typeface="Times New Roman" panose="02020603050405020304" pitchFamily="18" charset="0"/>
              <a:cs typeface="Times New Roman" panose="02020603050405020304" pitchFamily="18" charset="0"/>
            </a:endParaRPr>
          </a:p>
          <a:p>
            <a:r>
              <a:rPr lang="en-US" i="0" dirty="0" err="1">
                <a:solidFill>
                  <a:srgbClr val="252424"/>
                </a:solidFill>
                <a:effectLst/>
                <a:latin typeface="Times New Roman" panose="02020603050405020304" pitchFamily="18" charset="0"/>
                <a:cs typeface="Times New Roman" panose="02020603050405020304" pitchFamily="18" charset="0"/>
              </a:rPr>
              <a:t>Rehmathulla</a:t>
            </a:r>
            <a:r>
              <a:rPr lang="en-US" i="0" dirty="0">
                <a:solidFill>
                  <a:srgbClr val="252424"/>
                </a:solidFill>
                <a:effectLst/>
                <a:latin typeface="Times New Roman" panose="02020603050405020304" pitchFamily="18" charset="0"/>
                <a:cs typeface="Times New Roman" panose="02020603050405020304" pitchFamily="18" charset="0"/>
              </a:rPr>
              <a:t> </a:t>
            </a:r>
            <a:r>
              <a:rPr lang="en-US" i="0" dirty="0" err="1">
                <a:solidFill>
                  <a:srgbClr val="252424"/>
                </a:solidFill>
                <a:effectLst/>
                <a:latin typeface="Times New Roman" panose="02020603050405020304" pitchFamily="18" charset="0"/>
                <a:cs typeface="Times New Roman" panose="02020603050405020304" pitchFamily="18" charset="0"/>
              </a:rPr>
              <a:t>Baig</a:t>
            </a:r>
            <a:r>
              <a:rPr lang="en-US" i="0" dirty="0">
                <a:solidFill>
                  <a:srgbClr val="252424"/>
                </a:solidFill>
                <a:effectLst/>
                <a:latin typeface="Times New Roman" panose="02020603050405020304" pitchFamily="18" charset="0"/>
                <a:cs typeface="Times New Roman" panose="02020603050405020304" pitchFamily="18" charset="0"/>
              </a:rPr>
              <a:t> Mirza</a:t>
            </a:r>
          </a:p>
          <a:p>
            <a:r>
              <a:rPr lang="en-US" i="0" dirty="0">
                <a:solidFill>
                  <a:srgbClr val="252424"/>
                </a:solidFill>
                <a:effectLst/>
                <a:latin typeface="Times New Roman" panose="02020603050405020304" pitchFamily="18" charset="0"/>
                <a:cs typeface="Times New Roman" panose="02020603050405020304" pitchFamily="18" charset="0"/>
              </a:rPr>
              <a:t>Jonathan Yu </a:t>
            </a:r>
          </a:p>
          <a:p>
            <a:endParaRPr lang="en-US" dirty="0"/>
          </a:p>
          <a:p>
            <a:r>
              <a:rPr lang="en-US" dirty="0"/>
              <a:t>Java </a:t>
            </a:r>
            <a:r>
              <a:rPr lang="en-US" dirty="0" err="1"/>
              <a:t>Fullstack</a:t>
            </a:r>
            <a:r>
              <a:rPr lang="en-US" dirty="0"/>
              <a:t> Fall ‘22 </a:t>
            </a:r>
          </a:p>
        </p:txBody>
      </p:sp>
      <p:pic>
        <p:nvPicPr>
          <p:cNvPr id="1026" name="Picture 2" descr="LTI launches app that ensures employee safety and business continuity">
            <a:extLst>
              <a:ext uri="{FF2B5EF4-FFF2-40B4-BE49-F238E27FC236}">
                <a16:creationId xmlns:a16="http://schemas.microsoft.com/office/drawing/2014/main" id="{4794C2BD-C251-FC86-06DB-B802E55B9C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9930" y="6145167"/>
            <a:ext cx="1322070" cy="712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979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9A2DC-1EC8-76B3-8600-E73BC151DD09}"/>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TEAM INTRODUCTION</a:t>
            </a:r>
          </a:p>
        </p:txBody>
      </p:sp>
      <p:sp>
        <p:nvSpPr>
          <p:cNvPr id="3" name="Content Placeholder 2">
            <a:extLst>
              <a:ext uri="{FF2B5EF4-FFF2-40B4-BE49-F238E27FC236}">
                <a16:creationId xmlns:a16="http://schemas.microsoft.com/office/drawing/2014/main" id="{A4FE86A7-F543-0822-3584-9CEA1E8C6248}"/>
              </a:ext>
            </a:extLst>
          </p:cNvPr>
          <p:cNvSpPr>
            <a:spLocks noGrp="1"/>
          </p:cNvSpPr>
          <p:nvPr>
            <p:ph idx="1"/>
          </p:nvPr>
        </p:nvSpPr>
        <p:spPr>
          <a:xfrm>
            <a:off x="838200" y="1825625"/>
            <a:ext cx="6395720" cy="4667250"/>
          </a:xfrm>
        </p:spPr>
        <p:txBody>
          <a:bodyPr>
            <a:normAutofit/>
          </a:bodyPr>
          <a:lstStyle/>
          <a:p>
            <a:pPr marL="0" indent="0">
              <a:lnSpc>
                <a:spcPct val="120000"/>
              </a:lnSpc>
              <a:buNone/>
            </a:pPr>
            <a:r>
              <a:rPr lang="en-US" sz="2400" b="1" dirty="0">
                <a:latin typeface="Times New Roman" panose="02020603050405020304" pitchFamily="18" charset="0"/>
                <a:cs typeface="Times New Roman" panose="02020603050405020304" pitchFamily="18" charset="0"/>
              </a:rPr>
              <a:t>Sebastian – Senior Software Engineer</a:t>
            </a:r>
          </a:p>
          <a:p>
            <a:pPr lvl="1">
              <a:lnSpc>
                <a:spcPct val="120000"/>
              </a:lnSpc>
            </a:pPr>
            <a:r>
              <a:rPr lang="en-US" sz="2000" dirty="0">
                <a:latin typeface="Times New Roman" panose="02020603050405020304" pitchFamily="18" charset="0"/>
                <a:cs typeface="Times New Roman" panose="02020603050405020304" pitchFamily="18" charset="0"/>
              </a:rPr>
              <a:t>3 years of .NET/.NET Core automation experience</a:t>
            </a:r>
          </a:p>
          <a:p>
            <a:pPr lvl="1">
              <a:lnSpc>
                <a:spcPct val="120000"/>
              </a:lnSpc>
            </a:pPr>
            <a:r>
              <a:rPr lang="en-US" sz="2000" dirty="0">
                <a:latin typeface="Times New Roman" panose="02020603050405020304" pitchFamily="18" charset="0"/>
                <a:cs typeface="Times New Roman" panose="02020603050405020304" pitchFamily="18" charset="0"/>
              </a:rPr>
              <a:t>Some .NET Core backend exposure</a:t>
            </a:r>
          </a:p>
          <a:p>
            <a:pPr lvl="1">
              <a:lnSpc>
                <a:spcPct val="120000"/>
              </a:lnSpc>
            </a:pPr>
            <a:r>
              <a:rPr lang="en-US" sz="2000" dirty="0">
                <a:latin typeface="Times New Roman" panose="02020603050405020304" pitchFamily="18" charset="0"/>
                <a:cs typeface="Times New Roman" panose="02020603050405020304" pitchFamily="18" charset="0"/>
              </a:rPr>
              <a:t>Some Java exposure (Java 8/11)</a:t>
            </a:r>
          </a:p>
          <a:p>
            <a:pPr lvl="1">
              <a:lnSpc>
                <a:spcPct val="120000"/>
              </a:lnSpc>
            </a:pPr>
            <a:r>
              <a:rPr lang="en-US" sz="2000" dirty="0">
                <a:latin typeface="Times New Roman" panose="02020603050405020304" pitchFamily="18" charset="0"/>
                <a:cs typeface="Times New Roman" panose="02020603050405020304" pitchFamily="18" charset="0"/>
              </a:rPr>
              <a:t>Some Vue.js exposure</a:t>
            </a:r>
          </a:p>
          <a:p>
            <a:pPr marL="0" indent="0">
              <a:lnSpc>
                <a:spcPct val="120000"/>
              </a:lnSpc>
              <a:buNone/>
            </a:pPr>
            <a:r>
              <a:rPr lang="en-US" sz="2400" b="1" dirty="0" err="1">
                <a:latin typeface="Times New Roman" panose="02020603050405020304" pitchFamily="18" charset="0"/>
                <a:cs typeface="Times New Roman" panose="02020603050405020304" pitchFamily="18" charset="0"/>
              </a:rPr>
              <a:t>Rehmathall</a:t>
            </a:r>
            <a:r>
              <a:rPr lang="en-US" sz="2400" b="1" dirty="0">
                <a:latin typeface="Times New Roman" panose="02020603050405020304" pitchFamily="18" charset="0"/>
                <a:cs typeface="Times New Roman" panose="02020603050405020304" pitchFamily="18" charset="0"/>
              </a:rPr>
              <a:t> – Senior Software Engineer </a:t>
            </a:r>
          </a:p>
          <a:p>
            <a:pPr lvl="1">
              <a:lnSpc>
                <a:spcPct val="120000"/>
              </a:lnSpc>
            </a:pPr>
            <a:r>
              <a:rPr lang="en-US" sz="2000" dirty="0">
                <a:latin typeface="Times New Roman" panose="02020603050405020304" pitchFamily="18" charset="0"/>
                <a:cs typeface="Times New Roman" panose="02020603050405020304" pitchFamily="18" charset="0"/>
              </a:rPr>
              <a:t>1 year Java backend </a:t>
            </a:r>
          </a:p>
          <a:p>
            <a:pPr lvl="1">
              <a:lnSpc>
                <a:spcPct val="120000"/>
              </a:lnSpc>
            </a:pPr>
            <a:r>
              <a:rPr lang="en-US" sz="2000" dirty="0">
                <a:latin typeface="Times New Roman" panose="02020603050405020304" pitchFamily="18" charset="0"/>
                <a:cs typeface="Times New Roman" panose="02020603050405020304" pitchFamily="18" charset="0"/>
              </a:rPr>
              <a:t>Some front-end exposure</a:t>
            </a:r>
          </a:p>
          <a:p>
            <a:pPr marL="0" indent="0">
              <a:lnSpc>
                <a:spcPct val="120000"/>
              </a:lnSpc>
              <a:buNone/>
            </a:pPr>
            <a:r>
              <a:rPr lang="en-US" sz="2400" b="1" dirty="0">
                <a:latin typeface="Times New Roman" panose="02020603050405020304" pitchFamily="18" charset="0"/>
                <a:cs typeface="Times New Roman" panose="02020603050405020304" pitchFamily="18" charset="0"/>
              </a:rPr>
              <a:t>Jonathan Yu – Senior Software Engineer</a:t>
            </a:r>
          </a:p>
          <a:p>
            <a:pPr lvl="1">
              <a:lnSpc>
                <a:spcPct val="120000"/>
              </a:lnSpc>
            </a:pPr>
            <a:r>
              <a:rPr lang="en-US" sz="2000" dirty="0">
                <a:latin typeface="Times New Roman" panose="02020603050405020304" pitchFamily="18" charset="0"/>
                <a:cs typeface="Times New Roman" panose="02020603050405020304" pitchFamily="18" charset="0"/>
              </a:rPr>
              <a:t>Departed</a:t>
            </a:r>
            <a:r>
              <a:rPr lang="en-US" sz="1800" dirty="0">
                <a:latin typeface="Times New Roman" panose="02020603050405020304" pitchFamily="18" charset="0"/>
                <a:cs typeface="Times New Roman" panose="02020603050405020304" pitchFamily="18" charset="0"/>
              </a:rPr>
              <a:t> </a:t>
            </a:r>
          </a:p>
        </p:txBody>
      </p:sp>
      <p:pic>
        <p:nvPicPr>
          <p:cNvPr id="4" name="Picture 2" descr="LTI launches app that ensures employee safety and business continuity">
            <a:extLst>
              <a:ext uri="{FF2B5EF4-FFF2-40B4-BE49-F238E27FC236}">
                <a16:creationId xmlns:a16="http://schemas.microsoft.com/office/drawing/2014/main" id="{9B214A99-8739-64B9-5398-F12AB96743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4050" y="6013087"/>
            <a:ext cx="1322070" cy="712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645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9A2DC-1EC8-76B3-8600-E73BC151DD09}"/>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A4FE86A7-F543-0822-3584-9CEA1E8C6248}"/>
              </a:ext>
            </a:extLst>
          </p:cNvPr>
          <p:cNvSpPr>
            <a:spLocks noGrp="1"/>
          </p:cNvSpPr>
          <p:nvPr>
            <p:ph idx="1"/>
          </p:nvPr>
        </p:nvSpPr>
        <p:spPr>
          <a:xfrm>
            <a:off x="838200" y="1825625"/>
            <a:ext cx="4734827" cy="4667250"/>
          </a:xfrm>
        </p:spPr>
        <p:txBody>
          <a:bodyPr>
            <a:normAutofit/>
          </a:bodyPr>
          <a:lstStyle/>
          <a:p>
            <a:pPr marL="0" indent="0">
              <a:lnSpc>
                <a:spcPct val="120000"/>
              </a:lnSpc>
              <a:buNone/>
            </a:pPr>
            <a:r>
              <a:rPr lang="en-US" i="1" dirty="0">
                <a:latin typeface="Times New Roman" panose="02020603050405020304" pitchFamily="18" charset="0"/>
                <a:cs typeface="Times New Roman" panose="02020603050405020304" pitchFamily="18" charset="0"/>
              </a:rPr>
              <a:t>Create a course registration system using engineering best practices, Java for the backend, and Angular for the frontend.</a:t>
            </a:r>
          </a:p>
          <a:p>
            <a:pPr marL="0" indent="0">
              <a:lnSpc>
                <a:spcPct val="120000"/>
              </a:lnSpc>
              <a:buNone/>
            </a:pPr>
            <a:endParaRPr lang="en-US" i="1" dirty="0">
              <a:latin typeface="Times New Roman" panose="02020603050405020304" pitchFamily="18" charset="0"/>
              <a:cs typeface="Times New Roman" panose="02020603050405020304" pitchFamily="18" charset="0"/>
            </a:endParaRPr>
          </a:p>
          <a:p>
            <a:pPr marL="0" indent="0">
              <a:lnSpc>
                <a:spcPct val="120000"/>
              </a:lnSpc>
              <a:buNone/>
            </a:pPr>
            <a:endParaRPr lang="en-US" i="1" dirty="0"/>
          </a:p>
          <a:p>
            <a:pPr marL="0" indent="0">
              <a:buNone/>
            </a:pPr>
            <a:endParaRPr lang="en-US" i="1" dirty="0"/>
          </a:p>
        </p:txBody>
      </p:sp>
      <p:pic>
        <p:nvPicPr>
          <p:cNvPr id="4" name="Picture 2" descr="LTI launches app that ensures employee safety and business continuity">
            <a:extLst>
              <a:ext uri="{FF2B5EF4-FFF2-40B4-BE49-F238E27FC236}">
                <a16:creationId xmlns:a16="http://schemas.microsoft.com/office/drawing/2014/main" id="{9B214A99-8739-64B9-5398-F12AB96743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4050" y="6013087"/>
            <a:ext cx="1322070" cy="71283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Blog: Is it possible to be completely objective? — People Matters">
            <a:extLst>
              <a:ext uri="{FF2B5EF4-FFF2-40B4-BE49-F238E27FC236}">
                <a16:creationId xmlns:a16="http://schemas.microsoft.com/office/drawing/2014/main" id="{EDEE3260-9268-87F6-2201-8B11E08449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3150" y="1760654"/>
            <a:ext cx="4461935" cy="2509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340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249C2-A960-E351-78B7-B2BEB5E304DE}"/>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TRAINING PLAN</a:t>
            </a:r>
          </a:p>
        </p:txBody>
      </p:sp>
      <p:sp>
        <p:nvSpPr>
          <p:cNvPr id="3" name="Content Placeholder 2">
            <a:extLst>
              <a:ext uri="{FF2B5EF4-FFF2-40B4-BE49-F238E27FC236}">
                <a16:creationId xmlns:a16="http://schemas.microsoft.com/office/drawing/2014/main" id="{BEBB02D4-F4FA-87FD-71A4-78AE2619A46E}"/>
              </a:ext>
            </a:extLst>
          </p:cNvPr>
          <p:cNvSpPr>
            <a:spLocks noGrp="1"/>
          </p:cNvSpPr>
          <p:nvPr>
            <p:ph idx="1"/>
          </p:nvPr>
        </p:nvSpPr>
        <p:spPr>
          <a:xfrm>
            <a:off x="838200" y="1828800"/>
            <a:ext cx="6343650" cy="3252888"/>
          </a:xfrm>
        </p:spPr>
        <p:txBody>
          <a:bodyPr>
            <a:normAutofit/>
          </a:bodyPr>
          <a:lstStyle/>
          <a:p>
            <a:pPr>
              <a:lnSpc>
                <a:spcPct val="100000"/>
              </a:lnSpc>
            </a:pPr>
            <a:r>
              <a:rPr lang="en-US" sz="2400" dirty="0">
                <a:latin typeface="Times New Roman" panose="02020603050405020304" pitchFamily="18" charset="0"/>
                <a:cs typeface="Times New Roman" panose="02020603050405020304" pitchFamily="18" charset="0"/>
              </a:rPr>
              <a:t>35 days of training</a:t>
            </a:r>
          </a:p>
          <a:p>
            <a:pPr>
              <a:lnSpc>
                <a:spcPct val="100000"/>
              </a:lnSpc>
            </a:pPr>
            <a:r>
              <a:rPr lang="en-US" sz="2400" dirty="0">
                <a:latin typeface="Times New Roman" panose="02020603050405020304" pitchFamily="18" charset="0"/>
                <a:cs typeface="Times New Roman" panose="02020603050405020304" pitchFamily="18" charset="0"/>
              </a:rPr>
              <a:t>Daily discussion about concepts and technology</a:t>
            </a:r>
          </a:p>
          <a:p>
            <a:pPr>
              <a:lnSpc>
                <a:spcPct val="100000"/>
              </a:lnSpc>
            </a:pPr>
            <a:r>
              <a:rPr lang="en-US" sz="2400" dirty="0">
                <a:latin typeface="Times New Roman" panose="02020603050405020304" pitchFamily="18" charset="0"/>
                <a:cs typeface="Times New Roman" panose="02020603050405020304" pitchFamily="18" charset="0"/>
              </a:rPr>
              <a:t>Daily demonstrations of assigned tasks relating to material covered</a:t>
            </a:r>
          </a:p>
          <a:p>
            <a:pPr>
              <a:lnSpc>
                <a:spcPct val="100000"/>
              </a:lnSpc>
            </a:pPr>
            <a:r>
              <a:rPr lang="en-US" sz="2400" dirty="0">
                <a:latin typeface="Times New Roman" panose="02020603050405020304" pitchFamily="18" charset="0"/>
                <a:cs typeface="Times New Roman" panose="02020603050405020304" pitchFamily="18" charset="0"/>
              </a:rPr>
              <a:t>Daily updates on progression of the project</a:t>
            </a:r>
          </a:p>
          <a:p>
            <a:pPr>
              <a:lnSpc>
                <a:spcPct val="100000"/>
              </a:lnSpc>
            </a:pPr>
            <a:r>
              <a:rPr lang="en-US" sz="2400" dirty="0">
                <a:latin typeface="Times New Roman" panose="02020603050405020304" pitchFamily="18" charset="0"/>
                <a:cs typeface="Times New Roman" panose="02020603050405020304" pitchFamily="18" charset="0"/>
              </a:rPr>
              <a:t>Daily coverage of concerns, blockers, best practices, or questions</a:t>
            </a:r>
          </a:p>
        </p:txBody>
      </p:sp>
      <p:pic>
        <p:nvPicPr>
          <p:cNvPr id="4" name="Picture 2" descr="LTI launches app that ensures employee safety and business continuity">
            <a:extLst>
              <a:ext uri="{FF2B5EF4-FFF2-40B4-BE49-F238E27FC236}">
                <a16:creationId xmlns:a16="http://schemas.microsoft.com/office/drawing/2014/main" id="{103504CA-CEAC-AC21-3605-40DEDAF914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9930" y="6136458"/>
            <a:ext cx="1322070" cy="71283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3CEF8C6A-73F0-466E-47D3-47E41AC36299}"/>
              </a:ext>
            </a:extLst>
          </p:cNvPr>
          <p:cNvPicPr>
            <a:picLocks noChangeAspect="1"/>
          </p:cNvPicPr>
          <p:nvPr/>
        </p:nvPicPr>
        <p:blipFill>
          <a:blip r:embed="rId4"/>
          <a:stretch>
            <a:fillRect/>
          </a:stretch>
        </p:blipFill>
        <p:spPr>
          <a:xfrm>
            <a:off x="7466848" y="1776312"/>
            <a:ext cx="4558511" cy="3305375"/>
          </a:xfrm>
          <a:prstGeom prst="rect">
            <a:avLst/>
          </a:prstGeom>
        </p:spPr>
      </p:pic>
      <p:sp>
        <p:nvSpPr>
          <p:cNvPr id="17" name="TextBox 16">
            <a:extLst>
              <a:ext uri="{FF2B5EF4-FFF2-40B4-BE49-F238E27FC236}">
                <a16:creationId xmlns:a16="http://schemas.microsoft.com/office/drawing/2014/main" id="{31FEAF91-140E-306D-4E4B-BC93EBFDEEFB}"/>
              </a:ext>
            </a:extLst>
          </p:cNvPr>
          <p:cNvSpPr txBox="1"/>
          <p:nvPr/>
        </p:nvSpPr>
        <p:spPr>
          <a:xfrm>
            <a:off x="138561" y="5515249"/>
            <a:ext cx="11421380" cy="400110"/>
          </a:xfrm>
          <a:prstGeom prst="rect">
            <a:avLst/>
          </a:prstGeom>
          <a:noFill/>
        </p:spPr>
        <p:txBody>
          <a:bodyPr wrap="square">
            <a:spAutoFit/>
          </a:bodyPr>
          <a:lstStyle/>
          <a:p>
            <a:pPr marL="457200" lvl="1" indent="0">
              <a:buNone/>
            </a:pPr>
            <a:r>
              <a:rPr lang="en-US" sz="2000" b="1" dirty="0">
                <a:latin typeface="Times New Roman" panose="02020603050405020304" pitchFamily="18" charset="0"/>
                <a:cs typeface="Times New Roman" panose="02020603050405020304" pitchFamily="18" charset="0"/>
              </a:rPr>
              <a:t>Morning standup/demo </a:t>
            </a:r>
            <a:r>
              <a:rPr lang="en-US" sz="2000" b="1" dirty="0">
                <a:latin typeface="Times New Roman" panose="02020603050405020304" pitchFamily="18" charset="0"/>
                <a:cs typeface="Times New Roman" panose="02020603050405020304" pitchFamily="18" charset="0"/>
                <a:sym typeface="Wingdings" panose="05000000000000000000" pitchFamily="2" charset="2"/>
              </a:rPr>
              <a:t> </a:t>
            </a:r>
            <a:r>
              <a:rPr lang="en-US" sz="2000" b="1" dirty="0">
                <a:latin typeface="Times New Roman" panose="02020603050405020304" pitchFamily="18" charset="0"/>
                <a:cs typeface="Times New Roman" panose="02020603050405020304" pitchFamily="18" charset="0"/>
              </a:rPr>
              <a:t>Lecture </a:t>
            </a:r>
            <a:r>
              <a:rPr lang="en-US" sz="2000" b="1" dirty="0">
                <a:latin typeface="Times New Roman" panose="02020603050405020304" pitchFamily="18" charset="0"/>
                <a:cs typeface="Times New Roman" panose="02020603050405020304" pitchFamily="18" charset="0"/>
                <a:sym typeface="Wingdings" panose="05000000000000000000" pitchFamily="2" charset="2"/>
              </a:rPr>
              <a:t> </a:t>
            </a:r>
            <a:r>
              <a:rPr lang="en-US" sz="2000" b="1" dirty="0">
                <a:latin typeface="Times New Roman" panose="02020603050405020304" pitchFamily="18" charset="0"/>
                <a:cs typeface="Times New Roman" panose="02020603050405020304" pitchFamily="18" charset="0"/>
              </a:rPr>
              <a:t>Hand-on Task(s) </a:t>
            </a:r>
            <a:r>
              <a:rPr lang="en-US" sz="2000" b="1" dirty="0">
                <a:latin typeface="Times New Roman" panose="02020603050405020304" pitchFamily="18" charset="0"/>
                <a:cs typeface="Times New Roman" panose="02020603050405020304" pitchFamily="18" charset="0"/>
                <a:sym typeface="Wingdings" panose="05000000000000000000" pitchFamily="2" charset="2"/>
              </a:rPr>
              <a:t> Integrate with Project  Homework</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3343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LTI launches app that ensures employee safety and business continuity">
            <a:extLst>
              <a:ext uri="{FF2B5EF4-FFF2-40B4-BE49-F238E27FC236}">
                <a16:creationId xmlns:a16="http://schemas.microsoft.com/office/drawing/2014/main" id="{4AEF6E48-8449-2A31-77D3-4732BB3F2E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9930" y="6145167"/>
            <a:ext cx="1322070" cy="71283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45BB5610-8D6C-ECBB-87EE-E662FEE78D90}"/>
              </a:ext>
            </a:extLst>
          </p:cNvPr>
          <p:cNvSpPr>
            <a:spLocks noGrp="1"/>
          </p:cNvSpPr>
          <p:nvPr>
            <p:ph type="title"/>
          </p:nvPr>
        </p:nvSpPr>
        <p:spPr>
          <a:xfrm>
            <a:off x="838200" y="365125"/>
            <a:ext cx="10515600" cy="1325563"/>
          </a:xfrm>
        </p:spPr>
        <p:txBody>
          <a:bodyPr/>
          <a:lstStyle/>
          <a:p>
            <a:r>
              <a:rPr lang="en-US" b="1" u="sng" dirty="0">
                <a:latin typeface="Times New Roman" panose="02020603050405020304" pitchFamily="18" charset="0"/>
                <a:cs typeface="Times New Roman" panose="02020603050405020304" pitchFamily="18" charset="0"/>
              </a:rPr>
              <a:t>STAKE HOLDERS</a:t>
            </a:r>
          </a:p>
        </p:txBody>
      </p:sp>
      <p:sp>
        <p:nvSpPr>
          <p:cNvPr id="4" name="Content Placeholder 2">
            <a:extLst>
              <a:ext uri="{FF2B5EF4-FFF2-40B4-BE49-F238E27FC236}">
                <a16:creationId xmlns:a16="http://schemas.microsoft.com/office/drawing/2014/main" id="{13256D2C-33EB-E19A-538A-8B0709DB42CF}"/>
              </a:ext>
            </a:extLst>
          </p:cNvPr>
          <p:cNvSpPr>
            <a:spLocks noGrp="1"/>
          </p:cNvSpPr>
          <p:nvPr>
            <p:ph idx="1"/>
          </p:nvPr>
        </p:nvSpPr>
        <p:spPr>
          <a:xfrm>
            <a:off x="838200" y="1925052"/>
            <a:ext cx="6343650" cy="4348163"/>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Sponsors:</a:t>
            </a:r>
          </a:p>
          <a:p>
            <a:r>
              <a:rPr lang="en-US" dirty="0">
                <a:latin typeface="Times New Roman" panose="02020603050405020304" pitchFamily="18" charset="0"/>
                <a:cs typeface="Times New Roman" panose="02020603050405020304" pitchFamily="18" charset="0"/>
              </a:rPr>
              <a:t>LTI</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SMEs:</a:t>
            </a:r>
          </a:p>
          <a:p>
            <a:r>
              <a:rPr lang="en-US" dirty="0">
                <a:latin typeface="Times New Roman" panose="02020603050405020304" pitchFamily="18" charset="0"/>
                <a:cs typeface="Times New Roman" panose="02020603050405020304" pitchFamily="18" charset="0"/>
              </a:rPr>
              <a:t>Amit </a:t>
            </a:r>
            <a:r>
              <a:rPr lang="en-US" dirty="0" err="1">
                <a:latin typeface="Times New Roman" panose="02020603050405020304" pitchFamily="18" charset="0"/>
                <a:cs typeface="Times New Roman" panose="02020603050405020304" pitchFamily="18" charset="0"/>
              </a:rPr>
              <a:t>Balyan</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Scrum Master:</a:t>
            </a:r>
          </a:p>
          <a:p>
            <a:r>
              <a:rPr lang="en-US" dirty="0">
                <a:latin typeface="Times New Roman" panose="02020603050405020304" pitchFamily="18" charset="0"/>
                <a:cs typeface="Times New Roman" panose="02020603050405020304" pitchFamily="18" charset="0"/>
              </a:rPr>
              <a:t>Srividya Macherla</a:t>
            </a:r>
          </a:p>
        </p:txBody>
      </p:sp>
      <p:pic>
        <p:nvPicPr>
          <p:cNvPr id="5" name="Google Shape;194;p4">
            <a:extLst>
              <a:ext uri="{FF2B5EF4-FFF2-40B4-BE49-F238E27FC236}">
                <a16:creationId xmlns:a16="http://schemas.microsoft.com/office/drawing/2014/main" id="{FBE0E880-A98F-3582-C211-0355632AC7D9}"/>
              </a:ext>
            </a:extLst>
          </p:cNvPr>
          <p:cNvPicPr preferRelativeResize="0"/>
          <p:nvPr/>
        </p:nvPicPr>
        <p:blipFill rotWithShape="1">
          <a:blip r:embed="rId4">
            <a:alphaModFix/>
          </a:blip>
          <a:srcRect/>
          <a:stretch/>
        </p:blipFill>
        <p:spPr>
          <a:xfrm>
            <a:off x="6096000" y="1690688"/>
            <a:ext cx="5825766" cy="3689857"/>
          </a:xfrm>
          <a:prstGeom prst="roundRect">
            <a:avLst>
              <a:gd name="adj" fmla="val 4167"/>
            </a:avLst>
          </a:prstGeom>
          <a:solidFill>
            <a:srgbClr val="FFFFFF"/>
          </a:solidFill>
          <a:ln w="38100" cap="sq" cmpd="sng">
            <a:solidFill>
              <a:srgbClr val="292929"/>
            </a:solidFill>
            <a:prstDash val="solid"/>
            <a:miter lim="800000"/>
            <a:headEnd type="none" w="sm" len="sm"/>
            <a:tailEnd type="none" w="sm" len="sm"/>
          </a:ln>
          <a:effectLst>
            <a:reflection stA="28000" endPos="28000" dist="5000" dir="5400000" sy="-100000" algn="bl" rotWithShape="0"/>
          </a:effectLst>
        </p:spPr>
      </p:pic>
    </p:spTree>
    <p:extLst>
      <p:ext uri="{BB962C8B-B14F-4D97-AF65-F5344CB8AC3E}">
        <p14:creationId xmlns:p14="http://schemas.microsoft.com/office/powerpoint/2010/main" val="4224034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LTI launches app that ensures employee safety and business continuity">
            <a:extLst>
              <a:ext uri="{FF2B5EF4-FFF2-40B4-BE49-F238E27FC236}">
                <a16:creationId xmlns:a16="http://schemas.microsoft.com/office/drawing/2014/main" id="{C74D024D-4134-B917-79FB-AF0CF66D1B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9930" y="6145167"/>
            <a:ext cx="1322070" cy="712833"/>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a:extLst>
              <a:ext uri="{FF2B5EF4-FFF2-40B4-BE49-F238E27FC236}">
                <a16:creationId xmlns:a16="http://schemas.microsoft.com/office/drawing/2014/main" id="{3D303237-D607-5A75-2407-F07C98C9DC5C}"/>
              </a:ext>
            </a:extLst>
          </p:cNvPr>
          <p:cNvSpPr>
            <a:spLocks noGrp="1"/>
          </p:cNvSpPr>
          <p:nvPr>
            <p:ph type="title"/>
          </p:nvPr>
        </p:nvSpPr>
        <p:spPr>
          <a:xfrm>
            <a:off x="838200" y="365125"/>
            <a:ext cx="10515600" cy="1325563"/>
          </a:xfrm>
        </p:spPr>
        <p:txBody>
          <a:bodyPr/>
          <a:lstStyle/>
          <a:p>
            <a:r>
              <a:rPr lang="en-US" b="1" u="sng" dirty="0">
                <a:latin typeface="Times New Roman" panose="02020603050405020304" pitchFamily="18" charset="0"/>
                <a:cs typeface="Times New Roman" panose="02020603050405020304" pitchFamily="18" charset="0"/>
              </a:rPr>
              <a:t>AGENDA</a:t>
            </a:r>
          </a:p>
        </p:txBody>
      </p:sp>
      <p:sp>
        <p:nvSpPr>
          <p:cNvPr id="15" name="Content Placeholder 2">
            <a:extLst>
              <a:ext uri="{FF2B5EF4-FFF2-40B4-BE49-F238E27FC236}">
                <a16:creationId xmlns:a16="http://schemas.microsoft.com/office/drawing/2014/main" id="{1167E462-417C-C8D5-64B3-FA8A0912F395}"/>
              </a:ext>
            </a:extLst>
          </p:cNvPr>
          <p:cNvSpPr>
            <a:spLocks noGrp="1"/>
          </p:cNvSpPr>
          <p:nvPr>
            <p:ph idx="1"/>
          </p:nvPr>
        </p:nvSpPr>
        <p:spPr>
          <a:xfrm>
            <a:off x="838200" y="1925052"/>
            <a:ext cx="5755105" cy="4348163"/>
          </a:xfrm>
        </p:spPr>
        <p:txBody>
          <a:bodyPr>
            <a:normAutofit/>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Team</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Project Goals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Engineering Practices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Tech Stack</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Development Journey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Challenges &amp; Learning</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Demo Application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Questions</a:t>
            </a:r>
          </a:p>
          <a:p>
            <a:pPr marL="514350" indent="-514350">
              <a:buAutoNum type="arabicParenR"/>
            </a:pPr>
            <a:endParaRPr lang="en-US" dirty="0">
              <a:latin typeface="Times New Roman" panose="02020603050405020304" pitchFamily="18" charset="0"/>
              <a:cs typeface="Times New Roman" panose="02020603050405020304" pitchFamily="18" charset="0"/>
            </a:endParaRPr>
          </a:p>
        </p:txBody>
      </p:sp>
      <p:pic>
        <p:nvPicPr>
          <p:cNvPr id="4098" name="Picture 2" descr="Agenda :: Denver Public Library">
            <a:extLst>
              <a:ext uri="{FF2B5EF4-FFF2-40B4-BE49-F238E27FC236}">
                <a16:creationId xmlns:a16="http://schemas.microsoft.com/office/drawing/2014/main" id="{3A95DC81-CC7D-AF9A-7CA8-0EACC4DD1F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6820" y="1027906"/>
            <a:ext cx="4708898" cy="4708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972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F9F19-BC4A-FD6E-E9A6-1E7256DC76C5}"/>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MEET THE TEAM</a:t>
            </a:r>
          </a:p>
        </p:txBody>
      </p:sp>
      <p:sp>
        <p:nvSpPr>
          <p:cNvPr id="3" name="Content Placeholder 2">
            <a:extLst>
              <a:ext uri="{FF2B5EF4-FFF2-40B4-BE49-F238E27FC236}">
                <a16:creationId xmlns:a16="http://schemas.microsoft.com/office/drawing/2014/main" id="{9CB75C8F-B5DB-5ADE-8291-8E27C62202A2}"/>
              </a:ext>
            </a:extLst>
          </p:cNvPr>
          <p:cNvSpPr>
            <a:spLocks noGrp="1"/>
          </p:cNvSpPr>
          <p:nvPr>
            <p:ph idx="1"/>
          </p:nvPr>
        </p:nvSpPr>
        <p:spPr>
          <a:xfrm>
            <a:off x="838199" y="1825625"/>
            <a:ext cx="4725203" cy="326614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Sebastian Puerta </a:t>
            </a:r>
            <a:r>
              <a:rPr lang="en-US" dirty="0" err="1">
                <a:latin typeface="Times New Roman" panose="02020603050405020304" pitchFamily="18" charset="0"/>
                <a:cs typeface="Times New Roman" panose="02020603050405020304" pitchFamily="18" charset="0"/>
              </a:rPr>
              <a:t>Hincapie</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p:txBody>
      </p:sp>
      <p:pic>
        <p:nvPicPr>
          <p:cNvPr id="4" name="Picture 2" descr="LTI launches app that ensures employee safety and business continuity">
            <a:extLst>
              <a:ext uri="{FF2B5EF4-FFF2-40B4-BE49-F238E27FC236}">
                <a16:creationId xmlns:a16="http://schemas.microsoft.com/office/drawing/2014/main" id="{BB4D34C9-27CF-11A9-C2CB-4860BFF49C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9930" y="6145167"/>
            <a:ext cx="1322070" cy="71283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0C42983-E5A5-8D2B-98CB-49B33441C08B}"/>
              </a:ext>
            </a:extLst>
          </p:cNvPr>
          <p:cNvPicPr>
            <a:picLocks noChangeAspect="1"/>
          </p:cNvPicPr>
          <p:nvPr/>
        </p:nvPicPr>
        <p:blipFill>
          <a:blip r:embed="rId4"/>
          <a:stretch>
            <a:fillRect/>
          </a:stretch>
        </p:blipFill>
        <p:spPr>
          <a:xfrm>
            <a:off x="2391277" y="2472642"/>
            <a:ext cx="1309035" cy="19127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TextBox 10">
            <a:extLst>
              <a:ext uri="{FF2B5EF4-FFF2-40B4-BE49-F238E27FC236}">
                <a16:creationId xmlns:a16="http://schemas.microsoft.com/office/drawing/2014/main" id="{92198F7E-A935-27A3-FA10-9A0116015BB2}"/>
              </a:ext>
            </a:extLst>
          </p:cNvPr>
          <p:cNvSpPr txBox="1"/>
          <p:nvPr/>
        </p:nvSpPr>
        <p:spPr>
          <a:xfrm>
            <a:off x="7204310" y="1825625"/>
            <a:ext cx="4483768" cy="1815882"/>
          </a:xfrm>
          <a:prstGeom prst="rect">
            <a:avLst/>
          </a:prstGeom>
          <a:noFill/>
        </p:spPr>
        <p:txBody>
          <a:bodyPr wrap="square">
            <a:spAutoFit/>
          </a:bodyPr>
          <a:lstStyle/>
          <a:p>
            <a:r>
              <a:rPr lang="en-US" sz="2800" dirty="0" err="1">
                <a:latin typeface="Times New Roman" panose="02020603050405020304" pitchFamily="18" charset="0"/>
                <a:cs typeface="Times New Roman" panose="02020603050405020304" pitchFamily="18" charset="0"/>
              </a:rPr>
              <a:t>Remathull</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Baig</a:t>
            </a:r>
            <a:r>
              <a:rPr lang="en-US" sz="2800" dirty="0">
                <a:latin typeface="Times New Roman" panose="02020603050405020304" pitchFamily="18" charset="0"/>
                <a:cs typeface="Times New Roman" panose="02020603050405020304" pitchFamily="18" charset="0"/>
              </a:rPr>
              <a:t> Mirza</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6E7C28C-6ED2-5725-9AD3-3B8CC35C7A65}"/>
              </a:ext>
            </a:extLst>
          </p:cNvPr>
          <p:cNvSpPr txBox="1"/>
          <p:nvPr/>
        </p:nvSpPr>
        <p:spPr>
          <a:xfrm>
            <a:off x="5268028" y="4830155"/>
            <a:ext cx="2499560"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Jonathan Yu</a:t>
            </a:r>
          </a:p>
        </p:txBody>
      </p:sp>
      <p:pic>
        <p:nvPicPr>
          <p:cNvPr id="14" name="Picture 13">
            <a:extLst>
              <a:ext uri="{FF2B5EF4-FFF2-40B4-BE49-F238E27FC236}">
                <a16:creationId xmlns:a16="http://schemas.microsoft.com/office/drawing/2014/main" id="{05E988AC-C2DC-9E0B-2B83-C7A16CE1AC9D}"/>
              </a:ext>
            </a:extLst>
          </p:cNvPr>
          <p:cNvPicPr>
            <a:picLocks noChangeAspect="1"/>
          </p:cNvPicPr>
          <p:nvPr/>
        </p:nvPicPr>
        <p:blipFill>
          <a:blip r:embed="rId5"/>
          <a:stretch>
            <a:fillRect/>
          </a:stretch>
        </p:blipFill>
        <p:spPr>
          <a:xfrm>
            <a:off x="8219884" y="2419949"/>
            <a:ext cx="1226310" cy="181588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252124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F9F19-BC4A-FD6E-E9A6-1E7256DC76C5}"/>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TEAM ROLES</a:t>
            </a:r>
          </a:p>
        </p:txBody>
      </p:sp>
      <p:sp>
        <p:nvSpPr>
          <p:cNvPr id="3" name="Content Placeholder 2">
            <a:extLst>
              <a:ext uri="{FF2B5EF4-FFF2-40B4-BE49-F238E27FC236}">
                <a16:creationId xmlns:a16="http://schemas.microsoft.com/office/drawing/2014/main" id="{9CB75C8F-B5DB-5ADE-8291-8E27C62202A2}"/>
              </a:ext>
            </a:extLst>
          </p:cNvPr>
          <p:cNvSpPr>
            <a:spLocks noGrp="1"/>
          </p:cNvSpPr>
          <p:nvPr>
            <p:ph idx="1"/>
          </p:nvPr>
        </p:nvSpPr>
        <p:spPr>
          <a:xfrm>
            <a:off x="838199" y="1825624"/>
            <a:ext cx="6207494" cy="4546299"/>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Sebastian Puerta </a:t>
            </a:r>
            <a:r>
              <a:rPr lang="en-US" dirty="0" err="1">
                <a:latin typeface="Times New Roman" panose="02020603050405020304" pitchFamily="18" charset="0"/>
                <a:cs typeface="Times New Roman" panose="02020603050405020304" pitchFamily="18" charset="0"/>
              </a:rPr>
              <a:t>Hincapie</a:t>
            </a:r>
            <a:r>
              <a:rPr lang="en-US" dirty="0">
                <a:latin typeface="Times New Roman" panose="02020603050405020304" pitchFamily="18" charset="0"/>
                <a:cs typeface="Times New Roman" panose="02020603050405020304" pitchFamily="18" charset="0"/>
              </a:rPr>
              <a:t> (Team Lead)</a:t>
            </a:r>
          </a:p>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Implemented backend User Service</a:t>
            </a:r>
          </a:p>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Implemented backend Student Service</a:t>
            </a:r>
          </a:p>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Database schema + setup</a:t>
            </a:r>
          </a:p>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Implemented initial wireframe using only html/</a:t>
            </a:r>
            <a:r>
              <a:rPr lang="en-US" dirty="0" err="1">
                <a:latin typeface="Times New Roman" panose="02020603050405020304" pitchFamily="18" charset="0"/>
                <a:cs typeface="Times New Roman" panose="02020603050405020304" pitchFamily="18" charset="0"/>
              </a:rPr>
              <a:t>css</a:t>
            </a: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Implemented UI/UX using Angular</a:t>
            </a:r>
          </a:p>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Implemented Login Authentication</a:t>
            </a:r>
          </a:p>
          <a:p>
            <a:pPr lvl="1">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Remathull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Baig</a:t>
            </a:r>
            <a:r>
              <a:rPr lang="en-US" dirty="0">
                <a:latin typeface="Times New Roman" panose="02020603050405020304" pitchFamily="18" charset="0"/>
                <a:cs typeface="Times New Roman" panose="02020603050405020304" pitchFamily="18" charset="0"/>
              </a:rPr>
              <a:t> Mirza</a:t>
            </a:r>
          </a:p>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Implemented backend professor service</a:t>
            </a:r>
          </a:p>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Supported UI/UX implementation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Jonathan Yu</a:t>
            </a:r>
          </a:p>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Implemented backend admin service</a:t>
            </a:r>
          </a:p>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Supported UI/UX implementation</a:t>
            </a:r>
          </a:p>
        </p:txBody>
      </p:sp>
      <p:pic>
        <p:nvPicPr>
          <p:cNvPr id="4" name="Picture 2" descr="LTI launches app that ensures employee safety and business continuity">
            <a:extLst>
              <a:ext uri="{FF2B5EF4-FFF2-40B4-BE49-F238E27FC236}">
                <a16:creationId xmlns:a16="http://schemas.microsoft.com/office/drawing/2014/main" id="{BB4D34C9-27CF-11A9-C2CB-4860BFF49C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9930" y="6145167"/>
            <a:ext cx="1322070" cy="712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62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2234</TotalTime>
  <Words>1584</Words>
  <Application>Microsoft Office PowerPoint</Application>
  <PresentationFormat>Widescreen</PresentationFormat>
  <Paragraphs>201</Paragraphs>
  <Slides>19</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-apple-system</vt:lpstr>
      <vt:lpstr>Arial</vt:lpstr>
      <vt:lpstr>Calibri</vt:lpstr>
      <vt:lpstr>Calibri Light</vt:lpstr>
      <vt:lpstr>Times New Roman</vt:lpstr>
      <vt:lpstr>Wingdings</vt:lpstr>
      <vt:lpstr>Office Theme</vt:lpstr>
      <vt:lpstr>PowerPoint Presentation</vt:lpstr>
      <vt:lpstr>COURSE REGISTRATION SYSTEM (CRS) </vt:lpstr>
      <vt:lpstr>TEAM INTRODUCTION</vt:lpstr>
      <vt:lpstr>OBJECTIVE</vt:lpstr>
      <vt:lpstr>TRAINING PLAN</vt:lpstr>
      <vt:lpstr>STAKE HOLDERS</vt:lpstr>
      <vt:lpstr>AGENDA</vt:lpstr>
      <vt:lpstr>MEET THE TEAM</vt:lpstr>
      <vt:lpstr>TEAM ROLES</vt:lpstr>
      <vt:lpstr>PROJECT GOAL</vt:lpstr>
      <vt:lpstr>ENGINEERING PRACTICES</vt:lpstr>
      <vt:lpstr>TECH STACK</vt:lpstr>
      <vt:lpstr>DEVELOPMENT JOURNEY</vt:lpstr>
      <vt:lpstr>CHALLENGES </vt:lpstr>
      <vt:lpstr>USE CASE DIAGRAM</vt:lpstr>
      <vt:lpstr>REPOSITORY</vt:lpstr>
      <vt:lpstr>FUTURE WORK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Sebastian PuertaHincapie</dc:creator>
  <cp:lastModifiedBy>Sebastian PuertaHincapie</cp:lastModifiedBy>
  <cp:revision>7</cp:revision>
  <dcterms:created xsi:type="dcterms:W3CDTF">2022-11-09T02:48:22Z</dcterms:created>
  <dcterms:modified xsi:type="dcterms:W3CDTF">2022-11-10T16:02:54Z</dcterms:modified>
</cp:coreProperties>
</file>