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147470489" r:id="rId2"/>
    <p:sldId id="2147470492" r:id="rId3"/>
    <p:sldId id="2147470493" r:id="rId4"/>
    <p:sldId id="2147470494" r:id="rId5"/>
    <p:sldId id="2147470487" r:id="rId6"/>
    <p:sldId id="2147470510" r:id="rId7"/>
    <p:sldId id="2147470509" r:id="rId8"/>
    <p:sldId id="2147470511" r:id="rId9"/>
    <p:sldId id="2147470508" r:id="rId10"/>
    <p:sldId id="2147470512" r:id="rId11"/>
    <p:sldId id="2147470507" r:id="rId12"/>
    <p:sldId id="2147470501" r:id="rId13"/>
    <p:sldId id="2147470498" r:id="rId14"/>
    <p:sldId id="2147470517" r:id="rId15"/>
    <p:sldId id="2147470497" r:id="rId16"/>
    <p:sldId id="2147470516" r:id="rId17"/>
    <p:sldId id="2147470499" r:id="rId18"/>
    <p:sldId id="2147470514" r:id="rId19"/>
    <p:sldId id="2147470502" r:id="rId20"/>
    <p:sldId id="2147470503" r:id="rId21"/>
    <p:sldId id="2147470515" r:id="rId22"/>
    <p:sldId id="214747050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E1ADFF-EEE6-4203-9B9F-F6A0EACDF3D1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35E38-43BA-4F9A-B104-BC1488C1F0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9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35E38-43BA-4F9A-B104-BC1488C1F044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615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35E38-43BA-4F9A-B104-BC1488C1F044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038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B0246-85F3-8C84-BC73-9BB449C6A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1683B1-BFCA-5972-EBF2-A875900375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444B7B-BF41-6330-732F-714775AAF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954E0-662B-9928-D372-7D01128C6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35E38-43BA-4F9A-B104-BC1488C1F044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00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39569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Project Title</a:t>
            </a:r>
          </a:p>
          <a:p>
            <a:pPr algn="ctr">
              <a:defRPr/>
            </a:pPr>
            <a:r>
              <a:rPr lang="en-US" sz="3600" b="1" dirty="0" err="1">
                <a:solidFill>
                  <a:prstClr val="white"/>
                </a:solidFill>
                <a:cs typeface="Calibri" panose="020F0502020204030204" pitchFamily="34" charset="0"/>
              </a:rPr>
              <a:t>SmartNodule</a:t>
            </a: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: Early Pulmonary Nodule Detection</a:t>
            </a:r>
          </a:p>
          <a:p>
            <a:pPr lvl="0" algn="ctr"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Suyash Sushant Pokle</a:t>
            </a:r>
          </a:p>
          <a:p>
            <a:pPr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8E863-F653-320B-584F-D58CF8603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0C3FA6-26AF-A373-3B93-29E792E006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8"/>
            <a:ext cx="11228081" cy="309429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3. Case Retrieval System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Implemented FAISS indexing for fast vector similarity search on image features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Retrieved top-5 similar cases from historical database to aid expert decision-making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Combined image embeddings with patient metadata for context-aware retrieval</a:t>
            </a: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CAA8E3-5FE2-EAA5-EE07-035E63BDF9DD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3: Clinical Interface &amp; Reporting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2A6652-FF41-510E-9717-CED6A60EF31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38F87DD-BC54-97B8-FC4B-C9615070C71F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rgbClr val="FFFFFF"/>
                </a:solidFill>
              </a:rPr>
              <a:t>SmartNodule</a:t>
            </a:r>
            <a:r>
              <a:rPr lang="en-US" b="1" i="1" dirty="0">
                <a:solidFill>
                  <a:srgbClr val="FFFFFF"/>
                </a:solidFill>
              </a:rPr>
              <a:t>: Early Pulmonary Nodule Detection</a:t>
            </a:r>
          </a:p>
        </p:txBody>
      </p:sp>
    </p:spTree>
    <p:extLst>
      <p:ext uri="{BB962C8B-B14F-4D97-AF65-F5344CB8AC3E}">
        <p14:creationId xmlns:p14="http://schemas.microsoft.com/office/powerpoint/2010/main" val="3057635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79E2BF-B1B5-429C-8180-770A7693C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E4C0A3-2EA2-0A12-0CF3-065E5E269E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231755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1. MLOps and </a:t>
            </a:r>
            <a:r>
              <a:rPr lang="en-US" dirty="0" err="1">
                <a:latin typeface="+mn-lt"/>
              </a:rPr>
              <a:t>FastAPI</a:t>
            </a:r>
            <a:endParaRPr lang="en-US" dirty="0">
              <a:latin typeface="+mn-lt"/>
            </a:endParaRPr>
          </a:p>
          <a:p>
            <a:r>
              <a:rPr lang="en-US" sz="2400" b="0" dirty="0" err="1">
                <a:solidFill>
                  <a:srgbClr val="242424"/>
                </a:solidFill>
                <a:latin typeface="+mn-lt"/>
              </a:rPr>
              <a:t>MLflow</a:t>
            </a:r>
            <a:r>
              <a:rPr lang="en-US" sz="2400" b="0" dirty="0">
                <a:solidFill>
                  <a:srgbClr val="242424"/>
                </a:solidFill>
                <a:latin typeface="+mn-lt"/>
              </a:rPr>
              <a:t> integration for experiment tracking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Real-time performance tracking, Data drift detection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Model registry with version management</a:t>
            </a:r>
          </a:p>
          <a:p>
            <a:r>
              <a:rPr lang="en-US" sz="2400" b="0" dirty="0" err="1">
                <a:solidFill>
                  <a:srgbClr val="242424"/>
                </a:solidFill>
                <a:latin typeface="+mn-lt"/>
              </a:rPr>
              <a:t>FastAPI</a:t>
            </a:r>
            <a:r>
              <a:rPr lang="en-US" sz="2400" b="0" dirty="0">
                <a:solidFill>
                  <a:srgbClr val="242424"/>
                </a:solidFill>
                <a:latin typeface="+mn-lt"/>
              </a:rPr>
              <a:t> backend for scalable serving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6C31D7-4779-125C-13F5-79C91986A90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4: Deployment, MLOps &amp; Active Learning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5E8E249-DABD-B4A3-5C1A-5FC2949F1E9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59EE194-4CA4-600B-CAA2-43801F1286EA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rgbClr val="FFFFFF"/>
                </a:solidFill>
              </a:rPr>
              <a:t>SmartNodule</a:t>
            </a:r>
            <a:r>
              <a:rPr lang="en-US" b="1" i="1" dirty="0">
                <a:solidFill>
                  <a:srgbClr val="FFFFFF"/>
                </a:solidFill>
              </a:rPr>
              <a:t>: Early Pulmonary Nodule Detection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162C5843-25F2-82D4-4585-3D02E3DAF343}"/>
              </a:ext>
            </a:extLst>
          </p:cNvPr>
          <p:cNvSpPr txBox="1">
            <a:spLocks/>
          </p:cNvSpPr>
          <p:nvPr/>
        </p:nvSpPr>
        <p:spPr>
          <a:xfrm>
            <a:off x="221274" y="3711115"/>
            <a:ext cx="10624338" cy="231755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2. Expert-in-the-Loop System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Uncertainty quantification using Monte Carlo Dropout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Case routing for expert review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Professional annotation interface for experts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Active learning integration for continuous improvement</a:t>
            </a:r>
          </a:p>
          <a:p>
            <a:pPr marL="0" indent="0">
              <a:buNone/>
            </a:pPr>
            <a:endParaRPr lang="en-US" sz="2400" b="0" dirty="0">
              <a:solidFill>
                <a:srgbClr val="242424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841946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BE5C-251C-23E3-8F19-EE2DB300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2C3DBE-E507-D889-A890-2C56D2A659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572210" cy="5208237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b="0" dirty="0"/>
              <a:t>Agile MLOps methodology with iterative development cycles</a:t>
            </a:r>
          </a:p>
          <a:p>
            <a:pPr algn="just">
              <a:lnSpc>
                <a:spcPct val="100000"/>
              </a:lnSpc>
            </a:pPr>
            <a:r>
              <a:rPr lang="en-US" b="0" dirty="0"/>
              <a:t>Human-in-the-loop design for clinical integration and expert feedback</a:t>
            </a:r>
          </a:p>
          <a:p>
            <a:pPr algn="just">
              <a:lnSpc>
                <a:spcPct val="100000"/>
              </a:lnSpc>
            </a:pPr>
            <a:r>
              <a:rPr lang="en-US" b="0" dirty="0"/>
              <a:t>Production-first mindset with enterprise-grade architecture from inception</a:t>
            </a:r>
          </a:p>
          <a:p>
            <a:pPr algn="just">
              <a:lnSpc>
                <a:spcPct val="100000"/>
              </a:lnSpc>
            </a:pPr>
            <a:r>
              <a:rPr lang="en-US" b="0" dirty="0"/>
              <a:t>Performance benchmarking against clinical baselines and industry standards</a:t>
            </a:r>
          </a:p>
          <a:p>
            <a:pPr algn="just">
              <a:lnSpc>
                <a:spcPct val="100000"/>
              </a:lnSpc>
            </a:pPr>
            <a:r>
              <a:rPr lang="en-US" b="0" dirty="0"/>
              <a:t>Deep Learning: </a:t>
            </a:r>
            <a:r>
              <a:rPr lang="en-US" b="0" dirty="0" err="1"/>
              <a:t>PyTorch</a:t>
            </a:r>
            <a:r>
              <a:rPr lang="en-US" b="0" dirty="0"/>
              <a:t>, </a:t>
            </a:r>
            <a:r>
              <a:rPr lang="en-US" b="0" dirty="0" err="1"/>
              <a:t>TorchVision</a:t>
            </a:r>
            <a:r>
              <a:rPr lang="en-US" b="0" dirty="0"/>
              <a:t>, </a:t>
            </a:r>
            <a:r>
              <a:rPr lang="en-US" b="0" dirty="0" err="1"/>
              <a:t>TimM</a:t>
            </a:r>
            <a:endParaRPr lang="en-US" b="0" dirty="0"/>
          </a:p>
          <a:p>
            <a:pPr algn="just">
              <a:lnSpc>
                <a:spcPct val="100000"/>
              </a:lnSpc>
            </a:pPr>
            <a:r>
              <a:rPr lang="en-IN" b="0" dirty="0"/>
              <a:t>MLOps: </a:t>
            </a:r>
            <a:r>
              <a:rPr lang="en-IN" b="0" dirty="0" err="1"/>
              <a:t>MLflow</a:t>
            </a:r>
            <a:r>
              <a:rPr lang="en-IN" b="0" dirty="0"/>
              <a:t>, FAISS, SQLite </a:t>
            </a:r>
          </a:p>
          <a:p>
            <a:pPr algn="just">
              <a:lnSpc>
                <a:spcPct val="100000"/>
              </a:lnSpc>
            </a:pPr>
            <a:r>
              <a:rPr lang="en-IN" b="0" dirty="0"/>
              <a:t>Web Framework: </a:t>
            </a:r>
            <a:r>
              <a:rPr lang="en-IN" b="0" dirty="0" err="1"/>
              <a:t>Streamlit</a:t>
            </a:r>
            <a:r>
              <a:rPr lang="en-IN" b="0" dirty="0"/>
              <a:t>, </a:t>
            </a:r>
            <a:r>
              <a:rPr lang="en-IN" b="0" dirty="0" err="1"/>
              <a:t>FastAPI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ABB59C-76FD-5246-4EEE-72212BF64AE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BC82A4-B382-2A00-3070-17B2B47F169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73589-106E-E0B7-D90D-C7E75D0CB2B6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rgbClr val="FFFFFF"/>
                </a:solidFill>
              </a:rPr>
              <a:t>SmartNodule</a:t>
            </a:r>
            <a:r>
              <a:rPr lang="en-US" b="1" i="1" dirty="0">
                <a:solidFill>
                  <a:srgbClr val="FFFFFF"/>
                </a:solidFill>
              </a:rPr>
              <a:t>: Early Pulmonary Nodule Detection</a:t>
            </a:r>
          </a:p>
        </p:txBody>
      </p:sp>
    </p:spTree>
    <p:extLst>
      <p:ext uri="{BB962C8B-B14F-4D97-AF65-F5344CB8AC3E}">
        <p14:creationId xmlns:p14="http://schemas.microsoft.com/office/powerpoint/2010/main" val="20158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405062" cy="4142989"/>
          </a:xfrm>
        </p:spPr>
        <p:txBody>
          <a:bodyPr/>
          <a:lstStyle/>
          <a:p>
            <a:pPr marL="0" indent="0" algn="just">
              <a:buNone/>
            </a:pPr>
            <a:r>
              <a:rPr lang="en-IN" u="sng" dirty="0"/>
              <a:t>Deep Learning Architecture</a:t>
            </a:r>
          </a:p>
          <a:p>
            <a:pPr algn="just"/>
            <a:r>
              <a:rPr lang="en-IN" b="0" dirty="0"/>
              <a:t>EfficientNet-B3 as backbone CNN with compound scaling methodology</a:t>
            </a:r>
          </a:p>
          <a:p>
            <a:pPr algn="just"/>
            <a:r>
              <a:rPr lang="en-IN" b="0" dirty="0"/>
              <a:t>Transfer learning from ImageNet with medical domain fine-tuning</a:t>
            </a:r>
          </a:p>
          <a:p>
            <a:pPr algn="just"/>
            <a:r>
              <a:rPr lang="en-IN" b="0" dirty="0"/>
              <a:t>Multi-scale patch extraction (1×, 1.5×, 2×) for comprehensive feature capture</a:t>
            </a:r>
          </a:p>
          <a:p>
            <a:pPr algn="just"/>
            <a:r>
              <a:rPr lang="en-IN" b="0" dirty="0"/>
              <a:t>Monte Carlo Dropout for uncertainty quantification and confidence scoring</a:t>
            </a:r>
          </a:p>
          <a:p>
            <a:pPr algn="just"/>
            <a:r>
              <a:rPr lang="en-IN" b="0" dirty="0"/>
              <a:t>Mixed precision training (FP16) for memory optimization and speed enhancement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rgbClr val="FFFFFF"/>
                </a:solidFill>
              </a:rPr>
              <a:t>SmartNodule</a:t>
            </a:r>
            <a:r>
              <a:rPr lang="en-US" b="1" i="1" dirty="0">
                <a:solidFill>
                  <a:srgbClr val="FFFFFF"/>
                </a:solidFill>
              </a:rPr>
              <a:t>: Early Pulmonary Nodule Detection</a:t>
            </a:r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E1555-1D66-AF85-A0D4-088C7208E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B70380-D349-8123-E733-E0AABD65716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670533" cy="5168910"/>
          </a:xfrm>
        </p:spPr>
        <p:txBody>
          <a:bodyPr/>
          <a:lstStyle/>
          <a:p>
            <a:pPr marL="0" indent="0" algn="just">
              <a:buNone/>
            </a:pPr>
            <a:r>
              <a:rPr lang="en-IN" u="sng" dirty="0"/>
              <a:t>MLOps &amp; Experiment Management</a:t>
            </a:r>
          </a:p>
          <a:p>
            <a:pPr algn="just"/>
            <a:r>
              <a:rPr lang="en-IN" b="0" dirty="0"/>
              <a:t>MLflow for experiment tracking, model versioning, and registry management</a:t>
            </a:r>
          </a:p>
          <a:p>
            <a:pPr algn="just"/>
            <a:r>
              <a:rPr lang="en-IN" b="0" dirty="0"/>
              <a:t>FAISS for vector similarity search and case retrieval system</a:t>
            </a:r>
          </a:p>
          <a:p>
            <a:pPr algn="just"/>
            <a:r>
              <a:rPr lang="en-IN" b="0" dirty="0"/>
              <a:t>SQLite for lightweight database management and metadata storage</a:t>
            </a:r>
          </a:p>
          <a:p>
            <a:pPr algn="just"/>
            <a:endParaRPr lang="en-IN" b="0" dirty="0"/>
          </a:p>
          <a:p>
            <a:pPr marL="0" indent="0">
              <a:buNone/>
            </a:pPr>
            <a:r>
              <a:rPr lang="en-IN" u="sng" dirty="0"/>
              <a:t>Production Deployment Stack</a:t>
            </a:r>
          </a:p>
          <a:p>
            <a:r>
              <a:rPr lang="en-IN" b="0" dirty="0"/>
              <a:t>FastAPI for high-performance REST API backend with async support</a:t>
            </a:r>
          </a:p>
          <a:p>
            <a:r>
              <a:rPr lang="en-IN" b="0" dirty="0"/>
              <a:t>Streamlit for professional clinical web interface and real-time analytics</a:t>
            </a:r>
          </a:p>
          <a:p>
            <a:r>
              <a:rPr lang="en-IN" b="0" dirty="0"/>
              <a:t>Uvicorn as ASGI server for production-ready API deployment</a:t>
            </a:r>
          </a:p>
          <a:p>
            <a:pPr marL="0" indent="0" algn="just">
              <a:buNone/>
            </a:pPr>
            <a:endParaRPr lang="en-IN" b="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2CA133-FA24-A0F3-95E5-04A3978727B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2017826-9A47-764C-45A8-061C6E431ADD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CCABD0-AB0C-3C69-65C9-5157BA2831F3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rgbClr val="FFFFFF"/>
                </a:solidFill>
              </a:rPr>
              <a:t>SmartNodule</a:t>
            </a:r>
            <a:r>
              <a:rPr lang="en-US" b="1" i="1" dirty="0">
                <a:solidFill>
                  <a:srgbClr val="FFFFFF"/>
                </a:solidFill>
              </a:rPr>
              <a:t>: Early Pulmonary Nodule Detection</a:t>
            </a:r>
          </a:p>
        </p:txBody>
      </p:sp>
    </p:spTree>
    <p:extLst>
      <p:ext uri="{BB962C8B-B14F-4D97-AF65-F5344CB8AC3E}">
        <p14:creationId xmlns:p14="http://schemas.microsoft.com/office/powerpoint/2010/main" val="35915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5257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Accuracy: </a:t>
            </a:r>
            <a:r>
              <a:rPr lang="en-US" b="0" dirty="0"/>
              <a:t>93.5%</a:t>
            </a:r>
            <a:r>
              <a:rPr lang="en-US" dirty="0"/>
              <a:t>  </a:t>
            </a:r>
          </a:p>
          <a:p>
            <a:pPr>
              <a:lnSpc>
                <a:spcPct val="100000"/>
              </a:lnSpc>
            </a:pPr>
            <a:r>
              <a:rPr lang="en-US" dirty="0"/>
              <a:t>Processing Speed: </a:t>
            </a:r>
            <a:r>
              <a:rPr lang="en-US" b="0" dirty="0"/>
              <a:t>3s average </a:t>
            </a:r>
          </a:p>
          <a:p>
            <a:pPr>
              <a:lnSpc>
                <a:spcPct val="100000"/>
              </a:lnSpc>
            </a:pPr>
            <a:r>
              <a:rPr lang="en-IN" dirty="0"/>
              <a:t>Scalability: </a:t>
            </a:r>
            <a:r>
              <a:rPr lang="en-IN" b="0" dirty="0"/>
              <a:t>Handles 100+ concurrent requests</a:t>
            </a:r>
          </a:p>
          <a:p>
            <a:pPr>
              <a:lnSpc>
                <a:spcPct val="100000"/>
              </a:lnSpc>
            </a:pPr>
            <a:r>
              <a:rPr lang="en-US" dirty="0"/>
              <a:t>Early Detection: </a:t>
            </a:r>
            <a:r>
              <a:rPr lang="en-US" b="0" dirty="0"/>
              <a:t>Improved nodule identification</a:t>
            </a:r>
            <a:endParaRPr lang="en-IN" b="0" dirty="0"/>
          </a:p>
          <a:p>
            <a:pPr>
              <a:lnSpc>
                <a:spcPct val="100000"/>
              </a:lnSpc>
            </a:pPr>
            <a:r>
              <a:rPr lang="en-US" dirty="0"/>
              <a:t>Robustness: </a:t>
            </a:r>
            <a:r>
              <a:rPr lang="en-US" b="0" dirty="0"/>
              <a:t>Consistent across diverse datasets</a:t>
            </a:r>
          </a:p>
          <a:p>
            <a:pPr>
              <a:lnSpc>
                <a:spcPct val="100000"/>
              </a:lnSpc>
            </a:pPr>
            <a:r>
              <a:rPr lang="en-US" dirty="0"/>
              <a:t>Expert Integration: </a:t>
            </a:r>
            <a:r>
              <a:rPr lang="en-US" b="0" dirty="0"/>
              <a:t>Seamless annotation workflow</a:t>
            </a:r>
          </a:p>
          <a:p>
            <a:pPr>
              <a:lnSpc>
                <a:spcPct val="100000"/>
              </a:lnSpc>
            </a:pPr>
            <a:r>
              <a:rPr lang="en-IN" dirty="0"/>
              <a:t>Analytics: </a:t>
            </a:r>
            <a:r>
              <a:rPr lang="en-IN" b="0" dirty="0"/>
              <a:t>Real-time performance monitoring</a:t>
            </a:r>
          </a:p>
          <a:p>
            <a:pPr>
              <a:lnSpc>
                <a:spcPct val="100000"/>
              </a:lnSpc>
            </a:pPr>
            <a:r>
              <a:rPr lang="en-IN" dirty="0"/>
              <a:t>Decision Support: </a:t>
            </a:r>
            <a:r>
              <a:rPr lang="en-IN" b="0" dirty="0"/>
              <a:t>Uncertainty-aware recommendations</a:t>
            </a: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rgbClr val="FFFFFF"/>
                </a:solidFill>
              </a:rPr>
              <a:t>SmartNodule</a:t>
            </a:r>
            <a:r>
              <a:rPr lang="en-US" b="1" i="1" dirty="0">
                <a:solidFill>
                  <a:srgbClr val="FFFFFF"/>
                </a:solidFill>
              </a:rPr>
              <a:t>: Early Pulmonary Nodule Detection</a:t>
            </a:r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9D2B0-797E-7495-A239-4F010C525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C5BCE0-26D8-EF08-E0CB-26F8EBE31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552546" cy="5257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Large-scale dataset training with 100K+ images </a:t>
            </a:r>
          </a:p>
          <a:p>
            <a:pPr>
              <a:lnSpc>
                <a:spcPct val="150000"/>
              </a:lnSpc>
            </a:pPr>
            <a:r>
              <a:rPr lang="en-US" dirty="0"/>
              <a:t>Ensemble learning with multiple architectures (</a:t>
            </a:r>
            <a:r>
              <a:rPr lang="en-US" dirty="0" err="1"/>
              <a:t>ResNet</a:t>
            </a:r>
            <a:r>
              <a:rPr lang="en-US" dirty="0"/>
              <a:t>, </a:t>
            </a:r>
            <a:r>
              <a:rPr lang="en-US" dirty="0" err="1"/>
              <a:t>DenseNet</a:t>
            </a:r>
            <a:r>
              <a:rPr lang="en-US" dirty="0"/>
              <a:t>, Vision Transformers) </a:t>
            </a:r>
          </a:p>
          <a:p>
            <a:pPr>
              <a:lnSpc>
                <a:spcPct val="150000"/>
              </a:lnSpc>
            </a:pPr>
            <a:r>
              <a:rPr lang="en-US" dirty="0"/>
              <a:t>Transfer learning from larger medical imaging datasets</a:t>
            </a:r>
          </a:p>
          <a:p>
            <a:pPr>
              <a:lnSpc>
                <a:spcPct val="150000"/>
              </a:lnSpc>
            </a:pPr>
            <a:r>
              <a:rPr lang="en-US" dirty="0"/>
              <a:t>Cloud deployment with auto-scaling capabilities</a:t>
            </a:r>
          </a:p>
          <a:p>
            <a:pPr>
              <a:lnSpc>
                <a:spcPct val="150000"/>
              </a:lnSpc>
            </a:pPr>
            <a:r>
              <a:rPr lang="en-US" dirty="0"/>
              <a:t>Natural language processing for radiology reports</a:t>
            </a: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21CB09-465B-F10A-86A3-FA5546A894BD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Future Scope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85A342A-EE6E-C0DB-D020-EA030FD15B6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462132-B4A3-C4CE-8F5E-9DEACB5033A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rgbClr val="FFFFFF"/>
                </a:solidFill>
              </a:rPr>
              <a:t>SmartNodule</a:t>
            </a:r>
            <a:r>
              <a:rPr lang="en-US" b="1" i="1" dirty="0">
                <a:solidFill>
                  <a:srgbClr val="FFFFFF"/>
                </a:solidFill>
              </a:rPr>
              <a:t>: Early Pulmonary Nodule Detection</a:t>
            </a:r>
          </a:p>
        </p:txBody>
      </p:sp>
    </p:spTree>
    <p:extLst>
      <p:ext uri="{BB962C8B-B14F-4D97-AF65-F5344CB8AC3E}">
        <p14:creationId xmlns:p14="http://schemas.microsoft.com/office/powerpoint/2010/main" val="207935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650869" cy="535572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IN" sz="2400" u="sng" dirty="0"/>
              <a:t>Project Achievements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Comprehensive MLOps pipeline successfully implemented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High-performance AI model achieving 93.5% accuracy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/>
              <a:t>Expert integration through uncertainty-aware design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Complete end-to-end solution from data to deployment </a:t>
            </a:r>
            <a:r>
              <a:rPr lang="en-IN" sz="2400" dirty="0"/>
              <a:t>with monitoring and analytics </a:t>
            </a:r>
            <a:endParaRPr lang="en-US" sz="2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Industry-standard practices in healthcare AI development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/>
              <a:t>Scalable architecture for future expansion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Conclusion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rgbClr val="FFFFFF"/>
                </a:solidFill>
              </a:rPr>
              <a:t>SmartNodule</a:t>
            </a:r>
            <a:r>
              <a:rPr lang="en-US" b="1" i="1" dirty="0">
                <a:solidFill>
                  <a:srgbClr val="FFFFFF"/>
                </a:solidFill>
              </a:rPr>
              <a:t>: Early Pulmonary Nodule Detection</a:t>
            </a:r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19C4A-DAC0-26F3-404E-5832F2CF3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9892A4D-42E1-F7EE-A897-E0A6E10452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650869" cy="5355723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u="sng" dirty="0"/>
              <a:t>Learning Outcomes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Deep understanding of MLOps principles and practices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Hands-on experience with production AI system development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Healthcare domain expertise in medical imaging analysis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System thinking for enterprise-grade solutions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E2887B-A16C-DC74-BBEF-FC10C4946B1D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Conclusion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1E7181-0982-D05D-6737-44A0914B85B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88C6366-A270-B51F-2C39-35B9F2FD04EB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rgbClr val="FFFFFF"/>
                </a:solidFill>
              </a:rPr>
              <a:t>SmartNodule</a:t>
            </a:r>
            <a:r>
              <a:rPr lang="en-US" b="1" i="1" dirty="0">
                <a:solidFill>
                  <a:srgbClr val="FFFFFF"/>
                </a:solidFill>
              </a:rPr>
              <a:t>: Early Pulmonary Nodule Detection</a:t>
            </a:r>
          </a:p>
        </p:txBody>
      </p:sp>
    </p:spTree>
    <p:extLst>
      <p:ext uri="{BB962C8B-B14F-4D97-AF65-F5344CB8AC3E}">
        <p14:creationId xmlns:p14="http://schemas.microsoft.com/office/powerpoint/2010/main" val="2959528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6F40-96CC-DEF8-9EB7-14523723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03C842-0779-BE44-EECA-2F2EE3FA73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336236" cy="4142989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I would like to express my sincere gratitude to VIT Vellore and </a:t>
            </a:r>
            <a:r>
              <a:rPr lang="en-US" sz="2400" dirty="0" err="1"/>
              <a:t>LTIMindtree</a:t>
            </a:r>
            <a:r>
              <a:rPr lang="en-US" sz="2400" dirty="0"/>
              <a:t> for providing this valuable opportunity to work on an industry integrated project.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My heartfelt thanks to the faculty guide, industry mentors, and review panel for their continuous support, guidance, and valuable feedback throughout the course of this project.</a:t>
            </a:r>
            <a:endParaRPr lang="en-US" sz="240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DDE408-8E1E-6FA2-7CC4-7953936B17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Acknowledgement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AC8EE7-5ED3-D96C-9268-8B7B9A5D057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6C5A91-6D8B-7A46-6BA9-7AF0BB8742E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rgbClr val="FFFFFF"/>
                </a:solidFill>
              </a:rPr>
              <a:t>SmartNodule</a:t>
            </a:r>
            <a:r>
              <a:rPr lang="en-US" b="1" i="1" dirty="0">
                <a:solidFill>
                  <a:srgbClr val="FFFFFF"/>
                </a:solidFill>
              </a:rPr>
              <a:t>: Early Pulmonary Nodule Detection</a:t>
            </a:r>
          </a:p>
        </p:txBody>
      </p:sp>
    </p:spTree>
    <p:extLst>
      <p:ext uri="{BB962C8B-B14F-4D97-AF65-F5344CB8AC3E}">
        <p14:creationId xmlns:p14="http://schemas.microsoft.com/office/powerpoint/2010/main" val="15734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601707" cy="5267231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600" dirty="0" err="1"/>
              <a:t>SmartNodule</a:t>
            </a:r>
            <a:r>
              <a:rPr lang="en-US" sz="2600" dirty="0"/>
              <a:t> is an AI system for automated pulmonary nodule detection in chest X-rays, designed for clinical deployment with comprehensive reporting capabilities.  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MLOps-powered platform for pulmonary nodule detection in chest X-rays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Complete end-to-end solution from data ingestion to deployment 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Expert-in-the-loop architecture with uncertainty quantification </a:t>
            </a:r>
          </a:p>
          <a:p>
            <a:pPr algn="just">
              <a:lnSpc>
                <a:spcPct val="150000"/>
              </a:lnSpc>
            </a:pPr>
            <a:r>
              <a:rPr lang="en-US" sz="2600" dirty="0"/>
              <a:t>Production-ready system with real-time monitoring and analytics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6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rgbClr val="FFFFFF"/>
                </a:solidFill>
              </a:rPr>
              <a:t>SmartNodule</a:t>
            </a:r>
            <a:r>
              <a:rPr lang="en-US" b="1" i="1" dirty="0">
                <a:solidFill>
                  <a:srgbClr val="FFFFFF"/>
                </a:solidFill>
              </a:rPr>
              <a:t>: Early Pulmonary Nodule Detection</a:t>
            </a:r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1BA9-EED8-0553-15DB-7AC5ADC07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E11D5E-73A6-DACE-A314-51CBCF3D39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778688" cy="5084234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400" dirty="0"/>
              <a:t>Hogeweg, L. et al. (2023). Deep learning for the detection of benign and malignant pulmonary nodules in non-screening chest CT scans. Communications Medicine, 6, 23. </a:t>
            </a:r>
            <a:endParaRPr lang="hi-IN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400" dirty="0"/>
              <a:t>2. Srivastava, D. et al. (2023). Early Detection of Lung Nodules Using a Revolutionized Deep Learning Model. Diagnostics, 13(22), 3485. </a:t>
            </a:r>
            <a:endParaRPr lang="hi-IN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400" dirty="0"/>
              <a:t>3. Zhou, Y. et al. (2013). Early diagnosis of solitary pulmonary nodules. Journal of Thoracic Disease, 5(6), 830-840. </a:t>
            </a:r>
            <a:endParaRPr lang="hi-IN" sz="2400" dirty="0"/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IN" sz="2400" dirty="0"/>
              <a:t>4. Wu, J. &amp; Qian, T. (2019). A survey of pulmonary nodule detection, segmentation and classification using deep learning. Journal of Medical Artificial Intelligence, 2, 4970. </a:t>
            </a:r>
            <a:endParaRPr lang="hi-IN" sz="2400" dirty="0"/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6CD0F3-77A2-E482-9F59-462941CA9EF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328B9-B5B2-A4C8-C436-49616B481A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96C34-B06E-814D-72EC-EF1F6BBFAAF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rgbClr val="FFFFFF"/>
                </a:solidFill>
              </a:rPr>
              <a:t>SmartNodule</a:t>
            </a:r>
            <a:r>
              <a:rPr lang="en-US" b="1" i="1" dirty="0">
                <a:solidFill>
                  <a:srgbClr val="FFFFFF"/>
                </a:solidFill>
              </a:rPr>
              <a:t>: Early Pulmonary Nodule Detection</a:t>
            </a:r>
          </a:p>
        </p:txBody>
      </p:sp>
    </p:spTree>
    <p:extLst>
      <p:ext uri="{BB962C8B-B14F-4D97-AF65-F5344CB8AC3E}">
        <p14:creationId xmlns:p14="http://schemas.microsoft.com/office/powerpoint/2010/main" val="16598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59990-7392-7768-B86A-A52162ED3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159DC9-4893-742E-B219-38BD5659F2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778688" cy="5084234"/>
          </a:xfrm>
        </p:spPr>
        <p:txBody>
          <a:bodyPr/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IN" sz="2400" dirty="0"/>
              <a:t>Liu, W. et al. (2024). Explainable AI for Medical Image Analysis in Medical Cyber-Physical Systems. IEEE Journal of Biomedical and Health Informatics, 29(4), 2365-2376. </a:t>
            </a:r>
            <a:endParaRPr lang="hi-IN" sz="24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IN" sz="2400" dirty="0"/>
              <a:t>Validation Study (2024). Computer-aided detection systems for lung nodule detection and characterization. European Radiology, 35(2), 1234-1245. </a:t>
            </a:r>
            <a:endParaRPr lang="hi-IN" sz="2400" dirty="0"/>
          </a:p>
          <a:p>
            <a:pPr marL="457200" indent="-457200" algn="just">
              <a:lnSpc>
                <a:spcPct val="150000"/>
              </a:lnSpc>
              <a:buFont typeface="+mj-lt"/>
              <a:buAutoNum type="arabicPeriod" startAt="5"/>
            </a:pPr>
            <a:r>
              <a:rPr lang="en-IN" sz="2400" dirty="0"/>
              <a:t>LUNA16 Challenge (2016). Lung Nodule Analysis 2016. Available: https://luna16.grand-challenge.org/ 8. LIDC-IDRI Dataset (2011). The Lung Image Database Consortium and Image Database Resource Initiative. Medical Physics, 38(2), 915-931.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FA61A7-2197-91DA-2C78-D9E3644569DE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0C50904-08ED-BFF5-F7ED-A8AEB05A244B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56459D7-B2CF-1CEB-EE3E-B5ACA213CC53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rgbClr val="FFFFFF"/>
                </a:solidFill>
              </a:rPr>
              <a:t>SmartNodule</a:t>
            </a:r>
            <a:r>
              <a:rPr lang="en-US" b="1" i="1" dirty="0">
                <a:solidFill>
                  <a:srgbClr val="FFFFFF"/>
                </a:solidFill>
              </a:rPr>
              <a:t>: Early Pulmonary Nodule Detection</a:t>
            </a:r>
          </a:p>
        </p:txBody>
      </p:sp>
    </p:spTree>
    <p:extLst>
      <p:ext uri="{BB962C8B-B14F-4D97-AF65-F5344CB8AC3E}">
        <p14:creationId xmlns:p14="http://schemas.microsoft.com/office/powerpoint/2010/main" val="2552280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7401F-6D0A-FFF2-6484-C5DB92A63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547453-DAB4-17DD-B754-93E479BBAC70}"/>
              </a:ext>
            </a:extLst>
          </p:cNvPr>
          <p:cNvSpPr txBox="1"/>
          <p:nvPr/>
        </p:nvSpPr>
        <p:spPr>
          <a:xfrm>
            <a:off x="781724" y="2921168"/>
            <a:ext cx="1062433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7686D-0699-A976-FADB-7ADEE00E7F15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rgbClr val="FFFFFF"/>
                </a:solidFill>
              </a:rPr>
              <a:t>SmartNodule</a:t>
            </a:r>
            <a:r>
              <a:rPr lang="en-US" b="1" i="1" dirty="0">
                <a:solidFill>
                  <a:srgbClr val="FFFFFF"/>
                </a:solidFill>
              </a:rPr>
              <a:t>: Early Pulmonary Nodule Detection</a:t>
            </a:r>
          </a:p>
        </p:txBody>
      </p:sp>
    </p:spTree>
    <p:extLst>
      <p:ext uri="{BB962C8B-B14F-4D97-AF65-F5344CB8AC3E}">
        <p14:creationId xmlns:p14="http://schemas.microsoft.com/office/powerpoint/2010/main" val="339873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1709862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2400" dirty="0"/>
              <a:t>High accuracy medical analysis (&gt;93% accuracy)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Low False Positives: &lt;10% false positive rate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Clinical Integration: Professional reporting with similar case references and explainability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Production readiness with monitoring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Expert integration for uncertain cases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Scalable deployment architecture 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Continuous improvement through active learning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rgbClr val="FFFFFF"/>
                </a:solidFill>
              </a:rPr>
              <a:t>SmartNodule</a:t>
            </a:r>
            <a:r>
              <a:rPr lang="en-US" b="1" i="1" dirty="0">
                <a:solidFill>
                  <a:srgbClr val="FFFFFF"/>
                </a:solidFill>
              </a:rPr>
              <a:t>: Early Pulmonary Nodule Detection</a:t>
            </a:r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5" y="1271219"/>
            <a:ext cx="11454223" cy="5159078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u="sng" dirty="0"/>
              <a:t>Healthcare Challenges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Small nodules (3-30mm) are often missed in routine screening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Imaging artifacts lead to unnecessary follow-ups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Manual X-ray analysis is time-consuming and prone to human error 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Limited explainability and trust in AI decisions</a:t>
            </a:r>
          </a:p>
          <a:p>
            <a:pPr marL="457200" indent="-457200" algn="just">
              <a:lnSpc>
                <a:spcPct val="100000"/>
              </a:lnSpc>
              <a:buFont typeface="+mj-lt"/>
              <a:buAutoNum type="arabicPeriod"/>
            </a:pPr>
            <a:r>
              <a:rPr lang="en-US" sz="2400" dirty="0"/>
              <a:t>Lack of standardization in analysis procedures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IN" sz="2400" u="sng" dirty="0"/>
              <a:t>Solution Need</a:t>
            </a:r>
            <a:endParaRPr lang="en-US" sz="2400" u="sng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400" dirty="0"/>
              <a:t>A comprehensive AI system that augments medical professionals while maintaining high accuracy and reliability standards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Problem Statement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rgbClr val="FFFFFF"/>
                </a:solidFill>
              </a:rPr>
              <a:t>SmartNodule</a:t>
            </a:r>
            <a:r>
              <a:rPr lang="en-US" b="1" i="1" dirty="0">
                <a:solidFill>
                  <a:srgbClr val="FFFFFF"/>
                </a:solidFill>
              </a:rPr>
              <a:t>: Early Pulmonary Nodule Detection</a:t>
            </a:r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1. </a:t>
            </a:r>
            <a:r>
              <a:rPr lang="en-IN" dirty="0"/>
              <a:t>Data Collection &amp; Management</a:t>
            </a:r>
            <a:endParaRPr lang="en-US" dirty="0"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Multiple dataset integration: NIH ChestX-ray14, </a:t>
            </a:r>
            <a:r>
              <a:rPr lang="en-US" sz="2400" b="0" dirty="0" err="1">
                <a:solidFill>
                  <a:srgbClr val="242424"/>
                </a:solidFill>
                <a:latin typeface="+mn-lt"/>
              </a:rPr>
              <a:t>VinBigData</a:t>
            </a:r>
            <a:r>
              <a:rPr lang="en-US" sz="2400" b="0" dirty="0">
                <a:solidFill>
                  <a:srgbClr val="242424"/>
                </a:solidFill>
                <a:latin typeface="+mn-lt"/>
              </a:rPr>
              <a:t>, LUNA16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DICOM support for medical imaging standards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Data validation and quality checks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Automated preprocessing pipelines</a:t>
            </a: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1: Data Ingestion &amp; Preprocessing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rgbClr val="FFFFFF"/>
                </a:solidFill>
              </a:rPr>
              <a:t>SmartNodule</a:t>
            </a:r>
            <a:r>
              <a:rPr lang="en-US" b="1" i="1" dirty="0">
                <a:solidFill>
                  <a:srgbClr val="FFFFFF"/>
                </a:solidFill>
              </a:rPr>
              <a:t>: Early Pulmonary Nodule Detection</a:t>
            </a:r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6670F586-4F33-AC62-2E33-69861C6BDB22}"/>
              </a:ext>
            </a:extLst>
          </p:cNvPr>
          <p:cNvSpPr txBox="1">
            <a:spLocks/>
          </p:cNvSpPr>
          <p:nvPr/>
        </p:nvSpPr>
        <p:spPr>
          <a:xfrm>
            <a:off x="255996" y="3753864"/>
            <a:ext cx="11788520" cy="2774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2. Advanced Data Preprocessing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Bone Suppression: 3-method combined approach (morphological, frequency domain, </a:t>
            </a:r>
            <a:r>
              <a:rPr lang="en-US" sz="2400" b="0" dirty="0" err="1">
                <a:solidFill>
                  <a:srgbClr val="242424"/>
                </a:solidFill>
                <a:latin typeface="+mn-lt"/>
              </a:rPr>
              <a:t>dualenergy</a:t>
            </a:r>
            <a:r>
              <a:rPr lang="en-US" sz="2400" b="0" dirty="0">
                <a:solidFill>
                  <a:srgbClr val="242424"/>
                </a:solidFill>
                <a:latin typeface="+mn-lt"/>
              </a:rPr>
              <a:t> simulation)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Artifact Removal: Grid/tube/motion artifact detection and removal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Deep Lung Segmentation: U-Net based lung region isolation</a:t>
            </a:r>
            <a:endParaRPr lang="en-IN" dirty="0">
              <a:solidFill>
                <a:srgbClr val="1C38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53182-D1EF-7B76-716D-2344D64E7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58DBCF-A156-6EA1-00EC-408156F97F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4361305"/>
            <a:ext cx="10624338" cy="207174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4. </a:t>
            </a:r>
            <a:r>
              <a:rPr lang="en-IN" dirty="0"/>
              <a:t>Data Storage &amp; Versioning</a:t>
            </a:r>
            <a:endParaRPr lang="en-US" dirty="0"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SQLite databases for metadata and results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Structured storage with case retrieval system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15A21F-C572-C946-5FE3-51FE21D3E18A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1: Data Ingestion &amp; Preprocessing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C22350A-85F3-690A-F6BE-3124EBE9B48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741B3F5-FDDF-3C1E-42E1-AE2094D1804C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rgbClr val="FFFFFF"/>
                </a:solidFill>
              </a:rPr>
              <a:t>SmartNodule</a:t>
            </a:r>
            <a:r>
              <a:rPr lang="en-US" b="1" i="1" dirty="0">
                <a:solidFill>
                  <a:srgbClr val="FFFFFF"/>
                </a:solidFill>
              </a:rPr>
              <a:t>: Early Pulmonary Nodule Detection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E376138-A147-4162-9DB2-9A6381E82070}"/>
              </a:ext>
            </a:extLst>
          </p:cNvPr>
          <p:cNvSpPr txBox="1">
            <a:spLocks/>
          </p:cNvSpPr>
          <p:nvPr/>
        </p:nvSpPr>
        <p:spPr>
          <a:xfrm>
            <a:off x="221274" y="1367713"/>
            <a:ext cx="11439784" cy="2774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dirty="0"/>
              <a:t>3. Image Preprocessing Pipeline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Standardization: Resize to 384×384, normalization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Extracted patches from chest X-rays at different scales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Enhancement: CLAHE, noise reduction, contrast adjustment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Augmentation: Rotation, flipping, brightness adjustment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Quality assessment: Automatic image quality scoring</a:t>
            </a:r>
          </a:p>
          <a:p>
            <a:pPr lvl="1"/>
            <a:endParaRPr lang="en-IN" dirty="0">
              <a:solidFill>
                <a:srgbClr val="1C38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778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8E53F-5C59-9E6C-E01C-0ADC6ACD2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4890EE-47A5-F069-27B4-E87810A844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233721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1. </a:t>
            </a:r>
            <a:r>
              <a:rPr lang="en-IN" dirty="0"/>
              <a:t>Deep Learning Architecture </a:t>
            </a:r>
            <a:endParaRPr lang="en-US" dirty="0">
              <a:solidFill>
                <a:srgbClr val="5583D1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EfficientNet-B3 as backbone network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Custom classification head for nodule detection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Transfer learning from ImageNet pretrained weights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Memory optimization for efficient inference</a:t>
            </a: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A2AD8A-1E8A-98F8-1009-369097A84EF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2: Detection &amp; Explainability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80B5409-5B66-5D20-C023-5293827D033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E9A8B40-155F-7C5A-BE01-FDCDEA897579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rgbClr val="FFFFFF"/>
                </a:solidFill>
              </a:rPr>
              <a:t>SmartNodule</a:t>
            </a:r>
            <a:r>
              <a:rPr lang="en-US" b="1" i="1" dirty="0">
                <a:solidFill>
                  <a:srgbClr val="FFFFFF"/>
                </a:solidFill>
              </a:rPr>
              <a:t>: Early Pulmonary Nodule Detection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0FF63A1B-D0FE-83F1-B54C-DDF3042F1864}"/>
              </a:ext>
            </a:extLst>
          </p:cNvPr>
          <p:cNvSpPr txBox="1">
            <a:spLocks/>
          </p:cNvSpPr>
          <p:nvPr/>
        </p:nvSpPr>
        <p:spPr>
          <a:xfrm>
            <a:off x="255996" y="3730781"/>
            <a:ext cx="10624338" cy="23372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2.</a:t>
            </a:r>
            <a:r>
              <a:rPr lang="en-IN" dirty="0"/>
              <a:t> Advanced Training Techniques</a:t>
            </a:r>
            <a:r>
              <a:rPr lang="en-US" dirty="0"/>
              <a:t> </a:t>
            </a:r>
            <a:endParaRPr lang="en-US" dirty="0">
              <a:solidFill>
                <a:srgbClr val="5583D1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Mixed precision training for faster convergence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Monte Carlo Dropout for uncertainty quantification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Data augmentation with </a:t>
            </a:r>
            <a:r>
              <a:rPr lang="en-US" sz="2400" b="0" dirty="0" err="1">
                <a:solidFill>
                  <a:srgbClr val="242424"/>
                </a:solidFill>
                <a:latin typeface="+mn-lt"/>
              </a:rPr>
              <a:t>Albumentations</a:t>
            </a:r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Early stopping and learning rate scheduling</a:t>
            </a:r>
            <a:endParaRPr lang="en-US" dirty="0">
              <a:solidFill>
                <a:srgbClr val="1C38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5726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4C01CA-EC60-0D84-186F-5B1161334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C6D357-216A-F489-FE3E-389649FD28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274" y="1397428"/>
            <a:ext cx="11031436" cy="253236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3. </a:t>
            </a:r>
            <a:r>
              <a:rPr lang="en-IN" dirty="0"/>
              <a:t>Uncertainty Estimation </a:t>
            </a:r>
            <a:endParaRPr lang="en-US" dirty="0">
              <a:solidFill>
                <a:srgbClr val="5583D1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Utilized Monte Carlo (MC) dropout during inference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Compute mean prediction probability and standard deviation as uncertainty measure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CDB70D-8265-95CD-B760-E81ADF597DF9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2: Detection &amp; Explainability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08AAC8-BA19-C7F8-3224-21E2F9EDA83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A7464F8-A12F-AB02-7869-1086A93F7912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rgbClr val="FFFFFF"/>
                </a:solidFill>
              </a:rPr>
              <a:t>SmartNodule</a:t>
            </a:r>
            <a:r>
              <a:rPr lang="en-US" b="1" i="1" dirty="0">
                <a:solidFill>
                  <a:srgbClr val="FFFFFF"/>
                </a:solidFill>
              </a:rPr>
              <a:t>: Early Pulmonary Nodule Detection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AF0C913C-8862-D766-0582-4562314C9CCE}"/>
              </a:ext>
            </a:extLst>
          </p:cNvPr>
          <p:cNvSpPr txBox="1">
            <a:spLocks/>
          </p:cNvSpPr>
          <p:nvPr/>
        </p:nvSpPr>
        <p:spPr>
          <a:xfrm>
            <a:off x="221274" y="3429000"/>
            <a:ext cx="11066158" cy="25323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>
                <a:latin typeface="+mn-lt"/>
              </a:rPr>
              <a:t>4.</a:t>
            </a:r>
            <a:r>
              <a:rPr lang="en-IN" dirty="0"/>
              <a:t> Explainable AI</a:t>
            </a:r>
            <a:endParaRPr lang="en-US" dirty="0">
              <a:solidFill>
                <a:srgbClr val="5583D1"/>
              </a:solidFill>
              <a:latin typeface="+mn-lt"/>
            </a:endParaRPr>
          </a:p>
          <a:p>
            <a:pPr algn="just"/>
            <a:r>
              <a:rPr lang="en-US" sz="2400" b="0" dirty="0">
                <a:solidFill>
                  <a:srgbClr val="242424"/>
                </a:solidFill>
                <a:latin typeface="+mn-lt"/>
              </a:rPr>
              <a:t>Integrated Gradient-weighted Class Activation Mapping (Grad-CAM)</a:t>
            </a:r>
          </a:p>
          <a:p>
            <a:pPr algn="just"/>
            <a:r>
              <a:rPr lang="en-US" sz="2400" b="0" dirty="0">
                <a:solidFill>
                  <a:srgbClr val="242424"/>
                </a:solidFill>
                <a:latin typeface="+mn-lt"/>
              </a:rPr>
              <a:t>Generates visual heatmaps highlighting anatomical regions influencing the model’s decision</a:t>
            </a:r>
            <a:endParaRPr lang="en-US" dirty="0">
              <a:solidFill>
                <a:srgbClr val="1C38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988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F4001-D2F2-D4BE-3EBA-47D054ECB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8CFF98-E5EE-36CD-8B05-9C2431CEE6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274" y="1428128"/>
            <a:ext cx="10624338" cy="193409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</a:rPr>
              <a:t>1. </a:t>
            </a:r>
            <a:r>
              <a:rPr lang="en-US" dirty="0" err="1">
                <a:latin typeface="+mn-lt"/>
              </a:rPr>
              <a:t>Streamlit</a:t>
            </a:r>
            <a:r>
              <a:rPr lang="en-US" dirty="0">
                <a:latin typeface="+mn-lt"/>
              </a:rPr>
              <a:t> Clinical Interface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Developed UI with </a:t>
            </a:r>
            <a:r>
              <a:rPr lang="en-US" sz="2400" b="0" dirty="0" err="1">
                <a:solidFill>
                  <a:srgbClr val="242424"/>
                </a:solidFill>
                <a:latin typeface="+mn-lt"/>
              </a:rPr>
              <a:t>Streamlit</a:t>
            </a:r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Responsive layout supporting image upload, AI results, annotation, and reports</a:t>
            </a: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3014F-E3C8-153F-8FC0-0D70CF5CC5F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3: Clinical Interface &amp; Reporting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0DB9FC9-78B1-FA7D-520D-88084979D9B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92A3960-EEC7-471F-38F8-E40AE517D2CE}"/>
              </a:ext>
            </a:extLst>
          </p:cNvPr>
          <p:cNvSpPr txBox="1"/>
          <p:nvPr/>
        </p:nvSpPr>
        <p:spPr>
          <a:xfrm>
            <a:off x="6093893" y="57036"/>
            <a:ext cx="6098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 err="1">
                <a:solidFill>
                  <a:srgbClr val="FFFFFF"/>
                </a:solidFill>
              </a:rPr>
              <a:t>SmartNodule</a:t>
            </a:r>
            <a:r>
              <a:rPr lang="en-US" b="1" i="1" dirty="0">
                <a:solidFill>
                  <a:srgbClr val="FFFFFF"/>
                </a:solidFill>
              </a:rPr>
              <a:t>: Early Pulmonary Nodule Detection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57187B9C-88D6-3A64-B38D-A0A22C6CD19F}"/>
              </a:ext>
            </a:extLst>
          </p:cNvPr>
          <p:cNvSpPr txBox="1">
            <a:spLocks/>
          </p:cNvSpPr>
          <p:nvPr/>
        </p:nvSpPr>
        <p:spPr>
          <a:xfrm>
            <a:off x="221274" y="3428999"/>
            <a:ext cx="10624338" cy="26374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2. Multi-Audience Reports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Radiologist reports detailed AI findings, visualizations, and metadata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Clinical summaries simplified results focusing on actionable insights</a:t>
            </a: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Patient-friendly documents explaining AI findings in layman’s terms</a:t>
            </a:r>
            <a:endParaRPr lang="en-US" dirty="0">
              <a:solidFill>
                <a:srgbClr val="1C389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195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1071</TotalTime>
  <Words>1375</Words>
  <Application>Microsoft Office PowerPoint</Application>
  <PresentationFormat>Widescreen</PresentationFormat>
  <Paragraphs>193</Paragraphs>
  <Slides>22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2" baseType="lpstr">
      <vt:lpstr>Aptos</vt:lpstr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Suyash Pokle</cp:lastModifiedBy>
  <cp:revision>17</cp:revision>
  <dcterms:created xsi:type="dcterms:W3CDTF">2024-05-13T10:33:11Z</dcterms:created>
  <dcterms:modified xsi:type="dcterms:W3CDTF">2025-10-13T03:25:12Z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