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0147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5/31/2023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33797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5/31/2023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65645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5/31/2023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2780911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5/31/2023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734465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pPr/>
              <a:t>5/31/2023</a:t>
            </a:fld>
            <a:endParaRPr lang="en-US" dirty="0"/>
          </a:p>
        </p:txBody>
      </p:sp>
      <p:sp>
        <p:nvSpPr>
          <p:cNvPr id="5" name="Footer Placeholder 4"/>
          <p:cNvSpPr>
            <a:spLocks noGrp="1"/>
          </p:cNvSpPr>
          <p:nvPr>
            <p:ph type="ftr" sz="quarter" idx="11"/>
          </p:nvPr>
        </p:nvSpPr>
        <p:spPr/>
        <p:txBody>
          <a:bodyPr/>
          <a:lstStyle/>
          <a:p>
            <a:endParaRPr lang="en-US">
              <a:solidFill>
                <a:schemeClr val="tx1"/>
              </a:solidFill>
            </a:endParaRPr>
          </a:p>
        </p:txBody>
      </p:sp>
      <p:sp>
        <p:nvSpPr>
          <p:cNvPr id="6" name="Slide Number Placeholder 5"/>
          <p:cNvSpPr>
            <a:spLocks noGrp="1"/>
          </p:cNvSpPr>
          <p:nvPr>
            <p:ph type="sldNum" sz="quarter" idx="12"/>
          </p:nvPr>
        </p:nvSpPr>
        <p:spPr/>
        <p:txBody>
          <a:body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4336067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7681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82082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57AA7F-BE72-4467-897E-7A302F46504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1130566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657AA7F-BE72-4467-897E-7A302F46504F}" type="datetimeFigureOut">
              <a:rPr lang="en-US" smtClean="0"/>
              <a:t>5/31/2023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37523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657AA7F-BE72-4467-897E-7A302F46504F}"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928799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657AA7F-BE72-4467-897E-7A302F46504F}" type="datetimeFigureOut">
              <a:rPr lang="en-US" smtClean="0"/>
              <a:t>5/31/2023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115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657AA7F-BE72-4467-897E-7A302F46504F}" type="datetimeFigureOut">
              <a:rPr lang="en-US" smtClean="0"/>
              <a:t>5/31/2023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27090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57AA7F-BE72-4467-897E-7A302F46504F}" type="datetimeFigureOut">
              <a:rPr lang="en-US" smtClean="0"/>
              <a:t>5/31/2023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9704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57AA7F-BE72-4467-897E-7A302F46504F}" type="datetimeFigureOut">
              <a:rPr lang="en-US" smtClean="0"/>
              <a:t>5/31/2023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12183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747434-7036-48DB-A148-6B3D8EE75CDA}" type="slidenum">
              <a:rPr lang="en-US" smtClean="0"/>
              <a:t>‹#›</a:t>
            </a:fld>
            <a:endParaRPr lang="en-US"/>
          </a:p>
        </p:txBody>
      </p:sp>
      <p:sp>
        <p:nvSpPr>
          <p:cNvPr id="5" name="Date Placeholder 4"/>
          <p:cNvSpPr>
            <a:spLocks noGrp="1"/>
          </p:cNvSpPr>
          <p:nvPr>
            <p:ph type="dt" sz="half" idx="10"/>
          </p:nvPr>
        </p:nvSpPr>
        <p:spPr/>
        <p:txBody>
          <a:bodyPr/>
          <a:lstStyle/>
          <a:p>
            <a:fld id="{3657AA7F-BE72-4467-897E-7A302F46504F}" type="datetimeFigureOut">
              <a:rPr lang="en-US" smtClean="0"/>
              <a:t>5/31/2023</a:t>
            </a:fld>
            <a:endParaRPr lang="en-US"/>
          </a:p>
        </p:txBody>
      </p:sp>
    </p:spTree>
    <p:extLst>
      <p:ext uri="{BB962C8B-B14F-4D97-AF65-F5344CB8AC3E}">
        <p14:creationId xmlns:p14="http://schemas.microsoft.com/office/powerpoint/2010/main" val="4125866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57AA7F-BE72-4467-897E-7A302F46504F}" type="datetimeFigureOut">
              <a:rPr lang="en-US" smtClean="0"/>
              <a:pPr/>
              <a:t>5/31/2023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solidFill>
                <a:schemeClr val="tx1"/>
              </a:solidFill>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5747434-7036-48DB-A148-6B3D8EE75CDA}" type="slidenum">
              <a:rPr lang="en-US" smtClean="0"/>
              <a:pPr/>
              <a:t>‹#›</a:t>
            </a:fld>
            <a:endParaRPr lang="en-US" dirty="0"/>
          </a:p>
        </p:txBody>
      </p:sp>
    </p:spTree>
    <p:extLst>
      <p:ext uri="{BB962C8B-B14F-4D97-AF65-F5344CB8AC3E}">
        <p14:creationId xmlns:p14="http://schemas.microsoft.com/office/powerpoint/2010/main" val="106796299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0.xml"/><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Isosceles Triangle 14">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Isosceles Triangle 18">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a:extLst>
              <a:ext uri="{FF2B5EF4-FFF2-40B4-BE49-F238E27FC236}">
                <a16:creationId xmlns:a16="http://schemas.microsoft.com/office/drawing/2014/main" id="{647724A4-7A59-8F6A-ABD4-3E3A4ED65156}"/>
              </a:ext>
            </a:extLst>
          </p:cNvPr>
          <p:cNvSpPr>
            <a:spLocks noGrp="1"/>
          </p:cNvSpPr>
          <p:nvPr>
            <p:ph type="ctrTitle"/>
          </p:nvPr>
        </p:nvSpPr>
        <p:spPr>
          <a:xfrm>
            <a:off x="677334" y="609600"/>
            <a:ext cx="8596668" cy="1320800"/>
          </a:xfrm>
        </p:spPr>
        <p:txBody>
          <a:bodyPr vert="horz" lIns="91440" tIns="45720" rIns="91440" bIns="45720" rtlCol="0" anchor="t">
            <a:normAutofit/>
          </a:bodyPr>
          <a:lstStyle/>
          <a:p>
            <a:pPr algn="just"/>
            <a:r>
              <a:rPr lang="en-US" sz="3600" b="1" i="0" dirty="0">
                <a:ln w="22225">
                  <a:solidFill>
                    <a:schemeClr val="accent2"/>
                  </a:solidFill>
                  <a:prstDash val="solid"/>
                </a:ln>
                <a:solidFill>
                  <a:schemeClr val="accent2">
                    <a:lumMod val="40000"/>
                    <a:lumOff val="60000"/>
                  </a:schemeClr>
                </a:solidFill>
                <a:effectLst>
                  <a:glow rad="63500">
                    <a:schemeClr val="accent1">
                      <a:satMod val="175000"/>
                      <a:alpha val="40000"/>
                    </a:schemeClr>
                  </a:glow>
                </a:effectLst>
              </a:rPr>
              <a:t>Schools of Philosophy</a:t>
            </a:r>
            <a:r>
              <a:rPr lang="en-US" sz="3600" b="1" dirty="0">
                <a:ln w="22225">
                  <a:solidFill>
                    <a:schemeClr val="accent2"/>
                  </a:solidFill>
                  <a:prstDash val="solid"/>
                </a:ln>
                <a:solidFill>
                  <a:schemeClr val="accent2">
                    <a:lumMod val="40000"/>
                    <a:lumOff val="60000"/>
                  </a:schemeClr>
                </a:solidFill>
                <a:effectLst>
                  <a:glow rad="63500">
                    <a:schemeClr val="accent1">
                      <a:satMod val="175000"/>
                      <a:alpha val="40000"/>
                    </a:schemeClr>
                  </a:glow>
                </a:effectLst>
              </a:rPr>
              <a:t> </a:t>
            </a:r>
            <a:r>
              <a:rPr lang="en-US" sz="3600" b="1" i="0" dirty="0">
                <a:ln w="22225">
                  <a:solidFill>
                    <a:schemeClr val="accent2"/>
                  </a:solidFill>
                  <a:prstDash val="solid"/>
                </a:ln>
                <a:solidFill>
                  <a:schemeClr val="accent2">
                    <a:lumMod val="40000"/>
                    <a:lumOff val="60000"/>
                  </a:schemeClr>
                </a:solidFill>
                <a:effectLst>
                  <a:glow rad="63500">
                    <a:schemeClr val="accent1">
                      <a:satMod val="175000"/>
                      <a:alpha val="40000"/>
                    </a:schemeClr>
                  </a:glow>
                </a:effectLst>
              </a:rPr>
              <a:t>and trade of the Chinese Civilization</a:t>
            </a:r>
            <a:endParaRPr lang="en-US" sz="3600" b="1" dirty="0">
              <a:ln w="22225">
                <a:solidFill>
                  <a:schemeClr val="accent2"/>
                </a:solidFill>
                <a:prstDash val="solid"/>
              </a:ln>
              <a:solidFill>
                <a:schemeClr val="accent2">
                  <a:lumMod val="40000"/>
                  <a:lumOff val="60000"/>
                </a:schemeClr>
              </a:solidFill>
              <a:effectLst>
                <a:glow rad="63500">
                  <a:schemeClr val="accent1">
                    <a:satMod val="175000"/>
                    <a:alpha val="40000"/>
                  </a:schemeClr>
                </a:glow>
              </a:effectLst>
            </a:endParaRPr>
          </a:p>
        </p:txBody>
      </p:sp>
      <p:sp>
        <p:nvSpPr>
          <p:cNvPr id="3" name="Subtitle 2">
            <a:extLst>
              <a:ext uri="{FF2B5EF4-FFF2-40B4-BE49-F238E27FC236}">
                <a16:creationId xmlns:a16="http://schemas.microsoft.com/office/drawing/2014/main" id="{2FA3C870-68B7-77CF-797D-54E0CC702E59}"/>
              </a:ext>
            </a:extLst>
          </p:cNvPr>
          <p:cNvSpPr>
            <a:spLocks noGrp="1"/>
          </p:cNvSpPr>
          <p:nvPr>
            <p:ph type="subTitle" idx="1"/>
          </p:nvPr>
        </p:nvSpPr>
        <p:spPr>
          <a:xfrm>
            <a:off x="6679363" y="2159331"/>
            <a:ext cx="3383785" cy="3880773"/>
          </a:xfrm>
        </p:spPr>
        <p:txBody>
          <a:bodyPr vert="horz" lIns="91440" tIns="45720" rIns="91440" bIns="45720" rtlCol="0">
            <a:normAutofit/>
          </a:bodyPr>
          <a:lstStyle/>
          <a:p>
            <a:pPr indent="-228600" algn="just">
              <a:buFont typeface="Wingdings 3" charset="2"/>
              <a:buChar char=""/>
            </a:pPr>
            <a:r>
              <a:rPr lang="en-US" dirty="0">
                <a:solidFill>
                  <a:schemeClr val="tx1">
                    <a:lumMod val="75000"/>
                    <a:lumOff val="25000"/>
                  </a:schemeClr>
                </a:solidFill>
              </a:rPr>
              <a:t>Presented By</a:t>
            </a:r>
          </a:p>
          <a:p>
            <a:pPr indent="-228600" algn="just">
              <a:buFont typeface="Wingdings 3" charset="2"/>
              <a:buChar char=""/>
            </a:pPr>
            <a:r>
              <a:rPr lang="en-US" b="1" dirty="0">
                <a:ln w="12700">
                  <a:solidFill>
                    <a:schemeClr val="accent5"/>
                  </a:solidFill>
                  <a:prstDash val="solid"/>
                </a:ln>
                <a:pattFill prst="ltDnDiag">
                  <a:fgClr>
                    <a:schemeClr val="accent5">
                      <a:lumMod val="60000"/>
                      <a:lumOff val="40000"/>
                    </a:schemeClr>
                  </a:fgClr>
                  <a:bgClr>
                    <a:schemeClr val="bg1"/>
                  </a:bgClr>
                </a:pattFill>
              </a:rPr>
              <a:t>Joy Kumar Ghosh</a:t>
            </a:r>
          </a:p>
          <a:p>
            <a:pPr indent="-228600" algn="just">
              <a:buFont typeface="Wingdings 3" charset="2"/>
              <a:buChar char=""/>
            </a:pPr>
            <a:r>
              <a:rPr lang="en-US" b="1" dirty="0">
                <a:ln w="12700">
                  <a:solidFill>
                    <a:schemeClr val="accent5"/>
                  </a:solidFill>
                  <a:prstDash val="solid"/>
                </a:ln>
                <a:pattFill prst="ltDnDiag">
                  <a:fgClr>
                    <a:schemeClr val="accent5">
                      <a:lumMod val="60000"/>
                      <a:lumOff val="40000"/>
                    </a:schemeClr>
                  </a:fgClr>
                  <a:bgClr>
                    <a:schemeClr val="bg1"/>
                  </a:bgClr>
                </a:pattFill>
              </a:rPr>
              <a:t>2211424642</a:t>
            </a:r>
          </a:p>
          <a:p>
            <a:pPr indent="-228600" algn="just">
              <a:buFont typeface="Wingdings 3" charset="2"/>
              <a:buChar char=""/>
            </a:pPr>
            <a:r>
              <a:rPr lang="en-US" b="1" dirty="0">
                <a:ln w="12700">
                  <a:solidFill>
                    <a:schemeClr val="accent5"/>
                  </a:solidFill>
                  <a:prstDash val="solid"/>
                </a:ln>
                <a:pattFill prst="ltDnDiag">
                  <a:fgClr>
                    <a:schemeClr val="accent5">
                      <a:lumMod val="60000"/>
                      <a:lumOff val="40000"/>
                    </a:schemeClr>
                  </a:fgClr>
                  <a:bgClr>
                    <a:schemeClr val="bg1"/>
                  </a:bgClr>
                </a:pattFill>
              </a:rPr>
              <a:t>Department of Engineering and Computer Science</a:t>
            </a:r>
          </a:p>
          <a:p>
            <a:pPr indent="-228600" algn="just">
              <a:buFont typeface="Wingdings 3" charset="2"/>
              <a:buChar char=""/>
            </a:pPr>
            <a:r>
              <a:rPr lang="en-US" b="1" dirty="0">
                <a:ln w="12700">
                  <a:solidFill>
                    <a:schemeClr val="accent5"/>
                  </a:solidFill>
                  <a:prstDash val="solid"/>
                </a:ln>
                <a:pattFill prst="ltDnDiag">
                  <a:fgClr>
                    <a:schemeClr val="accent5">
                      <a:lumMod val="60000"/>
                      <a:lumOff val="40000"/>
                    </a:schemeClr>
                  </a:fgClr>
                  <a:bgClr>
                    <a:schemeClr val="bg1"/>
                  </a:bgClr>
                </a:pattFill>
              </a:rPr>
              <a:t>North South University</a:t>
            </a:r>
          </a:p>
        </p:txBody>
      </p:sp>
      <p:pic>
        <p:nvPicPr>
          <p:cNvPr id="5" name="Picture 4" descr="A map of the world&#10;&#10;Description automatically generated with medium confidence">
            <a:extLst>
              <a:ext uri="{FF2B5EF4-FFF2-40B4-BE49-F238E27FC236}">
                <a16:creationId xmlns:a16="http://schemas.microsoft.com/office/drawing/2014/main" id="{2B243526-7B9D-098A-C082-380C5217742E}"/>
              </a:ext>
            </a:extLst>
          </p:cNvPr>
          <p:cNvPicPr>
            <a:picLocks noChangeAspect="1"/>
          </p:cNvPicPr>
          <p:nvPr/>
        </p:nvPicPr>
        <p:blipFill rotWithShape="1">
          <a:blip r:embed="rId2"/>
          <a:srcRect l="12297" r="15061" b="-1"/>
          <a:stretch/>
        </p:blipFill>
        <p:spPr>
          <a:xfrm>
            <a:off x="601757" y="2159331"/>
            <a:ext cx="6074431" cy="3882362"/>
          </a:xfrm>
          <a:prstGeom prst="rect">
            <a:avLst/>
          </a:prstGeom>
        </p:spPr>
      </p:pic>
    </p:spTree>
    <p:extLst>
      <p:ext uri="{BB962C8B-B14F-4D97-AF65-F5344CB8AC3E}">
        <p14:creationId xmlns:p14="http://schemas.microsoft.com/office/powerpoint/2010/main" val="1597490034"/>
      </p:ext>
    </p:extLst>
  </p:cSld>
  <p:clrMapOvr>
    <a:masterClrMapping/>
  </p:clrMapOvr>
  <p:transition spd="slow">
    <p:randomBa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000"/>
                            </p:stCondLst>
                            <p:childTnLst>
                              <p:par>
                                <p:cTn id="9" presetID="9" presetClass="entr" presetSubtype="0" fill="hold" nodeType="afterEffect">
                                  <p:stCondLst>
                                    <p:cond delay="25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1000"/>
                                        <p:tgtEl>
                                          <p:spTgt spid="5"/>
                                        </p:tgtEl>
                                      </p:cBhvr>
                                    </p:animEffect>
                                  </p:childTnLst>
                                </p:cTn>
                              </p:par>
                            </p:childTnLst>
                          </p:cTn>
                        </p:par>
                        <p:par>
                          <p:cTn id="12" fill="hold">
                            <p:stCondLst>
                              <p:cond delay="2250"/>
                            </p:stCondLst>
                            <p:childTnLst>
                              <p:par>
                                <p:cTn id="13" presetID="16" presetClass="entr" presetSubtype="21"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barn(inVertical)">
                                      <p:cBhvr>
                                        <p:cTn id="15" dur="1000"/>
                                        <p:tgtEl>
                                          <p:spTgt spid="3">
                                            <p:txEl>
                                              <p:pRg st="0" end="0"/>
                                            </p:txEl>
                                          </p:spTgt>
                                        </p:tgtEl>
                                      </p:cBhvr>
                                    </p:animEffect>
                                  </p:childTnLst>
                                </p:cTn>
                              </p:par>
                            </p:childTnLst>
                          </p:cTn>
                        </p:par>
                        <p:par>
                          <p:cTn id="16" fill="hold">
                            <p:stCondLst>
                              <p:cond delay="3500"/>
                            </p:stCondLst>
                            <p:childTnLst>
                              <p:par>
                                <p:cTn id="17" presetID="16" presetClass="entr" presetSubtype="21" fill="hold" grpId="0"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1000"/>
                                        <p:tgtEl>
                                          <p:spTgt spid="3">
                                            <p:txEl>
                                              <p:pRg st="1" end="1"/>
                                            </p:txEl>
                                          </p:spTgt>
                                        </p:tgtEl>
                                      </p:cBhvr>
                                    </p:animEffect>
                                  </p:childTnLst>
                                </p:cTn>
                              </p:par>
                            </p:childTnLst>
                          </p:cTn>
                        </p:par>
                        <p:par>
                          <p:cTn id="20" fill="hold">
                            <p:stCondLst>
                              <p:cond delay="4750"/>
                            </p:stCondLst>
                            <p:childTnLst>
                              <p:par>
                                <p:cTn id="21" presetID="16" presetClass="entr" presetSubtype="21" fill="hold" grpId="0"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barn(inVertical)">
                                      <p:cBhvr>
                                        <p:cTn id="23" dur="1000"/>
                                        <p:tgtEl>
                                          <p:spTgt spid="3">
                                            <p:txEl>
                                              <p:pRg st="2" end="2"/>
                                            </p:txEl>
                                          </p:spTgt>
                                        </p:tgtEl>
                                      </p:cBhvr>
                                    </p:animEffect>
                                  </p:childTnLst>
                                </p:cTn>
                              </p:par>
                            </p:childTnLst>
                          </p:cTn>
                        </p:par>
                        <p:par>
                          <p:cTn id="24" fill="hold">
                            <p:stCondLst>
                              <p:cond delay="6000"/>
                            </p:stCondLst>
                            <p:childTnLst>
                              <p:par>
                                <p:cTn id="25" presetID="16" presetClass="entr" presetSubtype="21" fill="hold" grpId="0"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arn(inVertical)">
                                      <p:cBhvr>
                                        <p:cTn id="27" dur="1000"/>
                                        <p:tgtEl>
                                          <p:spTgt spid="3">
                                            <p:txEl>
                                              <p:pRg st="3" end="3"/>
                                            </p:txEl>
                                          </p:spTgt>
                                        </p:tgtEl>
                                      </p:cBhvr>
                                    </p:animEffect>
                                  </p:childTnLst>
                                </p:cTn>
                              </p:par>
                            </p:childTnLst>
                          </p:cTn>
                        </p:par>
                        <p:par>
                          <p:cTn id="28" fill="hold">
                            <p:stCondLst>
                              <p:cond delay="7250"/>
                            </p:stCondLst>
                            <p:childTnLst>
                              <p:par>
                                <p:cTn id="29" presetID="16" presetClass="entr" presetSubtype="21" fill="hold" grpId="0"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barn(inVertic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Conclusion</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idx="1"/>
          </p:nvPr>
        </p:nvSpPr>
        <p:spPr>
          <a:xfrm>
            <a:off x="1433114" y="2523931"/>
            <a:ext cx="7524274" cy="3167742"/>
          </a:xfrm>
        </p:spPr>
        <p:txBody>
          <a:bodyPr>
            <a:normAutofit lnSpcReduction="10000"/>
            <a:scene3d>
              <a:camera prst="orthographicFront"/>
              <a:lightRig rig="soft" dir="t">
                <a:rot lat="0" lon="0" rev="15600000"/>
              </a:lightRig>
            </a:scene3d>
            <a:sp3d extrusionH="57150" prstMaterial="softEdge">
              <a:bevelT w="25400" h="38100"/>
            </a:sp3d>
          </a:bodyPr>
          <a:lstStyle/>
          <a:p>
            <a:pPr marL="0" indent="0" algn="just">
              <a:buNone/>
            </a:pPr>
            <a:r>
              <a:rPr lang="en-US" b="1" dirty="0">
                <a:solidFill>
                  <a:srgbClr val="0070C0"/>
                </a:solidFill>
              </a:rPr>
              <a:t>In conclusion, the schools of philosophy and trade played vital roles in shaping Chinese civilization. The schools of philosophy, including Confucianism, Taoism, Legalism, Mohism, and the School of Yin and Yang, offered diverse perspectives on life, governance, and ethics. Meanwhile, trade routes like the Silk Road and the Maritime Silk Road fostered economic growth, cultural exchange, and global connectivity.</a:t>
            </a:r>
          </a:p>
          <a:p>
            <a:pPr marL="0" indent="0" algn="just">
              <a:buNone/>
            </a:pPr>
            <a:endParaRPr lang="en-US" b="1" dirty="0">
              <a:solidFill>
                <a:srgbClr val="0070C0"/>
              </a:solidFill>
            </a:endParaRPr>
          </a:p>
          <a:p>
            <a:pPr marL="0" indent="0" algn="just">
              <a:buNone/>
            </a:pPr>
            <a:r>
              <a:rPr lang="en-US" b="1" dirty="0">
                <a:solidFill>
                  <a:srgbClr val="0070C0"/>
                </a:solidFill>
              </a:rPr>
              <a:t>Through these philosophical ideas and trade networks, ancient China left an indelible mark on the world, influencing not only its own society but also the development of other civilizations.</a:t>
            </a:r>
          </a:p>
        </p:txBody>
      </p:sp>
    </p:spTree>
    <p:extLst>
      <p:ext uri="{BB962C8B-B14F-4D97-AF65-F5344CB8AC3E}">
        <p14:creationId xmlns:p14="http://schemas.microsoft.com/office/powerpoint/2010/main" val="235932617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grpId="0"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1000"/>
                                        <p:tgtEl>
                                          <p:spTgt spid="3">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4"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Isosceles Triangle 15">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Isosceles Triangle 19">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Isosceles Triangle 20">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7" name="Picture 6">
            <a:extLst>
              <a:ext uri="{FF2B5EF4-FFF2-40B4-BE49-F238E27FC236}">
                <a16:creationId xmlns:a16="http://schemas.microsoft.com/office/drawing/2014/main" id="{8E3E9D57-8339-44CA-B598-522BB8D8B1CD}"/>
              </a:ext>
            </a:extLst>
          </p:cNvPr>
          <p:cNvPicPr>
            <a:picLocks noChangeAspect="1"/>
          </p:cNvPicPr>
          <p:nvPr/>
        </p:nvPicPr>
        <p:blipFill rotWithShape="1">
          <a:blip r:embed="rId2"/>
          <a:srcRect l="18641" r="2693"/>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23" name="Isosceles Triangle 22">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52" name="Picture 4" descr="4,971 Thank You Chinese Images, Stock Photos &amp; Vectors | Shutterstock">
            <a:extLst>
              <a:ext uri="{FF2B5EF4-FFF2-40B4-BE49-F238E27FC236}">
                <a16:creationId xmlns:a16="http://schemas.microsoft.com/office/drawing/2014/main" id="{6EE10E3E-9CA9-6BC1-F274-FE649BFA701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307"/>
          <a:stretch/>
        </p:blipFill>
        <p:spPr bwMode="auto">
          <a:xfrm>
            <a:off x="4983576" y="3484896"/>
            <a:ext cx="4597637" cy="195070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Chinese Cartoon Images – Browse 216,473 Stock Photos, Vectors, and Video |  Adobe Stock">
            <a:extLst>
              <a:ext uri="{FF2B5EF4-FFF2-40B4-BE49-F238E27FC236}">
                <a16:creationId xmlns:a16="http://schemas.microsoft.com/office/drawing/2014/main" id="{0EEA9DF0-0870-8EFD-6001-58D9045128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581" t="7115" r="54549" b="6842"/>
          <a:stretch/>
        </p:blipFill>
        <p:spPr bwMode="auto">
          <a:xfrm>
            <a:off x="6717077" y="422654"/>
            <a:ext cx="1321904" cy="2950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3609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250"/>
                                  </p:stCondLst>
                                  <p:childTnLst>
                                    <p:set>
                                      <p:cBhvr>
                                        <p:cTn id="6" dur="1" fill="hold">
                                          <p:stCondLst>
                                            <p:cond delay="0"/>
                                          </p:stCondLst>
                                        </p:cTn>
                                        <p:tgtEl>
                                          <p:spTgt spid="2054"/>
                                        </p:tgtEl>
                                        <p:attrNameLst>
                                          <p:attrName>style.visibility</p:attrName>
                                        </p:attrNameLst>
                                      </p:cBhvr>
                                      <p:to>
                                        <p:strVal val="visible"/>
                                      </p:to>
                                    </p:set>
                                    <p:animEffect transition="in" filter="randombar(horizontal)">
                                      <p:cBhvr>
                                        <p:cTn id="7" dur="1000"/>
                                        <p:tgtEl>
                                          <p:spTgt spid="2054"/>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2052"/>
                                        </p:tgtEl>
                                        <p:attrNameLst>
                                          <p:attrName>style.visibility</p:attrName>
                                        </p:attrNameLst>
                                      </p:cBhvr>
                                      <p:to>
                                        <p:strVal val="visible"/>
                                      </p:to>
                                    </p:set>
                                    <p:animEffect transition="in" filter="randombar(horizontal)">
                                      <p:cBhvr>
                                        <p:cTn id="11" dur="1000"/>
                                        <p:tgtEl>
                                          <p:spTgt spid="205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1000" tmFilter="0, 0; .2, .5; .8, .5; 1, 0"/>
                                        <p:tgtEl>
                                          <p:spTgt spid="2054"/>
                                        </p:tgtEl>
                                      </p:cBhvr>
                                    </p:animEffect>
                                    <p:animScale>
                                      <p:cBhvr>
                                        <p:cTn id="16" dur="500" autoRev="1" fill="hold"/>
                                        <p:tgtEl>
                                          <p:spTgt spid="20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96F99-EA7E-DBA8-9CD7-2329D4C8E450}"/>
              </a:ext>
            </a:extLst>
          </p:cNvPr>
          <p:cNvSpPr>
            <a:spLocks noGrp="1"/>
          </p:cNvSpPr>
          <p:nvPr>
            <p:ph type="title"/>
          </p:nvPr>
        </p:nvSpPr>
        <p:spPr/>
        <p:txBody>
          <a:bodyPr/>
          <a:lstStyle/>
          <a:p>
            <a:r>
              <a:rPr lang="en-US" i="0" dirty="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3">
                      <a:satMod val="175000"/>
                      <a:alpha val="40000"/>
                    </a:schemeClr>
                  </a:glow>
                  <a:reflection blurRad="6350" stA="53000" endA="300" endPos="35500" dir="5400000" sy="-90000" algn="bl" rotWithShape="0"/>
                </a:effectLst>
                <a:latin typeface="Söhne"/>
              </a:rPr>
              <a:t>Schools of Philosophy</a:t>
            </a:r>
            <a:endParaRPr lang="en-US" dirty="0">
              <a:ln w="0"/>
              <a:gradFill>
                <a:gsLst>
                  <a:gs pos="0">
                    <a:schemeClr val="accent5">
                      <a:lumMod val="50000"/>
                    </a:schemeClr>
                  </a:gs>
                  <a:gs pos="50000">
                    <a:schemeClr val="accent5"/>
                  </a:gs>
                  <a:gs pos="100000">
                    <a:schemeClr val="accent5">
                      <a:lumMod val="60000"/>
                      <a:lumOff val="40000"/>
                    </a:schemeClr>
                  </a:gs>
                </a:gsLst>
                <a:lin ang="5400000"/>
              </a:gradFill>
              <a:effectLst>
                <a:glow rad="63500">
                  <a:schemeClr val="accent3">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24AC4418-39C9-79D5-23AD-CABA20006248}"/>
              </a:ext>
            </a:extLst>
          </p:cNvPr>
          <p:cNvSpPr>
            <a:spLocks noGrp="1"/>
          </p:cNvSpPr>
          <p:nvPr>
            <p:ph sz="half" idx="1"/>
          </p:nvPr>
        </p:nvSpPr>
        <p:spPr>
          <a:xfrm>
            <a:off x="677334" y="2160589"/>
            <a:ext cx="4236189" cy="3880772"/>
          </a:xfrm>
        </p:spPr>
        <p:txBody>
          <a:bodyPr>
            <a:normAutofit fontScale="85000" lnSpcReduction="10000"/>
          </a:bodyPr>
          <a:lstStyle/>
          <a:p>
            <a:pPr algn="just"/>
            <a:r>
              <a:rPr lang="en-US" dirty="0">
                <a:ln w="0"/>
                <a:solidFill>
                  <a:srgbClr val="00B0F0"/>
                </a:solidFill>
                <a:effectLst>
                  <a:outerShdw blurRad="38100" dist="19050" dir="2700000" algn="tl" rotWithShape="0">
                    <a:schemeClr val="dk1">
                      <a:alpha val="40000"/>
                    </a:schemeClr>
                  </a:outerShdw>
                </a:effectLst>
              </a:rPr>
              <a:t>Confucianism:</a:t>
            </a:r>
            <a:r>
              <a:rPr lang="en-US" dirty="0"/>
              <a:t> Emphasizes moral values, social harmony, and respect for authority.</a:t>
            </a:r>
          </a:p>
          <a:p>
            <a:pPr algn="just"/>
            <a:r>
              <a:rPr lang="en-US" dirty="0">
                <a:ln w="0"/>
                <a:solidFill>
                  <a:srgbClr val="00B0F0"/>
                </a:solidFill>
                <a:effectLst>
                  <a:outerShdw blurRad="38100" dist="19050" dir="2700000" algn="tl" rotWithShape="0">
                    <a:schemeClr val="dk1">
                      <a:alpha val="40000"/>
                    </a:schemeClr>
                  </a:outerShdw>
                </a:effectLst>
              </a:rPr>
              <a:t>Taoism:</a:t>
            </a:r>
            <a:r>
              <a:rPr lang="en-US" dirty="0"/>
              <a:t> Focuses on living in harmony with nature, simplicity, and the concept of the Tao.</a:t>
            </a:r>
          </a:p>
          <a:p>
            <a:pPr algn="just"/>
            <a:r>
              <a:rPr lang="en-US" dirty="0">
                <a:ln w="0"/>
                <a:solidFill>
                  <a:srgbClr val="00B0F0"/>
                </a:solidFill>
                <a:effectLst>
                  <a:outerShdw blurRad="38100" dist="19050" dir="2700000" algn="tl" rotWithShape="0">
                    <a:schemeClr val="dk1">
                      <a:alpha val="40000"/>
                    </a:schemeClr>
                  </a:outerShdw>
                </a:effectLst>
              </a:rPr>
              <a:t>Legalism:</a:t>
            </a:r>
            <a:r>
              <a:rPr lang="en-US" dirty="0"/>
              <a:t> Advocates for strict laws, strong central authority, and punishment for maintaining social order.</a:t>
            </a:r>
          </a:p>
          <a:p>
            <a:pPr algn="just"/>
            <a:r>
              <a:rPr lang="en-US" dirty="0">
                <a:ln w="0"/>
                <a:solidFill>
                  <a:srgbClr val="00B0F0"/>
                </a:solidFill>
                <a:effectLst>
                  <a:outerShdw blurRad="38100" dist="19050" dir="2700000" algn="tl" rotWithShape="0">
                    <a:schemeClr val="dk1">
                      <a:alpha val="40000"/>
                    </a:schemeClr>
                  </a:outerShdw>
                </a:effectLst>
              </a:rPr>
              <a:t>Mohism:</a:t>
            </a:r>
            <a:r>
              <a:rPr lang="en-US" dirty="0"/>
              <a:t> Promotes universal love, impartiality, and the rejection of excessive material wealth.</a:t>
            </a:r>
          </a:p>
          <a:p>
            <a:pPr algn="just"/>
            <a:r>
              <a:rPr lang="en-US" dirty="0">
                <a:ln w="0"/>
                <a:solidFill>
                  <a:srgbClr val="00B0F0"/>
                </a:solidFill>
                <a:effectLst>
                  <a:outerShdw blurRad="38100" dist="19050" dir="2700000" algn="tl" rotWithShape="0">
                    <a:schemeClr val="dk1">
                      <a:alpha val="40000"/>
                    </a:schemeClr>
                  </a:outerShdw>
                </a:effectLst>
              </a:rPr>
              <a:t>School of Yin and Yang: </a:t>
            </a:r>
            <a:r>
              <a:rPr lang="en-US" dirty="0"/>
              <a:t>Explores the concept of dualism and the interconnectedness of opposing forces.</a:t>
            </a:r>
          </a:p>
        </p:txBody>
      </p:sp>
      <p:pic>
        <p:nvPicPr>
          <p:cNvPr id="1026" name="Picture 2" descr="Confucius">
            <a:extLst>
              <a:ext uri="{FF2B5EF4-FFF2-40B4-BE49-F238E27FC236}">
                <a16:creationId xmlns:a16="http://schemas.microsoft.com/office/drawing/2014/main" id="{693F52CB-DBA0-C857-0480-9BFD2833E5B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5216843" y="2160589"/>
            <a:ext cx="2000708" cy="1498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aozi">
            <a:extLst>
              <a:ext uri="{FF2B5EF4-FFF2-40B4-BE49-F238E27FC236}">
                <a16:creationId xmlns:a16="http://schemas.microsoft.com/office/drawing/2014/main" id="{79F31BBA-8A0A-31E2-7579-62942DA19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0869" y="2163453"/>
            <a:ext cx="1449814" cy="149573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an Fei">
            <a:extLst>
              <a:ext uri="{FF2B5EF4-FFF2-40B4-BE49-F238E27FC236}">
                <a16:creationId xmlns:a16="http://schemas.microsoft.com/office/drawing/2014/main" id="{190CA368-2190-A746-5E68-5B79C26B6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6843" y="3943921"/>
            <a:ext cx="2000708" cy="161175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Mozi">
            <a:extLst>
              <a:ext uri="{FF2B5EF4-FFF2-40B4-BE49-F238E27FC236}">
                <a16:creationId xmlns:a16="http://schemas.microsoft.com/office/drawing/2014/main" id="{4D10A434-22E1-3A16-ABF1-DE3E402EB2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0869" y="3976433"/>
            <a:ext cx="1495737" cy="1579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66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9" presetClass="entr" presetSubtype="0" fill="hold" nodeType="afterEffect">
                                  <p:stCondLst>
                                    <p:cond delay="25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dissolve">
                                      <p:cBhvr>
                                        <p:cTn id="11" dur="1000"/>
                                        <p:tgtEl>
                                          <p:spTgt spid="3">
                                            <p:txEl>
                                              <p:pRg st="0" end="0"/>
                                            </p:txEl>
                                          </p:spTgt>
                                        </p:tgtEl>
                                      </p:cBhvr>
                                    </p:animEffect>
                                  </p:childTnLst>
                                </p:cTn>
                              </p:par>
                              <p:par>
                                <p:cTn id="12" presetID="9" presetClass="entr" presetSubtype="0" fill="hold" nodeType="withEffect">
                                  <p:stCondLst>
                                    <p:cond delay="25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dissolve">
                                      <p:cBhvr>
                                        <p:cTn id="14" dur="1000"/>
                                        <p:tgtEl>
                                          <p:spTgt spid="3">
                                            <p:txEl>
                                              <p:pRg st="1" end="1"/>
                                            </p:txEl>
                                          </p:spTgt>
                                        </p:tgtEl>
                                      </p:cBhvr>
                                    </p:animEffect>
                                  </p:childTnLst>
                                </p:cTn>
                              </p:par>
                              <p:par>
                                <p:cTn id="15" presetID="9" presetClass="entr" presetSubtype="0" fill="hold" nodeType="withEffect">
                                  <p:stCondLst>
                                    <p:cond delay="25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dissolve">
                                      <p:cBhvr>
                                        <p:cTn id="17" dur="1000"/>
                                        <p:tgtEl>
                                          <p:spTgt spid="3">
                                            <p:txEl>
                                              <p:pRg st="2" end="2"/>
                                            </p:txEl>
                                          </p:spTgt>
                                        </p:tgtEl>
                                      </p:cBhvr>
                                    </p:animEffect>
                                  </p:childTnLst>
                                </p:cTn>
                              </p:par>
                              <p:par>
                                <p:cTn id="18" presetID="9" presetClass="entr" presetSubtype="0" fill="hold" nodeType="withEffect">
                                  <p:stCondLst>
                                    <p:cond delay="25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dissolve">
                                      <p:cBhvr>
                                        <p:cTn id="20" dur="1000"/>
                                        <p:tgtEl>
                                          <p:spTgt spid="3">
                                            <p:txEl>
                                              <p:pRg st="3" end="3"/>
                                            </p:txEl>
                                          </p:spTgt>
                                        </p:tgtEl>
                                      </p:cBhvr>
                                    </p:animEffect>
                                  </p:childTnLst>
                                </p:cTn>
                              </p:par>
                              <p:par>
                                <p:cTn id="21" presetID="9" presetClass="entr" presetSubtype="0" fill="hold" nodeType="withEffect">
                                  <p:stCondLst>
                                    <p:cond delay="25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dissolve">
                                      <p:cBhvr>
                                        <p:cTn id="23" dur="1000"/>
                                        <p:tgtEl>
                                          <p:spTgt spid="3">
                                            <p:txEl>
                                              <p:pRg st="4" end="4"/>
                                            </p:txEl>
                                          </p:spTgt>
                                        </p:tgtEl>
                                      </p:cBhvr>
                                    </p:animEffect>
                                  </p:childTnLst>
                                </p:cTn>
                              </p:par>
                            </p:childTnLst>
                          </p:cTn>
                        </p:par>
                        <p:par>
                          <p:cTn id="24" fill="hold">
                            <p:stCondLst>
                              <p:cond delay="2500"/>
                            </p:stCondLst>
                            <p:childTnLst>
                              <p:par>
                                <p:cTn id="25" presetID="14" presetClass="entr" presetSubtype="10" fill="hold" nodeType="afterEffect">
                                  <p:stCondLst>
                                    <p:cond delay="250"/>
                                  </p:stCondLst>
                                  <p:childTnLst>
                                    <p:set>
                                      <p:cBhvr>
                                        <p:cTn id="26" dur="1" fill="hold">
                                          <p:stCondLst>
                                            <p:cond delay="0"/>
                                          </p:stCondLst>
                                        </p:cTn>
                                        <p:tgtEl>
                                          <p:spTgt spid="1026"/>
                                        </p:tgtEl>
                                        <p:attrNameLst>
                                          <p:attrName>style.visibility</p:attrName>
                                        </p:attrNameLst>
                                      </p:cBhvr>
                                      <p:to>
                                        <p:strVal val="visible"/>
                                      </p:to>
                                    </p:set>
                                    <p:animEffect transition="in" filter="randombar(horizontal)">
                                      <p:cBhvr>
                                        <p:cTn id="27" dur="1000"/>
                                        <p:tgtEl>
                                          <p:spTgt spid="1026"/>
                                        </p:tgtEl>
                                      </p:cBhvr>
                                    </p:animEffect>
                                  </p:childTnLst>
                                </p:cTn>
                              </p:par>
                            </p:childTnLst>
                          </p:cTn>
                        </p:par>
                        <p:par>
                          <p:cTn id="28" fill="hold">
                            <p:stCondLst>
                              <p:cond delay="3750"/>
                            </p:stCondLst>
                            <p:childTnLst>
                              <p:par>
                                <p:cTn id="29" presetID="14" presetClass="entr" presetSubtype="10" fill="hold" nodeType="afterEffect">
                                  <p:stCondLst>
                                    <p:cond delay="250"/>
                                  </p:stCondLst>
                                  <p:childTnLst>
                                    <p:set>
                                      <p:cBhvr>
                                        <p:cTn id="30" dur="1" fill="hold">
                                          <p:stCondLst>
                                            <p:cond delay="0"/>
                                          </p:stCondLst>
                                        </p:cTn>
                                        <p:tgtEl>
                                          <p:spTgt spid="1028"/>
                                        </p:tgtEl>
                                        <p:attrNameLst>
                                          <p:attrName>style.visibility</p:attrName>
                                        </p:attrNameLst>
                                      </p:cBhvr>
                                      <p:to>
                                        <p:strVal val="visible"/>
                                      </p:to>
                                    </p:set>
                                    <p:animEffect transition="in" filter="randombar(horizontal)">
                                      <p:cBhvr>
                                        <p:cTn id="31" dur="1000"/>
                                        <p:tgtEl>
                                          <p:spTgt spid="1028"/>
                                        </p:tgtEl>
                                      </p:cBhvr>
                                    </p:animEffect>
                                  </p:childTnLst>
                                </p:cTn>
                              </p:par>
                            </p:childTnLst>
                          </p:cTn>
                        </p:par>
                        <p:par>
                          <p:cTn id="32" fill="hold">
                            <p:stCondLst>
                              <p:cond delay="5000"/>
                            </p:stCondLst>
                            <p:childTnLst>
                              <p:par>
                                <p:cTn id="33" presetID="14" presetClass="entr" presetSubtype="10" fill="hold" nodeType="afterEffect">
                                  <p:stCondLst>
                                    <p:cond delay="250"/>
                                  </p:stCondLst>
                                  <p:childTnLst>
                                    <p:set>
                                      <p:cBhvr>
                                        <p:cTn id="34" dur="1" fill="hold">
                                          <p:stCondLst>
                                            <p:cond delay="0"/>
                                          </p:stCondLst>
                                        </p:cTn>
                                        <p:tgtEl>
                                          <p:spTgt spid="1030"/>
                                        </p:tgtEl>
                                        <p:attrNameLst>
                                          <p:attrName>style.visibility</p:attrName>
                                        </p:attrNameLst>
                                      </p:cBhvr>
                                      <p:to>
                                        <p:strVal val="visible"/>
                                      </p:to>
                                    </p:set>
                                    <p:animEffect transition="in" filter="randombar(horizontal)">
                                      <p:cBhvr>
                                        <p:cTn id="35" dur="1000"/>
                                        <p:tgtEl>
                                          <p:spTgt spid="1030"/>
                                        </p:tgtEl>
                                      </p:cBhvr>
                                    </p:animEffect>
                                  </p:childTnLst>
                                </p:cTn>
                              </p:par>
                            </p:childTnLst>
                          </p:cTn>
                        </p:par>
                        <p:par>
                          <p:cTn id="36" fill="hold">
                            <p:stCondLst>
                              <p:cond delay="6250"/>
                            </p:stCondLst>
                            <p:childTnLst>
                              <p:par>
                                <p:cTn id="37" presetID="14" presetClass="entr" presetSubtype="10" fill="hold" nodeType="afterEffect">
                                  <p:stCondLst>
                                    <p:cond delay="250"/>
                                  </p:stCondLst>
                                  <p:childTnLst>
                                    <p:set>
                                      <p:cBhvr>
                                        <p:cTn id="38" dur="1" fill="hold">
                                          <p:stCondLst>
                                            <p:cond delay="0"/>
                                          </p:stCondLst>
                                        </p:cTn>
                                        <p:tgtEl>
                                          <p:spTgt spid="1034"/>
                                        </p:tgtEl>
                                        <p:attrNameLst>
                                          <p:attrName>style.visibility</p:attrName>
                                        </p:attrNameLst>
                                      </p:cBhvr>
                                      <p:to>
                                        <p:strVal val="visible"/>
                                      </p:to>
                                    </p:set>
                                    <p:animEffect transition="in" filter="randombar(horizontal)">
                                      <p:cBhvr>
                                        <p:cTn id="39" dur="1000"/>
                                        <p:tgtEl>
                                          <p:spTgt spid="1034"/>
                                        </p:tgtEl>
                                      </p:cBhvr>
                                    </p:animEffect>
                                  </p:childTnLst>
                                </p:cTn>
                              </p:par>
                            </p:childTnLst>
                          </p:cTn>
                        </p:par>
                      </p:childTnLst>
                    </p:cTn>
                  </p:par>
                  <p:par>
                    <p:cTn id="40" fill="hold">
                      <p:stCondLst>
                        <p:cond delay="indefinite"/>
                      </p:stCondLst>
                      <p:childTnLst>
                        <p:par>
                          <p:cTn id="41" fill="hold">
                            <p:stCondLst>
                              <p:cond delay="0"/>
                            </p:stCondLst>
                            <p:childTnLst>
                              <p:par>
                                <p:cTn id="42" presetID="26" presetClass="emph" presetSubtype="0" fill="hold" nodeType="clickEffect">
                                  <p:stCondLst>
                                    <p:cond delay="250"/>
                                  </p:stCondLst>
                                  <p:childTnLst>
                                    <p:animEffect transition="out" filter="fade">
                                      <p:cBhvr>
                                        <p:cTn id="43" dur="500" tmFilter="0, 0; .2, .5; .8, .5; 1, 0"/>
                                        <p:tgtEl>
                                          <p:spTgt spid="3">
                                            <p:txEl>
                                              <p:pRg st="0" end="0"/>
                                            </p:txEl>
                                          </p:spTgt>
                                        </p:tgtEl>
                                      </p:cBhvr>
                                    </p:animEffect>
                                    <p:animScale>
                                      <p:cBhvr>
                                        <p:cTn id="44" dur="250" autoRev="1" fill="hold"/>
                                        <p:tgtEl>
                                          <p:spTgt spid="3">
                                            <p:txEl>
                                              <p:pRg st="0" end="0"/>
                                            </p:txEl>
                                          </p:spTgt>
                                        </p:tgtEl>
                                      </p:cBhvr>
                                      <p:by x="105000" y="105000"/>
                                    </p:animScale>
                                  </p:childTnLst>
                                </p:cTn>
                              </p:par>
                              <p:par>
                                <p:cTn id="45" presetID="26" presetClass="emph" presetSubtype="0" fill="hold" nodeType="withEffect">
                                  <p:stCondLst>
                                    <p:cond delay="250"/>
                                  </p:stCondLst>
                                  <p:childTnLst>
                                    <p:animEffect transition="out" filter="fade">
                                      <p:cBhvr>
                                        <p:cTn id="46" dur="500" tmFilter="0, 0; .2, .5; .8, .5; 1, 0"/>
                                        <p:tgtEl>
                                          <p:spTgt spid="1026"/>
                                        </p:tgtEl>
                                      </p:cBhvr>
                                    </p:animEffect>
                                    <p:animScale>
                                      <p:cBhvr>
                                        <p:cTn id="47" dur="250" autoRev="1" fill="hold"/>
                                        <p:tgtEl>
                                          <p:spTgt spid="1026"/>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nodeType="clickEffect">
                                  <p:stCondLst>
                                    <p:cond delay="250"/>
                                  </p:stCondLst>
                                  <p:childTnLst>
                                    <p:animEffect transition="out" filter="fade">
                                      <p:cBhvr>
                                        <p:cTn id="51" dur="500" tmFilter="0, 0; .2, .5; .8, .5; 1, 0"/>
                                        <p:tgtEl>
                                          <p:spTgt spid="3">
                                            <p:txEl>
                                              <p:pRg st="1" end="1"/>
                                            </p:txEl>
                                          </p:spTgt>
                                        </p:tgtEl>
                                      </p:cBhvr>
                                    </p:animEffect>
                                    <p:animScale>
                                      <p:cBhvr>
                                        <p:cTn id="52" dur="250" autoRev="1" fill="hold"/>
                                        <p:tgtEl>
                                          <p:spTgt spid="3">
                                            <p:txEl>
                                              <p:pRg st="1" end="1"/>
                                            </p:txEl>
                                          </p:spTgt>
                                        </p:tgtEl>
                                      </p:cBhvr>
                                      <p:by x="105000" y="105000"/>
                                    </p:animScale>
                                  </p:childTnLst>
                                </p:cTn>
                              </p:par>
                              <p:par>
                                <p:cTn id="53" presetID="26" presetClass="emph" presetSubtype="0" fill="hold" nodeType="withEffect">
                                  <p:stCondLst>
                                    <p:cond delay="250"/>
                                  </p:stCondLst>
                                  <p:childTnLst>
                                    <p:animEffect transition="out" filter="fade">
                                      <p:cBhvr>
                                        <p:cTn id="54" dur="500" tmFilter="0, 0; .2, .5; .8, .5; 1, 0"/>
                                        <p:tgtEl>
                                          <p:spTgt spid="1028"/>
                                        </p:tgtEl>
                                      </p:cBhvr>
                                    </p:animEffect>
                                    <p:animScale>
                                      <p:cBhvr>
                                        <p:cTn id="55" dur="250" autoRev="1" fill="hold"/>
                                        <p:tgtEl>
                                          <p:spTgt spid="1028"/>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nodeType="clickEffect">
                                  <p:stCondLst>
                                    <p:cond delay="250"/>
                                  </p:stCondLst>
                                  <p:childTnLst>
                                    <p:animEffect transition="out" filter="fade">
                                      <p:cBhvr>
                                        <p:cTn id="59" dur="500" tmFilter="0, 0; .2, .5; .8, .5; 1, 0"/>
                                        <p:tgtEl>
                                          <p:spTgt spid="3">
                                            <p:txEl>
                                              <p:pRg st="2" end="2"/>
                                            </p:txEl>
                                          </p:spTgt>
                                        </p:tgtEl>
                                      </p:cBhvr>
                                    </p:animEffect>
                                    <p:animScale>
                                      <p:cBhvr>
                                        <p:cTn id="60" dur="250" autoRev="1" fill="hold"/>
                                        <p:tgtEl>
                                          <p:spTgt spid="3">
                                            <p:txEl>
                                              <p:pRg st="2" end="2"/>
                                            </p:txEl>
                                          </p:spTgt>
                                        </p:tgtEl>
                                      </p:cBhvr>
                                      <p:by x="105000" y="105000"/>
                                    </p:animScale>
                                  </p:childTnLst>
                                </p:cTn>
                              </p:par>
                              <p:par>
                                <p:cTn id="61" presetID="26" presetClass="emph" presetSubtype="0" fill="hold" nodeType="withEffect">
                                  <p:stCondLst>
                                    <p:cond delay="250"/>
                                  </p:stCondLst>
                                  <p:childTnLst>
                                    <p:animEffect transition="out" filter="fade">
                                      <p:cBhvr>
                                        <p:cTn id="62" dur="500" tmFilter="0, 0; .2, .5; .8, .5; 1, 0"/>
                                        <p:tgtEl>
                                          <p:spTgt spid="1030"/>
                                        </p:tgtEl>
                                      </p:cBhvr>
                                    </p:animEffect>
                                    <p:animScale>
                                      <p:cBhvr>
                                        <p:cTn id="63" dur="250" autoRev="1" fill="hold"/>
                                        <p:tgtEl>
                                          <p:spTgt spid="1030"/>
                                        </p:tgtEl>
                                      </p:cBhvr>
                                      <p:by x="105000" y="105000"/>
                                    </p:animScale>
                                  </p:childTnLst>
                                </p:cTn>
                              </p:par>
                            </p:childTnLst>
                          </p:cTn>
                        </p:par>
                      </p:childTnLst>
                    </p:cTn>
                  </p:par>
                  <p:par>
                    <p:cTn id="64" fill="hold">
                      <p:stCondLst>
                        <p:cond delay="indefinite"/>
                      </p:stCondLst>
                      <p:childTnLst>
                        <p:par>
                          <p:cTn id="65" fill="hold">
                            <p:stCondLst>
                              <p:cond delay="0"/>
                            </p:stCondLst>
                            <p:childTnLst>
                              <p:par>
                                <p:cTn id="66" presetID="26" presetClass="emph" presetSubtype="0" fill="hold" nodeType="clickEffect">
                                  <p:stCondLst>
                                    <p:cond delay="250"/>
                                  </p:stCondLst>
                                  <p:childTnLst>
                                    <p:animEffect transition="out" filter="fade">
                                      <p:cBhvr>
                                        <p:cTn id="67" dur="500" tmFilter="0, 0; .2, .5; .8, .5; 1, 0"/>
                                        <p:tgtEl>
                                          <p:spTgt spid="3">
                                            <p:txEl>
                                              <p:pRg st="3" end="3"/>
                                            </p:txEl>
                                          </p:spTgt>
                                        </p:tgtEl>
                                      </p:cBhvr>
                                    </p:animEffect>
                                    <p:animScale>
                                      <p:cBhvr>
                                        <p:cTn id="68" dur="250" autoRev="1" fill="hold"/>
                                        <p:tgtEl>
                                          <p:spTgt spid="3">
                                            <p:txEl>
                                              <p:pRg st="3" end="3"/>
                                            </p:txEl>
                                          </p:spTgt>
                                        </p:tgtEl>
                                      </p:cBhvr>
                                      <p:by x="105000" y="105000"/>
                                    </p:animScale>
                                  </p:childTnLst>
                                </p:cTn>
                              </p:par>
                              <p:par>
                                <p:cTn id="69" presetID="26" presetClass="emph" presetSubtype="0" fill="hold" nodeType="withEffect">
                                  <p:stCondLst>
                                    <p:cond delay="250"/>
                                  </p:stCondLst>
                                  <p:childTnLst>
                                    <p:animEffect transition="out" filter="fade">
                                      <p:cBhvr>
                                        <p:cTn id="70" dur="500" tmFilter="0, 0; .2, .5; .8, .5; 1, 0"/>
                                        <p:tgtEl>
                                          <p:spTgt spid="1034"/>
                                        </p:tgtEl>
                                      </p:cBhvr>
                                    </p:animEffect>
                                    <p:animScale>
                                      <p:cBhvr>
                                        <p:cTn id="71" dur="250" autoRev="1" fill="hold"/>
                                        <p:tgtEl>
                                          <p:spTgt spid="1034"/>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26" presetClass="emph" presetSubtype="0" fill="hold" nodeType="clickEffect">
                                  <p:stCondLst>
                                    <p:cond delay="250"/>
                                  </p:stCondLst>
                                  <p:childTnLst>
                                    <p:animEffect transition="out" filter="fade">
                                      <p:cBhvr>
                                        <p:cTn id="75" dur="500" tmFilter="0, 0; .2, .5; .8, .5; 1, 0"/>
                                        <p:tgtEl>
                                          <p:spTgt spid="3">
                                            <p:txEl>
                                              <p:pRg st="4" end="4"/>
                                            </p:txEl>
                                          </p:spTgt>
                                        </p:tgtEl>
                                      </p:cBhvr>
                                    </p:animEffect>
                                    <p:animScale>
                                      <p:cBhvr>
                                        <p:cTn id="76" dur="250" autoRev="1" fill="hold"/>
                                        <p:tgtEl>
                                          <p:spTgt spid="3">
                                            <p:txEl>
                                              <p:pRg st="4" end="4"/>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Confucianism</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sz="half" idx="1"/>
          </p:nvPr>
        </p:nvSpPr>
        <p:spPr>
          <a:xfrm>
            <a:off x="5443297" y="2002851"/>
            <a:ext cx="4184035" cy="3880772"/>
          </a:xfrm>
        </p:spPr>
        <p:txBody>
          <a:bodyPr>
            <a:normAutofit lnSpcReduction="10000"/>
            <a:scene3d>
              <a:camera prst="orthographicFront"/>
              <a:lightRig rig="soft" dir="t">
                <a:rot lat="0" lon="0" rev="15600000"/>
              </a:lightRig>
            </a:scene3d>
            <a:sp3d extrusionH="57150" prstMaterial="softEdge">
              <a:bevelT w="25400" h="38100"/>
            </a:sp3d>
          </a:bodyPr>
          <a:lstStyle/>
          <a:p>
            <a:pPr marL="0" indent="0" algn="just">
              <a:buNone/>
            </a:pPr>
            <a:r>
              <a:rPr lang="en-US" b="1" dirty="0">
                <a:ln/>
                <a:solidFill>
                  <a:schemeClr val="tx1"/>
                </a:solidFill>
                <a:latin typeface="Söhne"/>
              </a:rPr>
              <a:t>K</a:t>
            </a:r>
            <a:r>
              <a:rPr lang="en-US" b="1" i="0" dirty="0">
                <a:ln/>
                <a:solidFill>
                  <a:schemeClr val="tx1"/>
                </a:solidFill>
                <a:latin typeface="Söhne"/>
              </a:rPr>
              <a:t>ey principles and teachings of Confucianism:</a:t>
            </a:r>
          </a:p>
          <a:p>
            <a:pPr algn="just"/>
            <a:r>
              <a:rPr lang="en-US" b="1" dirty="0">
                <a:solidFill>
                  <a:srgbClr val="0070C0"/>
                </a:solidFill>
              </a:rPr>
              <a:t>Emphasis on filial piety, respect for elders, and family values.</a:t>
            </a:r>
          </a:p>
          <a:p>
            <a:pPr algn="just"/>
            <a:r>
              <a:rPr lang="en-US" b="1" dirty="0">
                <a:solidFill>
                  <a:srgbClr val="0070C0"/>
                </a:solidFill>
              </a:rPr>
              <a:t>The importance of education and self-cultivation.</a:t>
            </a:r>
          </a:p>
          <a:p>
            <a:pPr algn="just"/>
            <a:r>
              <a:rPr lang="en-US" b="1" dirty="0">
                <a:solidFill>
                  <a:srgbClr val="0070C0"/>
                </a:solidFill>
              </a:rPr>
              <a:t>The concept of the "Five Relationships" and proper social conduct.</a:t>
            </a:r>
          </a:p>
          <a:p>
            <a:pPr algn="just"/>
            <a:r>
              <a:rPr lang="en-US" b="1" dirty="0">
                <a:solidFill>
                  <a:srgbClr val="0070C0"/>
                </a:solidFill>
              </a:rPr>
              <a:t>Influence on Chinese government, education, and social ethics.</a:t>
            </a:r>
          </a:p>
        </p:txBody>
      </p:sp>
      <p:sp>
        <p:nvSpPr>
          <p:cNvPr id="4" name="Content Placeholder 3">
            <a:extLst>
              <a:ext uri="{FF2B5EF4-FFF2-40B4-BE49-F238E27FC236}">
                <a16:creationId xmlns:a16="http://schemas.microsoft.com/office/drawing/2014/main" id="{839E0F41-2D7A-BC5A-AC49-41B75CFA97A4}"/>
              </a:ext>
            </a:extLst>
          </p:cNvPr>
          <p:cNvSpPr>
            <a:spLocks noGrp="1"/>
          </p:cNvSpPr>
          <p:nvPr>
            <p:ph sz="half" idx="2"/>
          </p:nvPr>
        </p:nvSpPr>
        <p:spPr>
          <a:xfrm>
            <a:off x="677334" y="2003571"/>
            <a:ext cx="4184034" cy="3880773"/>
          </a:xfrm>
        </p:spPr>
        <p:txBody>
          <a:bodyPr>
            <a:normAutofit lnSpcReduction="10000"/>
          </a:bodyPr>
          <a:lstStyle/>
          <a:p>
            <a:pPr algn="just"/>
            <a:r>
              <a:rPr lang="en-US" dirty="0">
                <a:solidFill>
                  <a:srgbClr val="0070C0"/>
                </a:solidFill>
              </a:rPr>
              <a:t>Confucianism is the most important school of philosophy in Chinese history. It is based on the teachings of Confucius, who lived from 551 to 479 BCE. Confucianism emphasizes the importance of family, community, and social harmony. It also stresses the importance of education and personal development.</a:t>
            </a:r>
          </a:p>
        </p:txBody>
      </p:sp>
    </p:spTree>
    <p:extLst>
      <p:ext uri="{BB962C8B-B14F-4D97-AF65-F5344CB8AC3E}">
        <p14:creationId xmlns:p14="http://schemas.microsoft.com/office/powerpoint/2010/main" val="19144215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1000"/>
                                        <p:tgtEl>
                                          <p:spTgt spid="4">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3750"/>
                            </p:stCondLst>
                            <p:childTnLst>
                              <p:par>
                                <p:cTn id="17" presetID="14" presetClass="entr" presetSubtype="10" fill="hold" grpId="0"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1000"/>
                                        <p:tgtEl>
                                          <p:spTgt spid="3">
                                            <p:txEl>
                                              <p:pRg st="1" end="1"/>
                                            </p:txEl>
                                          </p:spTgt>
                                        </p:tgtEl>
                                      </p:cBhvr>
                                    </p:animEffect>
                                  </p:childTnLst>
                                </p:cTn>
                              </p:par>
                            </p:childTnLst>
                          </p:cTn>
                        </p:par>
                        <p:par>
                          <p:cTn id="20" fill="hold">
                            <p:stCondLst>
                              <p:cond delay="5000"/>
                            </p:stCondLst>
                            <p:childTnLst>
                              <p:par>
                                <p:cTn id="21" presetID="14" presetClass="entr" presetSubtype="10" fill="hold" grpId="0"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1000"/>
                                        <p:tgtEl>
                                          <p:spTgt spid="3">
                                            <p:txEl>
                                              <p:pRg st="2" end="2"/>
                                            </p:txEl>
                                          </p:spTgt>
                                        </p:tgtEl>
                                      </p:cBhvr>
                                    </p:animEffect>
                                  </p:childTnLst>
                                </p:cTn>
                              </p:par>
                            </p:childTnLst>
                          </p:cTn>
                        </p:par>
                        <p:par>
                          <p:cTn id="24" fill="hold">
                            <p:stCondLst>
                              <p:cond delay="6250"/>
                            </p:stCondLst>
                            <p:childTnLst>
                              <p:par>
                                <p:cTn id="25" presetID="14" presetClass="entr" presetSubtype="10" fill="hold" grpId="0"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par>
                          <p:cTn id="28" fill="hold">
                            <p:stCondLst>
                              <p:cond delay="7500"/>
                            </p:stCondLst>
                            <p:childTnLst>
                              <p:par>
                                <p:cTn id="29" presetID="14" presetClass="entr" presetSubtype="10" fill="hold" grpId="0"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Taoism</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sz="half" idx="1"/>
          </p:nvPr>
        </p:nvSpPr>
        <p:spPr>
          <a:xfrm>
            <a:off x="5443297" y="2002851"/>
            <a:ext cx="4184035" cy="3880772"/>
          </a:xfrm>
        </p:spPr>
        <p:txBody>
          <a:bodyPr>
            <a:normAutofit/>
            <a:scene3d>
              <a:camera prst="orthographicFront"/>
              <a:lightRig rig="soft" dir="t">
                <a:rot lat="0" lon="0" rev="15600000"/>
              </a:lightRig>
            </a:scene3d>
            <a:sp3d extrusionH="57150" prstMaterial="softEdge">
              <a:bevelT w="25400" h="38100"/>
            </a:sp3d>
          </a:bodyPr>
          <a:lstStyle/>
          <a:p>
            <a:pPr marL="0" indent="0" algn="just">
              <a:buNone/>
            </a:pPr>
            <a:r>
              <a:rPr lang="en-US" b="1" dirty="0">
                <a:ln/>
                <a:solidFill>
                  <a:schemeClr val="tx1"/>
                </a:solidFill>
                <a:latin typeface="Söhne"/>
              </a:rPr>
              <a:t>Main tenets and philosophy of Taoism:</a:t>
            </a:r>
            <a:endParaRPr lang="en-US" b="1" i="0" dirty="0">
              <a:ln/>
              <a:solidFill>
                <a:schemeClr val="tx1"/>
              </a:solidFill>
              <a:latin typeface="Söhne"/>
            </a:endParaRPr>
          </a:p>
          <a:p>
            <a:pPr algn="just"/>
            <a:r>
              <a:rPr lang="en-US" b="1" dirty="0">
                <a:solidFill>
                  <a:srgbClr val="0070C0"/>
                </a:solidFill>
              </a:rPr>
              <a:t>The concept of the Tao as the underlying principle of the universe.</a:t>
            </a:r>
          </a:p>
          <a:p>
            <a:pPr algn="just"/>
            <a:r>
              <a:rPr lang="en-US" b="1" dirty="0">
                <a:solidFill>
                  <a:srgbClr val="0070C0"/>
                </a:solidFill>
              </a:rPr>
              <a:t>Embracing simplicity, spontaneity, and naturalness.</a:t>
            </a:r>
          </a:p>
          <a:p>
            <a:pPr algn="just"/>
            <a:r>
              <a:rPr lang="en-US" b="1" dirty="0">
                <a:solidFill>
                  <a:srgbClr val="0070C0"/>
                </a:solidFill>
              </a:rPr>
              <a:t>The pursuit of personal harmony and balance.</a:t>
            </a:r>
          </a:p>
          <a:p>
            <a:pPr algn="just"/>
            <a:r>
              <a:rPr lang="en-US" b="1" dirty="0">
                <a:solidFill>
                  <a:srgbClr val="0070C0"/>
                </a:solidFill>
              </a:rPr>
              <a:t>Influence on Chinese art, literature, and medicine.</a:t>
            </a:r>
          </a:p>
        </p:txBody>
      </p:sp>
      <p:sp>
        <p:nvSpPr>
          <p:cNvPr id="4" name="Content Placeholder 3">
            <a:extLst>
              <a:ext uri="{FF2B5EF4-FFF2-40B4-BE49-F238E27FC236}">
                <a16:creationId xmlns:a16="http://schemas.microsoft.com/office/drawing/2014/main" id="{839E0F41-2D7A-BC5A-AC49-41B75CFA97A4}"/>
              </a:ext>
            </a:extLst>
          </p:cNvPr>
          <p:cNvSpPr>
            <a:spLocks noGrp="1"/>
          </p:cNvSpPr>
          <p:nvPr>
            <p:ph sz="half" idx="2"/>
          </p:nvPr>
        </p:nvSpPr>
        <p:spPr>
          <a:xfrm>
            <a:off x="677334" y="2003571"/>
            <a:ext cx="4184034" cy="3880773"/>
          </a:xfrm>
        </p:spPr>
        <p:txBody>
          <a:bodyPr>
            <a:normAutofit/>
          </a:bodyPr>
          <a:lstStyle/>
          <a:p>
            <a:pPr algn="just"/>
            <a:r>
              <a:rPr lang="en-US" dirty="0">
                <a:solidFill>
                  <a:srgbClr val="0070C0"/>
                </a:solidFill>
              </a:rPr>
              <a:t>Taoism is another important school of philosophy in Chinese history. It is based on the teachings of Laozi, who lived from 604 to 531 BCE. Taoism emphasizes the importance of living in harmony with nature and following the natural way of things. It also stresses the importance of simplicity and contentment.</a:t>
            </a:r>
          </a:p>
        </p:txBody>
      </p:sp>
    </p:spTree>
    <p:extLst>
      <p:ext uri="{BB962C8B-B14F-4D97-AF65-F5344CB8AC3E}">
        <p14:creationId xmlns:p14="http://schemas.microsoft.com/office/powerpoint/2010/main" val="264635886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1000"/>
                                        <p:tgtEl>
                                          <p:spTgt spid="4">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3750"/>
                            </p:stCondLst>
                            <p:childTnLst>
                              <p:par>
                                <p:cTn id="17" presetID="14" presetClass="entr" presetSubtype="10" fill="hold"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1000"/>
                                        <p:tgtEl>
                                          <p:spTgt spid="3">
                                            <p:txEl>
                                              <p:pRg st="1" end="1"/>
                                            </p:txEl>
                                          </p:spTgt>
                                        </p:tgtEl>
                                      </p:cBhvr>
                                    </p:animEffect>
                                  </p:childTnLst>
                                </p:cTn>
                              </p:par>
                            </p:childTnLst>
                          </p:cTn>
                        </p:par>
                        <p:par>
                          <p:cTn id="20" fill="hold">
                            <p:stCondLst>
                              <p:cond delay="5000"/>
                            </p:stCondLst>
                            <p:childTnLst>
                              <p:par>
                                <p:cTn id="21" presetID="14" presetClass="entr" presetSubtype="10" fill="hold"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1000"/>
                                        <p:tgtEl>
                                          <p:spTgt spid="3">
                                            <p:txEl>
                                              <p:pRg st="2" end="2"/>
                                            </p:txEl>
                                          </p:spTgt>
                                        </p:tgtEl>
                                      </p:cBhvr>
                                    </p:animEffect>
                                  </p:childTnLst>
                                </p:cTn>
                              </p:par>
                            </p:childTnLst>
                          </p:cTn>
                        </p:par>
                        <p:par>
                          <p:cTn id="24" fill="hold">
                            <p:stCondLst>
                              <p:cond delay="6250"/>
                            </p:stCondLst>
                            <p:childTnLst>
                              <p:par>
                                <p:cTn id="25" presetID="14" presetClass="entr" presetSubtype="10" fill="hold"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par>
                          <p:cTn id="28" fill="hold">
                            <p:stCondLst>
                              <p:cond delay="7500"/>
                            </p:stCondLst>
                            <p:childTnLst>
                              <p:par>
                                <p:cTn id="29" presetID="14" presetClass="entr" presetSubtype="10" fill="hold"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Legalism</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sz="half" idx="1"/>
          </p:nvPr>
        </p:nvSpPr>
        <p:spPr>
          <a:xfrm>
            <a:off x="5443297" y="2002851"/>
            <a:ext cx="4184035" cy="3880772"/>
          </a:xfrm>
        </p:spPr>
        <p:txBody>
          <a:bodyPr>
            <a:normAutofit lnSpcReduction="10000"/>
            <a:scene3d>
              <a:camera prst="orthographicFront"/>
              <a:lightRig rig="soft" dir="t">
                <a:rot lat="0" lon="0" rev="15600000"/>
              </a:lightRig>
            </a:scene3d>
            <a:sp3d extrusionH="57150" prstMaterial="softEdge">
              <a:bevelT w="25400" h="38100"/>
            </a:sp3d>
          </a:bodyPr>
          <a:lstStyle/>
          <a:p>
            <a:pPr marL="0" indent="0" algn="just">
              <a:buNone/>
            </a:pPr>
            <a:r>
              <a:rPr lang="en-US" b="1" dirty="0">
                <a:ln/>
                <a:solidFill>
                  <a:schemeClr val="tx1"/>
                </a:solidFill>
                <a:latin typeface="Söhne"/>
              </a:rPr>
              <a:t>The core ideas of Legalism:</a:t>
            </a:r>
            <a:endParaRPr lang="en-US" b="1" i="0" dirty="0">
              <a:ln/>
              <a:solidFill>
                <a:schemeClr val="tx1"/>
              </a:solidFill>
              <a:latin typeface="Söhne"/>
            </a:endParaRPr>
          </a:p>
          <a:p>
            <a:pPr algn="just"/>
            <a:r>
              <a:rPr lang="en-US" b="1" dirty="0">
                <a:solidFill>
                  <a:srgbClr val="0070C0"/>
                </a:solidFill>
              </a:rPr>
              <a:t>The need for strict laws, regulations, and punishment to maintain social order.</a:t>
            </a:r>
          </a:p>
          <a:p>
            <a:pPr algn="just"/>
            <a:r>
              <a:rPr lang="en-US" b="1" dirty="0">
                <a:solidFill>
                  <a:srgbClr val="0070C0"/>
                </a:solidFill>
              </a:rPr>
              <a:t>Emphasis on the power of the ruler and the centralization of authority.</a:t>
            </a:r>
          </a:p>
          <a:p>
            <a:pPr algn="just"/>
            <a:r>
              <a:rPr lang="en-US" b="1" dirty="0">
                <a:solidFill>
                  <a:srgbClr val="0070C0"/>
                </a:solidFill>
              </a:rPr>
              <a:t>Utilitarian approach to governance.</a:t>
            </a:r>
          </a:p>
          <a:p>
            <a:pPr algn="just"/>
            <a:r>
              <a:rPr lang="en-US" b="1" dirty="0">
                <a:solidFill>
                  <a:srgbClr val="0070C0"/>
                </a:solidFill>
              </a:rPr>
              <a:t>Influence on Chinese political systems and administrative practices.</a:t>
            </a:r>
          </a:p>
        </p:txBody>
      </p:sp>
      <p:sp>
        <p:nvSpPr>
          <p:cNvPr id="4" name="Content Placeholder 3">
            <a:extLst>
              <a:ext uri="{FF2B5EF4-FFF2-40B4-BE49-F238E27FC236}">
                <a16:creationId xmlns:a16="http://schemas.microsoft.com/office/drawing/2014/main" id="{839E0F41-2D7A-BC5A-AC49-41B75CFA97A4}"/>
              </a:ext>
            </a:extLst>
          </p:cNvPr>
          <p:cNvSpPr>
            <a:spLocks noGrp="1"/>
          </p:cNvSpPr>
          <p:nvPr>
            <p:ph sz="half" idx="2"/>
          </p:nvPr>
        </p:nvSpPr>
        <p:spPr>
          <a:xfrm>
            <a:off x="677334" y="2003571"/>
            <a:ext cx="4184034" cy="3880773"/>
          </a:xfrm>
        </p:spPr>
        <p:txBody>
          <a:bodyPr>
            <a:normAutofit lnSpcReduction="10000"/>
          </a:bodyPr>
          <a:lstStyle/>
          <a:p>
            <a:pPr algn="just"/>
            <a:r>
              <a:rPr lang="en-US" dirty="0">
                <a:solidFill>
                  <a:srgbClr val="0070C0"/>
                </a:solidFill>
              </a:rPr>
              <a:t>Legalism was founded by Han Fei, who lived from 280 to 233 BCE. Legalism is a school of philosophy that emphasizes the importance of law and order. Legalists believe that the best way to govern a country is to have a strong central government that enforces strict laws.</a:t>
            </a:r>
          </a:p>
        </p:txBody>
      </p:sp>
    </p:spTree>
    <p:extLst>
      <p:ext uri="{BB962C8B-B14F-4D97-AF65-F5344CB8AC3E}">
        <p14:creationId xmlns:p14="http://schemas.microsoft.com/office/powerpoint/2010/main" val="81638215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1000"/>
                                        <p:tgtEl>
                                          <p:spTgt spid="4">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3750"/>
                            </p:stCondLst>
                            <p:childTnLst>
                              <p:par>
                                <p:cTn id="17" presetID="14" presetClass="entr" presetSubtype="10" fill="hold"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1000"/>
                                        <p:tgtEl>
                                          <p:spTgt spid="3">
                                            <p:txEl>
                                              <p:pRg st="1" end="1"/>
                                            </p:txEl>
                                          </p:spTgt>
                                        </p:tgtEl>
                                      </p:cBhvr>
                                    </p:animEffect>
                                  </p:childTnLst>
                                </p:cTn>
                              </p:par>
                            </p:childTnLst>
                          </p:cTn>
                        </p:par>
                        <p:par>
                          <p:cTn id="20" fill="hold">
                            <p:stCondLst>
                              <p:cond delay="5000"/>
                            </p:stCondLst>
                            <p:childTnLst>
                              <p:par>
                                <p:cTn id="21" presetID="14" presetClass="entr" presetSubtype="10" fill="hold"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1000"/>
                                        <p:tgtEl>
                                          <p:spTgt spid="3">
                                            <p:txEl>
                                              <p:pRg st="2" end="2"/>
                                            </p:txEl>
                                          </p:spTgt>
                                        </p:tgtEl>
                                      </p:cBhvr>
                                    </p:animEffect>
                                  </p:childTnLst>
                                </p:cTn>
                              </p:par>
                            </p:childTnLst>
                          </p:cTn>
                        </p:par>
                        <p:par>
                          <p:cTn id="24" fill="hold">
                            <p:stCondLst>
                              <p:cond delay="6250"/>
                            </p:stCondLst>
                            <p:childTnLst>
                              <p:par>
                                <p:cTn id="25" presetID="14" presetClass="entr" presetSubtype="10" fill="hold"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par>
                          <p:cTn id="28" fill="hold">
                            <p:stCondLst>
                              <p:cond delay="7500"/>
                            </p:stCondLst>
                            <p:childTnLst>
                              <p:par>
                                <p:cTn id="29" presetID="14" presetClass="entr" presetSubtype="10" fill="hold"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Mohism</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sz="half" idx="1"/>
          </p:nvPr>
        </p:nvSpPr>
        <p:spPr>
          <a:xfrm>
            <a:off x="5443297" y="2002851"/>
            <a:ext cx="4184035" cy="3880772"/>
          </a:xfrm>
        </p:spPr>
        <p:txBody>
          <a:bodyPr>
            <a:normAutofit/>
            <a:scene3d>
              <a:camera prst="orthographicFront"/>
              <a:lightRig rig="soft" dir="t">
                <a:rot lat="0" lon="0" rev="15600000"/>
              </a:lightRig>
            </a:scene3d>
            <a:sp3d extrusionH="57150" prstMaterial="softEdge">
              <a:bevelT w="25400" h="38100"/>
            </a:sp3d>
          </a:bodyPr>
          <a:lstStyle/>
          <a:p>
            <a:pPr marL="0" indent="0" algn="just">
              <a:buNone/>
            </a:pPr>
            <a:r>
              <a:rPr lang="en-US" b="1" dirty="0">
                <a:ln/>
                <a:solidFill>
                  <a:schemeClr val="tx1"/>
                </a:solidFill>
                <a:latin typeface="Söhne"/>
              </a:rPr>
              <a:t>The key principles of Mohism:</a:t>
            </a:r>
            <a:endParaRPr lang="en-US" b="1" i="0" dirty="0">
              <a:ln/>
              <a:solidFill>
                <a:schemeClr val="tx1"/>
              </a:solidFill>
              <a:latin typeface="Söhne"/>
            </a:endParaRPr>
          </a:p>
          <a:p>
            <a:pPr algn="just"/>
            <a:r>
              <a:rPr lang="en-US" b="1" dirty="0">
                <a:solidFill>
                  <a:srgbClr val="0070C0"/>
                </a:solidFill>
              </a:rPr>
              <a:t>Universal love and impartiality towards all individuals.</a:t>
            </a:r>
          </a:p>
          <a:p>
            <a:pPr algn="just"/>
            <a:r>
              <a:rPr lang="en-US" b="1" dirty="0">
                <a:solidFill>
                  <a:srgbClr val="0070C0"/>
                </a:solidFill>
              </a:rPr>
              <a:t>The rejection of excessive material wealth and extravagant rituals.</a:t>
            </a:r>
          </a:p>
          <a:p>
            <a:pPr algn="just"/>
            <a:r>
              <a:rPr lang="en-US" b="1" dirty="0">
                <a:solidFill>
                  <a:srgbClr val="0070C0"/>
                </a:solidFill>
              </a:rPr>
              <a:t>Advocacy for a society based on mutual benefit and social harmony.</a:t>
            </a:r>
          </a:p>
          <a:p>
            <a:pPr algn="just"/>
            <a:r>
              <a:rPr lang="en-US" b="1" dirty="0">
                <a:solidFill>
                  <a:srgbClr val="0070C0"/>
                </a:solidFill>
              </a:rPr>
              <a:t>Influence on Chinese social and ethical values.</a:t>
            </a:r>
          </a:p>
        </p:txBody>
      </p:sp>
      <p:sp>
        <p:nvSpPr>
          <p:cNvPr id="4" name="Content Placeholder 3">
            <a:extLst>
              <a:ext uri="{FF2B5EF4-FFF2-40B4-BE49-F238E27FC236}">
                <a16:creationId xmlns:a16="http://schemas.microsoft.com/office/drawing/2014/main" id="{839E0F41-2D7A-BC5A-AC49-41B75CFA97A4}"/>
              </a:ext>
            </a:extLst>
          </p:cNvPr>
          <p:cNvSpPr>
            <a:spLocks noGrp="1"/>
          </p:cNvSpPr>
          <p:nvPr>
            <p:ph sz="half" idx="2"/>
          </p:nvPr>
        </p:nvSpPr>
        <p:spPr>
          <a:xfrm>
            <a:off x="677334" y="2003571"/>
            <a:ext cx="4184034" cy="3880773"/>
          </a:xfrm>
        </p:spPr>
        <p:txBody>
          <a:bodyPr>
            <a:normAutofit/>
          </a:bodyPr>
          <a:lstStyle/>
          <a:p>
            <a:pPr algn="just"/>
            <a:r>
              <a:rPr lang="en-US" dirty="0">
                <a:solidFill>
                  <a:srgbClr val="0070C0"/>
                </a:solidFill>
              </a:rPr>
              <a:t>Mohism was founded by Mozi, who lived from 470 to 390 BCE. Mohism is a school of philosophy that emphasizes the importance of universal love and non-violence. Mohists believe that everyone should be treated equally, regardless of their social status or wealth. They also believe that the best way to achieve this is through non-violence.</a:t>
            </a:r>
          </a:p>
        </p:txBody>
      </p:sp>
    </p:spTree>
    <p:extLst>
      <p:ext uri="{BB962C8B-B14F-4D97-AF65-F5344CB8AC3E}">
        <p14:creationId xmlns:p14="http://schemas.microsoft.com/office/powerpoint/2010/main" val="14066772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1000"/>
                                        <p:tgtEl>
                                          <p:spTgt spid="4">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3750"/>
                            </p:stCondLst>
                            <p:childTnLst>
                              <p:par>
                                <p:cTn id="17" presetID="14" presetClass="entr" presetSubtype="10" fill="hold" grpId="0"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1000"/>
                                        <p:tgtEl>
                                          <p:spTgt spid="3">
                                            <p:txEl>
                                              <p:pRg st="1" end="1"/>
                                            </p:txEl>
                                          </p:spTgt>
                                        </p:tgtEl>
                                      </p:cBhvr>
                                    </p:animEffect>
                                  </p:childTnLst>
                                </p:cTn>
                              </p:par>
                            </p:childTnLst>
                          </p:cTn>
                        </p:par>
                        <p:par>
                          <p:cTn id="20" fill="hold">
                            <p:stCondLst>
                              <p:cond delay="5000"/>
                            </p:stCondLst>
                            <p:childTnLst>
                              <p:par>
                                <p:cTn id="21" presetID="14" presetClass="entr" presetSubtype="10" fill="hold" grpId="0"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1000"/>
                                        <p:tgtEl>
                                          <p:spTgt spid="3">
                                            <p:txEl>
                                              <p:pRg st="2" end="2"/>
                                            </p:txEl>
                                          </p:spTgt>
                                        </p:tgtEl>
                                      </p:cBhvr>
                                    </p:animEffect>
                                  </p:childTnLst>
                                </p:cTn>
                              </p:par>
                            </p:childTnLst>
                          </p:cTn>
                        </p:par>
                        <p:par>
                          <p:cTn id="24" fill="hold">
                            <p:stCondLst>
                              <p:cond delay="6250"/>
                            </p:stCondLst>
                            <p:childTnLst>
                              <p:par>
                                <p:cTn id="25" presetID="14" presetClass="entr" presetSubtype="10" fill="hold" grpId="0"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par>
                          <p:cTn id="28" fill="hold">
                            <p:stCondLst>
                              <p:cond delay="7500"/>
                            </p:stCondLst>
                            <p:childTnLst>
                              <p:par>
                                <p:cTn id="29" presetID="14" presetClass="entr" presetSubtype="10" fill="hold" grpId="0"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School of Yin and Yang</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sz="half" idx="1"/>
          </p:nvPr>
        </p:nvSpPr>
        <p:spPr>
          <a:xfrm>
            <a:off x="5443297" y="2002851"/>
            <a:ext cx="4184035" cy="3880772"/>
          </a:xfrm>
        </p:spPr>
        <p:txBody>
          <a:bodyPr>
            <a:normAutofit lnSpcReduction="10000"/>
            <a:scene3d>
              <a:camera prst="orthographicFront"/>
              <a:lightRig rig="soft" dir="t">
                <a:rot lat="0" lon="0" rev="15600000"/>
              </a:lightRig>
            </a:scene3d>
            <a:sp3d extrusionH="57150" prstMaterial="softEdge">
              <a:bevelT w="25400" h="38100"/>
            </a:sp3d>
          </a:bodyPr>
          <a:lstStyle/>
          <a:p>
            <a:pPr marL="0" indent="0" algn="just">
              <a:buNone/>
            </a:pPr>
            <a:r>
              <a:rPr lang="en-US" b="1" dirty="0">
                <a:ln/>
                <a:solidFill>
                  <a:schemeClr val="tx1"/>
                </a:solidFill>
                <a:latin typeface="Söhne"/>
              </a:rPr>
              <a:t>The philosophy of Yin and Yang:</a:t>
            </a:r>
            <a:endParaRPr lang="en-US" b="1" i="0" dirty="0">
              <a:ln/>
              <a:solidFill>
                <a:schemeClr val="tx1"/>
              </a:solidFill>
              <a:latin typeface="Söhne"/>
            </a:endParaRPr>
          </a:p>
          <a:p>
            <a:pPr algn="just"/>
            <a:r>
              <a:rPr lang="en-US" b="1" dirty="0">
                <a:solidFill>
                  <a:srgbClr val="0070C0"/>
                </a:solidFill>
              </a:rPr>
              <a:t>The concept of opposing but interconnected forces in the universe.</a:t>
            </a:r>
          </a:p>
          <a:p>
            <a:pPr algn="just"/>
            <a:r>
              <a:rPr lang="en-US" b="1" dirty="0">
                <a:solidFill>
                  <a:srgbClr val="0070C0"/>
                </a:solidFill>
              </a:rPr>
              <a:t>Balance and harmony between Yin (passive, dark) and Yang (active, bright).</a:t>
            </a:r>
          </a:p>
          <a:p>
            <a:pPr algn="just"/>
            <a:r>
              <a:rPr lang="en-US" b="1" dirty="0">
                <a:solidFill>
                  <a:srgbClr val="0070C0"/>
                </a:solidFill>
              </a:rPr>
              <a:t>Application of Yin and Yang principles in various aspects of life.</a:t>
            </a:r>
          </a:p>
          <a:p>
            <a:pPr algn="just"/>
            <a:r>
              <a:rPr lang="en-US" b="1" dirty="0">
                <a:solidFill>
                  <a:srgbClr val="0070C0"/>
                </a:solidFill>
              </a:rPr>
              <a:t>Influence on Chinese cosmology, medicine, and philosophy.</a:t>
            </a:r>
          </a:p>
        </p:txBody>
      </p:sp>
      <p:sp>
        <p:nvSpPr>
          <p:cNvPr id="4" name="Content Placeholder 3">
            <a:extLst>
              <a:ext uri="{FF2B5EF4-FFF2-40B4-BE49-F238E27FC236}">
                <a16:creationId xmlns:a16="http://schemas.microsoft.com/office/drawing/2014/main" id="{839E0F41-2D7A-BC5A-AC49-41B75CFA97A4}"/>
              </a:ext>
            </a:extLst>
          </p:cNvPr>
          <p:cNvSpPr>
            <a:spLocks noGrp="1"/>
          </p:cNvSpPr>
          <p:nvPr>
            <p:ph sz="half" idx="2"/>
          </p:nvPr>
        </p:nvSpPr>
        <p:spPr>
          <a:xfrm>
            <a:off x="677334" y="2003571"/>
            <a:ext cx="4184034" cy="3880773"/>
          </a:xfrm>
        </p:spPr>
        <p:txBody>
          <a:bodyPr>
            <a:normAutofit lnSpcReduction="10000"/>
          </a:bodyPr>
          <a:lstStyle/>
          <a:p>
            <a:pPr algn="just"/>
            <a:r>
              <a:rPr lang="en-US" dirty="0">
                <a:solidFill>
                  <a:srgbClr val="0070C0"/>
                </a:solidFill>
              </a:rPr>
              <a:t>The School of Yin and Yang was founded by Zou Yan in the 4th century BCE. It is a school of thought that emphasizes the importance of balance and harmony in the universe. The school is based on the belief that everything in the universe is made up of two complementary forces: yin and yang. Yin is associated with darkness, cold, and femininity, while yang is associated with light, heat, and masculinity. The two forces are constantly in flux and balance each other out.</a:t>
            </a:r>
          </a:p>
        </p:txBody>
      </p:sp>
    </p:spTree>
    <p:extLst>
      <p:ext uri="{BB962C8B-B14F-4D97-AF65-F5344CB8AC3E}">
        <p14:creationId xmlns:p14="http://schemas.microsoft.com/office/powerpoint/2010/main" val="182336198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1000"/>
                                        <p:tgtEl>
                                          <p:spTgt spid="4">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3750"/>
                            </p:stCondLst>
                            <p:childTnLst>
                              <p:par>
                                <p:cTn id="17" presetID="14" presetClass="entr" presetSubtype="10" fill="hold" grpId="0"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1000"/>
                                        <p:tgtEl>
                                          <p:spTgt spid="3">
                                            <p:txEl>
                                              <p:pRg st="1" end="1"/>
                                            </p:txEl>
                                          </p:spTgt>
                                        </p:tgtEl>
                                      </p:cBhvr>
                                    </p:animEffect>
                                  </p:childTnLst>
                                </p:cTn>
                              </p:par>
                            </p:childTnLst>
                          </p:cTn>
                        </p:par>
                        <p:par>
                          <p:cTn id="20" fill="hold">
                            <p:stCondLst>
                              <p:cond delay="5000"/>
                            </p:stCondLst>
                            <p:childTnLst>
                              <p:par>
                                <p:cTn id="21" presetID="14" presetClass="entr" presetSubtype="10" fill="hold" grpId="0"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1000"/>
                                        <p:tgtEl>
                                          <p:spTgt spid="3">
                                            <p:txEl>
                                              <p:pRg st="2" end="2"/>
                                            </p:txEl>
                                          </p:spTgt>
                                        </p:tgtEl>
                                      </p:cBhvr>
                                    </p:animEffect>
                                  </p:childTnLst>
                                </p:cTn>
                              </p:par>
                            </p:childTnLst>
                          </p:cTn>
                        </p:par>
                        <p:par>
                          <p:cTn id="24" fill="hold">
                            <p:stCondLst>
                              <p:cond delay="6250"/>
                            </p:stCondLst>
                            <p:childTnLst>
                              <p:par>
                                <p:cTn id="25" presetID="14" presetClass="entr" presetSubtype="10" fill="hold" grpId="0"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par>
                          <p:cTn id="28" fill="hold">
                            <p:stCondLst>
                              <p:cond delay="7500"/>
                            </p:stCondLst>
                            <p:childTnLst>
                              <p:par>
                                <p:cTn id="29" presetID="14" presetClass="entr" presetSubtype="10" fill="hold" grpId="0"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Trade of the Chinese Civilization</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pic>
        <p:nvPicPr>
          <p:cNvPr id="8" name="Content Placeholder 7">
            <a:extLst>
              <a:ext uri="{FF2B5EF4-FFF2-40B4-BE49-F238E27FC236}">
                <a16:creationId xmlns:a16="http://schemas.microsoft.com/office/drawing/2014/main" id="{C39A7EEB-C810-4D71-2728-D5B87DB58B29}"/>
              </a:ext>
            </a:extLst>
          </p:cNvPr>
          <p:cNvPicPr>
            <a:picLocks noGrp="1" noChangeAspect="1"/>
          </p:cNvPicPr>
          <p:nvPr>
            <p:ph idx="1"/>
          </p:nvPr>
        </p:nvPicPr>
        <p:blipFill>
          <a:blip r:embed="rId2"/>
          <a:stretch>
            <a:fillRect/>
          </a:stretch>
        </p:blipFill>
        <p:spPr>
          <a:xfrm>
            <a:off x="1175656" y="2160589"/>
            <a:ext cx="7540961" cy="3850918"/>
          </a:xfrm>
        </p:spPr>
      </p:pic>
    </p:spTree>
    <p:extLst>
      <p:ext uri="{BB962C8B-B14F-4D97-AF65-F5344CB8AC3E}">
        <p14:creationId xmlns:p14="http://schemas.microsoft.com/office/powerpoint/2010/main" val="51623697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8"/>
                                        </p:tgtEl>
                                        <p:attrNameLst>
                                          <p:attrName>style.visibility</p:attrName>
                                        </p:attrNameLst>
                                      </p:cBhvr>
                                      <p:to>
                                        <p:strVal val="visible"/>
                                      </p:to>
                                    </p:set>
                                    <p:animEffect transition="in" filter="randombar(horizontal)">
                                      <p:cBhvr>
                                        <p:cTn id="11"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69E0-68D7-5B14-FA08-8AA1010241AB}"/>
              </a:ext>
            </a:extLst>
          </p:cNvPr>
          <p:cNvSpPr>
            <a:spLocks noGrp="1"/>
          </p:cNvSpPr>
          <p:nvPr>
            <p:ph type="title"/>
          </p:nvPr>
        </p:nvSpPr>
        <p:spPr/>
        <p:txBody>
          <a:bodyPr>
            <a:normAutofit/>
          </a:bodyPr>
          <a:lstStyle/>
          <a:p>
            <a:r>
              <a:rPr lang="en-US" dirty="0">
                <a:ln w="0"/>
                <a:solidFill>
                  <a:srgbClr val="00B050"/>
                </a:solidFill>
                <a:effectLst>
                  <a:glow rad="63500">
                    <a:schemeClr val="accent1">
                      <a:satMod val="175000"/>
                      <a:alpha val="40000"/>
                    </a:schemeClr>
                  </a:glow>
                  <a:reflection blurRad="6350" stA="53000" endA="300" endPos="35500" dir="5400000" sy="-90000" algn="bl" rotWithShape="0"/>
                </a:effectLst>
              </a:rPr>
              <a:t>Trade Goods and Cultural Exchange</a:t>
            </a:r>
            <a:endParaRPr lang="en-US" sz="2000" dirty="0">
              <a:ln w="0"/>
              <a:solidFill>
                <a:srgbClr val="00B050"/>
              </a:solidFill>
              <a:effectLst>
                <a:glow rad="63500">
                  <a:schemeClr val="accent1">
                    <a:satMod val="175000"/>
                    <a:alpha val="40000"/>
                  </a:schemeClr>
                </a:glow>
                <a:reflection blurRad="6350" stA="53000" endA="300" endPos="35500" dir="5400000" sy="-90000" algn="bl" rotWithShape="0"/>
              </a:effectLst>
            </a:endParaRPr>
          </a:p>
        </p:txBody>
      </p:sp>
      <p:sp>
        <p:nvSpPr>
          <p:cNvPr id="3" name="Content Placeholder 2">
            <a:extLst>
              <a:ext uri="{FF2B5EF4-FFF2-40B4-BE49-F238E27FC236}">
                <a16:creationId xmlns:a16="http://schemas.microsoft.com/office/drawing/2014/main" id="{9F0E36DF-8AD3-B2BA-C112-B818AE587E4A}"/>
              </a:ext>
            </a:extLst>
          </p:cNvPr>
          <p:cNvSpPr>
            <a:spLocks noGrp="1"/>
          </p:cNvSpPr>
          <p:nvPr>
            <p:ph sz="half" idx="1"/>
          </p:nvPr>
        </p:nvSpPr>
        <p:spPr>
          <a:xfrm>
            <a:off x="5443297" y="2002851"/>
            <a:ext cx="4184035" cy="3880772"/>
          </a:xfrm>
        </p:spPr>
        <p:txBody>
          <a:bodyPr>
            <a:normAutofit lnSpcReduction="10000"/>
            <a:scene3d>
              <a:camera prst="orthographicFront"/>
              <a:lightRig rig="soft" dir="t">
                <a:rot lat="0" lon="0" rev="15600000"/>
              </a:lightRig>
            </a:scene3d>
            <a:sp3d extrusionH="57150" prstMaterial="softEdge">
              <a:bevelT w="25400" h="38100"/>
            </a:sp3d>
          </a:bodyPr>
          <a:lstStyle/>
          <a:p>
            <a:pPr marL="0" indent="0" algn="just">
              <a:buNone/>
            </a:pPr>
            <a:r>
              <a:rPr lang="en-US" b="1" dirty="0">
                <a:ln/>
                <a:solidFill>
                  <a:schemeClr val="tx1"/>
                </a:solidFill>
                <a:latin typeface="Söhne"/>
              </a:rPr>
              <a:t>The importance of trade in ancient China:</a:t>
            </a:r>
            <a:endParaRPr lang="en-US" b="1" i="0" dirty="0">
              <a:ln/>
              <a:solidFill>
                <a:schemeClr val="tx1"/>
              </a:solidFill>
              <a:latin typeface="Söhne"/>
            </a:endParaRPr>
          </a:p>
          <a:p>
            <a:pPr algn="just"/>
            <a:r>
              <a:rPr lang="en-US" b="1" dirty="0">
                <a:solidFill>
                  <a:srgbClr val="0070C0"/>
                </a:solidFill>
              </a:rPr>
              <a:t>Geographic advantages and the development of trade routes (Silk Road, Maritime Silk Road).</a:t>
            </a:r>
          </a:p>
          <a:p>
            <a:pPr algn="just"/>
            <a:r>
              <a:rPr lang="en-US" b="1" dirty="0">
                <a:solidFill>
                  <a:srgbClr val="0070C0"/>
                </a:solidFill>
              </a:rPr>
              <a:t>Trade goods such as silk, tea, porcelain, and spices.</a:t>
            </a:r>
          </a:p>
          <a:p>
            <a:pPr algn="just"/>
            <a:r>
              <a:rPr lang="en-US" b="1" dirty="0">
                <a:solidFill>
                  <a:srgbClr val="0070C0"/>
                </a:solidFill>
              </a:rPr>
              <a:t>Cultural exchange, including the spread of Chinese philosophy, art, and technology.</a:t>
            </a:r>
          </a:p>
          <a:p>
            <a:pPr algn="just"/>
            <a:r>
              <a:rPr lang="en-US" b="1" dirty="0">
                <a:solidFill>
                  <a:srgbClr val="0070C0"/>
                </a:solidFill>
              </a:rPr>
              <a:t>Economic prosperity and the growth of cities and urban centers.</a:t>
            </a:r>
          </a:p>
        </p:txBody>
      </p:sp>
      <p:sp>
        <p:nvSpPr>
          <p:cNvPr id="4" name="Content Placeholder 3">
            <a:extLst>
              <a:ext uri="{FF2B5EF4-FFF2-40B4-BE49-F238E27FC236}">
                <a16:creationId xmlns:a16="http://schemas.microsoft.com/office/drawing/2014/main" id="{839E0F41-2D7A-BC5A-AC49-41B75CFA97A4}"/>
              </a:ext>
            </a:extLst>
          </p:cNvPr>
          <p:cNvSpPr>
            <a:spLocks noGrp="1"/>
          </p:cNvSpPr>
          <p:nvPr>
            <p:ph sz="half" idx="2"/>
          </p:nvPr>
        </p:nvSpPr>
        <p:spPr>
          <a:xfrm>
            <a:off x="677334" y="2003571"/>
            <a:ext cx="4184034" cy="3880773"/>
          </a:xfrm>
        </p:spPr>
        <p:txBody>
          <a:bodyPr>
            <a:normAutofit lnSpcReduction="10000"/>
          </a:bodyPr>
          <a:lstStyle/>
          <a:p>
            <a:pPr algn="just"/>
            <a:r>
              <a:rPr lang="en-US" dirty="0">
                <a:solidFill>
                  <a:srgbClr val="0070C0"/>
                </a:solidFill>
              </a:rPr>
              <a:t>China has a long and rich history of trade. The Silk Road, which connected China to the West, was one of the most important trade routes in history. Along the Silk Road, Chinese merchants traded goods such as silk, spices, tea, and porcelain with merchants from other countries. This trade helped to spread Chinese culture and ideas to other parts of the world.</a:t>
            </a:r>
          </a:p>
        </p:txBody>
      </p:sp>
    </p:spTree>
    <p:extLst>
      <p:ext uri="{BB962C8B-B14F-4D97-AF65-F5344CB8AC3E}">
        <p14:creationId xmlns:p14="http://schemas.microsoft.com/office/powerpoint/2010/main" val="4056167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250"/>
                            </p:stCondLst>
                            <p:childTnLst>
                              <p:par>
                                <p:cTn id="9" presetID="14" presetClass="entr" presetSubtype="10" fill="hold" nodeType="afterEffect">
                                  <p:stCondLst>
                                    <p:cond delay="25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1" dur="1000"/>
                                        <p:tgtEl>
                                          <p:spTgt spid="4">
                                            <p:txEl>
                                              <p:pRg st="0" end="0"/>
                                            </p:txEl>
                                          </p:spTgt>
                                        </p:tgtEl>
                                      </p:cBhvr>
                                    </p:animEffect>
                                  </p:childTnLst>
                                </p:cTn>
                              </p:par>
                            </p:childTnLst>
                          </p:cTn>
                        </p:par>
                        <p:par>
                          <p:cTn id="12" fill="hold">
                            <p:stCondLst>
                              <p:cond delay="2500"/>
                            </p:stCondLst>
                            <p:childTnLst>
                              <p:par>
                                <p:cTn id="13" presetID="14" presetClass="entr" presetSubtype="10" fill="hold" grpId="0" nodeType="afterEffect">
                                  <p:stCondLst>
                                    <p:cond delay="25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5" dur="1000"/>
                                        <p:tgtEl>
                                          <p:spTgt spid="3">
                                            <p:txEl>
                                              <p:pRg st="0" end="0"/>
                                            </p:txEl>
                                          </p:spTgt>
                                        </p:tgtEl>
                                      </p:cBhvr>
                                    </p:animEffect>
                                  </p:childTnLst>
                                </p:cTn>
                              </p:par>
                            </p:childTnLst>
                          </p:cTn>
                        </p:par>
                        <p:par>
                          <p:cTn id="16" fill="hold">
                            <p:stCondLst>
                              <p:cond delay="3750"/>
                            </p:stCondLst>
                            <p:childTnLst>
                              <p:par>
                                <p:cTn id="17" presetID="14" presetClass="entr" presetSubtype="10" fill="hold" grpId="0" nodeType="afterEffect">
                                  <p:stCondLst>
                                    <p:cond delay="25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9" dur="1000"/>
                                        <p:tgtEl>
                                          <p:spTgt spid="3">
                                            <p:txEl>
                                              <p:pRg st="1" end="1"/>
                                            </p:txEl>
                                          </p:spTgt>
                                        </p:tgtEl>
                                      </p:cBhvr>
                                    </p:animEffect>
                                  </p:childTnLst>
                                </p:cTn>
                              </p:par>
                            </p:childTnLst>
                          </p:cTn>
                        </p:par>
                        <p:par>
                          <p:cTn id="20" fill="hold">
                            <p:stCondLst>
                              <p:cond delay="5000"/>
                            </p:stCondLst>
                            <p:childTnLst>
                              <p:par>
                                <p:cTn id="21" presetID="14" presetClass="entr" presetSubtype="10" fill="hold" grpId="0" nodeType="afterEffect">
                                  <p:stCondLst>
                                    <p:cond delay="25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3" dur="1000"/>
                                        <p:tgtEl>
                                          <p:spTgt spid="3">
                                            <p:txEl>
                                              <p:pRg st="2" end="2"/>
                                            </p:txEl>
                                          </p:spTgt>
                                        </p:tgtEl>
                                      </p:cBhvr>
                                    </p:animEffect>
                                  </p:childTnLst>
                                </p:cTn>
                              </p:par>
                            </p:childTnLst>
                          </p:cTn>
                        </p:par>
                        <p:par>
                          <p:cTn id="24" fill="hold">
                            <p:stCondLst>
                              <p:cond delay="6250"/>
                            </p:stCondLst>
                            <p:childTnLst>
                              <p:par>
                                <p:cTn id="25" presetID="14" presetClass="entr" presetSubtype="10" fill="hold" grpId="0" nodeType="afterEffect">
                                  <p:stCondLst>
                                    <p:cond delay="25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7" dur="1000"/>
                                        <p:tgtEl>
                                          <p:spTgt spid="3">
                                            <p:txEl>
                                              <p:pRg st="3" end="3"/>
                                            </p:txEl>
                                          </p:spTgt>
                                        </p:tgtEl>
                                      </p:cBhvr>
                                    </p:animEffect>
                                  </p:childTnLst>
                                </p:cTn>
                              </p:par>
                            </p:childTnLst>
                          </p:cTn>
                        </p:par>
                        <p:par>
                          <p:cTn id="28" fill="hold">
                            <p:stCondLst>
                              <p:cond delay="7500"/>
                            </p:stCondLst>
                            <p:childTnLst>
                              <p:par>
                                <p:cTn id="29" presetID="14" presetClass="entr" presetSubtype="10" fill="hold" grpId="0" nodeType="afterEffect">
                                  <p:stCondLst>
                                    <p:cond delay="25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randombar(horizontal)">
                                      <p:cBhvr>
                                        <p:cTn id="31"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182</TotalTime>
  <Words>937</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Söhne</vt:lpstr>
      <vt:lpstr>Trebuchet MS</vt:lpstr>
      <vt:lpstr>Wingdings 3</vt:lpstr>
      <vt:lpstr>Facet</vt:lpstr>
      <vt:lpstr>Schools of Philosophy and trade of the Chinese Civilization</vt:lpstr>
      <vt:lpstr>Schools of Philosophy</vt:lpstr>
      <vt:lpstr>Confucianism</vt:lpstr>
      <vt:lpstr>Taoism</vt:lpstr>
      <vt:lpstr>Legalism</vt:lpstr>
      <vt:lpstr>Mohism</vt:lpstr>
      <vt:lpstr>School of Yin and Yang</vt:lpstr>
      <vt:lpstr>Trade of the Chinese Civilization</vt:lpstr>
      <vt:lpstr>Trade Goods and Cultural Exchange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Schools of Philosophy and trade of the Chinese Civilization</dc:title>
  <dc:creator>Joydev Ghosh Joy</dc:creator>
  <cp:lastModifiedBy>Joydev Ghosh Joy</cp:lastModifiedBy>
  <cp:revision>12</cp:revision>
  <dcterms:created xsi:type="dcterms:W3CDTF">2023-05-30T16:15:55Z</dcterms:created>
  <dcterms:modified xsi:type="dcterms:W3CDTF">2023-05-31T09:35:16Z</dcterms:modified>
</cp:coreProperties>
</file>