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1" r:id="rId3"/>
    <p:sldId id="263" r:id="rId4"/>
    <p:sldId id="257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6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88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5927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40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9532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28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2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5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0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E561911B-6820-181A-1DFC-E4A31E01F9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64" y="656486"/>
            <a:ext cx="3738461" cy="533547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C0157FA-0306-1B44-F360-3B911127B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213" y="1160930"/>
            <a:ext cx="3923551" cy="16462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SECTORS IN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1971</a:t>
            </a:r>
          </a:p>
        </p:txBody>
      </p:sp>
      <p:sp>
        <p:nvSpPr>
          <p:cNvPr id="62" name="Subtitle 61">
            <a:extLst>
              <a:ext uri="{FF2B5EF4-FFF2-40B4-BE49-F238E27FC236}">
                <a16:creationId xmlns:a16="http://schemas.microsoft.com/office/drawing/2014/main" id="{102EF8BD-CC12-1753-1F01-84C6B476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16" y="2976113"/>
            <a:ext cx="5399648" cy="301585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5"/>
                </a:solidFill>
              </a:rPr>
              <a:t>Presented By Group-6,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Antique Roy Rupak - 2232262047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Joy Kumar Ghosh - 2211424642</a:t>
            </a:r>
          </a:p>
          <a:p>
            <a:pPr marL="342900" indent="-342900" algn="l">
              <a:buAutoNum type="arabicPeriod"/>
            </a:pPr>
            <a:r>
              <a:rPr lang="en-US" dirty="0" err="1">
                <a:solidFill>
                  <a:schemeClr val="accent5"/>
                </a:solidFill>
              </a:rPr>
              <a:t>Nowshin</a:t>
            </a:r>
            <a:r>
              <a:rPr lang="en-US" dirty="0">
                <a:solidFill>
                  <a:schemeClr val="accent5"/>
                </a:solidFill>
              </a:rPr>
              <a:t> Faiza - 2233091630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Abid </a:t>
            </a:r>
            <a:r>
              <a:rPr lang="en-US" dirty="0" err="1">
                <a:solidFill>
                  <a:schemeClr val="accent5"/>
                </a:solidFill>
              </a:rPr>
              <a:t>Ibnul</a:t>
            </a:r>
            <a:r>
              <a:rPr lang="en-US" dirty="0">
                <a:solidFill>
                  <a:schemeClr val="accent5"/>
                </a:solidFill>
              </a:rPr>
              <a:t> Mahmood – 2231905630</a:t>
            </a: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Pallabi </a:t>
            </a:r>
            <a:r>
              <a:rPr lang="en-US" dirty="0" err="1">
                <a:solidFill>
                  <a:schemeClr val="accent5"/>
                </a:solidFill>
              </a:rPr>
              <a:t>Talukder</a:t>
            </a:r>
            <a:r>
              <a:rPr lang="en-US" dirty="0">
                <a:solidFill>
                  <a:schemeClr val="accent5"/>
                </a:solidFill>
              </a:rPr>
              <a:t> - 2312950627</a:t>
            </a:r>
          </a:p>
        </p:txBody>
      </p:sp>
    </p:spTree>
    <p:extLst>
      <p:ext uri="{BB962C8B-B14F-4D97-AF65-F5344CB8AC3E}">
        <p14:creationId xmlns:p14="http://schemas.microsoft.com/office/powerpoint/2010/main" val="2222477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1289304" y="629920"/>
            <a:ext cx="3722643" cy="16241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69741" y="447736"/>
            <a:ext cx="3962682" cy="1544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07: </a:t>
            </a:r>
            <a:r>
              <a:rPr lang="en-US" sz="1600" dirty="0"/>
              <a:t>Rajshahi, Pabna, </a:t>
            </a:r>
            <a:r>
              <a:rPr lang="en-US" sz="1600" dirty="0" err="1"/>
              <a:t>Bogra</a:t>
            </a:r>
            <a:r>
              <a:rPr lang="en-US" sz="1600" dirty="0"/>
              <a:t> and part of Dinajpur District.</a:t>
            </a:r>
          </a:p>
          <a:p>
            <a:r>
              <a:rPr lang="en-US" sz="1600" b="1" dirty="0"/>
              <a:t>Headquarter:</a:t>
            </a:r>
            <a:r>
              <a:rPr lang="en-US" sz="1600" dirty="0"/>
              <a:t> </a:t>
            </a:r>
            <a:r>
              <a:rPr lang="en-US" sz="1600" dirty="0" err="1"/>
              <a:t>Tarangapur</a:t>
            </a:r>
            <a:r>
              <a:rPr lang="en-US" sz="1600" dirty="0"/>
              <a:t> near </a:t>
            </a:r>
            <a:r>
              <a:rPr lang="en-US" sz="1600" dirty="0" err="1"/>
              <a:t>Balurghat</a:t>
            </a:r>
            <a:endParaRPr lang="en-US" sz="1600" b="1" dirty="0"/>
          </a:p>
          <a:p>
            <a:r>
              <a:rPr lang="en-US" sz="1600" b="1" dirty="0"/>
              <a:t>Commander: </a:t>
            </a:r>
            <a:r>
              <a:rPr lang="en-US" sz="1600" dirty="0"/>
              <a:t>Major Nazmul Huq</a:t>
            </a:r>
          </a:p>
          <a:p>
            <a:r>
              <a:rPr lang="en-US" sz="1600" dirty="0"/>
              <a:t>(April 10 – September 27, 1971)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DDF97-C8C7-7172-6F53-BD594989A0D5}"/>
              </a:ext>
            </a:extLst>
          </p:cNvPr>
          <p:cNvSpPr/>
          <p:nvPr/>
        </p:nvSpPr>
        <p:spPr>
          <a:xfrm>
            <a:off x="5391671" y="473925"/>
            <a:ext cx="3940751" cy="1518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07: </a:t>
            </a:r>
            <a:r>
              <a:rPr lang="en-US" sz="1600" dirty="0"/>
              <a:t>Rajshahi, Pabna, </a:t>
            </a:r>
            <a:r>
              <a:rPr lang="en-US" sz="1600" dirty="0" err="1"/>
              <a:t>Bogra</a:t>
            </a:r>
            <a:r>
              <a:rPr lang="en-US" sz="1600" dirty="0"/>
              <a:t> and part of Dinajpur District</a:t>
            </a:r>
          </a:p>
          <a:p>
            <a:r>
              <a:rPr lang="en-US" sz="1600" b="1" dirty="0"/>
              <a:t>Headquarter:</a:t>
            </a:r>
            <a:r>
              <a:rPr lang="en-US" sz="1600" dirty="0"/>
              <a:t> </a:t>
            </a:r>
            <a:r>
              <a:rPr lang="en-US" sz="1600" dirty="0" err="1"/>
              <a:t>Tarangapur</a:t>
            </a:r>
            <a:r>
              <a:rPr lang="en-US" sz="1600" dirty="0"/>
              <a:t> near </a:t>
            </a:r>
            <a:r>
              <a:rPr lang="en-US" sz="1600" dirty="0" err="1"/>
              <a:t>Balurghat</a:t>
            </a:r>
            <a:endParaRPr lang="en-US" sz="1600" dirty="0"/>
          </a:p>
          <a:p>
            <a:r>
              <a:rPr lang="en-US" sz="1600" b="1" dirty="0"/>
              <a:t>Commander: </a:t>
            </a:r>
            <a:r>
              <a:rPr lang="en-US" sz="1600" dirty="0"/>
              <a:t>Major </a:t>
            </a:r>
            <a:r>
              <a:rPr lang="en-US" sz="1600" dirty="0" err="1"/>
              <a:t>Quazi</a:t>
            </a:r>
            <a:r>
              <a:rPr lang="en-US" sz="1600" dirty="0"/>
              <a:t> </a:t>
            </a:r>
            <a:r>
              <a:rPr lang="en-US" sz="1600" dirty="0" err="1"/>
              <a:t>Nooruzzaman</a:t>
            </a:r>
            <a:r>
              <a:rPr lang="en-US" sz="1600" dirty="0"/>
              <a:t> (September 30 – April 6, 1972)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681637" y="553949"/>
            <a:ext cx="1554480" cy="2262403"/>
            <a:chOff x="9844188" y="553948"/>
            <a:chExt cx="1554480" cy="22624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98105" y="553948"/>
              <a:ext cx="1266793" cy="184027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4188" y="2542031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1938 – 1971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DCCBD-C3CB-39F1-8C79-F323603D0A7C}"/>
              </a:ext>
            </a:extLst>
          </p:cNvPr>
          <p:cNvGrpSpPr/>
          <p:nvPr/>
        </p:nvGrpSpPr>
        <p:grpSpPr>
          <a:xfrm>
            <a:off x="9681637" y="473925"/>
            <a:ext cx="1645920" cy="2205267"/>
            <a:chOff x="9896218" y="3529961"/>
            <a:chExt cx="1645920" cy="22052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DFE64F-7A72-3DB1-08F1-F31AC8458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85118" y="3529961"/>
              <a:ext cx="1473572" cy="167451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1200EB-9372-6BB2-BDF9-C8038ADDEBA7}"/>
                </a:ext>
              </a:extLst>
            </p:cNvPr>
            <p:cNvSpPr/>
            <p:nvPr/>
          </p:nvSpPr>
          <p:spPr>
            <a:xfrm>
              <a:off x="9896218" y="5460908"/>
              <a:ext cx="164592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1925 - 2011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75081" y="2254032"/>
            <a:ext cx="3957342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Directed the guerrilla warfare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Trained the independence militia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Commanded fifteen thousand freedom fighters including  Bir </a:t>
            </a:r>
            <a:r>
              <a:rPr lang="en-US" dirty="0" err="1">
                <a:solidFill>
                  <a:srgbClr val="00B050"/>
                </a:solidFill>
              </a:rPr>
              <a:t>Shrestho</a:t>
            </a:r>
            <a:r>
              <a:rPr lang="en-US" dirty="0">
                <a:solidFill>
                  <a:srgbClr val="00B050"/>
                </a:solidFill>
              </a:rPr>
              <a:t> Captain Mohiuddin Jahangir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Died in a road accident on 27 September 1971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B84DF-732F-2518-B10E-E9926A70F3FB}"/>
              </a:ext>
            </a:extLst>
          </p:cNvPr>
          <p:cNvSpPr/>
          <p:nvPr/>
        </p:nvSpPr>
        <p:spPr>
          <a:xfrm>
            <a:off x="5391671" y="2254032"/>
            <a:ext cx="398434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Principal commanders of the Mukti Bahini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 but rejected</a:t>
            </a:r>
          </a:p>
        </p:txBody>
      </p:sp>
    </p:spTree>
    <p:extLst>
      <p:ext uri="{BB962C8B-B14F-4D97-AF65-F5344CB8AC3E}">
        <p14:creationId xmlns:p14="http://schemas.microsoft.com/office/powerpoint/2010/main" val="17200830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2" grpId="0" animBg="1"/>
      <p:bldP spid="2" grpId="1" animBg="1"/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1587260" y="629920"/>
            <a:ext cx="3424687" cy="31139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69740" y="447737"/>
            <a:ext cx="4129383" cy="1426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08: </a:t>
            </a:r>
            <a:r>
              <a:rPr lang="en-US" sz="1600" dirty="0"/>
              <a:t>districts of </a:t>
            </a:r>
            <a:r>
              <a:rPr lang="en-US" sz="1600" dirty="0" err="1"/>
              <a:t>Kushtia</a:t>
            </a:r>
            <a:r>
              <a:rPr lang="en-US" sz="1600" dirty="0"/>
              <a:t>, Jessore, Khulna, Barisal, Faridpur and Patuakhali</a:t>
            </a:r>
          </a:p>
          <a:p>
            <a:r>
              <a:rPr lang="en-US" sz="1600" b="1" dirty="0"/>
              <a:t>Headquarter:</a:t>
            </a:r>
            <a:r>
              <a:rPr lang="en-US" sz="1600" dirty="0"/>
              <a:t> Kalyani</a:t>
            </a:r>
            <a:endParaRPr lang="en-US" sz="1600" b="1" dirty="0"/>
          </a:p>
          <a:p>
            <a:r>
              <a:rPr lang="en-US" sz="1600" b="1" dirty="0"/>
              <a:t>Commander: </a:t>
            </a:r>
            <a:r>
              <a:rPr lang="en-US" sz="1600" dirty="0"/>
              <a:t>Major Abu Osman Chowdhury (April 10 – July 17, 1971)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DDF97-C8C7-7172-6F53-BD594989A0D5}"/>
              </a:ext>
            </a:extLst>
          </p:cNvPr>
          <p:cNvSpPr/>
          <p:nvPr/>
        </p:nvSpPr>
        <p:spPr>
          <a:xfrm>
            <a:off x="5348377" y="447737"/>
            <a:ext cx="4124041" cy="135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08: </a:t>
            </a:r>
            <a:r>
              <a:rPr lang="en-US" sz="1600" dirty="0"/>
              <a:t>districts of </a:t>
            </a:r>
            <a:r>
              <a:rPr lang="en-US" sz="1600" dirty="0" err="1"/>
              <a:t>Kushtia</a:t>
            </a:r>
            <a:r>
              <a:rPr lang="en-US" sz="1600" dirty="0"/>
              <a:t>, Jessore, Khulna, Barisal, Faridpur and Patuakhali</a:t>
            </a:r>
          </a:p>
          <a:p>
            <a:r>
              <a:rPr lang="en-US" sz="1600" b="1" dirty="0"/>
              <a:t>Headquarter:</a:t>
            </a:r>
            <a:r>
              <a:rPr lang="en-US" sz="1600" dirty="0"/>
              <a:t> Kalyani</a:t>
            </a:r>
          </a:p>
          <a:p>
            <a:r>
              <a:rPr lang="en-US" sz="1600" b="1" dirty="0"/>
              <a:t>Commander: </a:t>
            </a:r>
            <a:r>
              <a:rPr lang="en-US" sz="1600" dirty="0"/>
              <a:t>Major Abul Manzoor</a:t>
            </a:r>
          </a:p>
          <a:p>
            <a:r>
              <a:rPr lang="en-US" sz="1600" dirty="0"/>
              <a:t>(August 14, 1971 – April 6, 1972)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690263" y="473293"/>
            <a:ext cx="1554480" cy="1986398"/>
            <a:chOff x="9844188" y="829953"/>
            <a:chExt cx="1554480" cy="1986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44188" y="829953"/>
              <a:ext cx="1554479" cy="161994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4188" y="2542031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1936 – 2020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DCCBD-C3CB-39F1-8C79-F323603D0A7C}"/>
              </a:ext>
            </a:extLst>
          </p:cNvPr>
          <p:cNvGrpSpPr/>
          <p:nvPr/>
        </p:nvGrpSpPr>
        <p:grpSpPr>
          <a:xfrm>
            <a:off x="9644542" y="473293"/>
            <a:ext cx="1645920" cy="2205268"/>
            <a:chOff x="9896218" y="3529960"/>
            <a:chExt cx="1645920" cy="220526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DFE64F-7A72-3DB1-08F1-F31AC8458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54878" y="3529960"/>
              <a:ext cx="1489494" cy="184195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1200EB-9372-6BB2-BDF9-C8038ADDEBA7}"/>
                </a:ext>
              </a:extLst>
            </p:cNvPr>
            <p:cNvSpPr/>
            <p:nvPr/>
          </p:nvSpPr>
          <p:spPr>
            <a:xfrm>
              <a:off x="9896218" y="5460908"/>
              <a:ext cx="164592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1940 - 1981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75081" y="2254032"/>
            <a:ext cx="4124042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Attacked 27 Baluch of Pakistan Army stationed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Take charge of the armed resistance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Formed South Western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Hoisted the tri-color Bangladesh flag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the Independence Day Award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B84DF-732F-2518-B10E-E9926A70F3FB}"/>
              </a:ext>
            </a:extLst>
          </p:cNvPr>
          <p:cNvSpPr/>
          <p:nvPr/>
        </p:nvSpPr>
        <p:spPr>
          <a:xfrm>
            <a:off x="5388022" y="2254032"/>
            <a:ext cx="4124040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Escaped from West Pakistan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Commanded the Bangladesh Forces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Assassination of Ziaur Rahman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</a:t>
            </a:r>
          </a:p>
        </p:txBody>
      </p:sp>
    </p:spTree>
    <p:extLst>
      <p:ext uri="{BB962C8B-B14F-4D97-AF65-F5344CB8AC3E}">
        <p14:creationId xmlns:p14="http://schemas.microsoft.com/office/powerpoint/2010/main" val="34089687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2" grpId="0" animBg="1"/>
      <p:bldP spid="2" grpId="1" animBg="1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1837426" y="629920"/>
            <a:ext cx="3174521" cy="42008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86387" y="457392"/>
            <a:ext cx="3852504" cy="1685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09: </a:t>
            </a:r>
            <a:r>
              <a:rPr lang="en-US" sz="1600" dirty="0"/>
              <a:t>districts of Barisal and Patuakhali, and part of Khulna and Faridpur district</a:t>
            </a:r>
          </a:p>
          <a:p>
            <a:r>
              <a:rPr lang="en-US" sz="1600" b="1" dirty="0"/>
              <a:t>Headquarter: </a:t>
            </a:r>
            <a:r>
              <a:rPr lang="en-US" sz="1600" dirty="0"/>
              <a:t>Taki near </a:t>
            </a:r>
            <a:r>
              <a:rPr lang="en-US" sz="1600" dirty="0" err="1"/>
              <a:t>Bashirhat</a:t>
            </a:r>
            <a:endParaRPr lang="en-US" sz="1600" dirty="0"/>
          </a:p>
          <a:p>
            <a:r>
              <a:rPr lang="en-US" sz="1600" b="1" dirty="0"/>
              <a:t>Commander: </a:t>
            </a:r>
            <a:r>
              <a:rPr lang="en-US" sz="1600" dirty="0"/>
              <a:t>Major M. A. Jalil</a:t>
            </a:r>
          </a:p>
          <a:p>
            <a:r>
              <a:rPr lang="en-US" sz="1600" dirty="0"/>
              <a:t>(July 17 – December 24, 1971)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577334" y="457392"/>
            <a:ext cx="1554480" cy="1992798"/>
            <a:chOff x="9844188" y="823553"/>
            <a:chExt cx="1554480" cy="19927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80833" y="823553"/>
              <a:ext cx="1301337" cy="152765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4188" y="2542031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1942 – 1989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23349" y="2351210"/>
            <a:ext cx="384351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Strong Leadership to Sector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Founding members of political party Jatiyo Samajtantrik Dal</a:t>
            </a:r>
          </a:p>
        </p:txBody>
      </p:sp>
    </p:spTree>
    <p:extLst>
      <p:ext uri="{BB962C8B-B14F-4D97-AF65-F5344CB8AC3E}">
        <p14:creationId xmlns:p14="http://schemas.microsoft.com/office/powerpoint/2010/main" val="41651463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3623094" y="629920"/>
            <a:ext cx="1388853" cy="44855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86386" y="457392"/>
            <a:ext cx="4542617" cy="1311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10: </a:t>
            </a:r>
            <a:r>
              <a:rPr lang="en-US" sz="1600" dirty="0"/>
              <a:t>Constituted with the naval commandos</a:t>
            </a:r>
          </a:p>
          <a:p>
            <a:r>
              <a:rPr lang="en-US" sz="1600" b="1" dirty="0"/>
              <a:t>Commander:</a:t>
            </a:r>
            <a:r>
              <a:rPr lang="en-US" sz="1600" dirty="0"/>
              <a:t> Eight </a:t>
            </a:r>
            <a:r>
              <a:rPr lang="en-US" sz="1600" dirty="0" err="1"/>
              <a:t>Bangali</a:t>
            </a:r>
            <a:r>
              <a:rPr lang="en-US" sz="1600" dirty="0"/>
              <a:t> officers of Pakistan Navy, Commands this sector, later commanded by MN </a:t>
            </a:r>
            <a:r>
              <a:rPr lang="en-US" sz="1600" dirty="0" err="1"/>
              <a:t>Sumanta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86386" y="1985048"/>
            <a:ext cx="454261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They trained young student volunteers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Destruction and saboteering of coastal vessels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Destroyed seven ships including the Pakistani cargo ships MV Ohrmazd and MV Al-Abbas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 total of 17 Pakistani ships destroyed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Organized the navy for independent Bangladesh</a:t>
            </a:r>
          </a:p>
        </p:txBody>
      </p:sp>
    </p:spTree>
    <p:extLst>
      <p:ext uri="{BB962C8B-B14F-4D97-AF65-F5344CB8AC3E}">
        <p14:creationId xmlns:p14="http://schemas.microsoft.com/office/powerpoint/2010/main" val="31498439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2596551" y="629920"/>
            <a:ext cx="2415751" cy="138866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69740" y="447737"/>
            <a:ext cx="4129383" cy="1570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11: </a:t>
            </a:r>
            <a:r>
              <a:rPr lang="en-US" sz="1600" dirty="0"/>
              <a:t>Mymensingh and Tangail, parts of Rangpur - </a:t>
            </a:r>
            <a:r>
              <a:rPr lang="en-US" sz="1600" dirty="0" err="1"/>
              <a:t>Gaibandha</a:t>
            </a:r>
            <a:r>
              <a:rPr lang="en-US" sz="1600" dirty="0"/>
              <a:t>, </a:t>
            </a:r>
            <a:r>
              <a:rPr lang="en-US" sz="1600" dirty="0" err="1"/>
              <a:t>Ulipur</a:t>
            </a:r>
            <a:r>
              <a:rPr lang="en-US" sz="1600" dirty="0"/>
              <a:t>, </a:t>
            </a:r>
            <a:r>
              <a:rPr lang="en-US" sz="1600" dirty="0" err="1"/>
              <a:t>Kamalpur</a:t>
            </a:r>
            <a:r>
              <a:rPr lang="en-US" sz="1600" dirty="0"/>
              <a:t> and </a:t>
            </a:r>
            <a:r>
              <a:rPr lang="en-US" sz="1600" dirty="0" err="1"/>
              <a:t>Chilmari</a:t>
            </a:r>
            <a:endParaRPr lang="en-US" sz="1600" dirty="0"/>
          </a:p>
          <a:p>
            <a:r>
              <a:rPr lang="en-US" sz="1600" b="1" dirty="0"/>
              <a:t>Headquarter:</a:t>
            </a:r>
            <a:r>
              <a:rPr lang="en-US" sz="1600" dirty="0"/>
              <a:t> </a:t>
            </a:r>
            <a:r>
              <a:rPr lang="en-US" sz="1600" dirty="0" err="1"/>
              <a:t>Mahendraganj</a:t>
            </a:r>
            <a:endParaRPr lang="en-US" sz="1600" b="1" dirty="0"/>
          </a:p>
          <a:p>
            <a:r>
              <a:rPr lang="en-US" sz="1600" b="1" dirty="0"/>
              <a:t>Commander: </a:t>
            </a:r>
            <a:r>
              <a:rPr lang="en-US" sz="1600" dirty="0"/>
              <a:t>Major Abu Taher</a:t>
            </a:r>
          </a:p>
          <a:p>
            <a:r>
              <a:rPr lang="en-US" sz="1600" dirty="0"/>
              <a:t>(October 10, 1971 – November 2, 1971)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DDF97-C8C7-7172-6F53-BD594989A0D5}"/>
              </a:ext>
            </a:extLst>
          </p:cNvPr>
          <p:cNvSpPr/>
          <p:nvPr/>
        </p:nvSpPr>
        <p:spPr>
          <a:xfrm>
            <a:off x="5379740" y="447737"/>
            <a:ext cx="4378451" cy="1501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11: </a:t>
            </a:r>
            <a:r>
              <a:rPr lang="en-US" sz="1600" dirty="0"/>
              <a:t>Mymensingh and Tangail, parts of Rangpur - </a:t>
            </a:r>
            <a:r>
              <a:rPr lang="en-US" sz="1600" dirty="0" err="1"/>
              <a:t>Gaibandha</a:t>
            </a:r>
            <a:r>
              <a:rPr lang="en-US" sz="1600" dirty="0"/>
              <a:t>, </a:t>
            </a:r>
            <a:r>
              <a:rPr lang="en-US" sz="1600" dirty="0" err="1"/>
              <a:t>Ulipur</a:t>
            </a:r>
            <a:r>
              <a:rPr lang="en-US" sz="1600" dirty="0"/>
              <a:t>, </a:t>
            </a:r>
            <a:r>
              <a:rPr lang="en-US" sz="1600" dirty="0" err="1"/>
              <a:t>Kamalpur</a:t>
            </a:r>
            <a:r>
              <a:rPr lang="en-US" sz="1600" dirty="0"/>
              <a:t> and </a:t>
            </a:r>
            <a:r>
              <a:rPr lang="en-US" sz="1600" dirty="0" err="1"/>
              <a:t>Chilmari</a:t>
            </a:r>
            <a:endParaRPr lang="en-US" sz="1600" dirty="0"/>
          </a:p>
          <a:p>
            <a:r>
              <a:rPr lang="en-US" sz="1600" b="1" dirty="0"/>
              <a:t>Headquarter:</a:t>
            </a:r>
            <a:r>
              <a:rPr lang="en-US" sz="1600" dirty="0"/>
              <a:t> </a:t>
            </a:r>
            <a:r>
              <a:rPr lang="en-US" sz="1600" dirty="0" err="1"/>
              <a:t>Mahendraganj</a:t>
            </a:r>
            <a:endParaRPr lang="en-US" sz="1600" dirty="0"/>
          </a:p>
          <a:p>
            <a:r>
              <a:rPr lang="en-US" sz="1600" b="1" dirty="0"/>
              <a:t>Commander: </a:t>
            </a:r>
            <a:r>
              <a:rPr lang="en-US" sz="1600" dirty="0"/>
              <a:t>Sq. Leader M. </a:t>
            </a:r>
            <a:r>
              <a:rPr lang="en-US" sz="1600" dirty="0" err="1"/>
              <a:t>Hamidullah</a:t>
            </a:r>
            <a:r>
              <a:rPr lang="en-US" sz="1600" dirty="0"/>
              <a:t> Khan</a:t>
            </a:r>
          </a:p>
          <a:p>
            <a:r>
              <a:rPr lang="en-US" sz="1600" dirty="0"/>
              <a:t>(November 2, 1971 – April 6th, 1972)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856561" y="447737"/>
            <a:ext cx="1554480" cy="1986398"/>
            <a:chOff x="9844188" y="829953"/>
            <a:chExt cx="1554480" cy="1986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40868" y="829953"/>
              <a:ext cx="1161119" cy="161994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4188" y="2542031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1938 – 1976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DCCBD-C3CB-39F1-8C79-F323603D0A7C}"/>
              </a:ext>
            </a:extLst>
          </p:cNvPr>
          <p:cNvGrpSpPr/>
          <p:nvPr/>
        </p:nvGrpSpPr>
        <p:grpSpPr>
          <a:xfrm>
            <a:off x="9958600" y="447737"/>
            <a:ext cx="1645920" cy="2175504"/>
            <a:chOff x="9896218" y="3559724"/>
            <a:chExt cx="1645920" cy="21755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DFE64F-7A72-3DB1-08F1-F31AC8458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54878" y="3559724"/>
              <a:ext cx="1489494" cy="178242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1200EB-9372-6BB2-BDF9-C8038ADDEBA7}"/>
                </a:ext>
              </a:extLst>
            </p:cNvPr>
            <p:cNvSpPr/>
            <p:nvPr/>
          </p:nvSpPr>
          <p:spPr>
            <a:xfrm>
              <a:off x="9896218" y="5460908"/>
              <a:ext cx="164592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1938 - 2011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75081" y="2254032"/>
            <a:ext cx="4124042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Was sent to BDF HQ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Promoted to Major and appointed as subsector commander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October 10, handed over the commander of BDF sector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2 November 1971, lost his leg during debriefing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B84DF-732F-2518-B10E-E9926A70F3FB}"/>
              </a:ext>
            </a:extLst>
          </p:cNvPr>
          <p:cNvSpPr/>
          <p:nvPr/>
        </p:nvSpPr>
        <p:spPr>
          <a:xfrm>
            <a:off x="5401741" y="2275046"/>
            <a:ext cx="4356450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Planned and commanded the </a:t>
            </a:r>
            <a:r>
              <a:rPr lang="en-US" dirty="0" err="1">
                <a:solidFill>
                  <a:srgbClr val="00B050"/>
                </a:solidFill>
              </a:rPr>
              <a:t>Chilmari</a:t>
            </a:r>
            <a:r>
              <a:rPr lang="en-US" dirty="0">
                <a:solidFill>
                  <a:srgbClr val="00B050"/>
                </a:solidFill>
              </a:rPr>
              <a:t> river borne amphibious raid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Held three posts, officials of BD Govt., Principal BDF Representative of Guerilla Training, Commander of Sector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Promoted to Squadron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Protik”</a:t>
            </a:r>
          </a:p>
        </p:txBody>
      </p:sp>
    </p:spTree>
    <p:extLst>
      <p:ext uri="{BB962C8B-B14F-4D97-AF65-F5344CB8AC3E}">
        <p14:creationId xmlns:p14="http://schemas.microsoft.com/office/powerpoint/2010/main" val="11629441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2" grpId="0" animBg="1"/>
      <p:bldP spid="2" grpId="1" animBg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8F1D-AE0F-6F41-F91A-738F29B1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04" y="1360099"/>
            <a:ext cx="8596668" cy="742950"/>
          </a:xfrm>
        </p:spPr>
        <p:txBody>
          <a:bodyPr/>
          <a:lstStyle/>
          <a:p>
            <a:pPr algn="ctr"/>
            <a:r>
              <a:rPr lang="en-US" dirty="0"/>
              <a:t>Food for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AA95-D8F4-14A7-E46D-F39A7795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4" y="2885210"/>
            <a:ext cx="8596668" cy="133310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Imagine the challenges faced by the Sector Commanders and their brave soldiers in a war for independence. What qualities and values do you think were most crucial for their success, and how can we apply these lessons to our lives and society today?</a:t>
            </a:r>
          </a:p>
        </p:txBody>
      </p:sp>
    </p:spTree>
    <p:extLst>
      <p:ext uri="{BB962C8B-B14F-4D97-AF65-F5344CB8AC3E}">
        <p14:creationId xmlns:p14="http://schemas.microsoft.com/office/powerpoint/2010/main" val="3170992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4C46-4057-C92A-C334-F5768061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11" y="1092679"/>
            <a:ext cx="8596668" cy="805132"/>
          </a:xfrm>
        </p:spPr>
        <p:txBody>
          <a:bodyPr/>
          <a:lstStyle/>
          <a:p>
            <a:pPr algn="ctr"/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FD15-5C43-8039-B415-E5A284E6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19383"/>
            <a:ext cx="9588100" cy="3170536"/>
          </a:xfrm>
        </p:spPr>
        <p:txBody>
          <a:bodyPr/>
          <a:lstStyle/>
          <a:p>
            <a:pPr algn="just"/>
            <a:r>
              <a:rPr lang="en-US" dirty="0"/>
              <a:t>The Sector Commanders were more than military leaders; they were symbols of determination, sacrifice, and resilience.</a:t>
            </a:r>
          </a:p>
          <a:p>
            <a:pPr algn="just"/>
            <a:r>
              <a:rPr lang="en-US" dirty="0"/>
              <a:t>Their strategic brilliance and leadership, along with the spirit of the freedom fighters, led to Bangladesh's independence in 1971.</a:t>
            </a:r>
          </a:p>
          <a:p>
            <a:pPr algn="just"/>
            <a:r>
              <a:rPr lang="en-US" dirty="0"/>
              <a:t>Their legacy reminds us of the enduring values of courage, unity, and patriotism.</a:t>
            </a:r>
          </a:p>
          <a:p>
            <a:pPr algn="just"/>
            <a:r>
              <a:rPr lang="en-US" dirty="0"/>
              <a:t>This legacy continues to inspire us to advocate for justice, liberty, and the well-being of Bangladesh.</a:t>
            </a:r>
          </a:p>
          <a:p>
            <a:pPr algn="just"/>
            <a:r>
              <a:rPr lang="en-US" dirty="0"/>
              <a:t>Their sacrifices underscore the preciousness of freedom, which we must cherish, protect, and pass on to future generations.</a:t>
            </a:r>
          </a:p>
        </p:txBody>
      </p:sp>
    </p:spTree>
    <p:extLst>
      <p:ext uri="{BB962C8B-B14F-4D97-AF65-F5344CB8AC3E}">
        <p14:creationId xmlns:p14="http://schemas.microsoft.com/office/powerpoint/2010/main" val="639364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1A02-5048-72C7-D48D-7AC98AFE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692989"/>
          </a:xfrm>
        </p:spPr>
        <p:txBody>
          <a:bodyPr/>
          <a:lstStyle/>
          <a:p>
            <a:pPr algn="ctr"/>
            <a:r>
              <a:rPr lang="en-US" dirty="0"/>
              <a:t>Call to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E9B64-2B84-B942-89D5-8054D8C66768}"/>
              </a:ext>
            </a:extLst>
          </p:cNvPr>
          <p:cNvSpPr/>
          <p:nvPr/>
        </p:nvSpPr>
        <p:spPr>
          <a:xfrm>
            <a:off x="3480762" y="1875942"/>
            <a:ext cx="554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3D38A-48B1-356F-E090-0504C865D37F}"/>
              </a:ext>
            </a:extLst>
          </p:cNvPr>
          <p:cNvSpPr/>
          <p:nvPr/>
        </p:nvSpPr>
        <p:spPr>
          <a:xfrm>
            <a:off x="4275003" y="1875942"/>
            <a:ext cx="554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BCA02-F961-E94D-CC0E-9ACF10505354}"/>
              </a:ext>
            </a:extLst>
          </p:cNvPr>
          <p:cNvSpPr/>
          <p:nvPr/>
        </p:nvSpPr>
        <p:spPr>
          <a:xfrm>
            <a:off x="5003249" y="1884417"/>
            <a:ext cx="5982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37D8A-BEB9-C06B-BABB-C56311342514}"/>
              </a:ext>
            </a:extLst>
          </p:cNvPr>
          <p:cNvSpPr/>
          <p:nvPr/>
        </p:nvSpPr>
        <p:spPr>
          <a:xfrm>
            <a:off x="5758746" y="1888427"/>
            <a:ext cx="5549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666AF8-1295-2EC0-87E2-66E5985D7CEC}"/>
              </a:ext>
            </a:extLst>
          </p:cNvPr>
          <p:cNvGrpSpPr/>
          <p:nvPr/>
        </p:nvGrpSpPr>
        <p:grpSpPr>
          <a:xfrm>
            <a:off x="1457889" y="2799272"/>
            <a:ext cx="2300353" cy="1443538"/>
            <a:chOff x="1457889" y="2799272"/>
            <a:chExt cx="2300353" cy="14435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033A8D-2A3B-2EB0-D93D-62BAC0334101}"/>
                </a:ext>
              </a:extLst>
            </p:cNvPr>
            <p:cNvSpPr txBox="1"/>
            <p:nvPr/>
          </p:nvSpPr>
          <p:spPr>
            <a:xfrm>
              <a:off x="1457889" y="3719590"/>
              <a:ext cx="1624758" cy="5232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/>
                <a:t>EDUCATE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CC19C7-B654-FD60-C0B9-A197D8E29334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270268" y="2799272"/>
              <a:ext cx="1487974" cy="920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8E1776-9209-83E7-53AE-62C031D49820}"/>
              </a:ext>
            </a:extLst>
          </p:cNvPr>
          <p:cNvGrpSpPr/>
          <p:nvPr/>
        </p:nvGrpSpPr>
        <p:grpSpPr>
          <a:xfrm>
            <a:off x="3176707" y="2799272"/>
            <a:ext cx="1763550" cy="1431053"/>
            <a:chOff x="3176707" y="2799272"/>
            <a:chExt cx="1763550" cy="14310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EB6538-A8C2-99FD-BFA1-4B97ED93FDBE}"/>
                </a:ext>
              </a:extLst>
            </p:cNvPr>
            <p:cNvSpPr txBox="1"/>
            <p:nvPr/>
          </p:nvSpPr>
          <p:spPr>
            <a:xfrm>
              <a:off x="3176707" y="3707105"/>
              <a:ext cx="1763550" cy="5232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/>
                <a:t>PRESERVE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740534-FBB9-9763-BA28-726B57718F71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flipH="1">
              <a:off x="4058482" y="2799272"/>
              <a:ext cx="494001" cy="9078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BFAD45-ED25-F954-D530-5CBD86585D74}"/>
              </a:ext>
            </a:extLst>
          </p:cNvPr>
          <p:cNvGrpSpPr/>
          <p:nvPr/>
        </p:nvGrpSpPr>
        <p:grpSpPr>
          <a:xfrm>
            <a:off x="5049653" y="2807747"/>
            <a:ext cx="2231695" cy="1422427"/>
            <a:chOff x="5049653" y="2807747"/>
            <a:chExt cx="2231695" cy="14224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03D18D-8175-9726-30AC-3E5081A9AA48}"/>
                </a:ext>
              </a:extLst>
            </p:cNvPr>
            <p:cNvSpPr txBox="1"/>
            <p:nvPr/>
          </p:nvSpPr>
          <p:spPr>
            <a:xfrm>
              <a:off x="5049653" y="3706954"/>
              <a:ext cx="2231695" cy="5232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/>
                <a:t>CONTRIBUTE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8A628D-9972-25B1-51DB-702889722F4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305245" y="2807747"/>
              <a:ext cx="91440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E479E0-C361-BB26-9D9C-5AB73CCCBA0E}"/>
              </a:ext>
            </a:extLst>
          </p:cNvPr>
          <p:cNvGrpSpPr/>
          <p:nvPr/>
        </p:nvGrpSpPr>
        <p:grpSpPr>
          <a:xfrm>
            <a:off x="6036226" y="2811757"/>
            <a:ext cx="2979276" cy="1431053"/>
            <a:chOff x="6036226" y="2811757"/>
            <a:chExt cx="2979276" cy="14310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EE3CF6-5F72-1B4C-9B36-6AF6C43D8485}"/>
                </a:ext>
              </a:extLst>
            </p:cNvPr>
            <p:cNvSpPr txBox="1"/>
            <p:nvPr/>
          </p:nvSpPr>
          <p:spPr>
            <a:xfrm>
              <a:off x="7390744" y="3719590"/>
              <a:ext cx="1624758" cy="5232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/>
                <a:t>EMULATE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C454DF-2FE9-FCFA-B038-8C6F4AFDA5D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6036226" y="2811757"/>
              <a:ext cx="2166897" cy="9078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546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53CA-D467-E3D2-5E62-2D45201C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987" y="2843843"/>
            <a:ext cx="8596668" cy="71024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2408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BBF0394F-2E16-D83E-F6EB-728F569870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6" b="4166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pic>
        <p:nvPicPr>
          <p:cNvPr id="8" name="Picture 7" descr="A group of women marching with a flag&#10;&#10;Description automatically generated">
            <a:extLst>
              <a:ext uri="{FF2B5EF4-FFF2-40B4-BE49-F238E27FC236}">
                <a16:creationId xmlns:a16="http://schemas.microsoft.com/office/drawing/2014/main" id="{003582E3-2FF4-915F-4BB9-099C683D3B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703"/>
          <a:stretch/>
        </p:blipFill>
        <p:spPr>
          <a:xfrm>
            <a:off x="568452" y="567266"/>
            <a:ext cx="11055096" cy="5715000"/>
          </a:xfrm>
          <a:prstGeom prst="rect">
            <a:avLst/>
          </a:prstGeom>
        </p:spPr>
      </p:pic>
      <p:pic>
        <p:nvPicPr>
          <p:cNvPr id="9" name="Picture 8" descr="A group of men holding guns&#10;&#10;Description automatically generated">
            <a:extLst>
              <a:ext uri="{FF2B5EF4-FFF2-40B4-BE49-F238E27FC236}">
                <a16:creationId xmlns:a16="http://schemas.microsoft.com/office/drawing/2014/main" id="{2FE61101-7C45-A77B-4EC3-673ECE7ED44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 r="1" b="1"/>
          <a:stretch/>
        </p:blipFill>
        <p:spPr>
          <a:xfrm>
            <a:off x="596731" y="537445"/>
            <a:ext cx="11055096" cy="5715000"/>
          </a:xfrm>
          <a:prstGeom prst="rect">
            <a:avLst/>
          </a:prstGeom>
        </p:spPr>
      </p:pic>
      <p:pic>
        <p:nvPicPr>
          <p:cNvPr id="10" name="Picture 9" descr="A group of raised fists in front of a red sun&#10;&#10;Description automatically generated">
            <a:extLst>
              <a:ext uri="{FF2B5EF4-FFF2-40B4-BE49-F238E27FC236}">
                <a16:creationId xmlns:a16="http://schemas.microsoft.com/office/drawing/2014/main" id="{6D7081DA-5E0A-1F3F-7A35-C58EB5E7C3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0" r="1" b="138"/>
          <a:stretch/>
        </p:blipFill>
        <p:spPr>
          <a:xfrm>
            <a:off x="601757" y="563032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18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wind" invX="1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xit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xit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88DE-AD7A-FF59-7B84-18394145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571"/>
          </a:xfrm>
        </p:spPr>
        <p:txBody>
          <a:bodyPr/>
          <a:lstStyle/>
          <a:p>
            <a:r>
              <a:rPr lang="en-US" dirty="0"/>
              <a:t>Arising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7E1C-B5F8-8721-B9E6-C953EB97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7171"/>
            <a:ext cx="8891210" cy="519248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Who were the Sector Commanders, and what regions did they oversee during the Independence War in Bangladesh?</a:t>
            </a:r>
          </a:p>
          <a:p>
            <a:pPr algn="just"/>
            <a:r>
              <a:rPr lang="en-US" dirty="0"/>
              <a:t>What were the key responsibilities and challenges faced by these Sector Commanders during the war?</a:t>
            </a:r>
          </a:p>
          <a:p>
            <a:pPr algn="just"/>
            <a:r>
              <a:rPr lang="en-US" dirty="0"/>
              <a:t>How did the strategies and tactics employed by different Sector Commanders vary based on the regions they were responsible for?</a:t>
            </a:r>
          </a:p>
          <a:p>
            <a:pPr algn="just"/>
            <a:r>
              <a:rPr lang="en-US" dirty="0"/>
              <a:t>What role did the Sector Commanders play in coordinating with the Mukti Bahini (freedom fighters) and foreign support in the war?</a:t>
            </a:r>
          </a:p>
          <a:p>
            <a:pPr algn="just"/>
            <a:r>
              <a:rPr lang="en-US" dirty="0"/>
              <a:t>How did the leadership and dedication of these Sector Commanders contribute to the eventual victory and independence of Bangladesh?</a:t>
            </a:r>
          </a:p>
          <a:p>
            <a:pPr algn="just"/>
            <a:r>
              <a:rPr lang="en-US" dirty="0"/>
              <a:t>What challenges did the Sector Commanders face in terms of logistics, communication, and resources during the war?</a:t>
            </a:r>
          </a:p>
          <a:p>
            <a:pPr algn="just"/>
            <a:r>
              <a:rPr lang="en-US" dirty="0"/>
              <a:t>After the war, what roles did some of these Sector Commanders play in the newly independent Bangladesh?</a:t>
            </a:r>
          </a:p>
          <a:p>
            <a:pPr algn="just"/>
            <a:r>
              <a:rPr lang="en-US" dirty="0"/>
              <a:t>How are the Sector Commanders of the Independence War remembered and honored in modern-day Bangladesh?</a:t>
            </a:r>
          </a:p>
        </p:txBody>
      </p:sp>
    </p:spTree>
    <p:extLst>
      <p:ext uri="{BB962C8B-B14F-4D97-AF65-F5344CB8AC3E}">
        <p14:creationId xmlns:p14="http://schemas.microsoft.com/office/powerpoint/2010/main" val="374270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4325112" y="629920"/>
            <a:ext cx="686835" cy="399694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86387" y="457391"/>
            <a:ext cx="3837244" cy="1270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01: </a:t>
            </a:r>
            <a:r>
              <a:rPr lang="en-US" sz="1600" dirty="0"/>
              <a:t>Chittagong and Chittagong Hill Tracts, Eastern Part of Noakhali</a:t>
            </a:r>
          </a:p>
          <a:p>
            <a:r>
              <a:rPr lang="en-US" sz="1600" b="1" dirty="0"/>
              <a:t>Headquarter: </a:t>
            </a:r>
            <a:r>
              <a:rPr lang="en-US" sz="1600" dirty="0" err="1"/>
              <a:t>Harina</a:t>
            </a:r>
            <a:endParaRPr lang="en-US" sz="1600" dirty="0"/>
          </a:p>
          <a:p>
            <a:r>
              <a:rPr lang="en-US" sz="1600" b="1" dirty="0"/>
              <a:t>Commander: </a:t>
            </a:r>
            <a:r>
              <a:rPr lang="en-US" sz="1600" dirty="0"/>
              <a:t>Major Ziaur Rahman</a:t>
            </a:r>
          </a:p>
          <a:p>
            <a:r>
              <a:rPr lang="en-US" sz="1600" dirty="0"/>
              <a:t>(April 10, 1971 – May 05, 1971)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DDF97-C8C7-7172-6F53-BD594989A0D5}"/>
              </a:ext>
            </a:extLst>
          </p:cNvPr>
          <p:cNvSpPr/>
          <p:nvPr/>
        </p:nvSpPr>
        <p:spPr>
          <a:xfrm>
            <a:off x="5372561" y="457391"/>
            <a:ext cx="3840372" cy="1377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01: </a:t>
            </a:r>
            <a:r>
              <a:rPr lang="en-US" sz="1600" dirty="0"/>
              <a:t>Chittagong and Chittagong Hill Tracts, Eastern Part of Noakhali</a:t>
            </a:r>
          </a:p>
          <a:p>
            <a:r>
              <a:rPr lang="en-US" sz="1600" b="1" dirty="0"/>
              <a:t>Headquarter: </a:t>
            </a:r>
            <a:r>
              <a:rPr lang="en-US" sz="1600" dirty="0" err="1"/>
              <a:t>Harina</a:t>
            </a:r>
            <a:endParaRPr lang="en-US" sz="1600" dirty="0"/>
          </a:p>
          <a:p>
            <a:r>
              <a:rPr lang="en-US" sz="1600" b="1" dirty="0"/>
              <a:t>Commander: </a:t>
            </a:r>
            <a:r>
              <a:rPr lang="en-US" sz="1600" dirty="0"/>
              <a:t>Major Rafiqul Islam</a:t>
            </a:r>
          </a:p>
          <a:p>
            <a:r>
              <a:rPr lang="en-US" sz="1600" dirty="0"/>
              <a:t>(June 10, 1971 – April 06, 1972)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682567" y="531807"/>
            <a:ext cx="1554480" cy="2271600"/>
            <a:chOff x="9845118" y="531806"/>
            <a:chExt cx="1554480" cy="2271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8980" y="531806"/>
              <a:ext cx="1525043" cy="188455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5118" y="2529086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1936-1981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DCCBD-C3CB-39F1-8C79-F323603D0A7C}"/>
              </a:ext>
            </a:extLst>
          </p:cNvPr>
          <p:cNvGrpSpPr/>
          <p:nvPr/>
        </p:nvGrpSpPr>
        <p:grpSpPr>
          <a:xfrm>
            <a:off x="9706429" y="531807"/>
            <a:ext cx="1645920" cy="2384705"/>
            <a:chOff x="9896218" y="3350523"/>
            <a:chExt cx="1645920" cy="23847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DFE64F-7A72-3DB1-08F1-F31AC8458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23972" y="3350523"/>
              <a:ext cx="1595865" cy="203339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1200EB-9372-6BB2-BDF9-C8038ADDEBA7}"/>
                </a:ext>
              </a:extLst>
            </p:cNvPr>
            <p:cNvSpPr/>
            <p:nvPr/>
          </p:nvSpPr>
          <p:spPr>
            <a:xfrm>
              <a:off x="9896218" y="5460908"/>
              <a:ext cx="164592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1943 - Age 80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91857" y="1956644"/>
            <a:ext cx="3843518" cy="2944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Announcement of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Organized Infantry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Strong Leadership to Sector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Organized and Created Sector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Commander of Z 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 &amp; “Icy Bravery”</a:t>
            </a:r>
          </a:p>
        </p:txBody>
      </p:sp>
    </p:spTree>
    <p:extLst>
      <p:ext uri="{BB962C8B-B14F-4D97-AF65-F5344CB8AC3E}">
        <p14:creationId xmlns:p14="http://schemas.microsoft.com/office/powerpoint/2010/main" val="5068831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2852928" y="629920"/>
            <a:ext cx="2159019" cy="30642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86387" y="457391"/>
            <a:ext cx="3837244" cy="1398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Sector 02: </a:t>
            </a:r>
            <a:r>
              <a:rPr lang="en-US" sz="1600" dirty="0"/>
              <a:t>Dhaka, Comilla, Faridpur, and part of Noakhali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Headquarter: </a:t>
            </a:r>
            <a:r>
              <a:rPr lang="en-US" sz="1600" dirty="0" err="1"/>
              <a:t>Melaghar</a:t>
            </a:r>
            <a:endParaRPr lang="en-US" sz="1600" dirty="0"/>
          </a:p>
          <a:p>
            <a:r>
              <a:rPr lang="en-US" sz="1600" b="1" dirty="0">
                <a:solidFill>
                  <a:schemeClr val="bg1"/>
                </a:solidFill>
              </a:rPr>
              <a:t>Commander: </a:t>
            </a:r>
            <a:r>
              <a:rPr lang="en-US" sz="1600" dirty="0"/>
              <a:t>Major Khaled Mosharraf</a:t>
            </a:r>
          </a:p>
          <a:p>
            <a:r>
              <a:rPr lang="en-US" sz="1600" dirty="0"/>
              <a:t>(April 10, 1971 – September 22, 1971)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DDF97-C8C7-7172-6F53-BD594989A0D5}"/>
              </a:ext>
            </a:extLst>
          </p:cNvPr>
          <p:cNvSpPr/>
          <p:nvPr/>
        </p:nvSpPr>
        <p:spPr>
          <a:xfrm>
            <a:off x="5393061" y="457391"/>
            <a:ext cx="3840372" cy="1324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02: </a:t>
            </a:r>
            <a:r>
              <a:rPr lang="en-US" sz="1600" dirty="0"/>
              <a:t>Dhaka, Comilla, Faridpur, and part of Noakhali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Headquarter: </a:t>
            </a:r>
            <a:r>
              <a:rPr lang="en-US" sz="1600" dirty="0" err="1"/>
              <a:t>Melaghar</a:t>
            </a:r>
            <a:endParaRPr lang="en-US" sz="1600" dirty="0"/>
          </a:p>
          <a:p>
            <a:r>
              <a:rPr lang="en-US" sz="1600" b="1" dirty="0"/>
              <a:t>Commander: </a:t>
            </a:r>
            <a:r>
              <a:rPr lang="en-US" sz="1600" dirty="0"/>
              <a:t>Major ATM Haider</a:t>
            </a:r>
          </a:p>
          <a:p>
            <a:r>
              <a:rPr lang="en-US" sz="1600" dirty="0"/>
              <a:t>(September 22, 1971 – April 06, 1972)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682567" y="565704"/>
            <a:ext cx="1554480" cy="2237703"/>
            <a:chOff x="9845118" y="565703"/>
            <a:chExt cx="1554480" cy="22377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8980" y="565703"/>
              <a:ext cx="1525043" cy="181676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5118" y="2529086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1937 - 1975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DCCBD-C3CB-39F1-8C79-F323603D0A7C}"/>
              </a:ext>
            </a:extLst>
          </p:cNvPr>
          <p:cNvGrpSpPr/>
          <p:nvPr/>
        </p:nvGrpSpPr>
        <p:grpSpPr>
          <a:xfrm>
            <a:off x="9699755" y="565704"/>
            <a:ext cx="1645920" cy="2276884"/>
            <a:chOff x="9896218" y="3458344"/>
            <a:chExt cx="1645920" cy="22768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DFE64F-7A72-3DB1-08F1-F31AC8458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23650" y="3458344"/>
              <a:ext cx="1596509" cy="181774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1200EB-9372-6BB2-BDF9-C8038ADDEBA7}"/>
                </a:ext>
              </a:extLst>
            </p:cNvPr>
            <p:cNvSpPr/>
            <p:nvPr/>
          </p:nvSpPr>
          <p:spPr>
            <a:xfrm>
              <a:off x="9896218" y="5460908"/>
              <a:ext cx="164592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1942 - 1975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74655" y="2162048"/>
            <a:ext cx="384351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Second in Command of the 4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EBR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Strong Leadership to Sector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Formed Crack Platoon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Wounded by Gunshot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Appointed Chief of General Staff of Bangladesh Army.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B84DF-732F-2518-B10E-E9926A70F3FB}"/>
              </a:ext>
            </a:extLst>
          </p:cNvPr>
          <p:cNvSpPr/>
          <p:nvPr/>
        </p:nvSpPr>
        <p:spPr>
          <a:xfrm>
            <a:off x="5383250" y="2162048"/>
            <a:ext cx="384351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Went India and returned with Mukti Bahini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7 October 1971, Joined K Force, second-in-command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Command guerrilla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Was promoted to Major and commanding officer of 13 EBR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Was promoted to Lieutenant Colonel in 1973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</a:t>
            </a:r>
          </a:p>
        </p:txBody>
      </p:sp>
    </p:spTree>
    <p:extLst>
      <p:ext uri="{BB962C8B-B14F-4D97-AF65-F5344CB8AC3E}">
        <p14:creationId xmlns:p14="http://schemas.microsoft.com/office/powerpoint/2010/main" val="38844090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2" grpId="0" animBg="1"/>
      <p:bldP spid="2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2889504" y="629920"/>
            <a:ext cx="2122443" cy="20492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69741" y="447737"/>
            <a:ext cx="3837244" cy="1426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03: </a:t>
            </a:r>
            <a:r>
              <a:rPr lang="en-US" sz="1600" dirty="0" err="1"/>
              <a:t>Churaman</a:t>
            </a:r>
            <a:r>
              <a:rPr lang="en-US" sz="1600" dirty="0"/>
              <a:t> Kathi, north Sylhet, </a:t>
            </a:r>
            <a:r>
              <a:rPr lang="en-US" sz="1600" dirty="0" err="1"/>
              <a:t>Singerbil</a:t>
            </a:r>
            <a:r>
              <a:rPr lang="en-US" sz="1600" dirty="0"/>
              <a:t> of south </a:t>
            </a:r>
            <a:r>
              <a:rPr lang="en-US" sz="1600" dirty="0" err="1"/>
              <a:t>Brahmanbaria</a:t>
            </a:r>
            <a:endParaRPr lang="en-US" sz="1600" dirty="0"/>
          </a:p>
          <a:p>
            <a:r>
              <a:rPr lang="en-US" sz="1600" b="1" dirty="0"/>
              <a:t>Headquarter:</a:t>
            </a:r>
            <a:r>
              <a:rPr lang="en-US" sz="1600" dirty="0"/>
              <a:t> </a:t>
            </a:r>
            <a:r>
              <a:rPr lang="en-US" sz="1600" dirty="0" err="1"/>
              <a:t>Hejamara</a:t>
            </a:r>
            <a:endParaRPr lang="en-US" sz="1600" b="1" dirty="0"/>
          </a:p>
          <a:p>
            <a:r>
              <a:rPr lang="en-US" sz="1600" b="1" dirty="0"/>
              <a:t>Commander: </a:t>
            </a:r>
            <a:r>
              <a:rPr lang="en-US" sz="1600" dirty="0"/>
              <a:t>Major K. M. Shafiullah (April 10, 1971 – July 21, 1971)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DDF97-C8C7-7172-6F53-BD594989A0D5}"/>
              </a:ext>
            </a:extLst>
          </p:cNvPr>
          <p:cNvSpPr/>
          <p:nvPr/>
        </p:nvSpPr>
        <p:spPr>
          <a:xfrm>
            <a:off x="5378227" y="447737"/>
            <a:ext cx="3840372" cy="135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03: </a:t>
            </a:r>
            <a:r>
              <a:rPr lang="en-US" sz="1600" dirty="0" err="1"/>
              <a:t>Churaman</a:t>
            </a:r>
            <a:r>
              <a:rPr lang="en-US" sz="1600" dirty="0"/>
              <a:t> Kathi, north Sylhet, </a:t>
            </a:r>
            <a:r>
              <a:rPr lang="en-US" sz="1600" dirty="0" err="1"/>
              <a:t>Singerbil</a:t>
            </a:r>
            <a:r>
              <a:rPr lang="en-US" sz="1600" dirty="0"/>
              <a:t> of south </a:t>
            </a:r>
            <a:r>
              <a:rPr lang="en-US" sz="1600" dirty="0" err="1"/>
              <a:t>Brahmanbaria</a:t>
            </a:r>
            <a:endParaRPr lang="en-US" sz="1600" dirty="0"/>
          </a:p>
          <a:p>
            <a:r>
              <a:rPr lang="en-US" sz="1600" b="1" dirty="0"/>
              <a:t>Headquarter:</a:t>
            </a:r>
            <a:r>
              <a:rPr lang="en-US" sz="1600" dirty="0"/>
              <a:t> </a:t>
            </a:r>
            <a:r>
              <a:rPr lang="en-US" sz="1600" dirty="0" err="1"/>
              <a:t>Hejamara</a:t>
            </a:r>
            <a:endParaRPr lang="en-US" sz="1600" dirty="0"/>
          </a:p>
          <a:p>
            <a:r>
              <a:rPr lang="en-US" sz="1600" b="1" dirty="0"/>
              <a:t>Commander: </a:t>
            </a:r>
            <a:r>
              <a:rPr lang="en-US" sz="1600" dirty="0"/>
              <a:t>A. N. M. </a:t>
            </a:r>
            <a:r>
              <a:rPr lang="en-US" sz="1600" dirty="0" err="1"/>
              <a:t>Nuruzzaman</a:t>
            </a:r>
            <a:endParaRPr lang="en-US" sz="1600" dirty="0"/>
          </a:p>
          <a:p>
            <a:r>
              <a:rPr lang="en-US" sz="1600" dirty="0"/>
              <a:t>(July 23, 1971 – April 6, 1972)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681637" y="553949"/>
            <a:ext cx="1554480" cy="2262403"/>
            <a:chOff x="9844188" y="553948"/>
            <a:chExt cx="1554480" cy="22624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85924" y="553948"/>
              <a:ext cx="1491155" cy="184027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4188" y="2542031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1934–Age 89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DCCBD-C3CB-39F1-8C79-F323603D0A7C}"/>
              </a:ext>
            </a:extLst>
          </p:cNvPr>
          <p:cNvGrpSpPr/>
          <p:nvPr/>
        </p:nvGrpSpPr>
        <p:grpSpPr>
          <a:xfrm>
            <a:off x="9681637" y="579518"/>
            <a:ext cx="1645920" cy="2205267"/>
            <a:chOff x="9896218" y="3529961"/>
            <a:chExt cx="1645920" cy="22052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DFE64F-7A72-3DB1-08F1-F31AC8458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23650" y="3529961"/>
              <a:ext cx="1596509" cy="167451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1200EB-9372-6BB2-BDF9-C8038ADDEBA7}"/>
                </a:ext>
              </a:extLst>
            </p:cNvPr>
            <p:cNvSpPr/>
            <p:nvPr/>
          </p:nvSpPr>
          <p:spPr>
            <a:xfrm>
              <a:off x="9896218" y="5460908"/>
              <a:ext cx="164592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1938 - 1993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75081" y="2254032"/>
            <a:ext cx="384351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Second in Command of the 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EBR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Revolted and killed 4 West Pakistani officers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Was appointed one of three brigade commanders, S-Force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Chief of Army Staff in April 1972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B84DF-732F-2518-B10E-E9926A70F3FB}"/>
              </a:ext>
            </a:extLst>
          </p:cNvPr>
          <p:cNvSpPr/>
          <p:nvPr/>
        </p:nvSpPr>
        <p:spPr>
          <a:xfrm>
            <a:off x="5389385" y="2254032"/>
            <a:ext cx="384351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Joined S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Commander of sector-3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Promoted to brigadier general.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</a:t>
            </a:r>
          </a:p>
        </p:txBody>
      </p:sp>
    </p:spTree>
    <p:extLst>
      <p:ext uri="{BB962C8B-B14F-4D97-AF65-F5344CB8AC3E}">
        <p14:creationId xmlns:p14="http://schemas.microsoft.com/office/powerpoint/2010/main" val="33008059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2" grpId="0" animBg="1"/>
      <p:bldP spid="2" grpId="1" animBg="1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4123944" y="629920"/>
            <a:ext cx="888003" cy="16377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86387" y="457392"/>
            <a:ext cx="3843518" cy="1398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Sector 04: </a:t>
            </a:r>
            <a:r>
              <a:rPr lang="en-US" sz="1600" dirty="0" err="1"/>
              <a:t>Habiganj</a:t>
            </a:r>
            <a:r>
              <a:rPr lang="en-US" sz="1600" dirty="0"/>
              <a:t> District</a:t>
            </a:r>
          </a:p>
          <a:p>
            <a:r>
              <a:rPr lang="en-US" sz="1600" dirty="0"/>
              <a:t>Headquarter: </a:t>
            </a:r>
            <a:r>
              <a:rPr lang="en-US" sz="1600" dirty="0" err="1"/>
              <a:t>Karimganj</a:t>
            </a:r>
            <a:r>
              <a:rPr lang="en-US" sz="1600" dirty="0"/>
              <a:t> and later at </a:t>
            </a:r>
            <a:r>
              <a:rPr lang="en-US" sz="1600" dirty="0" err="1"/>
              <a:t>Masimpur</a:t>
            </a:r>
            <a:endParaRPr lang="en-US" sz="1600" dirty="0"/>
          </a:p>
          <a:p>
            <a:r>
              <a:rPr lang="en-US" sz="1600" dirty="0"/>
              <a:t>Commander: Major Chitta Ranjan Dutta (April 10, 1971 – April 6, 1972)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681637" y="553949"/>
            <a:ext cx="1554480" cy="2262403"/>
            <a:chOff x="9844188" y="553948"/>
            <a:chExt cx="1554480" cy="22624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80833" y="553948"/>
              <a:ext cx="1301337" cy="184027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4188" y="2542031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1929 – 2020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95059" y="1984248"/>
            <a:ext cx="384351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Mentally prepared himself for a possible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Key sector commander of the Mukti Bahini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Was appointed as brigade commander in Rangpur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Major-general of the Bangladesh Army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</a:t>
            </a:r>
          </a:p>
        </p:txBody>
      </p:sp>
    </p:spTree>
    <p:extLst>
      <p:ext uri="{BB962C8B-B14F-4D97-AF65-F5344CB8AC3E}">
        <p14:creationId xmlns:p14="http://schemas.microsoft.com/office/powerpoint/2010/main" val="483893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4114800" y="629920"/>
            <a:ext cx="897147" cy="11440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86387" y="457392"/>
            <a:ext cx="3843518" cy="1398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05: </a:t>
            </a:r>
            <a:r>
              <a:rPr lang="en-US" sz="1600" dirty="0"/>
              <a:t>Durgapur to Dawki and eastern borders of Sylhet District</a:t>
            </a:r>
          </a:p>
          <a:p>
            <a:r>
              <a:rPr lang="en-US" sz="1600" b="1" dirty="0"/>
              <a:t>Headquarter: </a:t>
            </a:r>
            <a:r>
              <a:rPr lang="en-US" sz="1600" dirty="0"/>
              <a:t>Banshtola</a:t>
            </a:r>
          </a:p>
          <a:p>
            <a:r>
              <a:rPr lang="en-US" sz="1600" b="1" dirty="0"/>
              <a:t>Commander: </a:t>
            </a:r>
            <a:r>
              <a:rPr lang="en-US" sz="1600" dirty="0"/>
              <a:t>Major Mir Shawkat Ali (April 10, 1971 – April 6, 1972)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681637" y="657930"/>
            <a:ext cx="1554480" cy="2158422"/>
            <a:chOff x="9844188" y="657929"/>
            <a:chExt cx="1554480" cy="21584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80833" y="657929"/>
              <a:ext cx="1301337" cy="163231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4188" y="2542031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1938 – 2010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95059" y="1984248"/>
            <a:ext cx="384351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Joined the 8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EBR &amp; revolted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Key sector commander of the Mukti Bahini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Commanded the Battle of Kalurghat in April 1971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Appointed &amp; commanded 12 thousand 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Raid on Chhatak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Promoted to Lieutenant colonel.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</a:t>
            </a:r>
          </a:p>
        </p:txBody>
      </p:sp>
    </p:spTree>
    <p:extLst>
      <p:ext uri="{BB962C8B-B14F-4D97-AF65-F5344CB8AC3E}">
        <p14:creationId xmlns:p14="http://schemas.microsoft.com/office/powerpoint/2010/main" val="22627830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bangladesh with white circles and black text&#10;&#10;Description automatically generated">
            <a:extLst>
              <a:ext uri="{FF2B5EF4-FFF2-40B4-BE49-F238E27FC236}">
                <a16:creationId xmlns:a16="http://schemas.microsoft.com/office/drawing/2014/main" id="{CE72E496-C6CF-4C29-35F9-5EFCCBFAC0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4910263" cy="688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5D29F-BF46-369E-29BF-88D121260ECF}"/>
              </a:ext>
            </a:extLst>
          </p:cNvPr>
          <p:cNvCxnSpPr>
            <a:cxnSpLocks/>
          </p:cNvCxnSpPr>
          <p:nvPr/>
        </p:nvCxnSpPr>
        <p:spPr>
          <a:xfrm flipV="1">
            <a:off x="1179576" y="629920"/>
            <a:ext cx="3832371" cy="3484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79C0D-1961-FEA6-A32C-249A632DEA4F}"/>
              </a:ext>
            </a:extLst>
          </p:cNvPr>
          <p:cNvCxnSpPr/>
          <p:nvPr/>
        </p:nvCxnSpPr>
        <p:spPr>
          <a:xfrm>
            <a:off x="5011947" y="629920"/>
            <a:ext cx="3364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38AC8-CA1E-4915-E315-CD476E177F6C}"/>
              </a:ext>
            </a:extLst>
          </p:cNvPr>
          <p:cNvSpPr/>
          <p:nvPr/>
        </p:nvSpPr>
        <p:spPr>
          <a:xfrm>
            <a:off x="5386387" y="457391"/>
            <a:ext cx="3843518" cy="1632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Sector 06: </a:t>
            </a:r>
            <a:r>
              <a:rPr lang="en-US" sz="1600" dirty="0"/>
              <a:t>Rangpur District and part of Dinajpur District.</a:t>
            </a:r>
          </a:p>
          <a:p>
            <a:r>
              <a:rPr lang="en-US" sz="1600" b="1" dirty="0"/>
              <a:t>Headquarter: </a:t>
            </a:r>
            <a:r>
              <a:rPr lang="en-US" sz="1600" dirty="0"/>
              <a:t>Burimari near Patgram</a:t>
            </a:r>
          </a:p>
          <a:p>
            <a:r>
              <a:rPr lang="en-US" sz="1600" b="1" dirty="0"/>
              <a:t>Commander: </a:t>
            </a:r>
          </a:p>
          <a:p>
            <a:r>
              <a:rPr lang="en-US" sz="1600" dirty="0"/>
              <a:t>Wing Commander M Khademul Bashar (April 10, 1971 – April 6, 1972)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7F5325-CB35-77BC-62AB-19433AA223E8}"/>
              </a:ext>
            </a:extLst>
          </p:cNvPr>
          <p:cNvGrpSpPr/>
          <p:nvPr/>
        </p:nvGrpSpPr>
        <p:grpSpPr>
          <a:xfrm>
            <a:off x="9681637" y="805260"/>
            <a:ext cx="1554480" cy="2011092"/>
            <a:chOff x="9844188" y="805259"/>
            <a:chExt cx="1554480" cy="20110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254D9-52DB-63B4-A9C5-0FA5DB5D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80833" y="805259"/>
              <a:ext cx="1301337" cy="133765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4D1766-01C9-A0A6-F719-EBFAF0C1FF1C}"/>
                </a:ext>
              </a:extLst>
            </p:cNvPr>
            <p:cNvSpPr/>
            <p:nvPr/>
          </p:nvSpPr>
          <p:spPr>
            <a:xfrm>
              <a:off x="9844188" y="2542031"/>
              <a:ext cx="1554480" cy="2743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1935 – 1976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DDA6C8-A924-BAD1-C45D-EFEBACD86B3D}"/>
              </a:ext>
            </a:extLst>
          </p:cNvPr>
          <p:cNvSpPr/>
          <p:nvPr/>
        </p:nvSpPr>
        <p:spPr>
          <a:xfrm>
            <a:off x="5386387" y="2290243"/>
            <a:ext cx="3843518" cy="3273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Contribution: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Served as Senior Operations Officer of Tejgaon Air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Appointed as BDF Sector Commander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Formation of the Bangladesh Air Force in 1971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Awarded “Bir Uttam”</a:t>
            </a:r>
          </a:p>
        </p:txBody>
      </p:sp>
    </p:spTree>
    <p:extLst>
      <p:ext uri="{BB962C8B-B14F-4D97-AF65-F5344CB8AC3E}">
        <p14:creationId xmlns:p14="http://schemas.microsoft.com/office/powerpoint/2010/main" val="37017477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626</TotalTime>
  <Words>1469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SECTORS IN 1971</vt:lpstr>
      <vt:lpstr>PowerPoint Presentation</vt:lpstr>
      <vt:lpstr>Arising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Food for thought</vt:lpstr>
      <vt:lpstr>Recap</vt:lpstr>
      <vt:lpstr>Call to 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SECTORS IN 1971</dc:title>
  <dc:creator>Joydev Ghosh Joy</dc:creator>
  <cp:lastModifiedBy>Joydev Ghosh Joy</cp:lastModifiedBy>
  <cp:revision>69</cp:revision>
  <dcterms:created xsi:type="dcterms:W3CDTF">2023-09-22T08:51:51Z</dcterms:created>
  <dcterms:modified xsi:type="dcterms:W3CDTF">2023-10-01T18:30:32Z</dcterms:modified>
</cp:coreProperties>
</file>