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8013700" cy="5670550"/>
  <p:notesSz cx="8013700" cy="56705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1027" y="1757870"/>
            <a:ext cx="6811645" cy="119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02055" y="3175508"/>
            <a:ext cx="560959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0685" y="1304226"/>
            <a:ext cx="3485959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27055" y="1304226"/>
            <a:ext cx="3485959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010525" cy="5667375"/>
          </a:xfrm>
          <a:custGeom>
            <a:avLst/>
            <a:gdLst/>
            <a:ahLst/>
            <a:cxnLst/>
            <a:rect l="l" t="t" r="r" b="b"/>
            <a:pathLst>
              <a:path w="8010525" h="5667375">
                <a:moveTo>
                  <a:pt x="8010525" y="5667375"/>
                </a:moveTo>
                <a:lnTo>
                  <a:pt x="0" y="5667375"/>
                </a:lnTo>
                <a:lnTo>
                  <a:pt x="0" y="0"/>
                </a:lnTo>
                <a:lnTo>
                  <a:pt x="8010525" y="0"/>
                </a:lnTo>
                <a:lnTo>
                  <a:pt x="8010525" y="5667375"/>
                </a:lnTo>
                <a:close/>
              </a:path>
            </a:pathLst>
          </a:custGeom>
          <a:solidFill>
            <a:srgbClr val="111B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937" y="185814"/>
            <a:ext cx="1795780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685" y="1304226"/>
            <a:ext cx="7212330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24658" y="5273611"/>
            <a:ext cx="256438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0685" y="5273611"/>
            <a:ext cx="1843151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769864" y="5273611"/>
            <a:ext cx="1843151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hyperlink" Target="http://www.google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hyperlink" Target="http://www.google.com/" TargetMode="External"/><Relationship Id="rId4" Type="http://schemas.openxmlformats.org/officeDocument/2006/relationships/image" Target="../media/image17.png"/><Relationship Id="rId5" Type="http://schemas.openxmlformats.org/officeDocument/2006/relationships/hyperlink" Target="http://example.com/%27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8397" y="325067"/>
            <a:ext cx="1000177" cy="99082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4859" y="2774342"/>
            <a:ext cx="762301" cy="40973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2779" y="2774342"/>
            <a:ext cx="390679" cy="41926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70267" y="2692325"/>
            <a:ext cx="371622" cy="495496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4341614" y="2692325"/>
            <a:ext cx="1199515" cy="600710"/>
            <a:chOff x="4341614" y="2692325"/>
            <a:chExt cx="1199515" cy="600710"/>
          </a:xfrm>
        </p:grpSpPr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1614" y="2692325"/>
              <a:ext cx="543140" cy="5431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83041" y="2692325"/>
              <a:ext cx="657485" cy="600312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4150726" y="5030895"/>
            <a:ext cx="381635" cy="381635"/>
            <a:chOff x="4150726" y="5030895"/>
            <a:chExt cx="381635" cy="381635"/>
          </a:xfrm>
        </p:grpSpPr>
        <p:sp>
          <p:nvSpPr>
            <p:cNvPr id="10" name="object 10" descr=""/>
            <p:cNvSpPr/>
            <p:nvPr/>
          </p:nvSpPr>
          <p:spPr>
            <a:xfrm>
              <a:off x="4150726" y="5030895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327732" y="381150"/>
                  </a:moveTo>
                  <a:lnTo>
                    <a:pt x="53418" y="381150"/>
                  </a:lnTo>
                  <a:lnTo>
                    <a:pt x="49700" y="380784"/>
                  </a:lnTo>
                  <a:lnTo>
                    <a:pt x="14090" y="361750"/>
                  </a:lnTo>
                  <a:lnTo>
                    <a:pt x="0" y="327732"/>
                  </a:lnTo>
                  <a:lnTo>
                    <a:pt x="0" y="53418"/>
                  </a:lnTo>
                  <a:lnTo>
                    <a:pt x="19399" y="14090"/>
                  </a:lnTo>
                  <a:lnTo>
                    <a:pt x="53418" y="0"/>
                  </a:lnTo>
                  <a:lnTo>
                    <a:pt x="57172" y="0"/>
                  </a:lnTo>
                  <a:lnTo>
                    <a:pt x="327732" y="0"/>
                  </a:lnTo>
                  <a:lnTo>
                    <a:pt x="367059" y="19399"/>
                  </a:lnTo>
                  <a:lnTo>
                    <a:pt x="381150" y="53418"/>
                  </a:lnTo>
                  <a:lnTo>
                    <a:pt x="381150" y="327732"/>
                  </a:lnTo>
                  <a:lnTo>
                    <a:pt x="361750" y="367059"/>
                  </a:lnTo>
                  <a:lnTo>
                    <a:pt x="331450" y="380784"/>
                  </a:lnTo>
                  <a:lnTo>
                    <a:pt x="327732" y="381150"/>
                  </a:lnTo>
                  <a:close/>
                </a:path>
              </a:pathLst>
            </a:custGeom>
            <a:solidFill>
              <a:srgbClr val="120F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14003" y="5118739"/>
              <a:ext cx="250874" cy="199508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3479093" y="5071258"/>
            <a:ext cx="429259" cy="304800"/>
            <a:chOff x="3479093" y="5071258"/>
            <a:chExt cx="429259" cy="304800"/>
          </a:xfrm>
        </p:grpSpPr>
        <p:sp>
          <p:nvSpPr>
            <p:cNvPr id="13" name="object 13" descr=""/>
            <p:cNvSpPr/>
            <p:nvPr/>
          </p:nvSpPr>
          <p:spPr>
            <a:xfrm>
              <a:off x="3479093" y="5071258"/>
              <a:ext cx="429259" cy="304800"/>
            </a:xfrm>
            <a:custGeom>
              <a:avLst/>
              <a:gdLst/>
              <a:ahLst/>
              <a:cxnLst/>
              <a:rect l="l" t="t" r="r" b="b"/>
              <a:pathLst>
                <a:path w="429260" h="304800">
                  <a:moveTo>
                    <a:pt x="214397" y="304518"/>
                  </a:moveTo>
                  <a:lnTo>
                    <a:pt x="143219" y="303367"/>
                  </a:lnTo>
                  <a:lnTo>
                    <a:pt x="87260" y="300632"/>
                  </a:lnTo>
                  <a:lnTo>
                    <a:pt x="47066" y="295306"/>
                  </a:lnTo>
                  <a:lnTo>
                    <a:pt x="14450" y="269947"/>
                  </a:lnTo>
                  <a:lnTo>
                    <a:pt x="3832" y="226135"/>
                  </a:lnTo>
                  <a:lnTo>
                    <a:pt x="141" y="163814"/>
                  </a:lnTo>
                  <a:lnTo>
                    <a:pt x="0" y="152259"/>
                  </a:lnTo>
                  <a:lnTo>
                    <a:pt x="137" y="140708"/>
                  </a:lnTo>
                  <a:lnTo>
                    <a:pt x="3716" y="78497"/>
                  </a:lnTo>
                  <a:lnTo>
                    <a:pt x="14176" y="34842"/>
                  </a:lnTo>
                  <a:lnTo>
                    <a:pt x="46792" y="9483"/>
                  </a:lnTo>
                  <a:lnTo>
                    <a:pt x="86989" y="4115"/>
                  </a:lnTo>
                  <a:lnTo>
                    <a:pt x="142950" y="1287"/>
                  </a:lnTo>
                  <a:lnTo>
                    <a:pt x="192666" y="186"/>
                  </a:lnTo>
                  <a:lnTo>
                    <a:pt x="214129" y="0"/>
                  </a:lnTo>
                  <a:lnTo>
                    <a:pt x="235591" y="143"/>
                  </a:lnTo>
                  <a:lnTo>
                    <a:pt x="285304" y="1151"/>
                  </a:lnTo>
                  <a:lnTo>
                    <a:pt x="341260" y="3886"/>
                  </a:lnTo>
                  <a:lnTo>
                    <a:pt x="381453" y="9211"/>
                  </a:lnTo>
                  <a:lnTo>
                    <a:pt x="414069" y="34571"/>
                  </a:lnTo>
                  <a:lnTo>
                    <a:pt x="424733" y="78382"/>
                  </a:lnTo>
                  <a:lnTo>
                    <a:pt x="428610" y="140704"/>
                  </a:lnTo>
                  <a:lnTo>
                    <a:pt x="428794" y="152259"/>
                  </a:lnTo>
                  <a:lnTo>
                    <a:pt x="428652" y="163853"/>
                  </a:lnTo>
                  <a:lnTo>
                    <a:pt x="424964" y="226256"/>
                  </a:lnTo>
                  <a:lnTo>
                    <a:pt x="417433" y="263627"/>
                  </a:lnTo>
                  <a:lnTo>
                    <a:pt x="388442" y="293001"/>
                  </a:lnTo>
                  <a:lnTo>
                    <a:pt x="341537" y="300635"/>
                  </a:lnTo>
                  <a:lnTo>
                    <a:pt x="285576" y="303367"/>
                  </a:lnTo>
                  <a:lnTo>
                    <a:pt x="235860" y="304374"/>
                  </a:lnTo>
                  <a:lnTo>
                    <a:pt x="214397" y="304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650551" y="5158269"/>
              <a:ext cx="111760" cy="130810"/>
            </a:xfrm>
            <a:custGeom>
              <a:avLst/>
              <a:gdLst/>
              <a:ahLst/>
              <a:cxnLst/>
              <a:rect l="l" t="t" r="r" b="b"/>
              <a:pathLst>
                <a:path w="111760" h="130810">
                  <a:moveTo>
                    <a:pt x="6" y="130496"/>
                  </a:moveTo>
                  <a:lnTo>
                    <a:pt x="0" y="0"/>
                  </a:lnTo>
                  <a:lnTo>
                    <a:pt x="111191" y="65248"/>
                  </a:lnTo>
                  <a:lnTo>
                    <a:pt x="6" y="130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81728" y="1456587"/>
            <a:ext cx="3077845" cy="1140460"/>
          </a:xfrm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marL="12700" marR="5080" indent="620395">
              <a:lnSpc>
                <a:spcPts val="3979"/>
              </a:lnSpc>
              <a:spcBef>
                <a:spcPts val="915"/>
              </a:spcBef>
            </a:pPr>
            <a:r>
              <a:rPr dirty="0" sz="4000" spc="-10" b="0">
                <a:latin typeface="Arial Black"/>
                <a:cs typeface="Arial Black"/>
              </a:rPr>
              <a:t>Python </a:t>
            </a:r>
            <a:r>
              <a:rPr dirty="0" sz="4000" spc="-265" b="0">
                <a:latin typeface="Arial Black"/>
                <a:cs typeface="Arial Black"/>
              </a:rPr>
              <a:t>Cheat</a:t>
            </a:r>
            <a:r>
              <a:rPr dirty="0" sz="4000" spc="-275" b="0">
                <a:latin typeface="Arial Black"/>
                <a:cs typeface="Arial Black"/>
              </a:rPr>
              <a:t> </a:t>
            </a:r>
            <a:r>
              <a:rPr dirty="0" sz="4000" spc="-305" b="0">
                <a:latin typeface="Arial Black"/>
                <a:cs typeface="Arial Black"/>
              </a:rPr>
              <a:t>Sheet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023456" y="3279286"/>
            <a:ext cx="3714750" cy="1620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Pandas</a:t>
            </a:r>
            <a:r>
              <a:rPr dirty="0" sz="22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590">
                <a:solidFill>
                  <a:srgbClr val="FFFFFF"/>
                </a:solidFill>
                <a:latin typeface="Arial Black"/>
                <a:cs typeface="Arial Black"/>
              </a:rPr>
              <a:t>|</a:t>
            </a:r>
            <a:r>
              <a:rPr dirty="0" sz="22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0">
                <a:solidFill>
                  <a:srgbClr val="FFFFFF"/>
                </a:solidFill>
                <a:latin typeface="Arial Black"/>
                <a:cs typeface="Arial Black"/>
              </a:rPr>
              <a:t>Numpy</a:t>
            </a:r>
            <a:r>
              <a:rPr dirty="0" sz="22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590">
                <a:solidFill>
                  <a:srgbClr val="FFFFFF"/>
                </a:solidFill>
                <a:latin typeface="Arial Black"/>
                <a:cs typeface="Arial Black"/>
              </a:rPr>
              <a:t>|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10">
                <a:solidFill>
                  <a:srgbClr val="FFFFFF"/>
                </a:solidFill>
                <a:latin typeface="Arial Black"/>
                <a:cs typeface="Arial Black"/>
              </a:rPr>
              <a:t>Sklearn </a:t>
            </a:r>
            <a:r>
              <a:rPr dirty="0" sz="2200" spc="-75">
                <a:solidFill>
                  <a:srgbClr val="FFFFFF"/>
                </a:solidFill>
                <a:latin typeface="Arial Black"/>
                <a:cs typeface="Arial Black"/>
              </a:rPr>
              <a:t>Matplotlib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590">
                <a:solidFill>
                  <a:srgbClr val="FFFFFF"/>
                </a:solidFill>
                <a:latin typeface="Arial Black"/>
                <a:cs typeface="Arial Black"/>
              </a:rPr>
              <a:t>|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Seaborn</a:t>
            </a:r>
            <a:endParaRPr sz="2200">
              <a:latin typeface="Arial Black"/>
              <a:cs typeface="Arial Black"/>
            </a:endParaRPr>
          </a:p>
          <a:p>
            <a:pPr algn="ctr" marL="72390">
              <a:lnSpc>
                <a:spcPct val="100000"/>
              </a:lnSpc>
              <a:spcBef>
                <a:spcPts val="434"/>
              </a:spcBef>
            </a:pPr>
            <a:r>
              <a:rPr dirty="0" sz="2200" spc="-285">
                <a:solidFill>
                  <a:srgbClr val="FFFFFF"/>
                </a:solidFill>
                <a:latin typeface="Arial Black"/>
                <a:cs typeface="Arial Black"/>
              </a:rPr>
              <a:t>BS4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590">
                <a:solidFill>
                  <a:srgbClr val="FFFFFF"/>
                </a:solidFill>
                <a:latin typeface="Arial Black"/>
                <a:cs typeface="Arial Black"/>
              </a:rPr>
              <a:t>|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Selenium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590">
                <a:solidFill>
                  <a:srgbClr val="FFFFFF"/>
                </a:solidFill>
                <a:latin typeface="Arial Black"/>
                <a:cs typeface="Arial Black"/>
              </a:rPr>
              <a:t>|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Scrapy</a:t>
            </a:r>
            <a:endParaRPr sz="2200">
              <a:latin typeface="Arial Black"/>
              <a:cs typeface="Arial Black"/>
            </a:endParaRPr>
          </a:p>
          <a:p>
            <a:pPr marL="1195070">
              <a:lnSpc>
                <a:spcPct val="100000"/>
              </a:lnSpc>
              <a:spcBef>
                <a:spcPts val="1650"/>
              </a:spcBef>
            </a:pP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dirty="0" sz="1400" spc="-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Arial Black"/>
                <a:cs typeface="Arial Black"/>
              </a:rPr>
              <a:t>Frank</a:t>
            </a: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Andrade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2696" y="1220903"/>
            <a:ext cx="2045335" cy="44958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0" b="1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 Scraping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Let's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look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syntax.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2696" y="2864510"/>
            <a:ext cx="2637790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200"/>
              </a:lnSpc>
              <a:spcBef>
                <a:spcPts val="100"/>
              </a:spcBef>
            </a:pP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element,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but the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behind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website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hundreds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them.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2696" y="4084194"/>
            <a:ext cx="2900680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200"/>
              </a:lnSpc>
              <a:spcBef>
                <a:spcPts val="100"/>
              </a:spcBef>
            </a:pP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structured with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“nodes”.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rectangle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below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represents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(element,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attribute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nodes)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791" y="1981533"/>
            <a:ext cx="106056" cy="18104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7507" y="1971157"/>
            <a:ext cx="106056" cy="18104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3844" y="2002041"/>
            <a:ext cx="106056" cy="18104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1472" y="2002041"/>
            <a:ext cx="106056" cy="181042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07367" y="2338611"/>
            <a:ext cx="457200" cy="95885"/>
          </a:xfrm>
          <a:custGeom>
            <a:avLst/>
            <a:gdLst/>
            <a:ahLst/>
            <a:cxnLst/>
            <a:rect l="l" t="t" r="r" b="b"/>
            <a:pathLst>
              <a:path w="457200" h="95885">
                <a:moveTo>
                  <a:pt x="7559" y="0"/>
                </a:moveTo>
                <a:lnTo>
                  <a:pt x="16573" y="1339"/>
                </a:lnTo>
                <a:lnTo>
                  <a:pt x="23841" y="2382"/>
                </a:lnTo>
                <a:lnTo>
                  <a:pt x="28930" y="9082"/>
                </a:lnTo>
                <a:lnTo>
                  <a:pt x="28930" y="41092"/>
                </a:lnTo>
                <a:lnTo>
                  <a:pt x="30795" y="50561"/>
                </a:lnTo>
                <a:lnTo>
                  <a:pt x="35890" y="58326"/>
                </a:lnTo>
                <a:lnTo>
                  <a:pt x="43465" y="63579"/>
                </a:lnTo>
                <a:lnTo>
                  <a:pt x="52772" y="65510"/>
                </a:lnTo>
                <a:lnTo>
                  <a:pt x="403859" y="65510"/>
                </a:lnTo>
                <a:lnTo>
                  <a:pt x="413104" y="63600"/>
                </a:lnTo>
                <a:lnTo>
                  <a:pt x="420686" y="58382"/>
                </a:lnTo>
                <a:lnTo>
                  <a:pt x="425815" y="50623"/>
                </a:lnTo>
                <a:lnTo>
                  <a:pt x="427701" y="41092"/>
                </a:lnTo>
                <a:lnTo>
                  <a:pt x="427701" y="8635"/>
                </a:lnTo>
                <a:lnTo>
                  <a:pt x="433516" y="1637"/>
                </a:lnTo>
                <a:lnTo>
                  <a:pt x="441221" y="1191"/>
                </a:lnTo>
                <a:lnTo>
                  <a:pt x="449798" y="595"/>
                </a:lnTo>
                <a:lnTo>
                  <a:pt x="456776" y="7444"/>
                </a:lnTo>
                <a:lnTo>
                  <a:pt x="456776" y="46452"/>
                </a:lnTo>
                <a:lnTo>
                  <a:pt x="453026" y="65452"/>
                </a:lnTo>
                <a:lnTo>
                  <a:pt x="442802" y="80975"/>
                </a:lnTo>
                <a:lnTo>
                  <a:pt x="427644" y="91446"/>
                </a:lnTo>
                <a:lnTo>
                  <a:pt x="409092" y="95287"/>
                </a:lnTo>
                <a:lnTo>
                  <a:pt x="47683" y="95287"/>
                </a:lnTo>
                <a:lnTo>
                  <a:pt x="3750" y="65452"/>
                </a:lnTo>
                <a:lnTo>
                  <a:pt x="0" y="7146"/>
                </a:lnTo>
                <a:lnTo>
                  <a:pt x="7559" y="0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660484" y="2338611"/>
            <a:ext cx="457200" cy="95885"/>
          </a:xfrm>
          <a:custGeom>
            <a:avLst/>
            <a:gdLst/>
            <a:ahLst/>
            <a:cxnLst/>
            <a:rect l="l" t="t" r="r" b="b"/>
            <a:pathLst>
              <a:path w="457200" h="95885">
                <a:moveTo>
                  <a:pt x="7559" y="0"/>
                </a:moveTo>
                <a:lnTo>
                  <a:pt x="16573" y="1339"/>
                </a:lnTo>
                <a:lnTo>
                  <a:pt x="23841" y="2382"/>
                </a:lnTo>
                <a:lnTo>
                  <a:pt x="28930" y="9082"/>
                </a:lnTo>
                <a:lnTo>
                  <a:pt x="28930" y="41092"/>
                </a:lnTo>
                <a:lnTo>
                  <a:pt x="30795" y="50561"/>
                </a:lnTo>
                <a:lnTo>
                  <a:pt x="35890" y="58326"/>
                </a:lnTo>
                <a:lnTo>
                  <a:pt x="43465" y="63579"/>
                </a:lnTo>
                <a:lnTo>
                  <a:pt x="52772" y="65510"/>
                </a:lnTo>
                <a:lnTo>
                  <a:pt x="403859" y="65510"/>
                </a:lnTo>
                <a:lnTo>
                  <a:pt x="413104" y="63600"/>
                </a:lnTo>
                <a:lnTo>
                  <a:pt x="420686" y="58382"/>
                </a:lnTo>
                <a:lnTo>
                  <a:pt x="425815" y="50623"/>
                </a:lnTo>
                <a:lnTo>
                  <a:pt x="427701" y="41092"/>
                </a:lnTo>
                <a:lnTo>
                  <a:pt x="427701" y="8635"/>
                </a:lnTo>
                <a:lnTo>
                  <a:pt x="433516" y="1637"/>
                </a:lnTo>
                <a:lnTo>
                  <a:pt x="441221" y="1191"/>
                </a:lnTo>
                <a:lnTo>
                  <a:pt x="449798" y="595"/>
                </a:lnTo>
                <a:lnTo>
                  <a:pt x="456776" y="7444"/>
                </a:lnTo>
                <a:lnTo>
                  <a:pt x="456776" y="46452"/>
                </a:lnTo>
                <a:lnTo>
                  <a:pt x="453026" y="65452"/>
                </a:lnTo>
                <a:lnTo>
                  <a:pt x="442802" y="80975"/>
                </a:lnTo>
                <a:lnTo>
                  <a:pt x="427644" y="91446"/>
                </a:lnTo>
                <a:lnTo>
                  <a:pt x="409092" y="95287"/>
                </a:lnTo>
                <a:lnTo>
                  <a:pt x="47683" y="95287"/>
                </a:lnTo>
                <a:lnTo>
                  <a:pt x="3750" y="65452"/>
                </a:lnTo>
                <a:lnTo>
                  <a:pt x="0" y="7146"/>
                </a:lnTo>
                <a:lnTo>
                  <a:pt x="7559" y="0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343564" y="2580058"/>
            <a:ext cx="2371725" cy="98425"/>
            <a:chOff x="343564" y="2580058"/>
            <a:chExt cx="2371725" cy="98425"/>
          </a:xfrm>
        </p:grpSpPr>
        <p:sp>
          <p:nvSpPr>
            <p:cNvPr id="12" name="object 12" descr=""/>
            <p:cNvSpPr/>
            <p:nvPr/>
          </p:nvSpPr>
          <p:spPr>
            <a:xfrm>
              <a:off x="364266" y="2629013"/>
              <a:ext cx="2329815" cy="0"/>
            </a:xfrm>
            <a:custGeom>
              <a:avLst/>
              <a:gdLst/>
              <a:ahLst/>
              <a:cxnLst/>
              <a:rect l="l" t="t" r="r" b="b"/>
              <a:pathLst>
                <a:path w="2329815" h="0">
                  <a:moveTo>
                    <a:pt x="0" y="0"/>
                  </a:moveTo>
                  <a:lnTo>
                    <a:pt x="2329725" y="0"/>
                  </a:lnTo>
                </a:path>
              </a:pathLst>
            </a:custGeom>
            <a:ln w="23606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57107" y="2593602"/>
              <a:ext cx="57785" cy="71120"/>
            </a:xfrm>
            <a:custGeom>
              <a:avLst/>
              <a:gdLst/>
              <a:ahLst/>
              <a:cxnLst/>
              <a:rect l="l" t="t" r="r" b="b"/>
              <a:pathLst>
                <a:path w="57784" h="71119">
                  <a:moveTo>
                    <a:pt x="57269" y="0"/>
                  </a:moveTo>
                  <a:lnTo>
                    <a:pt x="0" y="35410"/>
                  </a:lnTo>
                  <a:lnTo>
                    <a:pt x="57269" y="70820"/>
                  </a:lnTo>
                </a:path>
              </a:pathLst>
            </a:custGeom>
            <a:ln w="26646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643880" y="2593602"/>
              <a:ext cx="57785" cy="71120"/>
            </a:xfrm>
            <a:custGeom>
              <a:avLst/>
              <a:gdLst/>
              <a:ahLst/>
              <a:cxnLst/>
              <a:rect l="l" t="t" r="r" b="b"/>
              <a:pathLst>
                <a:path w="57785" h="71119">
                  <a:moveTo>
                    <a:pt x="0" y="0"/>
                  </a:moveTo>
                  <a:lnTo>
                    <a:pt x="57269" y="35410"/>
                  </a:lnTo>
                  <a:lnTo>
                    <a:pt x="0" y="70820"/>
                  </a:lnTo>
                </a:path>
              </a:pathLst>
            </a:custGeom>
            <a:ln w="26646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56130" y="4549062"/>
            <a:ext cx="2667000" cy="866140"/>
            <a:chOff x="156130" y="4549062"/>
            <a:chExt cx="2667000" cy="866140"/>
          </a:xfrm>
        </p:grpSpPr>
        <p:sp>
          <p:nvSpPr>
            <p:cNvPr id="16" name="object 16" descr=""/>
            <p:cNvSpPr/>
            <p:nvPr/>
          </p:nvSpPr>
          <p:spPr>
            <a:xfrm>
              <a:off x="1506938" y="4737655"/>
              <a:ext cx="0" cy="66675"/>
            </a:xfrm>
            <a:custGeom>
              <a:avLst/>
              <a:gdLst/>
              <a:ahLst/>
              <a:cxnLst/>
              <a:rect l="l" t="t" r="r" b="b"/>
              <a:pathLst>
                <a:path w="0" h="66675">
                  <a:moveTo>
                    <a:pt x="0" y="66160"/>
                  </a:moveTo>
                  <a:lnTo>
                    <a:pt x="0" y="0"/>
                  </a:lnTo>
                </a:path>
              </a:pathLst>
            </a:custGeom>
            <a:ln w="29179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231255" y="4558224"/>
              <a:ext cx="543560" cy="172720"/>
            </a:xfrm>
            <a:custGeom>
              <a:avLst/>
              <a:gdLst/>
              <a:ahLst/>
              <a:cxnLst/>
              <a:rect l="l" t="t" r="r" b="b"/>
              <a:pathLst>
                <a:path w="543560" h="172720">
                  <a:moveTo>
                    <a:pt x="516296" y="172250"/>
                  </a:moveTo>
                  <a:lnTo>
                    <a:pt x="27232" y="172250"/>
                  </a:lnTo>
                  <a:lnTo>
                    <a:pt x="16682" y="170132"/>
                  </a:lnTo>
                  <a:lnTo>
                    <a:pt x="8020" y="164371"/>
                  </a:lnTo>
                  <a:lnTo>
                    <a:pt x="2156" y="155861"/>
                  </a:lnTo>
                  <a:lnTo>
                    <a:pt x="0" y="145497"/>
                  </a:lnTo>
                  <a:lnTo>
                    <a:pt x="0" y="26753"/>
                  </a:lnTo>
                  <a:lnTo>
                    <a:pt x="2156" y="16389"/>
                  </a:lnTo>
                  <a:lnTo>
                    <a:pt x="8020" y="7879"/>
                  </a:lnTo>
                  <a:lnTo>
                    <a:pt x="16682" y="2118"/>
                  </a:lnTo>
                  <a:lnTo>
                    <a:pt x="27232" y="0"/>
                  </a:lnTo>
                  <a:lnTo>
                    <a:pt x="515923" y="0"/>
                  </a:lnTo>
                  <a:lnTo>
                    <a:pt x="526473" y="2118"/>
                  </a:lnTo>
                  <a:lnTo>
                    <a:pt x="535135" y="7879"/>
                  </a:lnTo>
                  <a:lnTo>
                    <a:pt x="540999" y="16389"/>
                  </a:lnTo>
                  <a:lnTo>
                    <a:pt x="543155" y="26753"/>
                  </a:lnTo>
                  <a:lnTo>
                    <a:pt x="543155" y="145130"/>
                  </a:lnTo>
                  <a:lnTo>
                    <a:pt x="541214" y="155707"/>
                  </a:lnTo>
                  <a:lnTo>
                    <a:pt x="535461" y="164325"/>
                  </a:lnTo>
                  <a:lnTo>
                    <a:pt x="526840" y="170126"/>
                  </a:lnTo>
                  <a:lnTo>
                    <a:pt x="516296" y="172250"/>
                  </a:lnTo>
                  <a:close/>
                </a:path>
              </a:pathLst>
            </a:custGeom>
            <a:solidFill>
              <a:srgbClr val="F2F2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21929" y="4549062"/>
              <a:ext cx="562610" cy="191135"/>
            </a:xfrm>
            <a:custGeom>
              <a:avLst/>
              <a:gdLst/>
              <a:ahLst/>
              <a:cxnLst/>
              <a:rect l="l" t="t" r="r" b="b"/>
              <a:pathLst>
                <a:path w="562610" h="191135">
                  <a:moveTo>
                    <a:pt x="525622" y="190575"/>
                  </a:moveTo>
                  <a:lnTo>
                    <a:pt x="36558" y="190575"/>
                  </a:lnTo>
                  <a:lnTo>
                    <a:pt x="22347" y="187746"/>
                  </a:lnTo>
                  <a:lnTo>
                    <a:pt x="10725" y="180038"/>
                  </a:lnTo>
                  <a:lnTo>
                    <a:pt x="2879" y="168620"/>
                  </a:lnTo>
                  <a:lnTo>
                    <a:pt x="0" y="154659"/>
                  </a:lnTo>
                  <a:lnTo>
                    <a:pt x="0" y="35916"/>
                  </a:lnTo>
                  <a:lnTo>
                    <a:pt x="2879" y="21955"/>
                  </a:lnTo>
                  <a:lnTo>
                    <a:pt x="10725" y="10536"/>
                  </a:lnTo>
                  <a:lnTo>
                    <a:pt x="22347" y="2828"/>
                  </a:lnTo>
                  <a:lnTo>
                    <a:pt x="36558" y="0"/>
                  </a:lnTo>
                  <a:lnTo>
                    <a:pt x="525622" y="0"/>
                  </a:lnTo>
                  <a:lnTo>
                    <a:pt x="539833" y="2828"/>
                  </a:lnTo>
                  <a:lnTo>
                    <a:pt x="551456" y="10536"/>
                  </a:lnTo>
                  <a:lnTo>
                    <a:pt x="556051" y="17225"/>
                  </a:lnTo>
                  <a:lnTo>
                    <a:pt x="36558" y="17225"/>
                  </a:lnTo>
                  <a:lnTo>
                    <a:pt x="29179" y="18702"/>
                  </a:lnTo>
                  <a:lnTo>
                    <a:pt x="23128" y="22722"/>
                  </a:lnTo>
                  <a:lnTo>
                    <a:pt x="19037" y="28666"/>
                  </a:lnTo>
                  <a:lnTo>
                    <a:pt x="17533" y="35916"/>
                  </a:lnTo>
                  <a:lnTo>
                    <a:pt x="17533" y="154659"/>
                  </a:lnTo>
                  <a:lnTo>
                    <a:pt x="19037" y="161908"/>
                  </a:lnTo>
                  <a:lnTo>
                    <a:pt x="23128" y="167853"/>
                  </a:lnTo>
                  <a:lnTo>
                    <a:pt x="29179" y="171872"/>
                  </a:lnTo>
                  <a:lnTo>
                    <a:pt x="36558" y="173350"/>
                  </a:lnTo>
                  <a:lnTo>
                    <a:pt x="556051" y="173350"/>
                  </a:lnTo>
                  <a:lnTo>
                    <a:pt x="551456" y="180038"/>
                  </a:lnTo>
                  <a:lnTo>
                    <a:pt x="539833" y="187746"/>
                  </a:lnTo>
                  <a:lnTo>
                    <a:pt x="525622" y="190575"/>
                  </a:lnTo>
                  <a:close/>
                </a:path>
                <a:path w="562610" h="191135">
                  <a:moveTo>
                    <a:pt x="556051" y="173350"/>
                  </a:moveTo>
                  <a:lnTo>
                    <a:pt x="525622" y="173350"/>
                  </a:lnTo>
                  <a:lnTo>
                    <a:pt x="533001" y="171872"/>
                  </a:lnTo>
                  <a:lnTo>
                    <a:pt x="539052" y="167853"/>
                  </a:lnTo>
                  <a:lnTo>
                    <a:pt x="543144" y="161908"/>
                  </a:lnTo>
                  <a:lnTo>
                    <a:pt x="544647" y="154659"/>
                  </a:lnTo>
                  <a:lnTo>
                    <a:pt x="544647" y="35916"/>
                  </a:lnTo>
                  <a:lnTo>
                    <a:pt x="543144" y="28666"/>
                  </a:lnTo>
                  <a:lnTo>
                    <a:pt x="539052" y="22722"/>
                  </a:lnTo>
                  <a:lnTo>
                    <a:pt x="533001" y="18702"/>
                  </a:lnTo>
                  <a:lnTo>
                    <a:pt x="525622" y="17225"/>
                  </a:lnTo>
                  <a:lnTo>
                    <a:pt x="556051" y="17225"/>
                  </a:lnTo>
                  <a:lnTo>
                    <a:pt x="559301" y="21955"/>
                  </a:lnTo>
                  <a:lnTo>
                    <a:pt x="562181" y="35916"/>
                  </a:lnTo>
                  <a:lnTo>
                    <a:pt x="562181" y="154659"/>
                  </a:lnTo>
                  <a:lnTo>
                    <a:pt x="559301" y="168620"/>
                  </a:lnTo>
                  <a:lnTo>
                    <a:pt x="556051" y="173350"/>
                  </a:lnTo>
                  <a:close/>
                </a:path>
              </a:pathLst>
            </a:custGeom>
            <a:solidFill>
              <a:srgbClr val="CCD5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34685" y="4823154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w="0" h="86360">
                  <a:moveTo>
                    <a:pt x="0" y="85797"/>
                  </a:moveTo>
                  <a:lnTo>
                    <a:pt x="0" y="0"/>
                  </a:lnTo>
                </a:path>
              </a:pathLst>
            </a:custGeom>
            <a:ln w="28660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02919" y="4918493"/>
              <a:ext cx="476884" cy="191135"/>
            </a:xfrm>
            <a:custGeom>
              <a:avLst/>
              <a:gdLst/>
              <a:ahLst/>
              <a:cxnLst/>
              <a:rect l="l" t="t" r="r" b="b"/>
              <a:pathLst>
                <a:path w="476884" h="191135">
                  <a:moveTo>
                    <a:pt x="476415" y="35915"/>
                  </a:moveTo>
                  <a:lnTo>
                    <a:pt x="473532" y="21945"/>
                  </a:lnTo>
                  <a:lnTo>
                    <a:pt x="470281" y="17221"/>
                  </a:lnTo>
                  <a:lnTo>
                    <a:pt x="465683" y="10528"/>
                  </a:lnTo>
                  <a:lnTo>
                    <a:pt x="454063" y="2819"/>
                  </a:lnTo>
                  <a:lnTo>
                    <a:pt x="439839" y="0"/>
                  </a:lnTo>
                  <a:lnTo>
                    <a:pt x="36563" y="0"/>
                  </a:lnTo>
                  <a:lnTo>
                    <a:pt x="22352" y="2819"/>
                  </a:lnTo>
                  <a:lnTo>
                    <a:pt x="10731" y="10528"/>
                  </a:lnTo>
                  <a:lnTo>
                    <a:pt x="2882" y="21945"/>
                  </a:lnTo>
                  <a:lnTo>
                    <a:pt x="0" y="35915"/>
                  </a:lnTo>
                  <a:lnTo>
                    <a:pt x="0" y="154660"/>
                  </a:lnTo>
                  <a:lnTo>
                    <a:pt x="2882" y="168617"/>
                  </a:lnTo>
                  <a:lnTo>
                    <a:pt x="10731" y="180035"/>
                  </a:lnTo>
                  <a:lnTo>
                    <a:pt x="22352" y="187744"/>
                  </a:lnTo>
                  <a:lnTo>
                    <a:pt x="36563" y="190576"/>
                  </a:lnTo>
                  <a:lnTo>
                    <a:pt x="439839" y="190576"/>
                  </a:lnTo>
                  <a:lnTo>
                    <a:pt x="454063" y="187744"/>
                  </a:lnTo>
                  <a:lnTo>
                    <a:pt x="465683" y="180035"/>
                  </a:lnTo>
                  <a:lnTo>
                    <a:pt x="470281" y="173342"/>
                  </a:lnTo>
                  <a:lnTo>
                    <a:pt x="473532" y="168617"/>
                  </a:lnTo>
                  <a:lnTo>
                    <a:pt x="476415" y="154660"/>
                  </a:lnTo>
                  <a:lnTo>
                    <a:pt x="476415" y="35915"/>
                  </a:lnTo>
                  <a:close/>
                </a:path>
              </a:pathLst>
            </a:custGeom>
            <a:solidFill>
              <a:srgbClr val="FDC1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65457" y="4931473"/>
              <a:ext cx="543560" cy="172720"/>
            </a:xfrm>
            <a:custGeom>
              <a:avLst/>
              <a:gdLst/>
              <a:ahLst/>
              <a:cxnLst/>
              <a:rect l="l" t="t" r="r" b="b"/>
              <a:pathLst>
                <a:path w="543560" h="172720">
                  <a:moveTo>
                    <a:pt x="516296" y="172250"/>
                  </a:moveTo>
                  <a:lnTo>
                    <a:pt x="27232" y="172250"/>
                  </a:lnTo>
                  <a:lnTo>
                    <a:pt x="16682" y="170132"/>
                  </a:lnTo>
                  <a:lnTo>
                    <a:pt x="8020" y="164371"/>
                  </a:lnTo>
                  <a:lnTo>
                    <a:pt x="2156" y="155861"/>
                  </a:lnTo>
                  <a:lnTo>
                    <a:pt x="0" y="145497"/>
                  </a:lnTo>
                  <a:lnTo>
                    <a:pt x="0" y="26753"/>
                  </a:lnTo>
                  <a:lnTo>
                    <a:pt x="2156" y="16389"/>
                  </a:lnTo>
                  <a:lnTo>
                    <a:pt x="8020" y="7879"/>
                  </a:lnTo>
                  <a:lnTo>
                    <a:pt x="16682" y="2118"/>
                  </a:lnTo>
                  <a:lnTo>
                    <a:pt x="27232" y="0"/>
                  </a:lnTo>
                  <a:lnTo>
                    <a:pt x="515923" y="0"/>
                  </a:lnTo>
                  <a:lnTo>
                    <a:pt x="526473" y="2118"/>
                  </a:lnTo>
                  <a:lnTo>
                    <a:pt x="535135" y="7879"/>
                  </a:lnTo>
                  <a:lnTo>
                    <a:pt x="540999" y="16389"/>
                  </a:lnTo>
                  <a:lnTo>
                    <a:pt x="543155" y="26753"/>
                  </a:lnTo>
                  <a:lnTo>
                    <a:pt x="543155" y="145130"/>
                  </a:lnTo>
                  <a:lnTo>
                    <a:pt x="541214" y="155707"/>
                  </a:lnTo>
                  <a:lnTo>
                    <a:pt x="535461" y="164325"/>
                  </a:lnTo>
                  <a:lnTo>
                    <a:pt x="526840" y="170126"/>
                  </a:lnTo>
                  <a:lnTo>
                    <a:pt x="516296" y="172250"/>
                  </a:lnTo>
                  <a:close/>
                </a:path>
              </a:pathLst>
            </a:custGeom>
            <a:solidFill>
              <a:srgbClr val="F2F2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56130" y="4922311"/>
              <a:ext cx="562610" cy="191135"/>
            </a:xfrm>
            <a:custGeom>
              <a:avLst/>
              <a:gdLst/>
              <a:ahLst/>
              <a:cxnLst/>
              <a:rect l="l" t="t" r="r" b="b"/>
              <a:pathLst>
                <a:path w="562610" h="191135">
                  <a:moveTo>
                    <a:pt x="525622" y="190575"/>
                  </a:moveTo>
                  <a:lnTo>
                    <a:pt x="36558" y="190575"/>
                  </a:lnTo>
                  <a:lnTo>
                    <a:pt x="22347" y="187746"/>
                  </a:lnTo>
                  <a:lnTo>
                    <a:pt x="10725" y="180038"/>
                  </a:lnTo>
                  <a:lnTo>
                    <a:pt x="2879" y="168620"/>
                  </a:lnTo>
                  <a:lnTo>
                    <a:pt x="0" y="154659"/>
                  </a:lnTo>
                  <a:lnTo>
                    <a:pt x="0" y="35916"/>
                  </a:lnTo>
                  <a:lnTo>
                    <a:pt x="2879" y="21955"/>
                  </a:lnTo>
                  <a:lnTo>
                    <a:pt x="10725" y="10536"/>
                  </a:lnTo>
                  <a:lnTo>
                    <a:pt x="22347" y="2828"/>
                  </a:lnTo>
                  <a:lnTo>
                    <a:pt x="36558" y="0"/>
                  </a:lnTo>
                  <a:lnTo>
                    <a:pt x="525622" y="0"/>
                  </a:lnTo>
                  <a:lnTo>
                    <a:pt x="539833" y="2828"/>
                  </a:lnTo>
                  <a:lnTo>
                    <a:pt x="551456" y="10536"/>
                  </a:lnTo>
                  <a:lnTo>
                    <a:pt x="556051" y="17225"/>
                  </a:lnTo>
                  <a:lnTo>
                    <a:pt x="36558" y="17225"/>
                  </a:lnTo>
                  <a:lnTo>
                    <a:pt x="29179" y="18702"/>
                  </a:lnTo>
                  <a:lnTo>
                    <a:pt x="23128" y="22722"/>
                  </a:lnTo>
                  <a:lnTo>
                    <a:pt x="19037" y="28666"/>
                  </a:lnTo>
                  <a:lnTo>
                    <a:pt x="17533" y="35916"/>
                  </a:lnTo>
                  <a:lnTo>
                    <a:pt x="17533" y="154659"/>
                  </a:lnTo>
                  <a:lnTo>
                    <a:pt x="19037" y="161908"/>
                  </a:lnTo>
                  <a:lnTo>
                    <a:pt x="23128" y="167853"/>
                  </a:lnTo>
                  <a:lnTo>
                    <a:pt x="29179" y="171872"/>
                  </a:lnTo>
                  <a:lnTo>
                    <a:pt x="36558" y="173350"/>
                  </a:lnTo>
                  <a:lnTo>
                    <a:pt x="556051" y="173350"/>
                  </a:lnTo>
                  <a:lnTo>
                    <a:pt x="551456" y="180038"/>
                  </a:lnTo>
                  <a:lnTo>
                    <a:pt x="539833" y="187746"/>
                  </a:lnTo>
                  <a:lnTo>
                    <a:pt x="525622" y="190575"/>
                  </a:lnTo>
                  <a:close/>
                </a:path>
                <a:path w="562610" h="191135">
                  <a:moveTo>
                    <a:pt x="556051" y="173350"/>
                  </a:moveTo>
                  <a:lnTo>
                    <a:pt x="525622" y="173350"/>
                  </a:lnTo>
                  <a:lnTo>
                    <a:pt x="533001" y="171872"/>
                  </a:lnTo>
                  <a:lnTo>
                    <a:pt x="539052" y="167853"/>
                  </a:lnTo>
                  <a:lnTo>
                    <a:pt x="543144" y="161908"/>
                  </a:lnTo>
                  <a:lnTo>
                    <a:pt x="544647" y="154659"/>
                  </a:lnTo>
                  <a:lnTo>
                    <a:pt x="544647" y="35916"/>
                  </a:lnTo>
                  <a:lnTo>
                    <a:pt x="543144" y="28666"/>
                  </a:lnTo>
                  <a:lnTo>
                    <a:pt x="539052" y="22722"/>
                  </a:lnTo>
                  <a:lnTo>
                    <a:pt x="533001" y="18702"/>
                  </a:lnTo>
                  <a:lnTo>
                    <a:pt x="525622" y="17225"/>
                  </a:lnTo>
                  <a:lnTo>
                    <a:pt x="556051" y="17225"/>
                  </a:lnTo>
                  <a:lnTo>
                    <a:pt x="559301" y="21955"/>
                  </a:lnTo>
                  <a:lnTo>
                    <a:pt x="562181" y="35916"/>
                  </a:lnTo>
                  <a:lnTo>
                    <a:pt x="562181" y="154659"/>
                  </a:lnTo>
                  <a:lnTo>
                    <a:pt x="559301" y="168620"/>
                  </a:lnTo>
                  <a:lnTo>
                    <a:pt x="556051" y="173350"/>
                  </a:lnTo>
                  <a:close/>
                </a:path>
              </a:pathLst>
            </a:custGeom>
            <a:solidFill>
              <a:srgbClr val="CCD5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127636" y="4937492"/>
              <a:ext cx="457834" cy="172720"/>
            </a:xfrm>
            <a:custGeom>
              <a:avLst/>
              <a:gdLst/>
              <a:ahLst/>
              <a:cxnLst/>
              <a:rect l="l" t="t" r="r" b="b"/>
              <a:pathLst>
                <a:path w="457835" h="172720">
                  <a:moveTo>
                    <a:pt x="430514" y="172250"/>
                  </a:moveTo>
                  <a:lnTo>
                    <a:pt x="27237" y="172250"/>
                  </a:lnTo>
                  <a:lnTo>
                    <a:pt x="16685" y="170132"/>
                  </a:lnTo>
                  <a:lnTo>
                    <a:pt x="8022" y="164371"/>
                  </a:lnTo>
                  <a:lnTo>
                    <a:pt x="2157" y="155861"/>
                  </a:lnTo>
                  <a:lnTo>
                    <a:pt x="0" y="145497"/>
                  </a:lnTo>
                  <a:lnTo>
                    <a:pt x="0" y="26753"/>
                  </a:lnTo>
                  <a:lnTo>
                    <a:pt x="2157" y="16389"/>
                  </a:lnTo>
                  <a:lnTo>
                    <a:pt x="8022" y="7879"/>
                  </a:lnTo>
                  <a:lnTo>
                    <a:pt x="16685" y="2118"/>
                  </a:lnTo>
                  <a:lnTo>
                    <a:pt x="27237" y="0"/>
                  </a:lnTo>
                  <a:lnTo>
                    <a:pt x="430141" y="0"/>
                  </a:lnTo>
                  <a:lnTo>
                    <a:pt x="440693" y="2118"/>
                  </a:lnTo>
                  <a:lnTo>
                    <a:pt x="449357" y="7879"/>
                  </a:lnTo>
                  <a:lnTo>
                    <a:pt x="455222" y="16389"/>
                  </a:lnTo>
                  <a:lnTo>
                    <a:pt x="457379" y="26753"/>
                  </a:lnTo>
                  <a:lnTo>
                    <a:pt x="457379" y="145130"/>
                  </a:lnTo>
                  <a:lnTo>
                    <a:pt x="455437" y="155707"/>
                  </a:lnTo>
                  <a:lnTo>
                    <a:pt x="449683" y="164325"/>
                  </a:lnTo>
                  <a:lnTo>
                    <a:pt x="441061" y="170126"/>
                  </a:lnTo>
                  <a:lnTo>
                    <a:pt x="430514" y="172250"/>
                  </a:lnTo>
                  <a:close/>
                </a:path>
              </a:pathLst>
            </a:custGeom>
            <a:solidFill>
              <a:srgbClr val="F2F2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118308" y="4928329"/>
              <a:ext cx="476884" cy="191135"/>
            </a:xfrm>
            <a:custGeom>
              <a:avLst/>
              <a:gdLst/>
              <a:ahLst/>
              <a:cxnLst/>
              <a:rect l="l" t="t" r="r" b="b"/>
              <a:pathLst>
                <a:path w="476885" h="191135">
                  <a:moveTo>
                    <a:pt x="439842" y="190575"/>
                  </a:moveTo>
                  <a:lnTo>
                    <a:pt x="36565" y="190575"/>
                  </a:lnTo>
                  <a:lnTo>
                    <a:pt x="22352" y="187746"/>
                  </a:lnTo>
                  <a:lnTo>
                    <a:pt x="10727" y="180038"/>
                  </a:lnTo>
                  <a:lnTo>
                    <a:pt x="2880" y="168620"/>
                  </a:lnTo>
                  <a:lnTo>
                    <a:pt x="0" y="154659"/>
                  </a:lnTo>
                  <a:lnTo>
                    <a:pt x="0" y="35916"/>
                  </a:lnTo>
                  <a:lnTo>
                    <a:pt x="2880" y="21955"/>
                  </a:lnTo>
                  <a:lnTo>
                    <a:pt x="10727" y="10536"/>
                  </a:lnTo>
                  <a:lnTo>
                    <a:pt x="22352" y="2828"/>
                  </a:lnTo>
                  <a:lnTo>
                    <a:pt x="36565" y="0"/>
                  </a:lnTo>
                  <a:lnTo>
                    <a:pt x="439842" y="0"/>
                  </a:lnTo>
                  <a:lnTo>
                    <a:pt x="454056" y="2828"/>
                  </a:lnTo>
                  <a:lnTo>
                    <a:pt x="465681" y="10536"/>
                  </a:lnTo>
                  <a:lnTo>
                    <a:pt x="470277" y="17225"/>
                  </a:lnTo>
                  <a:lnTo>
                    <a:pt x="36565" y="17225"/>
                  </a:lnTo>
                  <a:lnTo>
                    <a:pt x="29184" y="18702"/>
                  </a:lnTo>
                  <a:lnTo>
                    <a:pt x="23133" y="22722"/>
                  </a:lnTo>
                  <a:lnTo>
                    <a:pt x="19040" y="28666"/>
                  </a:lnTo>
                  <a:lnTo>
                    <a:pt x="17536" y="35916"/>
                  </a:lnTo>
                  <a:lnTo>
                    <a:pt x="17536" y="154659"/>
                  </a:lnTo>
                  <a:lnTo>
                    <a:pt x="19040" y="161908"/>
                  </a:lnTo>
                  <a:lnTo>
                    <a:pt x="23133" y="167853"/>
                  </a:lnTo>
                  <a:lnTo>
                    <a:pt x="29184" y="171872"/>
                  </a:lnTo>
                  <a:lnTo>
                    <a:pt x="36565" y="173350"/>
                  </a:lnTo>
                  <a:lnTo>
                    <a:pt x="470277" y="173350"/>
                  </a:lnTo>
                  <a:lnTo>
                    <a:pt x="465681" y="180038"/>
                  </a:lnTo>
                  <a:lnTo>
                    <a:pt x="454056" y="187746"/>
                  </a:lnTo>
                  <a:lnTo>
                    <a:pt x="439842" y="190575"/>
                  </a:lnTo>
                  <a:close/>
                </a:path>
                <a:path w="476885" h="191135">
                  <a:moveTo>
                    <a:pt x="470277" y="173350"/>
                  </a:moveTo>
                  <a:lnTo>
                    <a:pt x="439842" y="173350"/>
                  </a:lnTo>
                  <a:lnTo>
                    <a:pt x="447223" y="171872"/>
                  </a:lnTo>
                  <a:lnTo>
                    <a:pt x="453275" y="167853"/>
                  </a:lnTo>
                  <a:lnTo>
                    <a:pt x="457367" y="161908"/>
                  </a:lnTo>
                  <a:lnTo>
                    <a:pt x="458871" y="154659"/>
                  </a:lnTo>
                  <a:lnTo>
                    <a:pt x="458871" y="35916"/>
                  </a:lnTo>
                  <a:lnTo>
                    <a:pt x="457367" y="28666"/>
                  </a:lnTo>
                  <a:lnTo>
                    <a:pt x="453275" y="22722"/>
                  </a:lnTo>
                  <a:lnTo>
                    <a:pt x="447223" y="18702"/>
                  </a:lnTo>
                  <a:lnTo>
                    <a:pt x="439842" y="17225"/>
                  </a:lnTo>
                  <a:lnTo>
                    <a:pt x="470277" y="17225"/>
                  </a:lnTo>
                  <a:lnTo>
                    <a:pt x="473528" y="21955"/>
                  </a:lnTo>
                  <a:lnTo>
                    <a:pt x="476408" y="35916"/>
                  </a:lnTo>
                  <a:lnTo>
                    <a:pt x="476408" y="154659"/>
                  </a:lnTo>
                  <a:lnTo>
                    <a:pt x="473528" y="168620"/>
                  </a:lnTo>
                  <a:lnTo>
                    <a:pt x="470277" y="173350"/>
                  </a:lnTo>
                  <a:close/>
                </a:path>
              </a:pathLst>
            </a:custGeom>
            <a:solidFill>
              <a:srgbClr val="CCD5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373159" y="5120097"/>
              <a:ext cx="107314" cy="121920"/>
            </a:xfrm>
            <a:custGeom>
              <a:avLst/>
              <a:gdLst/>
              <a:ahLst/>
              <a:cxnLst/>
              <a:rect l="l" t="t" r="r" b="b"/>
              <a:pathLst>
                <a:path w="107315" h="121920">
                  <a:moveTo>
                    <a:pt x="0" y="121573"/>
                  </a:moveTo>
                  <a:lnTo>
                    <a:pt x="107068" y="0"/>
                  </a:lnTo>
                </a:path>
              </a:pathLst>
            </a:custGeom>
            <a:ln w="26911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347501" y="4942070"/>
              <a:ext cx="457834" cy="172720"/>
            </a:xfrm>
            <a:custGeom>
              <a:avLst/>
              <a:gdLst/>
              <a:ahLst/>
              <a:cxnLst/>
              <a:rect l="l" t="t" r="r" b="b"/>
              <a:pathLst>
                <a:path w="457835" h="172720">
                  <a:moveTo>
                    <a:pt x="430514" y="172250"/>
                  </a:moveTo>
                  <a:lnTo>
                    <a:pt x="27237" y="172250"/>
                  </a:lnTo>
                  <a:lnTo>
                    <a:pt x="16685" y="170132"/>
                  </a:lnTo>
                  <a:lnTo>
                    <a:pt x="8022" y="164371"/>
                  </a:lnTo>
                  <a:lnTo>
                    <a:pt x="2157" y="155861"/>
                  </a:lnTo>
                  <a:lnTo>
                    <a:pt x="0" y="145497"/>
                  </a:lnTo>
                  <a:lnTo>
                    <a:pt x="0" y="26753"/>
                  </a:lnTo>
                  <a:lnTo>
                    <a:pt x="2157" y="16389"/>
                  </a:lnTo>
                  <a:lnTo>
                    <a:pt x="8022" y="7879"/>
                  </a:lnTo>
                  <a:lnTo>
                    <a:pt x="16685" y="2118"/>
                  </a:lnTo>
                  <a:lnTo>
                    <a:pt x="27237" y="0"/>
                  </a:lnTo>
                  <a:lnTo>
                    <a:pt x="430141" y="0"/>
                  </a:lnTo>
                  <a:lnTo>
                    <a:pt x="440693" y="2118"/>
                  </a:lnTo>
                  <a:lnTo>
                    <a:pt x="449357" y="7879"/>
                  </a:lnTo>
                  <a:lnTo>
                    <a:pt x="455222" y="16389"/>
                  </a:lnTo>
                  <a:lnTo>
                    <a:pt x="457379" y="26753"/>
                  </a:lnTo>
                  <a:lnTo>
                    <a:pt x="457379" y="145130"/>
                  </a:lnTo>
                  <a:lnTo>
                    <a:pt x="455437" y="155707"/>
                  </a:lnTo>
                  <a:lnTo>
                    <a:pt x="449683" y="164325"/>
                  </a:lnTo>
                  <a:lnTo>
                    <a:pt x="441061" y="170126"/>
                  </a:lnTo>
                  <a:lnTo>
                    <a:pt x="430514" y="172250"/>
                  </a:lnTo>
                  <a:close/>
                </a:path>
              </a:pathLst>
            </a:custGeom>
            <a:solidFill>
              <a:srgbClr val="F2F2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338173" y="4932907"/>
              <a:ext cx="476884" cy="191135"/>
            </a:xfrm>
            <a:custGeom>
              <a:avLst/>
              <a:gdLst/>
              <a:ahLst/>
              <a:cxnLst/>
              <a:rect l="l" t="t" r="r" b="b"/>
              <a:pathLst>
                <a:path w="476885" h="191135">
                  <a:moveTo>
                    <a:pt x="439842" y="190575"/>
                  </a:moveTo>
                  <a:lnTo>
                    <a:pt x="36565" y="190575"/>
                  </a:lnTo>
                  <a:lnTo>
                    <a:pt x="22352" y="187746"/>
                  </a:lnTo>
                  <a:lnTo>
                    <a:pt x="10727" y="180038"/>
                  </a:lnTo>
                  <a:lnTo>
                    <a:pt x="2880" y="168620"/>
                  </a:lnTo>
                  <a:lnTo>
                    <a:pt x="0" y="154659"/>
                  </a:lnTo>
                  <a:lnTo>
                    <a:pt x="0" y="35916"/>
                  </a:lnTo>
                  <a:lnTo>
                    <a:pt x="2880" y="21955"/>
                  </a:lnTo>
                  <a:lnTo>
                    <a:pt x="10727" y="10536"/>
                  </a:lnTo>
                  <a:lnTo>
                    <a:pt x="22352" y="2828"/>
                  </a:lnTo>
                  <a:lnTo>
                    <a:pt x="36565" y="0"/>
                  </a:lnTo>
                  <a:lnTo>
                    <a:pt x="439842" y="0"/>
                  </a:lnTo>
                  <a:lnTo>
                    <a:pt x="454056" y="2828"/>
                  </a:lnTo>
                  <a:lnTo>
                    <a:pt x="465681" y="10536"/>
                  </a:lnTo>
                  <a:lnTo>
                    <a:pt x="470277" y="17225"/>
                  </a:lnTo>
                  <a:lnTo>
                    <a:pt x="36565" y="17225"/>
                  </a:lnTo>
                  <a:lnTo>
                    <a:pt x="29184" y="18702"/>
                  </a:lnTo>
                  <a:lnTo>
                    <a:pt x="23133" y="22722"/>
                  </a:lnTo>
                  <a:lnTo>
                    <a:pt x="19040" y="28666"/>
                  </a:lnTo>
                  <a:lnTo>
                    <a:pt x="17536" y="35916"/>
                  </a:lnTo>
                  <a:lnTo>
                    <a:pt x="17536" y="154659"/>
                  </a:lnTo>
                  <a:lnTo>
                    <a:pt x="19040" y="161908"/>
                  </a:lnTo>
                  <a:lnTo>
                    <a:pt x="23133" y="167853"/>
                  </a:lnTo>
                  <a:lnTo>
                    <a:pt x="29184" y="171872"/>
                  </a:lnTo>
                  <a:lnTo>
                    <a:pt x="36565" y="173350"/>
                  </a:lnTo>
                  <a:lnTo>
                    <a:pt x="470277" y="173350"/>
                  </a:lnTo>
                  <a:lnTo>
                    <a:pt x="465681" y="180038"/>
                  </a:lnTo>
                  <a:lnTo>
                    <a:pt x="454056" y="187746"/>
                  </a:lnTo>
                  <a:lnTo>
                    <a:pt x="439842" y="190575"/>
                  </a:lnTo>
                  <a:close/>
                </a:path>
                <a:path w="476885" h="191135">
                  <a:moveTo>
                    <a:pt x="470277" y="173350"/>
                  </a:moveTo>
                  <a:lnTo>
                    <a:pt x="439842" y="173350"/>
                  </a:lnTo>
                  <a:lnTo>
                    <a:pt x="447223" y="171872"/>
                  </a:lnTo>
                  <a:lnTo>
                    <a:pt x="453275" y="167853"/>
                  </a:lnTo>
                  <a:lnTo>
                    <a:pt x="457367" y="161908"/>
                  </a:lnTo>
                  <a:lnTo>
                    <a:pt x="458871" y="154659"/>
                  </a:lnTo>
                  <a:lnTo>
                    <a:pt x="458871" y="35916"/>
                  </a:lnTo>
                  <a:lnTo>
                    <a:pt x="457367" y="28666"/>
                  </a:lnTo>
                  <a:lnTo>
                    <a:pt x="453275" y="22722"/>
                  </a:lnTo>
                  <a:lnTo>
                    <a:pt x="447223" y="18702"/>
                  </a:lnTo>
                  <a:lnTo>
                    <a:pt x="439842" y="17225"/>
                  </a:lnTo>
                  <a:lnTo>
                    <a:pt x="470277" y="17225"/>
                  </a:lnTo>
                  <a:lnTo>
                    <a:pt x="473528" y="21955"/>
                  </a:lnTo>
                  <a:lnTo>
                    <a:pt x="476408" y="35916"/>
                  </a:lnTo>
                  <a:lnTo>
                    <a:pt x="476408" y="154659"/>
                  </a:lnTo>
                  <a:lnTo>
                    <a:pt x="473528" y="168620"/>
                  </a:lnTo>
                  <a:lnTo>
                    <a:pt x="470277" y="173350"/>
                  </a:lnTo>
                  <a:close/>
                </a:path>
              </a:pathLst>
            </a:custGeom>
            <a:solidFill>
              <a:srgbClr val="CCD5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673124" y="5131819"/>
              <a:ext cx="93345" cy="109220"/>
            </a:xfrm>
            <a:custGeom>
              <a:avLst/>
              <a:gdLst/>
              <a:ahLst/>
              <a:cxnLst/>
              <a:rect l="l" t="t" r="r" b="b"/>
              <a:pathLst>
                <a:path w="93344" h="109220">
                  <a:moveTo>
                    <a:pt x="0" y="0"/>
                  </a:moveTo>
                  <a:lnTo>
                    <a:pt x="93025" y="108978"/>
                  </a:lnTo>
                </a:path>
              </a:pathLst>
            </a:custGeom>
            <a:ln w="26829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413508" y="5243118"/>
              <a:ext cx="409575" cy="172085"/>
            </a:xfrm>
            <a:custGeom>
              <a:avLst/>
              <a:gdLst/>
              <a:ahLst/>
              <a:cxnLst/>
              <a:rect l="l" t="t" r="r" b="b"/>
              <a:pathLst>
                <a:path w="409575" h="172085">
                  <a:moveTo>
                    <a:pt x="409473" y="32321"/>
                  </a:moveTo>
                  <a:lnTo>
                    <a:pt x="406996" y="19761"/>
                  </a:lnTo>
                  <a:lnTo>
                    <a:pt x="404202" y="15506"/>
                  </a:lnTo>
                  <a:lnTo>
                    <a:pt x="400253" y="9486"/>
                  </a:lnTo>
                  <a:lnTo>
                    <a:pt x="390258" y="2552"/>
                  </a:lnTo>
                  <a:lnTo>
                    <a:pt x="378040" y="0"/>
                  </a:lnTo>
                  <a:lnTo>
                    <a:pt x="31432" y="0"/>
                  </a:lnTo>
                  <a:lnTo>
                    <a:pt x="19215" y="2552"/>
                  </a:lnTo>
                  <a:lnTo>
                    <a:pt x="9220" y="9486"/>
                  </a:lnTo>
                  <a:lnTo>
                    <a:pt x="2476" y="19761"/>
                  </a:lnTo>
                  <a:lnTo>
                    <a:pt x="0" y="32321"/>
                  </a:lnTo>
                  <a:lnTo>
                    <a:pt x="0" y="139192"/>
                  </a:lnTo>
                  <a:lnTo>
                    <a:pt x="2476" y="151765"/>
                  </a:lnTo>
                  <a:lnTo>
                    <a:pt x="9220" y="162039"/>
                  </a:lnTo>
                  <a:lnTo>
                    <a:pt x="19215" y="168973"/>
                  </a:lnTo>
                  <a:lnTo>
                    <a:pt x="31432" y="171513"/>
                  </a:lnTo>
                  <a:lnTo>
                    <a:pt x="378040" y="171513"/>
                  </a:lnTo>
                  <a:lnTo>
                    <a:pt x="390258" y="168973"/>
                  </a:lnTo>
                  <a:lnTo>
                    <a:pt x="400253" y="162039"/>
                  </a:lnTo>
                  <a:lnTo>
                    <a:pt x="404202" y="156019"/>
                  </a:lnTo>
                  <a:lnTo>
                    <a:pt x="406996" y="151765"/>
                  </a:lnTo>
                  <a:lnTo>
                    <a:pt x="409473" y="139192"/>
                  </a:lnTo>
                  <a:lnTo>
                    <a:pt x="409473" y="32321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2546916" y="5226363"/>
            <a:ext cx="146050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 b="1">
                <a:latin typeface="Calibri"/>
                <a:cs typeface="Calibri"/>
              </a:rPr>
              <a:t>Text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252173" y="4643699"/>
            <a:ext cx="2527935" cy="775970"/>
            <a:chOff x="252173" y="4643699"/>
            <a:chExt cx="2527935" cy="775970"/>
          </a:xfrm>
        </p:grpSpPr>
        <p:sp>
          <p:nvSpPr>
            <p:cNvPr id="32" name="object 32" descr=""/>
            <p:cNvSpPr/>
            <p:nvPr/>
          </p:nvSpPr>
          <p:spPr>
            <a:xfrm>
              <a:off x="1055678" y="5255776"/>
              <a:ext cx="403225" cy="155575"/>
            </a:xfrm>
            <a:custGeom>
              <a:avLst/>
              <a:gdLst/>
              <a:ahLst/>
              <a:cxnLst/>
              <a:rect l="l" t="t" r="r" b="b"/>
              <a:pathLst>
                <a:path w="403225" h="155575">
                  <a:moveTo>
                    <a:pt x="379657" y="155025"/>
                  </a:moveTo>
                  <a:lnTo>
                    <a:pt x="23340" y="155025"/>
                  </a:lnTo>
                  <a:lnTo>
                    <a:pt x="14298" y="153118"/>
                  </a:lnTo>
                  <a:lnTo>
                    <a:pt x="6874" y="147934"/>
                  </a:lnTo>
                  <a:lnTo>
                    <a:pt x="1848" y="140275"/>
                  </a:lnTo>
                  <a:lnTo>
                    <a:pt x="0" y="130947"/>
                  </a:lnTo>
                  <a:lnTo>
                    <a:pt x="0" y="24078"/>
                  </a:lnTo>
                  <a:lnTo>
                    <a:pt x="1848" y="14750"/>
                  </a:lnTo>
                  <a:lnTo>
                    <a:pt x="6874" y="7091"/>
                  </a:lnTo>
                  <a:lnTo>
                    <a:pt x="14298" y="1906"/>
                  </a:lnTo>
                  <a:lnTo>
                    <a:pt x="23340" y="0"/>
                  </a:lnTo>
                  <a:lnTo>
                    <a:pt x="379337" y="0"/>
                  </a:lnTo>
                  <a:lnTo>
                    <a:pt x="388379" y="1906"/>
                  </a:lnTo>
                  <a:lnTo>
                    <a:pt x="395803" y="7091"/>
                  </a:lnTo>
                  <a:lnTo>
                    <a:pt x="400829" y="14750"/>
                  </a:lnTo>
                  <a:lnTo>
                    <a:pt x="402678" y="24078"/>
                  </a:lnTo>
                  <a:lnTo>
                    <a:pt x="402678" y="130617"/>
                  </a:lnTo>
                  <a:lnTo>
                    <a:pt x="401014" y="140136"/>
                  </a:lnTo>
                  <a:lnTo>
                    <a:pt x="396083" y="147892"/>
                  </a:lnTo>
                  <a:lnTo>
                    <a:pt x="388694" y="153113"/>
                  </a:lnTo>
                  <a:lnTo>
                    <a:pt x="379657" y="155025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47685" y="5247530"/>
              <a:ext cx="419100" cy="172085"/>
            </a:xfrm>
            <a:custGeom>
              <a:avLst/>
              <a:gdLst/>
              <a:ahLst/>
              <a:cxnLst/>
              <a:rect l="l" t="t" r="r" b="b"/>
              <a:pathLst>
                <a:path w="419100" h="172085">
                  <a:moveTo>
                    <a:pt x="387650" y="171517"/>
                  </a:moveTo>
                  <a:lnTo>
                    <a:pt x="31334" y="171517"/>
                  </a:lnTo>
                  <a:lnTo>
                    <a:pt x="19154" y="168971"/>
                  </a:lnTo>
                  <a:lnTo>
                    <a:pt x="9192" y="162034"/>
                  </a:lnTo>
                  <a:lnTo>
                    <a:pt x="2467" y="151758"/>
                  </a:lnTo>
                  <a:lnTo>
                    <a:pt x="0" y="139193"/>
                  </a:lnTo>
                  <a:lnTo>
                    <a:pt x="0" y="32324"/>
                  </a:lnTo>
                  <a:lnTo>
                    <a:pt x="2467" y="19759"/>
                  </a:lnTo>
                  <a:lnTo>
                    <a:pt x="9192" y="9482"/>
                  </a:lnTo>
                  <a:lnTo>
                    <a:pt x="19154" y="2545"/>
                  </a:lnTo>
                  <a:lnTo>
                    <a:pt x="31334" y="0"/>
                  </a:lnTo>
                  <a:lnTo>
                    <a:pt x="387650" y="0"/>
                  </a:lnTo>
                  <a:lnTo>
                    <a:pt x="399830" y="2545"/>
                  </a:lnTo>
                  <a:lnTo>
                    <a:pt x="409792" y="9482"/>
                  </a:lnTo>
                  <a:lnTo>
                    <a:pt x="413731" y="15502"/>
                  </a:lnTo>
                  <a:lnTo>
                    <a:pt x="22381" y="15502"/>
                  </a:lnTo>
                  <a:lnTo>
                    <a:pt x="15027" y="23088"/>
                  </a:lnTo>
                  <a:lnTo>
                    <a:pt x="15027" y="148428"/>
                  </a:lnTo>
                  <a:lnTo>
                    <a:pt x="22381" y="156015"/>
                  </a:lnTo>
                  <a:lnTo>
                    <a:pt x="413731" y="156015"/>
                  </a:lnTo>
                  <a:lnTo>
                    <a:pt x="409792" y="162034"/>
                  </a:lnTo>
                  <a:lnTo>
                    <a:pt x="399830" y="168971"/>
                  </a:lnTo>
                  <a:lnTo>
                    <a:pt x="387650" y="171517"/>
                  </a:lnTo>
                  <a:close/>
                </a:path>
                <a:path w="419100" h="172085">
                  <a:moveTo>
                    <a:pt x="413731" y="156015"/>
                  </a:moveTo>
                  <a:lnTo>
                    <a:pt x="396603" y="156015"/>
                  </a:lnTo>
                  <a:lnTo>
                    <a:pt x="403957" y="148428"/>
                  </a:lnTo>
                  <a:lnTo>
                    <a:pt x="403957" y="23088"/>
                  </a:lnTo>
                  <a:lnTo>
                    <a:pt x="396603" y="15502"/>
                  </a:lnTo>
                  <a:lnTo>
                    <a:pt x="413731" y="15502"/>
                  </a:lnTo>
                  <a:lnTo>
                    <a:pt x="416516" y="19759"/>
                  </a:lnTo>
                  <a:lnTo>
                    <a:pt x="418984" y="32324"/>
                  </a:lnTo>
                  <a:lnTo>
                    <a:pt x="418984" y="139193"/>
                  </a:lnTo>
                  <a:lnTo>
                    <a:pt x="416516" y="151758"/>
                  </a:lnTo>
                  <a:lnTo>
                    <a:pt x="413731" y="156015"/>
                  </a:lnTo>
                  <a:close/>
                </a:path>
              </a:pathLst>
            </a:custGeom>
            <a:solidFill>
              <a:srgbClr val="FDC1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48889" y="4819179"/>
              <a:ext cx="1906270" cy="0"/>
            </a:xfrm>
            <a:custGeom>
              <a:avLst/>
              <a:gdLst/>
              <a:ahLst/>
              <a:cxnLst/>
              <a:rect l="l" t="t" r="r" b="b"/>
              <a:pathLst>
                <a:path w="1906270" h="0">
                  <a:moveTo>
                    <a:pt x="0" y="0"/>
                  </a:moveTo>
                  <a:lnTo>
                    <a:pt x="1905780" y="0"/>
                  </a:lnTo>
                </a:path>
              </a:pathLst>
            </a:custGeom>
            <a:ln w="24072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52171" y="5247538"/>
              <a:ext cx="1672589" cy="172085"/>
            </a:xfrm>
            <a:custGeom>
              <a:avLst/>
              <a:gdLst/>
              <a:ahLst/>
              <a:cxnLst/>
              <a:rect l="l" t="t" r="r" b="b"/>
              <a:pathLst>
                <a:path w="1672589" h="172085">
                  <a:moveTo>
                    <a:pt x="409460" y="32321"/>
                  </a:moveTo>
                  <a:lnTo>
                    <a:pt x="406984" y="19761"/>
                  </a:lnTo>
                  <a:lnTo>
                    <a:pt x="404190" y="15506"/>
                  </a:lnTo>
                  <a:lnTo>
                    <a:pt x="400240" y="9486"/>
                  </a:lnTo>
                  <a:lnTo>
                    <a:pt x="390258" y="2540"/>
                  </a:lnTo>
                  <a:lnTo>
                    <a:pt x="378040" y="0"/>
                  </a:lnTo>
                  <a:lnTo>
                    <a:pt x="31419" y="0"/>
                  </a:lnTo>
                  <a:lnTo>
                    <a:pt x="19202" y="2540"/>
                  </a:lnTo>
                  <a:lnTo>
                    <a:pt x="9220" y="9486"/>
                  </a:lnTo>
                  <a:lnTo>
                    <a:pt x="2476" y="19761"/>
                  </a:lnTo>
                  <a:lnTo>
                    <a:pt x="0" y="32321"/>
                  </a:lnTo>
                  <a:lnTo>
                    <a:pt x="0" y="139192"/>
                  </a:lnTo>
                  <a:lnTo>
                    <a:pt x="2476" y="151752"/>
                  </a:lnTo>
                  <a:lnTo>
                    <a:pt x="9220" y="162039"/>
                  </a:lnTo>
                  <a:lnTo>
                    <a:pt x="19202" y="168973"/>
                  </a:lnTo>
                  <a:lnTo>
                    <a:pt x="31419" y="171513"/>
                  </a:lnTo>
                  <a:lnTo>
                    <a:pt x="378040" y="171513"/>
                  </a:lnTo>
                  <a:lnTo>
                    <a:pt x="409460" y="139192"/>
                  </a:lnTo>
                  <a:lnTo>
                    <a:pt x="409460" y="32321"/>
                  </a:lnTo>
                  <a:close/>
                </a:path>
                <a:path w="1672589" h="172085">
                  <a:moveTo>
                    <a:pt x="1672031" y="32321"/>
                  </a:moveTo>
                  <a:lnTo>
                    <a:pt x="1669554" y="19761"/>
                  </a:lnTo>
                  <a:lnTo>
                    <a:pt x="1666760" y="15506"/>
                  </a:lnTo>
                  <a:lnTo>
                    <a:pt x="1662811" y="9486"/>
                  </a:lnTo>
                  <a:lnTo>
                    <a:pt x="1652816" y="2540"/>
                  </a:lnTo>
                  <a:lnTo>
                    <a:pt x="1640611" y="0"/>
                  </a:lnTo>
                  <a:lnTo>
                    <a:pt x="1293990" y="0"/>
                  </a:lnTo>
                  <a:lnTo>
                    <a:pt x="1281772" y="2540"/>
                  </a:lnTo>
                  <a:lnTo>
                    <a:pt x="1271778" y="9486"/>
                  </a:lnTo>
                  <a:lnTo>
                    <a:pt x="1265034" y="19761"/>
                  </a:lnTo>
                  <a:lnTo>
                    <a:pt x="1262557" y="32321"/>
                  </a:lnTo>
                  <a:lnTo>
                    <a:pt x="1262557" y="139192"/>
                  </a:lnTo>
                  <a:lnTo>
                    <a:pt x="1265034" y="151752"/>
                  </a:lnTo>
                  <a:lnTo>
                    <a:pt x="1271778" y="162039"/>
                  </a:lnTo>
                  <a:lnTo>
                    <a:pt x="1281772" y="168973"/>
                  </a:lnTo>
                  <a:lnTo>
                    <a:pt x="1293990" y="171513"/>
                  </a:lnTo>
                  <a:lnTo>
                    <a:pt x="1640611" y="171513"/>
                  </a:lnTo>
                  <a:lnTo>
                    <a:pt x="1672031" y="139192"/>
                  </a:lnTo>
                  <a:lnTo>
                    <a:pt x="1672031" y="32321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44192" y="5137961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w="0" h="95250">
                  <a:moveTo>
                    <a:pt x="0" y="95159"/>
                  </a:moveTo>
                  <a:lnTo>
                    <a:pt x="0" y="0"/>
                  </a:lnTo>
                </a:path>
              </a:pathLst>
            </a:custGeom>
            <a:ln w="28759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239000" y="5129806"/>
              <a:ext cx="91440" cy="110489"/>
            </a:xfrm>
            <a:custGeom>
              <a:avLst/>
              <a:gdLst/>
              <a:ahLst/>
              <a:cxnLst/>
              <a:rect l="l" t="t" r="r" b="b"/>
              <a:pathLst>
                <a:path w="91439" h="110489">
                  <a:moveTo>
                    <a:pt x="0" y="110227"/>
                  </a:moveTo>
                  <a:lnTo>
                    <a:pt x="91027" y="0"/>
                  </a:lnTo>
                </a:path>
              </a:pathLst>
            </a:custGeom>
            <a:ln w="27094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48871" y="4832673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w="0" h="86360">
                  <a:moveTo>
                    <a:pt x="0" y="85797"/>
                  </a:moveTo>
                  <a:lnTo>
                    <a:pt x="0" y="0"/>
                  </a:lnTo>
                </a:path>
              </a:pathLst>
            </a:custGeom>
            <a:ln w="28660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572603" y="4843263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w="0" h="86360">
                  <a:moveTo>
                    <a:pt x="0" y="85797"/>
                  </a:moveTo>
                  <a:lnTo>
                    <a:pt x="0" y="0"/>
                  </a:lnTo>
                </a:path>
              </a:pathLst>
            </a:custGeom>
            <a:ln w="28660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358839" y="4832673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w="0" h="86360">
                  <a:moveTo>
                    <a:pt x="0" y="85797"/>
                  </a:moveTo>
                  <a:lnTo>
                    <a:pt x="0" y="0"/>
                  </a:lnTo>
                </a:path>
              </a:pathLst>
            </a:custGeom>
            <a:ln w="28660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975907" y="5251359"/>
              <a:ext cx="403225" cy="155575"/>
            </a:xfrm>
            <a:custGeom>
              <a:avLst/>
              <a:gdLst/>
              <a:ahLst/>
              <a:cxnLst/>
              <a:rect l="l" t="t" r="r" b="b"/>
              <a:pathLst>
                <a:path w="403225" h="155575">
                  <a:moveTo>
                    <a:pt x="379657" y="155025"/>
                  </a:moveTo>
                  <a:lnTo>
                    <a:pt x="23340" y="155025"/>
                  </a:lnTo>
                  <a:lnTo>
                    <a:pt x="14298" y="153118"/>
                  </a:lnTo>
                  <a:lnTo>
                    <a:pt x="6874" y="147934"/>
                  </a:lnTo>
                  <a:lnTo>
                    <a:pt x="1848" y="140275"/>
                  </a:lnTo>
                  <a:lnTo>
                    <a:pt x="0" y="130947"/>
                  </a:lnTo>
                  <a:lnTo>
                    <a:pt x="0" y="24078"/>
                  </a:lnTo>
                  <a:lnTo>
                    <a:pt x="1848" y="14750"/>
                  </a:lnTo>
                  <a:lnTo>
                    <a:pt x="6874" y="7091"/>
                  </a:lnTo>
                  <a:lnTo>
                    <a:pt x="14298" y="1906"/>
                  </a:lnTo>
                  <a:lnTo>
                    <a:pt x="23340" y="0"/>
                  </a:lnTo>
                  <a:lnTo>
                    <a:pt x="379337" y="0"/>
                  </a:lnTo>
                  <a:lnTo>
                    <a:pt x="388379" y="1906"/>
                  </a:lnTo>
                  <a:lnTo>
                    <a:pt x="395803" y="7091"/>
                  </a:lnTo>
                  <a:lnTo>
                    <a:pt x="400829" y="14750"/>
                  </a:lnTo>
                  <a:lnTo>
                    <a:pt x="402678" y="24078"/>
                  </a:lnTo>
                  <a:lnTo>
                    <a:pt x="402678" y="130617"/>
                  </a:lnTo>
                  <a:lnTo>
                    <a:pt x="401014" y="140136"/>
                  </a:lnTo>
                  <a:lnTo>
                    <a:pt x="396083" y="147892"/>
                  </a:lnTo>
                  <a:lnTo>
                    <a:pt x="388694" y="153113"/>
                  </a:lnTo>
                  <a:lnTo>
                    <a:pt x="379657" y="155025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967914" y="5243113"/>
              <a:ext cx="419100" cy="172085"/>
            </a:xfrm>
            <a:custGeom>
              <a:avLst/>
              <a:gdLst/>
              <a:ahLst/>
              <a:cxnLst/>
              <a:rect l="l" t="t" r="r" b="b"/>
              <a:pathLst>
                <a:path w="419100" h="172085">
                  <a:moveTo>
                    <a:pt x="387650" y="171517"/>
                  </a:moveTo>
                  <a:lnTo>
                    <a:pt x="31334" y="171517"/>
                  </a:lnTo>
                  <a:lnTo>
                    <a:pt x="19154" y="168971"/>
                  </a:lnTo>
                  <a:lnTo>
                    <a:pt x="9192" y="162034"/>
                  </a:lnTo>
                  <a:lnTo>
                    <a:pt x="2467" y="151758"/>
                  </a:lnTo>
                  <a:lnTo>
                    <a:pt x="0" y="139193"/>
                  </a:lnTo>
                  <a:lnTo>
                    <a:pt x="0" y="32324"/>
                  </a:lnTo>
                  <a:lnTo>
                    <a:pt x="2467" y="19759"/>
                  </a:lnTo>
                  <a:lnTo>
                    <a:pt x="9192" y="9482"/>
                  </a:lnTo>
                  <a:lnTo>
                    <a:pt x="19154" y="2545"/>
                  </a:lnTo>
                  <a:lnTo>
                    <a:pt x="31334" y="0"/>
                  </a:lnTo>
                  <a:lnTo>
                    <a:pt x="387650" y="0"/>
                  </a:lnTo>
                  <a:lnTo>
                    <a:pt x="399830" y="2545"/>
                  </a:lnTo>
                  <a:lnTo>
                    <a:pt x="409792" y="9482"/>
                  </a:lnTo>
                  <a:lnTo>
                    <a:pt x="413731" y="15502"/>
                  </a:lnTo>
                  <a:lnTo>
                    <a:pt x="22381" y="15502"/>
                  </a:lnTo>
                  <a:lnTo>
                    <a:pt x="15027" y="23088"/>
                  </a:lnTo>
                  <a:lnTo>
                    <a:pt x="15027" y="148428"/>
                  </a:lnTo>
                  <a:lnTo>
                    <a:pt x="22381" y="156015"/>
                  </a:lnTo>
                  <a:lnTo>
                    <a:pt x="413731" y="156015"/>
                  </a:lnTo>
                  <a:lnTo>
                    <a:pt x="409792" y="162034"/>
                  </a:lnTo>
                  <a:lnTo>
                    <a:pt x="399830" y="168971"/>
                  </a:lnTo>
                  <a:lnTo>
                    <a:pt x="387650" y="171517"/>
                  </a:lnTo>
                  <a:close/>
                </a:path>
                <a:path w="419100" h="172085">
                  <a:moveTo>
                    <a:pt x="413731" y="156015"/>
                  </a:moveTo>
                  <a:lnTo>
                    <a:pt x="396603" y="156015"/>
                  </a:lnTo>
                  <a:lnTo>
                    <a:pt x="403957" y="148428"/>
                  </a:lnTo>
                  <a:lnTo>
                    <a:pt x="403957" y="23088"/>
                  </a:lnTo>
                  <a:lnTo>
                    <a:pt x="396603" y="15502"/>
                  </a:lnTo>
                  <a:lnTo>
                    <a:pt x="413731" y="15502"/>
                  </a:lnTo>
                  <a:lnTo>
                    <a:pt x="416516" y="19759"/>
                  </a:lnTo>
                  <a:lnTo>
                    <a:pt x="418984" y="32324"/>
                  </a:lnTo>
                  <a:lnTo>
                    <a:pt x="418984" y="139193"/>
                  </a:lnTo>
                  <a:lnTo>
                    <a:pt x="416516" y="151758"/>
                  </a:lnTo>
                  <a:lnTo>
                    <a:pt x="413731" y="156015"/>
                  </a:lnTo>
                  <a:close/>
                </a:path>
              </a:pathLst>
            </a:custGeom>
            <a:solidFill>
              <a:srgbClr val="FDC1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454372" y="5128072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5" h="102235">
                  <a:moveTo>
                    <a:pt x="101660" y="101660"/>
                  </a:moveTo>
                  <a:lnTo>
                    <a:pt x="0" y="0"/>
                  </a:lnTo>
                </a:path>
              </a:pathLst>
            </a:custGeom>
            <a:ln w="25966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4117" y="4643699"/>
              <a:ext cx="114345" cy="123873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6222" y="4948054"/>
              <a:ext cx="123874" cy="114345"/>
            </a:xfrm>
            <a:prstGeom prst="rect">
              <a:avLst/>
            </a:prstGeom>
          </p:spPr>
        </p:pic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5516549" y="134577"/>
            <a:ext cx="576580" cy="254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/>
              <a:t>XPath</a:t>
            </a:r>
            <a:endParaRPr sz="1500"/>
          </a:p>
        </p:txBody>
      </p:sp>
      <p:sp>
        <p:nvSpPr>
          <p:cNvPr id="47" name="object 47" descr=""/>
          <p:cNvSpPr txBox="1"/>
          <p:nvPr/>
        </p:nvSpPr>
        <p:spPr>
          <a:xfrm>
            <a:off x="5589868" y="379360"/>
            <a:ext cx="2289175" cy="305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learn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XPath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scrape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Selenium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Scrapy.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589868" y="2026779"/>
            <a:ext cx="190817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//article[@class="main-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article"]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//h1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//div[@class="full-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script"]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5521843" y="3619991"/>
            <a:ext cx="15614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XPath</a:t>
            </a:r>
            <a:r>
              <a:rPr dirty="0" sz="10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Special</a:t>
            </a:r>
            <a:r>
              <a:rPr dirty="0" sz="10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Characters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3051600" y="26553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4389" y="25410"/>
                </a:moveTo>
                <a:lnTo>
                  <a:pt x="11020" y="25410"/>
                </a:lnTo>
                <a:lnTo>
                  <a:pt x="9399" y="25087"/>
                </a:lnTo>
                <a:lnTo>
                  <a:pt x="0" y="14389"/>
                </a:lnTo>
                <a:lnTo>
                  <a:pt x="0" y="11020"/>
                </a:lnTo>
                <a:lnTo>
                  <a:pt x="11020" y="0"/>
                </a:lnTo>
                <a:lnTo>
                  <a:pt x="14389" y="0"/>
                </a:lnTo>
                <a:lnTo>
                  <a:pt x="25410" y="12705"/>
                </a:lnTo>
                <a:lnTo>
                  <a:pt x="25410" y="14389"/>
                </a:lnTo>
                <a:lnTo>
                  <a:pt x="14389" y="254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3051600" y="36717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4389" y="25410"/>
                </a:moveTo>
                <a:lnTo>
                  <a:pt x="11020" y="25410"/>
                </a:lnTo>
                <a:lnTo>
                  <a:pt x="9399" y="25087"/>
                </a:lnTo>
                <a:lnTo>
                  <a:pt x="0" y="14389"/>
                </a:lnTo>
                <a:lnTo>
                  <a:pt x="0" y="11020"/>
                </a:lnTo>
                <a:lnTo>
                  <a:pt x="11020" y="0"/>
                </a:lnTo>
                <a:lnTo>
                  <a:pt x="14389" y="0"/>
                </a:lnTo>
                <a:lnTo>
                  <a:pt x="25410" y="12705"/>
                </a:lnTo>
                <a:lnTo>
                  <a:pt x="25410" y="14389"/>
                </a:lnTo>
                <a:lnTo>
                  <a:pt x="14389" y="254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3051600" y="672095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4">
                <a:moveTo>
                  <a:pt x="14389" y="25409"/>
                </a:moveTo>
                <a:lnTo>
                  <a:pt x="11020" y="25409"/>
                </a:lnTo>
                <a:lnTo>
                  <a:pt x="9399" y="25087"/>
                </a:lnTo>
                <a:lnTo>
                  <a:pt x="0" y="14389"/>
                </a:lnTo>
                <a:lnTo>
                  <a:pt x="0" y="11020"/>
                </a:lnTo>
                <a:lnTo>
                  <a:pt x="11020" y="0"/>
                </a:lnTo>
                <a:lnTo>
                  <a:pt x="14389" y="0"/>
                </a:lnTo>
                <a:lnTo>
                  <a:pt x="25410" y="12705"/>
                </a:lnTo>
                <a:lnTo>
                  <a:pt x="25410" y="14389"/>
                </a:lnTo>
                <a:lnTo>
                  <a:pt x="14389" y="25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3152319" y="185074"/>
            <a:ext cx="2232025" cy="960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“Siblings”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nodes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parent.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node’s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children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children’s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children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called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“descendants”.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Similarly,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node’s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parent and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parent’s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parent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“ancestors”. it’s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recommended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in this order.</a:t>
            </a:r>
            <a:endParaRPr sz="800">
              <a:latin typeface="Arial"/>
              <a:cs typeface="Arial"/>
            </a:endParaRPr>
          </a:p>
          <a:p>
            <a:pPr marL="236854" indent="-141605">
              <a:lnSpc>
                <a:spcPts val="720"/>
              </a:lnSpc>
              <a:buAutoNum type="alphaLcPeriod"/>
              <a:tabLst>
                <a:tab pos="236854" algn="l"/>
              </a:tabLst>
            </a:pP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  <a:p>
            <a:pPr marL="236854" indent="-144780">
              <a:lnSpc>
                <a:spcPts val="800"/>
              </a:lnSpc>
              <a:buAutoNum type="alphaLcPeriod"/>
              <a:tabLst>
                <a:tab pos="236854" algn="l"/>
              </a:tabLst>
            </a:pP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dirty="0" sz="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800">
              <a:latin typeface="Arial"/>
              <a:cs typeface="Arial"/>
            </a:endParaRPr>
          </a:p>
          <a:p>
            <a:pPr marL="236854" indent="-137160">
              <a:lnSpc>
                <a:spcPts val="800"/>
              </a:lnSpc>
              <a:buAutoNum type="alphaLcPeriod"/>
              <a:tabLst>
                <a:tab pos="236854" algn="l"/>
              </a:tabLst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Tag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800">
              <a:latin typeface="Arial"/>
              <a:cs typeface="Arial"/>
            </a:endParaRPr>
          </a:p>
          <a:p>
            <a:pPr marL="236854" indent="-144145">
              <a:lnSpc>
                <a:spcPts val="880"/>
              </a:lnSpc>
              <a:buAutoNum type="alphaLcPeriod"/>
              <a:tabLst>
                <a:tab pos="236854" algn="l"/>
              </a:tabLst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Xpath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118836" y="1173356"/>
            <a:ext cx="2376805" cy="385191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Beautiful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Soup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1000">
              <a:latin typeface="Arial"/>
              <a:cs typeface="Arial"/>
            </a:endParaRPr>
          </a:p>
          <a:p>
            <a:pPr marL="45720">
              <a:lnSpc>
                <a:spcPts val="880"/>
              </a:lnSpc>
              <a:spcBef>
                <a:spcPts val="6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Importing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libraries</a:t>
            </a:r>
            <a:endParaRPr sz="800">
              <a:latin typeface="Courier New"/>
              <a:cs typeface="Courier New"/>
            </a:endParaRPr>
          </a:p>
          <a:p>
            <a:pPr marL="106680" marR="492759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1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bs4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1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BeautifulSoup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requests</a:t>
            </a:r>
            <a:endParaRPr sz="800">
              <a:latin typeface="Courier New"/>
              <a:cs typeface="Courier New"/>
            </a:endParaRPr>
          </a:p>
          <a:p>
            <a:pPr marL="106680" marR="5080" indent="-60960">
              <a:lnSpc>
                <a:spcPts val="800"/>
              </a:lnSpc>
              <a:spcBef>
                <a:spcPts val="8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Fetch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pages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result=requests.get(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  <a:hlinkClick r:id="rId8"/>
              </a:rPr>
              <a:t>www.google.com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result.status_code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#get</a:t>
            </a:r>
            <a:r>
              <a:rPr dirty="0" sz="800" spc="4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status</a:t>
            </a:r>
            <a:r>
              <a:rPr dirty="0" sz="800" spc="4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7DD957"/>
                </a:solidFill>
                <a:latin typeface="Courier New"/>
                <a:cs typeface="Courier New"/>
              </a:rPr>
              <a:t>code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result.headers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#get</a:t>
            </a:r>
            <a:r>
              <a:rPr dirty="0" sz="800" spc="3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the</a:t>
            </a:r>
            <a:r>
              <a:rPr dirty="0" sz="800" spc="3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headers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5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content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result.text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soup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soup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BeautifulSoup(content,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"lxml"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readable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print(soup.prettify())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soup.find(id=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"specific_id"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800">
              <a:latin typeface="Arial"/>
              <a:cs typeface="Arial"/>
            </a:endParaRPr>
          </a:p>
          <a:p>
            <a:pPr marL="106680" marR="66040">
              <a:lnSpc>
                <a:spcPts val="800"/>
              </a:lnSpc>
              <a:spcBef>
                <a:spcPts val="8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soup.find_all(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"a"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soup.find_all(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"a"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"css_class"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soup.find_all(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"a"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,class_=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"my_class"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soup.find_all(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"a"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,attrs={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"class"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  <a:p>
            <a:pPr marL="1631314">
              <a:lnSpc>
                <a:spcPts val="720"/>
              </a:lnSpc>
            </a:pP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"my_class"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inner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text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sample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element.get_text()</a:t>
            </a:r>
            <a:endParaRPr sz="800">
              <a:latin typeface="Courier New"/>
              <a:cs typeface="Courier New"/>
            </a:endParaRPr>
          </a:p>
          <a:p>
            <a:pPr marL="106680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sample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element.get_text(strip=True,</a:t>
            </a:r>
            <a:endParaRPr sz="800">
              <a:latin typeface="Courier New"/>
              <a:cs typeface="Courier New"/>
            </a:endParaRPr>
          </a:p>
          <a:p>
            <a:pPr marL="144843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separator=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')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attributes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sample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element.get(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'href'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53168" y="111239"/>
            <a:ext cx="2611120" cy="111760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 marR="451484">
              <a:lnSpc>
                <a:spcPts val="2480"/>
              </a:lnSpc>
              <a:spcBef>
                <a:spcPts val="615"/>
              </a:spcBef>
            </a:pPr>
            <a:r>
              <a:rPr dirty="0" sz="2500" spc="-140">
                <a:solidFill>
                  <a:srgbClr val="FFFFFF"/>
                </a:solidFill>
                <a:latin typeface="Arial Black"/>
                <a:cs typeface="Arial Black"/>
              </a:rPr>
              <a:t>Web</a:t>
            </a:r>
            <a:r>
              <a:rPr dirty="0" sz="250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500" spc="-175">
                <a:solidFill>
                  <a:srgbClr val="FFFFFF"/>
                </a:solidFill>
                <a:latin typeface="Arial Black"/>
                <a:cs typeface="Arial Black"/>
              </a:rPr>
              <a:t>Scraping </a:t>
            </a:r>
            <a:r>
              <a:rPr dirty="0" sz="2500" spc="-165">
                <a:solidFill>
                  <a:srgbClr val="FFFFFF"/>
                </a:solidFill>
                <a:latin typeface="Arial Black"/>
                <a:cs typeface="Arial Black"/>
              </a:rPr>
              <a:t>Cheat</a:t>
            </a:r>
            <a:r>
              <a:rPr dirty="0" sz="2500" spc="-1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Arial Black"/>
                <a:cs typeface="Arial Black"/>
              </a:rPr>
              <a:t>Sheet</a:t>
            </a:r>
            <a:endParaRPr sz="2500">
              <a:latin typeface="Arial Black"/>
              <a:cs typeface="Arial Black"/>
            </a:endParaRPr>
          </a:p>
          <a:p>
            <a:pPr marL="22225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extracting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  <a:p>
            <a:pPr marL="22225" marR="5080">
              <a:lnSpc>
                <a:spcPct val="111200"/>
              </a:lnSpc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website.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studying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Beautiful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Soup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Selenium,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it's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good to review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basics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first.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2399574" y="1789191"/>
            <a:ext cx="300355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65" b="1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dirty="0" sz="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-25" b="1">
                <a:solidFill>
                  <a:srgbClr val="FFFFFF"/>
                </a:solidFill>
                <a:latin typeface="Calibri"/>
                <a:cs typeface="Calibri"/>
              </a:rPr>
              <a:t>tag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13921" y="1727764"/>
            <a:ext cx="1090930" cy="2438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 indent="25400">
              <a:lnSpc>
                <a:spcPct val="77400"/>
              </a:lnSpc>
              <a:spcBef>
                <a:spcPts val="325"/>
              </a:spcBef>
              <a:tabLst>
                <a:tab pos="334010" algn="l"/>
                <a:tab pos="400685" algn="l"/>
                <a:tab pos="809625" algn="l"/>
              </a:tabLst>
            </a:pPr>
            <a:r>
              <a:rPr dirty="0" sz="800" spc="-25" b="1">
                <a:solidFill>
                  <a:srgbClr val="FFFFFF"/>
                </a:solidFill>
                <a:latin typeface="Calibri"/>
                <a:cs typeface="Calibri"/>
              </a:rPr>
              <a:t>Tag</a:t>
            </a:r>
            <a:r>
              <a:rPr dirty="0" sz="8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800" spc="-35" b="1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dirty="0" sz="800" spc="2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-55" b="1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dirty="0" sz="800" spc="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-20" b="1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dirty="0" sz="800" b="1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dirty="0" sz="800" spc="-20" b="1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dirty="0" sz="8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800" spc="-20" b="1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279904" y="2147773"/>
            <a:ext cx="2434590" cy="414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&lt;h1</a:t>
            </a:r>
            <a:r>
              <a:rPr dirty="0" sz="800" spc="7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BD58"/>
                </a:solidFill>
                <a:latin typeface="Courier New"/>
                <a:cs typeface="Courier New"/>
              </a:rPr>
              <a:t>class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="title"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&gt;</a:t>
            </a:r>
            <a:r>
              <a:rPr dirty="0" sz="800" spc="7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Titanic</a:t>
            </a:r>
            <a:r>
              <a:rPr dirty="0" sz="800" spc="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(1997)</a:t>
            </a:r>
            <a:r>
              <a:rPr dirty="0" sz="800" spc="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&lt;/h1&gt;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800">
              <a:latin typeface="Courier New"/>
              <a:cs typeface="Courier New"/>
            </a:endParaRPr>
          </a:p>
          <a:p>
            <a:pPr algn="ctr" marR="50800">
              <a:lnSpc>
                <a:spcPct val="100000"/>
              </a:lnSpc>
              <a:tabLst>
                <a:tab pos="838200" algn="l"/>
              </a:tabLst>
            </a:pPr>
            <a:r>
              <a:rPr dirty="0" sz="650" spc="-10" b="1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dirty="0" sz="65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650" spc="-40" b="1">
                <a:solidFill>
                  <a:srgbClr val="FFFFFF"/>
                </a:solidFill>
                <a:latin typeface="Calibri"/>
                <a:cs typeface="Calibri"/>
              </a:rPr>
              <a:t>Affected</a:t>
            </a:r>
            <a:r>
              <a:rPr dirty="0" sz="65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50" spc="-10" b="1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329126" y="2657425"/>
            <a:ext cx="46291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-60" b="1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dirty="0" sz="65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50" spc="-35" b="1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68605" y="3193903"/>
            <a:ext cx="2699385" cy="81661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650" b="1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dirty="0" sz="65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65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" spc="-10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650">
                <a:solidFill>
                  <a:srgbClr val="CB6BE6"/>
                </a:solidFill>
                <a:latin typeface="Courier New"/>
                <a:cs typeface="Courier New"/>
              </a:rPr>
              <a:t>&lt;article</a:t>
            </a:r>
            <a:r>
              <a:rPr dirty="0" sz="650" spc="31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FFBD58"/>
                </a:solidFill>
                <a:latin typeface="Courier New"/>
                <a:cs typeface="Courier New"/>
              </a:rPr>
              <a:t>class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</a:rPr>
              <a:t>="main-</a:t>
            </a:r>
            <a:r>
              <a:rPr dirty="0" sz="650" spc="-10">
                <a:solidFill>
                  <a:srgbClr val="FFFFFF"/>
                </a:solidFill>
                <a:latin typeface="Courier New"/>
                <a:cs typeface="Courier New"/>
              </a:rPr>
              <a:t>article"</a:t>
            </a:r>
            <a:r>
              <a:rPr dirty="0" sz="650" spc="-10">
                <a:solidFill>
                  <a:srgbClr val="CB6BE6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</a:pPr>
            <a:r>
              <a:rPr dirty="0" sz="650">
                <a:solidFill>
                  <a:srgbClr val="CB6BE6"/>
                </a:solidFill>
                <a:latin typeface="Courier New"/>
                <a:cs typeface="Courier New"/>
              </a:rPr>
              <a:t>&lt;h1&gt;</a:t>
            </a:r>
            <a:r>
              <a:rPr dirty="0" sz="650" spc="9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</a:rPr>
              <a:t>Titanic</a:t>
            </a:r>
            <a:r>
              <a:rPr dirty="0" sz="650" spc="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</a:rPr>
              <a:t>(1997)</a:t>
            </a:r>
            <a:r>
              <a:rPr dirty="0" sz="650" spc="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650" spc="-10">
                <a:solidFill>
                  <a:srgbClr val="CB6BE6"/>
                </a:solidFill>
                <a:latin typeface="Courier New"/>
                <a:cs typeface="Courier New"/>
              </a:rPr>
              <a:t>&lt;/h1&gt;</a:t>
            </a:r>
            <a:endParaRPr sz="65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</a:pPr>
            <a:r>
              <a:rPr dirty="0" sz="650">
                <a:solidFill>
                  <a:srgbClr val="CB6BE6"/>
                </a:solidFill>
                <a:latin typeface="Courier New"/>
                <a:cs typeface="Courier New"/>
              </a:rPr>
              <a:t>&lt;p</a:t>
            </a:r>
            <a:r>
              <a:rPr dirty="0" sz="650" spc="7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FFBD58"/>
                </a:solidFill>
                <a:latin typeface="Courier New"/>
                <a:cs typeface="Courier New"/>
              </a:rPr>
              <a:t>class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</a:rPr>
              <a:t>="plot"&gt;</a:t>
            </a:r>
            <a:r>
              <a:rPr dirty="0" sz="650" spc="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</a:rPr>
              <a:t>84</a:t>
            </a:r>
            <a:r>
              <a:rPr dirty="0" sz="650" spc="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</a:rPr>
              <a:t>years</a:t>
            </a:r>
            <a:r>
              <a:rPr dirty="0" sz="650" spc="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</a:rPr>
              <a:t>later</a:t>
            </a:r>
            <a:r>
              <a:rPr dirty="0" sz="650" spc="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dirty="0" sz="650" spc="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650" spc="-20">
                <a:solidFill>
                  <a:srgbClr val="CB6BE6"/>
                </a:solidFill>
                <a:latin typeface="Courier New"/>
                <a:cs typeface="Courier New"/>
              </a:rPr>
              <a:t>&lt;/p&gt;</a:t>
            </a:r>
            <a:endParaRPr sz="65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</a:pPr>
            <a:r>
              <a:rPr dirty="0" sz="650">
                <a:solidFill>
                  <a:srgbClr val="CB6BE6"/>
                </a:solidFill>
                <a:latin typeface="Courier New"/>
                <a:cs typeface="Courier New"/>
              </a:rPr>
              <a:t>&lt;div</a:t>
            </a:r>
            <a:r>
              <a:rPr dirty="0" sz="650" spc="10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FFBD58"/>
                </a:solidFill>
                <a:latin typeface="Courier New"/>
                <a:cs typeface="Courier New"/>
              </a:rPr>
              <a:t>class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</a:rPr>
              <a:t>="full-script"&gt;</a:t>
            </a:r>
            <a:r>
              <a:rPr dirty="0" sz="650" spc="1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</a:rPr>
              <a:t>13</a:t>
            </a:r>
            <a:r>
              <a:rPr dirty="0" sz="650" spc="1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</a:rPr>
              <a:t>meters.</a:t>
            </a:r>
            <a:r>
              <a:rPr dirty="0" sz="650" spc="1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dirty="0" sz="650" spc="1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dirty="0" sz="650" spc="1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650" spc="-10">
                <a:solidFill>
                  <a:srgbClr val="CB6BE6"/>
                </a:solidFill>
                <a:latin typeface="Courier New"/>
                <a:cs typeface="Courier New"/>
              </a:rPr>
              <a:t>&lt;/div&gt;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650" spc="-10">
                <a:solidFill>
                  <a:srgbClr val="CB6BE6"/>
                </a:solidFill>
                <a:latin typeface="Courier New"/>
                <a:cs typeface="Courier New"/>
              </a:rPr>
              <a:t>&lt;/article&gt;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283204" y="4531674"/>
            <a:ext cx="441325" cy="1930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735"/>
              </a:lnSpc>
              <a:spcBef>
                <a:spcPts val="120"/>
              </a:spcBef>
            </a:pPr>
            <a:r>
              <a:rPr dirty="0" sz="650" spc="-45" b="1">
                <a:latin typeface="Calibri"/>
                <a:cs typeface="Calibri"/>
              </a:rPr>
              <a:t>Root</a:t>
            </a:r>
            <a:r>
              <a:rPr dirty="0" sz="650" b="1">
                <a:latin typeface="Calibri"/>
                <a:cs typeface="Calibri"/>
              </a:rPr>
              <a:t> </a:t>
            </a:r>
            <a:r>
              <a:rPr dirty="0" sz="650" spc="-10" b="1">
                <a:latin typeface="Calibri"/>
                <a:cs typeface="Calibri"/>
              </a:rPr>
              <a:t>Element</a:t>
            </a:r>
            <a:endParaRPr sz="650">
              <a:latin typeface="Calibri"/>
              <a:cs typeface="Calibri"/>
            </a:endParaRPr>
          </a:p>
          <a:p>
            <a:pPr algn="ctr" marL="26670">
              <a:lnSpc>
                <a:spcPts val="555"/>
              </a:lnSpc>
            </a:pPr>
            <a:r>
              <a:rPr dirty="0" sz="500" spc="-10" b="1">
                <a:latin typeface="Calibri"/>
                <a:cs typeface="Calibri"/>
              </a:rPr>
              <a:t>&lt;article&gt;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797626" y="4901102"/>
            <a:ext cx="487045" cy="1822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26670">
              <a:lnSpc>
                <a:spcPts val="725"/>
              </a:lnSpc>
              <a:spcBef>
                <a:spcPts val="120"/>
              </a:spcBef>
            </a:pPr>
            <a:r>
              <a:rPr dirty="0" sz="650" spc="-10" b="1">
                <a:latin typeface="Calibri"/>
                <a:cs typeface="Calibri"/>
              </a:rPr>
              <a:t>Attribute</a:t>
            </a:r>
            <a:endParaRPr sz="650">
              <a:latin typeface="Calibri"/>
              <a:cs typeface="Calibri"/>
            </a:endParaRPr>
          </a:p>
          <a:p>
            <a:pPr algn="ctr">
              <a:lnSpc>
                <a:spcPts val="484"/>
              </a:lnSpc>
            </a:pPr>
            <a:r>
              <a:rPr dirty="0" sz="450" spc="-10" b="1">
                <a:latin typeface="Calibri"/>
                <a:cs typeface="Calibri"/>
              </a:rPr>
              <a:t>class="main-article"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296422" y="4904930"/>
            <a:ext cx="280035" cy="191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730"/>
              </a:lnSpc>
              <a:spcBef>
                <a:spcPts val="120"/>
              </a:spcBef>
            </a:pPr>
            <a:r>
              <a:rPr dirty="0" sz="650" spc="-10" b="1">
                <a:latin typeface="Calibri"/>
                <a:cs typeface="Calibri"/>
              </a:rPr>
              <a:t>Element</a:t>
            </a:r>
            <a:endParaRPr sz="650">
              <a:latin typeface="Calibri"/>
              <a:cs typeface="Calibri"/>
            </a:endParaRPr>
          </a:p>
          <a:p>
            <a:pPr algn="ctr">
              <a:lnSpc>
                <a:spcPts val="550"/>
              </a:lnSpc>
            </a:pPr>
            <a:r>
              <a:rPr dirty="0" sz="500" spc="-20" b="1">
                <a:latin typeface="Calibri"/>
                <a:cs typeface="Calibri"/>
              </a:rPr>
              <a:t>&lt;h1&gt;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437112" y="4915520"/>
            <a:ext cx="280035" cy="191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730"/>
              </a:lnSpc>
              <a:spcBef>
                <a:spcPts val="120"/>
              </a:spcBef>
            </a:pPr>
            <a:r>
              <a:rPr dirty="0" sz="650" spc="-10" b="1">
                <a:latin typeface="Calibri"/>
                <a:cs typeface="Calibri"/>
              </a:rPr>
              <a:t>Element</a:t>
            </a:r>
            <a:endParaRPr sz="650">
              <a:latin typeface="Calibri"/>
              <a:cs typeface="Calibri"/>
            </a:endParaRPr>
          </a:p>
          <a:p>
            <a:pPr algn="ctr">
              <a:lnSpc>
                <a:spcPts val="550"/>
              </a:lnSpc>
            </a:pPr>
            <a:r>
              <a:rPr dirty="0" sz="500" spc="-25" b="1">
                <a:latin typeface="Calibri"/>
                <a:cs typeface="Calibri"/>
              </a:rPr>
              <a:t>&lt;p&gt;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2217247" y="4910942"/>
            <a:ext cx="280035" cy="191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730"/>
              </a:lnSpc>
              <a:spcBef>
                <a:spcPts val="120"/>
              </a:spcBef>
            </a:pPr>
            <a:r>
              <a:rPr dirty="0" sz="650" spc="-30" b="1">
                <a:latin typeface="Calibri"/>
                <a:cs typeface="Calibri"/>
              </a:rPr>
              <a:t>Element</a:t>
            </a:r>
            <a:endParaRPr sz="650">
              <a:latin typeface="Calibri"/>
              <a:cs typeface="Calibri"/>
            </a:endParaRPr>
          </a:p>
          <a:p>
            <a:pPr marL="69215">
              <a:lnSpc>
                <a:spcPts val="550"/>
              </a:lnSpc>
            </a:pPr>
            <a:r>
              <a:rPr dirty="0" sz="500" spc="-10" b="1">
                <a:latin typeface="Calibri"/>
                <a:cs typeface="Calibri"/>
              </a:rPr>
              <a:t>&lt;div&gt;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298336" y="5230780"/>
            <a:ext cx="320675" cy="1746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630"/>
              </a:lnSpc>
              <a:spcBef>
                <a:spcPts val="130"/>
              </a:spcBef>
            </a:pPr>
            <a:r>
              <a:rPr dirty="0" sz="550" spc="-20" b="1">
                <a:latin typeface="Calibri"/>
                <a:cs typeface="Calibri"/>
              </a:rPr>
              <a:t>Text</a:t>
            </a:r>
            <a:endParaRPr sz="550">
              <a:latin typeface="Calibri"/>
              <a:cs typeface="Calibri"/>
            </a:endParaRPr>
          </a:p>
          <a:p>
            <a:pPr algn="ctr">
              <a:lnSpc>
                <a:spcPts val="509"/>
              </a:lnSpc>
            </a:pPr>
            <a:r>
              <a:rPr dirty="0" sz="450" spc="-20" b="1">
                <a:latin typeface="Calibri"/>
                <a:cs typeface="Calibri"/>
              </a:rPr>
              <a:t>Titanic</a:t>
            </a:r>
            <a:r>
              <a:rPr dirty="0" sz="450" spc="10" b="1">
                <a:latin typeface="Calibri"/>
                <a:cs typeface="Calibri"/>
              </a:rPr>
              <a:t> </a:t>
            </a:r>
            <a:r>
              <a:rPr dirty="0" sz="450" spc="-10" b="1">
                <a:latin typeface="Calibri"/>
                <a:cs typeface="Calibri"/>
              </a:rPr>
              <a:t>(1997)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115542" y="5245062"/>
            <a:ext cx="280670" cy="1587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600"/>
              </a:lnSpc>
              <a:spcBef>
                <a:spcPts val="130"/>
              </a:spcBef>
            </a:pPr>
            <a:r>
              <a:rPr dirty="0" sz="550" spc="-10" b="1">
                <a:latin typeface="Calibri"/>
                <a:cs typeface="Calibri"/>
              </a:rPr>
              <a:t>Attribute</a:t>
            </a:r>
            <a:endParaRPr sz="550">
              <a:latin typeface="Calibri"/>
              <a:cs typeface="Calibri"/>
            </a:endParaRPr>
          </a:p>
          <a:p>
            <a:pPr marL="30480">
              <a:lnSpc>
                <a:spcPts val="420"/>
              </a:lnSpc>
            </a:pPr>
            <a:r>
              <a:rPr dirty="0" sz="400" spc="-10" b="1">
                <a:latin typeface="Calibri"/>
                <a:cs typeface="Calibri"/>
              </a:rPr>
              <a:t>class="plot"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527175" y="5230780"/>
            <a:ext cx="387985" cy="1771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640"/>
              </a:lnSpc>
              <a:spcBef>
                <a:spcPts val="130"/>
              </a:spcBef>
            </a:pPr>
            <a:r>
              <a:rPr dirty="0" sz="550" spc="-20" b="1">
                <a:latin typeface="Calibri"/>
                <a:cs typeface="Calibri"/>
              </a:rPr>
              <a:t>Text</a:t>
            </a:r>
            <a:endParaRPr sz="550">
              <a:latin typeface="Calibri"/>
              <a:cs typeface="Calibri"/>
            </a:endParaRPr>
          </a:p>
          <a:p>
            <a:pPr algn="ctr">
              <a:lnSpc>
                <a:spcPts val="520"/>
              </a:lnSpc>
            </a:pPr>
            <a:r>
              <a:rPr dirty="0" sz="450" b="1">
                <a:latin typeface="Calibri"/>
                <a:cs typeface="Calibri"/>
              </a:rPr>
              <a:t>84 </a:t>
            </a:r>
            <a:r>
              <a:rPr dirty="0" sz="450" spc="-20" b="1">
                <a:latin typeface="Calibri"/>
                <a:cs typeface="Calibri"/>
              </a:rPr>
              <a:t>years</a:t>
            </a:r>
            <a:r>
              <a:rPr dirty="0" sz="450" spc="5" b="1">
                <a:latin typeface="Calibri"/>
                <a:cs typeface="Calibri"/>
              </a:rPr>
              <a:t> </a:t>
            </a:r>
            <a:r>
              <a:rPr dirty="0" sz="450" spc="-20" b="1">
                <a:latin typeface="Calibri"/>
                <a:cs typeface="Calibri"/>
              </a:rPr>
              <a:t>later</a:t>
            </a:r>
            <a:r>
              <a:rPr dirty="0" sz="450" spc="5" b="1">
                <a:latin typeface="Calibri"/>
                <a:cs typeface="Calibri"/>
              </a:rPr>
              <a:t> </a:t>
            </a:r>
            <a:r>
              <a:rPr dirty="0" sz="450" spc="-25" b="1">
                <a:latin typeface="Calibri"/>
                <a:cs typeface="Calibri"/>
              </a:rPr>
              <a:t>...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2035771" y="5240638"/>
            <a:ext cx="27749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10" b="1">
                <a:latin typeface="Calibri"/>
                <a:cs typeface="Calibri"/>
              </a:rPr>
              <a:t>Attribute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1986410" y="5304571"/>
            <a:ext cx="836294" cy="965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10" b="1">
                <a:latin typeface="Calibri"/>
                <a:cs typeface="Calibri"/>
              </a:rPr>
              <a:t>class="full-</a:t>
            </a:r>
            <a:r>
              <a:rPr dirty="0" sz="400" b="1">
                <a:latin typeface="Calibri"/>
                <a:cs typeface="Calibri"/>
              </a:rPr>
              <a:t>script""</a:t>
            </a:r>
            <a:r>
              <a:rPr dirty="0" sz="400" spc="405" b="1">
                <a:latin typeface="Calibri"/>
                <a:cs typeface="Calibri"/>
              </a:rPr>
              <a:t> </a:t>
            </a:r>
            <a:r>
              <a:rPr dirty="0" sz="450" spc="-50" b="1">
                <a:latin typeface="Calibri"/>
                <a:cs typeface="Calibri"/>
              </a:rPr>
              <a:t>13</a:t>
            </a:r>
            <a:r>
              <a:rPr dirty="0" sz="450" spc="-15" b="1">
                <a:latin typeface="Calibri"/>
                <a:cs typeface="Calibri"/>
              </a:rPr>
              <a:t> </a:t>
            </a:r>
            <a:r>
              <a:rPr dirty="0" sz="450" spc="-25" b="1">
                <a:latin typeface="Calibri"/>
                <a:cs typeface="Calibri"/>
              </a:rPr>
              <a:t>meters.</a:t>
            </a:r>
            <a:r>
              <a:rPr dirty="0" sz="450" spc="-15" b="1">
                <a:latin typeface="Calibri"/>
                <a:cs typeface="Calibri"/>
              </a:rPr>
              <a:t> </a:t>
            </a:r>
            <a:r>
              <a:rPr dirty="0" sz="450" spc="-30" b="1">
                <a:latin typeface="Calibri"/>
                <a:cs typeface="Calibri"/>
              </a:rPr>
              <a:t>You</a:t>
            </a:r>
            <a:r>
              <a:rPr dirty="0" sz="450" spc="-15" b="1">
                <a:latin typeface="Calibri"/>
                <a:cs typeface="Calibri"/>
              </a:rPr>
              <a:t> </a:t>
            </a:r>
            <a:r>
              <a:rPr dirty="0" sz="450" spc="-25" b="1">
                <a:latin typeface="Calibri"/>
                <a:cs typeface="Calibri"/>
              </a:rPr>
              <a:t>...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1901197" y="4526745"/>
            <a:ext cx="409575" cy="1276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-30" b="1">
                <a:solidFill>
                  <a:srgbClr val="FFFFFF"/>
                </a:solidFill>
                <a:latin typeface="Calibri"/>
                <a:cs typeface="Calibri"/>
              </a:rPr>
              <a:t>Parent</a:t>
            </a:r>
            <a:r>
              <a:rPr dirty="0" sz="65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50" spc="-35" b="1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2600641" y="5046208"/>
            <a:ext cx="245745" cy="116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 b="1">
                <a:solidFill>
                  <a:srgbClr val="FFFFFF"/>
                </a:solidFill>
                <a:latin typeface="Calibri"/>
                <a:cs typeface="Calibri"/>
              </a:rPr>
              <a:t>Siblings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5521843" y="722185"/>
            <a:ext cx="2342515" cy="118618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XPath</a:t>
            </a:r>
            <a:r>
              <a:rPr dirty="0" sz="10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endParaRPr sz="1000">
              <a:latin typeface="Arial"/>
              <a:cs typeface="Arial"/>
            </a:endParaRPr>
          </a:p>
          <a:p>
            <a:pPr marL="80645" marR="124460">
              <a:lnSpc>
                <a:spcPct val="114599"/>
              </a:lnSpc>
              <a:spcBef>
                <a:spcPts val="3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XPath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usually contains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tag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name,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attribute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name,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attribute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value.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 sz="900" spc="-10">
                <a:solidFill>
                  <a:srgbClr val="FFFFFF"/>
                </a:solidFill>
                <a:latin typeface="Courier New"/>
                <a:cs typeface="Courier New"/>
              </a:rPr>
              <a:t>//tagName[@AttributeName="Value"]</a:t>
            </a:r>
            <a:endParaRPr sz="900">
              <a:latin typeface="Courier New"/>
              <a:cs typeface="Courier New"/>
            </a:endParaRPr>
          </a:p>
          <a:p>
            <a:pPr marL="80645" marR="5080">
              <a:lnSpc>
                <a:spcPct val="114599"/>
              </a:lnSpc>
              <a:spcBef>
                <a:spcPts val="635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Let’s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5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locate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article,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title,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transcript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used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before.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5516549" y="2577119"/>
            <a:ext cx="2478405" cy="52832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XPath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5" b="1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endParaRPr sz="10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XPath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8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459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//tag[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contains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(@AttributeName,</a:t>
            </a:r>
            <a:r>
              <a:rPr dirty="0" sz="800" spc="1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"Value")]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5497161" y="3132753"/>
            <a:ext cx="2465070" cy="39687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XPath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Operators: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and,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//tag[(expression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1)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and</a:t>
            </a:r>
            <a:r>
              <a:rPr dirty="0" sz="800" spc="3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(expression</a:t>
            </a:r>
            <a:r>
              <a:rPr dirty="0" sz="8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2)]</a:t>
            </a:r>
            <a:endParaRPr sz="800">
              <a:latin typeface="Courier New"/>
              <a:cs typeface="Courier New"/>
            </a:endParaRPr>
          </a:p>
        </p:txBody>
      </p:sp>
      <p:graphicFrame>
        <p:nvGraphicFramePr>
          <p:cNvPr id="76" name="object 76" descr=""/>
          <p:cNvGraphicFramePr>
            <a:graphicFrameLocks noGrp="1"/>
          </p:cNvGraphicFramePr>
          <p:nvPr/>
        </p:nvGraphicFramePr>
        <p:xfrm>
          <a:off x="5565809" y="3868012"/>
          <a:ext cx="2392680" cy="1704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2076450"/>
              </a:tblGrid>
              <a:tr h="2311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00" spc="190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R w="9525">
                      <a:solidFill>
                        <a:srgbClr val="99AAB4"/>
                      </a:solidFill>
                      <a:prstDash val="solid"/>
                    </a:lnR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635"/>
                        </a:lnSpc>
                      </a:pPr>
                      <a:r>
                        <a:rPr dirty="0" sz="8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Selects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children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on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the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left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side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dirty="0" sz="80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99AAB4"/>
                      </a:solidFill>
                      <a:prstDash val="solid"/>
                    </a:lnL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900" spc="215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R w="9525">
                      <a:solidFill>
                        <a:srgbClr val="99AAB4"/>
                      </a:solidFill>
                      <a:prstDash val="solid"/>
                    </a:lnR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950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Specifies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matching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should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8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located</a:t>
                      </a:r>
                      <a:r>
                        <a:rPr dirty="0" sz="8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dirty="0" sz="8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any</a:t>
                      </a:r>
                      <a:r>
                        <a:rPr dirty="0" sz="8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r>
                        <a:rPr dirty="0" sz="8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within</a:t>
                      </a:r>
                      <a:r>
                        <a:rPr dirty="0" sz="8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document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99AAB4"/>
                      </a:solidFill>
                      <a:prstDash val="solid"/>
                    </a:lnL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76835">
                        <a:lnSpc>
                          <a:spcPts val="1585"/>
                        </a:lnSpc>
                        <a:spcBef>
                          <a:spcPts val="75"/>
                        </a:spcBef>
                      </a:pPr>
                      <a:r>
                        <a:rPr dirty="0" sz="1500" spc="-50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70485">
                        <a:lnSpc>
                          <a:spcPts val="550"/>
                        </a:lnSpc>
                      </a:pPr>
                      <a:r>
                        <a:rPr dirty="0" sz="1500" spc="-25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..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R w="9525">
                      <a:solidFill>
                        <a:srgbClr val="99AAB4"/>
                      </a:solidFill>
                      <a:prstDash val="solid"/>
                    </a:lnR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90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Specifies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current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context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used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(refers to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present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99AAB4"/>
                      </a:solidFill>
                      <a:prstDash val="solid"/>
                    </a:lnL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</a:tr>
              <a:tr h="123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99AAB4"/>
                      </a:solidFill>
                      <a:prstDash val="solid"/>
                    </a:lnR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72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Refers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 parent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99AAB4"/>
                      </a:solidFill>
                      <a:prstDash val="solid"/>
                    </a:lnL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900" spc="25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R w="9525">
                      <a:solidFill>
                        <a:srgbClr val="99AAB4"/>
                      </a:solidFill>
                      <a:prstDash val="solid"/>
                    </a:lnR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825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spc="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wildcard</a:t>
                      </a:r>
                      <a:r>
                        <a:rPr dirty="0" sz="800" spc="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dirty="0" sz="800" spc="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800" spc="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selects</a:t>
                      </a:r>
                      <a:r>
                        <a:rPr dirty="0" sz="800" spc="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88900">
                        <a:lnSpc>
                          <a:spcPts val="925"/>
                        </a:lnSpc>
                        <a:spcBef>
                          <a:spcPts val="105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elements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attributes</a:t>
                      </a:r>
                      <a:r>
                        <a:rPr dirty="0" sz="800" spc="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regardless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99AAB4"/>
                      </a:solidFill>
                      <a:prstDash val="solid"/>
                    </a:lnL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</a:tr>
              <a:tr h="147955">
                <a:tc>
                  <a:txBody>
                    <a:bodyPr/>
                    <a:lstStyle/>
                    <a:p>
                      <a:pPr marL="49530">
                        <a:lnSpc>
                          <a:spcPts val="1035"/>
                        </a:lnSpc>
                        <a:spcBef>
                          <a:spcPts val="30"/>
                        </a:spcBef>
                      </a:pPr>
                      <a:r>
                        <a:rPr dirty="0" sz="900" spc="-50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@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R w="9525">
                      <a:solidFill>
                        <a:srgbClr val="99AAB4"/>
                      </a:solidFill>
                      <a:prstDash val="solid"/>
                    </a:lnR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</a:t>
                      </a:r>
                      <a:r>
                        <a:rPr dirty="0" sz="8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800" spc="-4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99AAB4"/>
                      </a:solidFill>
                      <a:prstDash val="solid"/>
                    </a:lnL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61594">
                        <a:lnSpc>
                          <a:spcPts val="1000"/>
                        </a:lnSpc>
                      </a:pPr>
                      <a:r>
                        <a:rPr dirty="0" sz="900" spc="-25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()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5">
                      <a:solidFill>
                        <a:srgbClr val="99AAB4"/>
                      </a:solidFill>
                      <a:prstDash val="solid"/>
                    </a:lnR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905"/>
                        </a:lnSpc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Grouping</a:t>
                      </a:r>
                      <a:r>
                        <a:rPr dirty="0" sz="800" spc="-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800" spc="-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XPath</a:t>
                      </a:r>
                      <a:r>
                        <a:rPr dirty="0" sz="800" spc="-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expression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99AAB4"/>
                      </a:solidFill>
                      <a:prstDash val="solid"/>
                    </a:lnL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900" spc="-25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[n]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R w="9525">
                      <a:solidFill>
                        <a:srgbClr val="99AAB4"/>
                      </a:solidFill>
                      <a:prstDash val="solid"/>
                    </a:lnR>
                    <a:lnT w="9525">
                      <a:solidFill>
                        <a:srgbClr val="99AAB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869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Indicates that a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with index "n"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should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88900">
                        <a:lnSpc>
                          <a:spcPts val="850"/>
                        </a:lnSpc>
                        <a:spcBef>
                          <a:spcPts val="10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800" spc="-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99AAB4"/>
                      </a:solidFill>
                      <a:prstDash val="solid"/>
                    </a:lnL>
                    <a:lnT w="9525">
                      <a:solidFill>
                        <a:srgbClr val="99AAB4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949" y="80385"/>
            <a:ext cx="419266" cy="381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371" y="83753"/>
            <a:ext cx="823594" cy="254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/>
              <a:t>Selenium</a:t>
            </a:r>
            <a:endParaRPr sz="1500"/>
          </a:p>
        </p:txBody>
      </p:sp>
      <p:sp>
        <p:nvSpPr>
          <p:cNvPr id="4" name="object 4" descr=""/>
          <p:cNvSpPr txBox="1"/>
          <p:nvPr/>
        </p:nvSpPr>
        <p:spPr>
          <a:xfrm>
            <a:off x="195589" y="339971"/>
            <a:ext cx="4090035" cy="428307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1000">
              <a:latin typeface="Arial"/>
              <a:cs typeface="Arial"/>
            </a:endParaRPr>
          </a:p>
          <a:p>
            <a:pPr marL="52705" marR="1955800" indent="10160">
              <a:lnSpc>
                <a:spcPts val="800"/>
              </a:lnSpc>
              <a:spcBef>
                <a:spcPts val="229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selenium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2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webdriver web=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  <a:hlinkClick r:id="rId3"/>
              </a:rPr>
              <a:t>www.google.com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path=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'introduce</a:t>
            </a:r>
            <a:r>
              <a:rPr dirty="0" sz="800" spc="6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chromedriver</a:t>
            </a:r>
            <a:r>
              <a:rPr dirty="0" sz="800" spc="6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path'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driver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webdriver.Chrome(path) driver.get(web)</a:t>
            </a:r>
            <a:endParaRPr sz="800">
              <a:latin typeface="Courier New"/>
              <a:cs typeface="Courier New"/>
            </a:endParaRPr>
          </a:p>
          <a:p>
            <a:pPr marL="52705">
              <a:lnSpc>
                <a:spcPts val="880"/>
              </a:lnSpc>
              <a:spcBef>
                <a:spcPts val="640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endParaRPr sz="800">
              <a:latin typeface="Arial"/>
              <a:cs typeface="Arial"/>
            </a:endParaRPr>
          </a:p>
          <a:p>
            <a:pPr marL="113664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driver.find_element_by_id(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'name'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13664" marR="1772920" indent="-60960">
              <a:lnSpc>
                <a:spcPts val="800"/>
              </a:lnSpc>
              <a:spcBef>
                <a:spcPts val="800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elements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driver.find_elements_by_class_name() driver.find_elements_by_css_selector driver.find_elements_by_xpath() driver.find_elements_by_tag_name() driver.find_elements_by_name()</a:t>
            </a:r>
            <a:endParaRPr sz="800">
              <a:latin typeface="Courier New"/>
              <a:cs typeface="Courier New"/>
            </a:endParaRPr>
          </a:p>
          <a:p>
            <a:pPr marL="52705">
              <a:lnSpc>
                <a:spcPts val="880"/>
              </a:lnSpc>
              <a:spcBef>
                <a:spcPts val="645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Quit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driver</a:t>
            </a:r>
            <a:endParaRPr sz="800">
              <a:latin typeface="Arial"/>
              <a:cs typeface="Arial"/>
            </a:endParaRPr>
          </a:p>
          <a:p>
            <a:pPr marL="113664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driver.quit()</a:t>
            </a:r>
            <a:endParaRPr sz="800">
              <a:latin typeface="Courier New"/>
              <a:cs typeface="Courier New"/>
            </a:endParaRPr>
          </a:p>
          <a:p>
            <a:pPr marL="52705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Getting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endParaRPr sz="800">
              <a:latin typeface="Arial"/>
              <a:cs typeface="Arial"/>
            </a:endParaRPr>
          </a:p>
          <a:p>
            <a:pPr marL="113664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element.text</a:t>
            </a:r>
            <a:endParaRPr sz="800">
              <a:latin typeface="Courier New"/>
              <a:cs typeface="Courier New"/>
            </a:endParaRPr>
          </a:p>
          <a:p>
            <a:pPr marL="113664" marR="3175635" indent="-60960">
              <a:lnSpc>
                <a:spcPts val="800"/>
              </a:lnSpc>
              <a:spcBef>
                <a:spcPts val="8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Implicit</a:t>
            </a:r>
            <a:r>
              <a:rPr dirty="0" sz="8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Waits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time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time.sleep(2)</a:t>
            </a:r>
            <a:endParaRPr sz="800">
              <a:latin typeface="Courier New"/>
              <a:cs typeface="Courier New"/>
            </a:endParaRPr>
          </a:p>
          <a:p>
            <a:pPr marL="5270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Explicit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Waits</a:t>
            </a:r>
            <a:endParaRPr sz="800">
              <a:latin typeface="Arial"/>
              <a:cs typeface="Arial"/>
            </a:endParaRPr>
          </a:p>
          <a:p>
            <a:pPr marL="113664">
              <a:lnSpc>
                <a:spcPts val="8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5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selenium.webdriver.common.by</a:t>
            </a:r>
            <a:r>
              <a:rPr dirty="0" sz="8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5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endParaRPr sz="800">
              <a:latin typeface="Courier New"/>
              <a:cs typeface="Courier New"/>
            </a:endParaRPr>
          </a:p>
          <a:p>
            <a:pPr marL="113664">
              <a:lnSpc>
                <a:spcPts val="8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5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selenium.webdriver.support.ui</a:t>
            </a:r>
            <a:r>
              <a:rPr dirty="0" sz="8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6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WebDriverWait</a:t>
            </a:r>
            <a:endParaRPr sz="800">
              <a:latin typeface="Courier New"/>
              <a:cs typeface="Courier New"/>
            </a:endParaRPr>
          </a:p>
          <a:p>
            <a:pPr marL="113664">
              <a:lnSpc>
                <a:spcPts val="88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4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selenium.webdriver.support</a:t>
            </a:r>
            <a:r>
              <a:rPr dirty="0" sz="8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5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expected_conditions</a:t>
            </a:r>
            <a:r>
              <a:rPr dirty="0" sz="8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dirty="0" sz="8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EC</a:t>
            </a:r>
            <a:endParaRPr sz="800">
              <a:latin typeface="Courier New"/>
              <a:cs typeface="Courier New"/>
            </a:endParaRPr>
          </a:p>
          <a:p>
            <a:pPr marL="52705" marR="5080" indent="60325">
              <a:lnSpc>
                <a:spcPts val="800"/>
              </a:lnSpc>
              <a:spcBef>
                <a:spcPts val="800"/>
              </a:spcBef>
            </a:pPr>
            <a:r>
              <a:rPr dirty="0" sz="800" b="1">
                <a:solidFill>
                  <a:srgbClr val="FFFFFF"/>
                </a:solidFill>
                <a:latin typeface="Courier New"/>
                <a:cs typeface="Courier New"/>
              </a:rPr>
              <a:t>WebDriverWait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(driver,</a:t>
            </a:r>
            <a:r>
              <a:rPr dirty="0" sz="800" spc="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5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).until(</a:t>
            </a:r>
            <a:r>
              <a:rPr dirty="0" sz="800" spc="-10" b="1">
                <a:solidFill>
                  <a:srgbClr val="FFFFFF"/>
                </a:solidFill>
                <a:latin typeface="Courier New"/>
                <a:cs typeface="Courier New"/>
              </a:rPr>
              <a:t>EC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.element_to_be_clickable((</a:t>
            </a:r>
            <a:r>
              <a:rPr dirty="0" sz="800" spc="-10" b="1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.ID,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'id_name'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)))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#Wait</a:t>
            </a:r>
            <a:r>
              <a:rPr dirty="0" sz="800" spc="2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5</a:t>
            </a:r>
            <a:r>
              <a:rPr dirty="0" sz="800" spc="2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seconds</a:t>
            </a:r>
            <a:r>
              <a:rPr dirty="0" sz="800" spc="2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until</a:t>
            </a:r>
            <a:r>
              <a:rPr dirty="0" sz="800" spc="2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an</a:t>
            </a:r>
            <a:r>
              <a:rPr dirty="0" sz="800" spc="2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element</a:t>
            </a:r>
            <a:r>
              <a:rPr dirty="0" sz="800" spc="2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is</a:t>
            </a:r>
            <a:r>
              <a:rPr dirty="0" sz="800" spc="2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clickable</a:t>
            </a:r>
            <a:endParaRPr sz="800">
              <a:latin typeface="Courier New"/>
              <a:cs typeface="Courier New"/>
            </a:endParaRPr>
          </a:p>
          <a:p>
            <a:pPr marL="52705">
              <a:lnSpc>
                <a:spcPts val="880"/>
              </a:lnSpc>
              <a:spcBef>
                <a:spcPts val="645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Options: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Headless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mode,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window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endParaRPr sz="800">
              <a:latin typeface="Arial"/>
              <a:cs typeface="Arial"/>
            </a:endParaRPr>
          </a:p>
          <a:p>
            <a:pPr marL="113664" marR="735965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6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selenium.webdriver.chrome.options</a:t>
            </a:r>
            <a:r>
              <a:rPr dirty="0" sz="800" spc="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6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Options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options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Options()</a:t>
            </a:r>
            <a:endParaRPr sz="800">
              <a:latin typeface="Courier New"/>
              <a:cs typeface="Courier New"/>
            </a:endParaRPr>
          </a:p>
          <a:p>
            <a:pPr marL="113664" marR="122364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options.headless</a:t>
            </a:r>
            <a:r>
              <a:rPr dirty="0" sz="8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True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options.add_argument(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'window-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size=1920x1080'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driver=webdriver.Chrome(path,options=options)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05791" y="76603"/>
            <a:ext cx="3422015" cy="58547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54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Scrapy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1200"/>
              </a:lnSpc>
              <a:spcBef>
                <a:spcPts val="145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Scrapy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powerful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framework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Python,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it's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complicated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up,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uide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up.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05791" y="785119"/>
            <a:ext cx="3429635" cy="107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44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Spider</a:t>
            </a:r>
            <a:endParaRPr sz="800">
              <a:latin typeface="Arial"/>
              <a:cs typeface="Arial"/>
            </a:endParaRPr>
          </a:p>
          <a:p>
            <a:pPr marL="23495">
              <a:lnSpc>
                <a:spcPts val="865"/>
              </a:lnSpc>
            </a:pPr>
            <a:r>
              <a:rPr dirty="0" sz="800" spc="-6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project,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command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terminal.</a:t>
            </a:r>
            <a:endParaRPr sz="800">
              <a:latin typeface="Arial"/>
              <a:cs typeface="Arial"/>
            </a:endParaRPr>
          </a:p>
          <a:p>
            <a:pPr marL="38735" marR="1162050" indent="4318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scrapy</a:t>
            </a: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startproject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my_first_spider </a:t>
            </a:r>
            <a:r>
              <a:rPr dirty="0" sz="800" spc="-6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spider,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directory.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cd</a:t>
            </a: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my_first_spider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720"/>
              </a:lnSpc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spider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scrapy</a:t>
            </a: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genspider example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example.com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Basic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Template</a:t>
            </a:r>
            <a:endParaRPr sz="800">
              <a:latin typeface="Arial"/>
              <a:cs typeface="Arial"/>
            </a:endParaRPr>
          </a:p>
          <a:p>
            <a:pPr marL="64769">
              <a:lnSpc>
                <a:spcPts val="880"/>
              </a:lnSpc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spider,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obtain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template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content.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05791" y="3038145"/>
            <a:ext cx="3505835" cy="249554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260"/>
              </a:spcBef>
            </a:pP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built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introduced in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previous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command,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parse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method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built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us.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it,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below.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1063" y="80385"/>
            <a:ext cx="371622" cy="33350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441016" y="1924980"/>
            <a:ext cx="2311400" cy="66103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75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750" spc="-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750" spc="-10">
                <a:solidFill>
                  <a:srgbClr val="FFFFFF"/>
                </a:solidFill>
                <a:latin typeface="Courier New"/>
                <a:cs typeface="Courier New"/>
              </a:rPr>
              <a:t>scrapy</a:t>
            </a:r>
            <a:endParaRPr sz="750">
              <a:latin typeface="Courier New"/>
              <a:cs typeface="Courier New"/>
            </a:endParaRPr>
          </a:p>
          <a:p>
            <a:pPr marL="240665" marR="290195" indent="-228600">
              <a:lnSpc>
                <a:spcPct val="111100"/>
              </a:lnSpc>
            </a:pPr>
            <a:r>
              <a:rPr dirty="0" sz="750">
                <a:solidFill>
                  <a:srgbClr val="CB6BE6"/>
                </a:solidFill>
                <a:latin typeface="Courier New"/>
                <a:cs typeface="Courier New"/>
              </a:rPr>
              <a:t>class</a:t>
            </a:r>
            <a:r>
              <a:rPr dirty="0" sz="750" spc="-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750" spc="-10">
                <a:solidFill>
                  <a:srgbClr val="FFFFFF"/>
                </a:solidFill>
                <a:latin typeface="Courier New"/>
                <a:cs typeface="Courier New"/>
              </a:rPr>
              <a:t>ExampleSpider(scrapy.Spider): </a:t>
            </a:r>
            <a:r>
              <a:rPr dirty="0" sz="750">
                <a:solidFill>
                  <a:srgbClr val="FFFFFF"/>
                </a:solidFill>
                <a:latin typeface="Courier New"/>
                <a:cs typeface="Courier New"/>
              </a:rPr>
              <a:t>name</a:t>
            </a:r>
            <a:r>
              <a:rPr dirty="0" sz="7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750" spc="-10">
                <a:solidFill>
                  <a:srgbClr val="FF904D"/>
                </a:solidFill>
                <a:latin typeface="Courier New"/>
                <a:cs typeface="Courier New"/>
              </a:rPr>
              <a:t>'example'</a:t>
            </a:r>
            <a:endParaRPr sz="750">
              <a:latin typeface="Courier New"/>
              <a:cs typeface="Courier New"/>
            </a:endParaRPr>
          </a:p>
          <a:p>
            <a:pPr marL="240665" marR="5080">
              <a:lnSpc>
                <a:spcPct val="111100"/>
              </a:lnSpc>
            </a:pPr>
            <a:r>
              <a:rPr dirty="0" sz="750">
                <a:solidFill>
                  <a:srgbClr val="FFFFFF"/>
                </a:solidFill>
                <a:latin typeface="Courier New"/>
                <a:cs typeface="Courier New"/>
              </a:rPr>
              <a:t>allowed_domains</a:t>
            </a:r>
            <a:r>
              <a:rPr dirty="0" sz="7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750" spc="-1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750" spc="-10">
                <a:solidFill>
                  <a:srgbClr val="FF904D"/>
                </a:solidFill>
                <a:latin typeface="Courier New"/>
                <a:cs typeface="Courier New"/>
              </a:rPr>
              <a:t>'example.com'</a:t>
            </a:r>
            <a:r>
              <a:rPr dirty="0" sz="750" spc="-10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r>
              <a:rPr dirty="0" sz="750">
                <a:solidFill>
                  <a:srgbClr val="FFFFFF"/>
                </a:solidFill>
                <a:latin typeface="Courier New"/>
                <a:cs typeface="Courier New"/>
              </a:rPr>
              <a:t>start_urls</a:t>
            </a:r>
            <a:r>
              <a:rPr dirty="0" sz="7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750" spc="-1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750" spc="-10">
                <a:solidFill>
                  <a:srgbClr val="FF904D"/>
                </a:solidFill>
                <a:latin typeface="Courier New"/>
                <a:cs typeface="Courier New"/>
              </a:rPr>
              <a:t>'</a:t>
            </a:r>
            <a:r>
              <a:rPr dirty="0" sz="750" spc="-10">
                <a:solidFill>
                  <a:srgbClr val="FF904D"/>
                </a:solidFill>
                <a:latin typeface="Courier New"/>
                <a:cs typeface="Courier New"/>
                <a:hlinkClick r:id="rId5"/>
              </a:rPr>
              <a:t>http://example.com/'</a:t>
            </a:r>
            <a:r>
              <a:rPr dirty="0" sz="750" spc="-1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69594" y="2686990"/>
            <a:ext cx="1511300" cy="27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11100"/>
              </a:lnSpc>
              <a:spcBef>
                <a:spcPts val="100"/>
              </a:spcBef>
            </a:pPr>
            <a:r>
              <a:rPr dirty="0" sz="750">
                <a:solidFill>
                  <a:srgbClr val="CB6BE6"/>
                </a:solidFill>
                <a:latin typeface="Courier New"/>
                <a:cs typeface="Courier New"/>
              </a:rPr>
              <a:t>def</a:t>
            </a:r>
            <a:r>
              <a:rPr dirty="0" sz="750" spc="-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FFBD58"/>
                </a:solidFill>
                <a:latin typeface="Courier New"/>
                <a:cs typeface="Courier New"/>
              </a:rPr>
              <a:t>parse</a:t>
            </a:r>
            <a:r>
              <a:rPr dirty="0" sz="75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750">
                <a:solidFill>
                  <a:srgbClr val="CB6BE6"/>
                </a:solidFill>
                <a:latin typeface="Courier New"/>
                <a:cs typeface="Courier New"/>
              </a:rPr>
              <a:t>self</a:t>
            </a:r>
            <a:r>
              <a:rPr dirty="0" sz="75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FFFFFF"/>
                </a:solidFill>
                <a:latin typeface="Courier New"/>
                <a:cs typeface="Courier New"/>
              </a:rPr>
              <a:t> response): </a:t>
            </a:r>
            <a:r>
              <a:rPr dirty="0" sz="750" spc="-20">
                <a:solidFill>
                  <a:srgbClr val="CB6BE6"/>
                </a:solidFill>
                <a:latin typeface="Courier New"/>
                <a:cs typeface="Courier New"/>
              </a:rPr>
              <a:t>pass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818409" y="2283481"/>
            <a:ext cx="57785" cy="285750"/>
          </a:xfrm>
          <a:custGeom>
            <a:avLst/>
            <a:gdLst/>
            <a:ahLst/>
            <a:cxnLst/>
            <a:rect l="l" t="t" r="r" b="b"/>
            <a:pathLst>
              <a:path w="57784" h="285750">
                <a:moveTo>
                  <a:pt x="57172" y="4727"/>
                </a:moveTo>
                <a:lnTo>
                  <a:pt x="56368" y="10364"/>
                </a:lnTo>
                <a:lnTo>
                  <a:pt x="55743" y="14909"/>
                </a:lnTo>
                <a:lnTo>
                  <a:pt x="51723" y="18091"/>
                </a:lnTo>
                <a:lnTo>
                  <a:pt x="24477" y="18091"/>
                </a:lnTo>
                <a:lnTo>
                  <a:pt x="17866" y="24728"/>
                </a:lnTo>
                <a:lnTo>
                  <a:pt x="17866" y="260739"/>
                </a:lnTo>
                <a:lnTo>
                  <a:pt x="24387" y="267467"/>
                </a:lnTo>
                <a:lnTo>
                  <a:pt x="51991" y="267467"/>
                </a:lnTo>
                <a:lnTo>
                  <a:pt x="56189" y="271103"/>
                </a:lnTo>
                <a:lnTo>
                  <a:pt x="56457" y="275922"/>
                </a:lnTo>
                <a:lnTo>
                  <a:pt x="56815" y="281285"/>
                </a:lnTo>
                <a:lnTo>
                  <a:pt x="52706" y="285649"/>
                </a:lnTo>
                <a:lnTo>
                  <a:pt x="29300" y="285649"/>
                </a:lnTo>
                <a:lnTo>
                  <a:pt x="17901" y="283304"/>
                </a:lnTo>
                <a:lnTo>
                  <a:pt x="8587" y="276910"/>
                </a:lnTo>
                <a:lnTo>
                  <a:pt x="2304" y="267431"/>
                </a:lnTo>
                <a:lnTo>
                  <a:pt x="0" y="255830"/>
                </a:lnTo>
                <a:lnTo>
                  <a:pt x="0" y="29819"/>
                </a:lnTo>
                <a:lnTo>
                  <a:pt x="29300" y="0"/>
                </a:lnTo>
                <a:lnTo>
                  <a:pt x="52884" y="0"/>
                </a:lnTo>
                <a:lnTo>
                  <a:pt x="57172" y="4727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279015" y="2714464"/>
            <a:ext cx="48260" cy="219075"/>
          </a:xfrm>
          <a:custGeom>
            <a:avLst/>
            <a:gdLst/>
            <a:ahLst/>
            <a:cxnLst/>
            <a:rect l="l" t="t" r="r" b="b"/>
            <a:pathLst>
              <a:path w="48260" h="219075">
                <a:moveTo>
                  <a:pt x="47643" y="3618"/>
                </a:moveTo>
                <a:lnTo>
                  <a:pt x="46973" y="7933"/>
                </a:lnTo>
                <a:lnTo>
                  <a:pt x="46452" y="11413"/>
                </a:lnTo>
                <a:lnTo>
                  <a:pt x="43102" y="13849"/>
                </a:lnTo>
                <a:lnTo>
                  <a:pt x="20397" y="13849"/>
                </a:lnTo>
                <a:lnTo>
                  <a:pt x="14888" y="18929"/>
                </a:lnTo>
                <a:lnTo>
                  <a:pt x="14888" y="199596"/>
                </a:lnTo>
                <a:lnTo>
                  <a:pt x="20323" y="204746"/>
                </a:lnTo>
                <a:lnTo>
                  <a:pt x="43326" y="204746"/>
                </a:lnTo>
                <a:lnTo>
                  <a:pt x="46824" y="207529"/>
                </a:lnTo>
                <a:lnTo>
                  <a:pt x="47048" y="211218"/>
                </a:lnTo>
                <a:lnTo>
                  <a:pt x="47346" y="215324"/>
                </a:lnTo>
                <a:lnTo>
                  <a:pt x="43921" y="218664"/>
                </a:lnTo>
                <a:lnTo>
                  <a:pt x="24417" y="218664"/>
                </a:lnTo>
                <a:lnTo>
                  <a:pt x="14917" y="216869"/>
                </a:lnTo>
                <a:lnTo>
                  <a:pt x="7155" y="211975"/>
                </a:lnTo>
                <a:lnTo>
                  <a:pt x="1920" y="204718"/>
                </a:lnTo>
                <a:lnTo>
                  <a:pt x="0" y="195838"/>
                </a:lnTo>
                <a:lnTo>
                  <a:pt x="0" y="22826"/>
                </a:lnTo>
                <a:lnTo>
                  <a:pt x="44070" y="0"/>
                </a:lnTo>
                <a:lnTo>
                  <a:pt x="47643" y="3618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929080" y="2345798"/>
            <a:ext cx="2692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409530" y="2742347"/>
            <a:ext cx="69024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Parse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05791" y="3343066"/>
            <a:ext cx="3676015" cy="2282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Finding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80"/>
              </a:lnSpc>
            </a:pPr>
            <a:r>
              <a:rPr dirty="0" sz="800" spc="-6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Scrapy,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argument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parse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80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response.xpath('//tag[@AttributeName="Value"]')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37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Getting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endParaRPr sz="800">
              <a:latin typeface="Arial"/>
              <a:cs typeface="Arial"/>
            </a:endParaRPr>
          </a:p>
          <a:p>
            <a:pPr marL="73025" marR="5080" indent="-60960">
              <a:lnSpc>
                <a:spcPts val="800"/>
              </a:lnSpc>
              <a:spcBef>
                <a:spcPts val="80"/>
              </a:spcBef>
            </a:pPr>
            <a:r>
              <a:rPr dirty="0" sz="800" spc="-6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obtain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8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text()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either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.get()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.getall().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example: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response.xpath(‘//h1/text()’).get() response.xpath(‘//tag[@Attribute=”Value”]/text()’).getall()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extracted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80"/>
              </a:lnSpc>
            </a:pPr>
            <a:r>
              <a:rPr dirty="0" sz="800" spc="-6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extracted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yield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endParaRPr sz="800">
              <a:latin typeface="Arial"/>
              <a:cs typeface="Arial"/>
            </a:endParaRPr>
          </a:p>
          <a:p>
            <a:pPr marL="18542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def</a:t>
            </a: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parse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self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response):</a:t>
            </a:r>
            <a:endParaRPr sz="800">
              <a:latin typeface="Courier New"/>
              <a:cs typeface="Courier New"/>
            </a:endParaRPr>
          </a:p>
          <a:p>
            <a:pPr marL="24574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title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response.xpath(‘//h1/text()’).get()</a:t>
            </a:r>
            <a:endParaRPr sz="800">
              <a:latin typeface="Courier New"/>
              <a:cs typeface="Courier New"/>
            </a:endParaRPr>
          </a:p>
          <a:p>
            <a:pPr marL="245745" marR="2025650">
              <a:lnSpc>
                <a:spcPts val="800"/>
              </a:lnSpc>
              <a:spcBef>
                <a:spcPts val="800"/>
              </a:spcBef>
            </a:pP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</a:t>
            </a:r>
            <a:r>
              <a:rPr dirty="0" sz="800" spc="-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Return data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extracted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yield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{'titles':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title}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5"/>
              </a:spcBef>
            </a:pP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spider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export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CSV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JSON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scrapy</a:t>
            </a: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crawl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endParaRPr sz="800">
              <a:latin typeface="Courier New"/>
              <a:cs typeface="Courier New"/>
            </a:endParaRPr>
          </a:p>
          <a:p>
            <a:pPr marL="12700" marR="116713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scrapy</a:t>
            </a:r>
            <a:r>
              <a:rPr dirty="0" sz="800" spc="-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crawl example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name_of_file.csv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scrapy</a:t>
            </a:r>
            <a:r>
              <a:rPr dirty="0" sz="800" spc="-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crawl example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name_of_file.json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69028" y="4661296"/>
            <a:ext cx="2409825" cy="769620"/>
          </a:xfrm>
          <a:prstGeom prst="rect">
            <a:avLst/>
          </a:prstGeom>
          <a:ln w="19057">
            <a:solidFill>
              <a:srgbClr val="FFFFFF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66675" marR="139065">
              <a:lnSpc>
                <a:spcPct val="111200"/>
              </a:lnSpc>
              <a:spcBef>
                <a:spcPts val="484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Below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there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my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guides,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tutorials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complete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scraping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course:</a:t>
            </a:r>
            <a:endParaRPr sz="800">
              <a:latin typeface="Courier New"/>
              <a:cs typeface="Courier New"/>
            </a:endParaRPr>
          </a:p>
          <a:p>
            <a:pPr marL="127635" indent="-73025">
              <a:lnSpc>
                <a:spcPct val="100000"/>
              </a:lnSpc>
              <a:spcBef>
                <a:spcPts val="105"/>
              </a:spcBef>
              <a:buChar char="-"/>
              <a:tabLst>
                <a:tab pos="127635" algn="l"/>
              </a:tabLst>
            </a:pPr>
            <a:r>
              <a:rPr dirty="0" u="sng" sz="80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Medium</a:t>
            </a:r>
            <a:r>
              <a:rPr dirty="0" u="sng" sz="800" spc="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Guides</a:t>
            </a:r>
            <a:endParaRPr sz="800">
              <a:latin typeface="Courier New"/>
              <a:cs typeface="Courier New"/>
            </a:endParaRPr>
          </a:p>
          <a:p>
            <a:pPr marL="127635" indent="-73025">
              <a:lnSpc>
                <a:spcPct val="100000"/>
              </a:lnSpc>
              <a:spcBef>
                <a:spcPts val="105"/>
              </a:spcBef>
              <a:buChar char="-"/>
              <a:tabLst>
                <a:tab pos="127635" algn="l"/>
              </a:tabLst>
            </a:pPr>
            <a:r>
              <a:rPr dirty="0" u="sng" sz="800" spc="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YouTube</a:t>
            </a:r>
            <a:r>
              <a:rPr dirty="0" u="sng" sz="800" spc="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Tutorials</a:t>
            </a:r>
            <a:endParaRPr sz="800">
              <a:latin typeface="Courier New"/>
              <a:cs typeface="Courier New"/>
            </a:endParaRPr>
          </a:p>
          <a:p>
            <a:pPr marL="127635" indent="-73025">
              <a:lnSpc>
                <a:spcPct val="100000"/>
              </a:lnSpc>
              <a:spcBef>
                <a:spcPts val="110"/>
              </a:spcBef>
              <a:buChar char="-"/>
              <a:tabLst>
                <a:tab pos="127635" algn="l"/>
              </a:tabLst>
            </a:pPr>
            <a:r>
              <a:rPr dirty="0" u="sng" sz="800" spc="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Web</a:t>
            </a:r>
            <a:r>
              <a:rPr dirty="0" u="sng" sz="800" spc="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Scraping</a:t>
            </a:r>
            <a:r>
              <a:rPr dirty="0" u="sng" sz="800" spc="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Course</a:t>
            </a:r>
            <a:r>
              <a:rPr dirty="0" u="sng" sz="800" spc="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(Udemy)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2980" y="5464859"/>
            <a:ext cx="283083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Made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Frank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Andrade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frank-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andrade.medium.com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68" y="111235"/>
            <a:ext cx="2221230" cy="721360"/>
          </a:xfrm>
          <a:prstGeom prst="rect"/>
        </p:spPr>
        <p:txBody>
          <a:bodyPr wrap="square" lIns="0" tIns="78105" rIns="0" bIns="0" rtlCol="0" vert="horz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615"/>
              </a:spcBef>
            </a:pPr>
            <a:r>
              <a:rPr dirty="0" sz="2500" spc="-100" b="0">
                <a:latin typeface="Arial Black"/>
                <a:cs typeface="Arial Black"/>
              </a:rPr>
              <a:t>Python</a:t>
            </a:r>
            <a:r>
              <a:rPr dirty="0" sz="2500" spc="-170" b="0">
                <a:latin typeface="Arial Black"/>
                <a:cs typeface="Arial Black"/>
              </a:rPr>
              <a:t> </a:t>
            </a:r>
            <a:r>
              <a:rPr dirty="0" sz="2500" spc="-240" b="0">
                <a:latin typeface="Arial Black"/>
                <a:cs typeface="Arial Black"/>
              </a:rPr>
              <a:t>Basics </a:t>
            </a:r>
            <a:r>
              <a:rPr dirty="0" sz="2500" spc="-165" b="0">
                <a:latin typeface="Arial Black"/>
                <a:cs typeface="Arial Black"/>
              </a:rPr>
              <a:t>Cheat</a:t>
            </a:r>
            <a:r>
              <a:rPr dirty="0" sz="2500" spc="-185" b="0">
                <a:latin typeface="Arial Black"/>
                <a:cs typeface="Arial Black"/>
              </a:rPr>
              <a:t> </a:t>
            </a:r>
            <a:r>
              <a:rPr dirty="0" sz="2500" spc="-10" b="0">
                <a:latin typeface="Arial Black"/>
                <a:cs typeface="Arial Black"/>
              </a:rPr>
              <a:t>Sheet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75722" y="108114"/>
            <a:ext cx="2479040" cy="517144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endParaRPr sz="1400">
              <a:latin typeface="Arial"/>
              <a:cs typeface="Arial"/>
            </a:endParaRPr>
          </a:p>
          <a:p>
            <a:pPr marL="86995">
              <a:lnSpc>
                <a:spcPts val="880"/>
              </a:lnSpc>
              <a:spcBef>
                <a:spcPts val="12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dirty="0" sz="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assignment:</a:t>
            </a:r>
            <a:endParaRPr sz="800">
              <a:latin typeface="Arial"/>
              <a:cs typeface="Arial"/>
            </a:endParaRPr>
          </a:p>
          <a:p>
            <a:pPr marL="147955" marR="30988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message_1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"I'm</a:t>
            </a:r>
            <a:r>
              <a:rPr dirty="0" sz="800" spc="2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learning</a:t>
            </a:r>
            <a:r>
              <a:rPr dirty="0" sz="800" spc="2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Python"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message_2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"and</a:t>
            </a:r>
            <a:r>
              <a:rPr dirty="0" sz="800" spc="2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it's</a:t>
            </a:r>
            <a:r>
              <a:rPr dirty="0" sz="800" spc="2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fun!"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concatenation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(+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operator):</a:t>
            </a:r>
            <a:endParaRPr sz="800">
              <a:latin typeface="Arial"/>
              <a:cs typeface="Arial"/>
            </a:endParaRPr>
          </a:p>
          <a:p>
            <a:pPr marL="14795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message_1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</a:t>
            </a:r>
            <a:r>
              <a:rPr dirty="0" sz="800" spc="1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</a:t>
            </a:r>
            <a:r>
              <a:rPr dirty="0" sz="8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message_2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dirty="0" sz="8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concatenation</a:t>
            </a:r>
            <a:r>
              <a:rPr dirty="0" sz="8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(f-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string):</a:t>
            </a:r>
            <a:endParaRPr sz="800">
              <a:latin typeface="Arial"/>
              <a:cs typeface="Arial"/>
            </a:endParaRPr>
          </a:p>
          <a:p>
            <a:pPr marL="147955">
              <a:lnSpc>
                <a:spcPts val="880"/>
              </a:lnSpc>
            </a:pP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f'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{message_1}</a:t>
            </a:r>
            <a:r>
              <a:rPr dirty="0" sz="8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{message_2}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</a:t>
            </a:r>
            <a:endParaRPr sz="8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740"/>
              </a:spcBef>
            </a:pP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500">
              <a:latin typeface="Arial"/>
              <a:cs typeface="Arial"/>
            </a:endParaRPr>
          </a:p>
          <a:p>
            <a:pPr marL="86995">
              <a:lnSpc>
                <a:spcPts val="944"/>
              </a:lnSpc>
              <a:spcBef>
                <a:spcPts val="305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list:</a:t>
            </a:r>
            <a:endParaRPr sz="800">
              <a:latin typeface="Arial"/>
              <a:cs typeface="Arial"/>
            </a:endParaRPr>
          </a:p>
          <a:p>
            <a:pPr marL="147955">
              <a:lnSpc>
                <a:spcPts val="865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countries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'United</a:t>
            </a:r>
            <a:r>
              <a:rPr dirty="0" sz="800" spc="3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States'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'India'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880110">
              <a:lnSpc>
                <a:spcPts val="880"/>
              </a:lnSpc>
            </a:pP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'China'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'Brazil'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empty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list:</a:t>
            </a:r>
            <a:endParaRPr sz="800">
              <a:latin typeface="Arial"/>
              <a:cs typeface="Arial"/>
            </a:endParaRPr>
          </a:p>
          <a:p>
            <a:pPr marL="14795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my_list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[]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Indexing:</a:t>
            </a:r>
            <a:endParaRPr sz="800">
              <a:latin typeface="Arial"/>
              <a:cs typeface="Arial"/>
            </a:endParaRPr>
          </a:p>
          <a:p>
            <a:pPr marL="147955" marR="1346835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countries[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United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States</a:t>
            </a:r>
            <a:endParaRPr sz="800">
              <a:latin typeface="Courier New"/>
              <a:cs typeface="Courier New"/>
            </a:endParaRPr>
          </a:p>
          <a:p>
            <a:pPr marL="147955" marR="1346835">
              <a:lnSpc>
                <a:spcPts val="800"/>
              </a:lnSpc>
              <a:spcBef>
                <a:spcPts val="80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countries[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 Brazil</a:t>
            </a:r>
            <a:endParaRPr sz="800">
              <a:latin typeface="Courier New"/>
              <a:cs typeface="Courier New"/>
            </a:endParaRPr>
          </a:p>
          <a:p>
            <a:pPr marL="147955" marR="1286510">
              <a:lnSpc>
                <a:spcPts val="800"/>
              </a:lnSpc>
              <a:spcBef>
                <a:spcPts val="80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countries[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-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Brazil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Slicing:</a:t>
            </a:r>
            <a:endParaRPr sz="800">
              <a:latin typeface="Arial"/>
              <a:cs typeface="Arial"/>
            </a:endParaRPr>
          </a:p>
          <a:p>
            <a:pPr marL="147955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&gt;&gt;&gt;countries[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14795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['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United</a:t>
            </a:r>
            <a:r>
              <a:rPr dirty="0" sz="800" spc="3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States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India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China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']</a:t>
            </a:r>
            <a:endParaRPr sz="800">
              <a:latin typeface="Courier New"/>
              <a:cs typeface="Courier New"/>
            </a:endParaRPr>
          </a:p>
          <a:p>
            <a:pPr marL="147955">
              <a:lnSpc>
                <a:spcPts val="880"/>
              </a:lnSpc>
              <a:spcBef>
                <a:spcPts val="645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&gt;&gt;&gt;countries[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:]</a:t>
            </a:r>
            <a:endParaRPr sz="800">
              <a:latin typeface="Courier New"/>
              <a:cs typeface="Courier New"/>
            </a:endParaRPr>
          </a:p>
          <a:p>
            <a:pPr marL="14795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'India'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'China'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'Brazil'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14795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&gt;&gt;&gt;countries[: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14795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'United</a:t>
            </a:r>
            <a:r>
              <a:rPr dirty="0" sz="800" spc="3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States'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'India'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147955" marR="614680" indent="-60960">
              <a:lnSpc>
                <a:spcPts val="800"/>
              </a:lnSpc>
              <a:spcBef>
                <a:spcPts val="8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to a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list: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countries.append(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'Canada'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countries.insert(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'Canada'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Nested list:</a:t>
            </a:r>
            <a:endParaRPr sz="800">
              <a:latin typeface="Arial"/>
              <a:cs typeface="Arial"/>
            </a:endParaRPr>
          </a:p>
          <a:p>
            <a:pPr marL="14795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nested_list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[countries,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countries_2]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640"/>
              </a:spcBef>
            </a:pP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Remove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element: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11508" y="5233748"/>
            <a:ext cx="2586990" cy="35115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26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countries.remove(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'United</a:t>
            </a:r>
            <a:r>
              <a:rPr dirty="0" sz="800" spc="10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States'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countries.pop(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#removes</a:t>
            </a:r>
            <a:r>
              <a:rPr dirty="0" sz="800" spc="4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and</a:t>
            </a:r>
            <a:r>
              <a:rPr dirty="0" sz="800" spc="5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returns</a:t>
            </a:r>
            <a:r>
              <a:rPr dirty="0" sz="800" spc="5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value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del</a:t>
            </a:r>
            <a:r>
              <a:rPr dirty="0" sz="800" spc="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countries[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55359" y="197377"/>
            <a:ext cx="1915795" cy="18757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list: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numbers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10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7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35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35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list:</a:t>
            </a:r>
            <a:endParaRPr sz="800">
              <a:latin typeface="Arial"/>
              <a:cs typeface="Arial"/>
            </a:endParaRPr>
          </a:p>
          <a:p>
            <a:pPr marL="73025" marR="67691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numbers.sort()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7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10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73025" marR="5080">
              <a:lnSpc>
                <a:spcPts val="800"/>
              </a:lnSpc>
              <a:spcBef>
                <a:spcPts val="80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numbers.sort(reverse=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True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10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7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list: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numbers[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904D"/>
                </a:solidFill>
                <a:latin typeface="Courier New"/>
                <a:cs typeface="Courier New"/>
              </a:rPr>
              <a:t>1000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numbers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1000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7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Copying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800">
              <a:latin typeface="Arial"/>
              <a:cs typeface="Arial"/>
            </a:endParaRPr>
          </a:p>
          <a:p>
            <a:pPr marL="73025" marR="65405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new_list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countries[:]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new_list_2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countries.copy()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21876" y="2089156"/>
            <a:ext cx="1949450" cy="290576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Built-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  <a:p>
            <a:pPr marL="45720">
              <a:lnSpc>
                <a:spcPts val="944"/>
              </a:lnSpc>
              <a:spcBef>
                <a:spcPts val="25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object: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944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print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("Hello</a:t>
            </a:r>
            <a:r>
              <a:rPr dirty="0" sz="8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World")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 length of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x: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80"/>
              </a:lnSpc>
            </a:pP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len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(x)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5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value: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80"/>
              </a:lnSpc>
            </a:pP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min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(x)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Return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maximum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value: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80"/>
              </a:lnSpc>
            </a:pP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max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(x)</a:t>
            </a:r>
            <a:endParaRPr sz="800">
              <a:latin typeface="Courier New"/>
              <a:cs typeface="Courier New"/>
            </a:endParaRPr>
          </a:p>
          <a:p>
            <a:pPr marL="45720" marR="5080">
              <a:lnSpc>
                <a:spcPts val="800"/>
              </a:lnSpc>
              <a:spcBef>
                <a:spcPts val="8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Returns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numbers: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range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(x1,x2,n)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#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x1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x2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(increments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n)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Convert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string: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80"/>
              </a:lnSpc>
            </a:pP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str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(x)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Convert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integer/float:</a:t>
            </a:r>
            <a:endParaRPr sz="800">
              <a:latin typeface="Arial"/>
              <a:cs typeface="Arial"/>
            </a:endParaRPr>
          </a:p>
          <a:p>
            <a:pPr marL="106680" marR="1346200">
              <a:lnSpc>
                <a:spcPts val="800"/>
              </a:lnSpc>
              <a:spcBef>
                <a:spcPts val="80"/>
              </a:spcBef>
            </a:pP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int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(x) </a:t>
            </a: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float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(x)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Convert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list: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80"/>
              </a:lnSpc>
            </a:pP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list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(x)</a:t>
            </a:r>
            <a:endParaRPr sz="800">
              <a:latin typeface="Courier New"/>
              <a:cs typeface="Courier New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2817" y="248157"/>
            <a:ext cx="466718" cy="4668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79986" y="2584653"/>
            <a:ext cx="4032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Addition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79986" y="2804874"/>
            <a:ext cx="54356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Subtraction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79986" y="3025094"/>
            <a:ext cx="6134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Multiplication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9986" y="3245315"/>
            <a:ext cx="3663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Division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79986" y="3465536"/>
            <a:ext cx="4425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Exponent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9986" y="3685756"/>
            <a:ext cx="3962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Modulus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9986" y="3905977"/>
            <a:ext cx="6051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Floor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division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25746" y="2573482"/>
            <a:ext cx="857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F904D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68376" y="2652614"/>
            <a:ext cx="895985" cy="1506220"/>
            <a:chOff x="368376" y="2652614"/>
            <a:chExt cx="895985" cy="1506220"/>
          </a:xfrm>
        </p:grpSpPr>
        <p:sp>
          <p:nvSpPr>
            <p:cNvPr id="17" name="object 17" descr=""/>
            <p:cNvSpPr/>
            <p:nvPr/>
          </p:nvSpPr>
          <p:spPr>
            <a:xfrm>
              <a:off x="373139" y="2766414"/>
              <a:ext cx="886460" cy="0"/>
            </a:xfrm>
            <a:custGeom>
              <a:avLst/>
              <a:gdLst/>
              <a:ahLst/>
              <a:cxnLst/>
              <a:rect l="l" t="t" r="r" b="b"/>
              <a:pathLst>
                <a:path w="886460" h="0">
                  <a:moveTo>
                    <a:pt x="0" y="0"/>
                  </a:moveTo>
                  <a:lnTo>
                    <a:pt x="886321" y="0"/>
                  </a:lnTo>
                </a:path>
              </a:pathLst>
            </a:custGeom>
            <a:ln w="9528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12936" y="2657376"/>
              <a:ext cx="0" cy="1496695"/>
            </a:xfrm>
            <a:custGeom>
              <a:avLst/>
              <a:gdLst/>
              <a:ahLst/>
              <a:cxnLst/>
              <a:rect l="l" t="t" r="r" b="b"/>
              <a:pathLst>
                <a:path w="0" h="1496695">
                  <a:moveTo>
                    <a:pt x="0" y="149616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36092" y="2807149"/>
            <a:ext cx="704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F904D"/>
                </a:solidFill>
                <a:latin typeface="Arial"/>
                <a:cs typeface="Arial"/>
              </a:rPr>
              <a:t>-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25746" y="3028857"/>
            <a:ext cx="8128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 b="1">
                <a:solidFill>
                  <a:srgbClr val="FF904D"/>
                </a:solidFill>
                <a:latin typeface="Arial"/>
                <a:cs typeface="Arial"/>
              </a:rPr>
              <a:t>*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45897" y="3260302"/>
            <a:ext cx="8826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90" b="1">
                <a:solidFill>
                  <a:srgbClr val="FF904D"/>
                </a:solidFill>
                <a:latin typeface="Arial"/>
                <a:cs typeface="Arial"/>
              </a:rPr>
              <a:t>/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10447" y="3485181"/>
            <a:ext cx="13716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60" b="1">
                <a:solidFill>
                  <a:srgbClr val="FF904D"/>
                </a:solidFill>
                <a:latin typeface="Arial"/>
                <a:cs typeface="Arial"/>
              </a:rPr>
              <a:t>**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10447" y="3684499"/>
            <a:ext cx="11176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0" b="1">
                <a:solidFill>
                  <a:srgbClr val="FF904D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95148" y="3922154"/>
            <a:ext cx="15049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15" b="1">
                <a:solidFill>
                  <a:srgbClr val="FF904D"/>
                </a:solidFill>
                <a:latin typeface="Arial"/>
                <a:cs typeface="Arial"/>
              </a:rPr>
              <a:t>//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63610" y="2988117"/>
            <a:ext cx="895985" cy="902969"/>
            <a:chOff x="363610" y="2988117"/>
            <a:chExt cx="895985" cy="902969"/>
          </a:xfrm>
        </p:grpSpPr>
        <p:sp>
          <p:nvSpPr>
            <p:cNvPr id="26" name="object 26" descr=""/>
            <p:cNvSpPr/>
            <p:nvPr/>
          </p:nvSpPr>
          <p:spPr>
            <a:xfrm>
              <a:off x="373139" y="2992881"/>
              <a:ext cx="886460" cy="0"/>
            </a:xfrm>
            <a:custGeom>
              <a:avLst/>
              <a:gdLst/>
              <a:ahLst/>
              <a:cxnLst/>
              <a:rect l="l" t="t" r="r" b="b"/>
              <a:pathLst>
                <a:path w="886460" h="0">
                  <a:moveTo>
                    <a:pt x="0" y="0"/>
                  </a:moveTo>
                  <a:lnTo>
                    <a:pt x="886321" y="0"/>
                  </a:lnTo>
                </a:path>
              </a:pathLst>
            </a:custGeom>
            <a:ln w="9528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63610" y="3228382"/>
              <a:ext cx="886460" cy="0"/>
            </a:xfrm>
            <a:custGeom>
              <a:avLst/>
              <a:gdLst/>
              <a:ahLst/>
              <a:cxnLst/>
              <a:rect l="l" t="t" r="r" b="b"/>
              <a:pathLst>
                <a:path w="886460" h="0">
                  <a:moveTo>
                    <a:pt x="0" y="0"/>
                  </a:moveTo>
                  <a:lnTo>
                    <a:pt x="886321" y="0"/>
                  </a:lnTo>
                </a:path>
              </a:pathLst>
            </a:custGeom>
            <a:ln w="9528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63610" y="3457557"/>
              <a:ext cx="886460" cy="0"/>
            </a:xfrm>
            <a:custGeom>
              <a:avLst/>
              <a:gdLst/>
              <a:ahLst/>
              <a:cxnLst/>
              <a:rect l="l" t="t" r="r" b="b"/>
              <a:pathLst>
                <a:path w="886460" h="0">
                  <a:moveTo>
                    <a:pt x="0" y="0"/>
                  </a:moveTo>
                  <a:lnTo>
                    <a:pt x="886321" y="0"/>
                  </a:lnTo>
                </a:path>
              </a:pathLst>
            </a:custGeom>
            <a:ln w="9528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63610" y="3665754"/>
              <a:ext cx="886460" cy="0"/>
            </a:xfrm>
            <a:custGeom>
              <a:avLst/>
              <a:gdLst/>
              <a:ahLst/>
              <a:cxnLst/>
              <a:rect l="l" t="t" r="r" b="b"/>
              <a:pathLst>
                <a:path w="886460" h="0">
                  <a:moveTo>
                    <a:pt x="0" y="0"/>
                  </a:moveTo>
                  <a:lnTo>
                    <a:pt x="886321" y="0"/>
                  </a:lnTo>
                </a:path>
              </a:pathLst>
            </a:custGeom>
            <a:ln w="9528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63610" y="3885754"/>
              <a:ext cx="886460" cy="0"/>
            </a:xfrm>
            <a:custGeom>
              <a:avLst/>
              <a:gdLst/>
              <a:ahLst/>
              <a:cxnLst/>
              <a:rect l="l" t="t" r="r" b="b"/>
              <a:pathLst>
                <a:path w="886460" h="0">
                  <a:moveTo>
                    <a:pt x="0" y="0"/>
                  </a:moveTo>
                  <a:lnTo>
                    <a:pt x="886321" y="0"/>
                  </a:lnTo>
                </a:path>
              </a:pathLst>
            </a:custGeom>
            <a:ln w="9528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2478833" y="3529389"/>
            <a:ext cx="5029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877728" y="3749610"/>
            <a:ext cx="94996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equal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33" name="object 33" descr=""/>
          <p:cNvGraphicFramePr>
            <a:graphicFrameLocks noGrp="1"/>
          </p:cNvGraphicFramePr>
          <p:nvPr/>
        </p:nvGraphicFramePr>
        <p:xfrm>
          <a:off x="1561352" y="2712174"/>
          <a:ext cx="981710" cy="122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54"/>
                <a:gridCol w="655955"/>
              </a:tblGrid>
              <a:tr h="107950">
                <a:tc>
                  <a:txBody>
                    <a:bodyPr/>
                    <a:lstStyle/>
                    <a:p>
                      <a:pPr algn="ctr" marL="19685">
                        <a:lnSpc>
                          <a:spcPts val="515"/>
                        </a:lnSpc>
                      </a:pPr>
                      <a:r>
                        <a:rPr dirty="0" sz="900" spc="-25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==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5">
                      <a:solidFill>
                        <a:srgbClr val="99AAB4"/>
                      </a:solidFill>
                      <a:prstDash val="solid"/>
                    </a:lnR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 marR="3175">
                        <a:lnSpc>
                          <a:spcPts val="560"/>
                        </a:lnSpc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Equal</a:t>
                      </a:r>
                      <a:r>
                        <a:rPr dirty="0" sz="800" spc="-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99AAB4"/>
                      </a:solidFill>
                      <a:prstDash val="solid"/>
                    </a:lnL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900" spc="-25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!=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R w="9525">
                      <a:solidFill>
                        <a:srgbClr val="99AAB4"/>
                      </a:solidFill>
                      <a:prstDash val="solid"/>
                    </a:lnR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 marR="31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Different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99AAB4"/>
                      </a:solidFill>
                      <a:prstDash val="solid"/>
                    </a:lnL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900" spc="-50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R w="9525">
                      <a:solidFill>
                        <a:srgbClr val="99AAB4"/>
                      </a:solidFill>
                      <a:prstDash val="solid"/>
                    </a:lnR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Greater</a:t>
                      </a:r>
                      <a:r>
                        <a:rPr dirty="0" sz="8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9525">
                      <a:solidFill>
                        <a:srgbClr val="99AAB4"/>
                      </a:solidFill>
                      <a:prstDash val="solid"/>
                    </a:lnL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R="101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0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&lt;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R w="9525">
                      <a:solidFill>
                        <a:srgbClr val="99AAB4"/>
                      </a:solidFill>
                      <a:prstDash val="solid"/>
                    </a:lnR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 marR="3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Less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9AAB4"/>
                      </a:solidFill>
                      <a:prstDash val="solid"/>
                    </a:lnL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900" spc="-25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&gt;=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9525">
                      <a:solidFill>
                        <a:srgbClr val="99AAB4"/>
                      </a:solidFill>
                      <a:prstDash val="solid"/>
                    </a:lnR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Greater</a:t>
                      </a:r>
                      <a:r>
                        <a:rPr dirty="0" sz="8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9525">
                      <a:solidFill>
                        <a:srgbClr val="99AAB4"/>
                      </a:solidFill>
                      <a:prstDash val="solid"/>
                    </a:lnL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</a:tr>
              <a:tr h="201930"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25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R w="9525">
                      <a:solidFill>
                        <a:srgbClr val="99AAB4"/>
                      </a:solidFill>
                      <a:prstDash val="solid"/>
                    </a:lnR>
                    <a:lnT w="9525">
                      <a:solidFill>
                        <a:srgbClr val="99AAB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9AAB4"/>
                      </a:solidFill>
                      <a:prstDash val="solid"/>
                    </a:lnL>
                    <a:lnT w="9525">
                      <a:solidFill>
                        <a:srgbClr val="99AAB4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4" name="object 34" descr=""/>
          <p:cNvSpPr txBox="1"/>
          <p:nvPr/>
        </p:nvSpPr>
        <p:spPr>
          <a:xfrm>
            <a:off x="162696" y="806118"/>
            <a:ext cx="2804160" cy="16948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2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dirty="0" sz="8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know</a:t>
            </a:r>
            <a:r>
              <a:rPr dirty="0" sz="80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dirty="0" sz="80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80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dirty="0" sz="80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third-party</a:t>
            </a:r>
            <a:r>
              <a:rPr dirty="0" sz="80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library.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400" spc="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Integers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(int):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5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Float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(float):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1.2</a:t>
            </a:r>
            <a:endParaRPr sz="800">
              <a:latin typeface="Courier New"/>
              <a:cs typeface="Courier New"/>
            </a:endParaRPr>
          </a:p>
          <a:p>
            <a:pPr marL="12700" marR="1136650">
              <a:lnSpc>
                <a:spcPct val="1112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(str):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"Hello</a:t>
            </a:r>
            <a:r>
              <a:rPr dirty="0" sz="800" spc="3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World"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Boolean: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True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False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[value1,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value2]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Dictionary:</a:t>
            </a:r>
            <a:r>
              <a:rPr dirty="0" sz="8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{key1:value1,</a:t>
            </a:r>
            <a:r>
              <a:rPr dirty="0" sz="8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key2:value2,</a:t>
            </a:r>
            <a:r>
              <a:rPr dirty="0" sz="8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...}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800">
              <a:latin typeface="Courier New"/>
              <a:cs typeface="Courier New"/>
            </a:endParaRPr>
          </a:p>
          <a:p>
            <a:pPr marL="102235">
              <a:lnSpc>
                <a:spcPct val="100000"/>
              </a:lnSpc>
              <a:spcBef>
                <a:spcPts val="5"/>
              </a:spcBef>
              <a:tabLst>
                <a:tab pos="1296670" algn="l"/>
              </a:tabLst>
            </a:pPr>
            <a:r>
              <a:rPr dirty="0" sz="900" spc="-20" b="1">
                <a:solidFill>
                  <a:srgbClr val="FFFFFF"/>
                </a:solidFill>
                <a:latin typeface="Arial"/>
                <a:cs typeface="Arial"/>
              </a:rPr>
              <a:t>Numeric</a:t>
            </a: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 Operators</a:t>
            </a: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900" spc="-35" b="1">
                <a:solidFill>
                  <a:srgbClr val="FFFFFF"/>
                </a:solidFill>
                <a:latin typeface="Arial"/>
                <a:cs typeface="Arial"/>
              </a:rPr>
              <a:t>Comparison</a:t>
            </a:r>
            <a:r>
              <a:rPr dirty="0" sz="9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53168" y="4182183"/>
            <a:ext cx="2891790" cy="139827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sz="1400">
              <a:latin typeface="Arial"/>
              <a:cs typeface="Arial"/>
            </a:endParaRPr>
          </a:p>
          <a:p>
            <a:pPr marL="12700" marR="187325">
              <a:lnSpc>
                <a:spcPct val="111200"/>
              </a:lnSpc>
              <a:spcBef>
                <a:spcPts val="14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string.upper():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converts</a:t>
            </a:r>
            <a:r>
              <a:rPr dirty="0" sz="8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uppercase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string.lower():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converts</a:t>
            </a:r>
            <a:r>
              <a:rPr dirty="0" sz="8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8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lowercase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string.title():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converts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title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case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string.count(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'l'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):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counts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how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times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"l"</a:t>
            </a:r>
            <a:endParaRPr sz="800">
              <a:latin typeface="Courier New"/>
              <a:cs typeface="Courier New"/>
            </a:endParaRPr>
          </a:p>
          <a:p>
            <a:pPr marL="12700" marR="248920" indent="1158240">
              <a:lnSpc>
                <a:spcPct val="1112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appears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string.find(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'h'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):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position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"h"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first</a:t>
            </a:r>
            <a:endParaRPr sz="800">
              <a:latin typeface="Courier New"/>
              <a:cs typeface="Courier New"/>
            </a:endParaRPr>
          </a:p>
          <a:p>
            <a:pPr marL="12700" marR="5080" indent="1097280">
              <a:lnSpc>
                <a:spcPct val="1112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ocurrance</a:t>
            </a:r>
            <a:r>
              <a:rPr dirty="0" sz="800" spc="5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string.replace(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'o'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'u'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):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replaces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"o"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with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"u"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75722" y="196488"/>
            <a:ext cx="2356485" cy="440499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400" spc="80" b="1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400">
              <a:latin typeface="Arial"/>
              <a:cs typeface="Arial"/>
            </a:endParaRPr>
          </a:p>
          <a:p>
            <a:pPr marL="26034">
              <a:lnSpc>
                <a:spcPts val="944"/>
              </a:lnSpc>
              <a:spcBef>
                <a:spcPts val="25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Conditional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test:</a:t>
            </a:r>
            <a:endParaRPr sz="800">
              <a:latin typeface="Arial"/>
              <a:cs typeface="Arial"/>
            </a:endParaRPr>
          </a:p>
          <a:p>
            <a:pPr algn="ctr" marR="1258570">
              <a:lnSpc>
                <a:spcPts val="865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if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&lt;condition&gt;:</a:t>
            </a:r>
            <a:endParaRPr sz="800">
              <a:latin typeface="Courier New"/>
              <a:cs typeface="Courier New"/>
            </a:endParaRPr>
          </a:p>
          <a:p>
            <a:pPr algn="ctr" marR="1319530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&lt;code&gt;</a:t>
            </a:r>
            <a:endParaRPr sz="800">
              <a:latin typeface="Courier New"/>
              <a:cs typeface="Courier New"/>
            </a:endParaRPr>
          </a:p>
          <a:p>
            <a:pPr algn="ctr" marR="1136650">
              <a:lnSpc>
                <a:spcPts val="8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elif</a:t>
            </a:r>
            <a:r>
              <a:rPr dirty="0" sz="800" spc="1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&lt;condition&gt;:</a:t>
            </a:r>
            <a:endParaRPr sz="800">
              <a:latin typeface="Courier New"/>
              <a:cs typeface="Courier New"/>
            </a:endParaRPr>
          </a:p>
          <a:p>
            <a:pPr algn="ctr" marR="1319530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&lt;code&gt;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00"/>
              </a:lnSpc>
            </a:pP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00"/>
              </a:lnSpc>
            </a:pP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else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  <a:p>
            <a:pPr marL="33147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&lt;code&gt;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endParaRPr sz="800">
              <a:latin typeface="Arial"/>
              <a:cs typeface="Arial"/>
            </a:endParaRPr>
          </a:p>
          <a:p>
            <a:pPr marL="8699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if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age&gt;=18:</a:t>
            </a:r>
            <a:endParaRPr sz="800">
              <a:latin typeface="Courier New"/>
              <a:cs typeface="Courier New"/>
            </a:endParaRPr>
          </a:p>
          <a:p>
            <a:pPr marL="331470">
              <a:lnSpc>
                <a:spcPts val="88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print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"You're</a:t>
            </a:r>
            <a:r>
              <a:rPr dirty="0" sz="800" spc="3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an</a:t>
            </a:r>
            <a:r>
              <a:rPr dirty="0" sz="800" spc="3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adult!"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80"/>
              </a:lnSpc>
              <a:spcBef>
                <a:spcPts val="645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Conditional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list:</a:t>
            </a:r>
            <a:endParaRPr sz="800">
              <a:latin typeface="Arial"/>
              <a:cs typeface="Arial"/>
            </a:endParaRPr>
          </a:p>
          <a:p>
            <a:pPr marL="86995">
              <a:lnSpc>
                <a:spcPts val="8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if</a:t>
            </a:r>
            <a:r>
              <a:rPr dirty="0" sz="800" spc="1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&lt;value&gt;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in</a:t>
            </a:r>
            <a:r>
              <a:rPr dirty="0" sz="800" spc="1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&lt;list&gt;:</a:t>
            </a:r>
            <a:endParaRPr sz="800">
              <a:latin typeface="Courier New"/>
              <a:cs typeface="Courier New"/>
            </a:endParaRPr>
          </a:p>
          <a:p>
            <a:pPr marL="33147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&lt;code&gt;</a:t>
            </a:r>
            <a:endParaRPr sz="8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740"/>
              </a:spcBef>
            </a:pP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Loops</a:t>
            </a:r>
            <a:endParaRPr sz="1500">
              <a:latin typeface="Arial"/>
              <a:cs typeface="Arial"/>
            </a:endParaRPr>
          </a:p>
          <a:p>
            <a:pPr marL="86995">
              <a:lnSpc>
                <a:spcPts val="944"/>
              </a:lnSpc>
              <a:spcBef>
                <a:spcPts val="3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loop:</a:t>
            </a:r>
            <a:endParaRPr sz="800">
              <a:latin typeface="Arial"/>
              <a:cs typeface="Arial"/>
            </a:endParaRPr>
          </a:p>
          <a:p>
            <a:pPr marL="147955">
              <a:lnSpc>
                <a:spcPts val="865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for</a:t>
            </a:r>
            <a:r>
              <a:rPr dirty="0" sz="800" spc="1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&lt;variable&gt;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in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&lt;list&gt;:</a:t>
            </a:r>
            <a:endParaRPr sz="800">
              <a:latin typeface="Courier New"/>
              <a:cs typeface="Courier New"/>
            </a:endParaRPr>
          </a:p>
          <a:p>
            <a:pPr marL="39243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&lt;code&gt;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enumerate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elements:</a:t>
            </a:r>
            <a:endParaRPr sz="800">
              <a:latin typeface="Arial"/>
              <a:cs typeface="Arial"/>
            </a:endParaRPr>
          </a:p>
          <a:p>
            <a:pPr marL="147955">
              <a:lnSpc>
                <a:spcPts val="8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for</a:t>
            </a:r>
            <a:r>
              <a:rPr dirty="0" sz="800" spc="1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i,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element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in</a:t>
            </a:r>
            <a:r>
              <a:rPr dirty="0" sz="800" spc="1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enumerate(&lt;list&gt;):</a:t>
            </a:r>
            <a:endParaRPr sz="800">
              <a:latin typeface="Courier New"/>
              <a:cs typeface="Courier New"/>
            </a:endParaRPr>
          </a:p>
          <a:p>
            <a:pPr marL="33147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&lt;code&gt;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obtain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dictionary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elements:</a:t>
            </a:r>
            <a:endParaRPr sz="800">
              <a:latin typeface="Arial"/>
              <a:cs typeface="Arial"/>
            </a:endParaRPr>
          </a:p>
          <a:p>
            <a:pPr marL="147955">
              <a:lnSpc>
                <a:spcPts val="8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for</a:t>
            </a:r>
            <a:r>
              <a:rPr dirty="0" sz="800" spc="1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key,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in</a:t>
            </a:r>
            <a:r>
              <a:rPr dirty="0" sz="800" spc="1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my_dict.items():</a:t>
            </a:r>
            <a:endParaRPr sz="800">
              <a:latin typeface="Courier New"/>
              <a:cs typeface="Courier New"/>
            </a:endParaRPr>
          </a:p>
          <a:p>
            <a:pPr marL="33147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&lt;code&gt;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While loop:</a:t>
            </a:r>
            <a:endParaRPr sz="800">
              <a:latin typeface="Arial"/>
              <a:cs typeface="Arial"/>
            </a:endParaRPr>
          </a:p>
          <a:p>
            <a:pPr marL="147955">
              <a:lnSpc>
                <a:spcPts val="8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while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&lt;condition&gt;:</a:t>
            </a:r>
            <a:endParaRPr sz="800">
              <a:latin typeface="Courier New"/>
              <a:cs typeface="Courier New"/>
            </a:endParaRPr>
          </a:p>
          <a:p>
            <a:pPr marL="33147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&lt;code&gt;</a:t>
            </a:r>
            <a:endParaRPr sz="8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475"/>
              </a:spcBef>
            </a:pP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500" spc="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Validation</a:t>
            </a:r>
            <a:endParaRPr sz="1500">
              <a:latin typeface="Arial"/>
              <a:cs typeface="Arial"/>
            </a:endParaRPr>
          </a:p>
          <a:p>
            <a:pPr marL="54610">
              <a:lnSpc>
                <a:spcPct val="100000"/>
              </a:lnSpc>
              <a:spcBef>
                <a:spcPts val="635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Try-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except: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11508" y="4555585"/>
            <a:ext cx="9404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dirty="0" sz="800" spc="-20">
                <a:solidFill>
                  <a:srgbClr val="CB6BE6"/>
                </a:solidFill>
                <a:latin typeface="Courier New"/>
                <a:cs typeface="Courier New"/>
              </a:rPr>
              <a:t>try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  <a:p>
            <a:pPr marL="12700" marR="5080" indent="182880">
              <a:lnSpc>
                <a:spcPts val="800"/>
              </a:lnSpc>
              <a:spcBef>
                <a:spcPts val="8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&lt;code&gt;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except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&lt;error&gt;:</a:t>
            </a:r>
            <a:endParaRPr sz="800">
              <a:latin typeface="Courier New"/>
              <a:cs typeface="Courier New"/>
            </a:endParaRPr>
          </a:p>
          <a:p>
            <a:pPr marL="203200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&lt;code&gt;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36998" y="5063786"/>
            <a:ext cx="2112645" cy="35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statement:</a:t>
            </a:r>
            <a:endParaRPr sz="800">
              <a:latin typeface="Arial"/>
              <a:cs typeface="Arial"/>
            </a:endParaRPr>
          </a:p>
          <a:p>
            <a:pPr marL="86995" marR="508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break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stops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execution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continue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jumps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next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iteration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11508" y="5368707"/>
            <a:ext cx="11233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pass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does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nothing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96891" y="239582"/>
            <a:ext cx="1600835" cy="1909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05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  <a:p>
            <a:pPr marL="67945">
              <a:lnSpc>
                <a:spcPts val="875"/>
              </a:lnSpc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function:</a:t>
            </a:r>
            <a:endParaRPr sz="800">
              <a:latin typeface="Arial"/>
              <a:cs typeface="Arial"/>
            </a:endParaRPr>
          </a:p>
          <a:p>
            <a:pPr marL="184785">
              <a:lnSpc>
                <a:spcPts val="944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def</a:t>
            </a:r>
            <a:r>
              <a:rPr dirty="0" sz="800" spc="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function(&lt;params&gt;):</a:t>
            </a:r>
            <a:endParaRPr sz="800">
              <a:latin typeface="Courier New"/>
              <a:cs typeface="Courier New"/>
            </a:endParaRPr>
          </a:p>
          <a:p>
            <a:pPr marL="429259" marR="370840">
              <a:lnSpc>
                <a:spcPts val="930"/>
              </a:lnSpc>
              <a:spcBef>
                <a:spcPts val="16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&lt;code&gt;</a:t>
            </a:r>
            <a:r>
              <a:rPr dirty="0" sz="800" spc="5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return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&lt;data&gt;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1605"/>
              </a:lnSpc>
              <a:spcBef>
                <a:spcPts val="484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Modules</a:t>
            </a:r>
            <a:endParaRPr sz="1400">
              <a:latin typeface="Arial"/>
              <a:cs typeface="Arial"/>
            </a:endParaRPr>
          </a:p>
          <a:p>
            <a:pPr marL="245745" marR="431800" indent="-60960">
              <a:lnSpc>
                <a:spcPts val="800"/>
              </a:lnSpc>
              <a:spcBef>
                <a:spcPts val="9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dirty="0" sz="8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module: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module module.method()</a:t>
            </a:r>
            <a:endParaRPr sz="800">
              <a:latin typeface="Courier New"/>
              <a:cs typeface="Courier New"/>
            </a:endParaRPr>
          </a:p>
          <a:p>
            <a:pPr marL="245745" marR="614680" indent="-60960">
              <a:lnSpc>
                <a:spcPts val="800"/>
              </a:lnSpc>
              <a:spcBef>
                <a:spcPts val="800"/>
              </a:spcBef>
            </a:pP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module: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os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os.getcwd() os.listdir()</a:t>
            </a:r>
            <a:endParaRPr sz="800">
              <a:latin typeface="Courier New"/>
              <a:cs typeface="Courier New"/>
            </a:endParaRPr>
          </a:p>
          <a:p>
            <a:pPr marL="245745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os.makedirs(&lt;path&gt;)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Dictionary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60009" y="464038"/>
            <a:ext cx="2891790" cy="4027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44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dictionary: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944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my_data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'name'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'Frank'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'age'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26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empty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dictionary: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my_dict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"name":</a:t>
            </a:r>
            <a:endParaRPr sz="800">
              <a:latin typeface="Arial"/>
              <a:cs typeface="Arial"/>
            </a:endParaRPr>
          </a:p>
          <a:p>
            <a:pPr marL="73025" marR="165100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my_data[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"name"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'Frank'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keys:</a:t>
            </a:r>
            <a:endParaRPr sz="800">
              <a:latin typeface="Arial"/>
              <a:cs typeface="Arial"/>
            </a:endParaRPr>
          </a:p>
          <a:p>
            <a:pPr marL="73025" marR="122428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my_data.keys()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dict_keys([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'name'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'age'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values:</a:t>
            </a:r>
            <a:endParaRPr sz="800">
              <a:latin typeface="Arial"/>
              <a:cs typeface="Arial"/>
            </a:endParaRPr>
          </a:p>
          <a:p>
            <a:pPr marL="73025" marR="122428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my_data.values()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dict_values([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'Frank'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904D"/>
                </a:solidFill>
                <a:latin typeface="Courier New"/>
                <a:cs typeface="Courier New"/>
              </a:rPr>
              <a:t>26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])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5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key-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value: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my_data.items()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dict_items([(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'name'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'Frank'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),</a:t>
            </a:r>
            <a:r>
              <a:rPr dirty="0" sz="8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'age'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26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)])</a:t>
            </a:r>
            <a:endParaRPr sz="800">
              <a:latin typeface="Courier New"/>
              <a:cs typeface="Courier New"/>
            </a:endParaRPr>
          </a:p>
          <a:p>
            <a:pPr marL="73025" marR="1041400" indent="-60960">
              <a:lnSpc>
                <a:spcPts val="800"/>
              </a:lnSpc>
              <a:spcBef>
                <a:spcPts val="8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Adding/updating</a:t>
            </a:r>
            <a:r>
              <a:rPr dirty="0" sz="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r>
              <a:rPr dirty="0" sz="8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8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dictionary: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my_data[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'height'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1.7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my_data.update({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'height'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1.8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683260">
              <a:lnSpc>
                <a:spcPts val="720"/>
              </a:lnSpc>
            </a:pP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'languages'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:[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'English'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'Spanish'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]})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my_data</a:t>
            </a:r>
            <a:endParaRPr sz="800">
              <a:latin typeface="Courier New"/>
              <a:cs typeface="Courier New"/>
            </a:endParaRPr>
          </a:p>
          <a:p>
            <a:pPr marL="73025" marR="1773555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'name'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'Frank'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'age'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26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ts val="720"/>
              </a:lnSpc>
            </a:pP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'height'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904D"/>
                </a:solidFill>
                <a:latin typeface="Courier New"/>
                <a:cs typeface="Courier New"/>
              </a:rPr>
              <a:t>1.8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ts val="880"/>
              </a:lnSpc>
            </a:pP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'languages'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'English'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'Spanish'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]}</a:t>
            </a:r>
            <a:endParaRPr sz="800">
              <a:latin typeface="Courier New"/>
              <a:cs typeface="Courier New"/>
            </a:endParaRPr>
          </a:p>
          <a:p>
            <a:pPr marL="73025" marR="1346200" indent="-60960">
              <a:lnSpc>
                <a:spcPts val="800"/>
              </a:lnSpc>
              <a:spcBef>
                <a:spcPts val="800"/>
              </a:spcBef>
            </a:pP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item: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my_data.pop(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'height'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dirty="0" sz="800" spc="5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del</a:t>
            </a:r>
            <a:r>
              <a:rPr dirty="0" sz="800" spc="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my_data[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'languages'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 my_data.clear()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Copying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dictionary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new_dict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my_data.copy()</a:t>
            </a:r>
            <a:endParaRPr sz="800">
              <a:latin typeface="Courier New"/>
              <a:cs typeface="Courier New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5663851" y="3348892"/>
          <a:ext cx="962660" cy="67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646430"/>
              </a:tblGrid>
              <a:tr h="160020">
                <a:tc>
                  <a:txBody>
                    <a:bodyPr/>
                    <a:lstStyle/>
                    <a:p>
                      <a:pPr algn="ctr" marR="47625">
                        <a:lnSpc>
                          <a:spcPts val="925"/>
                        </a:lnSpc>
                      </a:pPr>
                      <a:r>
                        <a:rPr dirty="0" sz="900" spc="-30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5">
                      <a:solidFill>
                        <a:srgbClr val="99AAB4"/>
                      </a:solidFill>
                      <a:prstDash val="solid"/>
                    </a:lnR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ts val="890"/>
                        </a:lnSpc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dirty="0" sz="8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99AAB4"/>
                      </a:solidFill>
                      <a:prstDash val="solid"/>
                    </a:lnL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algn="ctr" marR="304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900" spc="-25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R w="9525">
                      <a:solidFill>
                        <a:srgbClr val="99AAB4"/>
                      </a:solidFill>
                      <a:prstDash val="solid"/>
                    </a:lnR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dirty="0" sz="8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99AAB4"/>
                      </a:solidFill>
                      <a:prstDash val="solid"/>
                    </a:lnL>
                    <a:lnT w="9525">
                      <a:solidFill>
                        <a:srgbClr val="99AAB4"/>
                      </a:solidFill>
                      <a:prstDash val="solid"/>
                    </a:lnT>
                    <a:lnB w="9525">
                      <a:solidFill>
                        <a:srgbClr val="99AAB4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900" spc="-25" b="1">
                          <a:solidFill>
                            <a:srgbClr val="FF904D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R w="9525">
                      <a:solidFill>
                        <a:srgbClr val="99AAB4"/>
                      </a:solidFill>
                      <a:prstDash val="solid"/>
                    </a:lnR>
                    <a:lnT w="9525">
                      <a:solidFill>
                        <a:srgbClr val="99AAB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dirty="0" sz="8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99AAB4"/>
                      </a:solidFill>
                      <a:prstDash val="solid"/>
                    </a:lnL>
                    <a:lnT w="9525">
                      <a:solidFill>
                        <a:srgbClr val="99AAB4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5550671" y="3080970"/>
            <a:ext cx="103124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0" b="1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dirty="0" sz="9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052852" y="3327352"/>
            <a:ext cx="55499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logical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052852" y="3547572"/>
            <a:ext cx="4826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logical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052852" y="3767793"/>
            <a:ext cx="5429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logical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NOT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81853" y="3316181"/>
            <a:ext cx="10541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F904D"/>
                </a:solidFill>
                <a:latin typeface="Arial"/>
                <a:cs typeface="Arial"/>
              </a:rPr>
              <a:t>&amp;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741241" y="3342947"/>
            <a:ext cx="895985" cy="667385"/>
            <a:chOff x="6741241" y="3342947"/>
            <a:chExt cx="895985" cy="667385"/>
          </a:xfrm>
        </p:grpSpPr>
        <p:sp>
          <p:nvSpPr>
            <p:cNvPr id="16" name="object 16" descr=""/>
            <p:cNvSpPr/>
            <p:nvPr/>
          </p:nvSpPr>
          <p:spPr>
            <a:xfrm>
              <a:off x="6746003" y="3509112"/>
              <a:ext cx="886460" cy="0"/>
            </a:xfrm>
            <a:custGeom>
              <a:avLst/>
              <a:gdLst/>
              <a:ahLst/>
              <a:cxnLst/>
              <a:rect l="l" t="t" r="r" b="b"/>
              <a:pathLst>
                <a:path w="886459" h="0">
                  <a:moveTo>
                    <a:pt x="0" y="0"/>
                  </a:moveTo>
                  <a:lnTo>
                    <a:pt x="886321" y="0"/>
                  </a:lnTo>
                </a:path>
              </a:pathLst>
            </a:custGeom>
            <a:ln w="9528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985844" y="3347709"/>
              <a:ext cx="0" cy="657860"/>
            </a:xfrm>
            <a:custGeom>
              <a:avLst/>
              <a:gdLst/>
              <a:ahLst/>
              <a:cxnLst/>
              <a:rect l="l" t="t" r="r" b="b"/>
              <a:pathLst>
                <a:path w="0" h="657860">
                  <a:moveTo>
                    <a:pt x="0" y="657583"/>
                  </a:moveTo>
                  <a:lnTo>
                    <a:pt x="0" y="0"/>
                  </a:lnTo>
                </a:path>
              </a:pathLst>
            </a:custGeom>
            <a:ln w="9490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808958" y="3549847"/>
            <a:ext cx="469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F904D"/>
                </a:solidFill>
                <a:latin typeface="Arial"/>
                <a:cs typeface="Arial"/>
              </a:rPr>
              <a:t>|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787346" y="3771555"/>
            <a:ext cx="933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F904D"/>
                </a:solidFill>
                <a:latin typeface="Arial"/>
                <a:cs typeface="Arial"/>
              </a:rPr>
              <a:t>~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6746003" y="3735579"/>
            <a:ext cx="886460" cy="0"/>
          </a:xfrm>
          <a:custGeom>
            <a:avLst/>
            <a:gdLst/>
            <a:ahLst/>
            <a:cxnLst/>
            <a:rect l="l" t="t" r="r" b="b"/>
            <a:pathLst>
              <a:path w="886459" h="0">
                <a:moveTo>
                  <a:pt x="0" y="0"/>
                </a:moveTo>
                <a:lnTo>
                  <a:pt x="886321" y="0"/>
                </a:lnTo>
              </a:path>
            </a:pathLst>
          </a:custGeom>
          <a:ln w="9528">
            <a:solidFill>
              <a:srgbClr val="99AA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6730786" y="3016175"/>
            <a:ext cx="1031240" cy="28702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86385" marR="5080" indent="-274320">
              <a:lnSpc>
                <a:spcPts val="980"/>
              </a:lnSpc>
              <a:spcBef>
                <a:spcPts val="215"/>
              </a:spcBef>
            </a:pPr>
            <a:r>
              <a:rPr dirty="0" sz="900" spc="-30" b="1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dirty="0" sz="9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Operators (Pandas)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367100" y="4621259"/>
            <a:ext cx="2409825" cy="769620"/>
          </a:xfrm>
          <a:prstGeom prst="rect">
            <a:avLst/>
          </a:prstGeom>
          <a:ln w="19057">
            <a:solidFill>
              <a:srgbClr val="FFFFFF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66675" marR="139065">
              <a:lnSpc>
                <a:spcPct val="111200"/>
              </a:lnSpc>
              <a:spcBef>
                <a:spcPts val="484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Below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there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my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guides,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tutorials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complete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Science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course:</a:t>
            </a:r>
            <a:endParaRPr sz="800">
              <a:latin typeface="Courier New"/>
              <a:cs typeface="Courier New"/>
            </a:endParaRPr>
          </a:p>
          <a:p>
            <a:pPr marL="187325" indent="-120650">
              <a:lnSpc>
                <a:spcPct val="100000"/>
              </a:lnSpc>
              <a:spcBef>
                <a:spcPts val="105"/>
              </a:spcBef>
              <a:buChar char="-"/>
              <a:tabLst>
                <a:tab pos="187325" algn="l"/>
              </a:tabLst>
            </a:pP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Medium</a:t>
            </a:r>
            <a:r>
              <a:rPr dirty="0" u="sng" sz="8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Guides</a:t>
            </a:r>
            <a:endParaRPr sz="800">
              <a:latin typeface="Courier New"/>
              <a:cs typeface="Courier New"/>
            </a:endParaRPr>
          </a:p>
          <a:p>
            <a:pPr marL="187325" indent="-120650">
              <a:lnSpc>
                <a:spcPct val="100000"/>
              </a:lnSpc>
              <a:spcBef>
                <a:spcPts val="105"/>
              </a:spcBef>
              <a:buChar char="-"/>
              <a:tabLst>
                <a:tab pos="187325" algn="l"/>
              </a:tabLst>
            </a:pP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YouTube</a:t>
            </a:r>
            <a:r>
              <a:rPr dirty="0" u="sng" sz="800" spc="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Tutorials</a:t>
            </a:r>
            <a:endParaRPr sz="800">
              <a:latin typeface="Courier New"/>
              <a:cs typeface="Courier New"/>
            </a:endParaRPr>
          </a:p>
          <a:p>
            <a:pPr marL="187325" indent="-120650">
              <a:lnSpc>
                <a:spcPct val="100000"/>
              </a:lnSpc>
              <a:spcBef>
                <a:spcPts val="110"/>
              </a:spcBef>
              <a:buChar char="-"/>
              <a:tabLst>
                <a:tab pos="187325" algn="l"/>
              </a:tabLst>
            </a:pP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Data</a:t>
            </a:r>
            <a:r>
              <a:rPr dirty="0" u="sng" sz="8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Science</a:t>
            </a:r>
            <a:r>
              <a:rPr dirty="0" u="sng" sz="8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Course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(Udemy)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161052" y="5424825"/>
            <a:ext cx="283083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Made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Frank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Andrade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frank-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andrade.medium.com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989108" y="2527094"/>
            <a:ext cx="44195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Comment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755152" y="2514325"/>
            <a:ext cx="10096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85" b="1">
                <a:solidFill>
                  <a:srgbClr val="FF904D"/>
                </a:solidFill>
                <a:latin typeface="Arial"/>
                <a:cs typeface="Arial"/>
              </a:rPr>
              <a:t>#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682260" y="2558918"/>
            <a:ext cx="886460" cy="362585"/>
            <a:chOff x="5682260" y="2558918"/>
            <a:chExt cx="886460" cy="362585"/>
          </a:xfrm>
        </p:grpSpPr>
        <p:sp>
          <p:nvSpPr>
            <p:cNvPr id="27" name="object 27" descr=""/>
            <p:cNvSpPr/>
            <p:nvPr/>
          </p:nvSpPr>
          <p:spPr>
            <a:xfrm>
              <a:off x="5682260" y="2695768"/>
              <a:ext cx="886460" cy="0"/>
            </a:xfrm>
            <a:custGeom>
              <a:avLst/>
              <a:gdLst/>
              <a:ahLst/>
              <a:cxnLst/>
              <a:rect l="l" t="t" r="r" b="b"/>
              <a:pathLst>
                <a:path w="886459" h="0">
                  <a:moveTo>
                    <a:pt x="0" y="0"/>
                  </a:moveTo>
                  <a:lnTo>
                    <a:pt x="886321" y="0"/>
                  </a:lnTo>
                </a:path>
              </a:pathLst>
            </a:custGeom>
            <a:ln w="9528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922120" y="2558918"/>
              <a:ext cx="0" cy="362585"/>
            </a:xfrm>
            <a:custGeom>
              <a:avLst/>
              <a:gdLst/>
              <a:ahLst/>
              <a:cxnLst/>
              <a:rect l="l" t="t" r="r" b="b"/>
              <a:pathLst>
                <a:path w="0" h="362585">
                  <a:moveTo>
                    <a:pt x="0" y="362203"/>
                  </a:moveTo>
                  <a:lnTo>
                    <a:pt x="0" y="0"/>
                  </a:lnTo>
                </a:path>
              </a:pathLst>
            </a:custGeom>
            <a:ln w="9438">
              <a:solidFill>
                <a:srgbClr val="99AA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734084" y="2730374"/>
            <a:ext cx="6953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335" algn="l"/>
              </a:tabLst>
            </a:pPr>
            <a:r>
              <a:rPr dirty="0" sz="800" spc="50" b="1">
                <a:solidFill>
                  <a:srgbClr val="FF904D"/>
                </a:solidFill>
                <a:latin typeface="Arial"/>
                <a:cs typeface="Arial"/>
              </a:rPr>
              <a:t>\n</a:t>
            </a:r>
            <a:r>
              <a:rPr dirty="0" sz="800" b="1">
                <a:solidFill>
                  <a:srgbClr val="FF904D"/>
                </a:solidFill>
                <a:latin typeface="Arial"/>
                <a:cs typeface="Arial"/>
              </a:rPr>
              <a:t>	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496891" y="2317172"/>
            <a:ext cx="104584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Special</a:t>
            </a:r>
            <a:r>
              <a:rPr dirty="0" sz="9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Characters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68" y="111235"/>
            <a:ext cx="2714625" cy="991869"/>
          </a:xfrm>
          <a:prstGeom prst="rect"/>
        </p:spPr>
        <p:txBody>
          <a:bodyPr wrap="square" lIns="0" tIns="78105" rIns="0" bIns="0" rtlCol="0" vert="horz">
            <a:spAutoFit/>
          </a:bodyPr>
          <a:lstStyle/>
          <a:p>
            <a:pPr marL="12700" marR="786130">
              <a:lnSpc>
                <a:spcPts val="2480"/>
              </a:lnSpc>
              <a:spcBef>
                <a:spcPts val="615"/>
              </a:spcBef>
            </a:pPr>
            <a:r>
              <a:rPr dirty="0" sz="2500" spc="-10" b="0">
                <a:latin typeface="Arial Black"/>
                <a:cs typeface="Arial Black"/>
              </a:rPr>
              <a:t>Pandas </a:t>
            </a:r>
            <a:r>
              <a:rPr dirty="0" sz="2500" spc="-165" b="0">
                <a:latin typeface="Arial Black"/>
                <a:cs typeface="Arial Black"/>
              </a:rPr>
              <a:t>Cheat</a:t>
            </a:r>
            <a:r>
              <a:rPr dirty="0" sz="2500" spc="-185" b="0">
                <a:latin typeface="Arial Black"/>
                <a:cs typeface="Arial Black"/>
              </a:rPr>
              <a:t> </a:t>
            </a:r>
            <a:r>
              <a:rPr dirty="0" sz="2500" spc="-165" b="0">
                <a:latin typeface="Arial Black"/>
                <a:cs typeface="Arial Black"/>
              </a:rPr>
              <a:t>Sheet</a:t>
            </a:r>
            <a:endParaRPr sz="2500">
              <a:latin typeface="Arial Black"/>
              <a:cs typeface="Arial Black"/>
            </a:endParaRPr>
          </a:p>
          <a:p>
            <a:pPr marL="22225" marR="5080">
              <a:lnSpc>
                <a:spcPts val="1070"/>
              </a:lnSpc>
              <a:spcBef>
                <a:spcPts val="45"/>
              </a:spcBef>
            </a:pPr>
            <a:r>
              <a:rPr dirty="0" sz="800" b="0">
                <a:latin typeface="Arial"/>
                <a:cs typeface="Arial"/>
              </a:rPr>
              <a:t>Pandas</a:t>
            </a:r>
            <a:r>
              <a:rPr dirty="0" sz="800" spc="60" b="0">
                <a:latin typeface="Arial"/>
                <a:cs typeface="Arial"/>
              </a:rPr>
              <a:t> </a:t>
            </a:r>
            <a:r>
              <a:rPr dirty="0" sz="800" b="0">
                <a:latin typeface="Arial"/>
                <a:cs typeface="Arial"/>
              </a:rPr>
              <a:t>provides</a:t>
            </a:r>
            <a:r>
              <a:rPr dirty="0" sz="800" spc="60" b="0">
                <a:latin typeface="Arial"/>
                <a:cs typeface="Arial"/>
              </a:rPr>
              <a:t> </a:t>
            </a:r>
            <a:r>
              <a:rPr dirty="0" sz="800" b="0">
                <a:latin typeface="Arial"/>
                <a:cs typeface="Arial"/>
              </a:rPr>
              <a:t>data</a:t>
            </a:r>
            <a:r>
              <a:rPr dirty="0" sz="800" spc="65" b="0">
                <a:latin typeface="Arial"/>
                <a:cs typeface="Arial"/>
              </a:rPr>
              <a:t> </a:t>
            </a:r>
            <a:r>
              <a:rPr dirty="0" sz="800" b="0">
                <a:latin typeface="Arial"/>
                <a:cs typeface="Arial"/>
              </a:rPr>
              <a:t>analysis</a:t>
            </a:r>
            <a:r>
              <a:rPr dirty="0" sz="800" spc="60" b="0">
                <a:latin typeface="Arial"/>
                <a:cs typeface="Arial"/>
              </a:rPr>
              <a:t> </a:t>
            </a:r>
            <a:r>
              <a:rPr dirty="0" sz="800" b="0">
                <a:latin typeface="Arial"/>
                <a:cs typeface="Arial"/>
              </a:rPr>
              <a:t>tools</a:t>
            </a:r>
            <a:r>
              <a:rPr dirty="0" sz="800" spc="65" b="0">
                <a:latin typeface="Arial"/>
                <a:cs typeface="Arial"/>
              </a:rPr>
              <a:t> </a:t>
            </a:r>
            <a:r>
              <a:rPr dirty="0" sz="800" b="0">
                <a:latin typeface="Arial"/>
                <a:cs typeface="Arial"/>
              </a:rPr>
              <a:t>for</a:t>
            </a:r>
            <a:r>
              <a:rPr dirty="0" sz="800" spc="60" b="0">
                <a:latin typeface="Arial"/>
                <a:cs typeface="Arial"/>
              </a:rPr>
              <a:t> </a:t>
            </a:r>
            <a:r>
              <a:rPr dirty="0" sz="800" b="0">
                <a:latin typeface="Arial"/>
                <a:cs typeface="Arial"/>
              </a:rPr>
              <a:t>Python.</a:t>
            </a:r>
            <a:r>
              <a:rPr dirty="0" sz="800" spc="65" b="0">
                <a:latin typeface="Arial"/>
                <a:cs typeface="Arial"/>
              </a:rPr>
              <a:t> </a:t>
            </a:r>
            <a:r>
              <a:rPr dirty="0" sz="800" b="0">
                <a:latin typeface="Arial"/>
                <a:cs typeface="Arial"/>
              </a:rPr>
              <a:t>All</a:t>
            </a:r>
            <a:r>
              <a:rPr dirty="0" sz="800" spc="60" b="0">
                <a:latin typeface="Arial"/>
                <a:cs typeface="Arial"/>
              </a:rPr>
              <a:t> </a:t>
            </a:r>
            <a:r>
              <a:rPr dirty="0" sz="800" b="0">
                <a:latin typeface="Arial"/>
                <a:cs typeface="Arial"/>
              </a:rPr>
              <a:t>of</a:t>
            </a:r>
            <a:r>
              <a:rPr dirty="0" sz="800" spc="65" b="0">
                <a:latin typeface="Arial"/>
                <a:cs typeface="Arial"/>
              </a:rPr>
              <a:t> </a:t>
            </a:r>
            <a:r>
              <a:rPr dirty="0" sz="800" spc="-25" b="0">
                <a:latin typeface="Arial"/>
                <a:cs typeface="Arial"/>
              </a:rPr>
              <a:t>the</a:t>
            </a:r>
            <a:r>
              <a:rPr dirty="0" sz="800" spc="10" b="0">
                <a:latin typeface="Arial"/>
                <a:cs typeface="Arial"/>
              </a:rPr>
              <a:t> following</a:t>
            </a:r>
            <a:r>
              <a:rPr dirty="0" sz="800" spc="75" b="0">
                <a:latin typeface="Arial"/>
                <a:cs typeface="Arial"/>
              </a:rPr>
              <a:t> </a:t>
            </a:r>
            <a:r>
              <a:rPr dirty="0" sz="800" spc="10" b="0">
                <a:latin typeface="Arial"/>
                <a:cs typeface="Arial"/>
              </a:rPr>
              <a:t>code</a:t>
            </a:r>
            <a:r>
              <a:rPr dirty="0" sz="800" spc="75" b="0">
                <a:latin typeface="Arial"/>
                <a:cs typeface="Arial"/>
              </a:rPr>
              <a:t> </a:t>
            </a:r>
            <a:r>
              <a:rPr dirty="0" sz="800" spc="10" b="0">
                <a:latin typeface="Arial"/>
                <a:cs typeface="Arial"/>
              </a:rPr>
              <a:t>examples</a:t>
            </a:r>
            <a:r>
              <a:rPr dirty="0" sz="800" spc="75" b="0">
                <a:latin typeface="Arial"/>
                <a:cs typeface="Arial"/>
              </a:rPr>
              <a:t> </a:t>
            </a:r>
            <a:r>
              <a:rPr dirty="0" sz="800" spc="10" b="0">
                <a:latin typeface="Arial"/>
                <a:cs typeface="Arial"/>
              </a:rPr>
              <a:t>refer</a:t>
            </a:r>
            <a:r>
              <a:rPr dirty="0" sz="800" spc="75" b="0">
                <a:latin typeface="Arial"/>
                <a:cs typeface="Arial"/>
              </a:rPr>
              <a:t> </a:t>
            </a:r>
            <a:r>
              <a:rPr dirty="0" sz="800" spc="10" b="0">
                <a:latin typeface="Arial"/>
                <a:cs typeface="Arial"/>
              </a:rPr>
              <a:t>to</a:t>
            </a:r>
            <a:r>
              <a:rPr dirty="0" sz="800" spc="75" b="0">
                <a:latin typeface="Arial"/>
                <a:cs typeface="Arial"/>
              </a:rPr>
              <a:t> </a:t>
            </a:r>
            <a:r>
              <a:rPr dirty="0" sz="800" spc="10" b="0">
                <a:latin typeface="Arial"/>
                <a:cs typeface="Arial"/>
              </a:rPr>
              <a:t>the</a:t>
            </a:r>
            <a:r>
              <a:rPr dirty="0" sz="800" spc="80" b="0">
                <a:latin typeface="Arial"/>
                <a:cs typeface="Arial"/>
              </a:rPr>
              <a:t> </a:t>
            </a:r>
            <a:r>
              <a:rPr dirty="0" sz="800" spc="10" b="0">
                <a:latin typeface="Arial"/>
                <a:cs typeface="Arial"/>
              </a:rPr>
              <a:t>dataframe</a:t>
            </a:r>
            <a:r>
              <a:rPr dirty="0" sz="800" spc="75" b="0">
                <a:latin typeface="Arial"/>
                <a:cs typeface="Arial"/>
              </a:rPr>
              <a:t> </a:t>
            </a:r>
            <a:r>
              <a:rPr dirty="0" sz="800" spc="-10" b="0">
                <a:latin typeface="Arial"/>
                <a:cs typeface="Arial"/>
              </a:rPr>
              <a:t>below.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2696" y="2942648"/>
            <a:ext cx="2820670" cy="15163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series:</a:t>
            </a:r>
            <a:endParaRPr sz="8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pd.Series([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endParaRPr sz="800">
              <a:latin typeface="Courier New"/>
              <a:cs typeface="Courier New"/>
            </a:endParaRPr>
          </a:p>
          <a:p>
            <a:pPr marL="103886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index=[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'A'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'B'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endParaRPr sz="800">
              <a:latin typeface="Courier New"/>
              <a:cs typeface="Courier New"/>
            </a:endParaRPr>
          </a:p>
          <a:p>
            <a:pPr marL="103886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name=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'col1'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dataframe:</a:t>
            </a:r>
            <a:endParaRPr sz="8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5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6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]]</a:t>
            </a:r>
            <a:endParaRPr sz="800">
              <a:latin typeface="Courier New"/>
              <a:cs typeface="Courier New"/>
            </a:endParaRPr>
          </a:p>
          <a:p>
            <a:pPr marL="184785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index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'A'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'B'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904D"/>
                </a:solidFill>
                <a:latin typeface="Courier New"/>
                <a:cs typeface="Courier New"/>
              </a:rPr>
              <a:t>'C'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pd.DataFrame(data,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index=index,</a:t>
            </a:r>
            <a:endParaRPr sz="800">
              <a:latin typeface="Courier New"/>
              <a:cs typeface="Courier New"/>
            </a:endParaRPr>
          </a:p>
          <a:p>
            <a:pPr marL="128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columns=[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'col1'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'col2'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a csv file with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pandas:</a:t>
            </a:r>
            <a:endParaRPr sz="8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pd.read_csv(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'filename.csv'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2696" y="4568892"/>
            <a:ext cx="2698750" cy="83883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Advanced</a:t>
            </a:r>
            <a:r>
              <a:rPr dirty="0" sz="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parameters:</a:t>
            </a:r>
            <a:endParaRPr sz="8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</a:t>
            </a:r>
            <a:r>
              <a:rPr dirty="0" sz="8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pd.read_csv(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'filename.csv'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sep=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','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1221740" marR="66040">
              <a:lnSpc>
                <a:spcPct val="1112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names=[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'col1'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'col2'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], index_col=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encoding=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'utf-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8'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nrows=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75722" y="117101"/>
            <a:ext cx="2309495" cy="209296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Selecting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80" b="1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endParaRPr sz="1400">
              <a:latin typeface="Arial"/>
              <a:cs typeface="Arial"/>
            </a:endParaRPr>
          </a:p>
          <a:p>
            <a:pPr marL="73660">
              <a:lnSpc>
                <a:spcPts val="944"/>
              </a:lnSpc>
              <a:spcBef>
                <a:spcPts val="25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single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column:</a:t>
            </a:r>
            <a:endParaRPr sz="800">
              <a:latin typeface="Arial"/>
              <a:cs typeface="Arial"/>
            </a:endParaRPr>
          </a:p>
          <a:p>
            <a:pPr marL="147955">
              <a:lnSpc>
                <a:spcPts val="944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'col1'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columns:</a:t>
            </a:r>
            <a:endParaRPr sz="800">
              <a:latin typeface="Arial"/>
              <a:cs typeface="Arial"/>
            </a:endParaRPr>
          </a:p>
          <a:p>
            <a:pPr marL="14795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df[[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'col1'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'col2'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]]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80"/>
              </a:lnSpc>
              <a:spcBef>
                <a:spcPts val="645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rows:</a:t>
            </a:r>
            <a:endParaRPr sz="800">
              <a:latin typeface="Arial"/>
              <a:cs typeface="Arial"/>
            </a:endParaRPr>
          </a:p>
          <a:p>
            <a:pPr marL="147955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df.head(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80"/>
              </a:lnSpc>
              <a:spcBef>
                <a:spcPts val="640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rows:</a:t>
            </a:r>
            <a:endParaRPr sz="800">
              <a:latin typeface="Arial"/>
              <a:cs typeface="Arial"/>
            </a:endParaRPr>
          </a:p>
          <a:p>
            <a:pPr marL="147955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df.tail(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values:</a:t>
            </a:r>
            <a:endParaRPr sz="800">
              <a:latin typeface="Arial"/>
              <a:cs typeface="Arial"/>
            </a:endParaRPr>
          </a:p>
          <a:p>
            <a:pPr marL="14795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df.loc[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'A'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df.loc[[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'A'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904D"/>
                </a:solidFill>
                <a:latin typeface="Courier New"/>
                <a:cs typeface="Courier New"/>
              </a:rPr>
              <a:t>'B'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]]</a:t>
            </a:r>
            <a:endParaRPr sz="800">
              <a:latin typeface="Courier New"/>
              <a:cs typeface="Courier New"/>
            </a:endParaRPr>
          </a:p>
          <a:p>
            <a:pPr marL="8699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endParaRPr sz="800">
              <a:latin typeface="Arial"/>
              <a:cs typeface="Arial"/>
            </a:endParaRPr>
          </a:p>
          <a:p>
            <a:pPr marL="14795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df.loc[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df.loc[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:]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27072" y="2206762"/>
            <a:ext cx="2061210" cy="334899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500" spc="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wrangling</a:t>
            </a:r>
            <a:endParaRPr sz="1500">
              <a:latin typeface="Arial"/>
              <a:cs typeface="Arial"/>
            </a:endParaRPr>
          </a:p>
          <a:p>
            <a:pPr marL="36195">
              <a:lnSpc>
                <a:spcPts val="944"/>
              </a:lnSpc>
              <a:spcBef>
                <a:spcPts val="3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Filter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value:</a:t>
            </a:r>
            <a:endParaRPr sz="800">
              <a:latin typeface="Arial"/>
              <a:cs typeface="Arial"/>
            </a:endParaRPr>
          </a:p>
          <a:p>
            <a:pPr marL="96520">
              <a:lnSpc>
                <a:spcPts val="944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df[df[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'col1'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80"/>
              </a:lnSpc>
              <a:spcBef>
                <a:spcPts val="645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column:</a:t>
            </a:r>
            <a:endParaRPr sz="800">
              <a:latin typeface="Arial"/>
              <a:cs typeface="Arial"/>
            </a:endParaRPr>
          </a:p>
          <a:p>
            <a:pPr marL="9652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df.sort_values(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'col1'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columns:</a:t>
            </a:r>
            <a:endParaRPr sz="800">
              <a:latin typeface="Arial"/>
              <a:cs typeface="Arial"/>
            </a:endParaRPr>
          </a:p>
          <a:p>
            <a:pPr marL="584835" marR="5080" indent="-488315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df.sort_values([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'col1'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'col2'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],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ascending=[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False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True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duplicate</a:t>
            </a:r>
            <a:r>
              <a:rPr dirty="0" sz="8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rows:</a:t>
            </a:r>
            <a:endParaRPr sz="800">
              <a:latin typeface="Arial"/>
              <a:cs typeface="Arial"/>
            </a:endParaRPr>
          </a:p>
          <a:p>
            <a:pPr marL="9652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df.duplicated()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dirty="0" sz="8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dirty="0" sz="8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rows:</a:t>
            </a:r>
            <a:endParaRPr sz="800">
              <a:latin typeface="Arial"/>
              <a:cs typeface="Arial"/>
            </a:endParaRPr>
          </a:p>
          <a:p>
            <a:pPr marL="9652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'col1'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].unique()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Swap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columns:</a:t>
            </a:r>
            <a:endParaRPr sz="800">
              <a:latin typeface="Arial"/>
              <a:cs typeface="Arial"/>
            </a:endParaRPr>
          </a:p>
          <a:p>
            <a:pPr marL="96520" marR="79756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df.transpose()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df.T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Drop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column:</a:t>
            </a:r>
            <a:endParaRPr sz="800">
              <a:latin typeface="Arial"/>
              <a:cs typeface="Arial"/>
            </a:endParaRPr>
          </a:p>
          <a:p>
            <a:pPr marL="96520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df.drop(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'col1'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axis=1)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80"/>
              </a:lnSpc>
              <a:spcBef>
                <a:spcPts val="645"/>
              </a:spcBef>
            </a:pP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Clone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frame:</a:t>
            </a:r>
            <a:endParaRPr sz="800">
              <a:latin typeface="Arial"/>
              <a:cs typeface="Arial"/>
            </a:endParaRPr>
          </a:p>
          <a:p>
            <a:pPr marL="96520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clone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df.copy()</a:t>
            </a:r>
            <a:endParaRPr sz="800">
              <a:latin typeface="Courier New"/>
              <a:cs typeface="Courier New"/>
            </a:endParaRPr>
          </a:p>
          <a:p>
            <a:pPr marL="96520" marR="246379" indent="-60960">
              <a:lnSpc>
                <a:spcPts val="800"/>
              </a:lnSpc>
              <a:spcBef>
                <a:spcPts val="8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Connect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frames vertically: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df2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5</a:t>
            </a:r>
            <a:r>
              <a:rPr dirty="0" sz="800" spc="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#new</a:t>
            </a:r>
            <a:r>
              <a:rPr dirty="0" sz="800" spc="1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dataframe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pd.concat([df,df2])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54167" y="226683"/>
            <a:ext cx="2322195" cy="2891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multiple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frames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horizontally:</a:t>
            </a:r>
            <a:endParaRPr sz="800">
              <a:latin typeface="Arial"/>
              <a:cs typeface="Arial"/>
            </a:endParaRPr>
          </a:p>
          <a:p>
            <a:pPr algn="r" marR="167640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df3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pd.DataFrame([[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7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],[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8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9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]],</a:t>
            </a:r>
            <a:endParaRPr sz="800">
              <a:latin typeface="Courier New"/>
              <a:cs typeface="Courier New"/>
            </a:endParaRPr>
          </a:p>
          <a:p>
            <a:pPr algn="r" marR="16700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index=[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'B'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'D'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endParaRPr sz="800">
              <a:latin typeface="Courier New"/>
              <a:cs typeface="Courier New"/>
            </a:endParaRPr>
          </a:p>
          <a:p>
            <a:pPr algn="r" marR="16700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columns=[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'col1'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'col3'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00"/>
              </a:lnSpc>
            </a:pPr>
            <a:r>
              <a:rPr dirty="0" sz="800" spc="10">
                <a:solidFill>
                  <a:srgbClr val="7DD957"/>
                </a:solidFill>
                <a:latin typeface="Arial"/>
                <a:cs typeface="Arial"/>
              </a:rPr>
              <a:t>#df3:</a:t>
            </a:r>
            <a:r>
              <a:rPr dirty="0" sz="800" spc="60">
                <a:solidFill>
                  <a:srgbClr val="7DD957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DD957"/>
                </a:solidFill>
                <a:latin typeface="Arial"/>
                <a:cs typeface="Arial"/>
              </a:rPr>
              <a:t>new</a:t>
            </a:r>
            <a:r>
              <a:rPr dirty="0" sz="800" spc="65">
                <a:solidFill>
                  <a:srgbClr val="7DD957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Arial"/>
                <a:cs typeface="Arial"/>
              </a:rPr>
              <a:t>dataframe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merge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(INNER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JOIN):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df.merge(df3)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stays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(LEFT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OUTER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JOIN):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df.merge(df3,</a:t>
            </a:r>
            <a:r>
              <a:rPr dirty="0" sz="8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how=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'left'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Right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stays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(RIGHT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OUTER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JOIN):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df.merge(df3,</a:t>
            </a:r>
            <a:r>
              <a:rPr dirty="0" sz="8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how=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'right'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Preserve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60">
                <a:solidFill>
                  <a:srgbClr val="FFFFFF"/>
                </a:solidFill>
                <a:latin typeface="Arial"/>
                <a:cs typeface="Arial"/>
              </a:rPr>
              <a:t>(OUTER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JOIN):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df.merge(df3,</a:t>
            </a:r>
            <a:r>
              <a:rPr dirty="0" sz="8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how=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'outer'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index: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df.merge(df3,left_index=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True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62230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right_index=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True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Fill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NaN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values: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df.fillna(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5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Apply your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function: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def</a:t>
            </a:r>
            <a:r>
              <a:rPr dirty="0" sz="800" spc="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func(x):</a:t>
            </a:r>
            <a:endParaRPr sz="800">
              <a:latin typeface="Courier New"/>
              <a:cs typeface="Courier New"/>
            </a:endParaRPr>
          </a:p>
          <a:p>
            <a:pPr marL="73025" marR="1325880" indent="24384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return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**x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df.apply(func)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20684" y="3134865"/>
            <a:ext cx="2127885" cy="239776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Arithmetics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statistics</a:t>
            </a:r>
            <a:endParaRPr sz="1400">
              <a:latin typeface="Arial"/>
              <a:cs typeface="Arial"/>
            </a:endParaRPr>
          </a:p>
          <a:p>
            <a:pPr marL="45720">
              <a:lnSpc>
                <a:spcPts val="944"/>
              </a:lnSpc>
              <a:spcBef>
                <a:spcPts val="25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Add to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values: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944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10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 spc="-65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columns: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df.sum()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5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Cumulative </a:t>
            </a:r>
            <a:r>
              <a:rPr dirty="0" sz="800" spc="-55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columns: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df.cumsum()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columns: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df.mean()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deviation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columns: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df.std()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Count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values: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df['col1'].value_counts()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Summarize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descriptive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statistics: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df.describe()</a:t>
            </a:r>
            <a:endParaRPr sz="800">
              <a:latin typeface="Courier New"/>
              <a:cs typeface="Courier New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146" y="104844"/>
            <a:ext cx="257276" cy="343035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1002677" y="1293418"/>
            <a:ext cx="654050" cy="871219"/>
          </a:xfrm>
          <a:custGeom>
            <a:avLst/>
            <a:gdLst/>
            <a:ahLst/>
            <a:cxnLst/>
            <a:rect l="l" t="t" r="r" b="b"/>
            <a:pathLst>
              <a:path w="654050" h="871219">
                <a:moveTo>
                  <a:pt x="653681" y="6400"/>
                </a:moveTo>
                <a:lnTo>
                  <a:pt x="647293" y="0"/>
                </a:lnTo>
                <a:lnTo>
                  <a:pt x="646849" y="0"/>
                </a:lnTo>
                <a:lnTo>
                  <a:pt x="646849" y="10185"/>
                </a:lnTo>
                <a:lnTo>
                  <a:pt x="646849" y="208978"/>
                </a:lnTo>
                <a:lnTo>
                  <a:pt x="646849" y="860767"/>
                </a:lnTo>
                <a:lnTo>
                  <a:pt x="643509" y="864108"/>
                </a:lnTo>
                <a:lnTo>
                  <a:pt x="444703" y="864108"/>
                </a:lnTo>
                <a:lnTo>
                  <a:pt x="441363" y="860767"/>
                </a:lnTo>
                <a:lnTo>
                  <a:pt x="441363" y="661962"/>
                </a:lnTo>
                <a:lnTo>
                  <a:pt x="444703" y="658622"/>
                </a:lnTo>
                <a:lnTo>
                  <a:pt x="643509" y="658622"/>
                </a:lnTo>
                <a:lnTo>
                  <a:pt x="646849" y="661962"/>
                </a:lnTo>
                <a:lnTo>
                  <a:pt x="646849" y="643509"/>
                </a:lnTo>
                <a:lnTo>
                  <a:pt x="643509" y="646849"/>
                </a:lnTo>
                <a:lnTo>
                  <a:pt x="444703" y="646849"/>
                </a:lnTo>
                <a:lnTo>
                  <a:pt x="441363" y="643509"/>
                </a:lnTo>
                <a:lnTo>
                  <a:pt x="441363" y="444703"/>
                </a:lnTo>
                <a:lnTo>
                  <a:pt x="444703" y="441363"/>
                </a:lnTo>
                <a:lnTo>
                  <a:pt x="643509" y="441363"/>
                </a:lnTo>
                <a:lnTo>
                  <a:pt x="646849" y="444703"/>
                </a:lnTo>
                <a:lnTo>
                  <a:pt x="646849" y="426237"/>
                </a:lnTo>
                <a:lnTo>
                  <a:pt x="643509" y="429590"/>
                </a:lnTo>
                <a:lnTo>
                  <a:pt x="444703" y="429590"/>
                </a:lnTo>
                <a:lnTo>
                  <a:pt x="441363" y="426237"/>
                </a:lnTo>
                <a:lnTo>
                  <a:pt x="441363" y="227444"/>
                </a:lnTo>
                <a:lnTo>
                  <a:pt x="444703" y="224091"/>
                </a:lnTo>
                <a:lnTo>
                  <a:pt x="643509" y="224091"/>
                </a:lnTo>
                <a:lnTo>
                  <a:pt x="646849" y="227444"/>
                </a:lnTo>
                <a:lnTo>
                  <a:pt x="646849" y="208978"/>
                </a:lnTo>
                <a:lnTo>
                  <a:pt x="643509" y="212331"/>
                </a:lnTo>
                <a:lnTo>
                  <a:pt x="444703" y="212331"/>
                </a:lnTo>
                <a:lnTo>
                  <a:pt x="441363" y="208978"/>
                </a:lnTo>
                <a:lnTo>
                  <a:pt x="441363" y="10185"/>
                </a:lnTo>
                <a:lnTo>
                  <a:pt x="444703" y="6832"/>
                </a:lnTo>
                <a:lnTo>
                  <a:pt x="643509" y="6832"/>
                </a:lnTo>
                <a:lnTo>
                  <a:pt x="646849" y="10185"/>
                </a:lnTo>
                <a:lnTo>
                  <a:pt x="646849" y="0"/>
                </a:lnTo>
                <a:lnTo>
                  <a:pt x="440918" y="0"/>
                </a:lnTo>
                <a:lnTo>
                  <a:pt x="439966" y="965"/>
                </a:lnTo>
                <a:lnTo>
                  <a:pt x="439966" y="218224"/>
                </a:lnTo>
                <a:lnTo>
                  <a:pt x="439966" y="435483"/>
                </a:lnTo>
                <a:lnTo>
                  <a:pt x="439966" y="652741"/>
                </a:lnTo>
                <a:lnTo>
                  <a:pt x="435470" y="657250"/>
                </a:lnTo>
                <a:lnTo>
                  <a:pt x="430961" y="652741"/>
                </a:lnTo>
                <a:lnTo>
                  <a:pt x="435470" y="648233"/>
                </a:lnTo>
                <a:lnTo>
                  <a:pt x="439966" y="652741"/>
                </a:lnTo>
                <a:lnTo>
                  <a:pt x="439966" y="435483"/>
                </a:lnTo>
                <a:lnTo>
                  <a:pt x="435470" y="439978"/>
                </a:lnTo>
                <a:lnTo>
                  <a:pt x="430974" y="435470"/>
                </a:lnTo>
                <a:lnTo>
                  <a:pt x="435470" y="430974"/>
                </a:lnTo>
                <a:lnTo>
                  <a:pt x="439966" y="435483"/>
                </a:lnTo>
                <a:lnTo>
                  <a:pt x="439966" y="218224"/>
                </a:lnTo>
                <a:lnTo>
                  <a:pt x="435470" y="222719"/>
                </a:lnTo>
                <a:lnTo>
                  <a:pt x="430974" y="218211"/>
                </a:lnTo>
                <a:lnTo>
                  <a:pt x="435470" y="213715"/>
                </a:lnTo>
                <a:lnTo>
                  <a:pt x="439966" y="218224"/>
                </a:lnTo>
                <a:lnTo>
                  <a:pt x="439966" y="965"/>
                </a:lnTo>
                <a:lnTo>
                  <a:pt x="435470" y="5461"/>
                </a:lnTo>
                <a:lnTo>
                  <a:pt x="430022" y="0"/>
                </a:lnTo>
                <a:lnTo>
                  <a:pt x="429590" y="0"/>
                </a:lnTo>
                <a:lnTo>
                  <a:pt x="429590" y="860767"/>
                </a:lnTo>
                <a:lnTo>
                  <a:pt x="426250" y="864108"/>
                </a:lnTo>
                <a:lnTo>
                  <a:pt x="227444" y="864108"/>
                </a:lnTo>
                <a:lnTo>
                  <a:pt x="224091" y="860767"/>
                </a:lnTo>
                <a:lnTo>
                  <a:pt x="224091" y="661962"/>
                </a:lnTo>
                <a:lnTo>
                  <a:pt x="227444" y="658622"/>
                </a:lnTo>
                <a:lnTo>
                  <a:pt x="426250" y="658622"/>
                </a:lnTo>
                <a:lnTo>
                  <a:pt x="429590" y="661962"/>
                </a:lnTo>
                <a:lnTo>
                  <a:pt x="429590" y="643509"/>
                </a:lnTo>
                <a:lnTo>
                  <a:pt x="426250" y="646849"/>
                </a:lnTo>
                <a:lnTo>
                  <a:pt x="227444" y="646849"/>
                </a:lnTo>
                <a:lnTo>
                  <a:pt x="224091" y="643509"/>
                </a:lnTo>
                <a:lnTo>
                  <a:pt x="224091" y="444703"/>
                </a:lnTo>
                <a:lnTo>
                  <a:pt x="227444" y="441363"/>
                </a:lnTo>
                <a:lnTo>
                  <a:pt x="426250" y="441363"/>
                </a:lnTo>
                <a:lnTo>
                  <a:pt x="429590" y="444703"/>
                </a:lnTo>
                <a:lnTo>
                  <a:pt x="429590" y="426237"/>
                </a:lnTo>
                <a:lnTo>
                  <a:pt x="426250" y="429590"/>
                </a:lnTo>
                <a:lnTo>
                  <a:pt x="227444" y="429590"/>
                </a:lnTo>
                <a:lnTo>
                  <a:pt x="224091" y="426237"/>
                </a:lnTo>
                <a:lnTo>
                  <a:pt x="224091" y="227444"/>
                </a:lnTo>
                <a:lnTo>
                  <a:pt x="227444" y="224091"/>
                </a:lnTo>
                <a:lnTo>
                  <a:pt x="426250" y="224091"/>
                </a:lnTo>
                <a:lnTo>
                  <a:pt x="429590" y="227444"/>
                </a:lnTo>
                <a:lnTo>
                  <a:pt x="429590" y="208978"/>
                </a:lnTo>
                <a:lnTo>
                  <a:pt x="426250" y="212331"/>
                </a:lnTo>
                <a:lnTo>
                  <a:pt x="227444" y="212331"/>
                </a:lnTo>
                <a:lnTo>
                  <a:pt x="224091" y="208978"/>
                </a:lnTo>
                <a:lnTo>
                  <a:pt x="224091" y="10185"/>
                </a:lnTo>
                <a:lnTo>
                  <a:pt x="227444" y="6832"/>
                </a:lnTo>
                <a:lnTo>
                  <a:pt x="426250" y="6832"/>
                </a:lnTo>
                <a:lnTo>
                  <a:pt x="429590" y="10185"/>
                </a:lnTo>
                <a:lnTo>
                  <a:pt x="429590" y="0"/>
                </a:lnTo>
                <a:lnTo>
                  <a:pt x="223659" y="0"/>
                </a:lnTo>
                <a:lnTo>
                  <a:pt x="222707" y="952"/>
                </a:lnTo>
                <a:lnTo>
                  <a:pt x="222707" y="218211"/>
                </a:lnTo>
                <a:lnTo>
                  <a:pt x="222707" y="435470"/>
                </a:lnTo>
                <a:lnTo>
                  <a:pt x="222707" y="652741"/>
                </a:lnTo>
                <a:lnTo>
                  <a:pt x="218198" y="657250"/>
                </a:lnTo>
                <a:lnTo>
                  <a:pt x="213702" y="652741"/>
                </a:lnTo>
                <a:lnTo>
                  <a:pt x="218211" y="648233"/>
                </a:lnTo>
                <a:lnTo>
                  <a:pt x="222707" y="652741"/>
                </a:lnTo>
                <a:lnTo>
                  <a:pt x="222707" y="435470"/>
                </a:lnTo>
                <a:lnTo>
                  <a:pt x="218211" y="439966"/>
                </a:lnTo>
                <a:lnTo>
                  <a:pt x="213715" y="435470"/>
                </a:lnTo>
                <a:lnTo>
                  <a:pt x="218211" y="430974"/>
                </a:lnTo>
                <a:lnTo>
                  <a:pt x="222707" y="435470"/>
                </a:lnTo>
                <a:lnTo>
                  <a:pt x="222707" y="218211"/>
                </a:lnTo>
                <a:lnTo>
                  <a:pt x="218211" y="222707"/>
                </a:lnTo>
                <a:lnTo>
                  <a:pt x="213715" y="218211"/>
                </a:lnTo>
                <a:lnTo>
                  <a:pt x="218211" y="213715"/>
                </a:lnTo>
                <a:lnTo>
                  <a:pt x="222707" y="218211"/>
                </a:lnTo>
                <a:lnTo>
                  <a:pt x="222707" y="952"/>
                </a:lnTo>
                <a:lnTo>
                  <a:pt x="218211" y="5448"/>
                </a:lnTo>
                <a:lnTo>
                  <a:pt x="212763" y="0"/>
                </a:lnTo>
                <a:lnTo>
                  <a:pt x="212331" y="0"/>
                </a:lnTo>
                <a:lnTo>
                  <a:pt x="212331" y="860767"/>
                </a:lnTo>
                <a:lnTo>
                  <a:pt x="208978" y="864108"/>
                </a:lnTo>
                <a:lnTo>
                  <a:pt x="10185" y="864108"/>
                </a:lnTo>
                <a:lnTo>
                  <a:pt x="6832" y="860767"/>
                </a:lnTo>
                <a:lnTo>
                  <a:pt x="6832" y="661962"/>
                </a:lnTo>
                <a:lnTo>
                  <a:pt x="10185" y="658622"/>
                </a:lnTo>
                <a:lnTo>
                  <a:pt x="208978" y="658622"/>
                </a:lnTo>
                <a:lnTo>
                  <a:pt x="212331" y="661962"/>
                </a:lnTo>
                <a:lnTo>
                  <a:pt x="212331" y="643509"/>
                </a:lnTo>
                <a:lnTo>
                  <a:pt x="208978" y="646849"/>
                </a:lnTo>
                <a:lnTo>
                  <a:pt x="10185" y="646849"/>
                </a:lnTo>
                <a:lnTo>
                  <a:pt x="6832" y="643509"/>
                </a:lnTo>
                <a:lnTo>
                  <a:pt x="6832" y="444703"/>
                </a:lnTo>
                <a:lnTo>
                  <a:pt x="10185" y="441363"/>
                </a:lnTo>
                <a:lnTo>
                  <a:pt x="208978" y="441363"/>
                </a:lnTo>
                <a:lnTo>
                  <a:pt x="212331" y="444703"/>
                </a:lnTo>
                <a:lnTo>
                  <a:pt x="212331" y="426237"/>
                </a:lnTo>
                <a:lnTo>
                  <a:pt x="208978" y="429590"/>
                </a:lnTo>
                <a:lnTo>
                  <a:pt x="10185" y="429590"/>
                </a:lnTo>
                <a:lnTo>
                  <a:pt x="6832" y="426237"/>
                </a:lnTo>
                <a:lnTo>
                  <a:pt x="6832" y="227444"/>
                </a:lnTo>
                <a:lnTo>
                  <a:pt x="10185" y="224091"/>
                </a:lnTo>
                <a:lnTo>
                  <a:pt x="208978" y="224091"/>
                </a:lnTo>
                <a:lnTo>
                  <a:pt x="212331" y="227444"/>
                </a:lnTo>
                <a:lnTo>
                  <a:pt x="212331" y="208978"/>
                </a:lnTo>
                <a:lnTo>
                  <a:pt x="208978" y="212331"/>
                </a:lnTo>
                <a:lnTo>
                  <a:pt x="10185" y="212331"/>
                </a:lnTo>
                <a:lnTo>
                  <a:pt x="6832" y="208978"/>
                </a:lnTo>
                <a:lnTo>
                  <a:pt x="6832" y="10185"/>
                </a:lnTo>
                <a:lnTo>
                  <a:pt x="10185" y="6832"/>
                </a:lnTo>
                <a:lnTo>
                  <a:pt x="208978" y="6832"/>
                </a:lnTo>
                <a:lnTo>
                  <a:pt x="212331" y="10185"/>
                </a:lnTo>
                <a:lnTo>
                  <a:pt x="212331" y="0"/>
                </a:lnTo>
                <a:lnTo>
                  <a:pt x="6400" y="0"/>
                </a:lnTo>
                <a:lnTo>
                  <a:pt x="0" y="6400"/>
                </a:lnTo>
                <a:lnTo>
                  <a:pt x="0" y="212763"/>
                </a:lnTo>
                <a:lnTo>
                  <a:pt x="5448" y="218211"/>
                </a:lnTo>
                <a:lnTo>
                  <a:pt x="0" y="223659"/>
                </a:lnTo>
                <a:lnTo>
                  <a:pt x="0" y="430022"/>
                </a:lnTo>
                <a:lnTo>
                  <a:pt x="5448" y="435470"/>
                </a:lnTo>
                <a:lnTo>
                  <a:pt x="0" y="440918"/>
                </a:lnTo>
                <a:lnTo>
                  <a:pt x="0" y="647280"/>
                </a:lnTo>
                <a:lnTo>
                  <a:pt x="5448" y="652741"/>
                </a:lnTo>
                <a:lnTo>
                  <a:pt x="0" y="658190"/>
                </a:lnTo>
                <a:lnTo>
                  <a:pt x="0" y="864552"/>
                </a:lnTo>
                <a:lnTo>
                  <a:pt x="6400" y="870953"/>
                </a:lnTo>
                <a:lnTo>
                  <a:pt x="212763" y="870953"/>
                </a:lnTo>
                <a:lnTo>
                  <a:pt x="218211" y="865505"/>
                </a:lnTo>
                <a:lnTo>
                  <a:pt x="223659" y="870953"/>
                </a:lnTo>
                <a:lnTo>
                  <a:pt x="430022" y="870953"/>
                </a:lnTo>
                <a:lnTo>
                  <a:pt x="435470" y="865505"/>
                </a:lnTo>
                <a:lnTo>
                  <a:pt x="440918" y="870953"/>
                </a:lnTo>
                <a:lnTo>
                  <a:pt x="647293" y="870953"/>
                </a:lnTo>
                <a:lnTo>
                  <a:pt x="653681" y="864552"/>
                </a:lnTo>
                <a:lnTo>
                  <a:pt x="653681" y="864108"/>
                </a:lnTo>
                <a:lnTo>
                  <a:pt x="653681" y="658622"/>
                </a:lnTo>
                <a:lnTo>
                  <a:pt x="653681" y="658190"/>
                </a:lnTo>
                <a:lnTo>
                  <a:pt x="648233" y="652741"/>
                </a:lnTo>
                <a:lnTo>
                  <a:pt x="653681" y="647280"/>
                </a:lnTo>
                <a:lnTo>
                  <a:pt x="653681" y="646849"/>
                </a:lnTo>
                <a:lnTo>
                  <a:pt x="653681" y="441363"/>
                </a:lnTo>
                <a:lnTo>
                  <a:pt x="653681" y="440918"/>
                </a:lnTo>
                <a:lnTo>
                  <a:pt x="648233" y="435470"/>
                </a:lnTo>
                <a:lnTo>
                  <a:pt x="653681" y="430022"/>
                </a:lnTo>
                <a:lnTo>
                  <a:pt x="653681" y="429590"/>
                </a:lnTo>
                <a:lnTo>
                  <a:pt x="653681" y="224091"/>
                </a:lnTo>
                <a:lnTo>
                  <a:pt x="653681" y="223659"/>
                </a:lnTo>
                <a:lnTo>
                  <a:pt x="648233" y="218211"/>
                </a:lnTo>
                <a:lnTo>
                  <a:pt x="653681" y="212763"/>
                </a:lnTo>
                <a:lnTo>
                  <a:pt x="653681" y="212331"/>
                </a:lnTo>
                <a:lnTo>
                  <a:pt x="653681" y="6832"/>
                </a:lnTo>
                <a:lnTo>
                  <a:pt x="653681" y="6400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055993" y="1334502"/>
            <a:ext cx="587375" cy="563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col1</a:t>
            </a:r>
            <a:r>
              <a:rPr dirty="0" sz="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col2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49554" algn="l"/>
                <a:tab pos="460375" algn="l"/>
              </a:tabLst>
            </a:pP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241300" algn="l"/>
                <a:tab pos="460375" algn="l"/>
              </a:tabLst>
            </a:pP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2696" y="1976759"/>
            <a:ext cx="1424940" cy="85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5510">
              <a:lnSpc>
                <a:spcPct val="100000"/>
              </a:lnSpc>
              <a:spcBef>
                <a:spcPts val="100"/>
              </a:spcBef>
              <a:tabLst>
                <a:tab pos="1134110" algn="l"/>
                <a:tab pos="1353185" algn="l"/>
              </a:tabLst>
            </a:pP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Getting</a:t>
            </a: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Started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mport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pandas:</a:t>
            </a:r>
            <a:endParaRPr sz="80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1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pandas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as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pd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29043" y="1754415"/>
            <a:ext cx="2978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FFFFFF"/>
                </a:solidFill>
                <a:latin typeface="Arial"/>
                <a:cs typeface="Arial"/>
              </a:rPr>
              <a:t>df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3292" y="1315015"/>
            <a:ext cx="147531" cy="8310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034" y="1769731"/>
            <a:ext cx="152460" cy="86721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887781" y="1717426"/>
            <a:ext cx="2851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axis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859195" y="1238367"/>
            <a:ext cx="2565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axis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6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Hierarchical</a:t>
            </a:r>
            <a:r>
              <a:rPr dirty="0" spc="-85"/>
              <a:t> </a:t>
            </a:r>
            <a:r>
              <a:rPr dirty="0" spc="-10"/>
              <a:t>indexing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0009" y="431445"/>
            <a:ext cx="1234440" cy="570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44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hierarchical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index: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944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df.stack()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Dissolve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hierarchical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index: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df.unstack()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0009" y="1052720"/>
            <a:ext cx="2830830" cy="310896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4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Aggregation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944"/>
              </a:lnSpc>
              <a:spcBef>
                <a:spcPts val="25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object: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944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g =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df.groupby(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'col1'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Iterate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dirty="0" sz="8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groups: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for</a:t>
            </a:r>
            <a:r>
              <a:rPr dirty="0" sz="800" spc="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i,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group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in</a:t>
            </a:r>
            <a:r>
              <a:rPr dirty="0" sz="800" spc="1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g:</a:t>
            </a:r>
            <a:endParaRPr sz="800">
              <a:latin typeface="Courier New"/>
              <a:cs typeface="Courier New"/>
            </a:endParaRPr>
          </a:p>
          <a:p>
            <a:pPr marL="439420">
              <a:lnSpc>
                <a:spcPts val="88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print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(i,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group)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5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Aggregate</a:t>
            </a:r>
            <a:r>
              <a:rPr dirty="0" sz="8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groups: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g.sum()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g.prod()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g.mean()</a:t>
            </a:r>
            <a:endParaRPr sz="800">
              <a:latin typeface="Courier New"/>
              <a:cs typeface="Courier New"/>
            </a:endParaRPr>
          </a:p>
          <a:p>
            <a:pPr marL="73025" marR="2016760">
              <a:lnSpc>
                <a:spcPts val="800"/>
              </a:lnSpc>
              <a:spcBef>
                <a:spcPts val="8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g.std() g.describe()</a:t>
            </a:r>
            <a:endParaRPr sz="800">
              <a:latin typeface="Courier New"/>
              <a:cs typeface="Courier New"/>
            </a:endParaRPr>
          </a:p>
          <a:p>
            <a:pPr marL="73025" marR="1224280" indent="-60960">
              <a:lnSpc>
                <a:spcPts val="800"/>
              </a:lnSpc>
              <a:spcBef>
                <a:spcPts val="8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groups: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g[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'col2'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].sum()</a:t>
            </a:r>
            <a:r>
              <a:rPr dirty="0" sz="800" spc="5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g[[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'col2'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'col3'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]].sum()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values:</a:t>
            </a:r>
            <a:endParaRPr sz="800">
              <a:latin typeface="Arial"/>
              <a:cs typeface="Arial"/>
            </a:endParaRPr>
          </a:p>
          <a:p>
            <a:pPr marL="133985" marR="140716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math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g.transform(math.log)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Apply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each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group: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def</a:t>
            </a:r>
            <a:r>
              <a:rPr dirty="0" sz="800" spc="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strsum(group):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ts val="88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return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''.join([str(x)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for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in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group.value])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g[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'col2'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].apply(strsum)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68382" y="129488"/>
            <a:ext cx="1447800" cy="87312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400" spc="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export</a:t>
            </a:r>
            <a:endParaRPr sz="1400">
              <a:latin typeface="Arial"/>
              <a:cs typeface="Arial"/>
            </a:endParaRPr>
          </a:p>
          <a:p>
            <a:pPr marL="38735">
              <a:lnSpc>
                <a:spcPts val="944"/>
              </a:lnSpc>
              <a:spcBef>
                <a:spcPts val="25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NumPy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array:</a:t>
            </a:r>
            <a:endParaRPr sz="800">
              <a:latin typeface="Arial"/>
              <a:cs typeface="Arial"/>
            </a:endParaRPr>
          </a:p>
          <a:p>
            <a:pPr marL="99060">
              <a:lnSpc>
                <a:spcPts val="944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df.values</a:t>
            </a:r>
            <a:endParaRPr sz="800">
              <a:latin typeface="Courier New"/>
              <a:cs typeface="Courier New"/>
            </a:endParaRPr>
          </a:p>
          <a:p>
            <a:pPr marL="64769" marR="5080" indent="-26670">
              <a:lnSpc>
                <a:spcPts val="800"/>
              </a:lnSpc>
              <a:spcBef>
                <a:spcPts val="8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CSV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file: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df.to_csv(</a:t>
            </a:r>
            <a:r>
              <a:rPr dirty="0" sz="800">
                <a:solidFill>
                  <a:srgbClr val="FF904D"/>
                </a:solidFill>
                <a:latin typeface="Arial"/>
                <a:cs typeface="Arial"/>
              </a:rPr>
              <a:t>'output.csv'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80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sep=</a:t>
            </a:r>
            <a:r>
              <a:rPr dirty="0" sz="800" spc="-20">
                <a:solidFill>
                  <a:srgbClr val="FF904D"/>
                </a:solidFill>
                <a:latin typeface="Arial"/>
                <a:cs typeface="Arial"/>
              </a:rPr>
              <a:t>","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94454" y="1058226"/>
            <a:ext cx="1699895" cy="859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dataframe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tabular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string: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df.to_string()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Convert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dataframe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 a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dictionary: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df.to_dict()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dataframe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Excel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table: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df.to_excel(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'output.xlsx'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68382" y="2069123"/>
            <a:ext cx="2318385" cy="270256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dirty="0" sz="1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dirty="0" sz="1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400">
              <a:latin typeface="Arial"/>
              <a:cs typeface="Arial"/>
            </a:endParaRPr>
          </a:p>
          <a:p>
            <a:pPr marL="38735">
              <a:lnSpc>
                <a:spcPts val="944"/>
              </a:lnSpc>
              <a:spcBef>
                <a:spcPts val="250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csv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1:</a:t>
            </a:r>
            <a:endParaRPr sz="800">
              <a:latin typeface="Arial"/>
              <a:cs typeface="Arial"/>
            </a:endParaRPr>
          </a:p>
          <a:p>
            <a:pPr marL="99060">
              <a:lnSpc>
                <a:spcPts val="944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df_gdp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pd.read_csv(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'gdp.csv'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38735">
              <a:lnSpc>
                <a:spcPts val="880"/>
              </a:lnSpc>
              <a:spcBef>
                <a:spcPts val="640"/>
              </a:spcBef>
            </a:pP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pivot()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method:</a:t>
            </a:r>
            <a:endParaRPr sz="800">
              <a:latin typeface="Arial"/>
              <a:cs typeface="Arial"/>
            </a:endParaRPr>
          </a:p>
          <a:p>
            <a:pPr marL="99060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df_gdp.pivot(index=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"year"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902335" marR="309880">
              <a:lnSpc>
                <a:spcPts val="800"/>
              </a:lnSpc>
              <a:spcBef>
                <a:spcPts val="8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columns=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"country"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 values=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"gdppc"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38735">
              <a:lnSpc>
                <a:spcPts val="880"/>
              </a:lnSpc>
              <a:spcBef>
                <a:spcPts val="645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csv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2:</a:t>
            </a:r>
            <a:endParaRPr sz="800">
              <a:latin typeface="Arial"/>
              <a:cs typeface="Arial"/>
            </a:endParaRPr>
          </a:p>
          <a:p>
            <a:pPr marL="38735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df_sales=pd.read_excel(</a:t>
            </a:r>
            <a:endParaRPr sz="800">
              <a:latin typeface="Courier New"/>
              <a:cs typeface="Courier New"/>
            </a:endParaRPr>
          </a:p>
          <a:p>
            <a:pPr marL="556895">
              <a:lnSpc>
                <a:spcPts val="880"/>
              </a:lnSpc>
            </a:pP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'supermarket_sales.xlsx'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3873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table:</a:t>
            </a:r>
            <a:endParaRPr sz="800">
              <a:latin typeface="Arial"/>
              <a:cs typeface="Arial"/>
            </a:endParaRPr>
          </a:p>
          <a:p>
            <a:pPr marL="38735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df_sales.pivot_table(index=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'Gender'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1308735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aggfunc=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'sum'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38735" marR="60325">
              <a:lnSpc>
                <a:spcPts val="800"/>
              </a:lnSpc>
              <a:spcBef>
                <a:spcPts val="8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says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much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male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female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spend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category:</a:t>
            </a:r>
            <a:endParaRPr sz="800">
              <a:latin typeface="Arial"/>
              <a:cs typeface="Arial"/>
            </a:endParaRPr>
          </a:p>
          <a:p>
            <a:pPr marL="3873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df_sales.pivot_table(index=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'Gender'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902335" marR="508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columns=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'Product</a:t>
            </a:r>
            <a:r>
              <a:rPr dirty="0" sz="800" spc="7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line'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 values=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'Total'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 aggfunc=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'sum'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10806" y="129488"/>
            <a:ext cx="2085339" cy="58547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54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endParaRPr sz="1400">
              <a:latin typeface="Arial"/>
              <a:cs typeface="Arial"/>
            </a:endParaRPr>
          </a:p>
          <a:p>
            <a:pPr marL="13335" marR="5080" indent="-1270">
              <a:lnSpc>
                <a:spcPct val="111200"/>
              </a:lnSpc>
              <a:spcBef>
                <a:spcPts val="145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plots</a:t>
            </a:r>
            <a:r>
              <a:rPr dirty="0" sz="8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below</a:t>
            </a:r>
            <a:r>
              <a:rPr dirty="0" sz="8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8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8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8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dataframe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8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shape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df_gdp</a:t>
            </a:r>
            <a:r>
              <a:rPr dirty="0" sz="8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(pivot()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method)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40849" y="838005"/>
            <a:ext cx="2020570" cy="4594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44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dirty="0" sz="8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matplotlib: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944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3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matplotlib.pyplot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as</a:t>
            </a:r>
            <a:r>
              <a:rPr dirty="0" sz="800" spc="3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plt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diagram: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plt.figure()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Scatter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plot: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df.plot(kind=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'scatter'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Bar</a:t>
            </a: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plot: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df.plot(kind=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'bar'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591820" marR="506095" indent="-30480">
              <a:lnSpc>
                <a:spcPts val="800"/>
              </a:lnSpc>
              <a:spcBef>
                <a:spcPts val="8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xlabel=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'data1'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 ylabel=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'data2'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Lineplot: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df.plot(kind=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'line'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541020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figsize=(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8,4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))</a:t>
            </a:r>
            <a:endParaRPr sz="800">
              <a:latin typeface="Courier New"/>
              <a:cs typeface="Courier New"/>
            </a:endParaRPr>
          </a:p>
          <a:p>
            <a:pPr marL="56515">
              <a:lnSpc>
                <a:spcPts val="880"/>
              </a:lnSpc>
              <a:spcBef>
                <a:spcPts val="315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Boxplot:</a:t>
            </a:r>
            <a:endParaRPr sz="800">
              <a:latin typeface="Arial"/>
              <a:cs typeface="Arial"/>
            </a:endParaRPr>
          </a:p>
          <a:p>
            <a:pPr marL="116839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'col1'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].plot(kind=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'box'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5651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Histogram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over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column:</a:t>
            </a:r>
            <a:endParaRPr sz="800">
              <a:latin typeface="Arial"/>
              <a:cs typeface="Arial"/>
            </a:endParaRPr>
          </a:p>
          <a:p>
            <a:pPr marL="116839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'col1'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].plot(kind=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'hist'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1092835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bins=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5651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Piechart:</a:t>
            </a:r>
            <a:endParaRPr sz="800">
              <a:latin typeface="Arial"/>
              <a:cs typeface="Arial"/>
            </a:endParaRPr>
          </a:p>
          <a:p>
            <a:pPr marL="116839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df.plot(kind=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'pie'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635635" marR="218440">
              <a:lnSpc>
                <a:spcPts val="800"/>
              </a:lnSpc>
              <a:spcBef>
                <a:spcPts val="8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y=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'col1'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 title=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'Population'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5651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tick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marks:</a:t>
            </a:r>
            <a:endParaRPr sz="800">
              <a:latin typeface="Arial"/>
              <a:cs typeface="Arial"/>
            </a:endParaRPr>
          </a:p>
          <a:p>
            <a:pPr marL="116839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labels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'A'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'B'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'C'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904D"/>
                </a:solidFill>
                <a:latin typeface="Courier New"/>
                <a:cs typeface="Courier New"/>
              </a:rPr>
              <a:t>'D'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116839" marR="126364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positions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4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plt.xticks(positions,</a:t>
            </a:r>
            <a:r>
              <a:rPr dirty="0" sz="800" spc="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labels)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plt.yticks(positions,</a:t>
            </a:r>
            <a:r>
              <a:rPr dirty="0" sz="800" spc="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labels)</a:t>
            </a:r>
            <a:endParaRPr sz="800">
              <a:latin typeface="Courier New"/>
              <a:cs typeface="Courier New"/>
            </a:endParaRPr>
          </a:p>
          <a:p>
            <a:pPr marL="116839" marR="370840" indent="-60960">
              <a:lnSpc>
                <a:spcPts val="800"/>
              </a:lnSpc>
              <a:spcBef>
                <a:spcPts val="805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axes: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plt.title(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'Correlation'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plt.xlabel(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'Nunstück'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plt.ylabel(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'Slotermeyer'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16839" marR="5080" indent="-60960">
              <a:lnSpc>
                <a:spcPts val="800"/>
              </a:lnSpc>
              <a:spcBef>
                <a:spcPts val="8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recent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diagram: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plt.savefig('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plot.png'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plt.savefig(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'plot.png'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,dpi=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300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plt.savefig(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'plot.svg'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6077" y="4401142"/>
            <a:ext cx="2409825" cy="769620"/>
          </a:xfrm>
          <a:prstGeom prst="rect">
            <a:avLst/>
          </a:prstGeom>
          <a:ln w="19057">
            <a:solidFill>
              <a:srgbClr val="FFFFFF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66675" marR="139065">
              <a:lnSpc>
                <a:spcPct val="111200"/>
              </a:lnSpc>
              <a:spcBef>
                <a:spcPts val="484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Below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there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my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guides,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tutorials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complete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Pandas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course:</a:t>
            </a:r>
            <a:endParaRPr sz="800">
              <a:latin typeface="Courier New"/>
              <a:cs typeface="Courier New"/>
            </a:endParaRPr>
          </a:p>
          <a:p>
            <a:pPr marL="187325" indent="-120650">
              <a:lnSpc>
                <a:spcPct val="100000"/>
              </a:lnSpc>
              <a:spcBef>
                <a:spcPts val="105"/>
              </a:spcBef>
              <a:buChar char="-"/>
              <a:tabLst>
                <a:tab pos="187325" algn="l"/>
              </a:tabLst>
            </a:pP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Medium</a:t>
            </a:r>
            <a:r>
              <a:rPr dirty="0" u="sng" sz="8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Guides</a:t>
            </a:r>
            <a:endParaRPr sz="800">
              <a:latin typeface="Courier New"/>
              <a:cs typeface="Courier New"/>
            </a:endParaRPr>
          </a:p>
          <a:p>
            <a:pPr marL="187325" indent="-120650">
              <a:lnSpc>
                <a:spcPct val="100000"/>
              </a:lnSpc>
              <a:spcBef>
                <a:spcPts val="105"/>
              </a:spcBef>
              <a:buChar char="-"/>
              <a:tabLst>
                <a:tab pos="187325" algn="l"/>
              </a:tabLst>
            </a:pP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YouTube</a:t>
            </a:r>
            <a:r>
              <a:rPr dirty="0" u="sng" sz="800" spc="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Tutorials</a:t>
            </a:r>
            <a:endParaRPr sz="800">
              <a:latin typeface="Courier New"/>
              <a:cs typeface="Courier New"/>
            </a:endParaRPr>
          </a:p>
          <a:p>
            <a:pPr marL="187325" indent="-120650">
              <a:lnSpc>
                <a:spcPct val="100000"/>
              </a:lnSpc>
              <a:spcBef>
                <a:spcPts val="110"/>
              </a:spcBef>
              <a:buChar char="-"/>
              <a:tabLst>
                <a:tab pos="187325" algn="l"/>
              </a:tabLst>
            </a:pP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Pandas</a:t>
            </a:r>
            <a:r>
              <a:rPr dirty="0" u="sng" sz="8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Course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(Udemy)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029" y="5204713"/>
            <a:ext cx="283083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Made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Frank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Andrade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frank-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andrade.medium.com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68" y="111233"/>
            <a:ext cx="1933575" cy="721360"/>
          </a:xfrm>
          <a:prstGeom prst="rect"/>
        </p:spPr>
        <p:txBody>
          <a:bodyPr wrap="square" lIns="0" tIns="78105" rIns="0" bIns="0" rtlCol="0" vert="horz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615"/>
              </a:spcBef>
            </a:pPr>
            <a:r>
              <a:rPr dirty="0" sz="2500" spc="-10" b="0">
                <a:latin typeface="Arial Black"/>
                <a:cs typeface="Arial Black"/>
              </a:rPr>
              <a:t>NumPy </a:t>
            </a:r>
            <a:r>
              <a:rPr dirty="0" sz="2500" spc="-165" b="0">
                <a:latin typeface="Arial Black"/>
                <a:cs typeface="Arial Black"/>
              </a:rPr>
              <a:t>Cheat</a:t>
            </a:r>
            <a:r>
              <a:rPr dirty="0" sz="2500" spc="-185" b="0">
                <a:latin typeface="Arial Black"/>
                <a:cs typeface="Arial Black"/>
              </a:rPr>
              <a:t> </a:t>
            </a:r>
            <a:r>
              <a:rPr dirty="0" sz="2500" spc="-165" b="0">
                <a:latin typeface="Arial Black"/>
                <a:cs typeface="Arial Black"/>
              </a:rPr>
              <a:t>Sheet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3168" y="1909295"/>
            <a:ext cx="1325880" cy="58547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Getting</a:t>
            </a: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Started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mport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numpy:</a:t>
            </a:r>
            <a:endParaRPr sz="80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1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numpy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as</a:t>
            </a:r>
            <a:r>
              <a:rPr dirty="0" sz="800" spc="1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np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3168" y="2604261"/>
            <a:ext cx="2952115" cy="20586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arrays: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 =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np.array([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])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np.array([(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1.5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),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5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6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)],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dtype=float)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np.array([[(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1.5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),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4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5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6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)],</a:t>
            </a:r>
            <a:endParaRPr sz="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(4,5,6)]],</a:t>
            </a:r>
            <a:endParaRPr sz="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dtype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float)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dirty="0" sz="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placeholders:</a:t>
            </a:r>
            <a:endParaRPr sz="800">
              <a:latin typeface="Arial"/>
              <a:cs typeface="Arial"/>
            </a:endParaRPr>
          </a:p>
          <a:p>
            <a:pPr marL="73025" marR="370205">
              <a:lnSpc>
                <a:spcPct val="1112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np.zeros((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))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#Create</a:t>
            </a:r>
            <a:r>
              <a:rPr dirty="0" sz="800" spc="2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an</a:t>
            </a:r>
            <a:r>
              <a:rPr dirty="0" sz="800" spc="2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array</a:t>
            </a:r>
            <a:r>
              <a:rPr dirty="0" sz="800" spc="3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of</a:t>
            </a:r>
            <a:r>
              <a:rPr dirty="0" sz="800" spc="2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zeros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np.ones((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4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),dtype=np.int16)</a:t>
            </a:r>
            <a:endParaRPr sz="800">
              <a:latin typeface="Courier New"/>
              <a:cs typeface="Courier New"/>
            </a:endParaRPr>
          </a:p>
          <a:p>
            <a:pPr marL="73025" marR="1529080">
              <a:lnSpc>
                <a:spcPct val="1112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 =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np.arange(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10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25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5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np.linspace(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9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np.full((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),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7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73025" marR="1467485">
              <a:lnSpc>
                <a:spcPct val="1112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f =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np.eye(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np.random.random((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))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np.empty((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3168" y="4772586"/>
            <a:ext cx="1732914" cy="567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025" marR="5080" indent="-60960">
              <a:lnSpc>
                <a:spcPct val="1112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Saving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Loading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Disk: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np.save(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'my_array'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a)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np.savez(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'array.npz'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a,</a:t>
            </a:r>
            <a:r>
              <a:rPr dirty="0" sz="8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b)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np.load(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'my_array.npy'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94891" y="189851"/>
            <a:ext cx="2000885" cy="532257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96520" marR="187960" indent="-60960">
              <a:lnSpc>
                <a:spcPts val="800"/>
              </a:lnSpc>
              <a:spcBef>
                <a:spcPts val="26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Saving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Loading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np.loadtxt(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'my_file.txt'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np.genfromtxt(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'my_file.csv'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96520" marR="127000" indent="914400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delimiter=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','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np.savetxt(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'myarray.txt'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a,</a:t>
            </a:r>
            <a:endParaRPr sz="800">
              <a:latin typeface="Courier New"/>
              <a:cs typeface="Courier New"/>
            </a:endParaRPr>
          </a:p>
          <a:p>
            <a:pPr marL="828675">
              <a:lnSpc>
                <a:spcPts val="72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delimiter=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</a:t>
            </a:r>
            <a:r>
              <a:rPr dirty="0" sz="800" spc="2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 spc="-35">
                <a:solidFill>
                  <a:srgbClr val="FF904D"/>
                </a:solidFill>
                <a:latin typeface="Courier New"/>
                <a:cs typeface="Courier New"/>
              </a:rPr>
              <a:t>'</a:t>
            </a:r>
            <a:r>
              <a:rPr dirty="0" sz="800" spc="-35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62230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Inspecting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800">
              <a:latin typeface="Arial"/>
              <a:cs typeface="Arial"/>
            </a:endParaRPr>
          </a:p>
          <a:p>
            <a:pPr marL="96520" marR="1468120">
              <a:lnSpc>
                <a:spcPts val="800"/>
              </a:lnSpc>
              <a:spcBef>
                <a:spcPts val="8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a.shape len(a) b.ndim e.size</a:t>
            </a:r>
            <a:endParaRPr sz="800">
              <a:latin typeface="Courier New"/>
              <a:cs typeface="Courier New"/>
            </a:endParaRPr>
          </a:p>
          <a:p>
            <a:pPr marL="96520" marR="797560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b.dtype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#data</a:t>
            </a:r>
            <a:r>
              <a:rPr dirty="0" sz="800" spc="3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7DD957"/>
                </a:solidFill>
                <a:latin typeface="Courier New"/>
                <a:cs typeface="Courier New"/>
              </a:rPr>
              <a:t>type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b.dtype.name</a:t>
            </a:r>
            <a:endParaRPr sz="800">
              <a:latin typeface="Courier New"/>
              <a:cs typeface="Courier New"/>
            </a:endParaRPr>
          </a:p>
          <a:p>
            <a:pPr marL="96520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b.astype(int)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#change</a:t>
            </a:r>
            <a:r>
              <a:rPr dirty="0" sz="800" spc="4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data</a:t>
            </a:r>
            <a:r>
              <a:rPr dirty="0" sz="800" spc="3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7DD957"/>
                </a:solidFill>
                <a:latin typeface="Courier New"/>
                <a:cs typeface="Courier New"/>
              </a:rPr>
              <a:t>type</a:t>
            </a:r>
            <a:endParaRPr sz="800">
              <a:latin typeface="Courier New"/>
              <a:cs typeface="Courier New"/>
            </a:endParaRPr>
          </a:p>
          <a:p>
            <a:pPr marL="96520" marR="1224280" indent="-34925">
              <a:lnSpc>
                <a:spcPts val="800"/>
              </a:lnSpc>
              <a:spcBef>
                <a:spcPts val="8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np.int64 np.float32 np.complex np.bool np.object np.string_ np.unicode_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1745"/>
              </a:lnSpc>
            </a:pPr>
            <a:r>
              <a:rPr dirty="0" sz="1500" spc="55" b="1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Mathematics</a:t>
            </a:r>
            <a:endParaRPr sz="1500">
              <a:latin typeface="Arial"/>
              <a:cs typeface="Arial"/>
            </a:endParaRPr>
          </a:p>
          <a:p>
            <a:pPr marL="22225">
              <a:lnSpc>
                <a:spcPts val="944"/>
              </a:lnSpc>
              <a:spcBef>
                <a:spcPts val="3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Arithmetic</a:t>
            </a:r>
            <a:r>
              <a:rPr dirty="0" sz="8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800">
              <a:latin typeface="Arial"/>
              <a:cs typeface="Arial"/>
            </a:endParaRPr>
          </a:p>
          <a:p>
            <a:pPr marL="36195">
              <a:lnSpc>
                <a:spcPts val="865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a-</a:t>
            </a:r>
            <a:r>
              <a:rPr dirty="0" sz="800" spc="-5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800">
              <a:latin typeface="Courier New"/>
              <a:cs typeface="Courier New"/>
            </a:endParaRPr>
          </a:p>
          <a:p>
            <a:pPr marL="96520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array([[-0.5,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endParaRPr sz="800">
              <a:latin typeface="Courier New"/>
              <a:cs typeface="Courier New"/>
            </a:endParaRPr>
          </a:p>
          <a:p>
            <a:pPr marL="52387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[-3.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3.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3.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]])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np.subtract(a,b)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80"/>
              </a:lnSpc>
              <a:spcBef>
                <a:spcPts val="64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b+a</a:t>
            </a:r>
            <a:endParaRPr sz="800">
              <a:latin typeface="Courier New"/>
              <a:cs typeface="Courier New"/>
            </a:endParaRPr>
          </a:p>
          <a:p>
            <a:pPr marL="96520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array([[2.5,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4.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6.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endParaRPr sz="800">
              <a:latin typeface="Courier New"/>
              <a:cs typeface="Courier New"/>
            </a:endParaRPr>
          </a:p>
          <a:p>
            <a:pPr marL="46291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5.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7.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9.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]])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np.add(b,a)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a/b</a:t>
            </a:r>
            <a:endParaRPr sz="800">
              <a:latin typeface="Courier New"/>
              <a:cs typeface="Courier New"/>
            </a:endParaRPr>
          </a:p>
          <a:p>
            <a:pPr marL="96520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array([[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0.66666667,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1.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1.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endParaRPr sz="800">
              <a:latin typeface="Courier New"/>
              <a:cs typeface="Courier New"/>
            </a:endParaRPr>
          </a:p>
          <a:p>
            <a:pPr marL="46291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0.2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0.4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]])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np.divide(a,b)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a*b</a:t>
            </a:r>
            <a:endParaRPr sz="800">
              <a:latin typeface="Courier New"/>
              <a:cs typeface="Courier New"/>
            </a:endParaRPr>
          </a:p>
          <a:p>
            <a:pPr marL="96520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array([[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5,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4.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9.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endParaRPr sz="800">
              <a:latin typeface="Courier New"/>
              <a:cs typeface="Courier New"/>
            </a:endParaRPr>
          </a:p>
          <a:p>
            <a:pPr marL="52387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4.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10.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18.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]])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np.multiply(a,b)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np.exp(b)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np.sqrt(b)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np.sin(a)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np.log(a)</a:t>
            </a:r>
            <a:endParaRPr sz="800">
              <a:latin typeface="Courier New"/>
              <a:cs typeface="Courier New"/>
            </a:endParaRPr>
          </a:p>
          <a:p>
            <a:pPr marL="36195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e.dot(f)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99736" y="156487"/>
            <a:ext cx="2376170" cy="4425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>
              <a:lnSpc>
                <a:spcPts val="88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Aggregate</a:t>
            </a:r>
            <a:r>
              <a:rPr dirty="0" sz="8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functions: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a.sum()</a:t>
            </a:r>
            <a:endParaRPr sz="800">
              <a:latin typeface="Courier New"/>
              <a:cs typeface="Courier New"/>
            </a:endParaRPr>
          </a:p>
          <a:p>
            <a:pPr marL="106680" marR="1407795">
              <a:lnSpc>
                <a:spcPts val="800"/>
              </a:lnSpc>
              <a:spcBef>
                <a:spcPts val="8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a.min()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b.max(axis=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06680" marR="248920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b.cumsum(axis=</a:t>
            </a:r>
            <a:r>
              <a:rPr dirty="0" sz="8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#Cumulative</a:t>
            </a:r>
            <a:r>
              <a:rPr dirty="0" sz="800" spc="4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7DD957"/>
                </a:solidFill>
                <a:latin typeface="Courier New"/>
                <a:cs typeface="Courier New"/>
              </a:rPr>
              <a:t>sum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a.mean()</a:t>
            </a:r>
            <a:endParaRPr sz="800">
              <a:latin typeface="Courier New"/>
              <a:cs typeface="Courier New"/>
            </a:endParaRPr>
          </a:p>
          <a:p>
            <a:pPr marL="106680">
              <a:lnSpc>
                <a:spcPts val="72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b.median()</a:t>
            </a:r>
            <a:endParaRPr sz="800">
              <a:latin typeface="Courier New"/>
              <a:cs typeface="Courier New"/>
            </a:endParaRPr>
          </a:p>
          <a:p>
            <a:pPr marL="106680" marR="508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a.corrcoef()</a:t>
            </a:r>
            <a:r>
              <a:rPr dirty="0" sz="8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#Correlation</a:t>
            </a:r>
            <a:r>
              <a:rPr dirty="0" sz="800" spc="5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coefficient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np.std(b)</a:t>
            </a:r>
            <a:r>
              <a:rPr dirty="0" sz="8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#Standard</a:t>
            </a:r>
            <a:r>
              <a:rPr dirty="0" sz="800" spc="4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deviation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Copying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arrays:</a:t>
            </a:r>
            <a:endParaRPr sz="800">
              <a:latin typeface="Arial"/>
              <a:cs typeface="Arial"/>
            </a:endParaRPr>
          </a:p>
          <a:p>
            <a:pPr marL="106680" marR="61468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a.view()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#Create</a:t>
            </a:r>
            <a:r>
              <a:rPr dirty="0" sz="800" spc="1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a</a:t>
            </a:r>
            <a:r>
              <a:rPr dirty="0" sz="800" spc="2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7DD957"/>
                </a:solidFill>
                <a:latin typeface="Courier New"/>
                <a:cs typeface="Courier New"/>
              </a:rPr>
              <a:t>view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np.copy(a)</a:t>
            </a:r>
            <a:endParaRPr sz="800">
              <a:latin typeface="Courier New"/>
              <a:cs typeface="Courier New"/>
            </a:endParaRPr>
          </a:p>
          <a:p>
            <a:pPr marL="106680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a.copy()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#Create</a:t>
            </a:r>
            <a:r>
              <a:rPr dirty="0" sz="800" spc="1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a</a:t>
            </a:r>
            <a:r>
              <a:rPr dirty="0" sz="800" spc="2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deep</a:t>
            </a:r>
            <a:r>
              <a:rPr dirty="0" sz="800" spc="1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7DD957"/>
                </a:solidFill>
                <a:latin typeface="Courier New"/>
                <a:cs typeface="Courier New"/>
              </a:rPr>
              <a:t>copy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arrays: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ts val="865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a.sort()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#Sort</a:t>
            </a:r>
            <a:r>
              <a:rPr dirty="0" sz="800" spc="2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an</a:t>
            </a:r>
            <a:r>
              <a:rPr dirty="0" sz="800" spc="2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array</a:t>
            </a:r>
            <a:endParaRPr sz="800">
              <a:latin typeface="Courier New"/>
              <a:cs typeface="Courier New"/>
            </a:endParaRPr>
          </a:p>
          <a:p>
            <a:pPr marL="106680">
              <a:lnSpc>
                <a:spcPts val="944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c.sort(axis=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50" b="1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dirty="0" sz="14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Manipulation</a:t>
            </a:r>
            <a:endParaRPr sz="1400">
              <a:latin typeface="Arial"/>
              <a:cs typeface="Arial"/>
            </a:endParaRPr>
          </a:p>
          <a:p>
            <a:pPr marL="45720">
              <a:lnSpc>
                <a:spcPts val="944"/>
              </a:lnSpc>
              <a:spcBef>
                <a:spcPts val="254"/>
              </a:spcBef>
            </a:pP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Transposing</a:t>
            </a:r>
            <a:r>
              <a:rPr dirty="0" sz="8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Array:</a:t>
            </a:r>
            <a:endParaRPr sz="800">
              <a:latin typeface="Arial"/>
              <a:cs typeface="Arial"/>
            </a:endParaRPr>
          </a:p>
          <a:p>
            <a:pPr marL="106680" marR="1102360">
              <a:lnSpc>
                <a:spcPts val="800"/>
              </a:lnSpc>
              <a:spcBef>
                <a:spcPts val="14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i =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np.transpose(b)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i.T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Changing</a:t>
            </a:r>
            <a:r>
              <a:rPr dirty="0" sz="8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dirty="0" sz="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Shape:</a:t>
            </a:r>
            <a:endParaRPr sz="800">
              <a:latin typeface="Arial"/>
              <a:cs typeface="Arial"/>
            </a:endParaRPr>
          </a:p>
          <a:p>
            <a:pPr marL="106680" marR="1346835">
              <a:lnSpc>
                <a:spcPts val="800"/>
              </a:lnSpc>
              <a:spcBef>
                <a:spcPts val="8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b.ravel()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g.reshape(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-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06680" marR="1082040" indent="-60960">
              <a:lnSpc>
                <a:spcPts val="800"/>
              </a:lnSpc>
              <a:spcBef>
                <a:spcPts val="8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Adding/removing</a:t>
            </a:r>
            <a:r>
              <a:rPr dirty="0" sz="80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elements: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h.resize((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6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)) np.append(h,g)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np.insert(a,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5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06680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np.delete(a,[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])</a:t>
            </a:r>
            <a:endParaRPr sz="800">
              <a:latin typeface="Courier New"/>
              <a:cs typeface="Courier New"/>
            </a:endParaRPr>
          </a:p>
          <a:p>
            <a:pPr marL="106680" marR="66040" indent="-60960">
              <a:lnSpc>
                <a:spcPts val="800"/>
              </a:lnSpc>
              <a:spcBef>
                <a:spcPts val="800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Combining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arrays: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np.concatenate((a,d),axis=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np.vstack((a,b))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#stack</a:t>
            </a:r>
            <a:r>
              <a:rPr dirty="0" sz="800" spc="5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vertically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np.hstack((e,f))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#stack</a:t>
            </a:r>
            <a:r>
              <a:rPr dirty="0" sz="800" spc="5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horizontally</a:t>
            </a:r>
            <a:endParaRPr sz="800">
              <a:latin typeface="Courier New"/>
              <a:cs typeface="Courier New"/>
            </a:endParaRPr>
          </a:p>
          <a:p>
            <a:pPr marL="45720">
              <a:lnSpc>
                <a:spcPts val="880"/>
              </a:lnSpc>
              <a:spcBef>
                <a:spcPts val="645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Splitting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arrays:</a:t>
            </a:r>
            <a:endParaRPr sz="800">
              <a:latin typeface="Arial"/>
              <a:cs typeface="Arial"/>
            </a:endParaRPr>
          </a:p>
          <a:p>
            <a:pPr marL="106680" marR="18796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np.hsplit(a,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#Split</a:t>
            </a:r>
            <a:r>
              <a:rPr dirty="0" sz="800" spc="4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horizontally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np.vsplit(c,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#Split</a:t>
            </a:r>
            <a:r>
              <a:rPr dirty="0" sz="800" spc="4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vertically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33219" y="4637128"/>
            <a:ext cx="832485" cy="859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Subsetting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b[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Slicing: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Indexing: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8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a[a&lt;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701" y="185264"/>
            <a:ext cx="276334" cy="295391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595541" y="1500212"/>
            <a:ext cx="654050" cy="219710"/>
          </a:xfrm>
          <a:custGeom>
            <a:avLst/>
            <a:gdLst/>
            <a:ahLst/>
            <a:cxnLst/>
            <a:rect l="l" t="t" r="r" b="b"/>
            <a:pathLst>
              <a:path w="654050" h="219710">
                <a:moveTo>
                  <a:pt x="653681" y="6400"/>
                </a:moveTo>
                <a:lnTo>
                  <a:pt x="647293" y="0"/>
                </a:lnTo>
                <a:lnTo>
                  <a:pt x="646849" y="0"/>
                </a:lnTo>
                <a:lnTo>
                  <a:pt x="646849" y="10172"/>
                </a:lnTo>
                <a:lnTo>
                  <a:pt x="646849" y="208978"/>
                </a:lnTo>
                <a:lnTo>
                  <a:pt x="643509" y="212331"/>
                </a:lnTo>
                <a:lnTo>
                  <a:pt x="444703" y="212331"/>
                </a:lnTo>
                <a:lnTo>
                  <a:pt x="441363" y="208978"/>
                </a:lnTo>
                <a:lnTo>
                  <a:pt x="441363" y="10172"/>
                </a:lnTo>
                <a:lnTo>
                  <a:pt x="444703" y="6832"/>
                </a:lnTo>
                <a:lnTo>
                  <a:pt x="643509" y="6832"/>
                </a:lnTo>
                <a:lnTo>
                  <a:pt x="646849" y="10172"/>
                </a:lnTo>
                <a:lnTo>
                  <a:pt x="646849" y="0"/>
                </a:lnTo>
                <a:lnTo>
                  <a:pt x="440918" y="0"/>
                </a:lnTo>
                <a:lnTo>
                  <a:pt x="435470" y="5461"/>
                </a:lnTo>
                <a:lnTo>
                  <a:pt x="430022" y="0"/>
                </a:lnTo>
                <a:lnTo>
                  <a:pt x="429590" y="0"/>
                </a:lnTo>
                <a:lnTo>
                  <a:pt x="429590" y="10172"/>
                </a:lnTo>
                <a:lnTo>
                  <a:pt x="429590" y="208978"/>
                </a:lnTo>
                <a:lnTo>
                  <a:pt x="426250" y="212331"/>
                </a:lnTo>
                <a:lnTo>
                  <a:pt x="227444" y="212331"/>
                </a:lnTo>
                <a:lnTo>
                  <a:pt x="224104" y="208978"/>
                </a:lnTo>
                <a:lnTo>
                  <a:pt x="224104" y="10172"/>
                </a:lnTo>
                <a:lnTo>
                  <a:pt x="227444" y="6832"/>
                </a:lnTo>
                <a:lnTo>
                  <a:pt x="426250" y="6832"/>
                </a:lnTo>
                <a:lnTo>
                  <a:pt x="429590" y="10172"/>
                </a:lnTo>
                <a:lnTo>
                  <a:pt x="429590" y="0"/>
                </a:lnTo>
                <a:lnTo>
                  <a:pt x="223659" y="0"/>
                </a:lnTo>
                <a:lnTo>
                  <a:pt x="218211" y="5448"/>
                </a:lnTo>
                <a:lnTo>
                  <a:pt x="212763" y="0"/>
                </a:lnTo>
                <a:lnTo>
                  <a:pt x="212331" y="0"/>
                </a:lnTo>
                <a:lnTo>
                  <a:pt x="212331" y="10172"/>
                </a:lnTo>
                <a:lnTo>
                  <a:pt x="212331" y="208978"/>
                </a:lnTo>
                <a:lnTo>
                  <a:pt x="208978" y="212331"/>
                </a:lnTo>
                <a:lnTo>
                  <a:pt x="10185" y="212331"/>
                </a:lnTo>
                <a:lnTo>
                  <a:pt x="6832" y="208978"/>
                </a:lnTo>
                <a:lnTo>
                  <a:pt x="6832" y="10172"/>
                </a:lnTo>
                <a:lnTo>
                  <a:pt x="10185" y="6832"/>
                </a:lnTo>
                <a:lnTo>
                  <a:pt x="208978" y="6832"/>
                </a:lnTo>
                <a:lnTo>
                  <a:pt x="212331" y="10172"/>
                </a:lnTo>
                <a:lnTo>
                  <a:pt x="212331" y="0"/>
                </a:lnTo>
                <a:lnTo>
                  <a:pt x="6400" y="0"/>
                </a:lnTo>
                <a:lnTo>
                  <a:pt x="0" y="6400"/>
                </a:lnTo>
                <a:lnTo>
                  <a:pt x="0" y="212763"/>
                </a:lnTo>
                <a:lnTo>
                  <a:pt x="6400" y="219163"/>
                </a:lnTo>
                <a:lnTo>
                  <a:pt x="212763" y="219163"/>
                </a:lnTo>
                <a:lnTo>
                  <a:pt x="218211" y="213715"/>
                </a:lnTo>
                <a:lnTo>
                  <a:pt x="223659" y="219163"/>
                </a:lnTo>
                <a:lnTo>
                  <a:pt x="430022" y="219163"/>
                </a:lnTo>
                <a:lnTo>
                  <a:pt x="435470" y="213715"/>
                </a:lnTo>
                <a:lnTo>
                  <a:pt x="440918" y="219163"/>
                </a:lnTo>
                <a:lnTo>
                  <a:pt x="647293" y="219163"/>
                </a:lnTo>
                <a:lnTo>
                  <a:pt x="653681" y="212763"/>
                </a:lnTo>
                <a:lnTo>
                  <a:pt x="653681" y="212331"/>
                </a:lnTo>
                <a:lnTo>
                  <a:pt x="653681" y="6832"/>
                </a:lnTo>
                <a:lnTo>
                  <a:pt x="653681" y="6400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1557303" y="1377249"/>
            <a:ext cx="854710" cy="559435"/>
            <a:chOff x="1557303" y="1377249"/>
            <a:chExt cx="854710" cy="559435"/>
          </a:xfrm>
        </p:grpSpPr>
        <p:sp>
          <p:nvSpPr>
            <p:cNvPr id="12" name="object 12" descr=""/>
            <p:cNvSpPr/>
            <p:nvPr/>
          </p:nvSpPr>
          <p:spPr>
            <a:xfrm>
              <a:off x="1557299" y="1500212"/>
              <a:ext cx="654050" cy="436880"/>
            </a:xfrm>
            <a:custGeom>
              <a:avLst/>
              <a:gdLst/>
              <a:ahLst/>
              <a:cxnLst/>
              <a:rect l="l" t="t" r="r" b="b"/>
              <a:pathLst>
                <a:path w="654050" h="436880">
                  <a:moveTo>
                    <a:pt x="653681" y="6400"/>
                  </a:moveTo>
                  <a:lnTo>
                    <a:pt x="647280" y="0"/>
                  </a:lnTo>
                  <a:lnTo>
                    <a:pt x="646849" y="0"/>
                  </a:lnTo>
                  <a:lnTo>
                    <a:pt x="646849" y="10172"/>
                  </a:lnTo>
                  <a:lnTo>
                    <a:pt x="646849" y="208978"/>
                  </a:lnTo>
                  <a:lnTo>
                    <a:pt x="646849" y="227444"/>
                  </a:lnTo>
                  <a:lnTo>
                    <a:pt x="646849" y="426237"/>
                  </a:lnTo>
                  <a:lnTo>
                    <a:pt x="643509" y="429590"/>
                  </a:lnTo>
                  <a:lnTo>
                    <a:pt x="444703" y="429590"/>
                  </a:lnTo>
                  <a:lnTo>
                    <a:pt x="441363" y="426237"/>
                  </a:lnTo>
                  <a:lnTo>
                    <a:pt x="441363" y="227444"/>
                  </a:lnTo>
                  <a:lnTo>
                    <a:pt x="444703" y="224091"/>
                  </a:lnTo>
                  <a:lnTo>
                    <a:pt x="643509" y="224091"/>
                  </a:lnTo>
                  <a:lnTo>
                    <a:pt x="646849" y="227444"/>
                  </a:lnTo>
                  <a:lnTo>
                    <a:pt x="646849" y="208978"/>
                  </a:lnTo>
                  <a:lnTo>
                    <a:pt x="643509" y="212331"/>
                  </a:lnTo>
                  <a:lnTo>
                    <a:pt x="444703" y="212331"/>
                  </a:lnTo>
                  <a:lnTo>
                    <a:pt x="441363" y="208978"/>
                  </a:lnTo>
                  <a:lnTo>
                    <a:pt x="441363" y="10172"/>
                  </a:lnTo>
                  <a:lnTo>
                    <a:pt x="444703" y="6832"/>
                  </a:lnTo>
                  <a:lnTo>
                    <a:pt x="643509" y="6832"/>
                  </a:lnTo>
                  <a:lnTo>
                    <a:pt x="646849" y="10172"/>
                  </a:lnTo>
                  <a:lnTo>
                    <a:pt x="646849" y="0"/>
                  </a:lnTo>
                  <a:lnTo>
                    <a:pt x="440918" y="0"/>
                  </a:lnTo>
                  <a:lnTo>
                    <a:pt x="439966" y="952"/>
                  </a:lnTo>
                  <a:lnTo>
                    <a:pt x="439966" y="218211"/>
                  </a:lnTo>
                  <a:lnTo>
                    <a:pt x="435470" y="222707"/>
                  </a:lnTo>
                  <a:lnTo>
                    <a:pt x="430974" y="218211"/>
                  </a:lnTo>
                  <a:lnTo>
                    <a:pt x="435470" y="213715"/>
                  </a:lnTo>
                  <a:lnTo>
                    <a:pt x="439966" y="218211"/>
                  </a:lnTo>
                  <a:lnTo>
                    <a:pt x="439966" y="952"/>
                  </a:lnTo>
                  <a:lnTo>
                    <a:pt x="435470" y="5448"/>
                  </a:lnTo>
                  <a:lnTo>
                    <a:pt x="430022" y="0"/>
                  </a:lnTo>
                  <a:lnTo>
                    <a:pt x="429590" y="0"/>
                  </a:lnTo>
                  <a:lnTo>
                    <a:pt x="429590" y="10172"/>
                  </a:lnTo>
                  <a:lnTo>
                    <a:pt x="429590" y="208978"/>
                  </a:lnTo>
                  <a:lnTo>
                    <a:pt x="429590" y="227444"/>
                  </a:lnTo>
                  <a:lnTo>
                    <a:pt x="429590" y="426237"/>
                  </a:lnTo>
                  <a:lnTo>
                    <a:pt x="426237" y="429590"/>
                  </a:lnTo>
                  <a:lnTo>
                    <a:pt x="227444" y="429590"/>
                  </a:lnTo>
                  <a:lnTo>
                    <a:pt x="224091" y="426237"/>
                  </a:lnTo>
                  <a:lnTo>
                    <a:pt x="224091" y="227444"/>
                  </a:lnTo>
                  <a:lnTo>
                    <a:pt x="227444" y="224091"/>
                  </a:lnTo>
                  <a:lnTo>
                    <a:pt x="426237" y="224091"/>
                  </a:lnTo>
                  <a:lnTo>
                    <a:pt x="429590" y="227444"/>
                  </a:lnTo>
                  <a:lnTo>
                    <a:pt x="429590" y="208978"/>
                  </a:lnTo>
                  <a:lnTo>
                    <a:pt x="426237" y="212331"/>
                  </a:lnTo>
                  <a:lnTo>
                    <a:pt x="227444" y="212331"/>
                  </a:lnTo>
                  <a:lnTo>
                    <a:pt x="224091" y="208978"/>
                  </a:lnTo>
                  <a:lnTo>
                    <a:pt x="224091" y="10172"/>
                  </a:lnTo>
                  <a:lnTo>
                    <a:pt x="227444" y="6832"/>
                  </a:lnTo>
                  <a:lnTo>
                    <a:pt x="426237" y="6832"/>
                  </a:lnTo>
                  <a:lnTo>
                    <a:pt x="429590" y="10172"/>
                  </a:lnTo>
                  <a:lnTo>
                    <a:pt x="429590" y="0"/>
                  </a:lnTo>
                  <a:lnTo>
                    <a:pt x="223659" y="0"/>
                  </a:lnTo>
                  <a:lnTo>
                    <a:pt x="222707" y="952"/>
                  </a:lnTo>
                  <a:lnTo>
                    <a:pt x="222707" y="218211"/>
                  </a:lnTo>
                  <a:lnTo>
                    <a:pt x="218211" y="222707"/>
                  </a:lnTo>
                  <a:lnTo>
                    <a:pt x="213715" y="218211"/>
                  </a:lnTo>
                  <a:lnTo>
                    <a:pt x="218211" y="213715"/>
                  </a:lnTo>
                  <a:lnTo>
                    <a:pt x="222707" y="218211"/>
                  </a:lnTo>
                  <a:lnTo>
                    <a:pt x="222707" y="952"/>
                  </a:lnTo>
                  <a:lnTo>
                    <a:pt x="218211" y="5448"/>
                  </a:lnTo>
                  <a:lnTo>
                    <a:pt x="212763" y="0"/>
                  </a:lnTo>
                  <a:lnTo>
                    <a:pt x="212318" y="0"/>
                  </a:lnTo>
                  <a:lnTo>
                    <a:pt x="212318" y="10172"/>
                  </a:lnTo>
                  <a:lnTo>
                    <a:pt x="212318" y="208978"/>
                  </a:lnTo>
                  <a:lnTo>
                    <a:pt x="212318" y="227444"/>
                  </a:lnTo>
                  <a:lnTo>
                    <a:pt x="212318" y="426237"/>
                  </a:lnTo>
                  <a:lnTo>
                    <a:pt x="208978" y="429590"/>
                  </a:lnTo>
                  <a:lnTo>
                    <a:pt x="10172" y="429590"/>
                  </a:lnTo>
                  <a:lnTo>
                    <a:pt x="6832" y="426237"/>
                  </a:lnTo>
                  <a:lnTo>
                    <a:pt x="6832" y="227444"/>
                  </a:lnTo>
                  <a:lnTo>
                    <a:pt x="10172" y="224091"/>
                  </a:lnTo>
                  <a:lnTo>
                    <a:pt x="208978" y="224091"/>
                  </a:lnTo>
                  <a:lnTo>
                    <a:pt x="212318" y="227444"/>
                  </a:lnTo>
                  <a:lnTo>
                    <a:pt x="212318" y="208978"/>
                  </a:lnTo>
                  <a:lnTo>
                    <a:pt x="208978" y="212331"/>
                  </a:lnTo>
                  <a:lnTo>
                    <a:pt x="10172" y="212331"/>
                  </a:lnTo>
                  <a:lnTo>
                    <a:pt x="6832" y="208978"/>
                  </a:lnTo>
                  <a:lnTo>
                    <a:pt x="6832" y="10172"/>
                  </a:lnTo>
                  <a:lnTo>
                    <a:pt x="10172" y="6832"/>
                  </a:lnTo>
                  <a:lnTo>
                    <a:pt x="208978" y="6832"/>
                  </a:lnTo>
                  <a:lnTo>
                    <a:pt x="212318" y="10172"/>
                  </a:lnTo>
                  <a:lnTo>
                    <a:pt x="212318" y="0"/>
                  </a:lnTo>
                  <a:lnTo>
                    <a:pt x="6400" y="0"/>
                  </a:lnTo>
                  <a:lnTo>
                    <a:pt x="0" y="6400"/>
                  </a:lnTo>
                  <a:lnTo>
                    <a:pt x="0" y="212763"/>
                  </a:lnTo>
                  <a:lnTo>
                    <a:pt x="5448" y="218211"/>
                  </a:lnTo>
                  <a:lnTo>
                    <a:pt x="0" y="223659"/>
                  </a:lnTo>
                  <a:lnTo>
                    <a:pt x="0" y="430022"/>
                  </a:lnTo>
                  <a:lnTo>
                    <a:pt x="6400" y="436422"/>
                  </a:lnTo>
                  <a:lnTo>
                    <a:pt x="212763" y="436422"/>
                  </a:lnTo>
                  <a:lnTo>
                    <a:pt x="218211" y="430974"/>
                  </a:lnTo>
                  <a:lnTo>
                    <a:pt x="223659" y="436422"/>
                  </a:lnTo>
                  <a:lnTo>
                    <a:pt x="430022" y="436422"/>
                  </a:lnTo>
                  <a:lnTo>
                    <a:pt x="435470" y="430974"/>
                  </a:lnTo>
                  <a:lnTo>
                    <a:pt x="440918" y="436422"/>
                  </a:lnTo>
                  <a:lnTo>
                    <a:pt x="647280" y="436422"/>
                  </a:lnTo>
                  <a:lnTo>
                    <a:pt x="653681" y="430022"/>
                  </a:lnTo>
                  <a:lnTo>
                    <a:pt x="653681" y="429590"/>
                  </a:lnTo>
                  <a:lnTo>
                    <a:pt x="653681" y="224091"/>
                  </a:lnTo>
                  <a:lnTo>
                    <a:pt x="653681" y="223659"/>
                  </a:lnTo>
                  <a:lnTo>
                    <a:pt x="648233" y="218211"/>
                  </a:lnTo>
                  <a:lnTo>
                    <a:pt x="653681" y="212763"/>
                  </a:lnTo>
                  <a:lnTo>
                    <a:pt x="653681" y="212331"/>
                  </a:lnTo>
                  <a:lnTo>
                    <a:pt x="653681" y="6832"/>
                  </a:lnTo>
                  <a:lnTo>
                    <a:pt x="653681" y="6400"/>
                  </a:lnTo>
                  <a:close/>
                </a:path>
              </a:pathLst>
            </a:custGeom>
            <a:solidFill>
              <a:srgbClr val="FF9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5968" y="1377249"/>
              <a:ext cx="147531" cy="8310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9146" y="1631715"/>
              <a:ext cx="152460" cy="86721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6979234" y="4631298"/>
            <a:ext cx="440055" cy="294005"/>
            <a:chOff x="6979234" y="4631298"/>
            <a:chExt cx="440055" cy="294005"/>
          </a:xfrm>
        </p:grpSpPr>
        <p:sp>
          <p:nvSpPr>
            <p:cNvPr id="16" name="object 16" descr=""/>
            <p:cNvSpPr/>
            <p:nvPr/>
          </p:nvSpPr>
          <p:spPr>
            <a:xfrm>
              <a:off x="6979234" y="4631308"/>
              <a:ext cx="440055" cy="294005"/>
            </a:xfrm>
            <a:custGeom>
              <a:avLst/>
              <a:gdLst/>
              <a:ahLst/>
              <a:cxnLst/>
              <a:rect l="l" t="t" r="r" b="b"/>
              <a:pathLst>
                <a:path w="440054" h="294004">
                  <a:moveTo>
                    <a:pt x="439813" y="4305"/>
                  </a:moveTo>
                  <a:lnTo>
                    <a:pt x="435508" y="0"/>
                  </a:lnTo>
                  <a:lnTo>
                    <a:pt x="435216" y="0"/>
                  </a:lnTo>
                  <a:lnTo>
                    <a:pt x="435216" y="6845"/>
                  </a:lnTo>
                  <a:lnTo>
                    <a:pt x="435216" y="140601"/>
                  </a:lnTo>
                  <a:lnTo>
                    <a:pt x="435216" y="153022"/>
                  </a:lnTo>
                  <a:lnTo>
                    <a:pt x="435216" y="286791"/>
                  </a:lnTo>
                  <a:lnTo>
                    <a:pt x="432968" y="289039"/>
                  </a:lnTo>
                  <a:lnTo>
                    <a:pt x="299212" y="289039"/>
                  </a:lnTo>
                  <a:lnTo>
                    <a:pt x="296951" y="286791"/>
                  </a:lnTo>
                  <a:lnTo>
                    <a:pt x="296951" y="153022"/>
                  </a:lnTo>
                  <a:lnTo>
                    <a:pt x="299212" y="150774"/>
                  </a:lnTo>
                  <a:lnTo>
                    <a:pt x="432968" y="150774"/>
                  </a:lnTo>
                  <a:lnTo>
                    <a:pt x="435216" y="153022"/>
                  </a:lnTo>
                  <a:lnTo>
                    <a:pt x="435216" y="140601"/>
                  </a:lnTo>
                  <a:lnTo>
                    <a:pt x="432968" y="142862"/>
                  </a:lnTo>
                  <a:lnTo>
                    <a:pt x="299212" y="142862"/>
                  </a:lnTo>
                  <a:lnTo>
                    <a:pt x="296951" y="140601"/>
                  </a:lnTo>
                  <a:lnTo>
                    <a:pt x="296951" y="6845"/>
                  </a:lnTo>
                  <a:lnTo>
                    <a:pt x="299212" y="4597"/>
                  </a:lnTo>
                  <a:lnTo>
                    <a:pt x="432968" y="4597"/>
                  </a:lnTo>
                  <a:lnTo>
                    <a:pt x="435216" y="6845"/>
                  </a:lnTo>
                  <a:lnTo>
                    <a:pt x="435216" y="0"/>
                  </a:lnTo>
                  <a:lnTo>
                    <a:pt x="296659" y="0"/>
                  </a:lnTo>
                  <a:lnTo>
                    <a:pt x="296011" y="647"/>
                  </a:lnTo>
                  <a:lnTo>
                    <a:pt x="296011" y="146824"/>
                  </a:lnTo>
                  <a:lnTo>
                    <a:pt x="292989" y="149847"/>
                  </a:lnTo>
                  <a:lnTo>
                    <a:pt x="289966" y="146824"/>
                  </a:lnTo>
                  <a:lnTo>
                    <a:pt x="292989" y="143802"/>
                  </a:lnTo>
                  <a:lnTo>
                    <a:pt x="296011" y="146824"/>
                  </a:lnTo>
                  <a:lnTo>
                    <a:pt x="296011" y="647"/>
                  </a:lnTo>
                  <a:lnTo>
                    <a:pt x="292989" y="3670"/>
                  </a:lnTo>
                  <a:lnTo>
                    <a:pt x="289331" y="0"/>
                  </a:lnTo>
                  <a:lnTo>
                    <a:pt x="289039" y="0"/>
                  </a:lnTo>
                  <a:lnTo>
                    <a:pt x="289039" y="6845"/>
                  </a:lnTo>
                  <a:lnTo>
                    <a:pt x="289039" y="140601"/>
                  </a:lnTo>
                  <a:lnTo>
                    <a:pt x="289039" y="153022"/>
                  </a:lnTo>
                  <a:lnTo>
                    <a:pt x="289039" y="286791"/>
                  </a:lnTo>
                  <a:lnTo>
                    <a:pt x="286791" y="289039"/>
                  </a:lnTo>
                  <a:lnTo>
                    <a:pt x="153022" y="289039"/>
                  </a:lnTo>
                  <a:lnTo>
                    <a:pt x="150774" y="286791"/>
                  </a:lnTo>
                  <a:lnTo>
                    <a:pt x="150774" y="153022"/>
                  </a:lnTo>
                  <a:lnTo>
                    <a:pt x="153022" y="150774"/>
                  </a:lnTo>
                  <a:lnTo>
                    <a:pt x="286791" y="150774"/>
                  </a:lnTo>
                  <a:lnTo>
                    <a:pt x="289039" y="153022"/>
                  </a:lnTo>
                  <a:lnTo>
                    <a:pt x="289039" y="140601"/>
                  </a:lnTo>
                  <a:lnTo>
                    <a:pt x="286791" y="142862"/>
                  </a:lnTo>
                  <a:lnTo>
                    <a:pt x="153022" y="142862"/>
                  </a:lnTo>
                  <a:lnTo>
                    <a:pt x="150774" y="140601"/>
                  </a:lnTo>
                  <a:lnTo>
                    <a:pt x="150774" y="6845"/>
                  </a:lnTo>
                  <a:lnTo>
                    <a:pt x="153022" y="4597"/>
                  </a:lnTo>
                  <a:lnTo>
                    <a:pt x="286791" y="4597"/>
                  </a:lnTo>
                  <a:lnTo>
                    <a:pt x="289039" y="6845"/>
                  </a:lnTo>
                  <a:lnTo>
                    <a:pt x="289039" y="0"/>
                  </a:lnTo>
                  <a:lnTo>
                    <a:pt x="150482" y="0"/>
                  </a:lnTo>
                  <a:lnTo>
                    <a:pt x="149834" y="647"/>
                  </a:lnTo>
                  <a:lnTo>
                    <a:pt x="149834" y="146824"/>
                  </a:lnTo>
                  <a:lnTo>
                    <a:pt x="146812" y="149847"/>
                  </a:lnTo>
                  <a:lnTo>
                    <a:pt x="143789" y="146824"/>
                  </a:lnTo>
                  <a:lnTo>
                    <a:pt x="146812" y="143802"/>
                  </a:lnTo>
                  <a:lnTo>
                    <a:pt x="149834" y="146824"/>
                  </a:lnTo>
                  <a:lnTo>
                    <a:pt x="149834" y="647"/>
                  </a:lnTo>
                  <a:lnTo>
                    <a:pt x="146812" y="3670"/>
                  </a:lnTo>
                  <a:lnTo>
                    <a:pt x="143154" y="0"/>
                  </a:lnTo>
                  <a:lnTo>
                    <a:pt x="142849" y="0"/>
                  </a:lnTo>
                  <a:lnTo>
                    <a:pt x="142849" y="6845"/>
                  </a:lnTo>
                  <a:lnTo>
                    <a:pt x="142849" y="140601"/>
                  </a:lnTo>
                  <a:lnTo>
                    <a:pt x="142849" y="153022"/>
                  </a:lnTo>
                  <a:lnTo>
                    <a:pt x="142849" y="286791"/>
                  </a:lnTo>
                  <a:lnTo>
                    <a:pt x="140601" y="289039"/>
                  </a:lnTo>
                  <a:lnTo>
                    <a:pt x="6845" y="289039"/>
                  </a:lnTo>
                  <a:lnTo>
                    <a:pt x="4597" y="286791"/>
                  </a:lnTo>
                  <a:lnTo>
                    <a:pt x="4597" y="153022"/>
                  </a:lnTo>
                  <a:lnTo>
                    <a:pt x="6845" y="150774"/>
                  </a:lnTo>
                  <a:lnTo>
                    <a:pt x="140601" y="150774"/>
                  </a:lnTo>
                  <a:lnTo>
                    <a:pt x="142849" y="153022"/>
                  </a:lnTo>
                  <a:lnTo>
                    <a:pt x="142849" y="140601"/>
                  </a:lnTo>
                  <a:lnTo>
                    <a:pt x="140601" y="142862"/>
                  </a:lnTo>
                  <a:lnTo>
                    <a:pt x="6845" y="142862"/>
                  </a:lnTo>
                  <a:lnTo>
                    <a:pt x="4597" y="140601"/>
                  </a:lnTo>
                  <a:lnTo>
                    <a:pt x="4597" y="6845"/>
                  </a:lnTo>
                  <a:lnTo>
                    <a:pt x="6845" y="4597"/>
                  </a:lnTo>
                  <a:lnTo>
                    <a:pt x="140601" y="4597"/>
                  </a:lnTo>
                  <a:lnTo>
                    <a:pt x="142849" y="6845"/>
                  </a:lnTo>
                  <a:lnTo>
                    <a:pt x="142849" y="0"/>
                  </a:lnTo>
                  <a:lnTo>
                    <a:pt x="4305" y="0"/>
                  </a:lnTo>
                  <a:lnTo>
                    <a:pt x="0" y="4305"/>
                  </a:lnTo>
                  <a:lnTo>
                    <a:pt x="0" y="143154"/>
                  </a:lnTo>
                  <a:lnTo>
                    <a:pt x="3657" y="146824"/>
                  </a:lnTo>
                  <a:lnTo>
                    <a:pt x="0" y="150482"/>
                  </a:lnTo>
                  <a:lnTo>
                    <a:pt x="0" y="289331"/>
                  </a:lnTo>
                  <a:lnTo>
                    <a:pt x="4305" y="293636"/>
                  </a:lnTo>
                  <a:lnTo>
                    <a:pt x="143154" y="293636"/>
                  </a:lnTo>
                  <a:lnTo>
                    <a:pt x="146812" y="289979"/>
                  </a:lnTo>
                  <a:lnTo>
                    <a:pt x="150482" y="293636"/>
                  </a:lnTo>
                  <a:lnTo>
                    <a:pt x="289331" y="293636"/>
                  </a:lnTo>
                  <a:lnTo>
                    <a:pt x="292989" y="289979"/>
                  </a:lnTo>
                  <a:lnTo>
                    <a:pt x="296659" y="293636"/>
                  </a:lnTo>
                  <a:lnTo>
                    <a:pt x="435508" y="293636"/>
                  </a:lnTo>
                  <a:lnTo>
                    <a:pt x="439813" y="289331"/>
                  </a:lnTo>
                  <a:lnTo>
                    <a:pt x="439813" y="289039"/>
                  </a:lnTo>
                  <a:lnTo>
                    <a:pt x="439813" y="150774"/>
                  </a:lnTo>
                  <a:lnTo>
                    <a:pt x="439813" y="150482"/>
                  </a:lnTo>
                  <a:lnTo>
                    <a:pt x="436143" y="146824"/>
                  </a:lnTo>
                  <a:lnTo>
                    <a:pt x="439813" y="143154"/>
                  </a:lnTo>
                  <a:lnTo>
                    <a:pt x="439813" y="142862"/>
                  </a:lnTo>
                  <a:lnTo>
                    <a:pt x="439813" y="4597"/>
                  </a:lnTo>
                  <a:lnTo>
                    <a:pt x="439813" y="4305"/>
                  </a:lnTo>
                  <a:close/>
                </a:path>
              </a:pathLst>
            </a:custGeom>
            <a:solidFill>
              <a:srgbClr val="FF9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268902" y="4777483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142931" y="142931"/>
                  </a:moveTo>
                  <a:lnTo>
                    <a:pt x="0" y="142931"/>
                  </a:lnTo>
                  <a:lnTo>
                    <a:pt x="0" y="0"/>
                  </a:lnTo>
                  <a:lnTo>
                    <a:pt x="142931" y="0"/>
                  </a:lnTo>
                  <a:lnTo>
                    <a:pt x="142931" y="142931"/>
                  </a:lnTo>
                  <a:close/>
                </a:path>
              </a:pathLst>
            </a:custGeom>
            <a:solidFill>
              <a:srgbClr val="CB6BE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6979234" y="5031521"/>
            <a:ext cx="440055" cy="147955"/>
            <a:chOff x="6979234" y="5031521"/>
            <a:chExt cx="440055" cy="147955"/>
          </a:xfrm>
        </p:grpSpPr>
        <p:sp>
          <p:nvSpPr>
            <p:cNvPr id="19" name="object 19" descr=""/>
            <p:cNvSpPr/>
            <p:nvPr/>
          </p:nvSpPr>
          <p:spPr>
            <a:xfrm>
              <a:off x="6979234" y="5031523"/>
              <a:ext cx="440055" cy="147955"/>
            </a:xfrm>
            <a:custGeom>
              <a:avLst/>
              <a:gdLst/>
              <a:ahLst/>
              <a:cxnLst/>
              <a:rect l="l" t="t" r="r" b="b"/>
              <a:pathLst>
                <a:path w="440054" h="147954">
                  <a:moveTo>
                    <a:pt x="439813" y="4305"/>
                  </a:moveTo>
                  <a:lnTo>
                    <a:pt x="435508" y="0"/>
                  </a:lnTo>
                  <a:lnTo>
                    <a:pt x="435216" y="0"/>
                  </a:lnTo>
                  <a:lnTo>
                    <a:pt x="435216" y="6858"/>
                  </a:lnTo>
                  <a:lnTo>
                    <a:pt x="435216" y="140614"/>
                  </a:lnTo>
                  <a:lnTo>
                    <a:pt x="432968" y="142862"/>
                  </a:lnTo>
                  <a:lnTo>
                    <a:pt x="299212" y="142862"/>
                  </a:lnTo>
                  <a:lnTo>
                    <a:pt x="296951" y="140614"/>
                  </a:lnTo>
                  <a:lnTo>
                    <a:pt x="296951" y="6858"/>
                  </a:lnTo>
                  <a:lnTo>
                    <a:pt x="299212" y="4597"/>
                  </a:lnTo>
                  <a:lnTo>
                    <a:pt x="432968" y="4597"/>
                  </a:lnTo>
                  <a:lnTo>
                    <a:pt x="435216" y="6858"/>
                  </a:lnTo>
                  <a:lnTo>
                    <a:pt x="435216" y="0"/>
                  </a:lnTo>
                  <a:lnTo>
                    <a:pt x="296659" y="0"/>
                  </a:lnTo>
                  <a:lnTo>
                    <a:pt x="292989" y="3670"/>
                  </a:lnTo>
                  <a:lnTo>
                    <a:pt x="289331" y="0"/>
                  </a:lnTo>
                  <a:lnTo>
                    <a:pt x="289039" y="0"/>
                  </a:lnTo>
                  <a:lnTo>
                    <a:pt x="289039" y="6858"/>
                  </a:lnTo>
                  <a:lnTo>
                    <a:pt x="289039" y="140614"/>
                  </a:lnTo>
                  <a:lnTo>
                    <a:pt x="286791" y="142862"/>
                  </a:lnTo>
                  <a:lnTo>
                    <a:pt x="153022" y="142862"/>
                  </a:lnTo>
                  <a:lnTo>
                    <a:pt x="150774" y="140614"/>
                  </a:lnTo>
                  <a:lnTo>
                    <a:pt x="150774" y="6858"/>
                  </a:lnTo>
                  <a:lnTo>
                    <a:pt x="153022" y="4597"/>
                  </a:lnTo>
                  <a:lnTo>
                    <a:pt x="286791" y="4597"/>
                  </a:lnTo>
                  <a:lnTo>
                    <a:pt x="289039" y="6858"/>
                  </a:lnTo>
                  <a:lnTo>
                    <a:pt x="289039" y="0"/>
                  </a:lnTo>
                  <a:lnTo>
                    <a:pt x="150482" y="0"/>
                  </a:lnTo>
                  <a:lnTo>
                    <a:pt x="146812" y="3670"/>
                  </a:lnTo>
                  <a:lnTo>
                    <a:pt x="143154" y="0"/>
                  </a:lnTo>
                  <a:lnTo>
                    <a:pt x="142849" y="0"/>
                  </a:lnTo>
                  <a:lnTo>
                    <a:pt x="142849" y="6858"/>
                  </a:lnTo>
                  <a:lnTo>
                    <a:pt x="142849" y="140614"/>
                  </a:lnTo>
                  <a:lnTo>
                    <a:pt x="140601" y="142862"/>
                  </a:lnTo>
                  <a:lnTo>
                    <a:pt x="6845" y="142862"/>
                  </a:lnTo>
                  <a:lnTo>
                    <a:pt x="4597" y="140614"/>
                  </a:lnTo>
                  <a:lnTo>
                    <a:pt x="4597" y="6858"/>
                  </a:lnTo>
                  <a:lnTo>
                    <a:pt x="6845" y="4597"/>
                  </a:lnTo>
                  <a:lnTo>
                    <a:pt x="140601" y="4597"/>
                  </a:lnTo>
                  <a:lnTo>
                    <a:pt x="142849" y="6858"/>
                  </a:lnTo>
                  <a:lnTo>
                    <a:pt x="142849" y="0"/>
                  </a:lnTo>
                  <a:lnTo>
                    <a:pt x="4305" y="0"/>
                  </a:lnTo>
                  <a:lnTo>
                    <a:pt x="0" y="4305"/>
                  </a:lnTo>
                  <a:lnTo>
                    <a:pt x="0" y="143154"/>
                  </a:lnTo>
                  <a:lnTo>
                    <a:pt x="4305" y="147459"/>
                  </a:lnTo>
                  <a:lnTo>
                    <a:pt x="143154" y="147459"/>
                  </a:lnTo>
                  <a:lnTo>
                    <a:pt x="146812" y="143802"/>
                  </a:lnTo>
                  <a:lnTo>
                    <a:pt x="150482" y="147459"/>
                  </a:lnTo>
                  <a:lnTo>
                    <a:pt x="289331" y="147459"/>
                  </a:lnTo>
                  <a:lnTo>
                    <a:pt x="292989" y="143802"/>
                  </a:lnTo>
                  <a:lnTo>
                    <a:pt x="296659" y="147459"/>
                  </a:lnTo>
                  <a:lnTo>
                    <a:pt x="435508" y="147459"/>
                  </a:lnTo>
                  <a:lnTo>
                    <a:pt x="439813" y="143154"/>
                  </a:lnTo>
                  <a:lnTo>
                    <a:pt x="439813" y="142862"/>
                  </a:lnTo>
                  <a:lnTo>
                    <a:pt x="439813" y="4597"/>
                  </a:lnTo>
                  <a:lnTo>
                    <a:pt x="439813" y="4305"/>
                  </a:lnTo>
                  <a:close/>
                </a:path>
              </a:pathLst>
            </a:custGeom>
            <a:solidFill>
              <a:srgbClr val="FF9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984365" y="5035194"/>
              <a:ext cx="285115" cy="143510"/>
            </a:xfrm>
            <a:custGeom>
              <a:avLst/>
              <a:gdLst/>
              <a:ahLst/>
              <a:cxnLst/>
              <a:rect l="l" t="t" r="r" b="b"/>
              <a:pathLst>
                <a:path w="285115" h="143510">
                  <a:moveTo>
                    <a:pt x="284949" y="0"/>
                  </a:moveTo>
                  <a:lnTo>
                    <a:pt x="142938" y="0"/>
                  </a:lnTo>
                  <a:lnTo>
                    <a:pt x="142011" y="0"/>
                  </a:lnTo>
                  <a:lnTo>
                    <a:pt x="0" y="0"/>
                  </a:lnTo>
                  <a:lnTo>
                    <a:pt x="0" y="142925"/>
                  </a:lnTo>
                  <a:lnTo>
                    <a:pt x="142011" y="142925"/>
                  </a:lnTo>
                  <a:lnTo>
                    <a:pt x="142938" y="142925"/>
                  </a:lnTo>
                  <a:lnTo>
                    <a:pt x="284949" y="142925"/>
                  </a:lnTo>
                  <a:lnTo>
                    <a:pt x="284949" y="0"/>
                  </a:lnTo>
                  <a:close/>
                </a:path>
              </a:pathLst>
            </a:custGeom>
            <a:solidFill>
              <a:srgbClr val="CB6BE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6964757" y="5320096"/>
            <a:ext cx="440055" cy="147955"/>
            <a:chOff x="6964757" y="5320096"/>
            <a:chExt cx="440055" cy="147955"/>
          </a:xfrm>
        </p:grpSpPr>
        <p:sp>
          <p:nvSpPr>
            <p:cNvPr id="22" name="object 22" descr=""/>
            <p:cNvSpPr/>
            <p:nvPr/>
          </p:nvSpPr>
          <p:spPr>
            <a:xfrm>
              <a:off x="6964756" y="5320105"/>
              <a:ext cx="440055" cy="147955"/>
            </a:xfrm>
            <a:custGeom>
              <a:avLst/>
              <a:gdLst/>
              <a:ahLst/>
              <a:cxnLst/>
              <a:rect l="l" t="t" r="r" b="b"/>
              <a:pathLst>
                <a:path w="440054" h="147954">
                  <a:moveTo>
                    <a:pt x="439813" y="4305"/>
                  </a:moveTo>
                  <a:lnTo>
                    <a:pt x="435508" y="0"/>
                  </a:lnTo>
                  <a:lnTo>
                    <a:pt x="435216" y="0"/>
                  </a:lnTo>
                  <a:lnTo>
                    <a:pt x="435216" y="6845"/>
                  </a:lnTo>
                  <a:lnTo>
                    <a:pt x="435216" y="140601"/>
                  </a:lnTo>
                  <a:lnTo>
                    <a:pt x="432968" y="142862"/>
                  </a:lnTo>
                  <a:lnTo>
                    <a:pt x="299212" y="142862"/>
                  </a:lnTo>
                  <a:lnTo>
                    <a:pt x="296951" y="140601"/>
                  </a:lnTo>
                  <a:lnTo>
                    <a:pt x="296951" y="6845"/>
                  </a:lnTo>
                  <a:lnTo>
                    <a:pt x="299212" y="4597"/>
                  </a:lnTo>
                  <a:lnTo>
                    <a:pt x="432968" y="4597"/>
                  </a:lnTo>
                  <a:lnTo>
                    <a:pt x="435216" y="6845"/>
                  </a:lnTo>
                  <a:lnTo>
                    <a:pt x="435216" y="0"/>
                  </a:lnTo>
                  <a:lnTo>
                    <a:pt x="296659" y="0"/>
                  </a:lnTo>
                  <a:lnTo>
                    <a:pt x="292989" y="3670"/>
                  </a:lnTo>
                  <a:lnTo>
                    <a:pt x="289331" y="0"/>
                  </a:lnTo>
                  <a:lnTo>
                    <a:pt x="289039" y="0"/>
                  </a:lnTo>
                  <a:lnTo>
                    <a:pt x="289039" y="6845"/>
                  </a:lnTo>
                  <a:lnTo>
                    <a:pt x="289039" y="140601"/>
                  </a:lnTo>
                  <a:lnTo>
                    <a:pt x="286791" y="142862"/>
                  </a:lnTo>
                  <a:lnTo>
                    <a:pt x="153022" y="142862"/>
                  </a:lnTo>
                  <a:lnTo>
                    <a:pt x="150774" y="140601"/>
                  </a:lnTo>
                  <a:lnTo>
                    <a:pt x="150774" y="6845"/>
                  </a:lnTo>
                  <a:lnTo>
                    <a:pt x="153022" y="4597"/>
                  </a:lnTo>
                  <a:lnTo>
                    <a:pt x="286791" y="4597"/>
                  </a:lnTo>
                  <a:lnTo>
                    <a:pt x="289039" y="6845"/>
                  </a:lnTo>
                  <a:lnTo>
                    <a:pt x="289039" y="0"/>
                  </a:lnTo>
                  <a:lnTo>
                    <a:pt x="150482" y="0"/>
                  </a:lnTo>
                  <a:lnTo>
                    <a:pt x="146812" y="3670"/>
                  </a:lnTo>
                  <a:lnTo>
                    <a:pt x="143154" y="0"/>
                  </a:lnTo>
                  <a:lnTo>
                    <a:pt x="142849" y="0"/>
                  </a:lnTo>
                  <a:lnTo>
                    <a:pt x="142849" y="6845"/>
                  </a:lnTo>
                  <a:lnTo>
                    <a:pt x="142849" y="140601"/>
                  </a:lnTo>
                  <a:lnTo>
                    <a:pt x="140601" y="142862"/>
                  </a:lnTo>
                  <a:lnTo>
                    <a:pt x="6845" y="142862"/>
                  </a:lnTo>
                  <a:lnTo>
                    <a:pt x="4597" y="140601"/>
                  </a:lnTo>
                  <a:lnTo>
                    <a:pt x="4597" y="6845"/>
                  </a:lnTo>
                  <a:lnTo>
                    <a:pt x="6845" y="4597"/>
                  </a:lnTo>
                  <a:lnTo>
                    <a:pt x="140601" y="4597"/>
                  </a:lnTo>
                  <a:lnTo>
                    <a:pt x="142849" y="6845"/>
                  </a:lnTo>
                  <a:lnTo>
                    <a:pt x="142849" y="0"/>
                  </a:lnTo>
                  <a:lnTo>
                    <a:pt x="4305" y="0"/>
                  </a:lnTo>
                  <a:lnTo>
                    <a:pt x="0" y="4305"/>
                  </a:lnTo>
                  <a:lnTo>
                    <a:pt x="0" y="143154"/>
                  </a:lnTo>
                  <a:lnTo>
                    <a:pt x="4305" y="147459"/>
                  </a:lnTo>
                  <a:lnTo>
                    <a:pt x="143154" y="147459"/>
                  </a:lnTo>
                  <a:lnTo>
                    <a:pt x="146812" y="143802"/>
                  </a:lnTo>
                  <a:lnTo>
                    <a:pt x="150482" y="147459"/>
                  </a:lnTo>
                  <a:lnTo>
                    <a:pt x="289331" y="147459"/>
                  </a:lnTo>
                  <a:lnTo>
                    <a:pt x="292989" y="143802"/>
                  </a:lnTo>
                  <a:lnTo>
                    <a:pt x="296659" y="147459"/>
                  </a:lnTo>
                  <a:lnTo>
                    <a:pt x="435508" y="147459"/>
                  </a:lnTo>
                  <a:lnTo>
                    <a:pt x="439813" y="143154"/>
                  </a:lnTo>
                  <a:lnTo>
                    <a:pt x="439813" y="142862"/>
                  </a:lnTo>
                  <a:lnTo>
                    <a:pt x="439813" y="4597"/>
                  </a:lnTo>
                  <a:lnTo>
                    <a:pt x="439813" y="4305"/>
                  </a:lnTo>
                  <a:close/>
                </a:path>
              </a:pathLst>
            </a:custGeom>
            <a:solidFill>
              <a:srgbClr val="FF9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964757" y="5323760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142931" y="142931"/>
                  </a:moveTo>
                  <a:lnTo>
                    <a:pt x="0" y="142931"/>
                  </a:lnTo>
                  <a:lnTo>
                    <a:pt x="0" y="0"/>
                  </a:lnTo>
                  <a:lnTo>
                    <a:pt x="142931" y="0"/>
                  </a:lnTo>
                  <a:lnTo>
                    <a:pt x="142931" y="142931"/>
                  </a:lnTo>
                  <a:close/>
                </a:path>
              </a:pathLst>
            </a:custGeom>
            <a:solidFill>
              <a:srgbClr val="CB6B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62696" y="796484"/>
            <a:ext cx="2515235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200"/>
              </a:lnSpc>
              <a:spcBef>
                <a:spcPts val="100"/>
              </a:spcBef>
            </a:pP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NumPy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arrays.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following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refer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arrays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below.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62845" y="1057855"/>
            <a:ext cx="1301750" cy="42354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NumPy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Arrays</a:t>
            </a:r>
            <a:endParaRPr sz="1400">
              <a:latin typeface="Arial Black"/>
              <a:cs typeface="Arial Black"/>
            </a:endParaRPr>
          </a:p>
          <a:p>
            <a:pPr marL="566420">
              <a:lnSpc>
                <a:spcPct val="100000"/>
              </a:lnSpc>
              <a:spcBef>
                <a:spcPts val="180"/>
              </a:spcBef>
            </a:pPr>
            <a:r>
              <a:rPr dirty="0" sz="800" spc="-130">
                <a:solidFill>
                  <a:srgbClr val="FFFFFF"/>
                </a:solidFill>
                <a:latin typeface="Arial"/>
                <a:cs typeface="Arial"/>
              </a:rPr>
              <a:t>1D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661772" y="1333563"/>
            <a:ext cx="43878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2D</a:t>
            </a: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66006" y="1528376"/>
            <a:ext cx="50863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170" algn="l"/>
                <a:tab pos="440690" algn="l"/>
              </a:tabLst>
            </a:pP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592996" y="1528376"/>
            <a:ext cx="548640" cy="370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460" algn="l"/>
                <a:tab pos="480059" algn="l"/>
              </a:tabLst>
            </a:pP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1.5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800"/>
              </a:spcBef>
              <a:tabLst>
                <a:tab pos="251460" algn="l"/>
                <a:tab pos="474345" algn="l"/>
              </a:tabLst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428250" y="1585973"/>
            <a:ext cx="2851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axis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312342" y="1275966"/>
            <a:ext cx="2565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axis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6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999095" y="4646099"/>
            <a:ext cx="377825" cy="2578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1.5</a:t>
            </a:r>
            <a:r>
              <a:rPr dirty="0" sz="500" spc="18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500" spc="28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</a:pPr>
            <a:r>
              <a:rPr dirty="0" sz="500" spc="6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500" spc="29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500" spc="30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029932" y="5046298"/>
            <a:ext cx="346710" cy="107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550" spc="24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500" spc="28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015453" y="5334872"/>
            <a:ext cx="346710" cy="107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550" spc="24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500" spc="28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3168" y="130289"/>
            <a:ext cx="3938904" cy="534098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 marR="2010410">
              <a:lnSpc>
                <a:spcPts val="2480"/>
              </a:lnSpc>
              <a:spcBef>
                <a:spcPts val="615"/>
              </a:spcBef>
            </a:pPr>
            <a:r>
              <a:rPr dirty="0" sz="2500" spc="-175">
                <a:solidFill>
                  <a:srgbClr val="FFFFFF"/>
                </a:solidFill>
                <a:latin typeface="Arial Black"/>
                <a:cs typeface="Arial Black"/>
              </a:rPr>
              <a:t>Scikit-</a:t>
            </a:r>
            <a:r>
              <a:rPr dirty="0" sz="2500" spc="-80">
                <a:solidFill>
                  <a:srgbClr val="FFFFFF"/>
                </a:solidFill>
                <a:latin typeface="Arial Black"/>
                <a:cs typeface="Arial Black"/>
              </a:rPr>
              <a:t>Learn </a:t>
            </a:r>
            <a:r>
              <a:rPr dirty="0" sz="2500" spc="-165">
                <a:solidFill>
                  <a:srgbClr val="FFFFFF"/>
                </a:solidFill>
                <a:latin typeface="Arial Black"/>
                <a:cs typeface="Arial Black"/>
              </a:rPr>
              <a:t>Cheat</a:t>
            </a:r>
            <a:r>
              <a:rPr dirty="0" sz="2500" spc="-1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500" spc="-165">
                <a:solidFill>
                  <a:srgbClr val="FFFFFF"/>
                </a:solidFill>
                <a:latin typeface="Arial Black"/>
                <a:cs typeface="Arial Black"/>
              </a:rPr>
              <a:t>Sheet</a:t>
            </a:r>
            <a:endParaRPr sz="2500">
              <a:latin typeface="Arial Black"/>
              <a:cs typeface="Arial Black"/>
            </a:endParaRPr>
          </a:p>
          <a:p>
            <a:pPr marL="22225" marR="543560">
              <a:lnSpc>
                <a:spcPct val="111200"/>
              </a:lnSpc>
              <a:spcBef>
                <a:spcPts val="22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Sklearn</a:t>
            </a:r>
            <a:r>
              <a:rPr dirty="0" sz="8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8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dirty="0" sz="8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dirty="0" sz="8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8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r>
              <a:rPr dirty="0" sz="8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8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Python.</a:t>
            </a:r>
            <a:r>
              <a:rPr dirty="0" sz="8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8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r>
              <a:rPr dirty="0" sz="8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classification,</a:t>
            </a:r>
            <a:r>
              <a:rPr dirty="0" sz="8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r>
              <a:rPr dirty="0" sz="8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r>
              <a:rPr dirty="0" sz="800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algorithms.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Getting</a:t>
            </a: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Started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1200"/>
              </a:lnSpc>
              <a:spcBef>
                <a:spcPts val="145"/>
              </a:spcBef>
            </a:pP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below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demonstrates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basic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steps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sklearn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800">
              <a:latin typeface="Arial"/>
              <a:cs typeface="Arial"/>
            </a:endParaRPr>
          </a:p>
          <a:p>
            <a:pPr marL="12700" marR="96520">
              <a:lnSpc>
                <a:spcPct val="111200"/>
              </a:lnSpc>
            </a:pP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steps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code include loading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data,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splitting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train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sets,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scaling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sets,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creating the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model,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fitting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 data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trained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predictions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set,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finally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evaluating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model.</a:t>
            </a:r>
            <a:endParaRPr sz="800">
              <a:latin typeface="Arial"/>
              <a:cs typeface="Arial"/>
            </a:endParaRPr>
          </a:p>
          <a:p>
            <a:pPr algn="just" marL="184785" marR="574040">
              <a:lnSpc>
                <a:spcPct val="1112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2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neighbors,datasets,preprocessing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4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sklearn.model_selection</a:t>
            </a:r>
            <a:r>
              <a:rPr dirty="0" sz="8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5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train_test_split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3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sklearn.metrics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3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accuracy_score</a:t>
            </a:r>
            <a:endParaRPr sz="800">
              <a:latin typeface="Courier New"/>
              <a:cs typeface="Courier New"/>
            </a:endParaRPr>
          </a:p>
          <a:p>
            <a:pPr algn="just" marL="18478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iris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datasets.load_iris()</a:t>
            </a:r>
            <a:endParaRPr sz="800">
              <a:latin typeface="Courier New"/>
              <a:cs typeface="Courier New"/>
            </a:endParaRPr>
          </a:p>
          <a:p>
            <a:pPr algn="just" marL="184785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X,y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iris.data[:,: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iris.target</a:t>
            </a:r>
            <a:endParaRPr sz="800">
              <a:latin typeface="Courier New"/>
              <a:cs typeface="Courier New"/>
            </a:endParaRPr>
          </a:p>
          <a:p>
            <a:pPr marL="184785" marR="452120">
              <a:lnSpc>
                <a:spcPct val="1112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X_train,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X_test,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y_train,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y_test=train_test_split(X,y)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scaler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preprocessing_StandardScaler().fit(X_train)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X_train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scaler.transform(X_train)</a:t>
            </a:r>
            <a:endParaRPr sz="800">
              <a:latin typeface="Courier New"/>
              <a:cs typeface="Courier New"/>
            </a:endParaRPr>
          </a:p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X_test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scaler.transform(X_test)</a:t>
            </a:r>
            <a:endParaRPr sz="800">
              <a:latin typeface="Courier New"/>
              <a:cs typeface="Courier New"/>
            </a:endParaRPr>
          </a:p>
          <a:p>
            <a:pPr marL="184785" marR="513080">
              <a:lnSpc>
                <a:spcPct val="1112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knn</a:t>
            </a:r>
            <a:r>
              <a:rPr dirty="0" sz="8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neighbors.KNeighborsClassifier(n_neighbors</a:t>
            </a:r>
            <a:r>
              <a:rPr dirty="0" sz="8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5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knn.fit(X_train,</a:t>
            </a:r>
            <a:r>
              <a:rPr dirty="0" sz="800" spc="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y_train)</a:t>
            </a:r>
            <a:endParaRPr sz="800">
              <a:latin typeface="Courier New"/>
              <a:cs typeface="Courier New"/>
            </a:endParaRPr>
          </a:p>
          <a:p>
            <a:pPr marL="184785" marR="1915795">
              <a:lnSpc>
                <a:spcPct val="1112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y_pred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knn.predict(X_test)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accuracy_score(y_test,</a:t>
            </a:r>
            <a:r>
              <a:rPr dirty="0" sz="800" spc="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y_pred)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Loading</a:t>
            </a:r>
            <a:r>
              <a:rPr dirty="0" sz="14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marL="12700" marR="341630">
              <a:lnSpc>
                <a:spcPct val="111200"/>
              </a:lnSpc>
              <a:spcBef>
                <a:spcPts val="150"/>
              </a:spcBef>
            </a:pP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numeric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NumPy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arrays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SciPy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spare matrix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(numeric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arrays,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DataFrame’s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ok)</a:t>
            </a:r>
            <a:endParaRPr sz="8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-8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numpy</a:t>
            </a:r>
            <a:r>
              <a:rPr dirty="0" sz="8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as</a:t>
            </a:r>
            <a:r>
              <a:rPr dirty="0" sz="800" spc="-8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np</a:t>
            </a:r>
            <a:endParaRPr sz="800">
              <a:latin typeface="Courier New"/>
              <a:cs typeface="Courier New"/>
            </a:endParaRPr>
          </a:p>
          <a:p>
            <a:pPr marL="184785" marR="1863089">
              <a:lnSpc>
                <a:spcPct val="1112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8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np.random.random((</a:t>
            </a:r>
            <a:r>
              <a:rPr dirty="0" sz="800" spc="-20">
                <a:solidFill>
                  <a:srgbClr val="FF904D"/>
                </a:solidFill>
                <a:latin typeface="Courier New"/>
                <a:cs typeface="Courier New"/>
              </a:rPr>
              <a:t>10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20">
                <a:solidFill>
                  <a:srgbClr val="FF904D"/>
                </a:solidFill>
                <a:latin typeface="Courier New"/>
                <a:cs typeface="Courier New"/>
              </a:rPr>
              <a:t>5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))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array([[0.21,0.33],</a:t>
            </a:r>
            <a:endParaRPr sz="800">
              <a:latin typeface="Courier New"/>
              <a:cs typeface="Courier New"/>
            </a:endParaRPr>
          </a:p>
          <a:p>
            <a:pPr marL="53721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[0.23,</a:t>
            </a:r>
            <a:r>
              <a:rPr dirty="0" sz="800" spc="-11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0.60],</a:t>
            </a:r>
            <a:endParaRPr sz="800">
              <a:latin typeface="Courier New"/>
              <a:cs typeface="Courier New"/>
            </a:endParaRPr>
          </a:p>
          <a:p>
            <a:pPr marL="537210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[0.48,</a:t>
            </a:r>
            <a:r>
              <a:rPr dirty="0" sz="800" spc="-11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0.62]])</a:t>
            </a:r>
            <a:endParaRPr sz="800">
              <a:latin typeface="Courier New"/>
              <a:cs typeface="Courier New"/>
            </a:endParaRPr>
          </a:p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dirty="0" sz="8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8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np.array([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'A'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'B'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'A'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])</a:t>
            </a:r>
            <a:endParaRPr sz="800">
              <a:latin typeface="Courier New"/>
              <a:cs typeface="Courier New"/>
            </a:endParaRPr>
          </a:p>
          <a:p>
            <a:pPr marL="184785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array([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'A'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'B'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904D"/>
                </a:solidFill>
                <a:latin typeface="Courier New"/>
                <a:cs typeface="Courier New"/>
              </a:rPr>
              <a:t>'A'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])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4066" y="149075"/>
            <a:ext cx="1908810" cy="2393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Training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10"/>
              <a:t>Test</a:t>
            </a:r>
            <a:r>
              <a:rPr dirty="0" spc="-50"/>
              <a:t> </a:t>
            </a:r>
            <a:r>
              <a:rPr dirty="0" spc="-20"/>
              <a:t>Data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347549" y="343885"/>
            <a:ext cx="3613785" cy="428942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85420" marR="5080">
              <a:lnSpc>
                <a:spcPts val="800"/>
              </a:lnSpc>
              <a:spcBef>
                <a:spcPts val="26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4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sklearn.model_selection</a:t>
            </a:r>
            <a:r>
              <a:rPr dirty="0" sz="8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5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train_test_split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X_train,X_test,y_train,y_test</a:t>
            </a:r>
            <a:r>
              <a:rPr dirty="0" sz="800" spc="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train_test_split(X,y,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random_state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#Splits</a:t>
            </a:r>
            <a:r>
              <a:rPr dirty="0" sz="800" spc="2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data</a:t>
            </a:r>
            <a:r>
              <a:rPr dirty="0" sz="800" spc="2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into</a:t>
            </a:r>
            <a:r>
              <a:rPr dirty="0" sz="800" spc="2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training</a:t>
            </a:r>
            <a:r>
              <a:rPr dirty="0" sz="800" spc="2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and</a:t>
            </a:r>
            <a:r>
              <a:rPr dirty="0" sz="800" spc="2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test</a:t>
            </a:r>
            <a:r>
              <a:rPr dirty="0" sz="800" spc="2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7DD957"/>
                </a:solidFill>
                <a:latin typeface="Courier New"/>
                <a:cs typeface="Courier New"/>
              </a:rPr>
              <a:t>set</a:t>
            </a:r>
            <a:endParaRPr sz="800">
              <a:latin typeface="Courier New"/>
              <a:cs typeface="Courier New"/>
            </a:endParaRPr>
          </a:p>
          <a:p>
            <a:pPr marL="25400">
              <a:lnSpc>
                <a:spcPts val="1605"/>
              </a:lnSpc>
              <a:spcBef>
                <a:spcPts val="505"/>
              </a:spcBef>
            </a:pP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Preprocessing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805"/>
              </a:lnSpc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Standardization</a:t>
            </a:r>
            <a:endParaRPr sz="800">
              <a:latin typeface="Arial"/>
              <a:cs typeface="Arial"/>
            </a:endParaRPr>
          </a:p>
          <a:p>
            <a:pPr marL="185420" marR="122555" indent="-146685">
              <a:lnSpc>
                <a:spcPts val="800"/>
              </a:lnSpc>
              <a:spcBef>
                <a:spcPts val="8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Standardizes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removing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scaling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variance.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4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sklearn.preprocessing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4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StandardScaler</a:t>
            </a:r>
            <a:r>
              <a:rPr dirty="0" sz="800" spc="5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scaler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StandardScaler().fit(X_train)</a:t>
            </a:r>
            <a:endParaRPr sz="800">
              <a:latin typeface="Courier New"/>
              <a:cs typeface="Courier New"/>
            </a:endParaRPr>
          </a:p>
          <a:p>
            <a:pPr marL="185420" marR="675640">
              <a:lnSpc>
                <a:spcPts val="800"/>
              </a:lnSpc>
              <a:spcBef>
                <a:spcPts val="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standarized_X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scaler.transform(X_train)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standarized_X_test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scaler.transform(X_test)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Normalization</a:t>
            </a:r>
            <a:endParaRPr sz="800">
              <a:latin typeface="Arial"/>
              <a:cs typeface="Arial"/>
            </a:endParaRPr>
          </a:p>
          <a:p>
            <a:pPr marL="38735" marR="144145">
              <a:lnSpc>
                <a:spcPts val="800"/>
              </a:lnSpc>
              <a:spcBef>
                <a:spcPts val="80"/>
              </a:spcBef>
            </a:pP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(row of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 data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matrix) with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least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non-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rescaled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independently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of other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samples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norm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equals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one.</a:t>
            </a:r>
            <a:endParaRPr sz="800">
              <a:latin typeface="Arial"/>
              <a:cs typeface="Arial"/>
            </a:endParaRPr>
          </a:p>
          <a:p>
            <a:pPr marL="185420" marR="736600">
              <a:lnSpc>
                <a:spcPts val="8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4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sklearn.preprocessing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4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Normalizer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scaler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Normalizer().fit(X_train)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normalized_X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scaler.transform(X_train)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normalized_X_test</a:t>
            </a:r>
            <a:r>
              <a:rPr dirty="0" sz="8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scaler.transform(X_test)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Binarization</a:t>
            </a:r>
            <a:endParaRPr sz="800">
              <a:latin typeface="Arial"/>
              <a:cs typeface="Arial"/>
            </a:endParaRPr>
          </a:p>
          <a:p>
            <a:pPr marL="185420" marR="581660" indent="-146685">
              <a:lnSpc>
                <a:spcPts val="800"/>
              </a:lnSpc>
              <a:spcBef>
                <a:spcPts val="80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Binarize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data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(set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feature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 0 or </a:t>
            </a:r>
            <a:r>
              <a:rPr dirty="0" sz="800" spc="-125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according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 a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threshold.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4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sklearn.preprocessing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4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Binarizer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binarizer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Binarizer(threshold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0.0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).fit(X)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binary_X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binarizer.transform(X_test)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5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Encoding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Categorical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  <a:p>
            <a:pPr marL="3873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Imputation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transformer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completing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missing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800">
              <a:latin typeface="Arial"/>
              <a:cs typeface="Arial"/>
            </a:endParaRPr>
          </a:p>
          <a:p>
            <a:pPr algn="just" marL="185420" marR="140716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2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preprocessing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le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preprocessing.LabelEncoder() le.fit_transform(X_train)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Imputing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Missing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800">
              <a:latin typeface="Arial"/>
              <a:cs typeface="Arial"/>
            </a:endParaRPr>
          </a:p>
          <a:p>
            <a:pPr marL="185420">
              <a:lnSpc>
                <a:spcPts val="8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3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sklearn.impute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3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SimpleImputer</a:t>
            </a:r>
            <a:endParaRPr sz="800">
              <a:latin typeface="Courier New"/>
              <a:cs typeface="Courier New"/>
            </a:endParaRPr>
          </a:p>
          <a:p>
            <a:pPr marL="185420" marR="65405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imp</a:t>
            </a:r>
            <a:r>
              <a:rPr dirty="0" sz="8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SimpleImputer(missing_values=0,</a:t>
            </a:r>
            <a:r>
              <a:rPr dirty="0" sz="8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strategy</a:t>
            </a:r>
            <a:r>
              <a:rPr dirty="0" sz="8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'mean'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imp.fit_transform(X_train)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Generating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Polynomial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  <a:p>
            <a:pPr marL="185420" marR="26416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sklearn.preprocessing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-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PolynomialFeatures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poly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PolynomialFeatures(5)</a:t>
            </a:r>
            <a:endParaRPr sz="800">
              <a:latin typeface="Courier New"/>
              <a:cs typeface="Courier New"/>
            </a:endParaRPr>
          </a:p>
          <a:p>
            <a:pPr marL="185420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poly.fit_transform(X)</a:t>
            </a:r>
            <a:endParaRPr sz="800">
              <a:latin typeface="Courier New"/>
              <a:cs typeface="Courier Ne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6195" y="246111"/>
            <a:ext cx="552668" cy="304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16" y="111806"/>
            <a:ext cx="1609725" cy="2393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</a:t>
            </a:r>
            <a:r>
              <a:rPr dirty="0" spc="80"/>
              <a:t> </a:t>
            </a:r>
            <a:r>
              <a:rPr dirty="0" spc="-10"/>
              <a:t>Your</a:t>
            </a:r>
            <a:r>
              <a:rPr dirty="0" spc="80"/>
              <a:t> </a:t>
            </a:r>
            <a:r>
              <a:rPr dirty="0" spc="-20"/>
              <a:t>Model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3316" y="343885"/>
            <a:ext cx="4203700" cy="512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" marR="2926715" indent="-26670">
              <a:lnSpc>
                <a:spcPct val="1112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Supervised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Models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Linear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endParaRPr sz="800">
              <a:latin typeface="Arial"/>
              <a:cs typeface="Arial"/>
            </a:endParaRPr>
          </a:p>
          <a:p>
            <a:pPr marL="245745" marR="1070610" indent="-2540">
              <a:lnSpc>
                <a:spcPct val="1112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-4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sklearn.linear_model</a:t>
            </a:r>
            <a:r>
              <a:rPr dirty="0" sz="8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-4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LinearRegression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lr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LinearRegression(normalize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True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Vector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Machines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(SVM)</a:t>
            </a:r>
            <a:endParaRPr sz="800">
              <a:latin typeface="Arial"/>
              <a:cs typeface="Arial"/>
            </a:endParaRPr>
          </a:p>
          <a:p>
            <a:pPr marL="245745" marR="2241550" indent="-2540">
              <a:lnSpc>
                <a:spcPct val="1112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-9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sklearn.svm</a:t>
            </a:r>
            <a:r>
              <a:rPr dirty="0" sz="800" spc="-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-9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SVC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svc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SVC(kernel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'linear')</a:t>
            </a:r>
            <a:endParaRPr sz="800">
              <a:latin typeface="Courier New"/>
              <a:cs typeface="Courier New"/>
            </a:endParaRPr>
          </a:p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Naive</a:t>
            </a: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Bayes</a:t>
            </a:r>
            <a:endParaRPr sz="800">
              <a:latin typeface="Arial"/>
              <a:cs typeface="Arial"/>
            </a:endParaRPr>
          </a:p>
          <a:p>
            <a:pPr marL="245745" marR="1481455" indent="-2540">
              <a:lnSpc>
                <a:spcPct val="1112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-4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sklearn.naive_bayes</a:t>
            </a:r>
            <a:r>
              <a:rPr dirty="0" sz="8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-4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GaussianNB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gnb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GaussianNB()</a:t>
            </a:r>
            <a:endParaRPr sz="800">
              <a:latin typeface="Courier New"/>
              <a:cs typeface="Courier New"/>
            </a:endParaRPr>
          </a:p>
          <a:p>
            <a:pPr marL="38735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KNN</a:t>
            </a:r>
            <a:endParaRPr sz="8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-8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sklearn</a:t>
            </a:r>
            <a:r>
              <a:rPr dirty="0" sz="8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-8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neighbors</a:t>
            </a:r>
            <a:endParaRPr sz="800">
              <a:latin typeface="Courier New"/>
              <a:cs typeface="Courier New"/>
            </a:endParaRPr>
          </a:p>
          <a:p>
            <a:pPr marL="24574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knn</a:t>
            </a:r>
            <a:r>
              <a:rPr dirty="0" sz="8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neighbors.KNeighborsClassifier(n_neighbors</a:t>
            </a:r>
            <a:r>
              <a:rPr dirty="0" sz="8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5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800">
              <a:latin typeface="Courier New"/>
              <a:cs typeface="Courier New"/>
            </a:endParaRPr>
          </a:p>
          <a:p>
            <a:pPr marL="38735" marR="2556510" indent="-26670">
              <a:lnSpc>
                <a:spcPct val="111200"/>
              </a:lnSpc>
              <a:spcBef>
                <a:spcPts val="5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Unsupervised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Models Principal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Analysis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(PCA)</a:t>
            </a:r>
            <a:endParaRPr sz="800">
              <a:latin typeface="Arial"/>
              <a:cs typeface="Arial"/>
            </a:endParaRPr>
          </a:p>
          <a:p>
            <a:pPr marL="245745" marR="1775460" indent="-2540">
              <a:lnSpc>
                <a:spcPct val="1112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-4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sklearn.decomposition</a:t>
            </a:r>
            <a:r>
              <a:rPr dirty="0" sz="8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-3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PCA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pca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PCA(n_components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0.95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means</a:t>
            </a:r>
            <a:endParaRPr sz="8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-10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sklearn.cluster</a:t>
            </a:r>
            <a:r>
              <a:rPr dirty="0" sz="800" spc="-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-10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KMeans</a:t>
            </a:r>
            <a:endParaRPr sz="800">
              <a:latin typeface="Courier New"/>
              <a:cs typeface="Courier New"/>
            </a:endParaRPr>
          </a:p>
          <a:p>
            <a:pPr marL="245745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k_means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KMeans(n_clusters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random_state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0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1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Fitting</a:t>
            </a:r>
            <a:endParaRPr sz="14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254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Fitting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supervised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unsupervised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onto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80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Supervised</a:t>
            </a:r>
            <a:r>
              <a:rPr dirty="0" sz="8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800">
              <a:latin typeface="Arial"/>
              <a:cs typeface="Arial"/>
            </a:endParaRPr>
          </a:p>
          <a:p>
            <a:pPr marL="245745" marR="1582420">
              <a:lnSpc>
                <a:spcPct val="1112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lr.fit(X,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y)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#Fit the model to</a:t>
            </a:r>
            <a:r>
              <a:rPr dirty="0" sz="800" spc="-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the </a:t>
            </a:r>
            <a:r>
              <a:rPr dirty="0" sz="800" spc="-20">
                <a:solidFill>
                  <a:srgbClr val="7DD957"/>
                </a:solidFill>
                <a:latin typeface="Courier New"/>
                <a:cs typeface="Courier New"/>
              </a:rPr>
              <a:t>data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knn.fit(X_train,y_train) svc.fit(X_train,y_train)</a:t>
            </a:r>
            <a:endParaRPr sz="800">
              <a:latin typeface="Courier New"/>
              <a:cs typeface="Courier New"/>
            </a:endParaRPr>
          </a:p>
          <a:p>
            <a:pPr marL="38735">
              <a:lnSpc>
                <a:spcPct val="100000"/>
              </a:lnSpc>
              <a:spcBef>
                <a:spcPts val="110"/>
              </a:spcBef>
            </a:pP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Unsupervised</a:t>
            </a:r>
            <a:r>
              <a:rPr dirty="0" sz="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800">
              <a:latin typeface="Arial"/>
              <a:cs typeface="Arial"/>
            </a:endParaRPr>
          </a:p>
          <a:p>
            <a:pPr marL="24574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k_means.fit(X_train)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#Fit</a:t>
            </a:r>
            <a:r>
              <a:rPr dirty="0" sz="800" spc="3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the</a:t>
            </a:r>
            <a:r>
              <a:rPr dirty="0" sz="800" spc="3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model</a:t>
            </a:r>
            <a:r>
              <a:rPr dirty="0" sz="800" spc="3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to</a:t>
            </a:r>
            <a:r>
              <a:rPr dirty="0" sz="800" spc="3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the</a:t>
            </a:r>
            <a:r>
              <a:rPr dirty="0" sz="800" spc="3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7DD957"/>
                </a:solidFill>
                <a:latin typeface="Courier New"/>
                <a:cs typeface="Courier New"/>
              </a:rPr>
              <a:t>data</a:t>
            </a:r>
            <a:endParaRPr sz="800">
              <a:latin typeface="Courier New"/>
              <a:cs typeface="Courier New"/>
            </a:endParaRPr>
          </a:p>
          <a:p>
            <a:pPr marL="245745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pca_model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pca.fit_transform(X_train)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#Fit to</a:t>
            </a:r>
            <a:r>
              <a:rPr dirty="0" sz="800" spc="-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data,then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transform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Predict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Labels</a:t>
            </a:r>
            <a:endParaRPr sz="800">
              <a:latin typeface="Arial"/>
              <a:cs typeface="Arial"/>
            </a:endParaRPr>
          </a:p>
          <a:p>
            <a:pPr marL="184785" marR="550545">
              <a:lnSpc>
                <a:spcPct val="1112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y_pred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 lr.predict(X_test)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#Supervised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Estimators</a:t>
            </a:r>
            <a:r>
              <a:rPr dirty="0" sz="800" spc="50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y_pred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k_means.predict(X_test)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7DD957"/>
                </a:solidFill>
                <a:latin typeface="Courier New"/>
                <a:cs typeface="Courier New"/>
              </a:rPr>
              <a:t>#Unsupervised</a:t>
            </a:r>
            <a:r>
              <a:rPr dirty="0" sz="800" spc="-5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Estimators</a:t>
            </a:r>
            <a:endParaRPr sz="800">
              <a:latin typeface="Courier New"/>
              <a:cs typeface="Courier New"/>
            </a:endParaRPr>
          </a:p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Estimate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probability of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endParaRPr sz="8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y_pred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knn.predict_proba(X_test)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24176" y="76605"/>
            <a:ext cx="3557904" cy="542163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54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Evaluate</a:t>
            </a:r>
            <a:r>
              <a:rPr dirty="0" sz="1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Model’s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1400">
              <a:latin typeface="Arial"/>
              <a:cs typeface="Arial"/>
            </a:endParaRPr>
          </a:p>
          <a:p>
            <a:pPr marL="54610" marR="2589530" indent="-37465">
              <a:lnSpc>
                <a:spcPts val="930"/>
              </a:lnSpc>
              <a:spcBef>
                <a:spcPts val="305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Classification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Metrics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r>
              <a:rPr dirty="0" sz="8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Score</a:t>
            </a:r>
            <a:endParaRPr sz="800">
              <a:latin typeface="Arial"/>
              <a:cs typeface="Arial"/>
            </a:endParaRPr>
          </a:p>
          <a:p>
            <a:pPr marL="199390">
              <a:lnSpc>
                <a:spcPts val="7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knn.score(X_test,y_test)</a:t>
            </a:r>
            <a:endParaRPr sz="800">
              <a:latin typeface="Courier New"/>
              <a:cs typeface="Courier New"/>
            </a:endParaRPr>
          </a:p>
          <a:p>
            <a:pPr marL="190500" marR="797560">
              <a:lnSpc>
                <a:spcPts val="800"/>
              </a:lnSpc>
              <a:spcBef>
                <a:spcPts val="85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3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sklearn.metrics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3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accuracy_score accuracy_score(y_test,y_pred)</a:t>
            </a:r>
            <a:endParaRPr sz="800">
              <a:latin typeface="Courier New"/>
              <a:cs typeface="Courier New"/>
            </a:endParaRPr>
          </a:p>
          <a:p>
            <a:pPr marL="28575">
              <a:lnSpc>
                <a:spcPts val="880"/>
              </a:lnSpc>
              <a:spcBef>
                <a:spcPts val="640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Classification</a:t>
            </a:r>
            <a:r>
              <a:rPr dirty="0" sz="8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800">
              <a:latin typeface="Arial"/>
              <a:cs typeface="Arial"/>
            </a:endParaRPr>
          </a:p>
          <a:p>
            <a:pPr marL="190500" marR="37084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3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sklearn.metrics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3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classification_report print(classification_report(y_test,y_pred))</a:t>
            </a:r>
            <a:endParaRPr sz="800">
              <a:latin typeface="Courier New"/>
              <a:cs typeface="Courier New"/>
            </a:endParaRPr>
          </a:p>
          <a:p>
            <a:pPr marL="43815">
              <a:lnSpc>
                <a:spcPts val="880"/>
              </a:lnSpc>
              <a:spcBef>
                <a:spcPts val="640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Confusion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800">
              <a:latin typeface="Arial"/>
              <a:cs typeface="Arial"/>
            </a:endParaRPr>
          </a:p>
          <a:p>
            <a:pPr marL="190500" marR="61468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</a:t>
            </a:r>
            <a:r>
              <a:rPr dirty="0" sz="8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.metrics</a:t>
            </a:r>
            <a:r>
              <a:rPr dirty="0" sz="8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2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confusion_matrix print(confusion_matrix(y_test,y_pred))</a:t>
            </a:r>
            <a:endParaRPr sz="800">
              <a:latin typeface="Courier New"/>
              <a:cs typeface="Courier New"/>
            </a:endParaRPr>
          </a:p>
          <a:p>
            <a:pPr marL="28575" marR="2604770" indent="-11430">
              <a:lnSpc>
                <a:spcPts val="800"/>
              </a:lnSpc>
              <a:spcBef>
                <a:spcPts val="800"/>
              </a:spcBef>
            </a:pP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Metrics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Mean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Absolute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800">
              <a:latin typeface="Arial"/>
              <a:cs typeface="Arial"/>
            </a:endParaRPr>
          </a:p>
          <a:p>
            <a:pPr marL="190500" marR="492759">
              <a:lnSpc>
                <a:spcPts val="8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3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sklearn.metrics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3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mean_absolute_error mean_absolute_error(y_test,y_pred)</a:t>
            </a:r>
            <a:endParaRPr sz="800">
              <a:latin typeface="Courier New"/>
              <a:cs typeface="Courier New"/>
            </a:endParaRPr>
          </a:p>
          <a:p>
            <a:pPr marL="28575">
              <a:lnSpc>
                <a:spcPts val="880"/>
              </a:lnSpc>
              <a:spcBef>
                <a:spcPts val="640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Squared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Error</a:t>
            </a:r>
            <a:endParaRPr sz="800">
              <a:latin typeface="Arial"/>
              <a:cs typeface="Arial"/>
            </a:endParaRPr>
          </a:p>
          <a:p>
            <a:pPr marL="190500" marR="55372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3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sklearn.metrics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3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mean_squared_error mean_squared_error(y_test,y_pred)</a:t>
            </a:r>
            <a:endParaRPr sz="800">
              <a:latin typeface="Courier New"/>
              <a:cs typeface="Courier New"/>
            </a:endParaRPr>
          </a:p>
          <a:p>
            <a:pPr marL="28575">
              <a:lnSpc>
                <a:spcPts val="880"/>
              </a:lnSpc>
              <a:spcBef>
                <a:spcPts val="645"/>
              </a:spcBef>
            </a:pP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800" spc="-40" b="0">
                <a:solidFill>
                  <a:srgbClr val="FFFFFF"/>
                </a:solidFill>
                <a:latin typeface="Microsoft JhengHei Light"/>
                <a:cs typeface="Microsoft JhengHei Light"/>
              </a:rPr>
              <a:t>²</a:t>
            </a:r>
            <a:r>
              <a:rPr dirty="0" sz="800" spc="-25" b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Score</a:t>
            </a:r>
            <a:endParaRPr sz="800">
              <a:latin typeface="Arial"/>
              <a:cs typeface="Arial"/>
            </a:endParaRPr>
          </a:p>
          <a:p>
            <a:pPr marL="190500" marR="117475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sklearn.metrics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r2_score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r2_score(y_test,</a:t>
            </a:r>
            <a:r>
              <a:rPr dirty="0" sz="800" spc="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y_pred)</a:t>
            </a:r>
            <a:endParaRPr sz="800">
              <a:latin typeface="Courier New"/>
              <a:cs typeface="Courier New"/>
            </a:endParaRPr>
          </a:p>
          <a:p>
            <a:pPr marL="28575" marR="2574925" indent="-11430">
              <a:lnSpc>
                <a:spcPts val="800"/>
              </a:lnSpc>
              <a:spcBef>
                <a:spcPts val="8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Metrics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Adjusted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Rand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800">
              <a:latin typeface="Arial"/>
              <a:cs typeface="Arial"/>
            </a:endParaRPr>
          </a:p>
          <a:p>
            <a:pPr marL="190500" marR="492759">
              <a:lnSpc>
                <a:spcPts val="800"/>
              </a:lnSpc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3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sklearn.metrics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3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adjusted_rand_score adjusted_rand_score(y_test,y_pred)</a:t>
            </a:r>
            <a:endParaRPr sz="800">
              <a:latin typeface="Courier New"/>
              <a:cs typeface="Courier New"/>
            </a:endParaRPr>
          </a:p>
          <a:p>
            <a:pPr marL="5461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Homogeneity</a:t>
            </a:r>
            <a:endParaRPr sz="800">
              <a:latin typeface="Arial"/>
              <a:cs typeface="Arial"/>
            </a:endParaRPr>
          </a:p>
          <a:p>
            <a:pPr marL="190500" marR="61468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3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sklearn.metrics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3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homogeneity_score homogeneity_score(y_test,y_pred)</a:t>
            </a:r>
            <a:endParaRPr sz="800">
              <a:latin typeface="Courier New"/>
              <a:cs typeface="Courier New"/>
            </a:endParaRPr>
          </a:p>
          <a:p>
            <a:pPr marL="54610">
              <a:lnSpc>
                <a:spcPts val="880"/>
              </a:lnSpc>
              <a:spcBef>
                <a:spcPts val="6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V-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measure</a:t>
            </a:r>
            <a:endParaRPr sz="800">
              <a:latin typeface="Arial"/>
              <a:cs typeface="Arial"/>
            </a:endParaRPr>
          </a:p>
          <a:p>
            <a:pPr marL="190500" marR="749935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sklearn.metrics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-1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v_measure_score v_measure_score(y_test,y_pred)</a:t>
            </a:r>
            <a:endParaRPr sz="800">
              <a:latin typeface="Courier New"/>
              <a:cs typeface="Courier New"/>
            </a:endParaRPr>
          </a:p>
          <a:p>
            <a:pPr marL="30480">
              <a:lnSpc>
                <a:spcPts val="1605"/>
              </a:lnSpc>
              <a:spcBef>
                <a:spcPts val="509"/>
              </a:spcBef>
            </a:pP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Tune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805"/>
              </a:lnSpc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Grid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endParaRPr sz="800">
              <a:latin typeface="Arial"/>
              <a:cs typeface="Arial"/>
            </a:endParaRPr>
          </a:p>
          <a:p>
            <a:pPr marL="193675" marR="534035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from</a:t>
            </a:r>
            <a:r>
              <a:rPr dirty="0" sz="800" spc="-3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sklearn.model_selection</a:t>
            </a:r>
            <a:r>
              <a:rPr dirty="0" sz="8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-3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GridSearchCV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params</a:t>
            </a:r>
            <a:r>
              <a:rPr dirty="0" sz="8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{'n_neighbors':np.arange(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),</a:t>
            </a:r>
            <a:endParaRPr sz="800">
              <a:latin typeface="Courier New"/>
              <a:cs typeface="Courier New"/>
            </a:endParaRPr>
          </a:p>
          <a:p>
            <a:pPr marL="722630">
              <a:lnSpc>
                <a:spcPts val="72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'metric':[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'euclidean'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'cityblock'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]}</a:t>
            </a:r>
            <a:endParaRPr sz="800">
              <a:latin typeface="Courier New"/>
              <a:cs typeface="Courier New"/>
            </a:endParaRPr>
          </a:p>
          <a:p>
            <a:pPr marL="193675" marR="508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grid</a:t>
            </a:r>
            <a:r>
              <a:rPr dirty="0" sz="8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GridSearchCV(estimator</a:t>
            </a:r>
            <a:r>
              <a:rPr dirty="0" sz="8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knn,</a:t>
            </a:r>
            <a:r>
              <a:rPr dirty="0" sz="8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param_grid</a:t>
            </a:r>
            <a:r>
              <a:rPr dirty="0" sz="8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params) 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grid.fit(X_train,</a:t>
            </a:r>
            <a:r>
              <a:rPr dirty="0" sz="8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y_train)</a:t>
            </a:r>
            <a:endParaRPr sz="800">
              <a:latin typeface="Courier New"/>
              <a:cs typeface="Courier New"/>
            </a:endParaRPr>
          </a:p>
          <a:p>
            <a:pPr marL="200660" marR="1702435" indent="-6985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print(grid.best_score_) print(grid.best_estimator_)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3639" y="1893292"/>
            <a:ext cx="861060" cy="46863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Matplotlib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3639" y="2483822"/>
            <a:ext cx="2576195" cy="28714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Data,</a:t>
            </a:r>
            <a:r>
              <a:rPr dirty="0" sz="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Plot,</a:t>
            </a:r>
            <a:r>
              <a:rPr dirty="0" sz="80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Customize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Plot,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Plot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Plot.</a:t>
            </a:r>
            <a:endParaRPr sz="80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3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matplotlib.pyplot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as</a:t>
            </a:r>
            <a:r>
              <a:rPr dirty="0" sz="800" spc="3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plt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20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dirty="0" sz="8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lineplot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Prepare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8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11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2017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2018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2019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2020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2021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y =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45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47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48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50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184785" marR="5080" indent="-172720">
              <a:lnSpc>
                <a:spcPct val="111200"/>
              </a:lnSpc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Plot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Customize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Plot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plt.plot(x,y,marker=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'o'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,linestyle=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'--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'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color=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'g'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label=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'USA'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plt.xlabel(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'Years'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plt.ylabel(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'Population</a:t>
            </a:r>
            <a:r>
              <a:rPr dirty="0" sz="800" spc="9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(M)'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plt.title(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'Years</a:t>
            </a:r>
            <a:r>
              <a:rPr dirty="0" sz="800" spc="4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vs</a:t>
            </a:r>
            <a:r>
              <a:rPr dirty="0" sz="800" spc="45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Population'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plt.legend(loc=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'lower</a:t>
            </a:r>
            <a:r>
              <a:rPr dirty="0" sz="800" spc="9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right'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plt.yticks([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41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45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48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904D"/>
                </a:solidFill>
                <a:latin typeface="Courier New"/>
                <a:cs typeface="Courier New"/>
              </a:rPr>
              <a:t>51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])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Plot</a:t>
            </a:r>
            <a:endParaRPr sz="8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plt.savefig(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'example.png'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Show Plot</a:t>
            </a:r>
            <a:endParaRPr sz="8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11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plt.show()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Markers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'.',</a:t>
            </a:r>
            <a:r>
              <a:rPr dirty="0" sz="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'o',</a:t>
            </a:r>
            <a:r>
              <a:rPr dirty="0" sz="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'v',</a:t>
            </a:r>
            <a:r>
              <a:rPr dirty="0" sz="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'&lt;',</a:t>
            </a:r>
            <a:r>
              <a:rPr dirty="0" sz="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'&gt;'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40" b="1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dirty="0" sz="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Arial"/>
                <a:cs typeface="Arial"/>
              </a:rPr>
              <a:t>Styles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50">
                <a:solidFill>
                  <a:srgbClr val="FFFFFF"/>
                </a:solidFill>
                <a:latin typeface="Arial"/>
                <a:cs typeface="Arial"/>
              </a:rPr>
              <a:t>'-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',</a:t>
            </a:r>
            <a:r>
              <a:rPr dirty="0" sz="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50">
                <a:solidFill>
                  <a:srgbClr val="FFFFFF"/>
                </a:solidFill>
                <a:latin typeface="Arial"/>
                <a:cs typeface="Arial"/>
              </a:rPr>
              <a:t>'-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-',</a:t>
            </a:r>
            <a:r>
              <a:rPr dirty="0" sz="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50">
                <a:solidFill>
                  <a:srgbClr val="FFFFFF"/>
                </a:solidFill>
                <a:latin typeface="Arial"/>
                <a:cs typeface="Arial"/>
              </a:rPr>
              <a:t>'-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.',</a:t>
            </a:r>
            <a:r>
              <a:rPr dirty="0" sz="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':'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30" b="1">
                <a:solidFill>
                  <a:srgbClr val="FFFFFF"/>
                </a:solidFill>
                <a:latin typeface="Arial"/>
                <a:cs typeface="Arial"/>
              </a:rPr>
              <a:t>Colors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'b',</a:t>
            </a:r>
            <a:r>
              <a:rPr dirty="0" sz="8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'g',</a:t>
            </a:r>
            <a:r>
              <a:rPr dirty="0" sz="8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'r',</a:t>
            </a:r>
            <a:r>
              <a:rPr dirty="0" sz="8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'y'</a:t>
            </a:r>
            <a:r>
              <a:rPr dirty="0" sz="8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DD957"/>
                </a:solidFill>
                <a:latin typeface="Arial"/>
                <a:cs typeface="Arial"/>
              </a:rPr>
              <a:t>#blue,</a:t>
            </a:r>
            <a:r>
              <a:rPr dirty="0" sz="800" spc="75">
                <a:solidFill>
                  <a:srgbClr val="7DD957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DD957"/>
                </a:solidFill>
                <a:latin typeface="Arial"/>
                <a:cs typeface="Arial"/>
              </a:rPr>
              <a:t>green,</a:t>
            </a:r>
            <a:r>
              <a:rPr dirty="0" sz="800" spc="70">
                <a:solidFill>
                  <a:srgbClr val="7DD957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7DD957"/>
                </a:solidFill>
                <a:latin typeface="Arial"/>
                <a:cs typeface="Arial"/>
              </a:rPr>
              <a:t>red,</a:t>
            </a:r>
            <a:r>
              <a:rPr dirty="0" sz="800" spc="75">
                <a:solidFill>
                  <a:srgbClr val="7DD957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Arial"/>
                <a:cs typeface="Arial"/>
              </a:rPr>
              <a:t>yellow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80909" y="232717"/>
            <a:ext cx="2465070" cy="20789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Barplot</a:t>
            </a:r>
            <a:endParaRPr sz="800">
              <a:latin typeface="Arial"/>
              <a:cs typeface="Arial"/>
            </a:endParaRPr>
          </a:p>
          <a:p>
            <a:pPr marL="73025" marR="55372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'USA'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'UK'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'Australia'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40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50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33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73025" marR="1590040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plt.bar(x,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y)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plt.show()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Piechart</a:t>
            </a:r>
            <a:endParaRPr sz="800">
              <a:latin typeface="Arial"/>
              <a:cs typeface="Arial"/>
            </a:endParaRPr>
          </a:p>
          <a:p>
            <a:pPr marL="73025" marR="508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plt.pie(y,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labels=x,</a:t>
            </a:r>
            <a:r>
              <a:rPr dirty="0" sz="8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autopct=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'%.0f</a:t>
            </a:r>
            <a:r>
              <a:rPr dirty="0" sz="800" spc="50">
                <a:solidFill>
                  <a:srgbClr val="FF904D"/>
                </a:solidFill>
                <a:latin typeface="Courier New"/>
                <a:cs typeface="Courier New"/>
              </a:rPr>
              <a:t> </a:t>
            </a:r>
            <a:r>
              <a:rPr dirty="0" sz="800" spc="-20">
                <a:solidFill>
                  <a:srgbClr val="FF904D"/>
                </a:solidFill>
                <a:latin typeface="Courier New"/>
                <a:cs typeface="Courier New"/>
              </a:rPr>
              <a:t>%%'</a:t>
            </a:r>
            <a:r>
              <a:rPr dirty="0" sz="800" spc="-2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plt.show()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Histogram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ages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15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16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17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30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31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35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7302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bins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15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20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25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30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35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73025" marR="508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plt.hist(ages,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bins,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edgecolor=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'black'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plt.show()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80"/>
              </a:lnSpc>
              <a:spcBef>
                <a:spcPts val="645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Boxplots</a:t>
            </a:r>
            <a:endParaRPr sz="800">
              <a:latin typeface="Arial"/>
              <a:cs typeface="Arial"/>
            </a:endParaRPr>
          </a:p>
          <a:p>
            <a:pPr marL="7302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ages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15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16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17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30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31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35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73025" marR="1346200">
              <a:lnSpc>
                <a:spcPts val="800"/>
              </a:lnSpc>
              <a:spcBef>
                <a:spcPts val="8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plt.boxplot(ages) plt.show()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3639" y="2367162"/>
            <a:ext cx="5078095" cy="2495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80"/>
              </a:lnSpc>
              <a:spcBef>
                <a:spcPts val="100"/>
              </a:spcBef>
            </a:pPr>
            <a:r>
              <a:rPr dirty="0" baseline="3472" sz="1200" spc="-67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baseline="3472" sz="1200" spc="-15">
                <a:solidFill>
                  <a:srgbClr val="FFFFFF"/>
                </a:solidFill>
                <a:latin typeface="Arial"/>
                <a:cs typeface="Arial"/>
              </a:rPr>
              <a:t> basic </a:t>
            </a:r>
            <a:r>
              <a:rPr dirty="0" baseline="3472" sz="1200" spc="-30">
                <a:solidFill>
                  <a:srgbClr val="FFFFFF"/>
                </a:solidFill>
                <a:latin typeface="Arial"/>
                <a:cs typeface="Arial"/>
              </a:rPr>
              <a:t>steps</a:t>
            </a:r>
            <a:r>
              <a:rPr dirty="0" baseline="3472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3472" sz="1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baseline="3472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3472" sz="120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dirty="0" baseline="3472" sz="1200" spc="-15">
                <a:solidFill>
                  <a:srgbClr val="FFFFFF"/>
                </a:solidFill>
                <a:latin typeface="Arial"/>
                <a:cs typeface="Arial"/>
              </a:rPr>
              <a:t> plots </a:t>
            </a:r>
            <a:r>
              <a:rPr dirty="0" baseline="3472" sz="12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baseline="3472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3472" sz="1200">
                <a:solidFill>
                  <a:srgbClr val="FFFFFF"/>
                </a:solidFill>
                <a:latin typeface="Arial"/>
                <a:cs typeface="Arial"/>
              </a:rPr>
              <a:t>matplotlib</a:t>
            </a:r>
            <a:r>
              <a:rPr dirty="0" baseline="3472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3472" sz="12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baseline="3472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3472" sz="1200">
                <a:solidFill>
                  <a:srgbClr val="FFFFFF"/>
                </a:solidFill>
                <a:latin typeface="Arial"/>
                <a:cs typeface="Arial"/>
              </a:rPr>
              <a:t>Prepare</a:t>
            </a:r>
            <a:r>
              <a:rPr dirty="0" baseline="3472" sz="1200" spc="5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Scatterplot</a:t>
            </a:r>
            <a:endParaRPr sz="800">
              <a:latin typeface="Arial"/>
              <a:cs typeface="Arial"/>
            </a:endParaRPr>
          </a:p>
          <a:p>
            <a:pPr marL="2810510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5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4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5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6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7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22545" y="2570442"/>
            <a:ext cx="2461895" cy="20027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>
              <a:lnSpc>
                <a:spcPts val="88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7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5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5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7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6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131445" marR="128524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plt.scatter(a,</a:t>
            </a:r>
            <a:r>
              <a:rPr dirty="0" sz="800" spc="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b)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plt.show()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500" spc="-10" b="1">
                <a:solidFill>
                  <a:srgbClr val="FFFFFF"/>
                </a:solidFill>
                <a:latin typeface="Courier New"/>
                <a:cs typeface="Courier New"/>
              </a:rPr>
              <a:t>Subplots</a:t>
            </a:r>
            <a:endParaRPr sz="1500">
              <a:latin typeface="Courier New"/>
              <a:cs typeface="Courier New"/>
            </a:endParaRPr>
          </a:p>
          <a:p>
            <a:pPr marL="57150" marR="186055" indent="-635">
              <a:lnSpc>
                <a:spcPct val="111200"/>
              </a:lnSpc>
              <a:spcBef>
                <a:spcPts val="13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below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multple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plots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'n'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number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columns.</a:t>
            </a:r>
            <a:endParaRPr sz="800">
              <a:latin typeface="Arial"/>
              <a:cs typeface="Arial"/>
            </a:endParaRPr>
          </a:p>
          <a:p>
            <a:pPr marL="70485">
              <a:lnSpc>
                <a:spcPts val="855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fig,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ax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plt.subplots(nrows=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1473200" marR="5080">
              <a:lnSpc>
                <a:spcPts val="800"/>
              </a:lnSpc>
              <a:spcBef>
                <a:spcPts val="8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ncols=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 sharey=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True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figsize=(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12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4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))</a:t>
            </a:r>
            <a:endParaRPr sz="800">
              <a:latin typeface="Courier New"/>
              <a:cs typeface="Courier New"/>
            </a:endParaRPr>
          </a:p>
          <a:p>
            <a:pPr marL="131445" marR="675640" indent="-60960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Plot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Customize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Graph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ax[0].plot(x,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y,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color=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'g'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ax[0].legend()</a:t>
            </a:r>
            <a:r>
              <a:rPr dirty="0" sz="800" spc="5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ax[1].plot(a,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b,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color=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'r'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ax[1].legend()</a:t>
            </a:r>
            <a:endParaRPr sz="800">
              <a:latin typeface="Courier New"/>
              <a:cs typeface="Courier New"/>
            </a:endParaRPr>
          </a:p>
          <a:p>
            <a:pPr marL="131445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plt.show()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22947" y="1342580"/>
            <a:ext cx="1275080" cy="471805"/>
          </a:xfrm>
          <a:custGeom>
            <a:avLst/>
            <a:gdLst/>
            <a:ahLst/>
            <a:cxnLst/>
            <a:rect l="l" t="t" r="r" b="b"/>
            <a:pathLst>
              <a:path w="1275080" h="471805">
                <a:moveTo>
                  <a:pt x="1275016" y="15100"/>
                </a:moveTo>
                <a:lnTo>
                  <a:pt x="1274572" y="12877"/>
                </a:lnTo>
                <a:lnTo>
                  <a:pt x="1273225" y="9601"/>
                </a:lnTo>
                <a:lnTo>
                  <a:pt x="1272819" y="8610"/>
                </a:lnTo>
                <a:lnTo>
                  <a:pt x="1259954" y="0"/>
                </a:lnTo>
                <a:lnTo>
                  <a:pt x="1255344" y="0"/>
                </a:lnTo>
                <a:lnTo>
                  <a:pt x="1241577" y="10807"/>
                </a:lnTo>
                <a:lnTo>
                  <a:pt x="962583" y="32626"/>
                </a:lnTo>
                <a:lnTo>
                  <a:pt x="949883" y="24257"/>
                </a:lnTo>
                <a:lnTo>
                  <a:pt x="945273" y="24257"/>
                </a:lnTo>
                <a:lnTo>
                  <a:pt x="930211" y="39344"/>
                </a:lnTo>
                <a:lnTo>
                  <a:pt x="930211" y="43967"/>
                </a:lnTo>
                <a:lnTo>
                  <a:pt x="930643" y="46189"/>
                </a:lnTo>
                <a:lnTo>
                  <a:pt x="930821" y="46647"/>
                </a:lnTo>
                <a:lnTo>
                  <a:pt x="643496" y="316268"/>
                </a:lnTo>
                <a:lnTo>
                  <a:pt x="642023" y="315658"/>
                </a:lnTo>
                <a:lnTo>
                  <a:pt x="639813" y="315214"/>
                </a:lnTo>
                <a:lnTo>
                  <a:pt x="635203" y="315214"/>
                </a:lnTo>
                <a:lnTo>
                  <a:pt x="632993" y="315658"/>
                </a:lnTo>
                <a:lnTo>
                  <a:pt x="628738" y="317423"/>
                </a:lnTo>
                <a:lnTo>
                  <a:pt x="626859" y="318681"/>
                </a:lnTo>
                <a:lnTo>
                  <a:pt x="624103" y="321437"/>
                </a:lnTo>
                <a:lnTo>
                  <a:pt x="344462" y="255828"/>
                </a:lnTo>
                <a:lnTo>
                  <a:pt x="344373" y="255346"/>
                </a:lnTo>
                <a:lnTo>
                  <a:pt x="343090" y="252247"/>
                </a:lnTo>
                <a:lnTo>
                  <a:pt x="342607" y="251079"/>
                </a:lnTo>
                <a:lnTo>
                  <a:pt x="329742" y="242468"/>
                </a:lnTo>
                <a:lnTo>
                  <a:pt x="325132" y="242468"/>
                </a:lnTo>
                <a:lnTo>
                  <a:pt x="310070" y="257568"/>
                </a:lnTo>
                <a:lnTo>
                  <a:pt x="310070" y="261518"/>
                </a:lnTo>
                <a:lnTo>
                  <a:pt x="26517" y="438899"/>
                </a:lnTo>
                <a:lnTo>
                  <a:pt x="26149" y="438658"/>
                </a:lnTo>
                <a:lnTo>
                  <a:pt x="21894" y="436892"/>
                </a:lnTo>
                <a:lnTo>
                  <a:pt x="19672" y="436448"/>
                </a:lnTo>
                <a:lnTo>
                  <a:pt x="15074" y="436448"/>
                </a:lnTo>
                <a:lnTo>
                  <a:pt x="0" y="451548"/>
                </a:lnTo>
                <a:lnTo>
                  <a:pt x="0" y="456158"/>
                </a:lnTo>
                <a:lnTo>
                  <a:pt x="15074" y="471258"/>
                </a:lnTo>
                <a:lnTo>
                  <a:pt x="19672" y="471258"/>
                </a:lnTo>
                <a:lnTo>
                  <a:pt x="33413" y="460514"/>
                </a:lnTo>
                <a:lnTo>
                  <a:pt x="34302" y="458381"/>
                </a:lnTo>
                <a:lnTo>
                  <a:pt x="34747" y="456158"/>
                </a:lnTo>
                <a:lnTo>
                  <a:pt x="34747" y="452221"/>
                </a:lnTo>
                <a:lnTo>
                  <a:pt x="318300" y="274840"/>
                </a:lnTo>
                <a:lnTo>
                  <a:pt x="318668" y="275082"/>
                </a:lnTo>
                <a:lnTo>
                  <a:pt x="322922" y="276847"/>
                </a:lnTo>
                <a:lnTo>
                  <a:pt x="325132" y="277279"/>
                </a:lnTo>
                <a:lnTo>
                  <a:pt x="329742" y="277279"/>
                </a:lnTo>
                <a:lnTo>
                  <a:pt x="331965" y="276847"/>
                </a:lnTo>
                <a:lnTo>
                  <a:pt x="336219" y="275082"/>
                </a:lnTo>
                <a:lnTo>
                  <a:pt x="338099" y="273812"/>
                </a:lnTo>
                <a:lnTo>
                  <a:pt x="340842" y="271068"/>
                </a:lnTo>
                <a:lnTo>
                  <a:pt x="620483" y="336677"/>
                </a:lnTo>
                <a:lnTo>
                  <a:pt x="635203" y="350024"/>
                </a:lnTo>
                <a:lnTo>
                  <a:pt x="639813" y="350024"/>
                </a:lnTo>
                <a:lnTo>
                  <a:pt x="653935" y="338366"/>
                </a:lnTo>
                <a:lnTo>
                  <a:pt x="654443" y="337146"/>
                </a:lnTo>
                <a:lnTo>
                  <a:pt x="654875" y="334924"/>
                </a:lnTo>
                <a:lnTo>
                  <a:pt x="654875" y="330314"/>
                </a:lnTo>
                <a:lnTo>
                  <a:pt x="654443" y="328091"/>
                </a:lnTo>
                <a:lnTo>
                  <a:pt x="654253" y="327634"/>
                </a:lnTo>
                <a:lnTo>
                  <a:pt x="941590" y="58026"/>
                </a:lnTo>
                <a:lnTo>
                  <a:pt x="943063" y="58623"/>
                </a:lnTo>
                <a:lnTo>
                  <a:pt x="945273" y="59067"/>
                </a:lnTo>
                <a:lnTo>
                  <a:pt x="949883" y="59067"/>
                </a:lnTo>
                <a:lnTo>
                  <a:pt x="963650" y="48260"/>
                </a:lnTo>
                <a:lnTo>
                  <a:pt x="1242631" y="26441"/>
                </a:lnTo>
                <a:lnTo>
                  <a:pt x="1255344" y="34810"/>
                </a:lnTo>
                <a:lnTo>
                  <a:pt x="1259954" y="34810"/>
                </a:lnTo>
                <a:lnTo>
                  <a:pt x="1275016" y="19723"/>
                </a:lnTo>
                <a:lnTo>
                  <a:pt x="1275016" y="15100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3168" y="120767"/>
            <a:ext cx="1933575" cy="721360"/>
          </a:xfrm>
          <a:prstGeom prst="rect"/>
        </p:spPr>
        <p:txBody>
          <a:bodyPr wrap="square" lIns="0" tIns="78105" rIns="0" bIns="0" rtlCol="0" vert="horz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615"/>
              </a:spcBef>
            </a:pPr>
            <a:r>
              <a:rPr dirty="0" sz="2500" spc="-125" b="0">
                <a:latin typeface="Arial Black"/>
                <a:cs typeface="Arial Black"/>
              </a:rPr>
              <a:t>Data</a:t>
            </a:r>
            <a:r>
              <a:rPr dirty="0" sz="2500" spc="-185" b="0">
                <a:latin typeface="Arial Black"/>
                <a:cs typeface="Arial Black"/>
              </a:rPr>
              <a:t> </a:t>
            </a:r>
            <a:r>
              <a:rPr dirty="0" sz="2500" spc="-25" b="0">
                <a:latin typeface="Arial Black"/>
                <a:cs typeface="Arial Black"/>
              </a:rPr>
              <a:t>Viz </a:t>
            </a:r>
            <a:r>
              <a:rPr dirty="0" sz="2500" spc="-165" b="0">
                <a:latin typeface="Arial Black"/>
                <a:cs typeface="Arial Black"/>
              </a:rPr>
              <a:t>Cheat</a:t>
            </a:r>
            <a:r>
              <a:rPr dirty="0" sz="2500" spc="-185" b="0">
                <a:latin typeface="Arial Black"/>
                <a:cs typeface="Arial Black"/>
              </a:rPr>
              <a:t> </a:t>
            </a:r>
            <a:r>
              <a:rPr dirty="0" sz="2500" spc="-165" b="0">
                <a:latin typeface="Arial Black"/>
                <a:cs typeface="Arial Black"/>
              </a:rPr>
              <a:t>Sheet</a:t>
            </a:r>
            <a:endParaRPr sz="2500">
              <a:latin typeface="Arial Black"/>
              <a:cs typeface="Arial Black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19248" y="1192676"/>
            <a:ext cx="1515745" cy="791210"/>
            <a:chOff x="519248" y="1192676"/>
            <a:chExt cx="1515745" cy="791210"/>
          </a:xfrm>
        </p:grpSpPr>
        <p:sp>
          <p:nvSpPr>
            <p:cNvPr id="10" name="object 10" descr=""/>
            <p:cNvSpPr/>
            <p:nvPr/>
          </p:nvSpPr>
          <p:spPr>
            <a:xfrm>
              <a:off x="557384" y="1250023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w="0" h="676910">
                  <a:moveTo>
                    <a:pt x="0" y="676426"/>
                  </a:moveTo>
                  <a:lnTo>
                    <a:pt x="0" y="0"/>
                  </a:lnTo>
                </a:path>
              </a:pathLst>
            </a:custGeom>
            <a:ln w="191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28798" y="1202226"/>
              <a:ext cx="57785" cy="38735"/>
            </a:xfrm>
            <a:custGeom>
              <a:avLst/>
              <a:gdLst/>
              <a:ahLst/>
              <a:cxnLst/>
              <a:rect l="l" t="t" r="r" b="b"/>
              <a:pathLst>
                <a:path w="57784" h="38734">
                  <a:moveTo>
                    <a:pt x="57172" y="38237"/>
                  </a:moveTo>
                  <a:lnTo>
                    <a:pt x="0" y="38237"/>
                  </a:lnTo>
                  <a:lnTo>
                    <a:pt x="28586" y="0"/>
                  </a:lnTo>
                  <a:lnTo>
                    <a:pt x="57172" y="382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28798" y="1202226"/>
              <a:ext cx="57785" cy="38735"/>
            </a:xfrm>
            <a:custGeom>
              <a:avLst/>
              <a:gdLst/>
              <a:ahLst/>
              <a:cxnLst/>
              <a:rect l="l" t="t" r="r" b="b"/>
              <a:pathLst>
                <a:path w="57784" h="38734">
                  <a:moveTo>
                    <a:pt x="0" y="38237"/>
                  </a:moveTo>
                  <a:lnTo>
                    <a:pt x="28586" y="0"/>
                  </a:lnTo>
                  <a:lnTo>
                    <a:pt x="57172" y="38237"/>
                  </a:lnTo>
                  <a:lnTo>
                    <a:pt x="0" y="38237"/>
                  </a:lnTo>
                  <a:close/>
                </a:path>
              </a:pathLst>
            </a:custGeom>
            <a:ln w="190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57419" y="1945585"/>
              <a:ext cx="1420495" cy="0"/>
            </a:xfrm>
            <a:custGeom>
              <a:avLst/>
              <a:gdLst/>
              <a:ahLst/>
              <a:cxnLst/>
              <a:rect l="l" t="t" r="r" b="b"/>
              <a:pathLst>
                <a:path w="1420495" h="0">
                  <a:moveTo>
                    <a:pt x="0" y="0"/>
                  </a:moveTo>
                  <a:lnTo>
                    <a:pt x="1419937" y="0"/>
                  </a:lnTo>
                </a:path>
              </a:pathLst>
            </a:custGeom>
            <a:ln w="190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986873" y="1916998"/>
              <a:ext cx="38100" cy="57785"/>
            </a:xfrm>
            <a:custGeom>
              <a:avLst/>
              <a:gdLst/>
              <a:ahLst/>
              <a:cxnLst/>
              <a:rect l="l" t="t" r="r" b="b"/>
              <a:pathLst>
                <a:path w="38100" h="57785">
                  <a:moveTo>
                    <a:pt x="0" y="57172"/>
                  </a:moveTo>
                  <a:lnTo>
                    <a:pt x="0" y="0"/>
                  </a:lnTo>
                  <a:lnTo>
                    <a:pt x="38061" y="28586"/>
                  </a:lnTo>
                  <a:lnTo>
                    <a:pt x="0" y="57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986873" y="1916998"/>
              <a:ext cx="38100" cy="57785"/>
            </a:xfrm>
            <a:custGeom>
              <a:avLst/>
              <a:gdLst/>
              <a:ahLst/>
              <a:cxnLst/>
              <a:rect l="l" t="t" r="r" b="b"/>
              <a:pathLst>
                <a:path w="38100" h="57785">
                  <a:moveTo>
                    <a:pt x="0" y="0"/>
                  </a:moveTo>
                  <a:lnTo>
                    <a:pt x="38061" y="28586"/>
                  </a:lnTo>
                  <a:lnTo>
                    <a:pt x="0" y="57172"/>
                  </a:lnTo>
                  <a:lnTo>
                    <a:pt x="0" y="0"/>
                  </a:lnTo>
                  <a:close/>
                </a:path>
              </a:pathLst>
            </a:custGeom>
            <a:ln w="190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857" y="178016"/>
            <a:ext cx="362093" cy="362093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5376853" y="144551"/>
            <a:ext cx="2637155" cy="530034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45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endParaRPr sz="140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254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1000">
              <a:latin typeface="Arial"/>
              <a:cs typeface="Arial"/>
            </a:endParaRPr>
          </a:p>
          <a:p>
            <a:pPr marL="52705">
              <a:lnSpc>
                <a:spcPts val="880"/>
              </a:lnSpc>
              <a:spcBef>
                <a:spcPts val="65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1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seaborn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as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sns</a:t>
            </a:r>
            <a:endParaRPr sz="800">
              <a:latin typeface="Courier New"/>
              <a:cs typeface="Courier New"/>
            </a:endParaRPr>
          </a:p>
          <a:p>
            <a:pPr marL="52705" marR="68580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3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matplotlib.pyplot</a:t>
            </a:r>
            <a:r>
              <a:rPr dirty="0" sz="8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as</a:t>
            </a:r>
            <a:r>
              <a:rPr dirty="0" sz="800" spc="3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plt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import</a:t>
            </a:r>
            <a:r>
              <a:rPr dirty="0" sz="800" spc="15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pandas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CB6BE6"/>
                </a:solidFill>
                <a:latin typeface="Courier New"/>
                <a:cs typeface="Courier New"/>
              </a:rPr>
              <a:t>as</a:t>
            </a:r>
            <a:r>
              <a:rPr dirty="0" sz="800" spc="20">
                <a:solidFill>
                  <a:srgbClr val="CB6BE6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pd</a:t>
            </a:r>
            <a:endParaRPr sz="800">
              <a:latin typeface="Courier New"/>
              <a:cs typeface="Courier New"/>
            </a:endParaRPr>
          </a:p>
          <a:p>
            <a:pPr marL="92075">
              <a:lnSpc>
                <a:spcPts val="720"/>
              </a:lnSpc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Lineplot</a:t>
            </a:r>
            <a:endParaRPr sz="800">
              <a:latin typeface="Arial"/>
              <a:cs typeface="Arial"/>
            </a:endParaRPr>
          </a:p>
          <a:p>
            <a:pPr marL="12382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plt.figure(figsize=(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10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25">
                <a:solidFill>
                  <a:srgbClr val="FF904D"/>
                </a:solidFill>
                <a:latin typeface="Courier New"/>
                <a:cs typeface="Courier New"/>
              </a:rPr>
              <a:t>5</a:t>
            </a:r>
            <a:r>
              <a:rPr dirty="0" sz="800" spc="-25">
                <a:solidFill>
                  <a:srgbClr val="FFFFFF"/>
                </a:solidFill>
                <a:latin typeface="Courier New"/>
                <a:cs typeface="Courier New"/>
              </a:rPr>
              <a:t>))</a:t>
            </a:r>
            <a:endParaRPr sz="800">
              <a:latin typeface="Courier New"/>
              <a:cs typeface="Courier New"/>
            </a:endParaRPr>
          </a:p>
          <a:p>
            <a:pPr marL="123825" marR="508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flights</a:t>
            </a:r>
            <a:r>
              <a:rPr dirty="0" sz="8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sns.load_dataset(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"flights"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may_flights=flights.query(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"month=='May'"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ax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sns.lineplot(data=may_flights,</a:t>
            </a:r>
            <a:endParaRPr sz="800">
              <a:latin typeface="Courier New"/>
              <a:cs typeface="Courier New"/>
            </a:endParaRPr>
          </a:p>
          <a:p>
            <a:pPr marL="1221105" marR="492759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x=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"year"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 y=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"passengers"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550545" marR="127000" indent="-42735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ax.set(xlabel=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'x'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ylabel=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'y'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title='my_title,</a:t>
            </a:r>
            <a:r>
              <a:rPr dirty="0" sz="800" spc="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xticks=[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2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])</a:t>
            </a:r>
            <a:endParaRPr sz="800">
              <a:latin typeface="Courier New"/>
              <a:cs typeface="Courier New"/>
            </a:endParaRPr>
          </a:p>
          <a:p>
            <a:pPr marL="123825">
              <a:lnSpc>
                <a:spcPts val="72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ax.legend(title='my_legend,</a:t>
            </a:r>
            <a:endParaRPr sz="800">
              <a:latin typeface="Courier New"/>
              <a:cs typeface="Courier New"/>
            </a:endParaRPr>
          </a:p>
          <a:p>
            <a:pPr marL="123825" marR="797560" indent="609600">
              <a:lnSpc>
                <a:spcPts val="800"/>
              </a:lnSpc>
              <a:spcBef>
                <a:spcPts val="80"/>
              </a:spcBef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title_fontsize=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13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plt.show()</a:t>
            </a:r>
            <a:endParaRPr sz="800">
              <a:latin typeface="Courier New"/>
              <a:cs typeface="Courier New"/>
            </a:endParaRPr>
          </a:p>
          <a:p>
            <a:pPr marL="52705">
              <a:lnSpc>
                <a:spcPts val="880"/>
              </a:lnSpc>
              <a:spcBef>
                <a:spcPts val="645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Barplot</a:t>
            </a:r>
            <a:endParaRPr sz="800">
              <a:latin typeface="Arial"/>
              <a:cs typeface="Arial"/>
            </a:endParaRPr>
          </a:p>
          <a:p>
            <a:pPr marL="113664" marR="62484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tips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sns.load_dataset(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"tips"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ax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sns.barplot(x=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"day"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1149985" marR="624840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y="total_bill, data=tips)</a:t>
            </a:r>
            <a:endParaRPr sz="800">
              <a:latin typeface="Courier New"/>
              <a:cs typeface="Courier New"/>
            </a:endParaRPr>
          </a:p>
          <a:p>
            <a:pPr marL="52705">
              <a:lnSpc>
                <a:spcPts val="720"/>
              </a:lnSpc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Histogram</a:t>
            </a:r>
            <a:endParaRPr sz="800">
              <a:latin typeface="Arial"/>
              <a:cs typeface="Arial"/>
            </a:endParaRPr>
          </a:p>
          <a:p>
            <a:pPr marL="113664" marR="13716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penguins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sns.load_dataset(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"penguins"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sns.histplot(data=penguins,</a:t>
            </a:r>
            <a:endParaRPr sz="800">
              <a:latin typeface="Courier New"/>
              <a:cs typeface="Courier New"/>
            </a:endParaRPr>
          </a:p>
          <a:p>
            <a:pPr marL="906144">
              <a:lnSpc>
                <a:spcPts val="72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x=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"flipper_length_mm"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52705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Boxplot</a:t>
            </a:r>
            <a:endParaRPr sz="800">
              <a:latin typeface="Arial"/>
              <a:cs typeface="Arial"/>
            </a:endParaRPr>
          </a:p>
          <a:p>
            <a:pPr marL="113664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tips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sns.load_dataset(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"tips"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13664">
              <a:lnSpc>
                <a:spcPts val="88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ax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sns.boxplot(x=tips[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"total_bill"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])</a:t>
            </a:r>
            <a:endParaRPr sz="800">
              <a:latin typeface="Courier New"/>
              <a:cs typeface="Courier New"/>
            </a:endParaRPr>
          </a:p>
          <a:p>
            <a:pPr marL="52705">
              <a:lnSpc>
                <a:spcPts val="880"/>
              </a:lnSpc>
              <a:spcBef>
                <a:spcPts val="640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Scatterplot</a:t>
            </a:r>
            <a:endParaRPr sz="800">
              <a:latin typeface="Arial"/>
              <a:cs typeface="Arial"/>
            </a:endParaRPr>
          </a:p>
          <a:p>
            <a:pPr marL="174625" marR="563880">
              <a:lnSpc>
                <a:spcPts val="800"/>
              </a:lnSpc>
              <a:spcBef>
                <a:spcPts val="80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tips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8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sns.load_dataset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("tips"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sns.scatterplot(data=tips,</a:t>
            </a:r>
            <a:endParaRPr sz="800">
              <a:latin typeface="Courier New"/>
              <a:cs typeface="Courier New"/>
            </a:endParaRPr>
          </a:p>
          <a:p>
            <a:pPr marL="1149985" marR="563880">
              <a:lnSpc>
                <a:spcPts val="80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x=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"total_bill"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, y=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"tip"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0"/>
              </a:lnSpc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Figure</a:t>
            </a: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aesthetics</a:t>
            </a:r>
            <a:endParaRPr sz="1000">
              <a:latin typeface="Arial"/>
              <a:cs typeface="Arial"/>
            </a:endParaRPr>
          </a:p>
          <a:p>
            <a:pPr marL="113664" marR="320040">
              <a:lnSpc>
                <a:spcPts val="800"/>
              </a:lnSpc>
              <a:spcBef>
                <a:spcPts val="95"/>
              </a:spcBef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sns.set_style(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'darkgrid'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dirty="0" sz="800" spc="1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#stlyes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sns.set_palette(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'husl'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3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dirty="0" sz="8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#palettes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sns.color_palette(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'husl'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dirty="0" sz="800" spc="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7DD957"/>
                </a:solidFill>
                <a:latin typeface="Courier New"/>
                <a:cs typeface="Courier New"/>
              </a:rPr>
              <a:t>#colors</a:t>
            </a:r>
            <a:endParaRPr sz="800">
              <a:latin typeface="Courier New"/>
              <a:cs typeface="Courier New"/>
            </a:endParaRPr>
          </a:p>
          <a:p>
            <a:pPr marL="78740" marR="333375" indent="-26670">
              <a:lnSpc>
                <a:spcPts val="800"/>
              </a:lnSpc>
              <a:spcBef>
                <a:spcPts val="800"/>
              </a:spcBef>
            </a:pPr>
            <a:r>
              <a:rPr dirty="0" sz="800" spc="-25">
                <a:solidFill>
                  <a:srgbClr val="FFFFFF"/>
                </a:solidFill>
                <a:latin typeface="Arial"/>
                <a:cs typeface="Arial"/>
              </a:rPr>
              <a:t>Fontsize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of the 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axes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title, x and y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labels,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 tick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labels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legend:</a:t>
            </a:r>
            <a:endParaRPr sz="800">
              <a:latin typeface="Arial"/>
              <a:cs typeface="Arial"/>
            </a:endParaRPr>
          </a:p>
          <a:p>
            <a:pPr marL="113664" marR="747395">
              <a:lnSpc>
                <a:spcPts val="800"/>
              </a:lnSpc>
            </a:pP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plt.rc(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'axes'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titlesize=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18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plt.rc(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'axes'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labelsize=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14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plt.rc(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'xtick'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labelsize=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13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plt.rc(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'ytick'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labelsize=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13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plt.rc(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'legend'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fontsize=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13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plt.rc(</a:t>
            </a:r>
            <a:r>
              <a:rPr dirty="0" sz="800">
                <a:solidFill>
                  <a:srgbClr val="FF904D"/>
                </a:solidFill>
                <a:latin typeface="Courier New"/>
                <a:cs typeface="Courier New"/>
              </a:rPr>
              <a:t>'font'</a:t>
            </a:r>
            <a:r>
              <a:rPr dirty="0" sz="8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8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size=</a:t>
            </a:r>
            <a:r>
              <a:rPr dirty="0" sz="800" spc="-10">
                <a:solidFill>
                  <a:srgbClr val="FF904D"/>
                </a:solidFill>
                <a:latin typeface="Courier New"/>
                <a:cs typeface="Courier New"/>
              </a:rPr>
              <a:t>13</a:t>
            </a: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842514" y="2004167"/>
            <a:ext cx="3079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X-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axis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43639" y="1240132"/>
            <a:ext cx="30226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axis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62696" y="815642"/>
            <a:ext cx="2621280" cy="44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" marR="5080" indent="-26670">
              <a:lnSpc>
                <a:spcPct val="111200"/>
              </a:lnSpc>
              <a:spcBef>
                <a:spcPts val="100"/>
              </a:spcBef>
            </a:pPr>
            <a:r>
              <a:rPr dirty="0" sz="800" spc="20">
                <a:solidFill>
                  <a:srgbClr val="FFFFFF"/>
                </a:solidFill>
                <a:latin typeface="Arial"/>
                <a:cs typeface="Arial"/>
              </a:rPr>
              <a:t>Matplotlib</a:t>
            </a:r>
            <a:r>
              <a:rPr dirty="0" sz="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Arial"/>
                <a:cs typeface="Arial"/>
              </a:rPr>
              <a:t>is a Python 2D plotting library that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produces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figures</a:t>
            </a:r>
            <a:r>
              <a:rPr dirty="0" sz="8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8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variety</a:t>
            </a:r>
            <a:r>
              <a:rPr dirty="0" sz="8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8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formats.</a:t>
            </a:r>
            <a:endParaRPr sz="800">
              <a:latin typeface="Arial"/>
              <a:cs typeface="Arial"/>
            </a:endParaRPr>
          </a:p>
          <a:p>
            <a:pPr algn="ctr" marR="492125">
              <a:lnSpc>
                <a:spcPct val="100000"/>
              </a:lnSpc>
              <a:spcBef>
                <a:spcPts val="219"/>
              </a:spcBef>
            </a:pP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Figure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904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2024-02-06T17:14:41Z</dcterms:created>
  <dcterms:modified xsi:type="dcterms:W3CDTF">2024-02-06T17:14:41Z</dcterms:modified>
</cp:coreProperties>
</file>