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60" r:id="rId3"/>
    <p:sldId id="26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1"/>
    <p:restoredTop sz="94624"/>
  </p:normalViewPr>
  <p:slideViewPr>
    <p:cSldViewPr snapToGrid="0">
      <p:cViewPr varScale="1">
        <p:scale>
          <a:sx n="106" d="100"/>
          <a:sy n="106" d="100"/>
        </p:scale>
        <p:origin x="8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95E92-504E-A8C1-726F-0CDE7AC3171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E65ACEE-732D-079D-DFD2-2455200DCD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D28130F-8EB0-209B-8F42-A44AEE865E66}"/>
              </a:ext>
            </a:extLst>
          </p:cNvPr>
          <p:cNvSpPr>
            <a:spLocks noGrp="1"/>
          </p:cNvSpPr>
          <p:nvPr>
            <p:ph type="dt" sz="half" idx="10"/>
          </p:nvPr>
        </p:nvSpPr>
        <p:spPr/>
        <p:txBody>
          <a:bodyPr/>
          <a:lstStyle/>
          <a:p>
            <a:fld id="{212B90CA-DC8E-2349-9567-87436E87E22B}" type="datetimeFigureOut">
              <a:rPr lang="en-US" smtClean="0"/>
              <a:t>10/9/24</a:t>
            </a:fld>
            <a:endParaRPr lang="en-US"/>
          </a:p>
        </p:txBody>
      </p:sp>
      <p:sp>
        <p:nvSpPr>
          <p:cNvPr id="5" name="Footer Placeholder 4">
            <a:extLst>
              <a:ext uri="{FF2B5EF4-FFF2-40B4-BE49-F238E27FC236}">
                <a16:creationId xmlns:a16="http://schemas.microsoft.com/office/drawing/2014/main" id="{2AEB7A80-5B27-C523-FE03-C62E6FE6A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4F408-28A8-A3C3-2A87-B876C3970507}"/>
              </a:ext>
            </a:extLst>
          </p:cNvPr>
          <p:cNvSpPr>
            <a:spLocks noGrp="1"/>
          </p:cNvSpPr>
          <p:nvPr>
            <p:ph type="sldNum" sz="quarter" idx="12"/>
          </p:nvPr>
        </p:nvSpPr>
        <p:spPr/>
        <p:txBody>
          <a:bodyPr/>
          <a:lstStyle/>
          <a:p>
            <a:fld id="{D702885C-327A-E64A-B95C-DAFBF4190BCB}" type="slidenum">
              <a:rPr lang="en-US" smtClean="0"/>
              <a:t>‹#›</a:t>
            </a:fld>
            <a:endParaRPr lang="en-US"/>
          </a:p>
        </p:txBody>
      </p:sp>
    </p:spTree>
    <p:extLst>
      <p:ext uri="{BB962C8B-B14F-4D97-AF65-F5344CB8AC3E}">
        <p14:creationId xmlns:p14="http://schemas.microsoft.com/office/powerpoint/2010/main" val="222300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D218-E08F-5E51-57C0-0CEF23E67B1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4BCCD8E-984F-2D40-2C61-7CE03A824DF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76E41DC-2A2B-4090-6E29-4CCC2E5E3309}"/>
              </a:ext>
            </a:extLst>
          </p:cNvPr>
          <p:cNvSpPr>
            <a:spLocks noGrp="1"/>
          </p:cNvSpPr>
          <p:nvPr>
            <p:ph type="dt" sz="half" idx="10"/>
          </p:nvPr>
        </p:nvSpPr>
        <p:spPr/>
        <p:txBody>
          <a:bodyPr/>
          <a:lstStyle/>
          <a:p>
            <a:fld id="{212B90CA-DC8E-2349-9567-87436E87E22B}" type="datetimeFigureOut">
              <a:rPr lang="en-US" smtClean="0"/>
              <a:t>10/9/24</a:t>
            </a:fld>
            <a:endParaRPr lang="en-US"/>
          </a:p>
        </p:txBody>
      </p:sp>
      <p:sp>
        <p:nvSpPr>
          <p:cNvPr id="5" name="Footer Placeholder 4">
            <a:extLst>
              <a:ext uri="{FF2B5EF4-FFF2-40B4-BE49-F238E27FC236}">
                <a16:creationId xmlns:a16="http://schemas.microsoft.com/office/drawing/2014/main" id="{8421075F-21AB-34D7-A937-099B6C07B2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32195E-3EF3-5A68-1DAA-AB68B0B81B76}"/>
              </a:ext>
            </a:extLst>
          </p:cNvPr>
          <p:cNvSpPr>
            <a:spLocks noGrp="1"/>
          </p:cNvSpPr>
          <p:nvPr>
            <p:ph type="sldNum" sz="quarter" idx="12"/>
          </p:nvPr>
        </p:nvSpPr>
        <p:spPr/>
        <p:txBody>
          <a:bodyPr/>
          <a:lstStyle/>
          <a:p>
            <a:fld id="{D702885C-327A-E64A-B95C-DAFBF4190BCB}" type="slidenum">
              <a:rPr lang="en-US" smtClean="0"/>
              <a:t>‹#›</a:t>
            </a:fld>
            <a:endParaRPr lang="en-US"/>
          </a:p>
        </p:txBody>
      </p:sp>
    </p:spTree>
    <p:extLst>
      <p:ext uri="{BB962C8B-B14F-4D97-AF65-F5344CB8AC3E}">
        <p14:creationId xmlns:p14="http://schemas.microsoft.com/office/powerpoint/2010/main" val="1165857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8DBC3E-B9AA-51FA-4484-6C0A7C4BDC8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4F46AC6-CB3B-1197-E3C9-0EBBE8381BC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CF7421-F800-3972-2881-545500013FAA}"/>
              </a:ext>
            </a:extLst>
          </p:cNvPr>
          <p:cNvSpPr>
            <a:spLocks noGrp="1"/>
          </p:cNvSpPr>
          <p:nvPr>
            <p:ph type="dt" sz="half" idx="10"/>
          </p:nvPr>
        </p:nvSpPr>
        <p:spPr/>
        <p:txBody>
          <a:bodyPr/>
          <a:lstStyle/>
          <a:p>
            <a:fld id="{212B90CA-DC8E-2349-9567-87436E87E22B}" type="datetimeFigureOut">
              <a:rPr lang="en-US" smtClean="0"/>
              <a:t>10/9/24</a:t>
            </a:fld>
            <a:endParaRPr lang="en-US"/>
          </a:p>
        </p:txBody>
      </p:sp>
      <p:sp>
        <p:nvSpPr>
          <p:cNvPr id="5" name="Footer Placeholder 4">
            <a:extLst>
              <a:ext uri="{FF2B5EF4-FFF2-40B4-BE49-F238E27FC236}">
                <a16:creationId xmlns:a16="http://schemas.microsoft.com/office/drawing/2014/main" id="{AD9B100A-CB43-BCC2-E57E-33118D068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214D7B-E4AB-5EB4-DD54-697D8AB7DFD6}"/>
              </a:ext>
            </a:extLst>
          </p:cNvPr>
          <p:cNvSpPr>
            <a:spLocks noGrp="1"/>
          </p:cNvSpPr>
          <p:nvPr>
            <p:ph type="sldNum" sz="quarter" idx="12"/>
          </p:nvPr>
        </p:nvSpPr>
        <p:spPr/>
        <p:txBody>
          <a:bodyPr/>
          <a:lstStyle/>
          <a:p>
            <a:fld id="{D702885C-327A-E64A-B95C-DAFBF4190BCB}" type="slidenum">
              <a:rPr lang="en-US" smtClean="0"/>
              <a:t>‹#›</a:t>
            </a:fld>
            <a:endParaRPr lang="en-US"/>
          </a:p>
        </p:txBody>
      </p:sp>
    </p:spTree>
    <p:extLst>
      <p:ext uri="{BB962C8B-B14F-4D97-AF65-F5344CB8AC3E}">
        <p14:creationId xmlns:p14="http://schemas.microsoft.com/office/powerpoint/2010/main" val="1241035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205A-F5A2-F5DF-801C-4F8C95AF678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CD7B5B2-7A3B-776E-684D-371324D50A2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A7B17C4-E960-2001-6AE2-3A2144557F01}"/>
              </a:ext>
            </a:extLst>
          </p:cNvPr>
          <p:cNvSpPr>
            <a:spLocks noGrp="1"/>
          </p:cNvSpPr>
          <p:nvPr>
            <p:ph type="dt" sz="half" idx="10"/>
          </p:nvPr>
        </p:nvSpPr>
        <p:spPr/>
        <p:txBody>
          <a:bodyPr/>
          <a:lstStyle/>
          <a:p>
            <a:fld id="{212B90CA-DC8E-2349-9567-87436E87E22B}" type="datetimeFigureOut">
              <a:rPr lang="en-US" smtClean="0"/>
              <a:t>10/9/24</a:t>
            </a:fld>
            <a:endParaRPr lang="en-US"/>
          </a:p>
        </p:txBody>
      </p:sp>
      <p:sp>
        <p:nvSpPr>
          <p:cNvPr id="5" name="Footer Placeholder 4">
            <a:extLst>
              <a:ext uri="{FF2B5EF4-FFF2-40B4-BE49-F238E27FC236}">
                <a16:creationId xmlns:a16="http://schemas.microsoft.com/office/drawing/2014/main" id="{BB0B905D-840D-FE3C-6D00-EE0C50AFFC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6EA3E6-EEEA-68CF-D864-B0A1B1E5A681}"/>
              </a:ext>
            </a:extLst>
          </p:cNvPr>
          <p:cNvSpPr>
            <a:spLocks noGrp="1"/>
          </p:cNvSpPr>
          <p:nvPr>
            <p:ph type="sldNum" sz="quarter" idx="12"/>
          </p:nvPr>
        </p:nvSpPr>
        <p:spPr/>
        <p:txBody>
          <a:bodyPr/>
          <a:lstStyle/>
          <a:p>
            <a:fld id="{D702885C-327A-E64A-B95C-DAFBF4190BCB}" type="slidenum">
              <a:rPr lang="en-US" smtClean="0"/>
              <a:t>‹#›</a:t>
            </a:fld>
            <a:endParaRPr lang="en-US"/>
          </a:p>
        </p:txBody>
      </p:sp>
    </p:spTree>
    <p:extLst>
      <p:ext uri="{BB962C8B-B14F-4D97-AF65-F5344CB8AC3E}">
        <p14:creationId xmlns:p14="http://schemas.microsoft.com/office/powerpoint/2010/main" val="1208251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C8545-BE34-FD6A-5283-C08F0F03892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DC93407-F603-3782-2929-BCEB5CAB26C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FE7B79E-EC81-274F-E0B0-17D0BACCAAC3}"/>
              </a:ext>
            </a:extLst>
          </p:cNvPr>
          <p:cNvSpPr>
            <a:spLocks noGrp="1"/>
          </p:cNvSpPr>
          <p:nvPr>
            <p:ph type="dt" sz="half" idx="10"/>
          </p:nvPr>
        </p:nvSpPr>
        <p:spPr/>
        <p:txBody>
          <a:bodyPr/>
          <a:lstStyle/>
          <a:p>
            <a:fld id="{212B90CA-DC8E-2349-9567-87436E87E22B}" type="datetimeFigureOut">
              <a:rPr lang="en-US" smtClean="0"/>
              <a:t>10/9/24</a:t>
            </a:fld>
            <a:endParaRPr lang="en-US"/>
          </a:p>
        </p:txBody>
      </p:sp>
      <p:sp>
        <p:nvSpPr>
          <p:cNvPr id="5" name="Footer Placeholder 4">
            <a:extLst>
              <a:ext uri="{FF2B5EF4-FFF2-40B4-BE49-F238E27FC236}">
                <a16:creationId xmlns:a16="http://schemas.microsoft.com/office/drawing/2014/main" id="{3C675B54-22B8-64DB-45D5-A5869608B5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70737-DA80-0C10-6C4D-D1677B96D4AE}"/>
              </a:ext>
            </a:extLst>
          </p:cNvPr>
          <p:cNvSpPr>
            <a:spLocks noGrp="1"/>
          </p:cNvSpPr>
          <p:nvPr>
            <p:ph type="sldNum" sz="quarter" idx="12"/>
          </p:nvPr>
        </p:nvSpPr>
        <p:spPr/>
        <p:txBody>
          <a:bodyPr/>
          <a:lstStyle/>
          <a:p>
            <a:fld id="{D702885C-327A-E64A-B95C-DAFBF4190BCB}" type="slidenum">
              <a:rPr lang="en-US" smtClean="0"/>
              <a:t>‹#›</a:t>
            </a:fld>
            <a:endParaRPr lang="en-US"/>
          </a:p>
        </p:txBody>
      </p:sp>
    </p:spTree>
    <p:extLst>
      <p:ext uri="{BB962C8B-B14F-4D97-AF65-F5344CB8AC3E}">
        <p14:creationId xmlns:p14="http://schemas.microsoft.com/office/powerpoint/2010/main" val="969720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56D8-878F-4990-BD97-9E39967600F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91EC3BA-CBDF-75F4-5541-E790790409A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B79CEBB-EEE0-D949-3500-46FFE67C89B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05D0169-D3FF-E036-24D3-C050AB7A58CB}"/>
              </a:ext>
            </a:extLst>
          </p:cNvPr>
          <p:cNvSpPr>
            <a:spLocks noGrp="1"/>
          </p:cNvSpPr>
          <p:nvPr>
            <p:ph type="dt" sz="half" idx="10"/>
          </p:nvPr>
        </p:nvSpPr>
        <p:spPr/>
        <p:txBody>
          <a:bodyPr/>
          <a:lstStyle/>
          <a:p>
            <a:fld id="{212B90CA-DC8E-2349-9567-87436E87E22B}" type="datetimeFigureOut">
              <a:rPr lang="en-US" smtClean="0"/>
              <a:t>10/9/24</a:t>
            </a:fld>
            <a:endParaRPr lang="en-US"/>
          </a:p>
        </p:txBody>
      </p:sp>
      <p:sp>
        <p:nvSpPr>
          <p:cNvPr id="6" name="Footer Placeholder 5">
            <a:extLst>
              <a:ext uri="{FF2B5EF4-FFF2-40B4-BE49-F238E27FC236}">
                <a16:creationId xmlns:a16="http://schemas.microsoft.com/office/drawing/2014/main" id="{AC70BFBC-784E-4376-62B0-9325A85736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8D5242-8E1B-F258-4E74-7A0FA9CC2257}"/>
              </a:ext>
            </a:extLst>
          </p:cNvPr>
          <p:cNvSpPr>
            <a:spLocks noGrp="1"/>
          </p:cNvSpPr>
          <p:nvPr>
            <p:ph type="sldNum" sz="quarter" idx="12"/>
          </p:nvPr>
        </p:nvSpPr>
        <p:spPr/>
        <p:txBody>
          <a:bodyPr/>
          <a:lstStyle/>
          <a:p>
            <a:fld id="{D702885C-327A-E64A-B95C-DAFBF4190BCB}" type="slidenum">
              <a:rPr lang="en-US" smtClean="0"/>
              <a:t>‹#›</a:t>
            </a:fld>
            <a:endParaRPr lang="en-US"/>
          </a:p>
        </p:txBody>
      </p:sp>
    </p:spTree>
    <p:extLst>
      <p:ext uri="{BB962C8B-B14F-4D97-AF65-F5344CB8AC3E}">
        <p14:creationId xmlns:p14="http://schemas.microsoft.com/office/powerpoint/2010/main" val="2562359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D336-DA31-14D1-D523-16AC9510F9D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2E03C29-8B5D-3C8D-B4B4-A30736617B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9DC286B-0B66-48DA-DE97-78EA0457F3E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0EAD735-5F3F-6855-A0C1-F698FC378B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1C76523-E361-28AA-408F-3474C7E3572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913A06C-D562-8340-BA1F-91B0B7C121F6}"/>
              </a:ext>
            </a:extLst>
          </p:cNvPr>
          <p:cNvSpPr>
            <a:spLocks noGrp="1"/>
          </p:cNvSpPr>
          <p:nvPr>
            <p:ph type="dt" sz="half" idx="10"/>
          </p:nvPr>
        </p:nvSpPr>
        <p:spPr/>
        <p:txBody>
          <a:bodyPr/>
          <a:lstStyle/>
          <a:p>
            <a:fld id="{212B90CA-DC8E-2349-9567-87436E87E22B}" type="datetimeFigureOut">
              <a:rPr lang="en-US" smtClean="0"/>
              <a:t>10/9/24</a:t>
            </a:fld>
            <a:endParaRPr lang="en-US"/>
          </a:p>
        </p:txBody>
      </p:sp>
      <p:sp>
        <p:nvSpPr>
          <p:cNvPr id="8" name="Footer Placeholder 7">
            <a:extLst>
              <a:ext uri="{FF2B5EF4-FFF2-40B4-BE49-F238E27FC236}">
                <a16:creationId xmlns:a16="http://schemas.microsoft.com/office/drawing/2014/main" id="{D5613579-5DE8-6123-6077-C144CD03A6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55D5EF-EA37-BF20-2CB1-44DE56968D0D}"/>
              </a:ext>
            </a:extLst>
          </p:cNvPr>
          <p:cNvSpPr>
            <a:spLocks noGrp="1"/>
          </p:cNvSpPr>
          <p:nvPr>
            <p:ph type="sldNum" sz="quarter" idx="12"/>
          </p:nvPr>
        </p:nvSpPr>
        <p:spPr/>
        <p:txBody>
          <a:bodyPr/>
          <a:lstStyle/>
          <a:p>
            <a:fld id="{D702885C-327A-E64A-B95C-DAFBF4190BCB}" type="slidenum">
              <a:rPr lang="en-US" smtClean="0"/>
              <a:t>‹#›</a:t>
            </a:fld>
            <a:endParaRPr lang="en-US"/>
          </a:p>
        </p:txBody>
      </p:sp>
    </p:spTree>
    <p:extLst>
      <p:ext uri="{BB962C8B-B14F-4D97-AF65-F5344CB8AC3E}">
        <p14:creationId xmlns:p14="http://schemas.microsoft.com/office/powerpoint/2010/main" val="3425125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C8184-B74A-71BC-A42A-1162BD65A93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17DA915-1825-CD95-F5FA-B11431E5A8FC}"/>
              </a:ext>
            </a:extLst>
          </p:cNvPr>
          <p:cNvSpPr>
            <a:spLocks noGrp="1"/>
          </p:cNvSpPr>
          <p:nvPr>
            <p:ph type="dt" sz="half" idx="10"/>
          </p:nvPr>
        </p:nvSpPr>
        <p:spPr/>
        <p:txBody>
          <a:bodyPr/>
          <a:lstStyle/>
          <a:p>
            <a:fld id="{212B90CA-DC8E-2349-9567-87436E87E22B}" type="datetimeFigureOut">
              <a:rPr lang="en-US" smtClean="0"/>
              <a:t>10/9/24</a:t>
            </a:fld>
            <a:endParaRPr lang="en-US"/>
          </a:p>
        </p:txBody>
      </p:sp>
      <p:sp>
        <p:nvSpPr>
          <p:cNvPr id="4" name="Footer Placeholder 3">
            <a:extLst>
              <a:ext uri="{FF2B5EF4-FFF2-40B4-BE49-F238E27FC236}">
                <a16:creationId xmlns:a16="http://schemas.microsoft.com/office/drawing/2014/main" id="{C97DCA90-E28A-642B-D10D-D4FBD33E6B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6C7DB5-AEBE-5C60-7FB2-23D95C2B82A4}"/>
              </a:ext>
            </a:extLst>
          </p:cNvPr>
          <p:cNvSpPr>
            <a:spLocks noGrp="1"/>
          </p:cNvSpPr>
          <p:nvPr>
            <p:ph type="sldNum" sz="quarter" idx="12"/>
          </p:nvPr>
        </p:nvSpPr>
        <p:spPr/>
        <p:txBody>
          <a:bodyPr/>
          <a:lstStyle/>
          <a:p>
            <a:fld id="{D702885C-327A-E64A-B95C-DAFBF4190BCB}" type="slidenum">
              <a:rPr lang="en-US" smtClean="0"/>
              <a:t>‹#›</a:t>
            </a:fld>
            <a:endParaRPr lang="en-US"/>
          </a:p>
        </p:txBody>
      </p:sp>
    </p:spTree>
    <p:extLst>
      <p:ext uri="{BB962C8B-B14F-4D97-AF65-F5344CB8AC3E}">
        <p14:creationId xmlns:p14="http://schemas.microsoft.com/office/powerpoint/2010/main" val="132356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B8AA1F-A5A6-07E3-42B9-5F950C6B8A3C}"/>
              </a:ext>
            </a:extLst>
          </p:cNvPr>
          <p:cNvSpPr>
            <a:spLocks noGrp="1"/>
          </p:cNvSpPr>
          <p:nvPr>
            <p:ph type="dt" sz="half" idx="10"/>
          </p:nvPr>
        </p:nvSpPr>
        <p:spPr/>
        <p:txBody>
          <a:bodyPr/>
          <a:lstStyle/>
          <a:p>
            <a:fld id="{212B90CA-DC8E-2349-9567-87436E87E22B}" type="datetimeFigureOut">
              <a:rPr lang="en-US" smtClean="0"/>
              <a:t>10/9/24</a:t>
            </a:fld>
            <a:endParaRPr lang="en-US"/>
          </a:p>
        </p:txBody>
      </p:sp>
      <p:sp>
        <p:nvSpPr>
          <p:cNvPr id="3" name="Footer Placeholder 2">
            <a:extLst>
              <a:ext uri="{FF2B5EF4-FFF2-40B4-BE49-F238E27FC236}">
                <a16:creationId xmlns:a16="http://schemas.microsoft.com/office/drawing/2014/main" id="{6D6A3CDC-A311-8E79-5C6D-D125B5FE8E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AC0E05-163F-1863-42D3-17082860B24B}"/>
              </a:ext>
            </a:extLst>
          </p:cNvPr>
          <p:cNvSpPr>
            <a:spLocks noGrp="1"/>
          </p:cNvSpPr>
          <p:nvPr>
            <p:ph type="sldNum" sz="quarter" idx="12"/>
          </p:nvPr>
        </p:nvSpPr>
        <p:spPr/>
        <p:txBody>
          <a:bodyPr/>
          <a:lstStyle/>
          <a:p>
            <a:fld id="{D702885C-327A-E64A-B95C-DAFBF4190BCB}" type="slidenum">
              <a:rPr lang="en-US" smtClean="0"/>
              <a:t>‹#›</a:t>
            </a:fld>
            <a:endParaRPr lang="en-US"/>
          </a:p>
        </p:txBody>
      </p:sp>
    </p:spTree>
    <p:extLst>
      <p:ext uri="{BB962C8B-B14F-4D97-AF65-F5344CB8AC3E}">
        <p14:creationId xmlns:p14="http://schemas.microsoft.com/office/powerpoint/2010/main" val="1774231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5E948-305C-A1CB-9D78-A2091B67BA5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11173BB-37D4-763C-14E9-F94742AEEE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0325F17-5D74-816B-578B-0D6F73923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D7C8B61-9C2B-A699-999B-B3DCA5A02BBC}"/>
              </a:ext>
            </a:extLst>
          </p:cNvPr>
          <p:cNvSpPr>
            <a:spLocks noGrp="1"/>
          </p:cNvSpPr>
          <p:nvPr>
            <p:ph type="dt" sz="half" idx="10"/>
          </p:nvPr>
        </p:nvSpPr>
        <p:spPr/>
        <p:txBody>
          <a:bodyPr/>
          <a:lstStyle/>
          <a:p>
            <a:fld id="{212B90CA-DC8E-2349-9567-87436E87E22B}" type="datetimeFigureOut">
              <a:rPr lang="en-US" smtClean="0"/>
              <a:t>10/9/24</a:t>
            </a:fld>
            <a:endParaRPr lang="en-US"/>
          </a:p>
        </p:txBody>
      </p:sp>
      <p:sp>
        <p:nvSpPr>
          <p:cNvPr id="6" name="Footer Placeholder 5">
            <a:extLst>
              <a:ext uri="{FF2B5EF4-FFF2-40B4-BE49-F238E27FC236}">
                <a16:creationId xmlns:a16="http://schemas.microsoft.com/office/drawing/2014/main" id="{102B2A0F-50E5-6758-A81F-C5E437C4A1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4EC3D6-3D90-8EA9-8DAF-9C040BAC41B6}"/>
              </a:ext>
            </a:extLst>
          </p:cNvPr>
          <p:cNvSpPr>
            <a:spLocks noGrp="1"/>
          </p:cNvSpPr>
          <p:nvPr>
            <p:ph type="sldNum" sz="quarter" idx="12"/>
          </p:nvPr>
        </p:nvSpPr>
        <p:spPr/>
        <p:txBody>
          <a:bodyPr/>
          <a:lstStyle/>
          <a:p>
            <a:fld id="{D702885C-327A-E64A-B95C-DAFBF4190BCB}" type="slidenum">
              <a:rPr lang="en-US" smtClean="0"/>
              <a:t>‹#›</a:t>
            </a:fld>
            <a:endParaRPr lang="en-US"/>
          </a:p>
        </p:txBody>
      </p:sp>
    </p:spTree>
    <p:extLst>
      <p:ext uri="{BB962C8B-B14F-4D97-AF65-F5344CB8AC3E}">
        <p14:creationId xmlns:p14="http://schemas.microsoft.com/office/powerpoint/2010/main" val="303852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B9F68-77B3-1FD9-D16E-059F383792A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30D9F29-42E3-147C-63E3-DDD71D307C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BAC7D5-7E36-62D7-015D-DDC6DE4216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84C73E4-17B3-96E2-981C-FF9198F53C81}"/>
              </a:ext>
            </a:extLst>
          </p:cNvPr>
          <p:cNvSpPr>
            <a:spLocks noGrp="1"/>
          </p:cNvSpPr>
          <p:nvPr>
            <p:ph type="dt" sz="half" idx="10"/>
          </p:nvPr>
        </p:nvSpPr>
        <p:spPr/>
        <p:txBody>
          <a:bodyPr/>
          <a:lstStyle/>
          <a:p>
            <a:fld id="{212B90CA-DC8E-2349-9567-87436E87E22B}" type="datetimeFigureOut">
              <a:rPr lang="en-US" smtClean="0"/>
              <a:t>10/9/24</a:t>
            </a:fld>
            <a:endParaRPr lang="en-US"/>
          </a:p>
        </p:txBody>
      </p:sp>
      <p:sp>
        <p:nvSpPr>
          <p:cNvPr id="6" name="Footer Placeholder 5">
            <a:extLst>
              <a:ext uri="{FF2B5EF4-FFF2-40B4-BE49-F238E27FC236}">
                <a16:creationId xmlns:a16="http://schemas.microsoft.com/office/drawing/2014/main" id="{4348CA8D-97E6-BD48-DC22-5C62839B7D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48616A-FF53-CD9A-3062-5530C13EFC10}"/>
              </a:ext>
            </a:extLst>
          </p:cNvPr>
          <p:cNvSpPr>
            <a:spLocks noGrp="1"/>
          </p:cNvSpPr>
          <p:nvPr>
            <p:ph type="sldNum" sz="quarter" idx="12"/>
          </p:nvPr>
        </p:nvSpPr>
        <p:spPr/>
        <p:txBody>
          <a:bodyPr/>
          <a:lstStyle/>
          <a:p>
            <a:fld id="{D702885C-327A-E64A-B95C-DAFBF4190BCB}" type="slidenum">
              <a:rPr lang="en-US" smtClean="0"/>
              <a:t>‹#›</a:t>
            </a:fld>
            <a:endParaRPr lang="en-US"/>
          </a:p>
        </p:txBody>
      </p:sp>
    </p:spTree>
    <p:extLst>
      <p:ext uri="{BB962C8B-B14F-4D97-AF65-F5344CB8AC3E}">
        <p14:creationId xmlns:p14="http://schemas.microsoft.com/office/powerpoint/2010/main" val="1156399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B96FE4-2FBA-BDE0-8D53-313EE222D0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3DD6B11-1DEC-441C-1BB4-28DDA3C4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87B94CC-6817-D92D-DDA3-BF45E74730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12B90CA-DC8E-2349-9567-87436E87E22B}" type="datetimeFigureOut">
              <a:rPr lang="en-US" smtClean="0"/>
              <a:t>10/9/24</a:t>
            </a:fld>
            <a:endParaRPr lang="en-US"/>
          </a:p>
        </p:txBody>
      </p:sp>
      <p:sp>
        <p:nvSpPr>
          <p:cNvPr id="5" name="Footer Placeholder 4">
            <a:extLst>
              <a:ext uri="{FF2B5EF4-FFF2-40B4-BE49-F238E27FC236}">
                <a16:creationId xmlns:a16="http://schemas.microsoft.com/office/drawing/2014/main" id="{64D69AC4-9987-FD7E-4F18-DFFC4A55F3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6E6BDBA-BAA0-3181-AC3C-27E5734ECB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02885C-327A-E64A-B95C-DAFBF4190BCB}" type="slidenum">
              <a:rPr lang="en-US" smtClean="0"/>
              <a:t>‹#›</a:t>
            </a:fld>
            <a:endParaRPr lang="en-US"/>
          </a:p>
        </p:txBody>
      </p:sp>
    </p:spTree>
    <p:extLst>
      <p:ext uri="{BB962C8B-B14F-4D97-AF65-F5344CB8AC3E}">
        <p14:creationId xmlns:p14="http://schemas.microsoft.com/office/powerpoint/2010/main" val="5523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A9CBFB-8FAC-F11A-AA2A-E5BAD88C19E6}"/>
              </a:ext>
            </a:extLst>
          </p:cNvPr>
          <p:cNvSpPr txBox="1"/>
          <p:nvPr/>
        </p:nvSpPr>
        <p:spPr>
          <a:xfrm>
            <a:off x="2091559" y="2982724"/>
            <a:ext cx="8008882" cy="892552"/>
          </a:xfrm>
          <a:prstGeom prst="rect">
            <a:avLst/>
          </a:prstGeom>
          <a:noFill/>
        </p:spPr>
        <p:txBody>
          <a:bodyPr wrap="square" rtlCol="0">
            <a:spAutoFit/>
          </a:bodyPr>
          <a:lstStyle/>
          <a:p>
            <a:pPr algn="ctr"/>
            <a:r>
              <a:rPr lang="en-US" sz="5200" b="1" dirty="0"/>
              <a:t>Analyse Car Listings</a:t>
            </a:r>
          </a:p>
        </p:txBody>
      </p:sp>
    </p:spTree>
    <p:extLst>
      <p:ext uri="{BB962C8B-B14F-4D97-AF65-F5344CB8AC3E}">
        <p14:creationId xmlns:p14="http://schemas.microsoft.com/office/powerpoint/2010/main" val="2603006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B384B3-CCC5-36D4-4AD8-85448746989B}"/>
              </a:ext>
            </a:extLst>
          </p:cNvPr>
          <p:cNvSpPr/>
          <p:nvPr/>
        </p:nvSpPr>
        <p:spPr>
          <a:xfrm>
            <a:off x="94593" y="171520"/>
            <a:ext cx="45719" cy="388883"/>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B696377E-A157-6AEF-16C5-D79F43D31BCE}"/>
              </a:ext>
            </a:extLst>
          </p:cNvPr>
          <p:cNvSpPr txBox="1"/>
          <p:nvPr/>
        </p:nvSpPr>
        <p:spPr>
          <a:xfrm>
            <a:off x="140312" y="73573"/>
            <a:ext cx="2052934" cy="584775"/>
          </a:xfrm>
          <a:prstGeom prst="rect">
            <a:avLst/>
          </a:prstGeom>
          <a:noFill/>
        </p:spPr>
        <p:txBody>
          <a:bodyPr wrap="none" rtlCol="0">
            <a:spAutoFit/>
          </a:bodyPr>
          <a:lstStyle/>
          <a:p>
            <a:r>
              <a:rPr lang="en-GB" sz="3200" b="1" dirty="0">
                <a:latin typeface="+mj-lt"/>
              </a:rPr>
              <a:t>Objectives</a:t>
            </a:r>
          </a:p>
        </p:txBody>
      </p:sp>
      <p:sp>
        <p:nvSpPr>
          <p:cNvPr id="5" name="TextBox 4">
            <a:extLst>
              <a:ext uri="{FF2B5EF4-FFF2-40B4-BE49-F238E27FC236}">
                <a16:creationId xmlns:a16="http://schemas.microsoft.com/office/drawing/2014/main" id="{C6DC515B-E351-9536-0964-253882DD0242}"/>
              </a:ext>
            </a:extLst>
          </p:cNvPr>
          <p:cNvSpPr txBox="1"/>
          <p:nvPr/>
        </p:nvSpPr>
        <p:spPr>
          <a:xfrm>
            <a:off x="0" y="586695"/>
            <a:ext cx="12192000" cy="713722"/>
          </a:xfrm>
          <a:prstGeom prst="rect">
            <a:avLst/>
          </a:prstGeom>
          <a:noFill/>
        </p:spPr>
        <p:txBody>
          <a:bodyPr wrap="square" rtlCol="0">
            <a:spAutoFit/>
          </a:bodyPr>
          <a:lstStyle/>
          <a:p>
            <a:pPr algn="ctr">
              <a:lnSpc>
                <a:spcPct val="115000"/>
              </a:lnSpc>
              <a:spcAft>
                <a:spcPts val="800"/>
              </a:spcAft>
            </a:pPr>
            <a:r>
              <a:rPr lang="en-SG" sz="1800" b="1" kern="100" dirty="0">
                <a:effectLst/>
                <a:latin typeface="Aptos" panose="020B0004020202020204" pitchFamily="34" charset="0"/>
                <a:ea typeface="DengXian" panose="02010600030101010101" pitchFamily="2" charset="-122"/>
                <a:cs typeface="Times New Roman" panose="02020603050405020304" pitchFamily="18" charset="0"/>
              </a:rPr>
              <a:t>This program is designed to analyse car listings from Motorist and </a:t>
            </a:r>
            <a:r>
              <a:rPr lang="en-SG" sz="1800" b="1" kern="100" dirty="0" err="1">
                <a:effectLst/>
                <a:latin typeface="Aptos" panose="020B0004020202020204" pitchFamily="34" charset="0"/>
                <a:ea typeface="DengXian" panose="02010600030101010101" pitchFamily="2" charset="-122"/>
                <a:cs typeface="Times New Roman" panose="02020603050405020304" pitchFamily="18" charset="0"/>
              </a:rPr>
              <a:t>SGCarMart</a:t>
            </a:r>
            <a:r>
              <a:rPr lang="en-SG" sz="1800" b="1" kern="100" dirty="0">
                <a:effectLst/>
                <a:latin typeface="Aptos" panose="020B0004020202020204" pitchFamily="34" charset="0"/>
                <a:ea typeface="DengXian" panose="02010600030101010101" pitchFamily="2" charset="-122"/>
                <a:cs typeface="Times New Roman" panose="02020603050405020304" pitchFamily="18" charset="0"/>
              </a:rPr>
              <a:t> websites, extracting pricing and depreciation data to generate a summarized report in both CSV and PowerPoint formats</a:t>
            </a:r>
          </a:p>
        </p:txBody>
      </p:sp>
      <p:grpSp>
        <p:nvGrpSpPr>
          <p:cNvPr id="19" name="Group 18">
            <a:extLst>
              <a:ext uri="{FF2B5EF4-FFF2-40B4-BE49-F238E27FC236}">
                <a16:creationId xmlns:a16="http://schemas.microsoft.com/office/drawing/2014/main" id="{DB38B90E-216A-F6B4-21F6-00E4463B8DC1}"/>
              </a:ext>
            </a:extLst>
          </p:cNvPr>
          <p:cNvGrpSpPr/>
          <p:nvPr/>
        </p:nvGrpSpPr>
        <p:grpSpPr>
          <a:xfrm>
            <a:off x="94593" y="1264248"/>
            <a:ext cx="7704277" cy="2373983"/>
            <a:chOff x="140312" y="1483553"/>
            <a:chExt cx="7704277" cy="2373983"/>
          </a:xfrm>
        </p:grpSpPr>
        <p:sp>
          <p:nvSpPr>
            <p:cNvPr id="6" name="Rectangle 5">
              <a:extLst>
                <a:ext uri="{FF2B5EF4-FFF2-40B4-BE49-F238E27FC236}">
                  <a16:creationId xmlns:a16="http://schemas.microsoft.com/office/drawing/2014/main" id="{5BB4E67F-963A-067D-D454-6A6D64FB0247}"/>
                </a:ext>
              </a:extLst>
            </p:cNvPr>
            <p:cNvSpPr/>
            <p:nvPr/>
          </p:nvSpPr>
          <p:spPr>
            <a:xfrm>
              <a:off x="140312" y="1581500"/>
              <a:ext cx="45719" cy="388883"/>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B81A42C8-51B0-B92B-983B-0160C26DBCCD}"/>
                </a:ext>
              </a:extLst>
            </p:cNvPr>
            <p:cNvSpPr txBox="1"/>
            <p:nvPr/>
          </p:nvSpPr>
          <p:spPr>
            <a:xfrm>
              <a:off x="186031" y="1483553"/>
              <a:ext cx="1714508" cy="584775"/>
            </a:xfrm>
            <a:prstGeom prst="rect">
              <a:avLst/>
            </a:prstGeom>
            <a:noFill/>
          </p:spPr>
          <p:txBody>
            <a:bodyPr wrap="none" rtlCol="0">
              <a:spAutoFit/>
            </a:bodyPr>
            <a:lstStyle/>
            <a:p>
              <a:r>
                <a:rPr lang="en-GB" sz="3200" b="1" dirty="0">
                  <a:latin typeface="+mj-lt"/>
                </a:rPr>
                <a:t>Features</a:t>
              </a:r>
            </a:p>
          </p:txBody>
        </p:sp>
        <p:sp>
          <p:nvSpPr>
            <p:cNvPr id="8" name="TextBox 7">
              <a:extLst>
                <a:ext uri="{FF2B5EF4-FFF2-40B4-BE49-F238E27FC236}">
                  <a16:creationId xmlns:a16="http://schemas.microsoft.com/office/drawing/2014/main" id="{24674DE9-8471-C776-83F6-7EE9B15CEDAF}"/>
                </a:ext>
              </a:extLst>
            </p:cNvPr>
            <p:cNvSpPr txBox="1"/>
            <p:nvPr/>
          </p:nvSpPr>
          <p:spPr>
            <a:xfrm>
              <a:off x="365112" y="2055632"/>
              <a:ext cx="7479477" cy="1801904"/>
            </a:xfrm>
            <a:prstGeom prst="rect">
              <a:avLst/>
            </a:prstGeom>
            <a:noFill/>
          </p:spPr>
          <p:txBody>
            <a:bodyPr wrap="square" rtlCol="0">
              <a:spAutoFit/>
            </a:bodyPr>
            <a:lstStyle/>
            <a:p>
              <a:pPr marL="342900" lvl="0" indent="-342900">
                <a:lnSpc>
                  <a:spcPct val="115000"/>
                </a:lnSpc>
                <a:spcAft>
                  <a:spcPts val="800"/>
                </a:spcAft>
                <a:buSzPts val="1000"/>
                <a:buFont typeface="Symbol" pitchFamily="2" charset="2"/>
                <a:buChar char=""/>
                <a:tabLst>
                  <a:tab pos="457200" algn="l"/>
                </a:tabLst>
              </a:pPr>
              <a:r>
                <a:rPr lang="en-SG" sz="1600" b="1" kern="100" dirty="0">
                  <a:effectLst/>
                  <a:ea typeface="DengXian" panose="02010600030101010101" pitchFamily="2" charset="-122"/>
                  <a:cs typeface="Times New Roman" panose="02020603050405020304" pitchFamily="18" charset="0"/>
                </a:rPr>
                <a:t>Custom GUI</a:t>
              </a:r>
              <a:r>
                <a:rPr lang="en-SG" sz="1600" kern="100" dirty="0">
                  <a:effectLst/>
                  <a:ea typeface="DengXian" panose="02010600030101010101" pitchFamily="2" charset="-122"/>
                  <a:cs typeface="Times New Roman" panose="02020603050405020304" pitchFamily="18" charset="0"/>
                </a:rPr>
                <a:t>: Enter URLs directly through an intuitive interface.</a:t>
              </a:r>
            </a:p>
            <a:p>
              <a:pPr marL="342900" lvl="0" indent="-342900">
                <a:lnSpc>
                  <a:spcPct val="115000"/>
                </a:lnSpc>
                <a:spcAft>
                  <a:spcPts val="800"/>
                </a:spcAft>
                <a:buSzPts val="1000"/>
                <a:buFont typeface="Symbol" pitchFamily="2" charset="2"/>
                <a:buChar char=""/>
                <a:tabLst>
                  <a:tab pos="457200" algn="l"/>
                </a:tabLst>
              </a:pPr>
              <a:r>
                <a:rPr lang="en-SG" sz="1600" b="1" kern="100" dirty="0">
                  <a:effectLst/>
                  <a:ea typeface="DengXian" panose="02010600030101010101" pitchFamily="2" charset="-122"/>
                  <a:cs typeface="Times New Roman" panose="02020603050405020304" pitchFamily="18" charset="0"/>
                </a:rPr>
                <a:t>Web Scraping</a:t>
              </a:r>
              <a:r>
                <a:rPr lang="en-SG" sz="1600" kern="100" dirty="0">
                  <a:effectLst/>
                  <a:ea typeface="DengXian" panose="02010600030101010101" pitchFamily="2" charset="-122"/>
                  <a:cs typeface="Times New Roman" panose="02020603050405020304" pitchFamily="18" charset="0"/>
                </a:rPr>
                <a:t>: Scrapes depreciation data from car listing websites.</a:t>
              </a:r>
            </a:p>
            <a:p>
              <a:pPr marL="342900" lvl="0" indent="-342900">
                <a:lnSpc>
                  <a:spcPct val="115000"/>
                </a:lnSpc>
                <a:spcAft>
                  <a:spcPts val="800"/>
                </a:spcAft>
                <a:buSzPts val="1000"/>
                <a:buFont typeface="Symbol" pitchFamily="2" charset="2"/>
                <a:buChar char=""/>
                <a:tabLst>
                  <a:tab pos="457200" algn="l"/>
                </a:tabLst>
              </a:pPr>
              <a:r>
                <a:rPr lang="en-SG" sz="1600" b="1" kern="100" dirty="0">
                  <a:effectLst/>
                  <a:ea typeface="DengXian" panose="02010600030101010101" pitchFamily="2" charset="-122"/>
                  <a:cs typeface="Times New Roman" panose="02020603050405020304" pitchFamily="18" charset="0"/>
                </a:rPr>
                <a:t>CSV Output</a:t>
              </a:r>
              <a:r>
                <a:rPr lang="en-SG" sz="1600" kern="100" dirty="0">
                  <a:effectLst/>
                  <a:ea typeface="DengXian" panose="02010600030101010101" pitchFamily="2" charset="-122"/>
                  <a:cs typeface="Times New Roman" panose="02020603050405020304" pitchFamily="18" charset="0"/>
                </a:rPr>
                <a:t>: Saves processed results into CSV files.</a:t>
              </a:r>
            </a:p>
            <a:p>
              <a:pPr marL="342900" lvl="0" indent="-342900">
                <a:lnSpc>
                  <a:spcPct val="115000"/>
                </a:lnSpc>
                <a:spcAft>
                  <a:spcPts val="800"/>
                </a:spcAft>
                <a:buSzPts val="1000"/>
                <a:buFont typeface="Symbol" pitchFamily="2" charset="2"/>
                <a:buChar char=""/>
                <a:tabLst>
                  <a:tab pos="457200" algn="l"/>
                </a:tabLst>
              </a:pPr>
              <a:r>
                <a:rPr lang="en-SG" sz="1600" b="1" kern="100" dirty="0">
                  <a:effectLst/>
                  <a:ea typeface="DengXian" panose="02010600030101010101" pitchFamily="2" charset="-122"/>
                  <a:cs typeface="Times New Roman" panose="02020603050405020304" pitchFamily="18" charset="0"/>
                </a:rPr>
                <a:t>PowerPoint Summary</a:t>
              </a:r>
              <a:r>
                <a:rPr lang="en-SG" sz="1600" kern="100" dirty="0">
                  <a:effectLst/>
                  <a:ea typeface="DengXian" panose="02010600030101010101" pitchFamily="2" charset="-122"/>
                  <a:cs typeface="Times New Roman" panose="02020603050405020304" pitchFamily="18" charset="0"/>
                </a:rPr>
                <a:t>: Automatically generates a PowerPoint presentation with the top 3 and bottom 3 listings by depreciation for each car model.</a:t>
              </a:r>
            </a:p>
          </p:txBody>
        </p:sp>
      </p:grpSp>
      <p:grpSp>
        <p:nvGrpSpPr>
          <p:cNvPr id="25" name="Group 24">
            <a:extLst>
              <a:ext uri="{FF2B5EF4-FFF2-40B4-BE49-F238E27FC236}">
                <a16:creationId xmlns:a16="http://schemas.microsoft.com/office/drawing/2014/main" id="{88FD92F8-1B0C-7BD8-E98F-6643838A9579}"/>
              </a:ext>
            </a:extLst>
          </p:cNvPr>
          <p:cNvGrpSpPr/>
          <p:nvPr/>
        </p:nvGrpSpPr>
        <p:grpSpPr>
          <a:xfrm>
            <a:off x="94593" y="3583923"/>
            <a:ext cx="10411383" cy="1869754"/>
            <a:chOff x="140312" y="1385609"/>
            <a:chExt cx="7704277" cy="2699110"/>
          </a:xfrm>
        </p:grpSpPr>
        <p:sp>
          <p:nvSpPr>
            <p:cNvPr id="26" name="Rectangle 25">
              <a:extLst>
                <a:ext uri="{FF2B5EF4-FFF2-40B4-BE49-F238E27FC236}">
                  <a16:creationId xmlns:a16="http://schemas.microsoft.com/office/drawing/2014/main" id="{CA75805C-F831-CCE7-70EC-2D52B931CDA8}"/>
                </a:ext>
              </a:extLst>
            </p:cNvPr>
            <p:cNvSpPr/>
            <p:nvPr/>
          </p:nvSpPr>
          <p:spPr>
            <a:xfrm>
              <a:off x="140312" y="1581500"/>
              <a:ext cx="45719" cy="388883"/>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9948A099-5486-AD2A-5FD7-B572EBA5790F}"/>
                </a:ext>
              </a:extLst>
            </p:cNvPr>
            <p:cNvSpPr txBox="1"/>
            <p:nvPr/>
          </p:nvSpPr>
          <p:spPr>
            <a:xfrm>
              <a:off x="174143" y="1385609"/>
              <a:ext cx="1114408" cy="584775"/>
            </a:xfrm>
            <a:prstGeom prst="rect">
              <a:avLst/>
            </a:prstGeom>
            <a:noFill/>
          </p:spPr>
          <p:txBody>
            <a:bodyPr wrap="none" rtlCol="0">
              <a:spAutoFit/>
            </a:bodyPr>
            <a:lstStyle/>
            <a:p>
              <a:r>
                <a:rPr lang="en-GB" sz="3200" b="1" dirty="0">
                  <a:latin typeface="+mj-lt"/>
                </a:rPr>
                <a:t>Code</a:t>
              </a:r>
            </a:p>
          </p:txBody>
        </p:sp>
        <p:sp>
          <p:nvSpPr>
            <p:cNvPr id="28" name="TextBox 27">
              <a:extLst>
                <a:ext uri="{FF2B5EF4-FFF2-40B4-BE49-F238E27FC236}">
                  <a16:creationId xmlns:a16="http://schemas.microsoft.com/office/drawing/2014/main" id="{73B983B7-7DB2-96F4-F971-F5BD577D4603}"/>
                </a:ext>
              </a:extLst>
            </p:cNvPr>
            <p:cNvSpPr txBox="1"/>
            <p:nvPr/>
          </p:nvSpPr>
          <p:spPr>
            <a:xfrm>
              <a:off x="365112" y="2102252"/>
              <a:ext cx="7479477" cy="1982467"/>
            </a:xfrm>
            <a:prstGeom prst="rect">
              <a:avLst/>
            </a:prstGeom>
            <a:noFill/>
          </p:spPr>
          <p:txBody>
            <a:bodyPr wrap="square" rtlCol="0">
              <a:spAutoFit/>
            </a:bodyPr>
            <a:lstStyle/>
            <a:p>
              <a:pPr marL="342900" lvl="0" indent="-342900">
                <a:lnSpc>
                  <a:spcPct val="115000"/>
                </a:lnSpc>
                <a:spcAft>
                  <a:spcPts val="800"/>
                </a:spcAft>
                <a:buSzPts val="1000"/>
                <a:buFont typeface="Symbol" pitchFamily="2" charset="2"/>
                <a:buChar char=""/>
                <a:tabLst>
                  <a:tab pos="457200" algn="l"/>
                </a:tabLst>
              </a:pPr>
              <a:r>
                <a:rPr lang="en-SG" sz="1600" b="1" kern="100" dirty="0" err="1">
                  <a:effectLst/>
                  <a:latin typeface="Aptos" panose="020B0004020202020204" pitchFamily="34" charset="0"/>
                  <a:ea typeface="DengXian" panose="02010600030101010101" pitchFamily="2" charset="-122"/>
                  <a:cs typeface="Times New Roman" panose="02020603050405020304" pitchFamily="18" charset="0"/>
                </a:rPr>
                <a:t>gui.py</a:t>
              </a:r>
              <a:r>
                <a:rPr lang="en-SG" sz="1600" kern="100" dirty="0">
                  <a:effectLst/>
                  <a:latin typeface="Aptos" panose="020B0004020202020204" pitchFamily="34" charset="0"/>
                  <a:ea typeface="DengXian" panose="02010600030101010101" pitchFamily="2" charset="-122"/>
                  <a:cs typeface="Times New Roman" panose="02020603050405020304" pitchFamily="18" charset="0"/>
                </a:rPr>
                <a:t>: Handles the graphical user interface, collects URLs, and triggers the analysis process.</a:t>
              </a:r>
            </a:p>
            <a:p>
              <a:pPr marL="342900" lvl="0" indent="-342900">
                <a:lnSpc>
                  <a:spcPct val="115000"/>
                </a:lnSpc>
                <a:spcAft>
                  <a:spcPts val="800"/>
                </a:spcAft>
                <a:buSzPts val="1000"/>
                <a:buFont typeface="Symbol" pitchFamily="2" charset="2"/>
                <a:buChar char=""/>
                <a:tabLst>
                  <a:tab pos="457200" algn="l"/>
                </a:tabLst>
              </a:pPr>
              <a:r>
                <a:rPr lang="en-SG" sz="1600" b="1" kern="100" dirty="0" err="1">
                  <a:effectLst/>
                  <a:latin typeface="Aptos" panose="020B0004020202020204" pitchFamily="34" charset="0"/>
                  <a:ea typeface="DengXian" panose="02010600030101010101" pitchFamily="2" charset="-122"/>
                  <a:cs typeface="Times New Roman" panose="02020603050405020304" pitchFamily="18" charset="0"/>
                </a:rPr>
                <a:t>scrape_and_process.py</a:t>
              </a:r>
              <a:r>
                <a:rPr lang="en-SG" sz="1600" kern="100" dirty="0">
                  <a:effectLst/>
                  <a:latin typeface="Aptos" panose="020B0004020202020204" pitchFamily="34" charset="0"/>
                  <a:ea typeface="DengXian" panose="02010600030101010101" pitchFamily="2" charset="-122"/>
                  <a:cs typeface="Times New Roman" panose="02020603050405020304" pitchFamily="18" charset="0"/>
                </a:rPr>
                <a:t>: The main logic for scraping data from the websites and processing the car listings.</a:t>
              </a:r>
            </a:p>
            <a:p>
              <a:pPr marL="342900" lvl="0" indent="-342900">
                <a:lnSpc>
                  <a:spcPct val="115000"/>
                </a:lnSpc>
                <a:spcAft>
                  <a:spcPts val="800"/>
                </a:spcAft>
                <a:buSzPts val="1000"/>
                <a:buFont typeface="Symbol" pitchFamily="2" charset="2"/>
                <a:buChar char=""/>
                <a:tabLst>
                  <a:tab pos="457200" algn="l"/>
                </a:tabLst>
              </a:pPr>
              <a:r>
                <a:rPr lang="en-SG" sz="1600" b="1" kern="100" dirty="0">
                  <a:effectLst/>
                  <a:latin typeface="Aptos" panose="020B0004020202020204" pitchFamily="34" charset="0"/>
                  <a:ea typeface="DengXian" panose="02010600030101010101" pitchFamily="2" charset="-122"/>
                  <a:cs typeface="Times New Roman" panose="02020603050405020304" pitchFamily="18" charset="0"/>
                </a:rPr>
                <a:t>Search </a:t>
              </a:r>
              <a:r>
                <a:rPr lang="en-SG" sz="1600" b="1" kern="100" dirty="0" err="1">
                  <a:effectLst/>
                  <a:latin typeface="Aptos" panose="020B0004020202020204" pitchFamily="34" charset="0"/>
                  <a:ea typeface="DengXian" panose="02010600030101010101" pitchFamily="2" charset="-122"/>
                  <a:cs typeface="Times New Roman" panose="02020603050405020304" pitchFamily="18" charset="0"/>
                </a:rPr>
                <a:t>Analysis.py</a:t>
              </a:r>
              <a:r>
                <a:rPr lang="en-SG" sz="1600" kern="100" dirty="0">
                  <a:effectLst/>
                  <a:latin typeface="Aptos" panose="020B0004020202020204" pitchFamily="34" charset="0"/>
                  <a:ea typeface="DengXian" panose="02010600030101010101" pitchFamily="2" charset="-122"/>
                  <a:cs typeface="Times New Roman" panose="02020603050405020304" pitchFamily="18" charset="0"/>
                </a:rPr>
                <a:t>: Contains search analysis functions that process the scraped data and create output files.</a:t>
              </a:r>
            </a:p>
          </p:txBody>
        </p:sp>
      </p:grpSp>
      <p:grpSp>
        <p:nvGrpSpPr>
          <p:cNvPr id="29" name="Group 28">
            <a:extLst>
              <a:ext uri="{FF2B5EF4-FFF2-40B4-BE49-F238E27FC236}">
                <a16:creationId xmlns:a16="http://schemas.microsoft.com/office/drawing/2014/main" id="{BA8A90DE-4833-38C2-9EFB-A9473F0CC714}"/>
              </a:ext>
            </a:extLst>
          </p:cNvPr>
          <p:cNvGrpSpPr/>
          <p:nvPr/>
        </p:nvGrpSpPr>
        <p:grpSpPr>
          <a:xfrm>
            <a:off x="156377" y="5453677"/>
            <a:ext cx="10411383" cy="1160707"/>
            <a:chOff x="140312" y="1357309"/>
            <a:chExt cx="7704277" cy="1675554"/>
          </a:xfrm>
        </p:grpSpPr>
        <p:sp>
          <p:nvSpPr>
            <p:cNvPr id="30" name="Rectangle 29">
              <a:extLst>
                <a:ext uri="{FF2B5EF4-FFF2-40B4-BE49-F238E27FC236}">
                  <a16:creationId xmlns:a16="http://schemas.microsoft.com/office/drawing/2014/main" id="{E298FB9F-6694-403E-61DF-C7C1F74E1AFE}"/>
                </a:ext>
              </a:extLst>
            </p:cNvPr>
            <p:cNvSpPr/>
            <p:nvPr/>
          </p:nvSpPr>
          <p:spPr>
            <a:xfrm>
              <a:off x="140312" y="1581500"/>
              <a:ext cx="45719" cy="388883"/>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736C449C-D14F-0B56-A4E9-905CE035BED1}"/>
                </a:ext>
              </a:extLst>
            </p:cNvPr>
            <p:cNvSpPr txBox="1"/>
            <p:nvPr/>
          </p:nvSpPr>
          <p:spPr>
            <a:xfrm>
              <a:off x="162961" y="1357309"/>
              <a:ext cx="1114408" cy="844160"/>
            </a:xfrm>
            <a:prstGeom prst="rect">
              <a:avLst/>
            </a:prstGeom>
            <a:noFill/>
          </p:spPr>
          <p:txBody>
            <a:bodyPr wrap="square" rtlCol="0">
              <a:spAutoFit/>
            </a:bodyPr>
            <a:lstStyle/>
            <a:p>
              <a:r>
                <a:rPr lang="en-GB" sz="3200" b="1" dirty="0">
                  <a:latin typeface="+mj-lt"/>
                </a:rPr>
                <a:t>Data</a:t>
              </a:r>
            </a:p>
          </p:txBody>
        </p:sp>
        <p:sp>
          <p:nvSpPr>
            <p:cNvPr id="32" name="TextBox 31">
              <a:extLst>
                <a:ext uri="{FF2B5EF4-FFF2-40B4-BE49-F238E27FC236}">
                  <a16:creationId xmlns:a16="http://schemas.microsoft.com/office/drawing/2014/main" id="{BBD667F2-6735-10C3-6728-0E5869BAE812}"/>
                </a:ext>
              </a:extLst>
            </p:cNvPr>
            <p:cNvSpPr txBox="1"/>
            <p:nvPr/>
          </p:nvSpPr>
          <p:spPr>
            <a:xfrm>
              <a:off x="365112" y="2102250"/>
              <a:ext cx="7479477" cy="930613"/>
            </a:xfrm>
            <a:prstGeom prst="rect">
              <a:avLst/>
            </a:prstGeom>
            <a:noFill/>
          </p:spPr>
          <p:txBody>
            <a:bodyPr wrap="square" rtlCol="0">
              <a:spAutoFit/>
            </a:bodyPr>
            <a:lstStyle/>
            <a:p>
              <a:pPr algn="ctr">
                <a:lnSpc>
                  <a:spcPct val="115000"/>
                </a:lnSpc>
                <a:spcAft>
                  <a:spcPts val="800"/>
                </a:spcAft>
                <a:buSzPts val="1000"/>
                <a:tabLst>
                  <a:tab pos="457200" algn="l"/>
                </a:tabLst>
              </a:pPr>
              <a:r>
                <a:rPr lang="en-SG" sz="1600" kern="100" dirty="0">
                  <a:effectLst/>
                  <a:latin typeface="Aptos" panose="020B0004020202020204" pitchFamily="34" charset="0"/>
                  <a:ea typeface="DengXian" panose="02010600030101010101" pitchFamily="2" charset="-122"/>
                  <a:cs typeface="Times New Roman" panose="02020603050405020304" pitchFamily="18" charset="0"/>
                </a:rPr>
                <a:t>For each website and each car make searched for, every single car for sale on the list for that specific make of car will have its respective price, depreciation value and exact model listed in the output files</a:t>
              </a:r>
            </a:p>
          </p:txBody>
        </p:sp>
      </p:grpSp>
    </p:spTree>
    <p:extLst>
      <p:ext uri="{BB962C8B-B14F-4D97-AF65-F5344CB8AC3E}">
        <p14:creationId xmlns:p14="http://schemas.microsoft.com/office/powerpoint/2010/main" val="1429132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1AEF6BA-465E-D0B2-851E-7BC980FF7B5A}"/>
              </a:ext>
            </a:extLst>
          </p:cNvPr>
          <p:cNvSpPr/>
          <p:nvPr/>
        </p:nvSpPr>
        <p:spPr>
          <a:xfrm>
            <a:off x="94593" y="171520"/>
            <a:ext cx="45719" cy="388883"/>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884B7BF7-06E3-BA91-6FD6-516D3F60A194}"/>
              </a:ext>
            </a:extLst>
          </p:cNvPr>
          <p:cNvSpPr txBox="1"/>
          <p:nvPr/>
        </p:nvSpPr>
        <p:spPr>
          <a:xfrm>
            <a:off x="140312" y="73573"/>
            <a:ext cx="2179379" cy="584775"/>
          </a:xfrm>
          <a:prstGeom prst="rect">
            <a:avLst/>
          </a:prstGeom>
          <a:noFill/>
        </p:spPr>
        <p:txBody>
          <a:bodyPr wrap="none" rtlCol="0">
            <a:spAutoFit/>
          </a:bodyPr>
          <a:lstStyle/>
          <a:p>
            <a:r>
              <a:rPr lang="en-GB" sz="3200" b="1" dirty="0">
                <a:latin typeface="+mj-lt"/>
              </a:rPr>
              <a:t>How to Use</a:t>
            </a:r>
          </a:p>
        </p:txBody>
      </p:sp>
      <p:sp>
        <p:nvSpPr>
          <p:cNvPr id="4" name="TextBox 3">
            <a:extLst>
              <a:ext uri="{FF2B5EF4-FFF2-40B4-BE49-F238E27FC236}">
                <a16:creationId xmlns:a16="http://schemas.microsoft.com/office/drawing/2014/main" id="{0F52BBFB-44FD-6327-2421-D4FFC524F6F9}"/>
              </a:ext>
            </a:extLst>
          </p:cNvPr>
          <p:cNvSpPr txBox="1"/>
          <p:nvPr/>
        </p:nvSpPr>
        <p:spPr>
          <a:xfrm>
            <a:off x="987391" y="1859338"/>
            <a:ext cx="3079282" cy="3139321"/>
          </a:xfrm>
          <a:prstGeom prst="rect">
            <a:avLst/>
          </a:prstGeom>
          <a:noFill/>
        </p:spPr>
        <p:txBody>
          <a:bodyPr wrap="square" rtlCol="0" anchor="ctr">
            <a:spAutoFit/>
          </a:bodyPr>
          <a:lstStyle/>
          <a:p>
            <a:pPr marL="285750" indent="-285750">
              <a:buFont typeface="Arial" panose="020B0604020202020204" pitchFamily="34" charset="0"/>
              <a:buChar char="•"/>
            </a:pPr>
            <a:r>
              <a:rPr lang="en-US" b="1" dirty="0"/>
              <a:t>Input URLs to each desired list of car makes/models</a:t>
            </a:r>
          </a:p>
          <a:p>
            <a:endParaRPr lang="en-US" b="1" dirty="0"/>
          </a:p>
          <a:p>
            <a:pPr marL="285750" indent="-285750">
              <a:buFont typeface="Arial" panose="020B0604020202020204" pitchFamily="34" charset="0"/>
              <a:buChar char="•"/>
            </a:pPr>
            <a:r>
              <a:rPr lang="en-US" b="1" dirty="0"/>
              <a:t>Click Run Analysis</a:t>
            </a:r>
          </a:p>
          <a:p>
            <a:endParaRPr lang="en-US" b="1" dirty="0"/>
          </a:p>
          <a:p>
            <a:pPr marL="285750" indent="-285750">
              <a:buFont typeface="Arial" panose="020B0604020202020204" pitchFamily="34" charset="0"/>
              <a:buChar char="•"/>
            </a:pPr>
            <a:r>
              <a:rPr lang="en-US" b="1" dirty="0"/>
              <a:t>Open the newly created CSV and PPT files and view every car’s pricing and depreciation value at your leisure</a:t>
            </a:r>
          </a:p>
        </p:txBody>
      </p:sp>
      <p:pic>
        <p:nvPicPr>
          <p:cNvPr id="5" name="Picture 4" descr="A screenshot of a phone&#10;&#10;Description automatically generated">
            <a:extLst>
              <a:ext uri="{FF2B5EF4-FFF2-40B4-BE49-F238E27FC236}">
                <a16:creationId xmlns:a16="http://schemas.microsoft.com/office/drawing/2014/main" id="{09DACD55-7430-EEFC-7116-17C8561769FB}"/>
              </a:ext>
            </a:extLst>
          </p:cNvPr>
          <p:cNvPicPr>
            <a:picLocks noChangeAspect="1"/>
          </p:cNvPicPr>
          <p:nvPr/>
        </p:nvPicPr>
        <p:blipFill>
          <a:blip r:embed="rId2"/>
          <a:stretch>
            <a:fillRect/>
          </a:stretch>
        </p:blipFill>
        <p:spPr>
          <a:xfrm>
            <a:off x="5626204" y="-1"/>
            <a:ext cx="3321844" cy="6858000"/>
          </a:xfrm>
          <a:prstGeom prst="rect">
            <a:avLst/>
          </a:prstGeom>
        </p:spPr>
      </p:pic>
    </p:spTree>
    <p:extLst>
      <p:ext uri="{BB962C8B-B14F-4D97-AF65-F5344CB8AC3E}">
        <p14:creationId xmlns:p14="http://schemas.microsoft.com/office/powerpoint/2010/main" val="96409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TotalTime>
  <Words>229</Words>
  <Application>Microsoft Macintosh PowerPoint</Application>
  <PresentationFormat>Widescreen</PresentationFormat>
  <Paragraphs>20</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DengXian</vt:lpstr>
      <vt:lpstr>Aptos</vt:lpstr>
      <vt:lpstr>Aptos Display</vt:lpstr>
      <vt:lpstr>Arial</vt:lpstr>
      <vt:lpstr>Symbol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Lim Tze Kang</dc:creator>
  <cp:lastModifiedBy>Lim Tze Kang</cp:lastModifiedBy>
  <cp:revision>2</cp:revision>
  <dcterms:created xsi:type="dcterms:W3CDTF">2024-10-09T08:33:21Z</dcterms:created>
  <dcterms:modified xsi:type="dcterms:W3CDTF">2024-10-09T09:16:31Z</dcterms:modified>
</cp:coreProperties>
</file>