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8833-50B7-2A88-E158-8F3F079DB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844A2-E737-1782-C475-D441D578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CE164-F938-2A81-F23B-D2EB683A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23DE-7E37-B721-C33E-EC74A4BC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8A3A1-1F0D-45B4-2736-B8A2C73D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BFA1-F1A6-884D-AF38-0323739D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FBA83-4DD9-324B-5B98-B7C3760A7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A52E9-01F4-9B63-C9BC-BA46844E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66C0-D048-4B23-CC38-8ED99A66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CA63-B59D-54E6-BB02-73D08177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6920F-3CA0-EBFA-AB90-091BA0E04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0422-BD3B-CF0C-373D-89DC19D5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2D456-FFBC-A61F-01A1-16F70AF6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B2C4-CF6E-0632-367C-C56B177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878C-4339-C6C3-EDB9-62EE8970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0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1CDA-27A2-A230-3A94-CF8F0680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A87F-C185-B11A-01D4-089EB5C8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DFE6F-A2D9-D9E1-EE09-01FE8A60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1AF4-F8FB-D069-7DAE-3B93975D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7BA2-653D-A5E5-2C08-3BC45D3D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3378-BACF-63CC-268A-9F6DFA81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96A41-AE94-1246-E4A7-F8AA5FB0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B3CF-B0F0-CCCB-95D7-CEC74716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F3CF-07B5-66E4-1EA9-FF395189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BF07-D4DC-DF59-F821-5E42105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6497-D9DC-2CE9-255D-32CAB4C7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4FCE-859B-0EE2-B717-E02237DA6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BBF22-C124-966B-083B-78D202F50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F04A1-376A-B553-858A-CB2DD868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137C2-9688-0F0F-68F6-F6B4A615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6DA8D-24CB-3668-6346-231024F9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C7B4-BC51-3529-AA70-A5E243F9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5110F-FC3F-E4AE-B4F4-DB4129F3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B548C-B14E-5C5D-34B0-3B9B79F4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E2832-1C30-1F34-61DB-B72B4553B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4F1F7-7D44-0754-61BC-9A7D53B2B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D1F9D-C84A-94E3-4A81-1C163DD3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3819E-4ACB-13A7-24D8-EB30FEC8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0446A-A1D5-7DC2-EB80-58320437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396A-1735-925E-5BFD-DA5319F8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954B1-89FA-2559-E6DB-12E6C811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B404F-F50C-2EC4-88EC-4DA27B67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1B3A9-5118-122D-2BF7-42E9E500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F53E3-FC57-39EF-E39B-998D3702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41A3C-BD15-D300-F68C-AFD8F693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6BB6E-E5DB-F253-6E62-2E18DA2E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2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47EC-8372-A533-EDCF-E3A04E84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9AFA-9F0F-A9CF-DB78-2839AE08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BE85A-2441-FADB-7D3A-E04A52EFF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E8FC-072C-ECE4-8AE0-77C45191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44777-06B9-10F9-3470-1D2FEAC9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1D4E-F679-270F-D1B5-8A7BA39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8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B4C6-D70A-C656-2E8B-F615B519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430DB-F093-526B-C88A-826C3DCE9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67545-1766-0688-E67C-2E74E614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4C5A8-37CA-A320-EA72-C60D399F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9E88-2E4F-7E3F-1DCA-4DD60C79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37C8B-E758-301A-12C2-031B2558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87737-564A-F2C2-C6DA-741F0A01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545F7-9D50-3739-42C5-3405E1C5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2F48-CAB2-AFCF-5198-236F3EB6C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F49DC-A912-A847-90A5-7321B97BF42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94A38-C5CF-A0FD-4D96-E2513252B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84D72-E703-0068-86F0-442778C66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1C3E3-7CDB-4740-A1D7-2A751862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7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omo.org/" TargetMode="External"/><Relationship Id="rId2" Type="http://schemas.openxmlformats.org/officeDocument/2006/relationships/hyperlink" Target="https://funnel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omo.org/pricing/" TargetMode="External"/><Relationship Id="rId4" Type="http://schemas.openxmlformats.org/officeDocument/2006/relationships/hyperlink" Target="https://funnel.io/pric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drive/folders/1mqwYfog6hwCaVEOK0q6PXdYzwjyNiZpY?usp=drive_lin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torist SG: Vehicle Super App - Apps on Google Play">
            <a:extLst>
              <a:ext uri="{FF2B5EF4-FFF2-40B4-BE49-F238E27FC236}">
                <a16:creationId xmlns:a16="http://schemas.microsoft.com/office/drawing/2014/main" id="{5BEE1DD9-6E7E-A19A-0D92-02942180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00" y="0"/>
            <a:ext cx="1239700" cy="12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A9CBFB-8FAC-F11A-AA2A-E5BAD88C19E6}"/>
              </a:ext>
            </a:extLst>
          </p:cNvPr>
          <p:cNvSpPr txBox="1"/>
          <p:nvPr/>
        </p:nvSpPr>
        <p:spPr>
          <a:xfrm>
            <a:off x="2091559" y="2582615"/>
            <a:ext cx="80088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/>
              <a:t>Universal Analytics Data Backup</a:t>
            </a:r>
          </a:p>
        </p:txBody>
      </p:sp>
    </p:spTree>
    <p:extLst>
      <p:ext uri="{BB962C8B-B14F-4D97-AF65-F5344CB8AC3E}">
        <p14:creationId xmlns:p14="http://schemas.microsoft.com/office/powerpoint/2010/main" val="260300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384B3-CCC5-36D4-4AD8-85448746989B}"/>
              </a:ext>
            </a:extLst>
          </p:cNvPr>
          <p:cNvSpPr/>
          <p:nvPr/>
        </p:nvSpPr>
        <p:spPr>
          <a:xfrm>
            <a:off x="94593" y="171520"/>
            <a:ext cx="45719" cy="388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6377E-A157-6AEF-16C5-D79F43D31BCE}"/>
              </a:ext>
            </a:extLst>
          </p:cNvPr>
          <p:cNvSpPr txBox="1"/>
          <p:nvPr/>
        </p:nvSpPr>
        <p:spPr>
          <a:xfrm>
            <a:off x="140312" y="73573"/>
            <a:ext cx="1575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Context</a:t>
            </a:r>
          </a:p>
        </p:txBody>
      </p:sp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9DB91EF6-AD02-DAB5-2DAD-0E5C174A3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" r="4962"/>
          <a:stretch/>
        </p:blipFill>
        <p:spPr>
          <a:xfrm>
            <a:off x="2402657" y="605563"/>
            <a:ext cx="7386687" cy="56962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9C4A4-FDC5-B412-4071-F6DDC74CD7A5}"/>
              </a:ext>
            </a:extLst>
          </p:cNvPr>
          <p:cNvCxnSpPr/>
          <p:nvPr/>
        </p:nvCxnSpPr>
        <p:spPr>
          <a:xfrm>
            <a:off x="5255172" y="4792717"/>
            <a:ext cx="38257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1ABF15-B66D-5212-39AB-A2D90FF7198F}"/>
              </a:ext>
            </a:extLst>
          </p:cNvPr>
          <p:cNvCxnSpPr>
            <a:cxnSpLocks/>
          </p:cNvCxnSpPr>
          <p:nvPr/>
        </p:nvCxnSpPr>
        <p:spPr>
          <a:xfrm>
            <a:off x="2580289" y="5060731"/>
            <a:ext cx="1865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4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384B3-CCC5-36D4-4AD8-85448746989B}"/>
              </a:ext>
            </a:extLst>
          </p:cNvPr>
          <p:cNvSpPr/>
          <p:nvPr/>
        </p:nvSpPr>
        <p:spPr>
          <a:xfrm>
            <a:off x="94593" y="171520"/>
            <a:ext cx="45719" cy="388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6377E-A157-6AEF-16C5-D79F43D31BCE}"/>
              </a:ext>
            </a:extLst>
          </p:cNvPr>
          <p:cNvSpPr txBox="1"/>
          <p:nvPr/>
        </p:nvSpPr>
        <p:spPr>
          <a:xfrm>
            <a:off x="140312" y="73573"/>
            <a:ext cx="2052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C515B-E351-9536-0964-253882DD0242}"/>
              </a:ext>
            </a:extLst>
          </p:cNvPr>
          <p:cNvSpPr txBox="1"/>
          <p:nvPr/>
        </p:nvSpPr>
        <p:spPr>
          <a:xfrm>
            <a:off x="0" y="74463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back-up valuable historical data in raw format to be used for future analysis and comparisons.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38B90E-216A-F6B4-21F6-00E4463B8DC1}"/>
              </a:ext>
            </a:extLst>
          </p:cNvPr>
          <p:cNvGrpSpPr/>
          <p:nvPr/>
        </p:nvGrpSpPr>
        <p:grpSpPr>
          <a:xfrm>
            <a:off x="140312" y="1292738"/>
            <a:ext cx="5734971" cy="2037780"/>
            <a:chOff x="140312" y="1483553"/>
            <a:chExt cx="5734971" cy="20377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B4E67F-963A-067D-D454-6A6D64FB0247}"/>
                </a:ext>
              </a:extLst>
            </p:cNvPr>
            <p:cNvSpPr/>
            <p:nvPr/>
          </p:nvSpPr>
          <p:spPr>
            <a:xfrm>
              <a:off x="140312" y="1581500"/>
              <a:ext cx="45719" cy="3888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1A42C8-51B0-B92B-983B-0160C26DBCCD}"/>
                </a:ext>
              </a:extLst>
            </p:cNvPr>
            <p:cNvSpPr txBox="1"/>
            <p:nvPr/>
          </p:nvSpPr>
          <p:spPr>
            <a:xfrm>
              <a:off x="186031" y="1483553"/>
              <a:ext cx="24633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>
                  <a:latin typeface="+mj-lt"/>
                </a:rPr>
                <a:t>Methodology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74DE9-8471-C776-83F6-7EE9B15CEDAF}"/>
                </a:ext>
              </a:extLst>
            </p:cNvPr>
            <p:cNvSpPr txBox="1"/>
            <p:nvPr/>
          </p:nvSpPr>
          <p:spPr>
            <a:xfrm>
              <a:off x="365112" y="2197894"/>
              <a:ext cx="55101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Existing Methods of Data Extraction: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Manually through UA platform on each report page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UA Query Explorer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Third Party SAAS Providers (e.g Funnel.io </a:t>
              </a:r>
              <a:r>
                <a:rPr lang="en-US" sz="1600" dirty="0">
                  <a:hlinkClick r:id="rId2"/>
                </a:rPr>
                <a:t>[1]</a:t>
              </a:r>
              <a:r>
                <a:rPr lang="en-US" sz="1600" dirty="0"/>
                <a:t>, </a:t>
              </a:r>
              <a:r>
                <a:rPr lang="en-US" sz="1600" dirty="0" err="1"/>
                <a:t>mamoto</a:t>
              </a:r>
              <a:r>
                <a:rPr lang="en-US" sz="1600" dirty="0"/>
                <a:t> </a:t>
              </a:r>
              <a:r>
                <a:rPr lang="en-US" sz="1600" dirty="0">
                  <a:hlinkClick r:id="rId3"/>
                </a:rPr>
                <a:t>[2]</a:t>
              </a:r>
              <a:r>
                <a:rPr lang="en-US" sz="16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Google API + Python to save csv files locally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7252C9A-195E-89A7-278C-E70F3EB7CECD}"/>
              </a:ext>
            </a:extLst>
          </p:cNvPr>
          <p:cNvSpPr txBox="1"/>
          <p:nvPr/>
        </p:nvSpPr>
        <p:spPr>
          <a:xfrm>
            <a:off x="94593" y="6261207"/>
            <a:ext cx="4141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Pricing information for </a:t>
            </a:r>
            <a:r>
              <a:rPr lang="en-GB" sz="1400" dirty="0" err="1"/>
              <a:t>Funnel.io</a:t>
            </a:r>
            <a:r>
              <a:rPr lang="en-GB" sz="1400" dirty="0"/>
              <a:t> can be found </a:t>
            </a:r>
            <a:r>
              <a:rPr lang="en-GB" sz="1400" dirty="0">
                <a:hlinkClick r:id="rId4"/>
              </a:rPr>
              <a:t>here</a:t>
            </a:r>
            <a:r>
              <a:rPr lang="en-GB" sz="1400" dirty="0"/>
              <a:t>.</a:t>
            </a:r>
          </a:p>
          <a:p>
            <a:r>
              <a:rPr lang="en-GB" sz="1400" dirty="0"/>
              <a:t>Pricing information for </a:t>
            </a:r>
            <a:r>
              <a:rPr lang="en-GB" sz="1400" dirty="0" err="1"/>
              <a:t>mamoto</a:t>
            </a:r>
            <a:r>
              <a:rPr lang="en-GB" sz="1400" dirty="0"/>
              <a:t> can be found </a:t>
            </a:r>
            <a:r>
              <a:rPr lang="en-GB" sz="1400" dirty="0">
                <a:hlinkClick r:id="rId5"/>
              </a:rPr>
              <a:t>here</a:t>
            </a:r>
            <a:r>
              <a:rPr lang="en-GB" sz="1400" dirty="0"/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9FEAD9-C47B-36B4-F2E9-403510049D0E}"/>
              </a:ext>
            </a:extLst>
          </p:cNvPr>
          <p:cNvGrpSpPr/>
          <p:nvPr/>
        </p:nvGrpSpPr>
        <p:grpSpPr>
          <a:xfrm>
            <a:off x="140312" y="3527483"/>
            <a:ext cx="6572460" cy="2006299"/>
            <a:chOff x="140312" y="3682380"/>
            <a:chExt cx="6572460" cy="20062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B93B6A-688F-3D80-0AC7-9B529B218AF3}"/>
                </a:ext>
              </a:extLst>
            </p:cNvPr>
            <p:cNvSpPr/>
            <p:nvPr/>
          </p:nvSpPr>
          <p:spPr>
            <a:xfrm>
              <a:off x="140312" y="3780327"/>
              <a:ext cx="45719" cy="3888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BF7D30-B156-C95D-A720-5BA003ABAD3E}"/>
                </a:ext>
              </a:extLst>
            </p:cNvPr>
            <p:cNvSpPr txBox="1"/>
            <p:nvPr/>
          </p:nvSpPr>
          <p:spPr>
            <a:xfrm>
              <a:off x="186031" y="3682380"/>
              <a:ext cx="21435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>
                  <a:latin typeface="+mj-lt"/>
                </a:rPr>
                <a:t>Limitations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623BD-509C-9AFF-8B16-C452638F8ACB}"/>
                </a:ext>
              </a:extLst>
            </p:cNvPr>
            <p:cNvSpPr txBox="1"/>
            <p:nvPr/>
          </p:nvSpPr>
          <p:spPr>
            <a:xfrm>
              <a:off x="365112" y="4365240"/>
              <a:ext cx="63476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Limitations according to the above list of methods: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Time Consuming, Tedious and Possible Data Loss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Time Consuming, Tedious and Possible Data Loss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Estimated time required for extraction based on data size &gt;1 week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Requires some Technical Knowledge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13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12EEDA-4DF6-D859-14F4-1BB4C71DDBF2}"/>
              </a:ext>
            </a:extLst>
          </p:cNvPr>
          <p:cNvSpPr txBox="1"/>
          <p:nvPr/>
        </p:nvSpPr>
        <p:spPr>
          <a:xfrm>
            <a:off x="365112" y="779768"/>
            <a:ext cx="10536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Basic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Google Analytics API and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Extracts a sample of all data based on the date range, metrics and dimensions specified and outputs it in a .csv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actual raw data for Singapore has hundreds of millions of rows of entries, hence sampling is necessary. However, sampling only pulls about 450-500k rows of data out of tens of millions of entries at a time. Malaysia and Thailand are less affected by this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</a:t>
            </a:r>
            <a:r>
              <a:rPr lang="en-US" sz="1600" dirty="0" err="1"/>
              <a:t>bounceRate</a:t>
            </a:r>
            <a:r>
              <a:rPr lang="en-US" sz="1600" dirty="0"/>
              <a:t>’ is calculated based on individual pages/sites, which is not representative of the actual bounce rate for the whole website, so we added an extra metric i.e. ‘bounces’ for more accurate calculation of bounce 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EF6BA-465E-D0B2-851E-7BC980FF7B5A}"/>
              </a:ext>
            </a:extLst>
          </p:cNvPr>
          <p:cNvSpPr/>
          <p:nvPr/>
        </p:nvSpPr>
        <p:spPr>
          <a:xfrm>
            <a:off x="94593" y="171520"/>
            <a:ext cx="45719" cy="388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B7BF7-06E3-BA91-6FD6-516D3F60A194}"/>
              </a:ext>
            </a:extLst>
          </p:cNvPr>
          <p:cNvSpPr txBox="1"/>
          <p:nvPr/>
        </p:nvSpPr>
        <p:spPr>
          <a:xfrm>
            <a:off x="140312" y="73573"/>
            <a:ext cx="3711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Google API + Python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57F61F-A47B-0AA4-CA99-E7A7AB07D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23352"/>
              </p:ext>
            </p:extLst>
          </p:nvPr>
        </p:nvGraphicFramePr>
        <p:xfrm>
          <a:off x="443370" y="3856503"/>
          <a:ext cx="8127999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558930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52472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8453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sessions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sessionDuration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avgSessionDuration</a:t>
                      </a:r>
                      <a:endParaRPr lang="en-GB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3266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users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newUsers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bounceRate</a:t>
                      </a:r>
                      <a:endParaRPr lang="en-GB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874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pageviews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uniquePageviews</a:t>
                      </a:r>
                      <a:endParaRPr lang="en-GB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bounces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030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8398C3-E679-D6DE-6D49-1FFDB62F85D0}"/>
              </a:ext>
            </a:extLst>
          </p:cNvPr>
          <p:cNvSpPr txBox="1"/>
          <p:nvPr/>
        </p:nvSpPr>
        <p:spPr>
          <a:xfrm>
            <a:off x="443370" y="4961159"/>
            <a:ext cx="6289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Dimensions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069D9A-31EE-F12C-134E-0A4F155EA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13931"/>
              </p:ext>
            </p:extLst>
          </p:nvPr>
        </p:nvGraphicFramePr>
        <p:xfrm>
          <a:off x="443370" y="5291848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87934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68770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sessionCount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pagePath</a:t>
                      </a:r>
                      <a:endParaRPr lang="en-GB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064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deviceCategory</a:t>
                      </a:r>
                      <a:endParaRPr lang="en-GB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pageTitle</a:t>
                      </a:r>
                      <a:endParaRPr lang="en-GB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13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medium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61174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563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193C0C3-612F-808C-E321-BF6F00FBDA81}"/>
              </a:ext>
            </a:extLst>
          </p:cNvPr>
          <p:cNvSpPr txBox="1"/>
          <p:nvPr/>
        </p:nvSpPr>
        <p:spPr>
          <a:xfrm>
            <a:off x="443370" y="3525813"/>
            <a:ext cx="6104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C4B18-3DC5-BA6A-8B95-51424F173BBE}"/>
                  </a:ext>
                </a:extLst>
              </p:cNvPr>
              <p:cNvSpPr txBox="1"/>
              <p:nvPr/>
            </p:nvSpPr>
            <p:spPr>
              <a:xfrm>
                <a:off x="827567" y="3248307"/>
                <a:ext cx="10536866" cy="376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e.g Average Bounce Rate for a given day should not be calculated by taking the average of </a:t>
                </a:r>
                <a:r>
                  <a:rPr lang="en-US" sz="1200" dirty="0" err="1"/>
                  <a:t>bounceRate</a:t>
                </a:r>
                <a:r>
                  <a:rPr lang="en-US" sz="1200" dirty="0"/>
                  <a:t>, instead should be calculated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𝑆𝑈𝑀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𝐵𝑜𝑢𝑛𝑐𝑒𝑠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𝑆𝑈𝑀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𝑃𝑎𝑔𝑒𝑉𝑖𝑒𝑤𝑠</m:t>
                        </m:r>
                      </m:den>
                    </m:f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100%</m:t>
                    </m:r>
                  </m:oMath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C4B18-3DC5-BA6A-8B95-51424F17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67" y="3248307"/>
                <a:ext cx="10536866" cy="376706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51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AEF6BA-465E-D0B2-851E-7BC980FF7B5A}"/>
              </a:ext>
            </a:extLst>
          </p:cNvPr>
          <p:cNvSpPr/>
          <p:nvPr/>
        </p:nvSpPr>
        <p:spPr>
          <a:xfrm>
            <a:off x="94593" y="171520"/>
            <a:ext cx="45719" cy="388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B7BF7-06E3-BA91-6FD6-516D3F60A194}"/>
              </a:ext>
            </a:extLst>
          </p:cNvPr>
          <p:cNvSpPr txBox="1"/>
          <p:nvPr/>
        </p:nvSpPr>
        <p:spPr>
          <a:xfrm>
            <a:off x="140312" y="73573"/>
            <a:ext cx="3711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Google API + Python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3A5691-5781-02B4-366D-B450F631A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92298"/>
              </p:ext>
            </p:extLst>
          </p:nvPr>
        </p:nvGraphicFramePr>
        <p:xfrm>
          <a:off x="132678" y="2687320"/>
          <a:ext cx="119266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277">
                  <a:extLst>
                    <a:ext uri="{9D8B030D-6E8A-4147-A177-3AD203B41FA5}">
                      <a16:colId xmlns:a16="http://schemas.microsoft.com/office/drawing/2014/main" val="3098458966"/>
                    </a:ext>
                  </a:extLst>
                </a:gridCol>
                <a:gridCol w="3087445">
                  <a:extLst>
                    <a:ext uri="{9D8B030D-6E8A-4147-A177-3AD203B41FA5}">
                      <a16:colId xmlns:a16="http://schemas.microsoft.com/office/drawing/2014/main" val="205473926"/>
                    </a:ext>
                  </a:extLst>
                </a:gridCol>
                <a:gridCol w="3431689">
                  <a:extLst>
                    <a:ext uri="{9D8B030D-6E8A-4147-A177-3AD203B41FA5}">
                      <a16:colId xmlns:a16="http://schemas.microsoft.com/office/drawing/2014/main" val="124288991"/>
                    </a:ext>
                  </a:extLst>
                </a:gridCol>
                <a:gridCol w="3141233">
                  <a:extLst>
                    <a:ext uri="{9D8B030D-6E8A-4147-A177-3AD203B41FA5}">
                      <a16:colId xmlns:a16="http://schemas.microsoft.com/office/drawing/2014/main" val="4004839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Sample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Total Number of Rows of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03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Singapore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2015-01-01</a:t>
                      </a:r>
                    </a:p>
                    <a:p>
                      <a:pPr algn="ctr"/>
                      <a:r>
                        <a:rPr lang="en-US" dirty="0"/>
                        <a:t>to</a:t>
                      </a:r>
                    </a:p>
                    <a:p>
                      <a:pPr algn="ctr"/>
                      <a:r>
                        <a:rPr lang="en-US" dirty="0"/>
                        <a:t>2023-06-30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477084 out of 25264277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737864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52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Malaysia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488870 out of 514231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390297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91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Thailand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499436 out of 1289823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305879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5347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52BDDFB-1186-299B-9FA1-BFF5B72AB4FE}"/>
              </a:ext>
            </a:extLst>
          </p:cNvPr>
          <p:cNvSpPr txBox="1"/>
          <p:nvPr/>
        </p:nvSpPr>
        <p:spPr>
          <a:xfrm>
            <a:off x="4816707" y="2164100"/>
            <a:ext cx="2558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78436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AEF6BA-465E-D0B2-851E-7BC980FF7B5A}"/>
              </a:ext>
            </a:extLst>
          </p:cNvPr>
          <p:cNvSpPr/>
          <p:nvPr/>
        </p:nvSpPr>
        <p:spPr>
          <a:xfrm>
            <a:off x="94593" y="171520"/>
            <a:ext cx="45719" cy="388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B7BF7-06E3-BA91-6FD6-516D3F60A194}"/>
              </a:ext>
            </a:extLst>
          </p:cNvPr>
          <p:cNvSpPr txBox="1"/>
          <p:nvPr/>
        </p:nvSpPr>
        <p:spPr>
          <a:xfrm>
            <a:off x="140312" y="73573"/>
            <a:ext cx="3711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Google API +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BDDFB-1186-299B-9FA1-BFF5B72AB4FE}"/>
              </a:ext>
            </a:extLst>
          </p:cNvPr>
          <p:cNvSpPr txBox="1"/>
          <p:nvPr/>
        </p:nvSpPr>
        <p:spPr>
          <a:xfrm>
            <a:off x="263926" y="598911"/>
            <a:ext cx="198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Snapshot of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C88DF-1546-5EAC-3296-ECB32B5C0D36}"/>
              </a:ext>
            </a:extLst>
          </p:cNvPr>
          <p:cNvSpPr txBox="1"/>
          <p:nvPr/>
        </p:nvSpPr>
        <p:spPr>
          <a:xfrm>
            <a:off x="263926" y="5953967"/>
            <a:ext cx="6744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Link to the google drive folder containing the csv exports can be found </a:t>
            </a:r>
            <a:r>
              <a:rPr lang="en-GB" sz="1600" dirty="0">
                <a:hlinkClick r:id="rId2"/>
              </a:rPr>
              <a:t>here</a:t>
            </a:r>
            <a:r>
              <a:rPr lang="en-GB" sz="1600" dirty="0"/>
              <a:t>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6226A8-4A46-5517-0A1D-52F455F7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725"/>
            <a:ext cx="12192000" cy="47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7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373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 Tze Kang</dc:creator>
  <cp:lastModifiedBy>#SYED HIDIR BIN SYED HARON#</cp:lastModifiedBy>
  <cp:revision>10</cp:revision>
  <dcterms:created xsi:type="dcterms:W3CDTF">2024-06-26T03:07:11Z</dcterms:created>
  <dcterms:modified xsi:type="dcterms:W3CDTF">2024-06-26T05:57:54Z</dcterms:modified>
</cp:coreProperties>
</file>