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70" r:id="rId5"/>
    <p:sldId id="269" r:id="rId6"/>
    <p:sldId id="268" r:id="rId7"/>
    <p:sldId id="267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>
      <p:cViewPr varScale="1">
        <p:scale>
          <a:sx n="106" d="100"/>
          <a:sy n="106" d="100"/>
        </p:scale>
        <p:origin x="79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5028" y="3040379"/>
            <a:ext cx="845756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7217" y="2745479"/>
            <a:ext cx="845756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270" dirty="0"/>
              <a:t>Market share/Sales/Dealer/LTA </a:t>
            </a:r>
            <a:r>
              <a:rPr spc="270" dirty="0"/>
              <a:t>Dashboard</a:t>
            </a:r>
            <a:r>
              <a:rPr b="0" spc="-190" dirty="0">
                <a:latin typeface="Times New Roman"/>
                <a:cs typeface="Times New Roman"/>
              </a:rPr>
              <a:t> </a:t>
            </a:r>
            <a:r>
              <a:rPr spc="195" dirty="0"/>
              <a:t>Program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1409966"/>
            <a:ext cx="7772399" cy="40380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60339" y="914400"/>
            <a:ext cx="167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75" dirty="0">
                <a:latin typeface="Calibri"/>
                <a:cs typeface="Calibri"/>
              </a:rPr>
              <a:t>Select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region</a:t>
            </a:r>
            <a:endParaRPr sz="1800" b="1" dirty="0">
              <a:latin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2001DB-C173-3CBF-E2CA-0C027215408A}"/>
              </a:ext>
            </a:extLst>
          </p:cNvPr>
          <p:cNvGrpSpPr/>
          <p:nvPr/>
        </p:nvGrpSpPr>
        <p:grpSpPr>
          <a:xfrm>
            <a:off x="16042" y="122453"/>
            <a:ext cx="3451058" cy="628377"/>
            <a:chOff x="16042" y="122453"/>
            <a:chExt cx="3451058" cy="628377"/>
          </a:xfrm>
        </p:grpSpPr>
        <p:sp>
          <p:nvSpPr>
            <p:cNvPr id="5" name="object 2">
              <a:extLst>
                <a:ext uri="{FF2B5EF4-FFF2-40B4-BE49-F238E27FC236}">
                  <a16:creationId xmlns:a16="http://schemas.microsoft.com/office/drawing/2014/main" id="{D6968B14-5C86-D960-4A2D-774FA50502AD}"/>
                </a:ext>
              </a:extLst>
            </p:cNvPr>
            <p:cNvSpPr txBox="1">
              <a:spLocks/>
            </p:cNvSpPr>
            <p:nvPr/>
          </p:nvSpPr>
          <p:spPr>
            <a:xfrm>
              <a:off x="16042" y="122453"/>
              <a:ext cx="3451058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spcBef>
                  <a:spcPts val="100"/>
                </a:spcBef>
              </a:pPr>
              <a:r>
                <a:rPr lang="en-US" sz="4000" spc="270" dirty="0"/>
                <a:t>How to Use</a:t>
              </a:r>
              <a:endParaRPr lang="en-US" sz="4000" spc="195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FC34D0-301F-CFA1-2C1F-75311C85728F}"/>
                </a:ext>
              </a:extLst>
            </p:cNvPr>
            <p:cNvSpPr/>
            <p:nvPr/>
          </p:nvSpPr>
          <p:spPr>
            <a:xfrm>
              <a:off x="228600" y="197954"/>
              <a:ext cx="66568" cy="4773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1409966"/>
            <a:ext cx="7772399" cy="40380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26751" y="838200"/>
            <a:ext cx="573849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After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Calibri"/>
                <a:cs typeface="Calibri"/>
              </a:rPr>
              <a:t>the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Calibri"/>
                <a:cs typeface="Calibri"/>
              </a:rPr>
              <a:t>loading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Calibri"/>
                <a:cs typeface="Calibri"/>
              </a:rPr>
              <a:t>animation,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Calibri"/>
                <a:cs typeface="Calibri"/>
              </a:rPr>
              <a:t>the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55" dirty="0">
                <a:latin typeface="Calibri"/>
                <a:cs typeface="Calibri"/>
              </a:rPr>
              <a:t>dashboard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Calibri"/>
                <a:cs typeface="Calibri"/>
              </a:rPr>
              <a:t>will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show.</a:t>
            </a:r>
            <a:endParaRPr sz="1800" b="1" dirty="0">
              <a:latin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60FAFE-CDD2-E6D3-FD0A-A512C67B3F16}"/>
              </a:ext>
            </a:extLst>
          </p:cNvPr>
          <p:cNvGrpSpPr/>
          <p:nvPr/>
        </p:nvGrpSpPr>
        <p:grpSpPr>
          <a:xfrm>
            <a:off x="16042" y="122453"/>
            <a:ext cx="3451058" cy="628377"/>
            <a:chOff x="16042" y="122453"/>
            <a:chExt cx="3451058" cy="628377"/>
          </a:xfrm>
        </p:grpSpPr>
        <p:sp>
          <p:nvSpPr>
            <p:cNvPr id="5" name="object 2">
              <a:extLst>
                <a:ext uri="{FF2B5EF4-FFF2-40B4-BE49-F238E27FC236}">
                  <a16:creationId xmlns:a16="http://schemas.microsoft.com/office/drawing/2014/main" id="{877101A8-F847-0235-34AE-E1EFBD9AB251}"/>
                </a:ext>
              </a:extLst>
            </p:cNvPr>
            <p:cNvSpPr txBox="1">
              <a:spLocks/>
            </p:cNvSpPr>
            <p:nvPr/>
          </p:nvSpPr>
          <p:spPr>
            <a:xfrm>
              <a:off x="16042" y="122453"/>
              <a:ext cx="3451058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spcBef>
                  <a:spcPts val="100"/>
                </a:spcBef>
              </a:pPr>
              <a:r>
                <a:rPr lang="en-US" sz="4000" spc="270" dirty="0"/>
                <a:t>How to Use</a:t>
              </a:r>
              <a:endParaRPr lang="en-US" sz="4000" spc="195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AB27F7-0515-030E-CE27-38CF87532299}"/>
                </a:ext>
              </a:extLst>
            </p:cNvPr>
            <p:cNvSpPr/>
            <p:nvPr/>
          </p:nvSpPr>
          <p:spPr>
            <a:xfrm>
              <a:off x="228600" y="197954"/>
              <a:ext cx="66568" cy="4773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798" y="1409960"/>
            <a:ext cx="7772399" cy="40380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53688" y="990600"/>
            <a:ext cx="60846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55" dirty="0">
                <a:latin typeface="Calibri"/>
                <a:cs typeface="Calibri"/>
              </a:rPr>
              <a:t>dashboard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will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default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50" dirty="0">
                <a:latin typeface="Calibri"/>
                <a:cs typeface="Calibri"/>
              </a:rPr>
              <a:t>show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Week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Current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Year</a:t>
            </a:r>
            <a:endParaRPr sz="1800" b="1" dirty="0">
              <a:latin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C62316-071E-34D2-0C98-698E42297D44}"/>
              </a:ext>
            </a:extLst>
          </p:cNvPr>
          <p:cNvGrpSpPr/>
          <p:nvPr/>
        </p:nvGrpSpPr>
        <p:grpSpPr>
          <a:xfrm>
            <a:off x="16042" y="122453"/>
            <a:ext cx="3451058" cy="628377"/>
            <a:chOff x="16042" y="122453"/>
            <a:chExt cx="3451058" cy="628377"/>
          </a:xfrm>
        </p:grpSpPr>
        <p:sp>
          <p:nvSpPr>
            <p:cNvPr id="5" name="object 2">
              <a:extLst>
                <a:ext uri="{FF2B5EF4-FFF2-40B4-BE49-F238E27FC236}">
                  <a16:creationId xmlns:a16="http://schemas.microsoft.com/office/drawing/2014/main" id="{7E35A358-5C75-BEC0-D181-0726567B960C}"/>
                </a:ext>
              </a:extLst>
            </p:cNvPr>
            <p:cNvSpPr txBox="1">
              <a:spLocks/>
            </p:cNvSpPr>
            <p:nvPr/>
          </p:nvSpPr>
          <p:spPr>
            <a:xfrm>
              <a:off x="16042" y="122453"/>
              <a:ext cx="3451058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spcBef>
                  <a:spcPts val="100"/>
                </a:spcBef>
              </a:pPr>
              <a:r>
                <a:rPr lang="en-US" sz="4000" spc="270" dirty="0"/>
                <a:t>How to Use</a:t>
              </a:r>
              <a:endParaRPr lang="en-US" sz="4000" spc="195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F165CD-00A0-4D8E-A836-900B1F443830}"/>
                </a:ext>
              </a:extLst>
            </p:cNvPr>
            <p:cNvSpPr/>
            <p:nvPr/>
          </p:nvSpPr>
          <p:spPr>
            <a:xfrm>
              <a:off x="228600" y="197954"/>
              <a:ext cx="66568" cy="4773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1409966"/>
            <a:ext cx="7772399" cy="40380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90643" y="990600"/>
            <a:ext cx="401071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spc="90" dirty="0">
                <a:latin typeface="Calibri"/>
                <a:cs typeface="Calibri"/>
              </a:rPr>
              <a:t>Use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50" dirty="0">
                <a:latin typeface="Calibri"/>
                <a:cs typeface="Calibri"/>
              </a:rPr>
              <a:t>Date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55" dirty="0">
                <a:latin typeface="Calibri"/>
                <a:cs typeface="Calibri"/>
              </a:rPr>
              <a:t>Range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50" dirty="0">
                <a:latin typeface="Calibri"/>
                <a:cs typeface="Calibri"/>
              </a:rPr>
              <a:t>Picker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at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top</a:t>
            </a:r>
            <a:endParaRPr sz="1800" b="1" dirty="0">
              <a:latin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47A222-D8F8-5C66-2980-EA1D9F9DC251}"/>
              </a:ext>
            </a:extLst>
          </p:cNvPr>
          <p:cNvGrpSpPr/>
          <p:nvPr/>
        </p:nvGrpSpPr>
        <p:grpSpPr>
          <a:xfrm>
            <a:off x="16042" y="122453"/>
            <a:ext cx="3451058" cy="628377"/>
            <a:chOff x="16042" y="122453"/>
            <a:chExt cx="3451058" cy="628377"/>
          </a:xfrm>
        </p:grpSpPr>
        <p:sp>
          <p:nvSpPr>
            <p:cNvPr id="5" name="object 2">
              <a:extLst>
                <a:ext uri="{FF2B5EF4-FFF2-40B4-BE49-F238E27FC236}">
                  <a16:creationId xmlns:a16="http://schemas.microsoft.com/office/drawing/2014/main" id="{A737FD79-A60D-2D51-E528-4D4F526F5879}"/>
                </a:ext>
              </a:extLst>
            </p:cNvPr>
            <p:cNvSpPr txBox="1">
              <a:spLocks/>
            </p:cNvSpPr>
            <p:nvPr/>
          </p:nvSpPr>
          <p:spPr>
            <a:xfrm>
              <a:off x="16042" y="122453"/>
              <a:ext cx="3451058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spcBef>
                  <a:spcPts val="100"/>
                </a:spcBef>
              </a:pPr>
              <a:r>
                <a:rPr lang="en-US" sz="4000" spc="270" dirty="0"/>
                <a:t>How to Use</a:t>
              </a:r>
              <a:endParaRPr lang="en-US" sz="4000" spc="195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F62F0D-8981-AD4B-AC53-909C21B7F6D4}"/>
                </a:ext>
              </a:extLst>
            </p:cNvPr>
            <p:cNvSpPr/>
            <p:nvPr/>
          </p:nvSpPr>
          <p:spPr>
            <a:xfrm>
              <a:off x="228600" y="197954"/>
              <a:ext cx="66568" cy="4773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46667" y="1219200"/>
            <a:ext cx="70986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800" b="1" spc="65" dirty="0">
                <a:solidFill>
                  <a:schemeClr val="tx1"/>
                </a:solidFill>
                <a:latin typeface="Calibri"/>
                <a:cs typeface="Calibri"/>
              </a:rPr>
              <a:t>Download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SG" b="1" i="0" dirty="0">
                <a:solidFill>
                  <a:schemeClr val="tx1"/>
                </a:solidFill>
                <a:effectLst/>
                <a:latin typeface="+mn-lt"/>
              </a:rPr>
              <a:t>Marketshare_Sales_Dealer_Dashboard</a:t>
            </a:r>
            <a:r>
              <a:rPr sz="1800" b="1" spc="10" dirty="0">
                <a:solidFill>
                  <a:schemeClr val="tx1"/>
                </a:solidFill>
                <a:latin typeface="+mn-lt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+mn-lt"/>
                <a:cs typeface="Calibri"/>
              </a:rPr>
              <a:t>fil</a:t>
            </a:r>
            <a:r>
              <a:rPr lang="en-US" sz="1800" b="1" dirty="0">
                <a:solidFill>
                  <a:schemeClr val="tx1"/>
                </a:solidFill>
                <a:latin typeface="+mn-lt"/>
                <a:cs typeface="Calibri"/>
              </a:rPr>
              <a:t>e</a:t>
            </a:r>
            <a:br>
              <a:rPr lang="en-US" sz="1800" b="1" dirty="0">
                <a:solidFill>
                  <a:schemeClr val="tx1"/>
                </a:solidFill>
                <a:latin typeface="+mn-lt"/>
                <a:cs typeface="Calibri"/>
              </a:rPr>
            </a:br>
            <a:r>
              <a:rPr lang="en-US" sz="1800" b="1" dirty="0">
                <a:solidFill>
                  <a:schemeClr val="tx1"/>
                </a:solidFill>
                <a:latin typeface="+mn-lt"/>
                <a:cs typeface="Calibri"/>
              </a:rPr>
              <a:t>Then run the program by double clicking it</a:t>
            </a:r>
            <a:endParaRPr sz="1800" b="1" dirty="0">
              <a:solidFill>
                <a:schemeClr val="tx1"/>
              </a:solidFill>
              <a:latin typeface="+mn-lt"/>
              <a:cs typeface="Calibri"/>
            </a:endParaRPr>
          </a:p>
        </p:txBody>
      </p:sp>
      <p:pic>
        <p:nvPicPr>
          <p:cNvPr id="5" name="Picture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6C84A906-E68E-1527-7276-A323D559E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022252"/>
            <a:ext cx="7772400" cy="281349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A9338DD-0237-D44A-98E4-8BC6DCEB22EE}"/>
              </a:ext>
            </a:extLst>
          </p:cNvPr>
          <p:cNvGrpSpPr/>
          <p:nvPr/>
        </p:nvGrpSpPr>
        <p:grpSpPr>
          <a:xfrm>
            <a:off x="16042" y="122453"/>
            <a:ext cx="3451058" cy="628377"/>
            <a:chOff x="16042" y="122453"/>
            <a:chExt cx="3451058" cy="628377"/>
          </a:xfrm>
        </p:grpSpPr>
        <p:sp>
          <p:nvSpPr>
            <p:cNvPr id="7" name="object 2">
              <a:extLst>
                <a:ext uri="{FF2B5EF4-FFF2-40B4-BE49-F238E27FC236}">
                  <a16:creationId xmlns:a16="http://schemas.microsoft.com/office/drawing/2014/main" id="{086C0D3B-4FF7-A340-3097-DD20CB3421E0}"/>
                </a:ext>
              </a:extLst>
            </p:cNvPr>
            <p:cNvSpPr txBox="1">
              <a:spLocks/>
            </p:cNvSpPr>
            <p:nvPr/>
          </p:nvSpPr>
          <p:spPr>
            <a:xfrm>
              <a:off x="16042" y="122453"/>
              <a:ext cx="3451058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spcBef>
                  <a:spcPts val="100"/>
                </a:spcBef>
              </a:pPr>
              <a:r>
                <a:rPr lang="en-US" sz="4000" spc="270" dirty="0"/>
                <a:t>How to Use</a:t>
              </a:r>
              <a:endParaRPr lang="en-US" sz="4000" spc="195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1DA9FA-2EB0-0812-62D3-F84CF855DEA9}"/>
                </a:ext>
              </a:extLst>
            </p:cNvPr>
            <p:cNvSpPr/>
            <p:nvPr/>
          </p:nvSpPr>
          <p:spPr>
            <a:xfrm>
              <a:off x="228600" y="197954"/>
              <a:ext cx="66568" cy="4773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object 3">
            <a:extLst>
              <a:ext uri="{FF2B5EF4-FFF2-40B4-BE49-F238E27FC236}">
                <a16:creationId xmlns:a16="http://schemas.microsoft.com/office/drawing/2014/main" id="{DC3DCB78-F7C6-E2DA-6BF8-60CD5B9C0E71}"/>
              </a:ext>
            </a:extLst>
          </p:cNvPr>
          <p:cNvSpPr txBox="1"/>
          <p:nvPr/>
        </p:nvSpPr>
        <p:spPr>
          <a:xfrm>
            <a:off x="2546666" y="5075989"/>
            <a:ext cx="70986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800" b="1" spc="65" dirty="0">
                <a:solidFill>
                  <a:schemeClr val="tx1"/>
                </a:solidFill>
                <a:latin typeface="Calibri"/>
                <a:cs typeface="Calibri"/>
              </a:rPr>
              <a:t>Ensure all data files are in same folder as program</a:t>
            </a:r>
            <a:endParaRPr sz="1800" b="1" dirty="0">
              <a:solidFill>
                <a:schemeClr val="tx1"/>
              </a:solidFill>
              <a:latin typeface="+mn-lt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F941434-EC01-25B0-ABAA-7B4E7759C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715A2C-201D-17FF-6FD4-9A9D02FD0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7217" y="2745479"/>
            <a:ext cx="845756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270" dirty="0"/>
              <a:t>Market share/Sales/LTA </a:t>
            </a:r>
            <a:r>
              <a:rPr spc="270" dirty="0"/>
              <a:t>Dashboard</a:t>
            </a:r>
            <a:r>
              <a:rPr b="0" spc="-190" dirty="0">
                <a:latin typeface="Times New Roman"/>
                <a:cs typeface="Times New Roman"/>
              </a:rPr>
              <a:t> </a:t>
            </a:r>
            <a:r>
              <a:rPr spc="195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425600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311BF9D-FBE2-B9C3-FA25-5EE9A3203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F03514E-5559-0506-34FA-C1BA83E950AB}"/>
              </a:ext>
            </a:extLst>
          </p:cNvPr>
          <p:cNvSpPr txBox="1"/>
          <p:nvPr/>
        </p:nvSpPr>
        <p:spPr>
          <a:xfrm>
            <a:off x="2622575" y="990600"/>
            <a:ext cx="69468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800" b="1" spc="10" dirty="0">
                <a:latin typeface="Calibri"/>
                <a:cs typeface="Calibri"/>
              </a:rPr>
              <a:t>Select the dataset you want to look at</a:t>
            </a:r>
            <a:endParaRPr sz="1800" b="1" dirty="0">
              <a:latin typeface="Calibri"/>
              <a:cs typeface="Calibri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E34B9F-7E5F-A7B3-5941-13DF092F3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" b="9020"/>
          <a:stretch/>
        </p:blipFill>
        <p:spPr>
          <a:xfrm>
            <a:off x="2209800" y="1580147"/>
            <a:ext cx="7772400" cy="4267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F6FD345-9B7A-EF6B-D408-A4AB43FAD05D}"/>
              </a:ext>
            </a:extLst>
          </p:cNvPr>
          <p:cNvGrpSpPr/>
          <p:nvPr/>
        </p:nvGrpSpPr>
        <p:grpSpPr>
          <a:xfrm>
            <a:off x="16042" y="122453"/>
            <a:ext cx="3451058" cy="628377"/>
            <a:chOff x="16042" y="122453"/>
            <a:chExt cx="3451058" cy="628377"/>
          </a:xfrm>
        </p:grpSpPr>
        <p:sp>
          <p:nvSpPr>
            <p:cNvPr id="7" name="object 2">
              <a:extLst>
                <a:ext uri="{FF2B5EF4-FFF2-40B4-BE49-F238E27FC236}">
                  <a16:creationId xmlns:a16="http://schemas.microsoft.com/office/drawing/2014/main" id="{7C992606-33AF-DB93-21FD-1B4AD3E3A1E6}"/>
                </a:ext>
              </a:extLst>
            </p:cNvPr>
            <p:cNvSpPr txBox="1">
              <a:spLocks/>
            </p:cNvSpPr>
            <p:nvPr/>
          </p:nvSpPr>
          <p:spPr>
            <a:xfrm>
              <a:off x="16042" y="122453"/>
              <a:ext cx="3451058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spcBef>
                  <a:spcPts val="100"/>
                </a:spcBef>
              </a:pPr>
              <a:r>
                <a:rPr lang="en-US" sz="4000" spc="270" dirty="0"/>
                <a:t>How to Use</a:t>
              </a:r>
              <a:endParaRPr lang="en-US" sz="4000" spc="195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F324A7-7EE7-EA11-D1D4-F208EE8972C1}"/>
                </a:ext>
              </a:extLst>
            </p:cNvPr>
            <p:cNvSpPr/>
            <p:nvPr/>
          </p:nvSpPr>
          <p:spPr>
            <a:xfrm>
              <a:off x="228600" y="197954"/>
              <a:ext cx="66568" cy="4773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8829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C50B915-0D1A-17D2-A339-E29D8F767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56EB512-3DB7-C5A7-3541-D11467D2B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" b="18627"/>
          <a:stretch/>
        </p:blipFill>
        <p:spPr>
          <a:xfrm>
            <a:off x="2209800" y="1523999"/>
            <a:ext cx="7772400" cy="3810001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31AF62F5-5AF7-C356-F84D-B7783A242E96}"/>
              </a:ext>
            </a:extLst>
          </p:cNvPr>
          <p:cNvSpPr txBox="1"/>
          <p:nvPr/>
        </p:nvSpPr>
        <p:spPr>
          <a:xfrm>
            <a:off x="4225607" y="1066800"/>
            <a:ext cx="374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latin typeface="Calibri"/>
                <a:cs typeface="Calibri"/>
              </a:rPr>
              <a:t>Top half is the market share/sales data</a:t>
            </a:r>
            <a:endParaRPr sz="1800" b="1" dirty="0">
              <a:latin typeface="Calibri"/>
              <a:cs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2A6DDB-5B45-BC91-6D81-2C3B4D933111}"/>
              </a:ext>
            </a:extLst>
          </p:cNvPr>
          <p:cNvGrpSpPr/>
          <p:nvPr/>
        </p:nvGrpSpPr>
        <p:grpSpPr>
          <a:xfrm>
            <a:off x="16042" y="122453"/>
            <a:ext cx="3451058" cy="628377"/>
            <a:chOff x="16042" y="122453"/>
            <a:chExt cx="3451058" cy="628377"/>
          </a:xfrm>
        </p:grpSpPr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9BF74157-00BB-AA66-C92C-EB388738A275}"/>
                </a:ext>
              </a:extLst>
            </p:cNvPr>
            <p:cNvSpPr txBox="1">
              <a:spLocks/>
            </p:cNvSpPr>
            <p:nvPr/>
          </p:nvSpPr>
          <p:spPr>
            <a:xfrm>
              <a:off x="16042" y="122453"/>
              <a:ext cx="3451058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spcBef>
                  <a:spcPts val="100"/>
                </a:spcBef>
              </a:pPr>
              <a:r>
                <a:rPr lang="en-US" sz="4000" spc="270" dirty="0"/>
                <a:t>How to Use</a:t>
              </a:r>
              <a:endParaRPr lang="en-US" sz="4000" spc="195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5C174D-8790-7E63-2299-E4EB2603EBB9}"/>
                </a:ext>
              </a:extLst>
            </p:cNvPr>
            <p:cNvSpPr/>
            <p:nvPr/>
          </p:nvSpPr>
          <p:spPr>
            <a:xfrm>
              <a:off x="228600" y="197954"/>
              <a:ext cx="66568" cy="4773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9959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2883FB7-27B1-4BA6-A6DC-9604FF7CA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1D7565B-56DA-2EF0-F5D3-3A3D098A4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" b="21765"/>
          <a:stretch/>
        </p:blipFill>
        <p:spPr>
          <a:xfrm>
            <a:off x="2209800" y="1600199"/>
            <a:ext cx="7772400" cy="3657601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C4250CF0-4224-F5E6-F9B8-ED68D7F971F9}"/>
              </a:ext>
            </a:extLst>
          </p:cNvPr>
          <p:cNvSpPr txBox="1"/>
          <p:nvPr/>
        </p:nvSpPr>
        <p:spPr>
          <a:xfrm>
            <a:off x="4225607" y="1066800"/>
            <a:ext cx="37407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latin typeface="Calibri"/>
                <a:cs typeface="Calibri"/>
              </a:rPr>
              <a:t>Bottom half is the LTA data</a:t>
            </a:r>
            <a:endParaRPr sz="1800" b="1" dirty="0">
              <a:latin typeface="Calibri"/>
              <a:cs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58362E-A9AC-6C0F-9F16-C5DE4AEBD41E}"/>
              </a:ext>
            </a:extLst>
          </p:cNvPr>
          <p:cNvGrpSpPr/>
          <p:nvPr/>
        </p:nvGrpSpPr>
        <p:grpSpPr>
          <a:xfrm>
            <a:off x="16042" y="122453"/>
            <a:ext cx="3451058" cy="628377"/>
            <a:chOff x="16042" y="122453"/>
            <a:chExt cx="3451058" cy="628377"/>
          </a:xfrm>
        </p:grpSpPr>
        <p:sp>
          <p:nvSpPr>
            <p:cNvPr id="8" name="object 2">
              <a:extLst>
                <a:ext uri="{FF2B5EF4-FFF2-40B4-BE49-F238E27FC236}">
                  <a16:creationId xmlns:a16="http://schemas.microsoft.com/office/drawing/2014/main" id="{9C2E670B-2DF4-1170-4A5D-DBCB8738824C}"/>
                </a:ext>
              </a:extLst>
            </p:cNvPr>
            <p:cNvSpPr txBox="1">
              <a:spLocks/>
            </p:cNvSpPr>
            <p:nvPr/>
          </p:nvSpPr>
          <p:spPr>
            <a:xfrm>
              <a:off x="16042" y="122453"/>
              <a:ext cx="3451058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spcBef>
                  <a:spcPts val="100"/>
                </a:spcBef>
              </a:pPr>
              <a:r>
                <a:rPr lang="en-US" sz="4000" spc="270" dirty="0"/>
                <a:t>How to Use</a:t>
              </a:r>
              <a:endParaRPr lang="en-US" sz="4000" spc="195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1A3A4F-05C3-2EBF-F688-367A90702A5B}"/>
                </a:ext>
              </a:extLst>
            </p:cNvPr>
            <p:cNvSpPr/>
            <p:nvPr/>
          </p:nvSpPr>
          <p:spPr>
            <a:xfrm>
              <a:off x="228600" y="197954"/>
              <a:ext cx="66568" cy="4773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653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7E48A13-86F0-A68E-C259-E185F3E2B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6BD09FC-0EA0-390C-85C9-F30B41632B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7217" y="2745479"/>
            <a:ext cx="84575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270" dirty="0"/>
              <a:t>Dealer </a:t>
            </a:r>
            <a:r>
              <a:rPr spc="270" dirty="0"/>
              <a:t>Dashboard</a:t>
            </a:r>
            <a:r>
              <a:rPr b="0" spc="-190" dirty="0">
                <a:latin typeface="Times New Roman"/>
                <a:cs typeface="Times New Roman"/>
              </a:rPr>
              <a:t> </a:t>
            </a:r>
            <a:r>
              <a:rPr spc="195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16194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6048" y="1413205"/>
            <a:ext cx="7759903" cy="40315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25606" y="990600"/>
            <a:ext cx="374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This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85" dirty="0">
                <a:latin typeface="Calibri"/>
                <a:cs typeface="Calibri"/>
              </a:rPr>
              <a:t>is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55" dirty="0">
                <a:latin typeface="Calibri"/>
                <a:cs typeface="Calibri"/>
              </a:rPr>
              <a:t>main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70" dirty="0">
                <a:latin typeface="Calibri"/>
                <a:cs typeface="Calibri"/>
              </a:rPr>
              <a:t>screen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program</a:t>
            </a:r>
            <a:endParaRPr sz="1800" b="1" dirty="0">
              <a:latin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DD999F-DFF8-9476-CF8F-8DCEC9860A4A}"/>
              </a:ext>
            </a:extLst>
          </p:cNvPr>
          <p:cNvGrpSpPr/>
          <p:nvPr/>
        </p:nvGrpSpPr>
        <p:grpSpPr>
          <a:xfrm>
            <a:off x="16042" y="122453"/>
            <a:ext cx="3451058" cy="628377"/>
            <a:chOff x="16042" y="122453"/>
            <a:chExt cx="3451058" cy="628377"/>
          </a:xfrm>
        </p:grpSpPr>
        <p:sp>
          <p:nvSpPr>
            <p:cNvPr id="5" name="object 2">
              <a:extLst>
                <a:ext uri="{FF2B5EF4-FFF2-40B4-BE49-F238E27FC236}">
                  <a16:creationId xmlns:a16="http://schemas.microsoft.com/office/drawing/2014/main" id="{28D13D8F-4F58-DF20-C0F0-7BAB74C118F4}"/>
                </a:ext>
              </a:extLst>
            </p:cNvPr>
            <p:cNvSpPr txBox="1">
              <a:spLocks/>
            </p:cNvSpPr>
            <p:nvPr/>
          </p:nvSpPr>
          <p:spPr>
            <a:xfrm>
              <a:off x="16042" y="122453"/>
              <a:ext cx="3451058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spcBef>
                  <a:spcPts val="100"/>
                </a:spcBef>
              </a:pPr>
              <a:r>
                <a:rPr lang="en-US" sz="4000" spc="270" dirty="0"/>
                <a:t>How to Use</a:t>
              </a:r>
              <a:endParaRPr lang="en-US" sz="4000" spc="195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7961AF-8014-9BE1-0F82-59EEAF4686A0}"/>
                </a:ext>
              </a:extLst>
            </p:cNvPr>
            <p:cNvSpPr/>
            <p:nvPr/>
          </p:nvSpPr>
          <p:spPr>
            <a:xfrm>
              <a:off x="228600" y="197954"/>
              <a:ext cx="66568" cy="4773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2848" y="1418589"/>
            <a:ext cx="7766812" cy="40208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22575" y="990600"/>
            <a:ext cx="69468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Calibri"/>
                <a:cs typeface="Calibri"/>
              </a:rPr>
              <a:t>Drag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Calibri"/>
                <a:cs typeface="Calibri"/>
              </a:rPr>
              <a:t>the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50" dirty="0">
                <a:latin typeface="Calibri"/>
                <a:cs typeface="Calibri"/>
              </a:rPr>
              <a:t>Dealer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Calibri"/>
                <a:cs typeface="Calibri"/>
              </a:rPr>
              <a:t>Activities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55" dirty="0">
                <a:latin typeface="Calibri"/>
                <a:cs typeface="Calibri"/>
              </a:rPr>
              <a:t>Data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55" dirty="0">
                <a:latin typeface="Calibri"/>
                <a:cs typeface="Calibri"/>
              </a:rPr>
              <a:t>excel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50" dirty="0">
                <a:latin typeface="Calibri"/>
                <a:cs typeface="Calibri"/>
              </a:rPr>
              <a:t>sheet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Calibri"/>
                <a:cs typeface="Calibri"/>
              </a:rPr>
              <a:t>into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Calibri"/>
                <a:cs typeface="Calibri"/>
              </a:rPr>
              <a:t>the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Calibri"/>
                <a:cs typeface="Calibri"/>
              </a:rPr>
              <a:t>dotted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box</a:t>
            </a:r>
            <a:endParaRPr sz="1800" b="1" dirty="0">
              <a:latin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A2BEB2-20BB-8B40-FC5C-EE648A1CE610}"/>
              </a:ext>
            </a:extLst>
          </p:cNvPr>
          <p:cNvGrpSpPr/>
          <p:nvPr/>
        </p:nvGrpSpPr>
        <p:grpSpPr>
          <a:xfrm>
            <a:off x="16042" y="122453"/>
            <a:ext cx="3451058" cy="628377"/>
            <a:chOff x="16042" y="122453"/>
            <a:chExt cx="3451058" cy="628377"/>
          </a:xfrm>
        </p:grpSpPr>
        <p:sp>
          <p:nvSpPr>
            <p:cNvPr id="5" name="object 2">
              <a:extLst>
                <a:ext uri="{FF2B5EF4-FFF2-40B4-BE49-F238E27FC236}">
                  <a16:creationId xmlns:a16="http://schemas.microsoft.com/office/drawing/2014/main" id="{AB82632B-9878-1A59-8DD2-7B1BCEB75FBB}"/>
                </a:ext>
              </a:extLst>
            </p:cNvPr>
            <p:cNvSpPr txBox="1">
              <a:spLocks/>
            </p:cNvSpPr>
            <p:nvPr/>
          </p:nvSpPr>
          <p:spPr>
            <a:xfrm>
              <a:off x="16042" y="122453"/>
              <a:ext cx="3451058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spcBef>
                  <a:spcPts val="100"/>
                </a:spcBef>
              </a:pPr>
              <a:r>
                <a:rPr lang="en-US" sz="4000" spc="270" dirty="0"/>
                <a:t>How to Use</a:t>
              </a:r>
              <a:endParaRPr lang="en-US" sz="4000" spc="195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3F9F3C-E4E1-C1E5-F179-787EE92D630A}"/>
                </a:ext>
              </a:extLst>
            </p:cNvPr>
            <p:cNvSpPr/>
            <p:nvPr/>
          </p:nvSpPr>
          <p:spPr>
            <a:xfrm>
              <a:off x="228600" y="197954"/>
              <a:ext cx="66568" cy="4773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154</Words>
  <Application>Microsoft Macintosh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Times New Roman</vt:lpstr>
      <vt:lpstr>Office Theme</vt:lpstr>
      <vt:lpstr>Market share/Sales/Dealer/LTA Dashboard Program</vt:lpstr>
      <vt:lpstr>PowerPoint Presentation</vt:lpstr>
      <vt:lpstr>Market share/Sales/LTA Dashboard Program</vt:lpstr>
      <vt:lpstr>PowerPoint Presentation</vt:lpstr>
      <vt:lpstr>PowerPoint Presentation</vt:lpstr>
      <vt:lpstr>PowerPoint Presentation</vt:lpstr>
      <vt:lpstr>Dealer Dashboard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Lim Tze Kang</cp:lastModifiedBy>
  <cp:revision>5</cp:revision>
  <dcterms:created xsi:type="dcterms:W3CDTF">2024-10-09T10:36:41Z</dcterms:created>
  <dcterms:modified xsi:type="dcterms:W3CDTF">2024-10-09T10:56:33Z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2024-10-09T00:00:00Z</vt:filetime>
  </property>
  <property fmtid="{D5CDD505-2E9C-101B-9397-08002B2CF9AE}" pid="3" name="LastSaved">
    <vt:filetime>2024-10-09T00:00:00Z</vt:filetime>
  </property>
  <property fmtid="{D5CDD505-2E9C-101B-9397-08002B2CF9AE}" pid="4" name="Producer">
    <vt:lpwstr>GPL Ghostscript 9.20</vt:lpwstr>
  </property>
</Properties>
</file>