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9" r:id="rId4"/>
    <p:sldId id="263" r:id="rId5"/>
    <p:sldId id="267" r:id="rId6"/>
    <p:sldId id="268" r:id="rId7"/>
    <p:sldId id="286" r:id="rId8"/>
    <p:sldId id="266" r:id="rId9"/>
    <p:sldId id="257" r:id="rId10"/>
    <p:sldId id="261" r:id="rId11"/>
    <p:sldId id="270" r:id="rId12"/>
    <p:sldId id="258" r:id="rId13"/>
    <p:sldId id="271" r:id="rId14"/>
    <p:sldId id="272" r:id="rId15"/>
    <p:sldId id="274" r:id="rId16"/>
    <p:sldId id="304" r:id="rId17"/>
    <p:sldId id="306" r:id="rId18"/>
    <p:sldId id="299" r:id="rId19"/>
    <p:sldId id="273" r:id="rId20"/>
    <p:sldId id="301" r:id="rId21"/>
    <p:sldId id="275" r:id="rId22"/>
    <p:sldId id="300" r:id="rId23"/>
    <p:sldId id="276" r:id="rId24"/>
    <p:sldId id="277" r:id="rId25"/>
    <p:sldId id="278" r:id="rId26"/>
    <p:sldId id="265" r:id="rId27"/>
    <p:sldId id="279" r:id="rId28"/>
    <p:sldId id="280" r:id="rId29"/>
    <p:sldId id="283" r:id="rId30"/>
    <p:sldId id="282" r:id="rId31"/>
    <p:sldId id="289" r:id="rId32"/>
    <p:sldId id="284" r:id="rId33"/>
    <p:sldId id="285" r:id="rId34"/>
    <p:sldId id="287" r:id="rId35"/>
    <p:sldId id="288" r:id="rId36"/>
    <p:sldId id="294" r:id="rId37"/>
    <p:sldId id="290" r:id="rId38"/>
    <p:sldId id="291" r:id="rId39"/>
    <p:sldId id="293" r:id="rId40"/>
    <p:sldId id="292" r:id="rId41"/>
    <p:sldId id="302" r:id="rId42"/>
    <p:sldId id="295" r:id="rId43"/>
    <p:sldId id="296" r:id="rId44"/>
    <p:sldId id="297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1C86-5CF6-42A2-BE72-E645C98A9E8D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1D427-C07F-42CE-B12C-1334E7097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47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1C86-5CF6-42A2-BE72-E645C98A9E8D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1D427-C07F-42CE-B12C-1334E7097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64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1C86-5CF6-42A2-BE72-E645C98A9E8D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1D427-C07F-42CE-B12C-1334E7097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7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542925"/>
            <a:ext cx="10769600" cy="752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12800" y="1600200"/>
            <a:ext cx="10668000" cy="46482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25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1C86-5CF6-42A2-BE72-E645C98A9E8D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1D427-C07F-42CE-B12C-1334E7097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0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1C86-5CF6-42A2-BE72-E645C98A9E8D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1D427-C07F-42CE-B12C-1334E7097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58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1C86-5CF6-42A2-BE72-E645C98A9E8D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1D427-C07F-42CE-B12C-1334E7097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31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1C86-5CF6-42A2-BE72-E645C98A9E8D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1D427-C07F-42CE-B12C-1334E7097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4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1C86-5CF6-42A2-BE72-E645C98A9E8D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1D427-C07F-42CE-B12C-1334E7097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81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1C86-5CF6-42A2-BE72-E645C98A9E8D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1D427-C07F-42CE-B12C-1334E7097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4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1C86-5CF6-42A2-BE72-E645C98A9E8D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1D427-C07F-42CE-B12C-1334E7097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93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1C86-5CF6-42A2-BE72-E645C98A9E8D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1D427-C07F-42CE-B12C-1334E7097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42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41C86-5CF6-42A2-BE72-E645C98A9E8D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1D427-C07F-42CE-B12C-1334E7097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83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to Adapt:</a:t>
            </a:r>
            <a:br>
              <a:rPr lang="en-US" dirty="0" smtClean="0"/>
            </a:br>
            <a:r>
              <a:rPr lang="en-US" sz="3100" dirty="0" smtClean="0"/>
              <a:t>Monitoring Design and Data Analysis for Adaptive Management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Lindsay Mico CEP, GISP</a:t>
            </a:r>
          </a:p>
          <a:p>
            <a:r>
              <a:rPr lang="en-US" dirty="0" smtClean="0"/>
              <a:t>Bright Eye Analytics</a:t>
            </a:r>
          </a:p>
          <a:p>
            <a:r>
              <a:rPr lang="en-US" dirty="0" smtClean="0"/>
              <a:t>SER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78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Section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Decide what to measure.</a:t>
            </a:r>
          </a:p>
          <a:p>
            <a:r>
              <a:rPr lang="en-US" dirty="0" smtClean="0"/>
              <a:t>Decide </a:t>
            </a:r>
            <a:r>
              <a:rPr lang="en-US" dirty="0"/>
              <a:t>how much data to collect.</a:t>
            </a:r>
          </a:p>
          <a:p>
            <a:r>
              <a:rPr lang="en-US" dirty="0" smtClean="0"/>
              <a:t>Incorporate </a:t>
            </a:r>
            <a:r>
              <a:rPr lang="en-US" dirty="0"/>
              <a:t>temporal considerations in study design to maximize power and satisfy </a:t>
            </a:r>
            <a:r>
              <a:rPr lang="en-US" dirty="0" smtClean="0"/>
              <a:t>multiple objectives</a:t>
            </a:r>
            <a:r>
              <a:rPr lang="en-US" dirty="0"/>
              <a:t>.</a:t>
            </a:r>
          </a:p>
          <a:p>
            <a:r>
              <a:rPr lang="en-US" dirty="0" smtClean="0"/>
              <a:t>Build </a:t>
            </a:r>
            <a:r>
              <a:rPr lang="en-US" dirty="0"/>
              <a:t>stratified, randomized spatial sampling plans with GRTS.</a:t>
            </a:r>
          </a:p>
          <a:p>
            <a:r>
              <a:rPr lang="en-US" dirty="0" smtClean="0"/>
              <a:t>Select </a:t>
            </a:r>
            <a:r>
              <a:rPr lang="en-US" dirty="0"/>
              <a:t>appropriate reference conditions.</a:t>
            </a:r>
          </a:p>
          <a:p>
            <a:r>
              <a:rPr lang="en-US" dirty="0" smtClean="0"/>
              <a:t>Select </a:t>
            </a:r>
            <a:r>
              <a:rPr lang="en-US" dirty="0"/>
              <a:t>appropriate protocols and sampling approach to leverage existing data.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98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 list of the specific questions that you want to answer, in order of importance.</a:t>
            </a:r>
          </a:p>
          <a:p>
            <a:r>
              <a:rPr lang="en-US" dirty="0" smtClean="0"/>
              <a:t>Be clear what must be answered for the project to be a success</a:t>
            </a:r>
          </a:p>
          <a:p>
            <a:r>
              <a:rPr lang="en-US" dirty="0" smtClean="0"/>
              <a:t>Make a realistic estimate of the resources available to do monitoring</a:t>
            </a:r>
          </a:p>
          <a:p>
            <a:r>
              <a:rPr lang="en-US" dirty="0" smtClean="0"/>
              <a:t>Allocate resources to the questions, </a:t>
            </a:r>
            <a:r>
              <a:rPr lang="en-US" dirty="0"/>
              <a:t>in </a:t>
            </a:r>
            <a:r>
              <a:rPr lang="en-US" dirty="0" smtClean="0"/>
              <a:t>order of importance, until they are exhausted</a:t>
            </a:r>
          </a:p>
          <a:p>
            <a:pPr lvl="1"/>
            <a:r>
              <a:rPr lang="en-US" dirty="0" smtClean="0"/>
              <a:t>Be conservative in estimates of what can be accomplished</a:t>
            </a:r>
          </a:p>
          <a:p>
            <a:r>
              <a:rPr lang="en-US" dirty="0" smtClean="0"/>
              <a:t>This is an iterative process and should be done with professional design expertise as part of the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01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monitoring </a:t>
            </a:r>
            <a:r>
              <a:rPr lang="en-US" sz="2000" dirty="0" smtClean="0"/>
              <a:t>(in order of complexity and not mutually exclusive)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Implementation - Did something happen? When and how?</a:t>
            </a:r>
          </a:p>
          <a:p>
            <a:pPr lvl="1"/>
            <a:r>
              <a:rPr lang="en-US" dirty="0" smtClean="0"/>
              <a:t>Requires good geospatial data management</a:t>
            </a:r>
            <a:endParaRPr lang="en-US" dirty="0"/>
          </a:p>
          <a:p>
            <a:r>
              <a:rPr lang="en-US" dirty="0" smtClean="0"/>
              <a:t>Status - What does something look like today?</a:t>
            </a:r>
          </a:p>
          <a:p>
            <a:pPr lvl="1"/>
            <a:r>
              <a:rPr lang="en-US" dirty="0" smtClean="0"/>
              <a:t>Requires a one time spatially balanced sample design</a:t>
            </a:r>
          </a:p>
          <a:p>
            <a:r>
              <a:rPr lang="en-US" dirty="0" smtClean="0"/>
              <a:t>Trend - How is something changing in space and time?</a:t>
            </a:r>
          </a:p>
          <a:p>
            <a:pPr lvl="1"/>
            <a:r>
              <a:rPr lang="en-US" dirty="0" smtClean="0"/>
              <a:t>Requires a spatially balanced, multiyear sample design</a:t>
            </a:r>
          </a:p>
          <a:p>
            <a:r>
              <a:rPr lang="en-US" dirty="0" smtClean="0"/>
              <a:t>Effectiveness - Did my project result in the physical changes I intended? </a:t>
            </a:r>
          </a:p>
          <a:p>
            <a:pPr lvl="1"/>
            <a:r>
              <a:rPr lang="en-US" dirty="0"/>
              <a:t>Requires a paired sample, multi year </a:t>
            </a:r>
            <a:r>
              <a:rPr lang="en-US" dirty="0" smtClean="0"/>
              <a:t>design</a:t>
            </a:r>
          </a:p>
          <a:p>
            <a:r>
              <a:rPr lang="en-US" dirty="0" smtClean="0"/>
              <a:t>Did those physical changes effect the ecosystem in the way I intended?</a:t>
            </a:r>
          </a:p>
          <a:p>
            <a:pPr lvl="1"/>
            <a:r>
              <a:rPr lang="en-US" dirty="0"/>
              <a:t>Requires a paired </a:t>
            </a:r>
            <a:r>
              <a:rPr lang="en-US" dirty="0" smtClean="0"/>
              <a:t>sample, spatially </a:t>
            </a:r>
            <a:r>
              <a:rPr lang="en-US" dirty="0"/>
              <a:t>balanced, multiyear sample </a:t>
            </a:r>
            <a:r>
              <a:rPr lang="en-US" dirty="0" smtClean="0"/>
              <a:t>design 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121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Spatially balanced samples –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spatially balanced sample helps us to accurately characterize a population that has substantial spatial auto-correlation</a:t>
            </a:r>
          </a:p>
          <a:p>
            <a:r>
              <a:rPr lang="en-US" dirty="0" smtClean="0"/>
              <a:t>By balancing the sample spatially we maximize the chance that we get a representative sample for a given n </a:t>
            </a:r>
          </a:p>
          <a:p>
            <a:r>
              <a:rPr lang="en-US" dirty="0" smtClean="0"/>
              <a:t>This is especially important because ecological monitoring can be very expensive on a per n basis</a:t>
            </a:r>
          </a:p>
          <a:p>
            <a:r>
              <a:rPr lang="en-US" dirty="0" smtClean="0"/>
              <a:t>I.e. we work in a data poor environment</a:t>
            </a:r>
          </a:p>
          <a:p>
            <a:r>
              <a:rPr lang="en-US" dirty="0" smtClean="0"/>
              <a:t>Note that the next few slides are drawn from a document </a:t>
            </a:r>
            <a:r>
              <a:rPr lang="en-US" dirty="0" err="1" smtClean="0"/>
              <a:t>Dr</a:t>
            </a:r>
            <a:r>
              <a:rPr lang="en-US" dirty="0" smtClean="0"/>
              <a:t> Tony Olsen prepared some time ago…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459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Spatially balanced samples – </a:t>
            </a:r>
            <a:r>
              <a:rPr lang="en-US" dirty="0" smtClean="0"/>
              <a:t>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GRTS – General Random Tessellation Stratified</a:t>
            </a:r>
          </a:p>
          <a:p>
            <a:r>
              <a:rPr lang="en-US" dirty="0" smtClean="0"/>
              <a:t>Every replication of the sample ‘mimics’ the spatial balance of the resource in question</a:t>
            </a:r>
          </a:p>
          <a:p>
            <a:r>
              <a:rPr lang="en-US" dirty="0" smtClean="0"/>
              <a:t>GRTS generates a hierarchical addressed grid, randomizes it, and then seeds a random start point before selecting sites in order.</a:t>
            </a:r>
          </a:p>
          <a:p>
            <a:r>
              <a:rPr lang="en-US" dirty="0" smtClean="0"/>
              <a:t>Input for this is a GIS file that is then imported into R.  </a:t>
            </a:r>
          </a:p>
          <a:p>
            <a:r>
              <a:rPr lang="en-US" dirty="0" smtClean="0"/>
              <a:t>Most of the work is 1) theoretical (determining what your n is for each sub pop), and 2) GIS based to build your ‘</a:t>
            </a:r>
            <a:r>
              <a:rPr lang="en-US" b="1" i="1" dirty="0" smtClean="0"/>
              <a:t>sample frame’</a:t>
            </a:r>
          </a:p>
          <a:p>
            <a:r>
              <a:rPr lang="en-US" dirty="0" smtClean="0"/>
              <a:t>A sample frame is the GIS file that defines what can be sampled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45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(more) spatially balanced random sampling</a:t>
            </a:r>
            <a:endParaRPr lang="en-US" dirty="0"/>
          </a:p>
        </p:txBody>
      </p:sp>
      <p:pic>
        <p:nvPicPr>
          <p:cNvPr id="580" name="Picture 5"/>
          <p:cNvPicPr preferRelativeResize="0"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03382" y="1829638"/>
            <a:ext cx="4051235" cy="4343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1" name="Content Placeholder 58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GRTS breaks a spatial area into a grid, numbers it, and then assigns semi-random numbers to each part of the grid (addresses it)</a:t>
            </a:r>
          </a:p>
          <a:p>
            <a:r>
              <a:rPr lang="en-US" dirty="0" smtClean="0"/>
              <a:t>When all is said and done, you have a balanced sample where any contiguous sample remains random and balanced</a:t>
            </a:r>
          </a:p>
          <a:p>
            <a:r>
              <a:rPr lang="en-US" dirty="0" smtClean="0"/>
              <a:t>More on Tony’s slides….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44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2041525" y="-8572"/>
            <a:ext cx="8229600" cy="1143000"/>
          </a:xfrm>
        </p:spPr>
        <p:txBody>
          <a:bodyPr/>
          <a:lstStyle/>
          <a:p>
            <a:pPr algn="ctr"/>
            <a:r>
              <a:rPr lang="en-US" altLang="en-US" dirty="0"/>
              <a:t>Selecting 16 Sample Points</a:t>
            </a:r>
          </a:p>
        </p:txBody>
      </p:sp>
      <p:grpSp>
        <p:nvGrpSpPr>
          <p:cNvPr id="357379" name="Group 3"/>
          <p:cNvGrpSpPr>
            <a:grpSpLocks/>
          </p:cNvGrpSpPr>
          <p:nvPr/>
        </p:nvGrpSpPr>
        <p:grpSpPr bwMode="auto">
          <a:xfrm>
            <a:off x="2752725" y="2543176"/>
            <a:ext cx="6096000" cy="962025"/>
            <a:chOff x="774" y="1602"/>
            <a:chExt cx="3840" cy="606"/>
          </a:xfrm>
        </p:grpSpPr>
        <p:grpSp>
          <p:nvGrpSpPr>
            <p:cNvPr id="357380" name="Group 4"/>
            <p:cNvGrpSpPr>
              <a:grpSpLocks/>
            </p:cNvGrpSpPr>
            <p:nvPr/>
          </p:nvGrpSpPr>
          <p:grpSpPr bwMode="auto">
            <a:xfrm>
              <a:off x="774" y="1602"/>
              <a:ext cx="960" cy="192"/>
              <a:chOff x="960" y="1440"/>
              <a:chExt cx="960" cy="192"/>
            </a:xfrm>
          </p:grpSpPr>
          <p:sp>
            <p:nvSpPr>
              <p:cNvPr id="357381" name="Rectangle 5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240" cy="192"/>
              </a:xfrm>
              <a:prstGeom prst="rect">
                <a:avLst/>
              </a:prstGeom>
              <a:solidFill>
                <a:srgbClr val="A65628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7382" name="Rectangle 6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240" cy="192"/>
              </a:xfrm>
              <a:prstGeom prst="rect">
                <a:avLst/>
              </a:prstGeom>
              <a:solidFill>
                <a:srgbClr val="A65628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7383" name="Rectangle 7"/>
              <p:cNvSpPr>
                <a:spLocks noChangeArrowheads="1"/>
              </p:cNvSpPr>
              <p:nvPr/>
            </p:nvSpPr>
            <p:spPr bwMode="auto">
              <a:xfrm>
                <a:off x="1440" y="1440"/>
                <a:ext cx="240" cy="192"/>
              </a:xfrm>
              <a:prstGeom prst="rect">
                <a:avLst/>
              </a:prstGeom>
              <a:solidFill>
                <a:srgbClr val="A65628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7384" name="Rectangle 8"/>
              <p:cNvSpPr>
                <a:spLocks noChangeArrowheads="1"/>
              </p:cNvSpPr>
              <p:nvPr/>
            </p:nvSpPr>
            <p:spPr bwMode="auto">
              <a:xfrm>
                <a:off x="1680" y="1440"/>
                <a:ext cx="240" cy="192"/>
              </a:xfrm>
              <a:prstGeom prst="rect">
                <a:avLst/>
              </a:prstGeom>
              <a:solidFill>
                <a:srgbClr val="A65628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7385" name="Group 9"/>
            <p:cNvGrpSpPr>
              <a:grpSpLocks/>
            </p:cNvGrpSpPr>
            <p:nvPr/>
          </p:nvGrpSpPr>
          <p:grpSpPr bwMode="auto">
            <a:xfrm>
              <a:off x="1734" y="1602"/>
              <a:ext cx="960" cy="192"/>
              <a:chOff x="960" y="1440"/>
              <a:chExt cx="960" cy="192"/>
            </a:xfrm>
          </p:grpSpPr>
          <p:sp>
            <p:nvSpPr>
              <p:cNvPr id="357386" name="Rectangle 10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240" cy="192"/>
              </a:xfrm>
              <a:prstGeom prst="rect">
                <a:avLst/>
              </a:prstGeom>
              <a:solidFill>
                <a:srgbClr val="4DAF4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7387" name="Rectangle 11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240" cy="192"/>
              </a:xfrm>
              <a:prstGeom prst="rect">
                <a:avLst/>
              </a:prstGeom>
              <a:solidFill>
                <a:srgbClr val="4DAF4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7388" name="Rectangle 12"/>
              <p:cNvSpPr>
                <a:spLocks noChangeArrowheads="1"/>
              </p:cNvSpPr>
              <p:nvPr/>
            </p:nvSpPr>
            <p:spPr bwMode="auto">
              <a:xfrm>
                <a:off x="1440" y="1440"/>
                <a:ext cx="240" cy="192"/>
              </a:xfrm>
              <a:prstGeom prst="rect">
                <a:avLst/>
              </a:prstGeom>
              <a:solidFill>
                <a:srgbClr val="4DAF4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7389" name="Rectangle 13"/>
              <p:cNvSpPr>
                <a:spLocks noChangeArrowheads="1"/>
              </p:cNvSpPr>
              <p:nvPr/>
            </p:nvSpPr>
            <p:spPr bwMode="auto">
              <a:xfrm>
                <a:off x="1680" y="1440"/>
                <a:ext cx="240" cy="192"/>
              </a:xfrm>
              <a:prstGeom prst="rect">
                <a:avLst/>
              </a:prstGeom>
              <a:solidFill>
                <a:srgbClr val="4DAF4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7390" name="Group 14"/>
            <p:cNvGrpSpPr>
              <a:grpSpLocks/>
            </p:cNvGrpSpPr>
            <p:nvPr/>
          </p:nvGrpSpPr>
          <p:grpSpPr bwMode="auto">
            <a:xfrm>
              <a:off x="2694" y="1602"/>
              <a:ext cx="960" cy="192"/>
              <a:chOff x="960" y="1440"/>
              <a:chExt cx="960" cy="192"/>
            </a:xfrm>
          </p:grpSpPr>
          <p:sp>
            <p:nvSpPr>
              <p:cNvPr id="357391" name="Rectangle 15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240" cy="192"/>
              </a:xfrm>
              <a:prstGeom prst="rect">
                <a:avLst/>
              </a:prstGeom>
              <a:solidFill>
                <a:srgbClr val="984EA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7392" name="Rectangle 16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240" cy="192"/>
              </a:xfrm>
              <a:prstGeom prst="rect">
                <a:avLst/>
              </a:prstGeom>
              <a:solidFill>
                <a:srgbClr val="984EA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7393" name="Rectangle 17"/>
              <p:cNvSpPr>
                <a:spLocks noChangeArrowheads="1"/>
              </p:cNvSpPr>
              <p:nvPr/>
            </p:nvSpPr>
            <p:spPr bwMode="auto">
              <a:xfrm>
                <a:off x="1440" y="1440"/>
                <a:ext cx="240" cy="192"/>
              </a:xfrm>
              <a:prstGeom prst="rect">
                <a:avLst/>
              </a:prstGeom>
              <a:solidFill>
                <a:srgbClr val="984EA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7394" name="Rectangle 18"/>
              <p:cNvSpPr>
                <a:spLocks noChangeArrowheads="1"/>
              </p:cNvSpPr>
              <p:nvPr/>
            </p:nvSpPr>
            <p:spPr bwMode="auto">
              <a:xfrm>
                <a:off x="1680" y="1440"/>
                <a:ext cx="240" cy="192"/>
              </a:xfrm>
              <a:prstGeom prst="rect">
                <a:avLst/>
              </a:prstGeom>
              <a:solidFill>
                <a:srgbClr val="984EA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7395" name="Group 19"/>
            <p:cNvGrpSpPr>
              <a:grpSpLocks/>
            </p:cNvGrpSpPr>
            <p:nvPr/>
          </p:nvGrpSpPr>
          <p:grpSpPr bwMode="auto">
            <a:xfrm>
              <a:off x="3654" y="1602"/>
              <a:ext cx="960" cy="192"/>
              <a:chOff x="960" y="1440"/>
              <a:chExt cx="960" cy="192"/>
            </a:xfrm>
          </p:grpSpPr>
          <p:sp>
            <p:nvSpPr>
              <p:cNvPr id="357396" name="Rectangle 20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240" cy="192"/>
              </a:xfrm>
              <a:prstGeom prst="rect">
                <a:avLst/>
              </a:prstGeom>
              <a:solidFill>
                <a:srgbClr val="FFFF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7397" name="Rectangle 21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240" cy="192"/>
              </a:xfrm>
              <a:prstGeom prst="rect">
                <a:avLst/>
              </a:prstGeom>
              <a:solidFill>
                <a:srgbClr val="FFFF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7398" name="Rectangle 22"/>
              <p:cNvSpPr>
                <a:spLocks noChangeArrowheads="1"/>
              </p:cNvSpPr>
              <p:nvPr/>
            </p:nvSpPr>
            <p:spPr bwMode="auto">
              <a:xfrm>
                <a:off x="1440" y="1440"/>
                <a:ext cx="240" cy="192"/>
              </a:xfrm>
              <a:prstGeom prst="rect">
                <a:avLst/>
              </a:prstGeom>
              <a:solidFill>
                <a:srgbClr val="FFFF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7399" name="Rectangle 23"/>
              <p:cNvSpPr>
                <a:spLocks noChangeArrowheads="1"/>
              </p:cNvSpPr>
              <p:nvPr/>
            </p:nvSpPr>
            <p:spPr bwMode="auto">
              <a:xfrm>
                <a:off x="1680" y="1440"/>
                <a:ext cx="240" cy="192"/>
              </a:xfrm>
              <a:prstGeom prst="rect">
                <a:avLst/>
              </a:prstGeom>
              <a:solidFill>
                <a:srgbClr val="FFFF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7400" name="Rectangle 24"/>
            <p:cNvSpPr>
              <a:spLocks noChangeArrowheads="1"/>
            </p:cNvSpPr>
            <p:nvPr/>
          </p:nvSpPr>
          <p:spPr bwMode="auto">
            <a:xfrm>
              <a:off x="1254" y="1794"/>
              <a:ext cx="240" cy="192"/>
            </a:xfrm>
            <a:prstGeom prst="rect">
              <a:avLst/>
            </a:prstGeom>
            <a:solidFill>
              <a:srgbClr val="984EA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01" name="Rectangle 25"/>
            <p:cNvSpPr>
              <a:spLocks noChangeArrowheads="1"/>
            </p:cNvSpPr>
            <p:nvPr/>
          </p:nvSpPr>
          <p:spPr bwMode="auto">
            <a:xfrm>
              <a:off x="774" y="1794"/>
              <a:ext cx="240" cy="192"/>
            </a:xfrm>
            <a:prstGeom prst="rect">
              <a:avLst/>
            </a:prstGeom>
            <a:solidFill>
              <a:srgbClr val="A6562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02" name="Rectangle 26"/>
            <p:cNvSpPr>
              <a:spLocks noChangeArrowheads="1"/>
            </p:cNvSpPr>
            <p:nvPr/>
          </p:nvSpPr>
          <p:spPr bwMode="auto">
            <a:xfrm>
              <a:off x="1494" y="1794"/>
              <a:ext cx="240" cy="192"/>
            </a:xfrm>
            <a:prstGeom prst="rect">
              <a:avLst/>
            </a:prstGeom>
            <a:solidFill>
              <a:srgbClr val="FF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03" name="Rectangle 27"/>
            <p:cNvSpPr>
              <a:spLocks noChangeArrowheads="1"/>
            </p:cNvSpPr>
            <p:nvPr/>
          </p:nvSpPr>
          <p:spPr bwMode="auto">
            <a:xfrm>
              <a:off x="1014" y="1794"/>
              <a:ext cx="240" cy="192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04" name="Rectangle 28"/>
            <p:cNvSpPr>
              <a:spLocks noChangeArrowheads="1"/>
            </p:cNvSpPr>
            <p:nvPr/>
          </p:nvSpPr>
          <p:spPr bwMode="auto">
            <a:xfrm>
              <a:off x="1974" y="1794"/>
              <a:ext cx="240" cy="192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05" name="Rectangle 29"/>
            <p:cNvSpPr>
              <a:spLocks noChangeArrowheads="1"/>
            </p:cNvSpPr>
            <p:nvPr/>
          </p:nvSpPr>
          <p:spPr bwMode="auto">
            <a:xfrm>
              <a:off x="2214" y="1794"/>
              <a:ext cx="240" cy="192"/>
            </a:xfrm>
            <a:prstGeom prst="rect">
              <a:avLst/>
            </a:prstGeom>
            <a:solidFill>
              <a:srgbClr val="984EA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06" name="Rectangle 30"/>
            <p:cNvSpPr>
              <a:spLocks noChangeArrowheads="1"/>
            </p:cNvSpPr>
            <p:nvPr/>
          </p:nvSpPr>
          <p:spPr bwMode="auto">
            <a:xfrm>
              <a:off x="1734" y="1794"/>
              <a:ext cx="240" cy="192"/>
            </a:xfrm>
            <a:prstGeom prst="rect">
              <a:avLst/>
            </a:prstGeom>
            <a:solidFill>
              <a:srgbClr val="A6562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07" name="Rectangle 31"/>
            <p:cNvSpPr>
              <a:spLocks noChangeArrowheads="1"/>
            </p:cNvSpPr>
            <p:nvPr/>
          </p:nvSpPr>
          <p:spPr bwMode="auto">
            <a:xfrm>
              <a:off x="2454" y="1794"/>
              <a:ext cx="240" cy="192"/>
            </a:xfrm>
            <a:prstGeom prst="rect">
              <a:avLst/>
            </a:prstGeom>
            <a:solidFill>
              <a:srgbClr val="FF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08" name="Rectangle 32"/>
            <p:cNvSpPr>
              <a:spLocks noChangeArrowheads="1"/>
            </p:cNvSpPr>
            <p:nvPr/>
          </p:nvSpPr>
          <p:spPr bwMode="auto">
            <a:xfrm>
              <a:off x="2694" y="1794"/>
              <a:ext cx="240" cy="192"/>
            </a:xfrm>
            <a:prstGeom prst="rect">
              <a:avLst/>
            </a:prstGeom>
            <a:solidFill>
              <a:srgbClr val="A6562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09" name="Rectangle 33"/>
            <p:cNvSpPr>
              <a:spLocks noChangeArrowheads="1"/>
            </p:cNvSpPr>
            <p:nvPr/>
          </p:nvSpPr>
          <p:spPr bwMode="auto">
            <a:xfrm>
              <a:off x="3414" y="1794"/>
              <a:ext cx="240" cy="192"/>
            </a:xfrm>
            <a:prstGeom prst="rect">
              <a:avLst/>
            </a:prstGeom>
            <a:solidFill>
              <a:srgbClr val="FF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10" name="Rectangle 34"/>
            <p:cNvSpPr>
              <a:spLocks noChangeArrowheads="1"/>
            </p:cNvSpPr>
            <p:nvPr/>
          </p:nvSpPr>
          <p:spPr bwMode="auto">
            <a:xfrm>
              <a:off x="2934" y="1794"/>
              <a:ext cx="240" cy="192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11" name="Rectangle 35"/>
            <p:cNvSpPr>
              <a:spLocks noChangeArrowheads="1"/>
            </p:cNvSpPr>
            <p:nvPr/>
          </p:nvSpPr>
          <p:spPr bwMode="auto">
            <a:xfrm>
              <a:off x="3174" y="1794"/>
              <a:ext cx="240" cy="192"/>
            </a:xfrm>
            <a:prstGeom prst="rect">
              <a:avLst/>
            </a:prstGeom>
            <a:solidFill>
              <a:srgbClr val="984EA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12" name="Rectangle 36"/>
            <p:cNvSpPr>
              <a:spLocks noChangeArrowheads="1"/>
            </p:cNvSpPr>
            <p:nvPr/>
          </p:nvSpPr>
          <p:spPr bwMode="auto">
            <a:xfrm>
              <a:off x="4134" y="1794"/>
              <a:ext cx="240" cy="192"/>
            </a:xfrm>
            <a:prstGeom prst="rect">
              <a:avLst/>
            </a:prstGeom>
            <a:solidFill>
              <a:srgbClr val="984EA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13" name="Rectangle 37"/>
            <p:cNvSpPr>
              <a:spLocks noChangeArrowheads="1"/>
            </p:cNvSpPr>
            <p:nvPr/>
          </p:nvSpPr>
          <p:spPr bwMode="auto">
            <a:xfrm>
              <a:off x="4374" y="1794"/>
              <a:ext cx="240" cy="192"/>
            </a:xfrm>
            <a:prstGeom prst="rect">
              <a:avLst/>
            </a:prstGeom>
            <a:solidFill>
              <a:srgbClr val="FF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14" name="Rectangle 38"/>
            <p:cNvSpPr>
              <a:spLocks noChangeArrowheads="1"/>
            </p:cNvSpPr>
            <p:nvPr/>
          </p:nvSpPr>
          <p:spPr bwMode="auto">
            <a:xfrm>
              <a:off x="3894" y="1794"/>
              <a:ext cx="240" cy="192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15" name="Rectangle 39"/>
            <p:cNvSpPr>
              <a:spLocks noChangeArrowheads="1"/>
            </p:cNvSpPr>
            <p:nvPr/>
          </p:nvSpPr>
          <p:spPr bwMode="auto">
            <a:xfrm>
              <a:off x="3654" y="1794"/>
              <a:ext cx="240" cy="192"/>
            </a:xfrm>
            <a:prstGeom prst="rect">
              <a:avLst/>
            </a:prstGeom>
            <a:solidFill>
              <a:srgbClr val="A6562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16" name="Rectangle 40"/>
            <p:cNvSpPr>
              <a:spLocks noChangeArrowheads="1"/>
            </p:cNvSpPr>
            <p:nvPr/>
          </p:nvSpPr>
          <p:spPr bwMode="auto">
            <a:xfrm>
              <a:off x="783" y="2013"/>
              <a:ext cx="59" cy="192"/>
            </a:xfrm>
            <a:prstGeom prst="rect">
              <a:avLst/>
            </a:prstGeom>
            <a:solidFill>
              <a:srgbClr val="A6562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17" name="Rectangle 41"/>
            <p:cNvSpPr>
              <a:spLocks noChangeArrowheads="1"/>
            </p:cNvSpPr>
            <p:nvPr/>
          </p:nvSpPr>
          <p:spPr bwMode="auto">
            <a:xfrm>
              <a:off x="841" y="2014"/>
              <a:ext cx="59" cy="192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18" name="Rectangle 42"/>
            <p:cNvSpPr>
              <a:spLocks noChangeArrowheads="1"/>
            </p:cNvSpPr>
            <p:nvPr/>
          </p:nvSpPr>
          <p:spPr bwMode="auto">
            <a:xfrm>
              <a:off x="900" y="2014"/>
              <a:ext cx="59" cy="192"/>
            </a:xfrm>
            <a:prstGeom prst="rect">
              <a:avLst/>
            </a:prstGeom>
            <a:solidFill>
              <a:srgbClr val="984EA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19" name="Rectangle 43"/>
            <p:cNvSpPr>
              <a:spLocks noChangeArrowheads="1"/>
            </p:cNvSpPr>
            <p:nvPr/>
          </p:nvSpPr>
          <p:spPr bwMode="auto">
            <a:xfrm>
              <a:off x="960" y="2015"/>
              <a:ext cx="59" cy="192"/>
            </a:xfrm>
            <a:prstGeom prst="rect">
              <a:avLst/>
            </a:prstGeom>
            <a:solidFill>
              <a:srgbClr val="FF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20" name="Rectangle 44"/>
            <p:cNvSpPr>
              <a:spLocks noChangeArrowheads="1"/>
            </p:cNvSpPr>
            <p:nvPr/>
          </p:nvSpPr>
          <p:spPr bwMode="auto">
            <a:xfrm>
              <a:off x="1020" y="2015"/>
              <a:ext cx="64" cy="192"/>
            </a:xfrm>
            <a:prstGeom prst="rect">
              <a:avLst/>
            </a:prstGeom>
            <a:solidFill>
              <a:srgbClr val="A6562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21" name="Rectangle 45"/>
            <p:cNvSpPr>
              <a:spLocks noChangeArrowheads="1"/>
            </p:cNvSpPr>
            <p:nvPr/>
          </p:nvSpPr>
          <p:spPr bwMode="auto">
            <a:xfrm>
              <a:off x="1084" y="2015"/>
              <a:ext cx="59" cy="192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22" name="Rectangle 46"/>
            <p:cNvSpPr>
              <a:spLocks noChangeArrowheads="1"/>
            </p:cNvSpPr>
            <p:nvPr/>
          </p:nvSpPr>
          <p:spPr bwMode="auto">
            <a:xfrm>
              <a:off x="1143" y="2015"/>
              <a:ext cx="59" cy="192"/>
            </a:xfrm>
            <a:prstGeom prst="rect">
              <a:avLst/>
            </a:prstGeom>
            <a:solidFill>
              <a:srgbClr val="984EA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23" name="Rectangle 47"/>
            <p:cNvSpPr>
              <a:spLocks noChangeArrowheads="1"/>
            </p:cNvSpPr>
            <p:nvPr/>
          </p:nvSpPr>
          <p:spPr bwMode="auto">
            <a:xfrm>
              <a:off x="1203" y="2014"/>
              <a:ext cx="59" cy="192"/>
            </a:xfrm>
            <a:prstGeom prst="rect">
              <a:avLst/>
            </a:prstGeom>
            <a:solidFill>
              <a:srgbClr val="FF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24" name="Rectangle 48"/>
            <p:cNvSpPr>
              <a:spLocks noChangeArrowheads="1"/>
            </p:cNvSpPr>
            <p:nvPr/>
          </p:nvSpPr>
          <p:spPr bwMode="auto">
            <a:xfrm>
              <a:off x="1264" y="2014"/>
              <a:ext cx="62" cy="192"/>
            </a:xfrm>
            <a:prstGeom prst="rect">
              <a:avLst/>
            </a:prstGeom>
            <a:solidFill>
              <a:srgbClr val="A6562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25" name="Rectangle 49"/>
            <p:cNvSpPr>
              <a:spLocks noChangeArrowheads="1"/>
            </p:cNvSpPr>
            <p:nvPr/>
          </p:nvSpPr>
          <p:spPr bwMode="auto">
            <a:xfrm>
              <a:off x="1325" y="2015"/>
              <a:ext cx="59" cy="192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26" name="Rectangle 50"/>
            <p:cNvSpPr>
              <a:spLocks noChangeArrowheads="1"/>
            </p:cNvSpPr>
            <p:nvPr/>
          </p:nvSpPr>
          <p:spPr bwMode="auto">
            <a:xfrm>
              <a:off x="1384" y="2015"/>
              <a:ext cx="59" cy="192"/>
            </a:xfrm>
            <a:prstGeom prst="rect">
              <a:avLst/>
            </a:prstGeom>
            <a:solidFill>
              <a:srgbClr val="984EA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27" name="Rectangle 51"/>
            <p:cNvSpPr>
              <a:spLocks noChangeArrowheads="1"/>
            </p:cNvSpPr>
            <p:nvPr/>
          </p:nvSpPr>
          <p:spPr bwMode="auto">
            <a:xfrm>
              <a:off x="1444" y="2014"/>
              <a:ext cx="59" cy="192"/>
            </a:xfrm>
            <a:prstGeom prst="rect">
              <a:avLst/>
            </a:prstGeom>
            <a:solidFill>
              <a:srgbClr val="FF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28" name="Rectangle 52"/>
            <p:cNvSpPr>
              <a:spLocks noChangeArrowheads="1"/>
            </p:cNvSpPr>
            <p:nvPr/>
          </p:nvSpPr>
          <p:spPr bwMode="auto">
            <a:xfrm>
              <a:off x="1505" y="2014"/>
              <a:ext cx="59" cy="192"/>
            </a:xfrm>
            <a:prstGeom prst="rect">
              <a:avLst/>
            </a:prstGeom>
            <a:solidFill>
              <a:srgbClr val="A6562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29" name="Rectangle 53"/>
            <p:cNvSpPr>
              <a:spLocks noChangeArrowheads="1"/>
            </p:cNvSpPr>
            <p:nvPr/>
          </p:nvSpPr>
          <p:spPr bwMode="auto">
            <a:xfrm>
              <a:off x="1563" y="2013"/>
              <a:ext cx="59" cy="192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30" name="Rectangle 54"/>
            <p:cNvSpPr>
              <a:spLocks noChangeArrowheads="1"/>
            </p:cNvSpPr>
            <p:nvPr/>
          </p:nvSpPr>
          <p:spPr bwMode="auto">
            <a:xfrm>
              <a:off x="1622" y="2013"/>
              <a:ext cx="59" cy="192"/>
            </a:xfrm>
            <a:prstGeom prst="rect">
              <a:avLst/>
            </a:prstGeom>
            <a:solidFill>
              <a:srgbClr val="984EA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31" name="Rectangle 55"/>
            <p:cNvSpPr>
              <a:spLocks noChangeArrowheads="1"/>
            </p:cNvSpPr>
            <p:nvPr/>
          </p:nvSpPr>
          <p:spPr bwMode="auto">
            <a:xfrm>
              <a:off x="1682" y="2014"/>
              <a:ext cx="59" cy="192"/>
            </a:xfrm>
            <a:prstGeom prst="rect">
              <a:avLst/>
            </a:prstGeom>
            <a:solidFill>
              <a:srgbClr val="FF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32" name="Rectangle 56"/>
            <p:cNvSpPr>
              <a:spLocks noChangeArrowheads="1"/>
            </p:cNvSpPr>
            <p:nvPr/>
          </p:nvSpPr>
          <p:spPr bwMode="auto">
            <a:xfrm>
              <a:off x="1743" y="2014"/>
              <a:ext cx="59" cy="192"/>
            </a:xfrm>
            <a:prstGeom prst="rect">
              <a:avLst/>
            </a:prstGeom>
            <a:solidFill>
              <a:srgbClr val="A6562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33" name="Rectangle 57"/>
            <p:cNvSpPr>
              <a:spLocks noChangeArrowheads="1"/>
            </p:cNvSpPr>
            <p:nvPr/>
          </p:nvSpPr>
          <p:spPr bwMode="auto">
            <a:xfrm>
              <a:off x="1801" y="2013"/>
              <a:ext cx="59" cy="192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34" name="Rectangle 58"/>
            <p:cNvSpPr>
              <a:spLocks noChangeArrowheads="1"/>
            </p:cNvSpPr>
            <p:nvPr/>
          </p:nvSpPr>
          <p:spPr bwMode="auto">
            <a:xfrm>
              <a:off x="1860" y="2013"/>
              <a:ext cx="59" cy="192"/>
            </a:xfrm>
            <a:prstGeom prst="rect">
              <a:avLst/>
            </a:prstGeom>
            <a:solidFill>
              <a:srgbClr val="984EA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35" name="Rectangle 59"/>
            <p:cNvSpPr>
              <a:spLocks noChangeArrowheads="1"/>
            </p:cNvSpPr>
            <p:nvPr/>
          </p:nvSpPr>
          <p:spPr bwMode="auto">
            <a:xfrm>
              <a:off x="1920" y="2014"/>
              <a:ext cx="59" cy="192"/>
            </a:xfrm>
            <a:prstGeom prst="rect">
              <a:avLst/>
            </a:prstGeom>
            <a:solidFill>
              <a:srgbClr val="FF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36" name="Rectangle 60"/>
            <p:cNvSpPr>
              <a:spLocks noChangeArrowheads="1"/>
            </p:cNvSpPr>
            <p:nvPr/>
          </p:nvSpPr>
          <p:spPr bwMode="auto">
            <a:xfrm>
              <a:off x="1978" y="2014"/>
              <a:ext cx="63" cy="192"/>
            </a:xfrm>
            <a:prstGeom prst="rect">
              <a:avLst/>
            </a:prstGeom>
            <a:solidFill>
              <a:srgbClr val="A6562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357437" name="Rectangle 61"/>
            <p:cNvSpPr>
              <a:spLocks noChangeArrowheads="1"/>
            </p:cNvSpPr>
            <p:nvPr/>
          </p:nvSpPr>
          <p:spPr bwMode="auto">
            <a:xfrm>
              <a:off x="2040" y="2013"/>
              <a:ext cx="59" cy="192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38" name="Rectangle 62"/>
            <p:cNvSpPr>
              <a:spLocks noChangeArrowheads="1"/>
            </p:cNvSpPr>
            <p:nvPr/>
          </p:nvSpPr>
          <p:spPr bwMode="auto">
            <a:xfrm>
              <a:off x="2099" y="2013"/>
              <a:ext cx="59" cy="192"/>
            </a:xfrm>
            <a:prstGeom prst="rect">
              <a:avLst/>
            </a:prstGeom>
            <a:solidFill>
              <a:srgbClr val="984EA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39" name="Rectangle 63"/>
            <p:cNvSpPr>
              <a:spLocks noChangeArrowheads="1"/>
            </p:cNvSpPr>
            <p:nvPr/>
          </p:nvSpPr>
          <p:spPr bwMode="auto">
            <a:xfrm>
              <a:off x="2159" y="2012"/>
              <a:ext cx="59" cy="192"/>
            </a:xfrm>
            <a:prstGeom prst="rect">
              <a:avLst/>
            </a:prstGeom>
            <a:solidFill>
              <a:srgbClr val="FF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40" name="Rectangle 64"/>
            <p:cNvSpPr>
              <a:spLocks noChangeArrowheads="1"/>
            </p:cNvSpPr>
            <p:nvPr/>
          </p:nvSpPr>
          <p:spPr bwMode="auto">
            <a:xfrm>
              <a:off x="2220" y="2013"/>
              <a:ext cx="59" cy="192"/>
            </a:xfrm>
            <a:prstGeom prst="rect">
              <a:avLst/>
            </a:prstGeom>
            <a:solidFill>
              <a:srgbClr val="A6562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41" name="Rectangle 65"/>
            <p:cNvSpPr>
              <a:spLocks noChangeArrowheads="1"/>
            </p:cNvSpPr>
            <p:nvPr/>
          </p:nvSpPr>
          <p:spPr bwMode="auto">
            <a:xfrm>
              <a:off x="2278" y="2014"/>
              <a:ext cx="59" cy="192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42" name="Rectangle 66"/>
            <p:cNvSpPr>
              <a:spLocks noChangeArrowheads="1"/>
            </p:cNvSpPr>
            <p:nvPr/>
          </p:nvSpPr>
          <p:spPr bwMode="auto">
            <a:xfrm>
              <a:off x="2337" y="2014"/>
              <a:ext cx="59" cy="192"/>
            </a:xfrm>
            <a:prstGeom prst="rect">
              <a:avLst/>
            </a:prstGeom>
            <a:solidFill>
              <a:srgbClr val="984EA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43" name="Rectangle 67"/>
            <p:cNvSpPr>
              <a:spLocks noChangeArrowheads="1"/>
            </p:cNvSpPr>
            <p:nvPr/>
          </p:nvSpPr>
          <p:spPr bwMode="auto">
            <a:xfrm>
              <a:off x="2397" y="2015"/>
              <a:ext cx="59" cy="192"/>
            </a:xfrm>
            <a:prstGeom prst="rect">
              <a:avLst/>
            </a:prstGeom>
            <a:solidFill>
              <a:srgbClr val="FF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44" name="Rectangle 68"/>
            <p:cNvSpPr>
              <a:spLocks noChangeArrowheads="1"/>
            </p:cNvSpPr>
            <p:nvPr/>
          </p:nvSpPr>
          <p:spPr bwMode="auto">
            <a:xfrm>
              <a:off x="2460" y="2015"/>
              <a:ext cx="59" cy="192"/>
            </a:xfrm>
            <a:prstGeom prst="rect">
              <a:avLst/>
            </a:prstGeom>
            <a:solidFill>
              <a:srgbClr val="A6562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45" name="Rectangle 69"/>
            <p:cNvSpPr>
              <a:spLocks noChangeArrowheads="1"/>
            </p:cNvSpPr>
            <p:nvPr/>
          </p:nvSpPr>
          <p:spPr bwMode="auto">
            <a:xfrm>
              <a:off x="2518" y="2014"/>
              <a:ext cx="59" cy="192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46" name="Rectangle 70"/>
            <p:cNvSpPr>
              <a:spLocks noChangeArrowheads="1"/>
            </p:cNvSpPr>
            <p:nvPr/>
          </p:nvSpPr>
          <p:spPr bwMode="auto">
            <a:xfrm>
              <a:off x="2577" y="2014"/>
              <a:ext cx="59" cy="192"/>
            </a:xfrm>
            <a:prstGeom prst="rect">
              <a:avLst/>
            </a:prstGeom>
            <a:solidFill>
              <a:srgbClr val="984EA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47" name="Rectangle 71"/>
            <p:cNvSpPr>
              <a:spLocks noChangeArrowheads="1"/>
            </p:cNvSpPr>
            <p:nvPr/>
          </p:nvSpPr>
          <p:spPr bwMode="auto">
            <a:xfrm>
              <a:off x="2637" y="2015"/>
              <a:ext cx="59" cy="192"/>
            </a:xfrm>
            <a:prstGeom prst="rect">
              <a:avLst/>
            </a:prstGeom>
            <a:solidFill>
              <a:srgbClr val="FF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48" name="Rectangle 72"/>
            <p:cNvSpPr>
              <a:spLocks noChangeArrowheads="1"/>
            </p:cNvSpPr>
            <p:nvPr/>
          </p:nvSpPr>
          <p:spPr bwMode="auto">
            <a:xfrm>
              <a:off x="2699" y="2014"/>
              <a:ext cx="59" cy="192"/>
            </a:xfrm>
            <a:prstGeom prst="rect">
              <a:avLst/>
            </a:prstGeom>
            <a:solidFill>
              <a:srgbClr val="A6562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49" name="Rectangle 73"/>
            <p:cNvSpPr>
              <a:spLocks noChangeArrowheads="1"/>
            </p:cNvSpPr>
            <p:nvPr/>
          </p:nvSpPr>
          <p:spPr bwMode="auto">
            <a:xfrm>
              <a:off x="2757" y="2015"/>
              <a:ext cx="59" cy="192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50" name="Rectangle 74"/>
            <p:cNvSpPr>
              <a:spLocks noChangeArrowheads="1"/>
            </p:cNvSpPr>
            <p:nvPr/>
          </p:nvSpPr>
          <p:spPr bwMode="auto">
            <a:xfrm>
              <a:off x="2816" y="2015"/>
              <a:ext cx="59" cy="192"/>
            </a:xfrm>
            <a:prstGeom prst="rect">
              <a:avLst/>
            </a:prstGeom>
            <a:solidFill>
              <a:srgbClr val="984EA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51" name="Rectangle 75"/>
            <p:cNvSpPr>
              <a:spLocks noChangeArrowheads="1"/>
            </p:cNvSpPr>
            <p:nvPr/>
          </p:nvSpPr>
          <p:spPr bwMode="auto">
            <a:xfrm>
              <a:off x="2876" y="2016"/>
              <a:ext cx="59" cy="192"/>
            </a:xfrm>
            <a:prstGeom prst="rect">
              <a:avLst/>
            </a:prstGeom>
            <a:solidFill>
              <a:srgbClr val="FF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52" name="Rectangle 76"/>
            <p:cNvSpPr>
              <a:spLocks noChangeArrowheads="1"/>
            </p:cNvSpPr>
            <p:nvPr/>
          </p:nvSpPr>
          <p:spPr bwMode="auto">
            <a:xfrm>
              <a:off x="2936" y="2015"/>
              <a:ext cx="61" cy="192"/>
            </a:xfrm>
            <a:prstGeom prst="rect">
              <a:avLst/>
            </a:prstGeom>
            <a:solidFill>
              <a:srgbClr val="A6562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53" name="Rectangle 77"/>
            <p:cNvSpPr>
              <a:spLocks noChangeArrowheads="1"/>
            </p:cNvSpPr>
            <p:nvPr/>
          </p:nvSpPr>
          <p:spPr bwMode="auto">
            <a:xfrm>
              <a:off x="2996" y="2014"/>
              <a:ext cx="59" cy="192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54" name="Rectangle 78"/>
            <p:cNvSpPr>
              <a:spLocks noChangeArrowheads="1"/>
            </p:cNvSpPr>
            <p:nvPr/>
          </p:nvSpPr>
          <p:spPr bwMode="auto">
            <a:xfrm>
              <a:off x="3055" y="2014"/>
              <a:ext cx="59" cy="192"/>
            </a:xfrm>
            <a:prstGeom prst="rect">
              <a:avLst/>
            </a:prstGeom>
            <a:solidFill>
              <a:srgbClr val="984EA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55" name="Rectangle 79"/>
            <p:cNvSpPr>
              <a:spLocks noChangeArrowheads="1"/>
            </p:cNvSpPr>
            <p:nvPr/>
          </p:nvSpPr>
          <p:spPr bwMode="auto">
            <a:xfrm>
              <a:off x="3115" y="2013"/>
              <a:ext cx="59" cy="192"/>
            </a:xfrm>
            <a:prstGeom prst="rect">
              <a:avLst/>
            </a:prstGeom>
            <a:solidFill>
              <a:srgbClr val="FF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56" name="Rectangle 80"/>
            <p:cNvSpPr>
              <a:spLocks noChangeArrowheads="1"/>
            </p:cNvSpPr>
            <p:nvPr/>
          </p:nvSpPr>
          <p:spPr bwMode="auto">
            <a:xfrm>
              <a:off x="3174" y="2013"/>
              <a:ext cx="64" cy="192"/>
            </a:xfrm>
            <a:prstGeom prst="rect">
              <a:avLst/>
            </a:prstGeom>
            <a:solidFill>
              <a:srgbClr val="A6562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57" name="Rectangle 81"/>
            <p:cNvSpPr>
              <a:spLocks noChangeArrowheads="1"/>
            </p:cNvSpPr>
            <p:nvPr/>
          </p:nvSpPr>
          <p:spPr bwMode="auto">
            <a:xfrm>
              <a:off x="3237" y="2012"/>
              <a:ext cx="59" cy="192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58" name="Rectangle 82"/>
            <p:cNvSpPr>
              <a:spLocks noChangeArrowheads="1"/>
            </p:cNvSpPr>
            <p:nvPr/>
          </p:nvSpPr>
          <p:spPr bwMode="auto">
            <a:xfrm>
              <a:off x="3296" y="2012"/>
              <a:ext cx="59" cy="192"/>
            </a:xfrm>
            <a:prstGeom prst="rect">
              <a:avLst/>
            </a:prstGeom>
            <a:solidFill>
              <a:srgbClr val="984EA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59" name="Rectangle 83"/>
            <p:cNvSpPr>
              <a:spLocks noChangeArrowheads="1"/>
            </p:cNvSpPr>
            <p:nvPr/>
          </p:nvSpPr>
          <p:spPr bwMode="auto">
            <a:xfrm>
              <a:off x="3356" y="2013"/>
              <a:ext cx="59" cy="192"/>
            </a:xfrm>
            <a:prstGeom prst="rect">
              <a:avLst/>
            </a:prstGeom>
            <a:solidFill>
              <a:srgbClr val="FF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60" name="Rectangle 84"/>
            <p:cNvSpPr>
              <a:spLocks noChangeArrowheads="1"/>
            </p:cNvSpPr>
            <p:nvPr/>
          </p:nvSpPr>
          <p:spPr bwMode="auto">
            <a:xfrm>
              <a:off x="3417" y="2014"/>
              <a:ext cx="62" cy="192"/>
            </a:xfrm>
            <a:prstGeom prst="rect">
              <a:avLst/>
            </a:prstGeom>
            <a:solidFill>
              <a:srgbClr val="A6562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61" name="Rectangle 85"/>
            <p:cNvSpPr>
              <a:spLocks noChangeArrowheads="1"/>
            </p:cNvSpPr>
            <p:nvPr/>
          </p:nvSpPr>
          <p:spPr bwMode="auto">
            <a:xfrm>
              <a:off x="3478" y="2013"/>
              <a:ext cx="59" cy="192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62" name="Rectangle 86"/>
            <p:cNvSpPr>
              <a:spLocks noChangeArrowheads="1"/>
            </p:cNvSpPr>
            <p:nvPr/>
          </p:nvSpPr>
          <p:spPr bwMode="auto">
            <a:xfrm>
              <a:off x="3537" y="2013"/>
              <a:ext cx="59" cy="192"/>
            </a:xfrm>
            <a:prstGeom prst="rect">
              <a:avLst/>
            </a:prstGeom>
            <a:solidFill>
              <a:srgbClr val="984EA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63" name="Rectangle 87"/>
            <p:cNvSpPr>
              <a:spLocks noChangeArrowheads="1"/>
            </p:cNvSpPr>
            <p:nvPr/>
          </p:nvSpPr>
          <p:spPr bwMode="auto">
            <a:xfrm>
              <a:off x="3597" y="2012"/>
              <a:ext cx="59" cy="192"/>
            </a:xfrm>
            <a:prstGeom prst="rect">
              <a:avLst/>
            </a:prstGeom>
            <a:solidFill>
              <a:srgbClr val="FF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64" name="Rectangle 88"/>
            <p:cNvSpPr>
              <a:spLocks noChangeArrowheads="1"/>
            </p:cNvSpPr>
            <p:nvPr/>
          </p:nvSpPr>
          <p:spPr bwMode="auto">
            <a:xfrm>
              <a:off x="3657" y="2012"/>
              <a:ext cx="62" cy="192"/>
            </a:xfrm>
            <a:prstGeom prst="rect">
              <a:avLst/>
            </a:prstGeom>
            <a:solidFill>
              <a:srgbClr val="A6562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65" name="Rectangle 89"/>
            <p:cNvSpPr>
              <a:spLocks noChangeArrowheads="1"/>
            </p:cNvSpPr>
            <p:nvPr/>
          </p:nvSpPr>
          <p:spPr bwMode="auto">
            <a:xfrm>
              <a:off x="3718" y="2011"/>
              <a:ext cx="59" cy="192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66" name="Rectangle 90"/>
            <p:cNvSpPr>
              <a:spLocks noChangeArrowheads="1"/>
            </p:cNvSpPr>
            <p:nvPr/>
          </p:nvSpPr>
          <p:spPr bwMode="auto">
            <a:xfrm>
              <a:off x="3777" y="2011"/>
              <a:ext cx="59" cy="192"/>
            </a:xfrm>
            <a:prstGeom prst="rect">
              <a:avLst/>
            </a:prstGeom>
            <a:solidFill>
              <a:srgbClr val="984EA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67" name="Rectangle 91"/>
            <p:cNvSpPr>
              <a:spLocks noChangeArrowheads="1"/>
            </p:cNvSpPr>
            <p:nvPr/>
          </p:nvSpPr>
          <p:spPr bwMode="auto">
            <a:xfrm>
              <a:off x="3837" y="2012"/>
              <a:ext cx="59" cy="192"/>
            </a:xfrm>
            <a:prstGeom prst="rect">
              <a:avLst/>
            </a:prstGeom>
            <a:solidFill>
              <a:srgbClr val="FF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68" name="Rectangle 92"/>
            <p:cNvSpPr>
              <a:spLocks noChangeArrowheads="1"/>
            </p:cNvSpPr>
            <p:nvPr/>
          </p:nvSpPr>
          <p:spPr bwMode="auto">
            <a:xfrm>
              <a:off x="3898" y="2012"/>
              <a:ext cx="59" cy="192"/>
            </a:xfrm>
            <a:prstGeom prst="rect">
              <a:avLst/>
            </a:prstGeom>
            <a:solidFill>
              <a:srgbClr val="A6562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69" name="Rectangle 93"/>
            <p:cNvSpPr>
              <a:spLocks noChangeArrowheads="1"/>
            </p:cNvSpPr>
            <p:nvPr/>
          </p:nvSpPr>
          <p:spPr bwMode="auto">
            <a:xfrm>
              <a:off x="3956" y="2013"/>
              <a:ext cx="59" cy="192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70" name="Rectangle 94"/>
            <p:cNvSpPr>
              <a:spLocks noChangeArrowheads="1"/>
            </p:cNvSpPr>
            <p:nvPr/>
          </p:nvSpPr>
          <p:spPr bwMode="auto">
            <a:xfrm>
              <a:off x="4015" y="2013"/>
              <a:ext cx="59" cy="192"/>
            </a:xfrm>
            <a:prstGeom prst="rect">
              <a:avLst/>
            </a:prstGeom>
            <a:solidFill>
              <a:srgbClr val="984EA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71" name="Rectangle 95"/>
            <p:cNvSpPr>
              <a:spLocks noChangeArrowheads="1"/>
            </p:cNvSpPr>
            <p:nvPr/>
          </p:nvSpPr>
          <p:spPr bwMode="auto">
            <a:xfrm>
              <a:off x="4075" y="2014"/>
              <a:ext cx="59" cy="192"/>
            </a:xfrm>
            <a:prstGeom prst="rect">
              <a:avLst/>
            </a:prstGeom>
            <a:solidFill>
              <a:srgbClr val="FF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72" name="Rectangle 96"/>
            <p:cNvSpPr>
              <a:spLocks noChangeArrowheads="1"/>
            </p:cNvSpPr>
            <p:nvPr/>
          </p:nvSpPr>
          <p:spPr bwMode="auto">
            <a:xfrm>
              <a:off x="4137" y="2013"/>
              <a:ext cx="59" cy="192"/>
            </a:xfrm>
            <a:prstGeom prst="rect">
              <a:avLst/>
            </a:prstGeom>
            <a:solidFill>
              <a:srgbClr val="A6562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73" name="Rectangle 97"/>
            <p:cNvSpPr>
              <a:spLocks noChangeArrowheads="1"/>
            </p:cNvSpPr>
            <p:nvPr/>
          </p:nvSpPr>
          <p:spPr bwMode="auto">
            <a:xfrm>
              <a:off x="4195" y="2012"/>
              <a:ext cx="59" cy="192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74" name="Rectangle 98"/>
            <p:cNvSpPr>
              <a:spLocks noChangeArrowheads="1"/>
            </p:cNvSpPr>
            <p:nvPr/>
          </p:nvSpPr>
          <p:spPr bwMode="auto">
            <a:xfrm>
              <a:off x="4254" y="2012"/>
              <a:ext cx="59" cy="192"/>
            </a:xfrm>
            <a:prstGeom prst="rect">
              <a:avLst/>
            </a:prstGeom>
            <a:solidFill>
              <a:srgbClr val="984EA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75" name="Rectangle 99"/>
            <p:cNvSpPr>
              <a:spLocks noChangeArrowheads="1"/>
            </p:cNvSpPr>
            <p:nvPr/>
          </p:nvSpPr>
          <p:spPr bwMode="auto">
            <a:xfrm>
              <a:off x="4314" y="2013"/>
              <a:ext cx="59" cy="192"/>
            </a:xfrm>
            <a:prstGeom prst="rect">
              <a:avLst/>
            </a:prstGeom>
            <a:solidFill>
              <a:srgbClr val="FF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76" name="Rectangle 100"/>
            <p:cNvSpPr>
              <a:spLocks noChangeArrowheads="1"/>
            </p:cNvSpPr>
            <p:nvPr/>
          </p:nvSpPr>
          <p:spPr bwMode="auto">
            <a:xfrm>
              <a:off x="4376" y="2012"/>
              <a:ext cx="59" cy="192"/>
            </a:xfrm>
            <a:prstGeom prst="rect">
              <a:avLst/>
            </a:prstGeom>
            <a:solidFill>
              <a:srgbClr val="A6562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77" name="Rectangle 101"/>
            <p:cNvSpPr>
              <a:spLocks noChangeArrowheads="1"/>
            </p:cNvSpPr>
            <p:nvPr/>
          </p:nvSpPr>
          <p:spPr bwMode="auto">
            <a:xfrm>
              <a:off x="4434" y="2013"/>
              <a:ext cx="59" cy="192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78" name="Rectangle 102"/>
            <p:cNvSpPr>
              <a:spLocks noChangeArrowheads="1"/>
            </p:cNvSpPr>
            <p:nvPr/>
          </p:nvSpPr>
          <p:spPr bwMode="auto">
            <a:xfrm>
              <a:off x="4493" y="2013"/>
              <a:ext cx="59" cy="192"/>
            </a:xfrm>
            <a:prstGeom prst="rect">
              <a:avLst/>
            </a:prstGeom>
            <a:solidFill>
              <a:srgbClr val="984EA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79" name="Rectangle 103"/>
            <p:cNvSpPr>
              <a:spLocks noChangeArrowheads="1"/>
            </p:cNvSpPr>
            <p:nvPr/>
          </p:nvSpPr>
          <p:spPr bwMode="auto">
            <a:xfrm>
              <a:off x="4553" y="2012"/>
              <a:ext cx="59" cy="192"/>
            </a:xfrm>
            <a:prstGeom prst="rect">
              <a:avLst/>
            </a:prstGeom>
            <a:solidFill>
              <a:srgbClr val="FF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7480" name="Group 104"/>
          <p:cNvGrpSpPr>
            <a:grpSpLocks/>
          </p:cNvGrpSpPr>
          <p:nvPr/>
        </p:nvGrpSpPr>
        <p:grpSpPr bwMode="auto">
          <a:xfrm>
            <a:off x="2754313" y="4024313"/>
            <a:ext cx="6083300" cy="1096962"/>
            <a:chOff x="775" y="2535"/>
            <a:chExt cx="3832" cy="691"/>
          </a:xfrm>
        </p:grpSpPr>
        <p:sp>
          <p:nvSpPr>
            <p:cNvPr id="357481" name="Rectangle 105"/>
            <p:cNvSpPr>
              <a:spLocks noChangeArrowheads="1"/>
            </p:cNvSpPr>
            <p:nvPr/>
          </p:nvSpPr>
          <p:spPr bwMode="auto">
            <a:xfrm>
              <a:off x="823" y="2535"/>
              <a:ext cx="96" cy="144"/>
            </a:xfrm>
            <a:prstGeom prst="rect">
              <a:avLst/>
            </a:prstGeom>
            <a:solidFill>
              <a:srgbClr val="A6562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82" name="Rectangle 106"/>
            <p:cNvSpPr>
              <a:spLocks noChangeArrowheads="1"/>
            </p:cNvSpPr>
            <p:nvPr/>
          </p:nvSpPr>
          <p:spPr bwMode="auto">
            <a:xfrm>
              <a:off x="823" y="2679"/>
              <a:ext cx="96" cy="144"/>
            </a:xfrm>
            <a:prstGeom prst="rect">
              <a:avLst/>
            </a:prstGeom>
            <a:solidFill>
              <a:srgbClr val="A6562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83" name="Rectangle 107"/>
            <p:cNvSpPr>
              <a:spLocks noChangeArrowheads="1"/>
            </p:cNvSpPr>
            <p:nvPr/>
          </p:nvSpPr>
          <p:spPr bwMode="auto">
            <a:xfrm>
              <a:off x="823" y="2823"/>
              <a:ext cx="96" cy="144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84" name="Rectangle 108"/>
            <p:cNvSpPr>
              <a:spLocks noChangeArrowheads="1"/>
            </p:cNvSpPr>
            <p:nvPr/>
          </p:nvSpPr>
          <p:spPr bwMode="auto">
            <a:xfrm>
              <a:off x="2493" y="2535"/>
              <a:ext cx="96" cy="144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85" name="Rectangle 109"/>
            <p:cNvSpPr>
              <a:spLocks noChangeArrowheads="1"/>
            </p:cNvSpPr>
            <p:nvPr/>
          </p:nvSpPr>
          <p:spPr bwMode="auto">
            <a:xfrm>
              <a:off x="2493" y="2679"/>
              <a:ext cx="96" cy="144"/>
            </a:xfrm>
            <a:prstGeom prst="rect">
              <a:avLst/>
            </a:prstGeom>
            <a:solidFill>
              <a:srgbClr val="FFFD1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86" name="Rectangle 110"/>
            <p:cNvSpPr>
              <a:spLocks noChangeArrowheads="1"/>
            </p:cNvSpPr>
            <p:nvPr/>
          </p:nvSpPr>
          <p:spPr bwMode="auto">
            <a:xfrm>
              <a:off x="2493" y="2823"/>
              <a:ext cx="96" cy="144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87" name="Rectangle 111"/>
            <p:cNvSpPr>
              <a:spLocks noChangeArrowheads="1"/>
            </p:cNvSpPr>
            <p:nvPr/>
          </p:nvSpPr>
          <p:spPr bwMode="auto">
            <a:xfrm>
              <a:off x="1065" y="2537"/>
              <a:ext cx="96" cy="144"/>
            </a:xfrm>
            <a:prstGeom prst="rect">
              <a:avLst/>
            </a:prstGeom>
            <a:solidFill>
              <a:srgbClr val="A6562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88" name="Rectangle 112"/>
            <p:cNvSpPr>
              <a:spLocks noChangeArrowheads="1"/>
            </p:cNvSpPr>
            <p:nvPr/>
          </p:nvSpPr>
          <p:spPr bwMode="auto">
            <a:xfrm>
              <a:off x="1065" y="2681"/>
              <a:ext cx="96" cy="144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89" name="Rectangle 113"/>
            <p:cNvSpPr>
              <a:spLocks noChangeArrowheads="1"/>
            </p:cNvSpPr>
            <p:nvPr/>
          </p:nvSpPr>
          <p:spPr bwMode="auto">
            <a:xfrm>
              <a:off x="1065" y="2825"/>
              <a:ext cx="96" cy="144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90" name="Rectangle 114"/>
            <p:cNvSpPr>
              <a:spLocks noChangeArrowheads="1"/>
            </p:cNvSpPr>
            <p:nvPr/>
          </p:nvSpPr>
          <p:spPr bwMode="auto">
            <a:xfrm>
              <a:off x="1307" y="2537"/>
              <a:ext cx="96" cy="144"/>
            </a:xfrm>
            <a:prstGeom prst="rect">
              <a:avLst/>
            </a:prstGeom>
            <a:solidFill>
              <a:srgbClr val="A6562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91" name="Rectangle 115"/>
            <p:cNvSpPr>
              <a:spLocks noChangeArrowheads="1"/>
            </p:cNvSpPr>
            <p:nvPr/>
          </p:nvSpPr>
          <p:spPr bwMode="auto">
            <a:xfrm>
              <a:off x="1307" y="2681"/>
              <a:ext cx="96" cy="144"/>
            </a:xfrm>
            <a:prstGeom prst="rect">
              <a:avLst/>
            </a:prstGeom>
            <a:solidFill>
              <a:srgbClr val="984EA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92" name="Rectangle 116"/>
            <p:cNvSpPr>
              <a:spLocks noChangeArrowheads="1"/>
            </p:cNvSpPr>
            <p:nvPr/>
          </p:nvSpPr>
          <p:spPr bwMode="auto">
            <a:xfrm>
              <a:off x="1307" y="2825"/>
              <a:ext cx="96" cy="144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93" name="Rectangle 117"/>
            <p:cNvSpPr>
              <a:spLocks noChangeArrowheads="1"/>
            </p:cNvSpPr>
            <p:nvPr/>
          </p:nvSpPr>
          <p:spPr bwMode="auto">
            <a:xfrm>
              <a:off x="1549" y="2537"/>
              <a:ext cx="96" cy="144"/>
            </a:xfrm>
            <a:prstGeom prst="rect">
              <a:avLst/>
            </a:prstGeom>
            <a:solidFill>
              <a:srgbClr val="A6562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94" name="Rectangle 118"/>
            <p:cNvSpPr>
              <a:spLocks noChangeArrowheads="1"/>
            </p:cNvSpPr>
            <p:nvPr/>
          </p:nvSpPr>
          <p:spPr bwMode="auto">
            <a:xfrm>
              <a:off x="1549" y="2681"/>
              <a:ext cx="96" cy="144"/>
            </a:xfrm>
            <a:prstGeom prst="rect">
              <a:avLst/>
            </a:prstGeom>
            <a:solidFill>
              <a:srgbClr val="FFFD1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95" name="Rectangle 119"/>
            <p:cNvSpPr>
              <a:spLocks noChangeArrowheads="1"/>
            </p:cNvSpPr>
            <p:nvPr/>
          </p:nvSpPr>
          <p:spPr bwMode="auto">
            <a:xfrm>
              <a:off x="1549" y="2825"/>
              <a:ext cx="96" cy="144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96" name="Rectangle 120"/>
            <p:cNvSpPr>
              <a:spLocks noChangeArrowheads="1"/>
            </p:cNvSpPr>
            <p:nvPr/>
          </p:nvSpPr>
          <p:spPr bwMode="auto">
            <a:xfrm>
              <a:off x="1791" y="2537"/>
              <a:ext cx="96" cy="144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97" name="Rectangle 121"/>
            <p:cNvSpPr>
              <a:spLocks noChangeArrowheads="1"/>
            </p:cNvSpPr>
            <p:nvPr/>
          </p:nvSpPr>
          <p:spPr bwMode="auto">
            <a:xfrm>
              <a:off x="1791" y="2681"/>
              <a:ext cx="96" cy="144"/>
            </a:xfrm>
            <a:prstGeom prst="rect">
              <a:avLst/>
            </a:prstGeom>
            <a:solidFill>
              <a:srgbClr val="A6562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98" name="Rectangle 122"/>
            <p:cNvSpPr>
              <a:spLocks noChangeArrowheads="1"/>
            </p:cNvSpPr>
            <p:nvPr/>
          </p:nvSpPr>
          <p:spPr bwMode="auto">
            <a:xfrm>
              <a:off x="1791" y="2825"/>
              <a:ext cx="96" cy="144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99" name="Rectangle 123"/>
            <p:cNvSpPr>
              <a:spLocks noChangeArrowheads="1"/>
            </p:cNvSpPr>
            <p:nvPr/>
          </p:nvSpPr>
          <p:spPr bwMode="auto">
            <a:xfrm>
              <a:off x="2734" y="2535"/>
              <a:ext cx="96" cy="144"/>
            </a:xfrm>
            <a:prstGeom prst="rect">
              <a:avLst/>
            </a:prstGeom>
            <a:solidFill>
              <a:srgbClr val="984EA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500" name="Rectangle 124"/>
            <p:cNvSpPr>
              <a:spLocks noChangeArrowheads="1"/>
            </p:cNvSpPr>
            <p:nvPr/>
          </p:nvSpPr>
          <p:spPr bwMode="auto">
            <a:xfrm>
              <a:off x="2734" y="2679"/>
              <a:ext cx="96" cy="144"/>
            </a:xfrm>
            <a:prstGeom prst="rect">
              <a:avLst/>
            </a:prstGeom>
            <a:solidFill>
              <a:srgbClr val="A6562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501" name="Rectangle 125"/>
            <p:cNvSpPr>
              <a:spLocks noChangeArrowheads="1"/>
            </p:cNvSpPr>
            <p:nvPr/>
          </p:nvSpPr>
          <p:spPr bwMode="auto">
            <a:xfrm>
              <a:off x="2734" y="2823"/>
              <a:ext cx="96" cy="144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502" name="Rectangle 126"/>
            <p:cNvSpPr>
              <a:spLocks noChangeArrowheads="1"/>
            </p:cNvSpPr>
            <p:nvPr/>
          </p:nvSpPr>
          <p:spPr bwMode="auto">
            <a:xfrm>
              <a:off x="3218" y="2537"/>
              <a:ext cx="96" cy="144"/>
            </a:xfrm>
            <a:prstGeom prst="rect">
              <a:avLst/>
            </a:prstGeom>
            <a:solidFill>
              <a:srgbClr val="984EA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503" name="Rectangle 127"/>
            <p:cNvSpPr>
              <a:spLocks noChangeArrowheads="1"/>
            </p:cNvSpPr>
            <p:nvPr/>
          </p:nvSpPr>
          <p:spPr bwMode="auto">
            <a:xfrm>
              <a:off x="3218" y="2681"/>
              <a:ext cx="96" cy="144"/>
            </a:xfrm>
            <a:prstGeom prst="rect">
              <a:avLst/>
            </a:prstGeom>
            <a:solidFill>
              <a:srgbClr val="984EA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504" name="Rectangle 128"/>
            <p:cNvSpPr>
              <a:spLocks noChangeArrowheads="1"/>
            </p:cNvSpPr>
            <p:nvPr/>
          </p:nvSpPr>
          <p:spPr bwMode="auto">
            <a:xfrm>
              <a:off x="3218" y="2825"/>
              <a:ext cx="96" cy="144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505" name="Rectangle 129"/>
            <p:cNvSpPr>
              <a:spLocks noChangeArrowheads="1"/>
            </p:cNvSpPr>
            <p:nvPr/>
          </p:nvSpPr>
          <p:spPr bwMode="auto">
            <a:xfrm>
              <a:off x="3702" y="2537"/>
              <a:ext cx="96" cy="144"/>
            </a:xfrm>
            <a:prstGeom prst="rect">
              <a:avLst/>
            </a:prstGeom>
            <a:solidFill>
              <a:srgbClr val="FFFD1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506" name="Rectangle 130"/>
            <p:cNvSpPr>
              <a:spLocks noChangeArrowheads="1"/>
            </p:cNvSpPr>
            <p:nvPr/>
          </p:nvSpPr>
          <p:spPr bwMode="auto">
            <a:xfrm>
              <a:off x="3702" y="2681"/>
              <a:ext cx="96" cy="144"/>
            </a:xfrm>
            <a:prstGeom prst="rect">
              <a:avLst/>
            </a:prstGeom>
            <a:solidFill>
              <a:srgbClr val="A6562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507" name="Rectangle 131"/>
            <p:cNvSpPr>
              <a:spLocks noChangeArrowheads="1"/>
            </p:cNvSpPr>
            <p:nvPr/>
          </p:nvSpPr>
          <p:spPr bwMode="auto">
            <a:xfrm>
              <a:off x="3702" y="2825"/>
              <a:ext cx="96" cy="144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508" name="Rectangle 132"/>
            <p:cNvSpPr>
              <a:spLocks noChangeArrowheads="1"/>
            </p:cNvSpPr>
            <p:nvPr/>
          </p:nvSpPr>
          <p:spPr bwMode="auto">
            <a:xfrm>
              <a:off x="3460" y="2537"/>
              <a:ext cx="96" cy="144"/>
            </a:xfrm>
            <a:prstGeom prst="rect">
              <a:avLst/>
            </a:prstGeom>
            <a:solidFill>
              <a:srgbClr val="984EA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509" name="Rectangle 133"/>
            <p:cNvSpPr>
              <a:spLocks noChangeArrowheads="1"/>
            </p:cNvSpPr>
            <p:nvPr/>
          </p:nvSpPr>
          <p:spPr bwMode="auto">
            <a:xfrm>
              <a:off x="3460" y="2681"/>
              <a:ext cx="96" cy="144"/>
            </a:xfrm>
            <a:prstGeom prst="rect">
              <a:avLst/>
            </a:prstGeom>
            <a:solidFill>
              <a:srgbClr val="FFFD1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510" name="Rectangle 134"/>
            <p:cNvSpPr>
              <a:spLocks noChangeArrowheads="1"/>
            </p:cNvSpPr>
            <p:nvPr/>
          </p:nvSpPr>
          <p:spPr bwMode="auto">
            <a:xfrm>
              <a:off x="3460" y="2825"/>
              <a:ext cx="96" cy="144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511" name="Rectangle 135"/>
            <p:cNvSpPr>
              <a:spLocks noChangeArrowheads="1"/>
            </p:cNvSpPr>
            <p:nvPr/>
          </p:nvSpPr>
          <p:spPr bwMode="auto">
            <a:xfrm>
              <a:off x="4428" y="2537"/>
              <a:ext cx="96" cy="144"/>
            </a:xfrm>
            <a:prstGeom prst="rect">
              <a:avLst/>
            </a:prstGeom>
            <a:solidFill>
              <a:srgbClr val="FFFD1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512" name="Rectangle 136"/>
            <p:cNvSpPr>
              <a:spLocks noChangeArrowheads="1"/>
            </p:cNvSpPr>
            <p:nvPr/>
          </p:nvSpPr>
          <p:spPr bwMode="auto">
            <a:xfrm>
              <a:off x="4428" y="2681"/>
              <a:ext cx="96" cy="144"/>
            </a:xfrm>
            <a:prstGeom prst="rect">
              <a:avLst/>
            </a:prstGeom>
            <a:solidFill>
              <a:srgbClr val="FFFD1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513" name="Rectangle 137"/>
            <p:cNvSpPr>
              <a:spLocks noChangeArrowheads="1"/>
            </p:cNvSpPr>
            <p:nvPr/>
          </p:nvSpPr>
          <p:spPr bwMode="auto">
            <a:xfrm>
              <a:off x="4428" y="2825"/>
              <a:ext cx="96" cy="144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514" name="Rectangle 138"/>
            <p:cNvSpPr>
              <a:spLocks noChangeArrowheads="1"/>
            </p:cNvSpPr>
            <p:nvPr/>
          </p:nvSpPr>
          <p:spPr bwMode="auto">
            <a:xfrm>
              <a:off x="4186" y="2535"/>
              <a:ext cx="96" cy="144"/>
            </a:xfrm>
            <a:prstGeom prst="rect">
              <a:avLst/>
            </a:prstGeom>
            <a:solidFill>
              <a:srgbClr val="FFFD1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515" name="Rectangle 139"/>
            <p:cNvSpPr>
              <a:spLocks noChangeArrowheads="1"/>
            </p:cNvSpPr>
            <p:nvPr/>
          </p:nvSpPr>
          <p:spPr bwMode="auto">
            <a:xfrm>
              <a:off x="4186" y="2679"/>
              <a:ext cx="96" cy="144"/>
            </a:xfrm>
            <a:prstGeom prst="rect">
              <a:avLst/>
            </a:prstGeom>
            <a:solidFill>
              <a:srgbClr val="984EA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516" name="Rectangle 140"/>
            <p:cNvSpPr>
              <a:spLocks noChangeArrowheads="1"/>
            </p:cNvSpPr>
            <p:nvPr/>
          </p:nvSpPr>
          <p:spPr bwMode="auto">
            <a:xfrm>
              <a:off x="4186" y="2823"/>
              <a:ext cx="96" cy="144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517" name="Text Box 141"/>
            <p:cNvSpPr txBox="1">
              <a:spLocks noChangeArrowheads="1"/>
            </p:cNvSpPr>
            <p:nvPr/>
          </p:nvSpPr>
          <p:spPr bwMode="auto">
            <a:xfrm>
              <a:off x="775" y="299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57518" name="Text Box 142"/>
            <p:cNvSpPr txBox="1">
              <a:spLocks noChangeArrowheads="1"/>
            </p:cNvSpPr>
            <p:nvPr/>
          </p:nvSpPr>
          <p:spPr bwMode="auto">
            <a:xfrm>
              <a:off x="1501" y="299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357519" name="Text Box 143"/>
            <p:cNvSpPr txBox="1">
              <a:spLocks noChangeArrowheads="1"/>
            </p:cNvSpPr>
            <p:nvPr/>
          </p:nvSpPr>
          <p:spPr bwMode="auto">
            <a:xfrm>
              <a:off x="1259" y="299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357520" name="Text Box 144"/>
            <p:cNvSpPr txBox="1">
              <a:spLocks noChangeArrowheads="1"/>
            </p:cNvSpPr>
            <p:nvPr/>
          </p:nvSpPr>
          <p:spPr bwMode="auto">
            <a:xfrm>
              <a:off x="1984" y="299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357521" name="Text Box 145"/>
            <p:cNvSpPr txBox="1">
              <a:spLocks noChangeArrowheads="1"/>
            </p:cNvSpPr>
            <p:nvPr/>
          </p:nvSpPr>
          <p:spPr bwMode="auto">
            <a:xfrm>
              <a:off x="1743" y="299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357522" name="Text Box 146"/>
            <p:cNvSpPr txBox="1">
              <a:spLocks noChangeArrowheads="1"/>
            </p:cNvSpPr>
            <p:nvPr/>
          </p:nvSpPr>
          <p:spPr bwMode="auto">
            <a:xfrm>
              <a:off x="2444" y="299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8</a:t>
              </a:r>
            </a:p>
          </p:txBody>
        </p:sp>
        <p:sp>
          <p:nvSpPr>
            <p:cNvPr id="357523" name="Text Box 147"/>
            <p:cNvSpPr txBox="1">
              <a:spLocks noChangeArrowheads="1"/>
            </p:cNvSpPr>
            <p:nvPr/>
          </p:nvSpPr>
          <p:spPr bwMode="auto">
            <a:xfrm>
              <a:off x="2202" y="299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357524" name="Text Box 148"/>
            <p:cNvSpPr txBox="1">
              <a:spLocks noChangeArrowheads="1"/>
            </p:cNvSpPr>
            <p:nvPr/>
          </p:nvSpPr>
          <p:spPr bwMode="auto">
            <a:xfrm>
              <a:off x="1017" y="299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357525" name="Text Box 149"/>
            <p:cNvSpPr txBox="1">
              <a:spLocks noChangeArrowheads="1"/>
            </p:cNvSpPr>
            <p:nvPr/>
          </p:nvSpPr>
          <p:spPr bwMode="auto">
            <a:xfrm>
              <a:off x="2686" y="299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9</a:t>
              </a:r>
            </a:p>
          </p:txBody>
        </p:sp>
        <p:sp>
          <p:nvSpPr>
            <p:cNvPr id="357526" name="Text Box 150"/>
            <p:cNvSpPr txBox="1">
              <a:spLocks noChangeArrowheads="1"/>
            </p:cNvSpPr>
            <p:nvPr/>
          </p:nvSpPr>
          <p:spPr bwMode="auto">
            <a:xfrm>
              <a:off x="2880" y="2995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10</a:t>
              </a:r>
            </a:p>
          </p:txBody>
        </p:sp>
        <p:sp>
          <p:nvSpPr>
            <p:cNvPr id="357527" name="Text Box 151"/>
            <p:cNvSpPr txBox="1">
              <a:spLocks noChangeArrowheads="1"/>
            </p:cNvSpPr>
            <p:nvPr/>
          </p:nvSpPr>
          <p:spPr bwMode="auto">
            <a:xfrm>
              <a:off x="3122" y="2995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11</a:t>
              </a:r>
            </a:p>
          </p:txBody>
        </p:sp>
        <p:sp>
          <p:nvSpPr>
            <p:cNvPr id="357528" name="Text Box 152"/>
            <p:cNvSpPr txBox="1">
              <a:spLocks noChangeArrowheads="1"/>
            </p:cNvSpPr>
            <p:nvPr/>
          </p:nvSpPr>
          <p:spPr bwMode="auto">
            <a:xfrm>
              <a:off x="3363" y="2995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12</a:t>
              </a:r>
            </a:p>
          </p:txBody>
        </p:sp>
        <p:sp>
          <p:nvSpPr>
            <p:cNvPr id="357529" name="Rectangle 153"/>
            <p:cNvSpPr>
              <a:spLocks noChangeArrowheads="1"/>
            </p:cNvSpPr>
            <p:nvPr/>
          </p:nvSpPr>
          <p:spPr bwMode="auto">
            <a:xfrm>
              <a:off x="2033" y="2535"/>
              <a:ext cx="96" cy="144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530" name="Rectangle 154"/>
            <p:cNvSpPr>
              <a:spLocks noChangeArrowheads="1"/>
            </p:cNvSpPr>
            <p:nvPr/>
          </p:nvSpPr>
          <p:spPr bwMode="auto">
            <a:xfrm>
              <a:off x="2033" y="2679"/>
              <a:ext cx="96" cy="144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531" name="Rectangle 155"/>
            <p:cNvSpPr>
              <a:spLocks noChangeArrowheads="1"/>
            </p:cNvSpPr>
            <p:nvPr/>
          </p:nvSpPr>
          <p:spPr bwMode="auto">
            <a:xfrm>
              <a:off x="2033" y="2823"/>
              <a:ext cx="96" cy="144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532" name="Rectangle 156"/>
            <p:cNvSpPr>
              <a:spLocks noChangeArrowheads="1"/>
            </p:cNvSpPr>
            <p:nvPr/>
          </p:nvSpPr>
          <p:spPr bwMode="auto">
            <a:xfrm>
              <a:off x="2251" y="2537"/>
              <a:ext cx="96" cy="144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533" name="Rectangle 157"/>
            <p:cNvSpPr>
              <a:spLocks noChangeArrowheads="1"/>
            </p:cNvSpPr>
            <p:nvPr/>
          </p:nvSpPr>
          <p:spPr bwMode="auto">
            <a:xfrm>
              <a:off x="2251" y="2681"/>
              <a:ext cx="96" cy="144"/>
            </a:xfrm>
            <a:prstGeom prst="rect">
              <a:avLst/>
            </a:prstGeom>
            <a:solidFill>
              <a:srgbClr val="984EA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534" name="Rectangle 158"/>
            <p:cNvSpPr>
              <a:spLocks noChangeArrowheads="1"/>
            </p:cNvSpPr>
            <p:nvPr/>
          </p:nvSpPr>
          <p:spPr bwMode="auto">
            <a:xfrm>
              <a:off x="2251" y="2825"/>
              <a:ext cx="96" cy="144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535" name="Rectangle 159"/>
            <p:cNvSpPr>
              <a:spLocks noChangeArrowheads="1"/>
            </p:cNvSpPr>
            <p:nvPr/>
          </p:nvSpPr>
          <p:spPr bwMode="auto">
            <a:xfrm>
              <a:off x="2976" y="2537"/>
              <a:ext cx="96" cy="144"/>
            </a:xfrm>
            <a:prstGeom prst="rect">
              <a:avLst/>
            </a:prstGeom>
            <a:solidFill>
              <a:srgbClr val="984EA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536" name="Rectangle 160"/>
            <p:cNvSpPr>
              <a:spLocks noChangeArrowheads="1"/>
            </p:cNvSpPr>
            <p:nvPr/>
          </p:nvSpPr>
          <p:spPr bwMode="auto">
            <a:xfrm>
              <a:off x="2976" y="2681"/>
              <a:ext cx="96" cy="144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537" name="Rectangle 161"/>
            <p:cNvSpPr>
              <a:spLocks noChangeArrowheads="1"/>
            </p:cNvSpPr>
            <p:nvPr/>
          </p:nvSpPr>
          <p:spPr bwMode="auto">
            <a:xfrm>
              <a:off x="2976" y="2825"/>
              <a:ext cx="96" cy="144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538" name="Rectangle 162"/>
            <p:cNvSpPr>
              <a:spLocks noChangeArrowheads="1"/>
            </p:cNvSpPr>
            <p:nvPr/>
          </p:nvSpPr>
          <p:spPr bwMode="auto">
            <a:xfrm>
              <a:off x="3944" y="2537"/>
              <a:ext cx="96" cy="144"/>
            </a:xfrm>
            <a:prstGeom prst="rect">
              <a:avLst/>
            </a:prstGeom>
            <a:solidFill>
              <a:srgbClr val="FFFD1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539" name="Rectangle 163"/>
            <p:cNvSpPr>
              <a:spLocks noChangeArrowheads="1"/>
            </p:cNvSpPr>
            <p:nvPr/>
          </p:nvSpPr>
          <p:spPr bwMode="auto">
            <a:xfrm>
              <a:off x="3944" y="2681"/>
              <a:ext cx="96" cy="144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540" name="Rectangle 164"/>
            <p:cNvSpPr>
              <a:spLocks noChangeArrowheads="1"/>
            </p:cNvSpPr>
            <p:nvPr/>
          </p:nvSpPr>
          <p:spPr bwMode="auto">
            <a:xfrm>
              <a:off x="3944" y="2825"/>
              <a:ext cx="96" cy="144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541" name="Text Box 165"/>
            <p:cNvSpPr txBox="1">
              <a:spLocks noChangeArrowheads="1"/>
            </p:cNvSpPr>
            <p:nvPr/>
          </p:nvSpPr>
          <p:spPr bwMode="auto">
            <a:xfrm>
              <a:off x="3605" y="2995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13</a:t>
              </a:r>
            </a:p>
          </p:txBody>
        </p:sp>
        <p:sp>
          <p:nvSpPr>
            <p:cNvPr id="357542" name="Text Box 166"/>
            <p:cNvSpPr txBox="1">
              <a:spLocks noChangeArrowheads="1"/>
            </p:cNvSpPr>
            <p:nvPr/>
          </p:nvSpPr>
          <p:spPr bwMode="auto">
            <a:xfrm>
              <a:off x="3847" y="2995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14</a:t>
              </a:r>
            </a:p>
          </p:txBody>
        </p:sp>
        <p:sp>
          <p:nvSpPr>
            <p:cNvPr id="357543" name="Text Box 167"/>
            <p:cNvSpPr txBox="1">
              <a:spLocks noChangeArrowheads="1"/>
            </p:cNvSpPr>
            <p:nvPr/>
          </p:nvSpPr>
          <p:spPr bwMode="auto">
            <a:xfrm>
              <a:off x="4089" y="2995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15</a:t>
              </a:r>
            </a:p>
          </p:txBody>
        </p:sp>
        <p:sp>
          <p:nvSpPr>
            <p:cNvPr id="357544" name="Text Box 168"/>
            <p:cNvSpPr txBox="1">
              <a:spLocks noChangeArrowheads="1"/>
            </p:cNvSpPr>
            <p:nvPr/>
          </p:nvSpPr>
          <p:spPr bwMode="auto">
            <a:xfrm>
              <a:off x="4331" y="2995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16</a:t>
              </a:r>
            </a:p>
          </p:txBody>
        </p:sp>
      </p:grpSp>
      <p:grpSp>
        <p:nvGrpSpPr>
          <p:cNvPr id="357545" name="Group 169"/>
          <p:cNvGrpSpPr>
            <a:grpSpLocks/>
          </p:cNvGrpSpPr>
          <p:nvPr/>
        </p:nvGrpSpPr>
        <p:grpSpPr bwMode="auto">
          <a:xfrm>
            <a:off x="2790825" y="1400176"/>
            <a:ext cx="6096000" cy="962025"/>
            <a:chOff x="798" y="882"/>
            <a:chExt cx="3840" cy="606"/>
          </a:xfrm>
        </p:grpSpPr>
        <p:grpSp>
          <p:nvGrpSpPr>
            <p:cNvPr id="357546" name="Group 170"/>
            <p:cNvGrpSpPr>
              <a:grpSpLocks/>
            </p:cNvGrpSpPr>
            <p:nvPr/>
          </p:nvGrpSpPr>
          <p:grpSpPr bwMode="auto">
            <a:xfrm>
              <a:off x="798" y="882"/>
              <a:ext cx="960" cy="192"/>
              <a:chOff x="960" y="1440"/>
              <a:chExt cx="960" cy="192"/>
            </a:xfrm>
          </p:grpSpPr>
          <p:sp>
            <p:nvSpPr>
              <p:cNvPr id="357547" name="Rectangle 171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240" cy="192"/>
              </a:xfrm>
              <a:prstGeom prst="rect">
                <a:avLst/>
              </a:prstGeom>
              <a:solidFill>
                <a:srgbClr val="A65628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7548" name="Rectangle 172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240" cy="192"/>
              </a:xfrm>
              <a:prstGeom prst="rect">
                <a:avLst/>
              </a:prstGeom>
              <a:solidFill>
                <a:srgbClr val="A65628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7549" name="Rectangle 173"/>
              <p:cNvSpPr>
                <a:spLocks noChangeArrowheads="1"/>
              </p:cNvSpPr>
              <p:nvPr/>
            </p:nvSpPr>
            <p:spPr bwMode="auto">
              <a:xfrm>
                <a:off x="1440" y="1440"/>
                <a:ext cx="240" cy="192"/>
              </a:xfrm>
              <a:prstGeom prst="rect">
                <a:avLst/>
              </a:prstGeom>
              <a:solidFill>
                <a:srgbClr val="A65628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7550" name="Rectangle 174"/>
              <p:cNvSpPr>
                <a:spLocks noChangeArrowheads="1"/>
              </p:cNvSpPr>
              <p:nvPr/>
            </p:nvSpPr>
            <p:spPr bwMode="auto">
              <a:xfrm>
                <a:off x="1680" y="1440"/>
                <a:ext cx="240" cy="192"/>
              </a:xfrm>
              <a:prstGeom prst="rect">
                <a:avLst/>
              </a:prstGeom>
              <a:solidFill>
                <a:srgbClr val="A65628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7551" name="Group 175"/>
            <p:cNvGrpSpPr>
              <a:grpSpLocks/>
            </p:cNvGrpSpPr>
            <p:nvPr/>
          </p:nvGrpSpPr>
          <p:grpSpPr bwMode="auto">
            <a:xfrm>
              <a:off x="1758" y="882"/>
              <a:ext cx="960" cy="192"/>
              <a:chOff x="960" y="1440"/>
              <a:chExt cx="960" cy="192"/>
            </a:xfrm>
          </p:grpSpPr>
          <p:sp>
            <p:nvSpPr>
              <p:cNvPr id="357552" name="Rectangle 176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240" cy="192"/>
              </a:xfrm>
              <a:prstGeom prst="rect">
                <a:avLst/>
              </a:prstGeom>
              <a:solidFill>
                <a:srgbClr val="4DAF4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7553" name="Rectangle 177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240" cy="192"/>
              </a:xfrm>
              <a:prstGeom prst="rect">
                <a:avLst/>
              </a:prstGeom>
              <a:solidFill>
                <a:srgbClr val="4DAF4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7554" name="Rectangle 178"/>
              <p:cNvSpPr>
                <a:spLocks noChangeArrowheads="1"/>
              </p:cNvSpPr>
              <p:nvPr/>
            </p:nvSpPr>
            <p:spPr bwMode="auto">
              <a:xfrm>
                <a:off x="1440" y="1440"/>
                <a:ext cx="240" cy="192"/>
              </a:xfrm>
              <a:prstGeom prst="rect">
                <a:avLst/>
              </a:prstGeom>
              <a:solidFill>
                <a:srgbClr val="4DAF4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7555" name="Rectangle 179"/>
              <p:cNvSpPr>
                <a:spLocks noChangeArrowheads="1"/>
              </p:cNvSpPr>
              <p:nvPr/>
            </p:nvSpPr>
            <p:spPr bwMode="auto">
              <a:xfrm>
                <a:off x="1680" y="1440"/>
                <a:ext cx="240" cy="192"/>
              </a:xfrm>
              <a:prstGeom prst="rect">
                <a:avLst/>
              </a:prstGeom>
              <a:solidFill>
                <a:srgbClr val="4DAF4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7556" name="Group 180"/>
            <p:cNvGrpSpPr>
              <a:grpSpLocks/>
            </p:cNvGrpSpPr>
            <p:nvPr/>
          </p:nvGrpSpPr>
          <p:grpSpPr bwMode="auto">
            <a:xfrm>
              <a:off x="2718" y="882"/>
              <a:ext cx="960" cy="192"/>
              <a:chOff x="960" y="1440"/>
              <a:chExt cx="960" cy="192"/>
            </a:xfrm>
          </p:grpSpPr>
          <p:sp>
            <p:nvSpPr>
              <p:cNvPr id="357557" name="Rectangle 181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240" cy="192"/>
              </a:xfrm>
              <a:prstGeom prst="rect">
                <a:avLst/>
              </a:prstGeom>
              <a:solidFill>
                <a:srgbClr val="984EA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7558" name="Rectangle 182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240" cy="192"/>
              </a:xfrm>
              <a:prstGeom prst="rect">
                <a:avLst/>
              </a:prstGeom>
              <a:solidFill>
                <a:srgbClr val="984EA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7559" name="Rectangle 183"/>
              <p:cNvSpPr>
                <a:spLocks noChangeArrowheads="1"/>
              </p:cNvSpPr>
              <p:nvPr/>
            </p:nvSpPr>
            <p:spPr bwMode="auto">
              <a:xfrm>
                <a:off x="1440" y="1440"/>
                <a:ext cx="240" cy="192"/>
              </a:xfrm>
              <a:prstGeom prst="rect">
                <a:avLst/>
              </a:prstGeom>
              <a:solidFill>
                <a:srgbClr val="984EA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7560" name="Rectangle 184"/>
              <p:cNvSpPr>
                <a:spLocks noChangeArrowheads="1"/>
              </p:cNvSpPr>
              <p:nvPr/>
            </p:nvSpPr>
            <p:spPr bwMode="auto">
              <a:xfrm>
                <a:off x="1680" y="1440"/>
                <a:ext cx="240" cy="192"/>
              </a:xfrm>
              <a:prstGeom prst="rect">
                <a:avLst/>
              </a:prstGeom>
              <a:solidFill>
                <a:srgbClr val="984EA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7561" name="Group 185"/>
            <p:cNvGrpSpPr>
              <a:grpSpLocks/>
            </p:cNvGrpSpPr>
            <p:nvPr/>
          </p:nvGrpSpPr>
          <p:grpSpPr bwMode="auto">
            <a:xfrm>
              <a:off x="3678" y="882"/>
              <a:ext cx="960" cy="192"/>
              <a:chOff x="960" y="1440"/>
              <a:chExt cx="960" cy="192"/>
            </a:xfrm>
          </p:grpSpPr>
          <p:sp>
            <p:nvSpPr>
              <p:cNvPr id="357562" name="Rectangle 186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240" cy="192"/>
              </a:xfrm>
              <a:prstGeom prst="rect">
                <a:avLst/>
              </a:prstGeom>
              <a:solidFill>
                <a:srgbClr val="FFFF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7563" name="Rectangle 187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240" cy="192"/>
              </a:xfrm>
              <a:prstGeom prst="rect">
                <a:avLst/>
              </a:prstGeom>
              <a:solidFill>
                <a:srgbClr val="FFFF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7564" name="Rectangle 188"/>
              <p:cNvSpPr>
                <a:spLocks noChangeArrowheads="1"/>
              </p:cNvSpPr>
              <p:nvPr/>
            </p:nvSpPr>
            <p:spPr bwMode="auto">
              <a:xfrm>
                <a:off x="1440" y="1440"/>
                <a:ext cx="240" cy="192"/>
              </a:xfrm>
              <a:prstGeom prst="rect">
                <a:avLst/>
              </a:prstGeom>
              <a:solidFill>
                <a:srgbClr val="FFFF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7565" name="Rectangle 189"/>
              <p:cNvSpPr>
                <a:spLocks noChangeArrowheads="1"/>
              </p:cNvSpPr>
              <p:nvPr/>
            </p:nvSpPr>
            <p:spPr bwMode="auto">
              <a:xfrm>
                <a:off x="1680" y="1440"/>
                <a:ext cx="240" cy="192"/>
              </a:xfrm>
              <a:prstGeom prst="rect">
                <a:avLst/>
              </a:prstGeom>
              <a:solidFill>
                <a:srgbClr val="FFFF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7566" name="Rectangle 190"/>
            <p:cNvSpPr>
              <a:spLocks noChangeArrowheads="1"/>
            </p:cNvSpPr>
            <p:nvPr/>
          </p:nvSpPr>
          <p:spPr bwMode="auto">
            <a:xfrm>
              <a:off x="1278" y="1074"/>
              <a:ext cx="240" cy="192"/>
            </a:xfrm>
            <a:prstGeom prst="rect">
              <a:avLst/>
            </a:prstGeom>
            <a:solidFill>
              <a:srgbClr val="984EA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567" name="Rectangle 191"/>
            <p:cNvSpPr>
              <a:spLocks noChangeArrowheads="1"/>
            </p:cNvSpPr>
            <p:nvPr/>
          </p:nvSpPr>
          <p:spPr bwMode="auto">
            <a:xfrm>
              <a:off x="798" y="1074"/>
              <a:ext cx="240" cy="192"/>
            </a:xfrm>
            <a:prstGeom prst="rect">
              <a:avLst/>
            </a:prstGeom>
            <a:solidFill>
              <a:srgbClr val="A6562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568" name="Rectangle 192"/>
            <p:cNvSpPr>
              <a:spLocks noChangeArrowheads="1"/>
            </p:cNvSpPr>
            <p:nvPr/>
          </p:nvSpPr>
          <p:spPr bwMode="auto">
            <a:xfrm>
              <a:off x="1518" y="1074"/>
              <a:ext cx="240" cy="192"/>
            </a:xfrm>
            <a:prstGeom prst="rect">
              <a:avLst/>
            </a:prstGeom>
            <a:solidFill>
              <a:srgbClr val="FF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569" name="Rectangle 193"/>
            <p:cNvSpPr>
              <a:spLocks noChangeArrowheads="1"/>
            </p:cNvSpPr>
            <p:nvPr/>
          </p:nvSpPr>
          <p:spPr bwMode="auto">
            <a:xfrm>
              <a:off x="1038" y="1074"/>
              <a:ext cx="240" cy="192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570" name="Rectangle 194"/>
            <p:cNvSpPr>
              <a:spLocks noChangeArrowheads="1"/>
            </p:cNvSpPr>
            <p:nvPr/>
          </p:nvSpPr>
          <p:spPr bwMode="auto">
            <a:xfrm>
              <a:off x="1998" y="1074"/>
              <a:ext cx="240" cy="192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571" name="Rectangle 195"/>
            <p:cNvSpPr>
              <a:spLocks noChangeArrowheads="1"/>
            </p:cNvSpPr>
            <p:nvPr/>
          </p:nvSpPr>
          <p:spPr bwMode="auto">
            <a:xfrm>
              <a:off x="2238" y="1074"/>
              <a:ext cx="240" cy="192"/>
            </a:xfrm>
            <a:prstGeom prst="rect">
              <a:avLst/>
            </a:prstGeom>
            <a:solidFill>
              <a:srgbClr val="984EA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572" name="Rectangle 196"/>
            <p:cNvSpPr>
              <a:spLocks noChangeArrowheads="1"/>
            </p:cNvSpPr>
            <p:nvPr/>
          </p:nvSpPr>
          <p:spPr bwMode="auto">
            <a:xfrm>
              <a:off x="1758" y="1074"/>
              <a:ext cx="240" cy="192"/>
            </a:xfrm>
            <a:prstGeom prst="rect">
              <a:avLst/>
            </a:prstGeom>
            <a:solidFill>
              <a:srgbClr val="A6562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573" name="Rectangle 197"/>
            <p:cNvSpPr>
              <a:spLocks noChangeArrowheads="1"/>
            </p:cNvSpPr>
            <p:nvPr/>
          </p:nvSpPr>
          <p:spPr bwMode="auto">
            <a:xfrm>
              <a:off x="2478" y="1074"/>
              <a:ext cx="240" cy="192"/>
            </a:xfrm>
            <a:prstGeom prst="rect">
              <a:avLst/>
            </a:prstGeom>
            <a:solidFill>
              <a:srgbClr val="FF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574" name="Rectangle 198"/>
            <p:cNvSpPr>
              <a:spLocks noChangeArrowheads="1"/>
            </p:cNvSpPr>
            <p:nvPr/>
          </p:nvSpPr>
          <p:spPr bwMode="auto">
            <a:xfrm>
              <a:off x="2718" y="1074"/>
              <a:ext cx="240" cy="192"/>
            </a:xfrm>
            <a:prstGeom prst="rect">
              <a:avLst/>
            </a:prstGeom>
            <a:solidFill>
              <a:srgbClr val="A6562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575" name="Rectangle 199"/>
            <p:cNvSpPr>
              <a:spLocks noChangeArrowheads="1"/>
            </p:cNvSpPr>
            <p:nvPr/>
          </p:nvSpPr>
          <p:spPr bwMode="auto">
            <a:xfrm>
              <a:off x="3438" y="1074"/>
              <a:ext cx="240" cy="192"/>
            </a:xfrm>
            <a:prstGeom prst="rect">
              <a:avLst/>
            </a:prstGeom>
            <a:solidFill>
              <a:srgbClr val="FF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576" name="Rectangle 200"/>
            <p:cNvSpPr>
              <a:spLocks noChangeArrowheads="1"/>
            </p:cNvSpPr>
            <p:nvPr/>
          </p:nvSpPr>
          <p:spPr bwMode="auto">
            <a:xfrm>
              <a:off x="2958" y="1074"/>
              <a:ext cx="240" cy="192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577" name="Rectangle 201"/>
            <p:cNvSpPr>
              <a:spLocks noChangeArrowheads="1"/>
            </p:cNvSpPr>
            <p:nvPr/>
          </p:nvSpPr>
          <p:spPr bwMode="auto">
            <a:xfrm>
              <a:off x="3198" y="1074"/>
              <a:ext cx="240" cy="192"/>
            </a:xfrm>
            <a:prstGeom prst="rect">
              <a:avLst/>
            </a:prstGeom>
            <a:solidFill>
              <a:srgbClr val="984EA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578" name="Rectangle 202"/>
            <p:cNvSpPr>
              <a:spLocks noChangeArrowheads="1"/>
            </p:cNvSpPr>
            <p:nvPr/>
          </p:nvSpPr>
          <p:spPr bwMode="auto">
            <a:xfrm>
              <a:off x="4158" y="1074"/>
              <a:ext cx="240" cy="192"/>
            </a:xfrm>
            <a:prstGeom prst="rect">
              <a:avLst/>
            </a:prstGeom>
            <a:solidFill>
              <a:srgbClr val="984EA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579" name="Rectangle 203"/>
            <p:cNvSpPr>
              <a:spLocks noChangeArrowheads="1"/>
            </p:cNvSpPr>
            <p:nvPr/>
          </p:nvSpPr>
          <p:spPr bwMode="auto">
            <a:xfrm>
              <a:off x="4398" y="1074"/>
              <a:ext cx="240" cy="192"/>
            </a:xfrm>
            <a:prstGeom prst="rect">
              <a:avLst/>
            </a:prstGeom>
            <a:solidFill>
              <a:srgbClr val="FF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580" name="Rectangle 204"/>
            <p:cNvSpPr>
              <a:spLocks noChangeArrowheads="1"/>
            </p:cNvSpPr>
            <p:nvPr/>
          </p:nvSpPr>
          <p:spPr bwMode="auto">
            <a:xfrm>
              <a:off x="3918" y="1074"/>
              <a:ext cx="240" cy="192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581" name="Rectangle 205"/>
            <p:cNvSpPr>
              <a:spLocks noChangeArrowheads="1"/>
            </p:cNvSpPr>
            <p:nvPr/>
          </p:nvSpPr>
          <p:spPr bwMode="auto">
            <a:xfrm>
              <a:off x="3678" y="1074"/>
              <a:ext cx="240" cy="192"/>
            </a:xfrm>
            <a:prstGeom prst="rect">
              <a:avLst/>
            </a:prstGeom>
            <a:solidFill>
              <a:srgbClr val="A6562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582" name="Rectangle 206"/>
            <p:cNvSpPr>
              <a:spLocks noChangeArrowheads="1"/>
            </p:cNvSpPr>
            <p:nvPr/>
          </p:nvSpPr>
          <p:spPr bwMode="auto">
            <a:xfrm>
              <a:off x="807" y="1293"/>
              <a:ext cx="59" cy="192"/>
            </a:xfrm>
            <a:prstGeom prst="rect">
              <a:avLst/>
            </a:prstGeom>
            <a:solidFill>
              <a:srgbClr val="A6562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583" name="Rectangle 207"/>
            <p:cNvSpPr>
              <a:spLocks noChangeArrowheads="1"/>
            </p:cNvSpPr>
            <p:nvPr/>
          </p:nvSpPr>
          <p:spPr bwMode="auto">
            <a:xfrm>
              <a:off x="865" y="1294"/>
              <a:ext cx="59" cy="192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584" name="Rectangle 208"/>
            <p:cNvSpPr>
              <a:spLocks noChangeArrowheads="1"/>
            </p:cNvSpPr>
            <p:nvPr/>
          </p:nvSpPr>
          <p:spPr bwMode="auto">
            <a:xfrm>
              <a:off x="924" y="1294"/>
              <a:ext cx="59" cy="192"/>
            </a:xfrm>
            <a:prstGeom prst="rect">
              <a:avLst/>
            </a:prstGeom>
            <a:solidFill>
              <a:srgbClr val="FF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585" name="Rectangle 209"/>
            <p:cNvSpPr>
              <a:spLocks noChangeArrowheads="1"/>
            </p:cNvSpPr>
            <p:nvPr/>
          </p:nvSpPr>
          <p:spPr bwMode="auto">
            <a:xfrm>
              <a:off x="984" y="1295"/>
              <a:ext cx="62" cy="192"/>
            </a:xfrm>
            <a:prstGeom prst="rect">
              <a:avLst/>
            </a:prstGeom>
            <a:solidFill>
              <a:srgbClr val="984EA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586" name="Rectangle 210"/>
            <p:cNvSpPr>
              <a:spLocks noChangeArrowheads="1"/>
            </p:cNvSpPr>
            <p:nvPr/>
          </p:nvSpPr>
          <p:spPr bwMode="auto">
            <a:xfrm>
              <a:off x="1045" y="1294"/>
              <a:ext cx="63" cy="192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587" name="Rectangle 211"/>
            <p:cNvSpPr>
              <a:spLocks noChangeArrowheads="1"/>
            </p:cNvSpPr>
            <p:nvPr/>
          </p:nvSpPr>
          <p:spPr bwMode="auto">
            <a:xfrm>
              <a:off x="1108" y="1293"/>
              <a:ext cx="59" cy="192"/>
            </a:xfrm>
            <a:prstGeom prst="rect">
              <a:avLst/>
            </a:prstGeom>
            <a:solidFill>
              <a:srgbClr val="984EA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588" name="Rectangle 212"/>
            <p:cNvSpPr>
              <a:spLocks noChangeArrowheads="1"/>
            </p:cNvSpPr>
            <p:nvPr/>
          </p:nvSpPr>
          <p:spPr bwMode="auto">
            <a:xfrm>
              <a:off x="1167" y="1293"/>
              <a:ext cx="59" cy="192"/>
            </a:xfrm>
            <a:prstGeom prst="rect">
              <a:avLst/>
            </a:prstGeom>
            <a:solidFill>
              <a:srgbClr val="A6562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589" name="Rectangle 213"/>
            <p:cNvSpPr>
              <a:spLocks noChangeArrowheads="1"/>
            </p:cNvSpPr>
            <p:nvPr/>
          </p:nvSpPr>
          <p:spPr bwMode="auto">
            <a:xfrm>
              <a:off x="1224" y="1294"/>
              <a:ext cx="59" cy="192"/>
            </a:xfrm>
            <a:prstGeom prst="rect">
              <a:avLst/>
            </a:prstGeom>
            <a:solidFill>
              <a:srgbClr val="FF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590" name="Rectangle 214"/>
            <p:cNvSpPr>
              <a:spLocks noChangeArrowheads="1"/>
            </p:cNvSpPr>
            <p:nvPr/>
          </p:nvSpPr>
          <p:spPr bwMode="auto">
            <a:xfrm>
              <a:off x="1285" y="1295"/>
              <a:ext cx="64" cy="192"/>
            </a:xfrm>
            <a:prstGeom prst="rect">
              <a:avLst/>
            </a:prstGeom>
            <a:solidFill>
              <a:srgbClr val="FF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591" name="Rectangle 215"/>
            <p:cNvSpPr>
              <a:spLocks noChangeArrowheads="1"/>
            </p:cNvSpPr>
            <p:nvPr/>
          </p:nvSpPr>
          <p:spPr bwMode="auto">
            <a:xfrm>
              <a:off x="1349" y="1295"/>
              <a:ext cx="59" cy="192"/>
            </a:xfrm>
            <a:prstGeom prst="rect">
              <a:avLst/>
            </a:prstGeom>
            <a:solidFill>
              <a:srgbClr val="984EA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592" name="Rectangle 216"/>
            <p:cNvSpPr>
              <a:spLocks noChangeArrowheads="1"/>
            </p:cNvSpPr>
            <p:nvPr/>
          </p:nvSpPr>
          <p:spPr bwMode="auto">
            <a:xfrm>
              <a:off x="1408" y="1295"/>
              <a:ext cx="59" cy="192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593" name="Rectangle 217"/>
            <p:cNvSpPr>
              <a:spLocks noChangeArrowheads="1"/>
            </p:cNvSpPr>
            <p:nvPr/>
          </p:nvSpPr>
          <p:spPr bwMode="auto">
            <a:xfrm>
              <a:off x="1468" y="1294"/>
              <a:ext cx="59" cy="192"/>
            </a:xfrm>
            <a:prstGeom prst="rect">
              <a:avLst/>
            </a:prstGeom>
            <a:solidFill>
              <a:srgbClr val="A6562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594" name="Rectangle 218"/>
            <p:cNvSpPr>
              <a:spLocks noChangeArrowheads="1"/>
            </p:cNvSpPr>
            <p:nvPr/>
          </p:nvSpPr>
          <p:spPr bwMode="auto">
            <a:xfrm>
              <a:off x="1529" y="1294"/>
              <a:ext cx="59" cy="192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595" name="Rectangle 219"/>
            <p:cNvSpPr>
              <a:spLocks noChangeArrowheads="1"/>
            </p:cNvSpPr>
            <p:nvPr/>
          </p:nvSpPr>
          <p:spPr bwMode="auto">
            <a:xfrm>
              <a:off x="1587" y="1295"/>
              <a:ext cx="59" cy="192"/>
            </a:xfrm>
            <a:prstGeom prst="rect">
              <a:avLst/>
            </a:prstGeom>
            <a:solidFill>
              <a:srgbClr val="A6562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596" name="Rectangle 220"/>
            <p:cNvSpPr>
              <a:spLocks noChangeArrowheads="1"/>
            </p:cNvSpPr>
            <p:nvPr/>
          </p:nvSpPr>
          <p:spPr bwMode="auto">
            <a:xfrm>
              <a:off x="1706" y="1294"/>
              <a:ext cx="59" cy="192"/>
            </a:xfrm>
            <a:prstGeom prst="rect">
              <a:avLst/>
            </a:prstGeom>
            <a:solidFill>
              <a:srgbClr val="984EA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597" name="Rectangle 221"/>
            <p:cNvSpPr>
              <a:spLocks noChangeArrowheads="1"/>
            </p:cNvSpPr>
            <p:nvPr/>
          </p:nvSpPr>
          <p:spPr bwMode="auto">
            <a:xfrm>
              <a:off x="1767" y="1294"/>
              <a:ext cx="59" cy="192"/>
            </a:xfrm>
            <a:prstGeom prst="rect">
              <a:avLst/>
            </a:prstGeom>
            <a:solidFill>
              <a:srgbClr val="A6562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598" name="Rectangle 222"/>
            <p:cNvSpPr>
              <a:spLocks noChangeArrowheads="1"/>
            </p:cNvSpPr>
            <p:nvPr/>
          </p:nvSpPr>
          <p:spPr bwMode="auto">
            <a:xfrm>
              <a:off x="1825" y="1293"/>
              <a:ext cx="59" cy="192"/>
            </a:xfrm>
            <a:prstGeom prst="rect">
              <a:avLst/>
            </a:prstGeom>
            <a:solidFill>
              <a:srgbClr val="984EA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599" name="Rectangle 223"/>
            <p:cNvSpPr>
              <a:spLocks noChangeArrowheads="1"/>
            </p:cNvSpPr>
            <p:nvPr/>
          </p:nvSpPr>
          <p:spPr bwMode="auto">
            <a:xfrm>
              <a:off x="1884" y="1293"/>
              <a:ext cx="59" cy="192"/>
            </a:xfrm>
            <a:prstGeom prst="rect">
              <a:avLst/>
            </a:prstGeom>
            <a:solidFill>
              <a:srgbClr val="FF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600" name="Rectangle 224"/>
            <p:cNvSpPr>
              <a:spLocks noChangeArrowheads="1"/>
            </p:cNvSpPr>
            <p:nvPr/>
          </p:nvSpPr>
          <p:spPr bwMode="auto">
            <a:xfrm>
              <a:off x="1944" y="1292"/>
              <a:ext cx="59" cy="192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601" name="Rectangle 225"/>
            <p:cNvSpPr>
              <a:spLocks noChangeArrowheads="1"/>
            </p:cNvSpPr>
            <p:nvPr/>
          </p:nvSpPr>
          <p:spPr bwMode="auto">
            <a:xfrm>
              <a:off x="2001" y="1293"/>
              <a:ext cx="64" cy="192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602" name="Rectangle 226"/>
            <p:cNvSpPr>
              <a:spLocks noChangeArrowheads="1"/>
            </p:cNvSpPr>
            <p:nvPr/>
          </p:nvSpPr>
          <p:spPr bwMode="auto">
            <a:xfrm>
              <a:off x="2064" y="1293"/>
              <a:ext cx="59" cy="192"/>
            </a:xfrm>
            <a:prstGeom prst="rect">
              <a:avLst/>
            </a:prstGeom>
            <a:solidFill>
              <a:srgbClr val="984EA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603" name="Rectangle 227"/>
            <p:cNvSpPr>
              <a:spLocks noChangeArrowheads="1"/>
            </p:cNvSpPr>
            <p:nvPr/>
          </p:nvSpPr>
          <p:spPr bwMode="auto">
            <a:xfrm>
              <a:off x="2123" y="1293"/>
              <a:ext cx="59" cy="192"/>
            </a:xfrm>
            <a:prstGeom prst="rect">
              <a:avLst/>
            </a:prstGeom>
            <a:solidFill>
              <a:srgbClr val="A6562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604" name="Rectangle 228"/>
            <p:cNvSpPr>
              <a:spLocks noChangeArrowheads="1"/>
            </p:cNvSpPr>
            <p:nvPr/>
          </p:nvSpPr>
          <p:spPr bwMode="auto">
            <a:xfrm>
              <a:off x="2183" y="1294"/>
              <a:ext cx="59" cy="192"/>
            </a:xfrm>
            <a:prstGeom prst="rect">
              <a:avLst/>
            </a:prstGeom>
            <a:solidFill>
              <a:srgbClr val="FF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605" name="Rectangle 229"/>
            <p:cNvSpPr>
              <a:spLocks noChangeArrowheads="1"/>
            </p:cNvSpPr>
            <p:nvPr/>
          </p:nvSpPr>
          <p:spPr bwMode="auto">
            <a:xfrm>
              <a:off x="2244" y="1294"/>
              <a:ext cx="59" cy="192"/>
            </a:xfrm>
            <a:prstGeom prst="rect">
              <a:avLst/>
            </a:prstGeom>
            <a:solidFill>
              <a:srgbClr val="A6562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606" name="Rectangle 230"/>
            <p:cNvSpPr>
              <a:spLocks noChangeArrowheads="1"/>
            </p:cNvSpPr>
            <p:nvPr/>
          </p:nvSpPr>
          <p:spPr bwMode="auto">
            <a:xfrm>
              <a:off x="2302" y="1294"/>
              <a:ext cx="59" cy="192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607" name="Rectangle 231"/>
            <p:cNvSpPr>
              <a:spLocks noChangeArrowheads="1"/>
            </p:cNvSpPr>
            <p:nvPr/>
          </p:nvSpPr>
          <p:spPr bwMode="auto">
            <a:xfrm>
              <a:off x="2361" y="1294"/>
              <a:ext cx="59" cy="192"/>
            </a:xfrm>
            <a:prstGeom prst="rect">
              <a:avLst/>
            </a:prstGeom>
            <a:solidFill>
              <a:srgbClr val="FF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608" name="Rectangle 232"/>
            <p:cNvSpPr>
              <a:spLocks noChangeArrowheads="1"/>
            </p:cNvSpPr>
            <p:nvPr/>
          </p:nvSpPr>
          <p:spPr bwMode="auto">
            <a:xfrm>
              <a:off x="2421" y="1295"/>
              <a:ext cx="59" cy="192"/>
            </a:xfrm>
            <a:prstGeom prst="rect">
              <a:avLst/>
            </a:prstGeom>
            <a:solidFill>
              <a:srgbClr val="984EA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609" name="Rectangle 233"/>
            <p:cNvSpPr>
              <a:spLocks noChangeArrowheads="1"/>
            </p:cNvSpPr>
            <p:nvPr/>
          </p:nvSpPr>
          <p:spPr bwMode="auto">
            <a:xfrm>
              <a:off x="2479" y="1295"/>
              <a:ext cx="64" cy="192"/>
            </a:xfrm>
            <a:prstGeom prst="rect">
              <a:avLst/>
            </a:prstGeom>
            <a:solidFill>
              <a:srgbClr val="984EA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610" name="Rectangle 234"/>
            <p:cNvSpPr>
              <a:spLocks noChangeArrowheads="1"/>
            </p:cNvSpPr>
            <p:nvPr/>
          </p:nvSpPr>
          <p:spPr bwMode="auto">
            <a:xfrm>
              <a:off x="2542" y="1294"/>
              <a:ext cx="59" cy="192"/>
            </a:xfrm>
            <a:prstGeom prst="rect">
              <a:avLst/>
            </a:prstGeom>
            <a:solidFill>
              <a:srgbClr val="A6562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611" name="Rectangle 235"/>
            <p:cNvSpPr>
              <a:spLocks noChangeArrowheads="1"/>
            </p:cNvSpPr>
            <p:nvPr/>
          </p:nvSpPr>
          <p:spPr bwMode="auto">
            <a:xfrm>
              <a:off x="2601" y="1294"/>
              <a:ext cx="59" cy="192"/>
            </a:xfrm>
            <a:prstGeom prst="rect">
              <a:avLst/>
            </a:prstGeom>
            <a:solidFill>
              <a:srgbClr val="FF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612" name="Rectangle 236"/>
            <p:cNvSpPr>
              <a:spLocks noChangeArrowheads="1"/>
            </p:cNvSpPr>
            <p:nvPr/>
          </p:nvSpPr>
          <p:spPr bwMode="auto">
            <a:xfrm>
              <a:off x="2661" y="1295"/>
              <a:ext cx="59" cy="192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613" name="Rectangle 237"/>
            <p:cNvSpPr>
              <a:spLocks noChangeArrowheads="1"/>
            </p:cNvSpPr>
            <p:nvPr/>
          </p:nvSpPr>
          <p:spPr bwMode="auto">
            <a:xfrm>
              <a:off x="2722" y="1294"/>
              <a:ext cx="59" cy="192"/>
            </a:xfrm>
            <a:prstGeom prst="rect">
              <a:avLst/>
            </a:prstGeom>
            <a:solidFill>
              <a:srgbClr val="A6562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614" name="Rectangle 238"/>
            <p:cNvSpPr>
              <a:spLocks noChangeArrowheads="1"/>
            </p:cNvSpPr>
            <p:nvPr/>
          </p:nvSpPr>
          <p:spPr bwMode="auto">
            <a:xfrm>
              <a:off x="2781" y="1295"/>
              <a:ext cx="59" cy="192"/>
            </a:xfrm>
            <a:prstGeom prst="rect">
              <a:avLst/>
            </a:prstGeom>
            <a:solidFill>
              <a:srgbClr val="984EA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615" name="Rectangle 239"/>
            <p:cNvSpPr>
              <a:spLocks noChangeArrowheads="1"/>
            </p:cNvSpPr>
            <p:nvPr/>
          </p:nvSpPr>
          <p:spPr bwMode="auto">
            <a:xfrm>
              <a:off x="2840" y="1295"/>
              <a:ext cx="59" cy="192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616" name="Rectangle 240"/>
            <p:cNvSpPr>
              <a:spLocks noChangeArrowheads="1"/>
            </p:cNvSpPr>
            <p:nvPr/>
          </p:nvSpPr>
          <p:spPr bwMode="auto">
            <a:xfrm>
              <a:off x="2900" y="1296"/>
              <a:ext cx="59" cy="192"/>
            </a:xfrm>
            <a:prstGeom prst="rect">
              <a:avLst/>
            </a:prstGeom>
            <a:solidFill>
              <a:srgbClr val="FF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617" name="Rectangle 241"/>
            <p:cNvSpPr>
              <a:spLocks noChangeArrowheads="1"/>
            </p:cNvSpPr>
            <p:nvPr/>
          </p:nvSpPr>
          <p:spPr bwMode="auto">
            <a:xfrm>
              <a:off x="2960" y="1295"/>
              <a:ext cx="61" cy="192"/>
            </a:xfrm>
            <a:prstGeom prst="rect">
              <a:avLst/>
            </a:prstGeom>
            <a:solidFill>
              <a:srgbClr val="984EA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618" name="Rectangle 242"/>
            <p:cNvSpPr>
              <a:spLocks noChangeArrowheads="1"/>
            </p:cNvSpPr>
            <p:nvPr/>
          </p:nvSpPr>
          <p:spPr bwMode="auto">
            <a:xfrm>
              <a:off x="3020" y="1294"/>
              <a:ext cx="59" cy="192"/>
            </a:xfrm>
            <a:prstGeom prst="rect">
              <a:avLst/>
            </a:prstGeom>
            <a:solidFill>
              <a:srgbClr val="FF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619" name="Rectangle 243"/>
            <p:cNvSpPr>
              <a:spLocks noChangeArrowheads="1"/>
            </p:cNvSpPr>
            <p:nvPr/>
          </p:nvSpPr>
          <p:spPr bwMode="auto">
            <a:xfrm>
              <a:off x="3079" y="1294"/>
              <a:ext cx="59" cy="192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620" name="Rectangle 244"/>
            <p:cNvSpPr>
              <a:spLocks noChangeArrowheads="1"/>
            </p:cNvSpPr>
            <p:nvPr/>
          </p:nvSpPr>
          <p:spPr bwMode="auto">
            <a:xfrm>
              <a:off x="3139" y="1293"/>
              <a:ext cx="59" cy="192"/>
            </a:xfrm>
            <a:prstGeom prst="rect">
              <a:avLst/>
            </a:prstGeom>
            <a:solidFill>
              <a:srgbClr val="A6562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621" name="Rectangle 245"/>
            <p:cNvSpPr>
              <a:spLocks noChangeArrowheads="1"/>
            </p:cNvSpPr>
            <p:nvPr/>
          </p:nvSpPr>
          <p:spPr bwMode="auto">
            <a:xfrm>
              <a:off x="3200" y="1293"/>
              <a:ext cx="62" cy="192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622" name="Rectangle 246"/>
            <p:cNvSpPr>
              <a:spLocks noChangeArrowheads="1"/>
            </p:cNvSpPr>
            <p:nvPr/>
          </p:nvSpPr>
          <p:spPr bwMode="auto">
            <a:xfrm>
              <a:off x="3261" y="1294"/>
              <a:ext cx="59" cy="192"/>
            </a:xfrm>
            <a:prstGeom prst="rect">
              <a:avLst/>
            </a:prstGeom>
            <a:solidFill>
              <a:srgbClr val="FF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623" name="Rectangle 247"/>
            <p:cNvSpPr>
              <a:spLocks noChangeArrowheads="1"/>
            </p:cNvSpPr>
            <p:nvPr/>
          </p:nvSpPr>
          <p:spPr bwMode="auto">
            <a:xfrm>
              <a:off x="3320" y="1294"/>
              <a:ext cx="59" cy="192"/>
            </a:xfrm>
            <a:prstGeom prst="rect">
              <a:avLst/>
            </a:prstGeom>
            <a:solidFill>
              <a:srgbClr val="984EA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624" name="Rectangle 248"/>
            <p:cNvSpPr>
              <a:spLocks noChangeArrowheads="1"/>
            </p:cNvSpPr>
            <p:nvPr/>
          </p:nvSpPr>
          <p:spPr bwMode="auto">
            <a:xfrm>
              <a:off x="3380" y="1293"/>
              <a:ext cx="59" cy="192"/>
            </a:xfrm>
            <a:prstGeom prst="rect">
              <a:avLst/>
            </a:prstGeom>
            <a:solidFill>
              <a:srgbClr val="A6562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625" name="Rectangle 249"/>
            <p:cNvSpPr>
              <a:spLocks noChangeArrowheads="1"/>
            </p:cNvSpPr>
            <p:nvPr/>
          </p:nvSpPr>
          <p:spPr bwMode="auto">
            <a:xfrm>
              <a:off x="3441" y="1294"/>
              <a:ext cx="62" cy="192"/>
            </a:xfrm>
            <a:prstGeom prst="rect">
              <a:avLst/>
            </a:prstGeom>
            <a:solidFill>
              <a:srgbClr val="984EA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626" name="Rectangle 250"/>
            <p:cNvSpPr>
              <a:spLocks noChangeArrowheads="1"/>
            </p:cNvSpPr>
            <p:nvPr/>
          </p:nvSpPr>
          <p:spPr bwMode="auto">
            <a:xfrm>
              <a:off x="3502" y="1293"/>
              <a:ext cx="59" cy="192"/>
            </a:xfrm>
            <a:prstGeom prst="rect">
              <a:avLst/>
            </a:prstGeom>
            <a:solidFill>
              <a:srgbClr val="A6562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627" name="Rectangle 251"/>
            <p:cNvSpPr>
              <a:spLocks noChangeArrowheads="1"/>
            </p:cNvSpPr>
            <p:nvPr/>
          </p:nvSpPr>
          <p:spPr bwMode="auto">
            <a:xfrm>
              <a:off x="3561" y="1293"/>
              <a:ext cx="59" cy="192"/>
            </a:xfrm>
            <a:prstGeom prst="rect">
              <a:avLst/>
            </a:prstGeom>
            <a:solidFill>
              <a:srgbClr val="FF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628" name="Rectangle 252"/>
            <p:cNvSpPr>
              <a:spLocks noChangeArrowheads="1"/>
            </p:cNvSpPr>
            <p:nvPr/>
          </p:nvSpPr>
          <p:spPr bwMode="auto">
            <a:xfrm>
              <a:off x="3621" y="1292"/>
              <a:ext cx="59" cy="192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629" name="Rectangle 253"/>
            <p:cNvSpPr>
              <a:spLocks noChangeArrowheads="1"/>
            </p:cNvSpPr>
            <p:nvPr/>
          </p:nvSpPr>
          <p:spPr bwMode="auto">
            <a:xfrm>
              <a:off x="3680" y="1292"/>
              <a:ext cx="63" cy="192"/>
            </a:xfrm>
            <a:prstGeom prst="rect">
              <a:avLst/>
            </a:prstGeom>
            <a:solidFill>
              <a:srgbClr val="A6562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630" name="Rectangle 254"/>
            <p:cNvSpPr>
              <a:spLocks noChangeArrowheads="1"/>
            </p:cNvSpPr>
            <p:nvPr/>
          </p:nvSpPr>
          <p:spPr bwMode="auto">
            <a:xfrm>
              <a:off x="3742" y="1291"/>
              <a:ext cx="59" cy="192"/>
            </a:xfrm>
            <a:prstGeom prst="rect">
              <a:avLst/>
            </a:prstGeom>
            <a:solidFill>
              <a:srgbClr val="FF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631" name="Rectangle 255"/>
            <p:cNvSpPr>
              <a:spLocks noChangeArrowheads="1"/>
            </p:cNvSpPr>
            <p:nvPr/>
          </p:nvSpPr>
          <p:spPr bwMode="auto">
            <a:xfrm>
              <a:off x="3801" y="1291"/>
              <a:ext cx="59" cy="192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632" name="Rectangle 256"/>
            <p:cNvSpPr>
              <a:spLocks noChangeArrowheads="1"/>
            </p:cNvSpPr>
            <p:nvPr/>
          </p:nvSpPr>
          <p:spPr bwMode="auto">
            <a:xfrm>
              <a:off x="3861" y="1290"/>
              <a:ext cx="59" cy="192"/>
            </a:xfrm>
            <a:prstGeom prst="rect">
              <a:avLst/>
            </a:prstGeom>
            <a:solidFill>
              <a:srgbClr val="984EA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633" name="Rectangle 257"/>
            <p:cNvSpPr>
              <a:spLocks noChangeArrowheads="1"/>
            </p:cNvSpPr>
            <p:nvPr/>
          </p:nvSpPr>
          <p:spPr bwMode="auto">
            <a:xfrm>
              <a:off x="3922" y="1290"/>
              <a:ext cx="59" cy="192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634" name="Rectangle 258"/>
            <p:cNvSpPr>
              <a:spLocks noChangeArrowheads="1"/>
            </p:cNvSpPr>
            <p:nvPr/>
          </p:nvSpPr>
          <p:spPr bwMode="auto">
            <a:xfrm>
              <a:off x="3980" y="1291"/>
              <a:ext cx="59" cy="192"/>
            </a:xfrm>
            <a:prstGeom prst="rect">
              <a:avLst/>
            </a:prstGeom>
            <a:solidFill>
              <a:srgbClr val="A6562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635" name="Rectangle 259"/>
            <p:cNvSpPr>
              <a:spLocks noChangeArrowheads="1"/>
            </p:cNvSpPr>
            <p:nvPr/>
          </p:nvSpPr>
          <p:spPr bwMode="auto">
            <a:xfrm>
              <a:off x="4039" y="1291"/>
              <a:ext cx="59" cy="192"/>
            </a:xfrm>
            <a:prstGeom prst="rect">
              <a:avLst/>
            </a:prstGeom>
            <a:solidFill>
              <a:srgbClr val="984EA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636" name="Rectangle 260"/>
            <p:cNvSpPr>
              <a:spLocks noChangeArrowheads="1"/>
            </p:cNvSpPr>
            <p:nvPr/>
          </p:nvSpPr>
          <p:spPr bwMode="auto">
            <a:xfrm>
              <a:off x="4099" y="1290"/>
              <a:ext cx="59" cy="192"/>
            </a:xfrm>
            <a:prstGeom prst="rect">
              <a:avLst/>
            </a:prstGeom>
            <a:solidFill>
              <a:srgbClr val="FF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637" name="Rectangle 261"/>
            <p:cNvSpPr>
              <a:spLocks noChangeArrowheads="1"/>
            </p:cNvSpPr>
            <p:nvPr/>
          </p:nvSpPr>
          <p:spPr bwMode="auto">
            <a:xfrm>
              <a:off x="4161" y="1291"/>
              <a:ext cx="59" cy="192"/>
            </a:xfrm>
            <a:prstGeom prst="rect">
              <a:avLst/>
            </a:prstGeom>
            <a:solidFill>
              <a:srgbClr val="984EA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638" name="Rectangle 262"/>
            <p:cNvSpPr>
              <a:spLocks noChangeArrowheads="1"/>
            </p:cNvSpPr>
            <p:nvPr/>
          </p:nvSpPr>
          <p:spPr bwMode="auto">
            <a:xfrm>
              <a:off x="4219" y="1290"/>
              <a:ext cx="59" cy="192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639" name="Rectangle 263"/>
            <p:cNvSpPr>
              <a:spLocks noChangeArrowheads="1"/>
            </p:cNvSpPr>
            <p:nvPr/>
          </p:nvSpPr>
          <p:spPr bwMode="auto">
            <a:xfrm>
              <a:off x="4278" y="1290"/>
              <a:ext cx="59" cy="192"/>
            </a:xfrm>
            <a:prstGeom prst="rect">
              <a:avLst/>
            </a:prstGeom>
            <a:solidFill>
              <a:srgbClr val="FF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640" name="Rectangle 264"/>
            <p:cNvSpPr>
              <a:spLocks noChangeArrowheads="1"/>
            </p:cNvSpPr>
            <p:nvPr/>
          </p:nvSpPr>
          <p:spPr bwMode="auto">
            <a:xfrm>
              <a:off x="4338" y="1291"/>
              <a:ext cx="59" cy="192"/>
            </a:xfrm>
            <a:prstGeom prst="rect">
              <a:avLst/>
            </a:prstGeom>
            <a:solidFill>
              <a:srgbClr val="A6562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641" name="Rectangle 265"/>
            <p:cNvSpPr>
              <a:spLocks noChangeArrowheads="1"/>
            </p:cNvSpPr>
            <p:nvPr/>
          </p:nvSpPr>
          <p:spPr bwMode="auto">
            <a:xfrm>
              <a:off x="4398" y="1290"/>
              <a:ext cx="61" cy="192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642" name="Rectangle 266"/>
            <p:cNvSpPr>
              <a:spLocks noChangeArrowheads="1"/>
            </p:cNvSpPr>
            <p:nvPr/>
          </p:nvSpPr>
          <p:spPr bwMode="auto">
            <a:xfrm>
              <a:off x="4458" y="1291"/>
              <a:ext cx="59" cy="192"/>
            </a:xfrm>
            <a:prstGeom prst="rect">
              <a:avLst/>
            </a:prstGeom>
            <a:solidFill>
              <a:srgbClr val="FF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643" name="Rectangle 267"/>
            <p:cNvSpPr>
              <a:spLocks noChangeArrowheads="1"/>
            </p:cNvSpPr>
            <p:nvPr/>
          </p:nvSpPr>
          <p:spPr bwMode="auto">
            <a:xfrm>
              <a:off x="4517" y="1291"/>
              <a:ext cx="59" cy="192"/>
            </a:xfrm>
            <a:prstGeom prst="rect">
              <a:avLst/>
            </a:prstGeom>
            <a:solidFill>
              <a:srgbClr val="A6562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644" name="Rectangle 268"/>
            <p:cNvSpPr>
              <a:spLocks noChangeArrowheads="1"/>
            </p:cNvSpPr>
            <p:nvPr/>
          </p:nvSpPr>
          <p:spPr bwMode="auto">
            <a:xfrm>
              <a:off x="4577" y="1290"/>
              <a:ext cx="59" cy="192"/>
            </a:xfrm>
            <a:prstGeom prst="rect">
              <a:avLst/>
            </a:prstGeom>
            <a:solidFill>
              <a:srgbClr val="984EA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645" name="Rectangle 269"/>
            <p:cNvSpPr>
              <a:spLocks noChangeArrowheads="1"/>
            </p:cNvSpPr>
            <p:nvPr/>
          </p:nvSpPr>
          <p:spPr bwMode="auto">
            <a:xfrm>
              <a:off x="1646" y="1294"/>
              <a:ext cx="59" cy="192"/>
            </a:xfrm>
            <a:prstGeom prst="rect">
              <a:avLst/>
            </a:prstGeom>
            <a:solidFill>
              <a:srgbClr val="FF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7646" name="Text Box 270"/>
          <p:cNvSpPr txBox="1">
            <a:spLocks noChangeArrowheads="1"/>
          </p:cNvSpPr>
          <p:nvPr/>
        </p:nvSpPr>
        <p:spPr bwMode="auto">
          <a:xfrm>
            <a:off x="2819400" y="5181601"/>
            <a:ext cx="66738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latin typeface="Arial" panose="020B0604020202020204" pitchFamily="34" charset="0"/>
              </a:rPr>
              <a:t>Subdivide, Create Random Sequence, Assign Address &amp; Colors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Sort Addresses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Random Starting point, Uniformly Sample Line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Assign Sequence Number to Each Point</a:t>
            </a:r>
          </a:p>
        </p:txBody>
      </p:sp>
      <p:grpSp>
        <p:nvGrpSpPr>
          <p:cNvPr id="357647" name="Group 271"/>
          <p:cNvGrpSpPr>
            <a:grpSpLocks/>
          </p:cNvGrpSpPr>
          <p:nvPr/>
        </p:nvGrpSpPr>
        <p:grpSpPr bwMode="auto">
          <a:xfrm>
            <a:off x="2792414" y="3563939"/>
            <a:ext cx="6067425" cy="422275"/>
            <a:chOff x="799" y="2245"/>
            <a:chExt cx="3822" cy="266"/>
          </a:xfrm>
        </p:grpSpPr>
        <p:sp>
          <p:nvSpPr>
            <p:cNvPr id="357648" name="Line 272"/>
            <p:cNvSpPr>
              <a:spLocks noChangeShapeType="1"/>
            </p:cNvSpPr>
            <p:nvPr/>
          </p:nvSpPr>
          <p:spPr bwMode="auto">
            <a:xfrm flipV="1">
              <a:off x="1114" y="2245"/>
              <a:ext cx="0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649" name="Line 273"/>
            <p:cNvSpPr>
              <a:spLocks noChangeShapeType="1"/>
            </p:cNvSpPr>
            <p:nvPr/>
          </p:nvSpPr>
          <p:spPr bwMode="auto">
            <a:xfrm flipV="1">
              <a:off x="1355" y="2245"/>
              <a:ext cx="0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650" name="Line 274"/>
            <p:cNvSpPr>
              <a:spLocks noChangeShapeType="1"/>
            </p:cNvSpPr>
            <p:nvPr/>
          </p:nvSpPr>
          <p:spPr bwMode="auto">
            <a:xfrm flipV="1">
              <a:off x="1597" y="2245"/>
              <a:ext cx="0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651" name="Line 275"/>
            <p:cNvSpPr>
              <a:spLocks noChangeShapeType="1"/>
            </p:cNvSpPr>
            <p:nvPr/>
          </p:nvSpPr>
          <p:spPr bwMode="auto">
            <a:xfrm flipV="1">
              <a:off x="1839" y="2245"/>
              <a:ext cx="0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652" name="Line 276"/>
            <p:cNvSpPr>
              <a:spLocks noChangeShapeType="1"/>
            </p:cNvSpPr>
            <p:nvPr/>
          </p:nvSpPr>
          <p:spPr bwMode="auto">
            <a:xfrm flipV="1">
              <a:off x="2081" y="2245"/>
              <a:ext cx="0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653" name="Line 277"/>
            <p:cNvSpPr>
              <a:spLocks noChangeShapeType="1"/>
            </p:cNvSpPr>
            <p:nvPr/>
          </p:nvSpPr>
          <p:spPr bwMode="auto">
            <a:xfrm flipV="1">
              <a:off x="2299" y="2245"/>
              <a:ext cx="0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654" name="Line 278"/>
            <p:cNvSpPr>
              <a:spLocks noChangeShapeType="1"/>
            </p:cNvSpPr>
            <p:nvPr/>
          </p:nvSpPr>
          <p:spPr bwMode="auto">
            <a:xfrm flipV="1">
              <a:off x="2541" y="2245"/>
              <a:ext cx="0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655" name="Line 279"/>
            <p:cNvSpPr>
              <a:spLocks noChangeShapeType="1"/>
            </p:cNvSpPr>
            <p:nvPr/>
          </p:nvSpPr>
          <p:spPr bwMode="auto">
            <a:xfrm flipV="1">
              <a:off x="2783" y="2245"/>
              <a:ext cx="0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656" name="Line 280"/>
            <p:cNvSpPr>
              <a:spLocks noChangeShapeType="1"/>
            </p:cNvSpPr>
            <p:nvPr/>
          </p:nvSpPr>
          <p:spPr bwMode="auto">
            <a:xfrm flipV="1">
              <a:off x="3025" y="2245"/>
              <a:ext cx="0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657" name="Line 281"/>
            <p:cNvSpPr>
              <a:spLocks noChangeShapeType="1"/>
            </p:cNvSpPr>
            <p:nvPr/>
          </p:nvSpPr>
          <p:spPr bwMode="auto">
            <a:xfrm flipV="1">
              <a:off x="3267" y="2245"/>
              <a:ext cx="0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658" name="Line 282"/>
            <p:cNvSpPr>
              <a:spLocks noChangeShapeType="1"/>
            </p:cNvSpPr>
            <p:nvPr/>
          </p:nvSpPr>
          <p:spPr bwMode="auto">
            <a:xfrm flipV="1">
              <a:off x="3509" y="2245"/>
              <a:ext cx="0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659" name="Line 283"/>
            <p:cNvSpPr>
              <a:spLocks noChangeShapeType="1"/>
            </p:cNvSpPr>
            <p:nvPr/>
          </p:nvSpPr>
          <p:spPr bwMode="auto">
            <a:xfrm flipV="1">
              <a:off x="3751" y="2245"/>
              <a:ext cx="0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660" name="Line 284"/>
            <p:cNvSpPr>
              <a:spLocks noChangeShapeType="1"/>
            </p:cNvSpPr>
            <p:nvPr/>
          </p:nvSpPr>
          <p:spPr bwMode="auto">
            <a:xfrm flipV="1">
              <a:off x="3993" y="2245"/>
              <a:ext cx="0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661" name="Line 285"/>
            <p:cNvSpPr>
              <a:spLocks noChangeShapeType="1"/>
            </p:cNvSpPr>
            <p:nvPr/>
          </p:nvSpPr>
          <p:spPr bwMode="auto">
            <a:xfrm flipV="1">
              <a:off x="4235" y="2245"/>
              <a:ext cx="0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662" name="Line 286"/>
            <p:cNvSpPr>
              <a:spLocks noChangeShapeType="1"/>
            </p:cNvSpPr>
            <p:nvPr/>
          </p:nvSpPr>
          <p:spPr bwMode="auto">
            <a:xfrm flipV="1">
              <a:off x="4477" y="2245"/>
              <a:ext cx="0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663" name="Line 287"/>
            <p:cNvSpPr>
              <a:spLocks noChangeShapeType="1"/>
            </p:cNvSpPr>
            <p:nvPr/>
          </p:nvSpPr>
          <p:spPr bwMode="auto">
            <a:xfrm>
              <a:off x="799" y="2511"/>
              <a:ext cx="38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7664" name="Group 288"/>
          <p:cNvGrpSpPr>
            <a:grpSpLocks/>
          </p:cNvGrpSpPr>
          <p:nvPr/>
        </p:nvGrpSpPr>
        <p:grpSpPr bwMode="auto">
          <a:xfrm>
            <a:off x="2771775" y="3525838"/>
            <a:ext cx="369888" cy="457200"/>
            <a:chOff x="786" y="2221"/>
            <a:chExt cx="233" cy="288"/>
          </a:xfrm>
        </p:grpSpPr>
        <p:sp>
          <p:nvSpPr>
            <p:cNvPr id="357665" name="Line 289"/>
            <p:cNvSpPr>
              <a:spLocks noChangeShapeType="1"/>
            </p:cNvSpPr>
            <p:nvPr/>
          </p:nvSpPr>
          <p:spPr bwMode="auto">
            <a:xfrm flipV="1">
              <a:off x="872" y="2221"/>
              <a:ext cx="0" cy="288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666" name="Line 290"/>
            <p:cNvSpPr>
              <a:spLocks noChangeShapeType="1"/>
            </p:cNvSpPr>
            <p:nvPr/>
          </p:nvSpPr>
          <p:spPr bwMode="auto">
            <a:xfrm>
              <a:off x="790" y="2356"/>
              <a:ext cx="0" cy="78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667" name="Line 291"/>
            <p:cNvSpPr>
              <a:spLocks noChangeShapeType="1"/>
            </p:cNvSpPr>
            <p:nvPr/>
          </p:nvSpPr>
          <p:spPr bwMode="auto">
            <a:xfrm>
              <a:off x="1019" y="2359"/>
              <a:ext cx="0" cy="78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668" name="Line 292"/>
            <p:cNvSpPr>
              <a:spLocks noChangeShapeType="1"/>
            </p:cNvSpPr>
            <p:nvPr/>
          </p:nvSpPr>
          <p:spPr bwMode="auto">
            <a:xfrm>
              <a:off x="786" y="2400"/>
              <a:ext cx="230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658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6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76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76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57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6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76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76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5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57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6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76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76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57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>
          <a:xfrm>
            <a:off x="2006600" y="0"/>
            <a:ext cx="8229600" cy="1143000"/>
          </a:xfrm>
        </p:spPr>
        <p:txBody>
          <a:bodyPr/>
          <a:lstStyle/>
          <a:p>
            <a:pPr algn="ctr"/>
            <a:r>
              <a:rPr lang="en-US" altLang="en-US" dirty="0"/>
              <a:t>Reverse Hierarchical Order</a:t>
            </a:r>
          </a:p>
        </p:txBody>
      </p:sp>
      <p:sp>
        <p:nvSpPr>
          <p:cNvPr id="358403" name="Text Box 3"/>
          <p:cNvSpPr txBox="1">
            <a:spLocks noChangeArrowheads="1"/>
          </p:cNvSpPr>
          <p:nvPr/>
        </p:nvSpPr>
        <p:spPr bwMode="auto">
          <a:xfrm>
            <a:off x="2349500" y="4165600"/>
            <a:ext cx="9969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RHO</a:t>
            </a:r>
          </a:p>
          <a:p>
            <a:r>
              <a:rPr lang="en-US" altLang="en-US">
                <a:latin typeface="Arial" panose="020B0604020202020204" pitchFamily="34" charset="0"/>
              </a:rPr>
              <a:t>Site</a:t>
            </a:r>
          </a:p>
          <a:p>
            <a:r>
              <a:rPr lang="en-US" altLang="en-US">
                <a:latin typeface="Arial" panose="020B0604020202020204" pitchFamily="34" charset="0"/>
              </a:rPr>
              <a:t>Number</a:t>
            </a:r>
          </a:p>
        </p:txBody>
      </p:sp>
      <p:sp>
        <p:nvSpPr>
          <p:cNvPr id="358404" name="Line 4"/>
          <p:cNvSpPr>
            <a:spLocks noChangeShapeType="1"/>
          </p:cNvSpPr>
          <p:nvPr/>
        </p:nvSpPr>
        <p:spPr bwMode="auto">
          <a:xfrm>
            <a:off x="2613025" y="2103438"/>
            <a:ext cx="7219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05" name="Line 5"/>
          <p:cNvSpPr>
            <a:spLocks noChangeShapeType="1"/>
          </p:cNvSpPr>
          <p:nvPr/>
        </p:nvSpPr>
        <p:spPr bwMode="auto">
          <a:xfrm>
            <a:off x="2574925" y="2616200"/>
            <a:ext cx="7219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58406" name="Group 6"/>
          <p:cNvGrpSpPr>
            <a:grpSpLocks/>
          </p:cNvGrpSpPr>
          <p:nvPr/>
        </p:nvGrpSpPr>
        <p:grpSpPr bwMode="auto">
          <a:xfrm>
            <a:off x="2422525" y="2139950"/>
            <a:ext cx="7145338" cy="406400"/>
            <a:chOff x="542" y="1796"/>
            <a:chExt cx="4501" cy="256"/>
          </a:xfrm>
        </p:grpSpPr>
        <p:sp>
          <p:nvSpPr>
            <p:cNvPr id="358407" name="Text Box 7"/>
            <p:cNvSpPr txBox="1">
              <a:spLocks noChangeArrowheads="1"/>
            </p:cNvSpPr>
            <p:nvPr/>
          </p:nvSpPr>
          <p:spPr bwMode="auto">
            <a:xfrm>
              <a:off x="1176" y="1821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00</a:t>
              </a:r>
            </a:p>
          </p:txBody>
        </p:sp>
        <p:sp>
          <p:nvSpPr>
            <p:cNvPr id="358408" name="Text Box 8"/>
            <p:cNvSpPr txBox="1">
              <a:spLocks noChangeArrowheads="1"/>
            </p:cNvSpPr>
            <p:nvPr/>
          </p:nvSpPr>
          <p:spPr bwMode="auto">
            <a:xfrm>
              <a:off x="1912" y="1821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03</a:t>
              </a:r>
            </a:p>
          </p:txBody>
        </p:sp>
        <p:sp>
          <p:nvSpPr>
            <p:cNvPr id="358409" name="Text Box 9"/>
            <p:cNvSpPr txBox="1">
              <a:spLocks noChangeArrowheads="1"/>
            </p:cNvSpPr>
            <p:nvPr/>
          </p:nvSpPr>
          <p:spPr bwMode="auto">
            <a:xfrm>
              <a:off x="1646" y="1821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02</a:t>
              </a:r>
            </a:p>
          </p:txBody>
        </p:sp>
        <p:sp>
          <p:nvSpPr>
            <p:cNvPr id="358410" name="Text Box 10"/>
            <p:cNvSpPr txBox="1">
              <a:spLocks noChangeArrowheads="1"/>
            </p:cNvSpPr>
            <p:nvPr/>
          </p:nvSpPr>
          <p:spPr bwMode="auto">
            <a:xfrm>
              <a:off x="2372" y="1821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11</a:t>
              </a:r>
            </a:p>
          </p:txBody>
        </p:sp>
        <p:sp>
          <p:nvSpPr>
            <p:cNvPr id="358411" name="Text Box 11"/>
            <p:cNvSpPr txBox="1">
              <a:spLocks noChangeArrowheads="1"/>
            </p:cNvSpPr>
            <p:nvPr/>
          </p:nvSpPr>
          <p:spPr bwMode="auto">
            <a:xfrm>
              <a:off x="2130" y="1821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10</a:t>
              </a:r>
            </a:p>
          </p:txBody>
        </p:sp>
        <p:sp>
          <p:nvSpPr>
            <p:cNvPr id="358412" name="Text Box 12"/>
            <p:cNvSpPr txBox="1">
              <a:spLocks noChangeArrowheads="1"/>
            </p:cNvSpPr>
            <p:nvPr/>
          </p:nvSpPr>
          <p:spPr bwMode="auto">
            <a:xfrm>
              <a:off x="2832" y="1821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13</a:t>
              </a:r>
            </a:p>
          </p:txBody>
        </p:sp>
        <p:sp>
          <p:nvSpPr>
            <p:cNvPr id="358413" name="Text Box 13"/>
            <p:cNvSpPr txBox="1">
              <a:spLocks noChangeArrowheads="1"/>
            </p:cNvSpPr>
            <p:nvPr/>
          </p:nvSpPr>
          <p:spPr bwMode="auto">
            <a:xfrm>
              <a:off x="2590" y="1821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12</a:t>
              </a:r>
            </a:p>
          </p:txBody>
        </p:sp>
        <p:sp>
          <p:nvSpPr>
            <p:cNvPr id="358414" name="Text Box 14"/>
            <p:cNvSpPr txBox="1">
              <a:spLocks noChangeArrowheads="1"/>
            </p:cNvSpPr>
            <p:nvPr/>
          </p:nvSpPr>
          <p:spPr bwMode="auto">
            <a:xfrm>
              <a:off x="1404" y="1821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01</a:t>
              </a:r>
            </a:p>
          </p:txBody>
        </p:sp>
        <p:sp>
          <p:nvSpPr>
            <p:cNvPr id="358415" name="Text Box 15"/>
            <p:cNvSpPr txBox="1">
              <a:spLocks noChangeArrowheads="1"/>
            </p:cNvSpPr>
            <p:nvPr/>
          </p:nvSpPr>
          <p:spPr bwMode="auto">
            <a:xfrm>
              <a:off x="3074" y="1821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20</a:t>
              </a:r>
            </a:p>
          </p:txBody>
        </p:sp>
        <p:sp>
          <p:nvSpPr>
            <p:cNvPr id="358416" name="Text Box 16"/>
            <p:cNvSpPr txBox="1">
              <a:spLocks noChangeArrowheads="1"/>
            </p:cNvSpPr>
            <p:nvPr/>
          </p:nvSpPr>
          <p:spPr bwMode="auto">
            <a:xfrm>
              <a:off x="3315" y="1821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21</a:t>
              </a:r>
            </a:p>
          </p:txBody>
        </p:sp>
        <p:sp>
          <p:nvSpPr>
            <p:cNvPr id="358417" name="Text Box 17"/>
            <p:cNvSpPr txBox="1">
              <a:spLocks noChangeArrowheads="1"/>
            </p:cNvSpPr>
            <p:nvPr/>
          </p:nvSpPr>
          <p:spPr bwMode="auto">
            <a:xfrm>
              <a:off x="3557" y="1821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22</a:t>
              </a:r>
            </a:p>
          </p:txBody>
        </p:sp>
        <p:sp>
          <p:nvSpPr>
            <p:cNvPr id="358418" name="Text Box 18"/>
            <p:cNvSpPr txBox="1">
              <a:spLocks noChangeArrowheads="1"/>
            </p:cNvSpPr>
            <p:nvPr/>
          </p:nvSpPr>
          <p:spPr bwMode="auto">
            <a:xfrm>
              <a:off x="3824" y="1821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23</a:t>
              </a:r>
            </a:p>
          </p:txBody>
        </p:sp>
        <p:sp>
          <p:nvSpPr>
            <p:cNvPr id="358419" name="Text Box 19"/>
            <p:cNvSpPr txBox="1">
              <a:spLocks noChangeArrowheads="1"/>
            </p:cNvSpPr>
            <p:nvPr/>
          </p:nvSpPr>
          <p:spPr bwMode="auto">
            <a:xfrm>
              <a:off x="542" y="1796"/>
              <a:ext cx="5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Arial" panose="020B0604020202020204" pitchFamily="34" charset="0"/>
                </a:rPr>
                <a:t>Base4</a:t>
              </a:r>
            </a:p>
          </p:txBody>
        </p:sp>
        <p:sp>
          <p:nvSpPr>
            <p:cNvPr id="358420" name="Text Box 20"/>
            <p:cNvSpPr txBox="1">
              <a:spLocks noChangeArrowheads="1"/>
            </p:cNvSpPr>
            <p:nvPr/>
          </p:nvSpPr>
          <p:spPr bwMode="auto">
            <a:xfrm>
              <a:off x="4041" y="1821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30</a:t>
              </a:r>
            </a:p>
          </p:txBody>
        </p:sp>
        <p:sp>
          <p:nvSpPr>
            <p:cNvPr id="358421" name="Text Box 21"/>
            <p:cNvSpPr txBox="1">
              <a:spLocks noChangeArrowheads="1"/>
            </p:cNvSpPr>
            <p:nvPr/>
          </p:nvSpPr>
          <p:spPr bwMode="auto">
            <a:xfrm>
              <a:off x="4283" y="1821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31</a:t>
              </a:r>
            </a:p>
          </p:txBody>
        </p:sp>
        <p:sp>
          <p:nvSpPr>
            <p:cNvPr id="358422" name="Text Box 22"/>
            <p:cNvSpPr txBox="1">
              <a:spLocks noChangeArrowheads="1"/>
            </p:cNvSpPr>
            <p:nvPr/>
          </p:nvSpPr>
          <p:spPr bwMode="auto">
            <a:xfrm>
              <a:off x="4525" y="1821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32</a:t>
              </a:r>
            </a:p>
          </p:txBody>
        </p:sp>
        <p:sp>
          <p:nvSpPr>
            <p:cNvPr id="358423" name="Text Box 23"/>
            <p:cNvSpPr txBox="1">
              <a:spLocks noChangeArrowheads="1"/>
            </p:cNvSpPr>
            <p:nvPr/>
          </p:nvSpPr>
          <p:spPr bwMode="auto">
            <a:xfrm>
              <a:off x="4767" y="1821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33</a:t>
              </a:r>
            </a:p>
          </p:txBody>
        </p:sp>
      </p:grpSp>
      <p:grpSp>
        <p:nvGrpSpPr>
          <p:cNvPr id="358424" name="Group 24"/>
          <p:cNvGrpSpPr>
            <a:grpSpLocks/>
          </p:cNvGrpSpPr>
          <p:nvPr/>
        </p:nvGrpSpPr>
        <p:grpSpPr bwMode="auto">
          <a:xfrm>
            <a:off x="2455863" y="3403600"/>
            <a:ext cx="7150100" cy="412750"/>
            <a:chOff x="587" y="2144"/>
            <a:chExt cx="4504" cy="260"/>
          </a:xfrm>
        </p:grpSpPr>
        <p:sp>
          <p:nvSpPr>
            <p:cNvPr id="358425" name="Text Box 25"/>
            <p:cNvSpPr txBox="1">
              <a:spLocks noChangeArrowheads="1"/>
            </p:cNvSpPr>
            <p:nvPr/>
          </p:nvSpPr>
          <p:spPr bwMode="auto">
            <a:xfrm>
              <a:off x="1173" y="2169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00</a:t>
              </a:r>
            </a:p>
          </p:txBody>
        </p:sp>
        <p:sp>
          <p:nvSpPr>
            <p:cNvPr id="358426" name="Text Box 26"/>
            <p:cNvSpPr txBox="1">
              <a:spLocks noChangeArrowheads="1"/>
            </p:cNvSpPr>
            <p:nvPr/>
          </p:nvSpPr>
          <p:spPr bwMode="auto">
            <a:xfrm>
              <a:off x="4081" y="2173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30</a:t>
              </a:r>
            </a:p>
          </p:txBody>
        </p:sp>
        <p:sp>
          <p:nvSpPr>
            <p:cNvPr id="358427" name="Text Box 27"/>
            <p:cNvSpPr txBox="1">
              <a:spLocks noChangeArrowheads="1"/>
            </p:cNvSpPr>
            <p:nvPr/>
          </p:nvSpPr>
          <p:spPr bwMode="auto">
            <a:xfrm>
              <a:off x="3074" y="2173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20</a:t>
              </a:r>
            </a:p>
          </p:txBody>
        </p:sp>
        <p:sp>
          <p:nvSpPr>
            <p:cNvPr id="358428" name="Text Box 28"/>
            <p:cNvSpPr txBox="1">
              <a:spLocks noChangeArrowheads="1"/>
            </p:cNvSpPr>
            <p:nvPr/>
          </p:nvSpPr>
          <p:spPr bwMode="auto">
            <a:xfrm>
              <a:off x="2348" y="2173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11</a:t>
              </a:r>
            </a:p>
          </p:txBody>
        </p:sp>
        <p:sp>
          <p:nvSpPr>
            <p:cNvPr id="358429" name="Text Box 29"/>
            <p:cNvSpPr txBox="1">
              <a:spLocks noChangeArrowheads="1"/>
            </p:cNvSpPr>
            <p:nvPr/>
          </p:nvSpPr>
          <p:spPr bwMode="auto">
            <a:xfrm>
              <a:off x="1404" y="2173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01</a:t>
              </a:r>
            </a:p>
          </p:txBody>
        </p:sp>
        <p:sp>
          <p:nvSpPr>
            <p:cNvPr id="358430" name="Text Box 30"/>
            <p:cNvSpPr txBox="1">
              <a:spLocks noChangeArrowheads="1"/>
            </p:cNvSpPr>
            <p:nvPr/>
          </p:nvSpPr>
          <p:spPr bwMode="auto">
            <a:xfrm>
              <a:off x="4283" y="2165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31</a:t>
              </a:r>
            </a:p>
          </p:txBody>
        </p:sp>
        <p:sp>
          <p:nvSpPr>
            <p:cNvPr id="358431" name="Text Box 31"/>
            <p:cNvSpPr txBox="1">
              <a:spLocks noChangeArrowheads="1"/>
            </p:cNvSpPr>
            <p:nvPr/>
          </p:nvSpPr>
          <p:spPr bwMode="auto">
            <a:xfrm>
              <a:off x="3315" y="2173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21</a:t>
              </a:r>
            </a:p>
          </p:txBody>
        </p:sp>
        <p:sp>
          <p:nvSpPr>
            <p:cNvPr id="358432" name="Text Box 32"/>
            <p:cNvSpPr txBox="1">
              <a:spLocks noChangeArrowheads="1"/>
            </p:cNvSpPr>
            <p:nvPr/>
          </p:nvSpPr>
          <p:spPr bwMode="auto">
            <a:xfrm>
              <a:off x="2130" y="2165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10</a:t>
              </a:r>
            </a:p>
          </p:txBody>
        </p:sp>
        <p:sp>
          <p:nvSpPr>
            <p:cNvPr id="358433" name="Text Box 33"/>
            <p:cNvSpPr txBox="1">
              <a:spLocks noChangeArrowheads="1"/>
            </p:cNvSpPr>
            <p:nvPr/>
          </p:nvSpPr>
          <p:spPr bwMode="auto">
            <a:xfrm>
              <a:off x="1646" y="2173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02</a:t>
              </a:r>
            </a:p>
          </p:txBody>
        </p:sp>
        <p:sp>
          <p:nvSpPr>
            <p:cNvPr id="358434" name="Text Box 34"/>
            <p:cNvSpPr txBox="1">
              <a:spLocks noChangeArrowheads="1"/>
            </p:cNvSpPr>
            <p:nvPr/>
          </p:nvSpPr>
          <p:spPr bwMode="auto">
            <a:xfrm>
              <a:off x="2565" y="2173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12</a:t>
              </a:r>
            </a:p>
          </p:txBody>
        </p:sp>
        <p:sp>
          <p:nvSpPr>
            <p:cNvPr id="358435" name="Text Box 35"/>
            <p:cNvSpPr txBox="1">
              <a:spLocks noChangeArrowheads="1"/>
            </p:cNvSpPr>
            <p:nvPr/>
          </p:nvSpPr>
          <p:spPr bwMode="auto">
            <a:xfrm>
              <a:off x="3582" y="2173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22</a:t>
              </a:r>
            </a:p>
          </p:txBody>
        </p:sp>
        <p:sp>
          <p:nvSpPr>
            <p:cNvPr id="358436" name="Text Box 36"/>
            <p:cNvSpPr txBox="1">
              <a:spLocks noChangeArrowheads="1"/>
            </p:cNvSpPr>
            <p:nvPr/>
          </p:nvSpPr>
          <p:spPr bwMode="auto">
            <a:xfrm>
              <a:off x="4525" y="2173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32</a:t>
              </a:r>
            </a:p>
          </p:txBody>
        </p:sp>
        <p:sp>
          <p:nvSpPr>
            <p:cNvPr id="358437" name="Text Box 37"/>
            <p:cNvSpPr txBox="1">
              <a:spLocks noChangeArrowheads="1"/>
            </p:cNvSpPr>
            <p:nvPr/>
          </p:nvSpPr>
          <p:spPr bwMode="auto">
            <a:xfrm>
              <a:off x="587" y="2144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Arial" panose="020B0604020202020204" pitchFamily="34" charset="0"/>
                </a:rPr>
                <a:t>Sort</a:t>
              </a:r>
            </a:p>
          </p:txBody>
        </p:sp>
        <p:sp>
          <p:nvSpPr>
            <p:cNvPr id="358438" name="Text Box 38"/>
            <p:cNvSpPr txBox="1">
              <a:spLocks noChangeArrowheads="1"/>
            </p:cNvSpPr>
            <p:nvPr/>
          </p:nvSpPr>
          <p:spPr bwMode="auto">
            <a:xfrm>
              <a:off x="1912" y="2173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03</a:t>
              </a:r>
            </a:p>
          </p:txBody>
        </p:sp>
        <p:sp>
          <p:nvSpPr>
            <p:cNvPr id="358439" name="Text Box 39"/>
            <p:cNvSpPr txBox="1">
              <a:spLocks noChangeArrowheads="1"/>
            </p:cNvSpPr>
            <p:nvPr/>
          </p:nvSpPr>
          <p:spPr bwMode="auto">
            <a:xfrm>
              <a:off x="2832" y="2173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13</a:t>
              </a:r>
            </a:p>
          </p:txBody>
        </p:sp>
        <p:sp>
          <p:nvSpPr>
            <p:cNvPr id="358440" name="Text Box 40"/>
            <p:cNvSpPr txBox="1">
              <a:spLocks noChangeArrowheads="1"/>
            </p:cNvSpPr>
            <p:nvPr/>
          </p:nvSpPr>
          <p:spPr bwMode="auto">
            <a:xfrm>
              <a:off x="3824" y="2173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23</a:t>
              </a:r>
            </a:p>
          </p:txBody>
        </p:sp>
        <p:sp>
          <p:nvSpPr>
            <p:cNvPr id="358441" name="Text Box 41"/>
            <p:cNvSpPr txBox="1">
              <a:spLocks noChangeArrowheads="1"/>
            </p:cNvSpPr>
            <p:nvPr/>
          </p:nvSpPr>
          <p:spPr bwMode="auto">
            <a:xfrm>
              <a:off x="4815" y="2173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33</a:t>
              </a:r>
            </a:p>
          </p:txBody>
        </p:sp>
      </p:grpSp>
      <p:grpSp>
        <p:nvGrpSpPr>
          <p:cNvPr id="358442" name="Group 42"/>
          <p:cNvGrpSpPr>
            <a:grpSpLocks/>
          </p:cNvGrpSpPr>
          <p:nvPr/>
        </p:nvGrpSpPr>
        <p:grpSpPr bwMode="auto">
          <a:xfrm>
            <a:off x="3535363" y="4087813"/>
            <a:ext cx="6083300" cy="1135062"/>
            <a:chOff x="1235" y="3007"/>
            <a:chExt cx="3832" cy="715"/>
          </a:xfrm>
        </p:grpSpPr>
        <p:sp>
          <p:nvSpPr>
            <p:cNvPr id="358443" name="Rectangle 43"/>
            <p:cNvSpPr>
              <a:spLocks noChangeArrowheads="1"/>
            </p:cNvSpPr>
            <p:nvPr/>
          </p:nvSpPr>
          <p:spPr bwMode="auto">
            <a:xfrm>
              <a:off x="4356" y="3009"/>
              <a:ext cx="96" cy="144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44" name="Rectangle 44"/>
            <p:cNvSpPr>
              <a:spLocks noChangeArrowheads="1"/>
            </p:cNvSpPr>
            <p:nvPr/>
          </p:nvSpPr>
          <p:spPr bwMode="auto">
            <a:xfrm>
              <a:off x="4356" y="3153"/>
              <a:ext cx="96" cy="144"/>
            </a:xfrm>
            <a:prstGeom prst="rect">
              <a:avLst/>
            </a:prstGeom>
            <a:solidFill>
              <a:srgbClr val="FFFD1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45" name="Rectangle 45"/>
            <p:cNvSpPr>
              <a:spLocks noChangeArrowheads="1"/>
            </p:cNvSpPr>
            <p:nvPr/>
          </p:nvSpPr>
          <p:spPr bwMode="auto">
            <a:xfrm>
              <a:off x="4356" y="3297"/>
              <a:ext cx="96" cy="144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46" name="Rectangle 46"/>
            <p:cNvSpPr>
              <a:spLocks noChangeArrowheads="1"/>
            </p:cNvSpPr>
            <p:nvPr/>
          </p:nvSpPr>
          <p:spPr bwMode="auto">
            <a:xfrm>
              <a:off x="4912" y="3008"/>
              <a:ext cx="96" cy="144"/>
            </a:xfrm>
            <a:prstGeom prst="rect">
              <a:avLst/>
            </a:prstGeom>
            <a:solidFill>
              <a:srgbClr val="FFFD1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47" name="Rectangle 47"/>
            <p:cNvSpPr>
              <a:spLocks noChangeArrowheads="1"/>
            </p:cNvSpPr>
            <p:nvPr/>
          </p:nvSpPr>
          <p:spPr bwMode="auto">
            <a:xfrm>
              <a:off x="4912" y="3152"/>
              <a:ext cx="96" cy="144"/>
            </a:xfrm>
            <a:prstGeom prst="rect">
              <a:avLst/>
            </a:prstGeom>
            <a:solidFill>
              <a:srgbClr val="FFFD1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48" name="Rectangle 48"/>
            <p:cNvSpPr>
              <a:spLocks noChangeArrowheads="1"/>
            </p:cNvSpPr>
            <p:nvPr/>
          </p:nvSpPr>
          <p:spPr bwMode="auto">
            <a:xfrm>
              <a:off x="4912" y="3296"/>
              <a:ext cx="96" cy="144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49" name="Text Box 49"/>
            <p:cNvSpPr txBox="1">
              <a:spLocks noChangeArrowheads="1"/>
            </p:cNvSpPr>
            <p:nvPr/>
          </p:nvSpPr>
          <p:spPr bwMode="auto">
            <a:xfrm>
              <a:off x="1235" y="349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58450" name="Text Box 50"/>
            <p:cNvSpPr txBox="1">
              <a:spLocks noChangeArrowheads="1"/>
            </p:cNvSpPr>
            <p:nvPr/>
          </p:nvSpPr>
          <p:spPr bwMode="auto">
            <a:xfrm>
              <a:off x="1961" y="349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358451" name="Text Box 51"/>
            <p:cNvSpPr txBox="1">
              <a:spLocks noChangeArrowheads="1"/>
            </p:cNvSpPr>
            <p:nvPr/>
          </p:nvSpPr>
          <p:spPr bwMode="auto">
            <a:xfrm>
              <a:off x="1719" y="349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358452" name="Text Box 52"/>
            <p:cNvSpPr txBox="1">
              <a:spLocks noChangeArrowheads="1"/>
            </p:cNvSpPr>
            <p:nvPr/>
          </p:nvSpPr>
          <p:spPr bwMode="auto">
            <a:xfrm>
              <a:off x="2444" y="349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358453" name="Text Box 53"/>
            <p:cNvSpPr txBox="1">
              <a:spLocks noChangeArrowheads="1"/>
            </p:cNvSpPr>
            <p:nvPr/>
          </p:nvSpPr>
          <p:spPr bwMode="auto">
            <a:xfrm>
              <a:off x="2203" y="349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358454" name="Text Box 54"/>
            <p:cNvSpPr txBox="1">
              <a:spLocks noChangeArrowheads="1"/>
            </p:cNvSpPr>
            <p:nvPr/>
          </p:nvSpPr>
          <p:spPr bwMode="auto">
            <a:xfrm>
              <a:off x="2904" y="349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8</a:t>
              </a:r>
            </a:p>
          </p:txBody>
        </p:sp>
        <p:sp>
          <p:nvSpPr>
            <p:cNvPr id="358455" name="Text Box 55"/>
            <p:cNvSpPr txBox="1">
              <a:spLocks noChangeArrowheads="1"/>
            </p:cNvSpPr>
            <p:nvPr/>
          </p:nvSpPr>
          <p:spPr bwMode="auto">
            <a:xfrm>
              <a:off x="2662" y="349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358456" name="Text Box 56"/>
            <p:cNvSpPr txBox="1">
              <a:spLocks noChangeArrowheads="1"/>
            </p:cNvSpPr>
            <p:nvPr/>
          </p:nvSpPr>
          <p:spPr bwMode="auto">
            <a:xfrm>
              <a:off x="1477" y="349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358457" name="Text Box 57"/>
            <p:cNvSpPr txBox="1">
              <a:spLocks noChangeArrowheads="1"/>
            </p:cNvSpPr>
            <p:nvPr/>
          </p:nvSpPr>
          <p:spPr bwMode="auto">
            <a:xfrm>
              <a:off x="3146" y="349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9</a:t>
              </a:r>
            </a:p>
          </p:txBody>
        </p:sp>
        <p:sp>
          <p:nvSpPr>
            <p:cNvPr id="358458" name="Text Box 58"/>
            <p:cNvSpPr txBox="1">
              <a:spLocks noChangeArrowheads="1"/>
            </p:cNvSpPr>
            <p:nvPr/>
          </p:nvSpPr>
          <p:spPr bwMode="auto">
            <a:xfrm>
              <a:off x="3340" y="3491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10</a:t>
              </a:r>
            </a:p>
          </p:txBody>
        </p:sp>
        <p:sp>
          <p:nvSpPr>
            <p:cNvPr id="358459" name="Text Box 59"/>
            <p:cNvSpPr txBox="1">
              <a:spLocks noChangeArrowheads="1"/>
            </p:cNvSpPr>
            <p:nvPr/>
          </p:nvSpPr>
          <p:spPr bwMode="auto">
            <a:xfrm>
              <a:off x="3582" y="3491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11</a:t>
              </a:r>
            </a:p>
          </p:txBody>
        </p:sp>
        <p:sp>
          <p:nvSpPr>
            <p:cNvPr id="358460" name="Text Box 60"/>
            <p:cNvSpPr txBox="1">
              <a:spLocks noChangeArrowheads="1"/>
            </p:cNvSpPr>
            <p:nvPr/>
          </p:nvSpPr>
          <p:spPr bwMode="auto">
            <a:xfrm>
              <a:off x="3823" y="3491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12</a:t>
              </a:r>
            </a:p>
          </p:txBody>
        </p:sp>
        <p:sp>
          <p:nvSpPr>
            <p:cNvPr id="358461" name="Text Box 61"/>
            <p:cNvSpPr txBox="1">
              <a:spLocks noChangeArrowheads="1"/>
            </p:cNvSpPr>
            <p:nvPr/>
          </p:nvSpPr>
          <p:spPr bwMode="auto">
            <a:xfrm>
              <a:off x="4065" y="3491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13</a:t>
              </a:r>
            </a:p>
          </p:txBody>
        </p:sp>
        <p:sp>
          <p:nvSpPr>
            <p:cNvPr id="358462" name="Text Box 62"/>
            <p:cNvSpPr txBox="1">
              <a:spLocks noChangeArrowheads="1"/>
            </p:cNvSpPr>
            <p:nvPr/>
          </p:nvSpPr>
          <p:spPr bwMode="auto">
            <a:xfrm>
              <a:off x="4307" y="3491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14</a:t>
              </a:r>
            </a:p>
          </p:txBody>
        </p:sp>
        <p:sp>
          <p:nvSpPr>
            <p:cNvPr id="358463" name="Text Box 63"/>
            <p:cNvSpPr txBox="1">
              <a:spLocks noChangeArrowheads="1"/>
            </p:cNvSpPr>
            <p:nvPr/>
          </p:nvSpPr>
          <p:spPr bwMode="auto">
            <a:xfrm>
              <a:off x="4549" y="3491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15</a:t>
              </a:r>
            </a:p>
          </p:txBody>
        </p:sp>
        <p:sp>
          <p:nvSpPr>
            <p:cNvPr id="358464" name="Text Box 64"/>
            <p:cNvSpPr txBox="1">
              <a:spLocks noChangeArrowheads="1"/>
            </p:cNvSpPr>
            <p:nvPr/>
          </p:nvSpPr>
          <p:spPr bwMode="auto">
            <a:xfrm>
              <a:off x="4791" y="3491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16</a:t>
              </a:r>
            </a:p>
          </p:txBody>
        </p:sp>
        <p:sp>
          <p:nvSpPr>
            <p:cNvPr id="358465" name="Rectangle 65"/>
            <p:cNvSpPr>
              <a:spLocks noChangeArrowheads="1"/>
            </p:cNvSpPr>
            <p:nvPr/>
          </p:nvSpPr>
          <p:spPr bwMode="auto">
            <a:xfrm>
              <a:off x="1259" y="3007"/>
              <a:ext cx="96" cy="144"/>
            </a:xfrm>
            <a:prstGeom prst="rect">
              <a:avLst/>
            </a:prstGeom>
            <a:solidFill>
              <a:srgbClr val="A6562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66" name="Rectangle 66"/>
            <p:cNvSpPr>
              <a:spLocks noChangeArrowheads="1"/>
            </p:cNvSpPr>
            <p:nvPr/>
          </p:nvSpPr>
          <p:spPr bwMode="auto">
            <a:xfrm>
              <a:off x="1259" y="3151"/>
              <a:ext cx="96" cy="144"/>
            </a:xfrm>
            <a:prstGeom prst="rect">
              <a:avLst/>
            </a:prstGeom>
            <a:solidFill>
              <a:srgbClr val="A6562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67" name="Rectangle 67"/>
            <p:cNvSpPr>
              <a:spLocks noChangeArrowheads="1"/>
            </p:cNvSpPr>
            <p:nvPr/>
          </p:nvSpPr>
          <p:spPr bwMode="auto">
            <a:xfrm>
              <a:off x="1259" y="3295"/>
              <a:ext cx="96" cy="144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68" name="Rectangle 68"/>
            <p:cNvSpPr>
              <a:spLocks noChangeArrowheads="1"/>
            </p:cNvSpPr>
            <p:nvPr/>
          </p:nvSpPr>
          <p:spPr bwMode="auto">
            <a:xfrm>
              <a:off x="1477" y="3008"/>
              <a:ext cx="96" cy="144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69" name="Rectangle 69"/>
            <p:cNvSpPr>
              <a:spLocks noChangeArrowheads="1"/>
            </p:cNvSpPr>
            <p:nvPr/>
          </p:nvSpPr>
          <p:spPr bwMode="auto">
            <a:xfrm>
              <a:off x="1477" y="3152"/>
              <a:ext cx="96" cy="144"/>
            </a:xfrm>
            <a:prstGeom prst="rect">
              <a:avLst/>
            </a:prstGeom>
            <a:solidFill>
              <a:srgbClr val="A6562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70" name="Rectangle 70"/>
            <p:cNvSpPr>
              <a:spLocks noChangeArrowheads="1"/>
            </p:cNvSpPr>
            <p:nvPr/>
          </p:nvSpPr>
          <p:spPr bwMode="auto">
            <a:xfrm>
              <a:off x="1477" y="3296"/>
              <a:ext cx="96" cy="144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71" name="Rectangle 71"/>
            <p:cNvSpPr>
              <a:spLocks noChangeArrowheads="1"/>
            </p:cNvSpPr>
            <p:nvPr/>
          </p:nvSpPr>
          <p:spPr bwMode="auto">
            <a:xfrm>
              <a:off x="1743" y="3008"/>
              <a:ext cx="96" cy="144"/>
            </a:xfrm>
            <a:prstGeom prst="rect">
              <a:avLst/>
            </a:prstGeom>
            <a:solidFill>
              <a:srgbClr val="984EA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72" name="Rectangle 72"/>
            <p:cNvSpPr>
              <a:spLocks noChangeArrowheads="1"/>
            </p:cNvSpPr>
            <p:nvPr/>
          </p:nvSpPr>
          <p:spPr bwMode="auto">
            <a:xfrm>
              <a:off x="1743" y="3152"/>
              <a:ext cx="96" cy="144"/>
            </a:xfrm>
            <a:prstGeom prst="rect">
              <a:avLst/>
            </a:prstGeom>
            <a:solidFill>
              <a:srgbClr val="A6562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73" name="Rectangle 73"/>
            <p:cNvSpPr>
              <a:spLocks noChangeArrowheads="1"/>
            </p:cNvSpPr>
            <p:nvPr/>
          </p:nvSpPr>
          <p:spPr bwMode="auto">
            <a:xfrm>
              <a:off x="1743" y="3296"/>
              <a:ext cx="96" cy="144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74" name="Rectangle 74"/>
            <p:cNvSpPr>
              <a:spLocks noChangeArrowheads="1"/>
            </p:cNvSpPr>
            <p:nvPr/>
          </p:nvSpPr>
          <p:spPr bwMode="auto">
            <a:xfrm>
              <a:off x="1985" y="3008"/>
              <a:ext cx="96" cy="144"/>
            </a:xfrm>
            <a:prstGeom prst="rect">
              <a:avLst/>
            </a:prstGeom>
            <a:solidFill>
              <a:srgbClr val="FFFD1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75" name="Rectangle 75"/>
            <p:cNvSpPr>
              <a:spLocks noChangeArrowheads="1"/>
            </p:cNvSpPr>
            <p:nvPr/>
          </p:nvSpPr>
          <p:spPr bwMode="auto">
            <a:xfrm>
              <a:off x="1985" y="3152"/>
              <a:ext cx="96" cy="144"/>
            </a:xfrm>
            <a:prstGeom prst="rect">
              <a:avLst/>
            </a:prstGeom>
            <a:solidFill>
              <a:srgbClr val="A6562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76" name="Rectangle 76"/>
            <p:cNvSpPr>
              <a:spLocks noChangeArrowheads="1"/>
            </p:cNvSpPr>
            <p:nvPr/>
          </p:nvSpPr>
          <p:spPr bwMode="auto">
            <a:xfrm>
              <a:off x="1985" y="3296"/>
              <a:ext cx="96" cy="144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77" name="Rectangle 77"/>
            <p:cNvSpPr>
              <a:spLocks noChangeArrowheads="1"/>
            </p:cNvSpPr>
            <p:nvPr/>
          </p:nvSpPr>
          <p:spPr bwMode="auto">
            <a:xfrm>
              <a:off x="2227" y="3008"/>
              <a:ext cx="96" cy="144"/>
            </a:xfrm>
            <a:prstGeom prst="rect">
              <a:avLst/>
            </a:prstGeom>
            <a:solidFill>
              <a:srgbClr val="A6562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78" name="Rectangle 78"/>
            <p:cNvSpPr>
              <a:spLocks noChangeArrowheads="1"/>
            </p:cNvSpPr>
            <p:nvPr/>
          </p:nvSpPr>
          <p:spPr bwMode="auto">
            <a:xfrm>
              <a:off x="2227" y="3152"/>
              <a:ext cx="96" cy="144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79" name="Rectangle 79"/>
            <p:cNvSpPr>
              <a:spLocks noChangeArrowheads="1"/>
            </p:cNvSpPr>
            <p:nvPr/>
          </p:nvSpPr>
          <p:spPr bwMode="auto">
            <a:xfrm>
              <a:off x="2227" y="3296"/>
              <a:ext cx="96" cy="144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80" name="Rectangle 80"/>
            <p:cNvSpPr>
              <a:spLocks noChangeArrowheads="1"/>
            </p:cNvSpPr>
            <p:nvPr/>
          </p:nvSpPr>
          <p:spPr bwMode="auto">
            <a:xfrm>
              <a:off x="2469" y="3008"/>
              <a:ext cx="96" cy="144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81" name="Rectangle 81"/>
            <p:cNvSpPr>
              <a:spLocks noChangeArrowheads="1"/>
            </p:cNvSpPr>
            <p:nvPr/>
          </p:nvSpPr>
          <p:spPr bwMode="auto">
            <a:xfrm>
              <a:off x="2469" y="3152"/>
              <a:ext cx="96" cy="144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82" name="Rectangle 82"/>
            <p:cNvSpPr>
              <a:spLocks noChangeArrowheads="1"/>
            </p:cNvSpPr>
            <p:nvPr/>
          </p:nvSpPr>
          <p:spPr bwMode="auto">
            <a:xfrm>
              <a:off x="2469" y="3296"/>
              <a:ext cx="96" cy="144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83" name="Rectangle 83"/>
            <p:cNvSpPr>
              <a:spLocks noChangeArrowheads="1"/>
            </p:cNvSpPr>
            <p:nvPr/>
          </p:nvSpPr>
          <p:spPr bwMode="auto">
            <a:xfrm>
              <a:off x="2711" y="3008"/>
              <a:ext cx="96" cy="144"/>
            </a:xfrm>
            <a:prstGeom prst="rect">
              <a:avLst/>
            </a:prstGeom>
            <a:solidFill>
              <a:srgbClr val="984EA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84" name="Rectangle 84"/>
            <p:cNvSpPr>
              <a:spLocks noChangeArrowheads="1"/>
            </p:cNvSpPr>
            <p:nvPr/>
          </p:nvSpPr>
          <p:spPr bwMode="auto">
            <a:xfrm>
              <a:off x="2711" y="3152"/>
              <a:ext cx="96" cy="144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85" name="Rectangle 85"/>
            <p:cNvSpPr>
              <a:spLocks noChangeArrowheads="1"/>
            </p:cNvSpPr>
            <p:nvPr/>
          </p:nvSpPr>
          <p:spPr bwMode="auto">
            <a:xfrm>
              <a:off x="2711" y="3296"/>
              <a:ext cx="96" cy="144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86" name="Rectangle 86"/>
            <p:cNvSpPr>
              <a:spLocks noChangeArrowheads="1"/>
            </p:cNvSpPr>
            <p:nvPr/>
          </p:nvSpPr>
          <p:spPr bwMode="auto">
            <a:xfrm>
              <a:off x="2928" y="3008"/>
              <a:ext cx="96" cy="144"/>
            </a:xfrm>
            <a:prstGeom prst="rect">
              <a:avLst/>
            </a:prstGeom>
            <a:solidFill>
              <a:srgbClr val="FFFD1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87" name="Rectangle 87"/>
            <p:cNvSpPr>
              <a:spLocks noChangeArrowheads="1"/>
            </p:cNvSpPr>
            <p:nvPr/>
          </p:nvSpPr>
          <p:spPr bwMode="auto">
            <a:xfrm>
              <a:off x="2928" y="3152"/>
              <a:ext cx="96" cy="144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88" name="Rectangle 88"/>
            <p:cNvSpPr>
              <a:spLocks noChangeArrowheads="1"/>
            </p:cNvSpPr>
            <p:nvPr/>
          </p:nvSpPr>
          <p:spPr bwMode="auto">
            <a:xfrm>
              <a:off x="2928" y="3296"/>
              <a:ext cx="96" cy="144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89" name="Rectangle 89"/>
            <p:cNvSpPr>
              <a:spLocks noChangeArrowheads="1"/>
            </p:cNvSpPr>
            <p:nvPr/>
          </p:nvSpPr>
          <p:spPr bwMode="auto">
            <a:xfrm>
              <a:off x="3170" y="3009"/>
              <a:ext cx="96" cy="144"/>
            </a:xfrm>
            <a:prstGeom prst="rect">
              <a:avLst/>
            </a:prstGeom>
            <a:solidFill>
              <a:srgbClr val="A6562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90" name="Rectangle 90"/>
            <p:cNvSpPr>
              <a:spLocks noChangeArrowheads="1"/>
            </p:cNvSpPr>
            <p:nvPr/>
          </p:nvSpPr>
          <p:spPr bwMode="auto">
            <a:xfrm>
              <a:off x="3170" y="3153"/>
              <a:ext cx="96" cy="144"/>
            </a:xfrm>
            <a:prstGeom prst="rect">
              <a:avLst/>
            </a:prstGeom>
            <a:solidFill>
              <a:srgbClr val="984EA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91" name="Rectangle 91"/>
            <p:cNvSpPr>
              <a:spLocks noChangeArrowheads="1"/>
            </p:cNvSpPr>
            <p:nvPr/>
          </p:nvSpPr>
          <p:spPr bwMode="auto">
            <a:xfrm>
              <a:off x="3170" y="3297"/>
              <a:ext cx="96" cy="144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92" name="Rectangle 92"/>
            <p:cNvSpPr>
              <a:spLocks noChangeArrowheads="1"/>
            </p:cNvSpPr>
            <p:nvPr/>
          </p:nvSpPr>
          <p:spPr bwMode="auto">
            <a:xfrm>
              <a:off x="3412" y="3009"/>
              <a:ext cx="96" cy="144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93" name="Rectangle 93"/>
            <p:cNvSpPr>
              <a:spLocks noChangeArrowheads="1"/>
            </p:cNvSpPr>
            <p:nvPr/>
          </p:nvSpPr>
          <p:spPr bwMode="auto">
            <a:xfrm>
              <a:off x="3412" y="3153"/>
              <a:ext cx="96" cy="144"/>
            </a:xfrm>
            <a:prstGeom prst="rect">
              <a:avLst/>
            </a:prstGeom>
            <a:solidFill>
              <a:srgbClr val="984EA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94" name="Rectangle 94"/>
            <p:cNvSpPr>
              <a:spLocks noChangeArrowheads="1"/>
            </p:cNvSpPr>
            <p:nvPr/>
          </p:nvSpPr>
          <p:spPr bwMode="auto">
            <a:xfrm>
              <a:off x="3412" y="3297"/>
              <a:ext cx="96" cy="144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95" name="Rectangle 95"/>
            <p:cNvSpPr>
              <a:spLocks noChangeArrowheads="1"/>
            </p:cNvSpPr>
            <p:nvPr/>
          </p:nvSpPr>
          <p:spPr bwMode="auto">
            <a:xfrm>
              <a:off x="3654" y="3009"/>
              <a:ext cx="96" cy="144"/>
            </a:xfrm>
            <a:prstGeom prst="rect">
              <a:avLst/>
            </a:prstGeom>
            <a:solidFill>
              <a:srgbClr val="984EA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96" name="Rectangle 96"/>
            <p:cNvSpPr>
              <a:spLocks noChangeArrowheads="1"/>
            </p:cNvSpPr>
            <p:nvPr/>
          </p:nvSpPr>
          <p:spPr bwMode="auto">
            <a:xfrm>
              <a:off x="3654" y="3153"/>
              <a:ext cx="96" cy="144"/>
            </a:xfrm>
            <a:prstGeom prst="rect">
              <a:avLst/>
            </a:prstGeom>
            <a:solidFill>
              <a:srgbClr val="984EA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97" name="Rectangle 97"/>
            <p:cNvSpPr>
              <a:spLocks noChangeArrowheads="1"/>
            </p:cNvSpPr>
            <p:nvPr/>
          </p:nvSpPr>
          <p:spPr bwMode="auto">
            <a:xfrm>
              <a:off x="3654" y="3297"/>
              <a:ext cx="96" cy="144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98" name="Rectangle 98"/>
            <p:cNvSpPr>
              <a:spLocks noChangeArrowheads="1"/>
            </p:cNvSpPr>
            <p:nvPr/>
          </p:nvSpPr>
          <p:spPr bwMode="auto">
            <a:xfrm>
              <a:off x="3920" y="3009"/>
              <a:ext cx="96" cy="144"/>
            </a:xfrm>
            <a:prstGeom prst="rect">
              <a:avLst/>
            </a:prstGeom>
            <a:solidFill>
              <a:srgbClr val="FFFD1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99" name="Rectangle 99"/>
            <p:cNvSpPr>
              <a:spLocks noChangeArrowheads="1"/>
            </p:cNvSpPr>
            <p:nvPr/>
          </p:nvSpPr>
          <p:spPr bwMode="auto">
            <a:xfrm>
              <a:off x="3920" y="3153"/>
              <a:ext cx="96" cy="144"/>
            </a:xfrm>
            <a:prstGeom prst="rect">
              <a:avLst/>
            </a:prstGeom>
            <a:solidFill>
              <a:srgbClr val="984EA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0" name="Rectangle 100"/>
            <p:cNvSpPr>
              <a:spLocks noChangeArrowheads="1"/>
            </p:cNvSpPr>
            <p:nvPr/>
          </p:nvSpPr>
          <p:spPr bwMode="auto">
            <a:xfrm>
              <a:off x="3920" y="3297"/>
              <a:ext cx="96" cy="144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1" name="Rectangle 101"/>
            <p:cNvSpPr>
              <a:spLocks noChangeArrowheads="1"/>
            </p:cNvSpPr>
            <p:nvPr/>
          </p:nvSpPr>
          <p:spPr bwMode="auto">
            <a:xfrm>
              <a:off x="4138" y="3009"/>
              <a:ext cx="96" cy="144"/>
            </a:xfrm>
            <a:prstGeom prst="rect">
              <a:avLst/>
            </a:prstGeom>
            <a:solidFill>
              <a:srgbClr val="A6562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2" name="Rectangle 102"/>
            <p:cNvSpPr>
              <a:spLocks noChangeArrowheads="1"/>
            </p:cNvSpPr>
            <p:nvPr/>
          </p:nvSpPr>
          <p:spPr bwMode="auto">
            <a:xfrm>
              <a:off x="4138" y="3153"/>
              <a:ext cx="96" cy="144"/>
            </a:xfrm>
            <a:prstGeom prst="rect">
              <a:avLst/>
            </a:prstGeom>
            <a:solidFill>
              <a:srgbClr val="FFFD1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3" name="Rectangle 103"/>
            <p:cNvSpPr>
              <a:spLocks noChangeArrowheads="1"/>
            </p:cNvSpPr>
            <p:nvPr/>
          </p:nvSpPr>
          <p:spPr bwMode="auto">
            <a:xfrm>
              <a:off x="4138" y="3297"/>
              <a:ext cx="96" cy="144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4" name="Rectangle 104"/>
            <p:cNvSpPr>
              <a:spLocks noChangeArrowheads="1"/>
            </p:cNvSpPr>
            <p:nvPr/>
          </p:nvSpPr>
          <p:spPr bwMode="auto">
            <a:xfrm>
              <a:off x="4622" y="3009"/>
              <a:ext cx="96" cy="144"/>
            </a:xfrm>
            <a:prstGeom prst="rect">
              <a:avLst/>
            </a:prstGeom>
            <a:solidFill>
              <a:srgbClr val="984EA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5" name="Rectangle 105"/>
            <p:cNvSpPr>
              <a:spLocks noChangeArrowheads="1"/>
            </p:cNvSpPr>
            <p:nvPr/>
          </p:nvSpPr>
          <p:spPr bwMode="auto">
            <a:xfrm>
              <a:off x="4622" y="3153"/>
              <a:ext cx="96" cy="144"/>
            </a:xfrm>
            <a:prstGeom prst="rect">
              <a:avLst/>
            </a:prstGeom>
            <a:solidFill>
              <a:srgbClr val="FFFD1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6" name="Rectangle 106"/>
            <p:cNvSpPr>
              <a:spLocks noChangeArrowheads="1"/>
            </p:cNvSpPr>
            <p:nvPr/>
          </p:nvSpPr>
          <p:spPr bwMode="auto">
            <a:xfrm>
              <a:off x="4622" y="3297"/>
              <a:ext cx="96" cy="144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8507" name="Group 107"/>
          <p:cNvGrpSpPr>
            <a:grpSpLocks/>
          </p:cNvGrpSpPr>
          <p:nvPr/>
        </p:nvGrpSpPr>
        <p:grpSpPr bwMode="auto">
          <a:xfrm>
            <a:off x="2101851" y="2654300"/>
            <a:ext cx="7796213" cy="654050"/>
            <a:chOff x="340" y="2208"/>
            <a:chExt cx="4911" cy="412"/>
          </a:xfrm>
        </p:grpSpPr>
        <p:sp>
          <p:nvSpPr>
            <p:cNvPr id="358508" name="Text Box 108"/>
            <p:cNvSpPr txBox="1">
              <a:spLocks noChangeArrowheads="1"/>
            </p:cNvSpPr>
            <p:nvPr/>
          </p:nvSpPr>
          <p:spPr bwMode="auto">
            <a:xfrm>
              <a:off x="1173" y="2305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00</a:t>
              </a:r>
            </a:p>
          </p:txBody>
        </p:sp>
        <p:sp>
          <p:nvSpPr>
            <p:cNvPr id="358509" name="Text Box 109"/>
            <p:cNvSpPr txBox="1">
              <a:spLocks noChangeArrowheads="1"/>
            </p:cNvSpPr>
            <p:nvPr/>
          </p:nvSpPr>
          <p:spPr bwMode="auto">
            <a:xfrm>
              <a:off x="1912" y="2305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30</a:t>
              </a:r>
            </a:p>
          </p:txBody>
        </p:sp>
        <p:sp>
          <p:nvSpPr>
            <p:cNvPr id="358510" name="Text Box 110"/>
            <p:cNvSpPr txBox="1">
              <a:spLocks noChangeArrowheads="1"/>
            </p:cNvSpPr>
            <p:nvPr/>
          </p:nvSpPr>
          <p:spPr bwMode="auto">
            <a:xfrm>
              <a:off x="1622" y="2305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20</a:t>
              </a:r>
            </a:p>
          </p:txBody>
        </p:sp>
        <p:sp>
          <p:nvSpPr>
            <p:cNvPr id="358511" name="Text Box 111"/>
            <p:cNvSpPr txBox="1">
              <a:spLocks noChangeArrowheads="1"/>
            </p:cNvSpPr>
            <p:nvPr/>
          </p:nvSpPr>
          <p:spPr bwMode="auto">
            <a:xfrm>
              <a:off x="2348" y="2305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11</a:t>
              </a:r>
            </a:p>
          </p:txBody>
        </p:sp>
        <p:sp>
          <p:nvSpPr>
            <p:cNvPr id="358512" name="Text Box 112"/>
            <p:cNvSpPr txBox="1">
              <a:spLocks noChangeArrowheads="1"/>
            </p:cNvSpPr>
            <p:nvPr/>
          </p:nvSpPr>
          <p:spPr bwMode="auto">
            <a:xfrm>
              <a:off x="2130" y="2305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01</a:t>
              </a:r>
            </a:p>
          </p:txBody>
        </p:sp>
        <p:sp>
          <p:nvSpPr>
            <p:cNvPr id="358513" name="Text Box 113"/>
            <p:cNvSpPr txBox="1">
              <a:spLocks noChangeArrowheads="1"/>
            </p:cNvSpPr>
            <p:nvPr/>
          </p:nvSpPr>
          <p:spPr bwMode="auto">
            <a:xfrm>
              <a:off x="2832" y="2305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31</a:t>
              </a:r>
            </a:p>
          </p:txBody>
        </p:sp>
        <p:sp>
          <p:nvSpPr>
            <p:cNvPr id="358514" name="Text Box 114"/>
            <p:cNvSpPr txBox="1">
              <a:spLocks noChangeArrowheads="1"/>
            </p:cNvSpPr>
            <p:nvPr/>
          </p:nvSpPr>
          <p:spPr bwMode="auto">
            <a:xfrm>
              <a:off x="2614" y="2305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21</a:t>
              </a:r>
            </a:p>
          </p:txBody>
        </p:sp>
        <p:sp>
          <p:nvSpPr>
            <p:cNvPr id="358515" name="Text Box 115"/>
            <p:cNvSpPr txBox="1">
              <a:spLocks noChangeArrowheads="1"/>
            </p:cNvSpPr>
            <p:nvPr/>
          </p:nvSpPr>
          <p:spPr bwMode="auto">
            <a:xfrm>
              <a:off x="1404" y="2305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10</a:t>
              </a:r>
            </a:p>
          </p:txBody>
        </p:sp>
        <p:sp>
          <p:nvSpPr>
            <p:cNvPr id="358516" name="Text Box 116"/>
            <p:cNvSpPr txBox="1">
              <a:spLocks noChangeArrowheads="1"/>
            </p:cNvSpPr>
            <p:nvPr/>
          </p:nvSpPr>
          <p:spPr bwMode="auto">
            <a:xfrm>
              <a:off x="3074" y="2305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02</a:t>
              </a:r>
            </a:p>
          </p:txBody>
        </p:sp>
        <p:sp>
          <p:nvSpPr>
            <p:cNvPr id="358517" name="Text Box 117"/>
            <p:cNvSpPr txBox="1">
              <a:spLocks noChangeArrowheads="1"/>
            </p:cNvSpPr>
            <p:nvPr/>
          </p:nvSpPr>
          <p:spPr bwMode="auto">
            <a:xfrm>
              <a:off x="3315" y="2305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12</a:t>
              </a:r>
            </a:p>
          </p:txBody>
        </p:sp>
        <p:sp>
          <p:nvSpPr>
            <p:cNvPr id="358518" name="Text Box 118"/>
            <p:cNvSpPr txBox="1">
              <a:spLocks noChangeArrowheads="1"/>
            </p:cNvSpPr>
            <p:nvPr/>
          </p:nvSpPr>
          <p:spPr bwMode="auto">
            <a:xfrm>
              <a:off x="3557" y="2305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22</a:t>
              </a:r>
            </a:p>
          </p:txBody>
        </p:sp>
        <p:sp>
          <p:nvSpPr>
            <p:cNvPr id="358519" name="Text Box 119"/>
            <p:cNvSpPr txBox="1">
              <a:spLocks noChangeArrowheads="1"/>
            </p:cNvSpPr>
            <p:nvPr/>
          </p:nvSpPr>
          <p:spPr bwMode="auto">
            <a:xfrm>
              <a:off x="3824" y="2305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32</a:t>
              </a:r>
            </a:p>
          </p:txBody>
        </p:sp>
        <p:sp>
          <p:nvSpPr>
            <p:cNvPr id="358520" name="Text Box 120"/>
            <p:cNvSpPr txBox="1">
              <a:spLocks noChangeArrowheads="1"/>
            </p:cNvSpPr>
            <p:nvPr/>
          </p:nvSpPr>
          <p:spPr bwMode="auto">
            <a:xfrm>
              <a:off x="340" y="2208"/>
              <a:ext cx="65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Arial" panose="020B0604020202020204" pitchFamily="34" charset="0"/>
                </a:rPr>
                <a:t>Reverse</a:t>
              </a:r>
            </a:p>
            <a:p>
              <a:r>
                <a:rPr lang="en-US" altLang="en-US">
                  <a:latin typeface="Arial" panose="020B0604020202020204" pitchFamily="34" charset="0"/>
                </a:rPr>
                <a:t>Base4</a:t>
              </a:r>
            </a:p>
          </p:txBody>
        </p:sp>
        <p:sp>
          <p:nvSpPr>
            <p:cNvPr id="358521" name="Text Box 121"/>
            <p:cNvSpPr txBox="1">
              <a:spLocks noChangeArrowheads="1"/>
            </p:cNvSpPr>
            <p:nvPr/>
          </p:nvSpPr>
          <p:spPr bwMode="auto">
            <a:xfrm>
              <a:off x="4065" y="2305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03</a:t>
              </a:r>
            </a:p>
          </p:txBody>
        </p:sp>
        <p:sp>
          <p:nvSpPr>
            <p:cNvPr id="358522" name="Text Box 122"/>
            <p:cNvSpPr txBox="1">
              <a:spLocks noChangeArrowheads="1"/>
            </p:cNvSpPr>
            <p:nvPr/>
          </p:nvSpPr>
          <p:spPr bwMode="auto">
            <a:xfrm>
              <a:off x="4525" y="2305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23</a:t>
              </a:r>
            </a:p>
          </p:txBody>
        </p:sp>
        <p:sp>
          <p:nvSpPr>
            <p:cNvPr id="358523" name="Text Box 123"/>
            <p:cNvSpPr txBox="1">
              <a:spLocks noChangeArrowheads="1"/>
            </p:cNvSpPr>
            <p:nvPr/>
          </p:nvSpPr>
          <p:spPr bwMode="auto">
            <a:xfrm>
              <a:off x="4791" y="2305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33</a:t>
              </a:r>
            </a:p>
          </p:txBody>
        </p:sp>
        <p:sp>
          <p:nvSpPr>
            <p:cNvPr id="358524" name="Text Box 124"/>
            <p:cNvSpPr txBox="1">
              <a:spLocks noChangeArrowheads="1"/>
            </p:cNvSpPr>
            <p:nvPr/>
          </p:nvSpPr>
          <p:spPr bwMode="auto">
            <a:xfrm>
              <a:off x="4259" y="2305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13</a:t>
              </a:r>
            </a:p>
          </p:txBody>
        </p:sp>
        <p:sp>
          <p:nvSpPr>
            <p:cNvPr id="358525" name="Line 125"/>
            <p:cNvSpPr>
              <a:spLocks noChangeShapeType="1"/>
            </p:cNvSpPr>
            <p:nvPr/>
          </p:nvSpPr>
          <p:spPr bwMode="auto">
            <a:xfrm>
              <a:off x="703" y="2620"/>
              <a:ext cx="45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8526" name="Group 126"/>
          <p:cNvGrpSpPr>
            <a:grpSpLocks/>
          </p:cNvGrpSpPr>
          <p:nvPr/>
        </p:nvGrpSpPr>
        <p:grpSpPr bwMode="auto">
          <a:xfrm>
            <a:off x="2395539" y="935039"/>
            <a:ext cx="7159625" cy="1177925"/>
            <a:chOff x="533" y="925"/>
            <a:chExt cx="4510" cy="742"/>
          </a:xfrm>
        </p:grpSpPr>
        <p:sp>
          <p:nvSpPr>
            <p:cNvPr id="358527" name="Text Box 127"/>
            <p:cNvSpPr txBox="1">
              <a:spLocks noChangeArrowheads="1"/>
            </p:cNvSpPr>
            <p:nvPr/>
          </p:nvSpPr>
          <p:spPr bwMode="auto">
            <a:xfrm>
              <a:off x="533" y="925"/>
              <a:ext cx="61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Arial" panose="020B0604020202020204" pitchFamily="34" charset="0"/>
                </a:rPr>
                <a:t>Original</a:t>
              </a:r>
            </a:p>
            <a:p>
              <a:r>
                <a:rPr lang="en-US" altLang="en-US">
                  <a:latin typeface="Arial" panose="020B0604020202020204" pitchFamily="34" charset="0"/>
                </a:rPr>
                <a:t>Order</a:t>
              </a:r>
            </a:p>
          </p:txBody>
        </p:sp>
        <p:sp>
          <p:nvSpPr>
            <p:cNvPr id="358528" name="Rectangle 128"/>
            <p:cNvSpPr>
              <a:spLocks noChangeArrowheads="1"/>
            </p:cNvSpPr>
            <p:nvPr/>
          </p:nvSpPr>
          <p:spPr bwMode="auto">
            <a:xfrm>
              <a:off x="1259" y="976"/>
              <a:ext cx="96" cy="144"/>
            </a:xfrm>
            <a:prstGeom prst="rect">
              <a:avLst/>
            </a:prstGeom>
            <a:solidFill>
              <a:srgbClr val="A6562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29" name="Rectangle 129"/>
            <p:cNvSpPr>
              <a:spLocks noChangeArrowheads="1"/>
            </p:cNvSpPr>
            <p:nvPr/>
          </p:nvSpPr>
          <p:spPr bwMode="auto">
            <a:xfrm>
              <a:off x="1259" y="1120"/>
              <a:ext cx="96" cy="144"/>
            </a:xfrm>
            <a:prstGeom prst="rect">
              <a:avLst/>
            </a:prstGeom>
            <a:solidFill>
              <a:srgbClr val="A6562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30" name="Rectangle 130"/>
            <p:cNvSpPr>
              <a:spLocks noChangeArrowheads="1"/>
            </p:cNvSpPr>
            <p:nvPr/>
          </p:nvSpPr>
          <p:spPr bwMode="auto">
            <a:xfrm>
              <a:off x="1259" y="1264"/>
              <a:ext cx="96" cy="144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31" name="Rectangle 131"/>
            <p:cNvSpPr>
              <a:spLocks noChangeArrowheads="1"/>
            </p:cNvSpPr>
            <p:nvPr/>
          </p:nvSpPr>
          <p:spPr bwMode="auto">
            <a:xfrm>
              <a:off x="1501" y="978"/>
              <a:ext cx="96" cy="144"/>
            </a:xfrm>
            <a:prstGeom prst="rect">
              <a:avLst/>
            </a:prstGeom>
            <a:solidFill>
              <a:srgbClr val="A6562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32" name="Rectangle 132"/>
            <p:cNvSpPr>
              <a:spLocks noChangeArrowheads="1"/>
            </p:cNvSpPr>
            <p:nvPr/>
          </p:nvSpPr>
          <p:spPr bwMode="auto">
            <a:xfrm>
              <a:off x="1501" y="1122"/>
              <a:ext cx="96" cy="144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33" name="Rectangle 133"/>
            <p:cNvSpPr>
              <a:spLocks noChangeArrowheads="1"/>
            </p:cNvSpPr>
            <p:nvPr/>
          </p:nvSpPr>
          <p:spPr bwMode="auto">
            <a:xfrm>
              <a:off x="1501" y="1266"/>
              <a:ext cx="96" cy="144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34" name="Rectangle 134"/>
            <p:cNvSpPr>
              <a:spLocks noChangeArrowheads="1"/>
            </p:cNvSpPr>
            <p:nvPr/>
          </p:nvSpPr>
          <p:spPr bwMode="auto">
            <a:xfrm>
              <a:off x="1743" y="978"/>
              <a:ext cx="96" cy="144"/>
            </a:xfrm>
            <a:prstGeom prst="rect">
              <a:avLst/>
            </a:prstGeom>
            <a:solidFill>
              <a:srgbClr val="A6562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35" name="Rectangle 135"/>
            <p:cNvSpPr>
              <a:spLocks noChangeArrowheads="1"/>
            </p:cNvSpPr>
            <p:nvPr/>
          </p:nvSpPr>
          <p:spPr bwMode="auto">
            <a:xfrm>
              <a:off x="1743" y="1122"/>
              <a:ext cx="96" cy="144"/>
            </a:xfrm>
            <a:prstGeom prst="rect">
              <a:avLst/>
            </a:prstGeom>
            <a:solidFill>
              <a:srgbClr val="984EA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36" name="Rectangle 136"/>
            <p:cNvSpPr>
              <a:spLocks noChangeArrowheads="1"/>
            </p:cNvSpPr>
            <p:nvPr/>
          </p:nvSpPr>
          <p:spPr bwMode="auto">
            <a:xfrm>
              <a:off x="1743" y="1266"/>
              <a:ext cx="96" cy="144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37" name="Rectangle 137"/>
            <p:cNvSpPr>
              <a:spLocks noChangeArrowheads="1"/>
            </p:cNvSpPr>
            <p:nvPr/>
          </p:nvSpPr>
          <p:spPr bwMode="auto">
            <a:xfrm>
              <a:off x="1985" y="978"/>
              <a:ext cx="96" cy="144"/>
            </a:xfrm>
            <a:prstGeom prst="rect">
              <a:avLst/>
            </a:prstGeom>
            <a:solidFill>
              <a:srgbClr val="A6562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38" name="Rectangle 138"/>
            <p:cNvSpPr>
              <a:spLocks noChangeArrowheads="1"/>
            </p:cNvSpPr>
            <p:nvPr/>
          </p:nvSpPr>
          <p:spPr bwMode="auto">
            <a:xfrm>
              <a:off x="1985" y="1122"/>
              <a:ext cx="96" cy="144"/>
            </a:xfrm>
            <a:prstGeom prst="rect">
              <a:avLst/>
            </a:prstGeom>
            <a:solidFill>
              <a:srgbClr val="FFFD1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39" name="Rectangle 139"/>
            <p:cNvSpPr>
              <a:spLocks noChangeArrowheads="1"/>
            </p:cNvSpPr>
            <p:nvPr/>
          </p:nvSpPr>
          <p:spPr bwMode="auto">
            <a:xfrm>
              <a:off x="1985" y="1266"/>
              <a:ext cx="96" cy="144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40" name="Rectangle 140"/>
            <p:cNvSpPr>
              <a:spLocks noChangeArrowheads="1"/>
            </p:cNvSpPr>
            <p:nvPr/>
          </p:nvSpPr>
          <p:spPr bwMode="auto">
            <a:xfrm>
              <a:off x="2227" y="978"/>
              <a:ext cx="96" cy="144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41" name="Rectangle 141"/>
            <p:cNvSpPr>
              <a:spLocks noChangeArrowheads="1"/>
            </p:cNvSpPr>
            <p:nvPr/>
          </p:nvSpPr>
          <p:spPr bwMode="auto">
            <a:xfrm>
              <a:off x="2227" y="1122"/>
              <a:ext cx="96" cy="144"/>
            </a:xfrm>
            <a:prstGeom prst="rect">
              <a:avLst/>
            </a:prstGeom>
            <a:solidFill>
              <a:srgbClr val="A6562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42" name="Rectangle 142"/>
            <p:cNvSpPr>
              <a:spLocks noChangeArrowheads="1"/>
            </p:cNvSpPr>
            <p:nvPr/>
          </p:nvSpPr>
          <p:spPr bwMode="auto">
            <a:xfrm>
              <a:off x="2227" y="1266"/>
              <a:ext cx="96" cy="144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43" name="Rectangle 143"/>
            <p:cNvSpPr>
              <a:spLocks noChangeArrowheads="1"/>
            </p:cNvSpPr>
            <p:nvPr/>
          </p:nvSpPr>
          <p:spPr bwMode="auto">
            <a:xfrm>
              <a:off x="3170" y="976"/>
              <a:ext cx="96" cy="144"/>
            </a:xfrm>
            <a:prstGeom prst="rect">
              <a:avLst/>
            </a:prstGeom>
            <a:solidFill>
              <a:srgbClr val="984EA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44" name="Rectangle 144"/>
            <p:cNvSpPr>
              <a:spLocks noChangeArrowheads="1"/>
            </p:cNvSpPr>
            <p:nvPr/>
          </p:nvSpPr>
          <p:spPr bwMode="auto">
            <a:xfrm>
              <a:off x="3170" y="1120"/>
              <a:ext cx="96" cy="144"/>
            </a:xfrm>
            <a:prstGeom prst="rect">
              <a:avLst/>
            </a:prstGeom>
            <a:solidFill>
              <a:srgbClr val="A6562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45" name="Rectangle 145"/>
            <p:cNvSpPr>
              <a:spLocks noChangeArrowheads="1"/>
            </p:cNvSpPr>
            <p:nvPr/>
          </p:nvSpPr>
          <p:spPr bwMode="auto">
            <a:xfrm>
              <a:off x="3170" y="1264"/>
              <a:ext cx="96" cy="144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46" name="Rectangle 146"/>
            <p:cNvSpPr>
              <a:spLocks noChangeArrowheads="1"/>
            </p:cNvSpPr>
            <p:nvPr/>
          </p:nvSpPr>
          <p:spPr bwMode="auto">
            <a:xfrm>
              <a:off x="3654" y="978"/>
              <a:ext cx="96" cy="144"/>
            </a:xfrm>
            <a:prstGeom prst="rect">
              <a:avLst/>
            </a:prstGeom>
            <a:solidFill>
              <a:srgbClr val="984EA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47" name="Rectangle 147"/>
            <p:cNvSpPr>
              <a:spLocks noChangeArrowheads="1"/>
            </p:cNvSpPr>
            <p:nvPr/>
          </p:nvSpPr>
          <p:spPr bwMode="auto">
            <a:xfrm>
              <a:off x="3654" y="1122"/>
              <a:ext cx="96" cy="144"/>
            </a:xfrm>
            <a:prstGeom prst="rect">
              <a:avLst/>
            </a:prstGeom>
            <a:solidFill>
              <a:srgbClr val="984EA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48" name="Rectangle 148"/>
            <p:cNvSpPr>
              <a:spLocks noChangeArrowheads="1"/>
            </p:cNvSpPr>
            <p:nvPr/>
          </p:nvSpPr>
          <p:spPr bwMode="auto">
            <a:xfrm>
              <a:off x="3654" y="1266"/>
              <a:ext cx="96" cy="144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49" name="Rectangle 149"/>
            <p:cNvSpPr>
              <a:spLocks noChangeArrowheads="1"/>
            </p:cNvSpPr>
            <p:nvPr/>
          </p:nvSpPr>
          <p:spPr bwMode="auto">
            <a:xfrm>
              <a:off x="4138" y="978"/>
              <a:ext cx="96" cy="144"/>
            </a:xfrm>
            <a:prstGeom prst="rect">
              <a:avLst/>
            </a:prstGeom>
            <a:solidFill>
              <a:srgbClr val="FFFD1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50" name="Rectangle 150"/>
            <p:cNvSpPr>
              <a:spLocks noChangeArrowheads="1"/>
            </p:cNvSpPr>
            <p:nvPr/>
          </p:nvSpPr>
          <p:spPr bwMode="auto">
            <a:xfrm>
              <a:off x="4138" y="1122"/>
              <a:ext cx="96" cy="144"/>
            </a:xfrm>
            <a:prstGeom prst="rect">
              <a:avLst/>
            </a:prstGeom>
            <a:solidFill>
              <a:srgbClr val="A6562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51" name="Rectangle 151"/>
            <p:cNvSpPr>
              <a:spLocks noChangeArrowheads="1"/>
            </p:cNvSpPr>
            <p:nvPr/>
          </p:nvSpPr>
          <p:spPr bwMode="auto">
            <a:xfrm>
              <a:off x="4138" y="1266"/>
              <a:ext cx="96" cy="144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52" name="Rectangle 152"/>
            <p:cNvSpPr>
              <a:spLocks noChangeArrowheads="1"/>
            </p:cNvSpPr>
            <p:nvPr/>
          </p:nvSpPr>
          <p:spPr bwMode="auto">
            <a:xfrm>
              <a:off x="3896" y="978"/>
              <a:ext cx="96" cy="144"/>
            </a:xfrm>
            <a:prstGeom prst="rect">
              <a:avLst/>
            </a:prstGeom>
            <a:solidFill>
              <a:srgbClr val="984EA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53" name="Rectangle 153"/>
            <p:cNvSpPr>
              <a:spLocks noChangeArrowheads="1"/>
            </p:cNvSpPr>
            <p:nvPr/>
          </p:nvSpPr>
          <p:spPr bwMode="auto">
            <a:xfrm>
              <a:off x="3896" y="1122"/>
              <a:ext cx="96" cy="144"/>
            </a:xfrm>
            <a:prstGeom prst="rect">
              <a:avLst/>
            </a:prstGeom>
            <a:solidFill>
              <a:srgbClr val="FFFD1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54" name="Rectangle 154"/>
            <p:cNvSpPr>
              <a:spLocks noChangeArrowheads="1"/>
            </p:cNvSpPr>
            <p:nvPr/>
          </p:nvSpPr>
          <p:spPr bwMode="auto">
            <a:xfrm>
              <a:off x="3896" y="1266"/>
              <a:ext cx="96" cy="144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55" name="Rectangle 155"/>
            <p:cNvSpPr>
              <a:spLocks noChangeArrowheads="1"/>
            </p:cNvSpPr>
            <p:nvPr/>
          </p:nvSpPr>
          <p:spPr bwMode="auto">
            <a:xfrm>
              <a:off x="4864" y="978"/>
              <a:ext cx="96" cy="144"/>
            </a:xfrm>
            <a:prstGeom prst="rect">
              <a:avLst/>
            </a:prstGeom>
            <a:solidFill>
              <a:srgbClr val="FFFD1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56" name="Rectangle 156"/>
            <p:cNvSpPr>
              <a:spLocks noChangeArrowheads="1"/>
            </p:cNvSpPr>
            <p:nvPr/>
          </p:nvSpPr>
          <p:spPr bwMode="auto">
            <a:xfrm>
              <a:off x="4864" y="1122"/>
              <a:ext cx="96" cy="144"/>
            </a:xfrm>
            <a:prstGeom prst="rect">
              <a:avLst/>
            </a:prstGeom>
            <a:solidFill>
              <a:srgbClr val="FFFD1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57" name="Rectangle 157"/>
            <p:cNvSpPr>
              <a:spLocks noChangeArrowheads="1"/>
            </p:cNvSpPr>
            <p:nvPr/>
          </p:nvSpPr>
          <p:spPr bwMode="auto">
            <a:xfrm>
              <a:off x="4864" y="1266"/>
              <a:ext cx="96" cy="144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58" name="Rectangle 158"/>
            <p:cNvSpPr>
              <a:spLocks noChangeArrowheads="1"/>
            </p:cNvSpPr>
            <p:nvPr/>
          </p:nvSpPr>
          <p:spPr bwMode="auto">
            <a:xfrm>
              <a:off x="4622" y="976"/>
              <a:ext cx="96" cy="144"/>
            </a:xfrm>
            <a:prstGeom prst="rect">
              <a:avLst/>
            </a:prstGeom>
            <a:solidFill>
              <a:srgbClr val="FFFD1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59" name="Rectangle 159"/>
            <p:cNvSpPr>
              <a:spLocks noChangeArrowheads="1"/>
            </p:cNvSpPr>
            <p:nvPr/>
          </p:nvSpPr>
          <p:spPr bwMode="auto">
            <a:xfrm>
              <a:off x="4622" y="1120"/>
              <a:ext cx="96" cy="144"/>
            </a:xfrm>
            <a:prstGeom prst="rect">
              <a:avLst/>
            </a:prstGeom>
            <a:solidFill>
              <a:srgbClr val="984EA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60" name="Rectangle 160"/>
            <p:cNvSpPr>
              <a:spLocks noChangeArrowheads="1"/>
            </p:cNvSpPr>
            <p:nvPr/>
          </p:nvSpPr>
          <p:spPr bwMode="auto">
            <a:xfrm>
              <a:off x="4622" y="1264"/>
              <a:ext cx="96" cy="144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61" name="Text Box 161"/>
            <p:cNvSpPr txBox="1">
              <a:spLocks noChangeArrowheads="1"/>
            </p:cNvSpPr>
            <p:nvPr/>
          </p:nvSpPr>
          <p:spPr bwMode="auto">
            <a:xfrm>
              <a:off x="1211" y="143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58562" name="Text Box 162"/>
            <p:cNvSpPr txBox="1">
              <a:spLocks noChangeArrowheads="1"/>
            </p:cNvSpPr>
            <p:nvPr/>
          </p:nvSpPr>
          <p:spPr bwMode="auto">
            <a:xfrm>
              <a:off x="1937" y="143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358563" name="Text Box 163"/>
            <p:cNvSpPr txBox="1">
              <a:spLocks noChangeArrowheads="1"/>
            </p:cNvSpPr>
            <p:nvPr/>
          </p:nvSpPr>
          <p:spPr bwMode="auto">
            <a:xfrm>
              <a:off x="1695" y="143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358564" name="Text Box 164"/>
            <p:cNvSpPr txBox="1">
              <a:spLocks noChangeArrowheads="1"/>
            </p:cNvSpPr>
            <p:nvPr/>
          </p:nvSpPr>
          <p:spPr bwMode="auto">
            <a:xfrm>
              <a:off x="2420" y="143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358565" name="Text Box 165"/>
            <p:cNvSpPr txBox="1">
              <a:spLocks noChangeArrowheads="1"/>
            </p:cNvSpPr>
            <p:nvPr/>
          </p:nvSpPr>
          <p:spPr bwMode="auto">
            <a:xfrm>
              <a:off x="2179" y="143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358566" name="Text Box 166"/>
            <p:cNvSpPr txBox="1">
              <a:spLocks noChangeArrowheads="1"/>
            </p:cNvSpPr>
            <p:nvPr/>
          </p:nvSpPr>
          <p:spPr bwMode="auto">
            <a:xfrm>
              <a:off x="2880" y="143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8</a:t>
              </a:r>
            </a:p>
          </p:txBody>
        </p:sp>
        <p:sp>
          <p:nvSpPr>
            <p:cNvPr id="358567" name="Text Box 167"/>
            <p:cNvSpPr txBox="1">
              <a:spLocks noChangeArrowheads="1"/>
            </p:cNvSpPr>
            <p:nvPr/>
          </p:nvSpPr>
          <p:spPr bwMode="auto">
            <a:xfrm>
              <a:off x="2638" y="143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358568" name="Text Box 168"/>
            <p:cNvSpPr txBox="1">
              <a:spLocks noChangeArrowheads="1"/>
            </p:cNvSpPr>
            <p:nvPr/>
          </p:nvSpPr>
          <p:spPr bwMode="auto">
            <a:xfrm>
              <a:off x="1453" y="143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358569" name="Text Box 169"/>
            <p:cNvSpPr txBox="1">
              <a:spLocks noChangeArrowheads="1"/>
            </p:cNvSpPr>
            <p:nvPr/>
          </p:nvSpPr>
          <p:spPr bwMode="auto">
            <a:xfrm>
              <a:off x="3122" y="143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9</a:t>
              </a:r>
            </a:p>
          </p:txBody>
        </p:sp>
        <p:sp>
          <p:nvSpPr>
            <p:cNvPr id="358570" name="Text Box 170"/>
            <p:cNvSpPr txBox="1">
              <a:spLocks noChangeArrowheads="1"/>
            </p:cNvSpPr>
            <p:nvPr/>
          </p:nvSpPr>
          <p:spPr bwMode="auto">
            <a:xfrm>
              <a:off x="3316" y="1436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10</a:t>
              </a:r>
            </a:p>
          </p:txBody>
        </p:sp>
        <p:sp>
          <p:nvSpPr>
            <p:cNvPr id="358571" name="Text Box 171"/>
            <p:cNvSpPr txBox="1">
              <a:spLocks noChangeArrowheads="1"/>
            </p:cNvSpPr>
            <p:nvPr/>
          </p:nvSpPr>
          <p:spPr bwMode="auto">
            <a:xfrm>
              <a:off x="3558" y="1436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11</a:t>
              </a:r>
            </a:p>
          </p:txBody>
        </p:sp>
        <p:sp>
          <p:nvSpPr>
            <p:cNvPr id="358572" name="Text Box 172"/>
            <p:cNvSpPr txBox="1">
              <a:spLocks noChangeArrowheads="1"/>
            </p:cNvSpPr>
            <p:nvPr/>
          </p:nvSpPr>
          <p:spPr bwMode="auto">
            <a:xfrm>
              <a:off x="3799" y="1436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12</a:t>
              </a:r>
            </a:p>
          </p:txBody>
        </p:sp>
        <p:sp>
          <p:nvSpPr>
            <p:cNvPr id="358573" name="Rectangle 173"/>
            <p:cNvSpPr>
              <a:spLocks noChangeArrowheads="1"/>
            </p:cNvSpPr>
            <p:nvPr/>
          </p:nvSpPr>
          <p:spPr bwMode="auto">
            <a:xfrm>
              <a:off x="2469" y="976"/>
              <a:ext cx="96" cy="144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74" name="Rectangle 174"/>
            <p:cNvSpPr>
              <a:spLocks noChangeArrowheads="1"/>
            </p:cNvSpPr>
            <p:nvPr/>
          </p:nvSpPr>
          <p:spPr bwMode="auto">
            <a:xfrm>
              <a:off x="2469" y="1120"/>
              <a:ext cx="96" cy="144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75" name="Rectangle 175"/>
            <p:cNvSpPr>
              <a:spLocks noChangeArrowheads="1"/>
            </p:cNvSpPr>
            <p:nvPr/>
          </p:nvSpPr>
          <p:spPr bwMode="auto">
            <a:xfrm>
              <a:off x="2469" y="1264"/>
              <a:ext cx="96" cy="144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76" name="Rectangle 176"/>
            <p:cNvSpPr>
              <a:spLocks noChangeArrowheads="1"/>
            </p:cNvSpPr>
            <p:nvPr/>
          </p:nvSpPr>
          <p:spPr bwMode="auto">
            <a:xfrm>
              <a:off x="2687" y="978"/>
              <a:ext cx="96" cy="144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77" name="Rectangle 177"/>
            <p:cNvSpPr>
              <a:spLocks noChangeArrowheads="1"/>
            </p:cNvSpPr>
            <p:nvPr/>
          </p:nvSpPr>
          <p:spPr bwMode="auto">
            <a:xfrm>
              <a:off x="2687" y="1122"/>
              <a:ext cx="96" cy="144"/>
            </a:xfrm>
            <a:prstGeom prst="rect">
              <a:avLst/>
            </a:prstGeom>
            <a:solidFill>
              <a:srgbClr val="984EA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78" name="Rectangle 178"/>
            <p:cNvSpPr>
              <a:spLocks noChangeArrowheads="1"/>
            </p:cNvSpPr>
            <p:nvPr/>
          </p:nvSpPr>
          <p:spPr bwMode="auto">
            <a:xfrm>
              <a:off x="2687" y="1266"/>
              <a:ext cx="96" cy="144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79" name="Rectangle 179"/>
            <p:cNvSpPr>
              <a:spLocks noChangeArrowheads="1"/>
            </p:cNvSpPr>
            <p:nvPr/>
          </p:nvSpPr>
          <p:spPr bwMode="auto">
            <a:xfrm>
              <a:off x="3412" y="978"/>
              <a:ext cx="96" cy="144"/>
            </a:xfrm>
            <a:prstGeom prst="rect">
              <a:avLst/>
            </a:prstGeom>
            <a:solidFill>
              <a:srgbClr val="984EA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80" name="Rectangle 180"/>
            <p:cNvSpPr>
              <a:spLocks noChangeArrowheads="1"/>
            </p:cNvSpPr>
            <p:nvPr/>
          </p:nvSpPr>
          <p:spPr bwMode="auto">
            <a:xfrm>
              <a:off x="3412" y="1122"/>
              <a:ext cx="96" cy="144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81" name="Rectangle 181"/>
            <p:cNvSpPr>
              <a:spLocks noChangeArrowheads="1"/>
            </p:cNvSpPr>
            <p:nvPr/>
          </p:nvSpPr>
          <p:spPr bwMode="auto">
            <a:xfrm>
              <a:off x="3412" y="1266"/>
              <a:ext cx="96" cy="144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82" name="Rectangle 182"/>
            <p:cNvSpPr>
              <a:spLocks noChangeArrowheads="1"/>
            </p:cNvSpPr>
            <p:nvPr/>
          </p:nvSpPr>
          <p:spPr bwMode="auto">
            <a:xfrm>
              <a:off x="4380" y="978"/>
              <a:ext cx="96" cy="144"/>
            </a:xfrm>
            <a:prstGeom prst="rect">
              <a:avLst/>
            </a:prstGeom>
            <a:solidFill>
              <a:srgbClr val="FFFD1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83" name="Rectangle 183"/>
            <p:cNvSpPr>
              <a:spLocks noChangeArrowheads="1"/>
            </p:cNvSpPr>
            <p:nvPr/>
          </p:nvSpPr>
          <p:spPr bwMode="auto">
            <a:xfrm>
              <a:off x="4380" y="1122"/>
              <a:ext cx="96" cy="144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84" name="Rectangle 184"/>
            <p:cNvSpPr>
              <a:spLocks noChangeArrowheads="1"/>
            </p:cNvSpPr>
            <p:nvPr/>
          </p:nvSpPr>
          <p:spPr bwMode="auto">
            <a:xfrm>
              <a:off x="4380" y="1266"/>
              <a:ext cx="96" cy="144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85" name="Text Box 185"/>
            <p:cNvSpPr txBox="1">
              <a:spLocks noChangeArrowheads="1"/>
            </p:cNvSpPr>
            <p:nvPr/>
          </p:nvSpPr>
          <p:spPr bwMode="auto">
            <a:xfrm>
              <a:off x="4041" y="1436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13</a:t>
              </a:r>
            </a:p>
          </p:txBody>
        </p:sp>
        <p:sp>
          <p:nvSpPr>
            <p:cNvPr id="358586" name="Text Box 186"/>
            <p:cNvSpPr txBox="1">
              <a:spLocks noChangeArrowheads="1"/>
            </p:cNvSpPr>
            <p:nvPr/>
          </p:nvSpPr>
          <p:spPr bwMode="auto">
            <a:xfrm>
              <a:off x="4283" y="1436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14</a:t>
              </a:r>
            </a:p>
          </p:txBody>
        </p:sp>
        <p:sp>
          <p:nvSpPr>
            <p:cNvPr id="358587" name="Text Box 187"/>
            <p:cNvSpPr txBox="1">
              <a:spLocks noChangeArrowheads="1"/>
            </p:cNvSpPr>
            <p:nvPr/>
          </p:nvSpPr>
          <p:spPr bwMode="auto">
            <a:xfrm>
              <a:off x="4525" y="1436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15</a:t>
              </a:r>
            </a:p>
          </p:txBody>
        </p:sp>
        <p:sp>
          <p:nvSpPr>
            <p:cNvPr id="358588" name="Text Box 188"/>
            <p:cNvSpPr txBox="1">
              <a:spLocks noChangeArrowheads="1"/>
            </p:cNvSpPr>
            <p:nvPr/>
          </p:nvSpPr>
          <p:spPr bwMode="auto">
            <a:xfrm>
              <a:off x="4767" y="1436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16</a:t>
              </a:r>
            </a:p>
          </p:txBody>
        </p:sp>
        <p:sp>
          <p:nvSpPr>
            <p:cNvPr id="358589" name="Rectangle 189"/>
            <p:cNvSpPr>
              <a:spLocks noChangeArrowheads="1"/>
            </p:cNvSpPr>
            <p:nvPr/>
          </p:nvSpPr>
          <p:spPr bwMode="auto">
            <a:xfrm>
              <a:off x="2928" y="977"/>
              <a:ext cx="96" cy="144"/>
            </a:xfrm>
            <a:prstGeom prst="rect">
              <a:avLst/>
            </a:prstGeom>
            <a:solidFill>
              <a:srgbClr val="FFFD1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90" name="Rectangle 190"/>
            <p:cNvSpPr>
              <a:spLocks noChangeArrowheads="1"/>
            </p:cNvSpPr>
            <p:nvPr/>
          </p:nvSpPr>
          <p:spPr bwMode="auto">
            <a:xfrm>
              <a:off x="2928" y="1121"/>
              <a:ext cx="96" cy="144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91" name="Rectangle 191"/>
            <p:cNvSpPr>
              <a:spLocks noChangeArrowheads="1"/>
            </p:cNvSpPr>
            <p:nvPr/>
          </p:nvSpPr>
          <p:spPr bwMode="auto">
            <a:xfrm>
              <a:off x="2928" y="1265"/>
              <a:ext cx="96" cy="144"/>
            </a:xfrm>
            <a:prstGeom prst="rect">
              <a:avLst/>
            </a:prstGeom>
            <a:solidFill>
              <a:srgbClr val="4DAF4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92" name="Line 192"/>
          <p:cNvSpPr>
            <a:spLocks noChangeShapeType="1"/>
          </p:cNvSpPr>
          <p:nvPr/>
        </p:nvSpPr>
        <p:spPr bwMode="auto">
          <a:xfrm>
            <a:off x="4991100" y="1955800"/>
            <a:ext cx="0" cy="203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93" name="Line 193"/>
          <p:cNvSpPr>
            <a:spLocks noChangeShapeType="1"/>
          </p:cNvSpPr>
          <p:nvPr/>
        </p:nvSpPr>
        <p:spPr bwMode="auto">
          <a:xfrm>
            <a:off x="6465888" y="2008188"/>
            <a:ext cx="0" cy="194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94" name="Line 194"/>
          <p:cNvSpPr>
            <a:spLocks noChangeShapeType="1"/>
          </p:cNvSpPr>
          <p:nvPr/>
        </p:nvSpPr>
        <p:spPr bwMode="auto">
          <a:xfrm>
            <a:off x="7991475" y="1971675"/>
            <a:ext cx="0" cy="1993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95" name="Text Box 195"/>
          <p:cNvSpPr txBox="1">
            <a:spLocks noChangeArrowheads="1"/>
          </p:cNvSpPr>
          <p:nvPr/>
        </p:nvSpPr>
        <p:spPr bwMode="auto">
          <a:xfrm>
            <a:off x="2613025" y="5446713"/>
            <a:ext cx="184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58596" name="Rectangle 196"/>
          <p:cNvSpPr>
            <a:spLocks noChangeArrowheads="1"/>
          </p:cNvSpPr>
          <p:nvPr/>
        </p:nvSpPr>
        <p:spPr bwMode="auto">
          <a:xfrm>
            <a:off x="3187700" y="5346700"/>
            <a:ext cx="2724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Create Base4 Addresses</a:t>
            </a:r>
          </a:p>
          <a:p>
            <a:r>
              <a:rPr lang="en-US" altLang="en-US">
                <a:latin typeface="Arial" panose="020B0604020202020204" pitchFamily="34" charset="0"/>
              </a:rPr>
              <a:t>Reverse Address Digits</a:t>
            </a:r>
          </a:p>
        </p:txBody>
      </p:sp>
      <p:sp>
        <p:nvSpPr>
          <p:cNvPr id="358597" name="Rectangle 197"/>
          <p:cNvSpPr>
            <a:spLocks noChangeArrowheads="1"/>
          </p:cNvSpPr>
          <p:nvPr/>
        </p:nvSpPr>
        <p:spPr bwMode="auto">
          <a:xfrm>
            <a:off x="6108700" y="5359400"/>
            <a:ext cx="2432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Sort</a:t>
            </a:r>
          </a:p>
          <a:p>
            <a:r>
              <a:rPr lang="en-US" altLang="en-US">
                <a:latin typeface="Arial" panose="020B0604020202020204" pitchFamily="34" charset="0"/>
              </a:rPr>
              <a:t>Assign RHO Site Nos.</a:t>
            </a:r>
          </a:p>
        </p:txBody>
      </p:sp>
    </p:spTree>
    <p:extLst>
      <p:ext uri="{BB962C8B-B14F-4D97-AF65-F5344CB8AC3E}">
        <p14:creationId xmlns:p14="http://schemas.microsoft.com/office/powerpoint/2010/main" val="110927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58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58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58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58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58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58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58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8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8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58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85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85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58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5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3" grpId="0"/>
      <p:bldP spid="358404" grpId="0" animBg="1"/>
      <p:bldP spid="358405" grpId="0" animBg="1"/>
      <p:bldP spid="358592" grpId="0" animBg="1"/>
      <p:bldP spid="358593" grpId="0" animBg="1"/>
      <p:bldP spid="35859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cool things about GRTS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We can emphasize sub-populations in two ways – </a:t>
            </a:r>
          </a:p>
          <a:p>
            <a:pPr lvl="1"/>
            <a:r>
              <a:rPr lang="en-US" dirty="0" smtClean="0"/>
              <a:t>We can require that the overall ‘n’ is allocated in a precise way (i.e. stratification)</a:t>
            </a:r>
          </a:p>
          <a:p>
            <a:pPr lvl="1"/>
            <a:r>
              <a:rPr lang="en-US" dirty="0" smtClean="0"/>
              <a:t>We can also tweak the inclusion probabilities to get close to what we want, but still leave some randomness (I like this one better but both are ok)</a:t>
            </a:r>
          </a:p>
          <a:p>
            <a:r>
              <a:rPr lang="en-US" dirty="0" smtClean="0"/>
              <a:t>Remember that any contiguous sample is random and balanced</a:t>
            </a:r>
          </a:p>
          <a:p>
            <a:r>
              <a:rPr lang="en-US" dirty="0" smtClean="0"/>
              <a:t>Sites can be dropped, or the sample plan adjusted on the fly (by an expert only please!) so long as there is no bias and analysis takes it into account</a:t>
            </a:r>
          </a:p>
          <a:p>
            <a:r>
              <a:rPr lang="en-US" dirty="0" smtClean="0"/>
              <a:t>You can add two GRTS samples together and they remain random and balanced (mostly)</a:t>
            </a:r>
          </a:p>
          <a:p>
            <a:r>
              <a:rPr lang="en-US" dirty="0" smtClean="0"/>
              <a:t>Built for aquatic resources but good for any spatial sample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83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for trend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simplest approach is to simply sample the restoration project across multiple years</a:t>
            </a:r>
          </a:p>
          <a:p>
            <a:pPr lvl="1"/>
            <a:r>
              <a:rPr lang="en-US" dirty="0" smtClean="0"/>
              <a:t>But this doesn’t tell us if the change is due to restoration or other unrelated factors</a:t>
            </a:r>
          </a:p>
          <a:p>
            <a:r>
              <a:rPr lang="en-US" dirty="0" smtClean="0"/>
              <a:t>So we add in a control, also sampled across time</a:t>
            </a:r>
          </a:p>
          <a:p>
            <a:pPr lvl="1"/>
            <a:r>
              <a:rPr lang="en-US" dirty="0" smtClean="0"/>
              <a:t>But this doesn’t let us keep track of changes across the landscape</a:t>
            </a:r>
          </a:p>
          <a:p>
            <a:r>
              <a:rPr lang="en-US" dirty="0" smtClean="0"/>
              <a:t>Panel designs allow us to do a lot with a little</a:t>
            </a:r>
          </a:p>
          <a:p>
            <a:pPr lvl="1"/>
            <a:r>
              <a:rPr lang="en-US" dirty="0" smtClean="0"/>
              <a:t>It’s a compromise between trend and 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3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 </a:t>
            </a:r>
            <a:r>
              <a:rPr lang="en-US" dirty="0"/>
              <a:t>1:00 – 1:30</a:t>
            </a:r>
            <a:endParaRPr lang="en-US" dirty="0" smtClean="0"/>
          </a:p>
          <a:p>
            <a:r>
              <a:rPr lang="en-US" dirty="0" err="1" smtClean="0"/>
              <a:t>Fetcho</a:t>
            </a:r>
            <a:r>
              <a:rPr lang="en-US" dirty="0" smtClean="0"/>
              <a:t> </a:t>
            </a:r>
            <a:r>
              <a:rPr lang="en-US" dirty="0"/>
              <a:t>1:30 – 2:00</a:t>
            </a:r>
            <a:endParaRPr lang="en-US" dirty="0" smtClean="0"/>
          </a:p>
          <a:p>
            <a:r>
              <a:rPr lang="en-US" dirty="0" smtClean="0"/>
              <a:t>Design 2:00 – 3:00</a:t>
            </a:r>
          </a:p>
          <a:p>
            <a:r>
              <a:rPr lang="en-US" dirty="0" smtClean="0"/>
              <a:t>Analysis 3:00 – 4:00</a:t>
            </a:r>
          </a:p>
          <a:p>
            <a:r>
              <a:rPr lang="en-US" dirty="0" smtClean="0"/>
              <a:t>Q&amp;A and/or project discussions 4:00 – 5:00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393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Partially augmented serially alternating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The more yearly revisits the better the site specific trend estimate (for those sites)</a:t>
            </a:r>
          </a:p>
          <a:p>
            <a:r>
              <a:rPr lang="en-US" dirty="0" smtClean="0"/>
              <a:t>The more we spread out across the landscape, the better the landscape scale trend estimate (but we lose power and introduce noise)</a:t>
            </a:r>
          </a:p>
          <a:p>
            <a:r>
              <a:rPr lang="en-US" dirty="0" smtClean="0"/>
              <a:t>Its </a:t>
            </a:r>
            <a:r>
              <a:rPr lang="en-US" u="sng" dirty="0" smtClean="0"/>
              <a:t>really</a:t>
            </a:r>
            <a:r>
              <a:rPr lang="en-US" dirty="0" smtClean="0"/>
              <a:t> easy to build these with GRTS if you get the theory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00" name="Picture 4" descr="https://groups.nceas.ucsb.edu/monitoring-kb/dot/graphics/ODFW%20PANEL%20SAMPLING%20DESIGN.jpg/image_pre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67" y="1906105"/>
            <a:ext cx="5512533" cy="413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55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much to sample – Power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Allows </a:t>
            </a:r>
            <a:r>
              <a:rPr lang="en-US" dirty="0"/>
              <a:t>us to determine the sample size required to detect an effect of a given size with a given degree of confidence. Conversely, it allows us to determine the probability of detecting an effect of a given size with a given level of confidence, under sample size constraints.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following </a:t>
            </a:r>
            <a:r>
              <a:rPr lang="en-US" b="1" dirty="0"/>
              <a:t>four quantities</a:t>
            </a:r>
            <a:r>
              <a:rPr lang="en-US" dirty="0"/>
              <a:t> have an intimate relationship:</a:t>
            </a:r>
          </a:p>
          <a:p>
            <a:pPr lvl="1"/>
            <a:r>
              <a:rPr lang="en-US" dirty="0"/>
              <a:t>sample </a:t>
            </a:r>
            <a:r>
              <a:rPr lang="en-US" dirty="0" smtClean="0"/>
              <a:t>size (This is what we can control)</a:t>
            </a:r>
            <a:endParaRPr lang="en-US" dirty="0"/>
          </a:p>
          <a:p>
            <a:pPr lvl="1"/>
            <a:r>
              <a:rPr lang="en-US" dirty="0"/>
              <a:t>effect </a:t>
            </a:r>
            <a:r>
              <a:rPr lang="en-US" dirty="0" smtClean="0"/>
              <a:t>size (We can’t control this)</a:t>
            </a:r>
            <a:endParaRPr lang="en-US" dirty="0"/>
          </a:p>
          <a:p>
            <a:pPr lvl="1"/>
            <a:r>
              <a:rPr lang="en-US" dirty="0"/>
              <a:t>significance level = P(Type I error) = probability of finding an effect that is not </a:t>
            </a:r>
            <a:r>
              <a:rPr lang="en-US" dirty="0" smtClean="0"/>
              <a:t>there (This is a decision we make during design)</a:t>
            </a:r>
            <a:endParaRPr lang="en-US" dirty="0"/>
          </a:p>
          <a:p>
            <a:pPr lvl="1"/>
            <a:r>
              <a:rPr lang="en-US" dirty="0"/>
              <a:t>power = 1 - P(Type II error) = probability of finding an effect that is </a:t>
            </a:r>
            <a:r>
              <a:rPr lang="en-US" dirty="0" smtClean="0"/>
              <a:t>there (another decision we make)</a:t>
            </a:r>
            <a:endParaRPr lang="en-US" dirty="0"/>
          </a:p>
          <a:p>
            <a:pPr lvl="1"/>
            <a:r>
              <a:rPr lang="en-US" dirty="0"/>
              <a:t>Given any three, we can determine the fourth.</a:t>
            </a:r>
          </a:p>
        </p:txBody>
      </p:sp>
    </p:spTree>
    <p:extLst>
      <p:ext uri="{BB962C8B-B14F-4D97-AF65-F5344CB8AC3E}">
        <p14:creationId xmlns:p14="http://schemas.microsoft.com/office/powerpoint/2010/main" val="80143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pain of a data poor environment…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As you can see to the right, its clear that unless we have a big effect, it is hard to find for the type of sample sizes common in restoration monitoring</a:t>
            </a:r>
          </a:p>
          <a:p>
            <a:r>
              <a:rPr lang="en-US" dirty="0" smtClean="0"/>
              <a:t>The take home message is to focus on relatively large changes in your design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www.statmethods.net/stats/images/samplesiz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410" y="1869452"/>
            <a:ext cx="4263683" cy="426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602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discussion of reference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Restoration vs reference is a specialized case of a ‘paired sample’</a:t>
            </a:r>
          </a:p>
          <a:p>
            <a:r>
              <a:rPr lang="en-US" dirty="0" smtClean="0"/>
              <a:t>Paired sample designs are intended to isolate the effects of an intervention from other factors that may influence the variable of interest</a:t>
            </a:r>
          </a:p>
          <a:p>
            <a:r>
              <a:rPr lang="en-US" dirty="0" smtClean="0"/>
              <a:t>If we sample restoration and reference across time, we effectively have a double paired sample</a:t>
            </a:r>
          </a:p>
          <a:p>
            <a:r>
              <a:rPr lang="en-US" dirty="0" smtClean="0"/>
              <a:t>A control site is one that is close to identical to our restoration site, except that no restoration has been done</a:t>
            </a:r>
          </a:p>
          <a:p>
            <a:pPr lvl="1"/>
            <a:r>
              <a:rPr lang="en-US" dirty="0" smtClean="0"/>
              <a:t>Usually this is accomplished by selecting a site in physical proximity</a:t>
            </a:r>
          </a:p>
          <a:p>
            <a:r>
              <a:rPr lang="en-US" dirty="0" smtClean="0"/>
              <a:t>A reference site reflects the characteristics that we </a:t>
            </a:r>
            <a:r>
              <a:rPr lang="en-US" b="1" i="1" dirty="0" smtClean="0"/>
              <a:t>want</a:t>
            </a:r>
            <a:r>
              <a:rPr lang="en-US" dirty="0" smtClean="0"/>
              <a:t> to see in our restoration sites</a:t>
            </a:r>
          </a:p>
          <a:p>
            <a:pPr lvl="1"/>
            <a:r>
              <a:rPr lang="en-US" dirty="0" smtClean="0"/>
              <a:t>This can be hand selected or based on a GIS disturbance metric (e.g. road crossings)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86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30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0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Section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 </a:t>
            </a:r>
            <a:r>
              <a:rPr lang="en-US" dirty="0"/>
              <a:t>a reproducible analytical pipeline with the R software package.</a:t>
            </a:r>
          </a:p>
          <a:p>
            <a:r>
              <a:rPr lang="en-US" dirty="0" smtClean="0"/>
              <a:t>Utilize </a:t>
            </a:r>
            <a:r>
              <a:rPr lang="en-US" dirty="0"/>
              <a:t>basic QA/QC and data management processes and considerations.</a:t>
            </a:r>
          </a:p>
          <a:p>
            <a:r>
              <a:rPr lang="en-US" dirty="0" smtClean="0"/>
              <a:t>Move </a:t>
            </a:r>
            <a:r>
              <a:rPr lang="en-US" dirty="0"/>
              <a:t>beyond t-testing with Bayesian analysis, relative risk, and other indicators of success.</a:t>
            </a:r>
          </a:p>
          <a:p>
            <a:r>
              <a:rPr lang="en-US" dirty="0" smtClean="0"/>
              <a:t>Analyze </a:t>
            </a:r>
            <a:r>
              <a:rPr lang="en-US" dirty="0"/>
              <a:t>trend and control for landscape variables.</a:t>
            </a:r>
          </a:p>
          <a:p>
            <a:r>
              <a:rPr lang="en-US" dirty="0" smtClean="0"/>
              <a:t>Make </a:t>
            </a:r>
            <a:r>
              <a:rPr lang="en-US" dirty="0"/>
              <a:t>your data available and accessible with ESRI geo-databases and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r>
              <a:rPr lang="en-US" dirty="0" smtClean="0"/>
              <a:t>Analyze </a:t>
            </a:r>
            <a:r>
              <a:rPr lang="en-US" dirty="0"/>
              <a:t>and express uncertainty in your results.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27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field to the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the data from the field to the computer is a non trivial task, can be a substantial constraint in the analytical pipeline</a:t>
            </a:r>
          </a:p>
          <a:p>
            <a:r>
              <a:rPr lang="en-US" dirty="0" smtClean="0"/>
              <a:t>Building a good technology interface at this stage pays big dividends – </a:t>
            </a:r>
          </a:p>
          <a:p>
            <a:pPr lvl="1"/>
            <a:r>
              <a:rPr lang="en-US" dirty="0" smtClean="0"/>
              <a:t>QA/QC </a:t>
            </a:r>
            <a:r>
              <a:rPr lang="en-US" dirty="0" smtClean="0"/>
              <a:t>“</a:t>
            </a:r>
            <a:r>
              <a:rPr lang="en-US" dirty="0" smtClean="0"/>
              <a:t>on the fly” by alerting field staff to unreasonable or missing </a:t>
            </a:r>
            <a:r>
              <a:rPr lang="en-US" dirty="0" smtClean="0"/>
              <a:t>values</a:t>
            </a:r>
            <a:endParaRPr lang="en-US" dirty="0" smtClean="0"/>
          </a:p>
          <a:p>
            <a:pPr lvl="1"/>
            <a:r>
              <a:rPr lang="en-US" dirty="0" smtClean="0"/>
              <a:t>Data can be transferred digitally, often times immediately following data collection</a:t>
            </a:r>
          </a:p>
          <a:p>
            <a:pPr lvl="1"/>
            <a:r>
              <a:rPr lang="en-US" dirty="0" smtClean="0"/>
              <a:t>Data import and pre-processing can happen almost instantaneously, often before the crew even gets back to the office</a:t>
            </a:r>
          </a:p>
          <a:p>
            <a:r>
              <a:rPr lang="en-US" dirty="0" smtClean="0"/>
              <a:t>With modern smart phone and GPS technology there is no reason not to build a data entry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3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consider in building your interface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Although in some cases you may need an expensive and integrated GPS unit (e.g. Trimble and the like) for most purposes as a monitoring professional this level of detail is unnecessary.</a:t>
            </a:r>
          </a:p>
          <a:p>
            <a:r>
              <a:rPr lang="en-US" dirty="0" smtClean="0"/>
              <a:t>Ideally every interface should include the following – </a:t>
            </a:r>
          </a:p>
          <a:p>
            <a:pPr lvl="1"/>
            <a:r>
              <a:rPr lang="en-US" dirty="0" smtClean="0"/>
              <a:t>Flexible constraints on what is allowed for each field</a:t>
            </a:r>
          </a:p>
          <a:p>
            <a:pPr lvl="1"/>
            <a:r>
              <a:rPr lang="en-US" dirty="0" smtClean="0"/>
              <a:t>Export as a csv, txt, or other machine readable table</a:t>
            </a:r>
          </a:p>
          <a:p>
            <a:pPr lvl="1"/>
            <a:r>
              <a:rPr lang="en-US" dirty="0" smtClean="0"/>
              <a:t>Geospatial integration (at least be able to drop a pin)</a:t>
            </a:r>
          </a:p>
          <a:p>
            <a:r>
              <a:rPr lang="en-US" dirty="0" smtClean="0"/>
              <a:t>There are MANY options out there – I picked Fulcrum as an example</a:t>
            </a:r>
          </a:p>
          <a:p>
            <a:r>
              <a:rPr lang="en-US" dirty="0" smtClean="0"/>
              <a:t>Beta test with your crew – and be prepared for complaints</a:t>
            </a:r>
          </a:p>
        </p:txBody>
      </p:sp>
    </p:spTree>
    <p:extLst>
      <p:ext uri="{BB962C8B-B14F-4D97-AF65-F5344CB8AC3E}">
        <p14:creationId xmlns:p14="http://schemas.microsoft.com/office/powerpoint/2010/main" val="233373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Fulcrum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Took less than 15 minutes to sign up and deploy a spatially enabled form</a:t>
            </a:r>
          </a:p>
          <a:p>
            <a:r>
              <a:rPr lang="en-US" dirty="0" smtClean="0"/>
              <a:t>Lots of great templates</a:t>
            </a:r>
          </a:p>
          <a:p>
            <a:r>
              <a:rPr lang="en-US" dirty="0" smtClean="0"/>
              <a:t>Exports as a csv</a:t>
            </a:r>
          </a:p>
          <a:p>
            <a:r>
              <a:rPr lang="en-US" dirty="0" smtClean="0"/>
              <a:t>Even if you don’t have good cellular coverage, you should still take as much digital data as possible</a:t>
            </a:r>
          </a:p>
          <a:p>
            <a:r>
              <a:rPr lang="en-US" dirty="0"/>
              <a:t>http://www.fulcrumapp.com/</a:t>
            </a:r>
          </a:p>
          <a:p>
            <a:endParaRPr lang="en-US" dirty="0" smtClean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62850" y="1867694"/>
            <a:ext cx="24003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28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3261"/>
            <a:ext cx="10515600" cy="1325563"/>
          </a:xfrm>
        </p:spPr>
        <p:txBody>
          <a:bodyPr/>
          <a:lstStyle/>
          <a:p>
            <a:r>
              <a:rPr lang="en-US" dirty="0" smtClean="0"/>
              <a:t>About me…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Jedi Knight</a:t>
            </a:r>
          </a:p>
          <a:p>
            <a:r>
              <a:rPr lang="en-US" dirty="0" smtClean="0"/>
              <a:t>Master of Science</a:t>
            </a:r>
          </a:p>
          <a:p>
            <a:r>
              <a:rPr lang="en-US" dirty="0" smtClean="0"/>
              <a:t>Data Nerd</a:t>
            </a:r>
          </a:p>
          <a:p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8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the analytical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One of the most immediate advantages to 1) taking good digital data and 2) using a code based analytical pipeline (e.g. R) is that data can be processed almost instantaneously. </a:t>
            </a:r>
          </a:p>
          <a:p>
            <a:r>
              <a:rPr lang="en-US" dirty="0" smtClean="0"/>
              <a:t>This is the upside of being in a data ‘poor’ environment</a:t>
            </a:r>
          </a:p>
          <a:p>
            <a:r>
              <a:rPr lang="en-US" b="1" u="sng" dirty="0" smtClean="0"/>
              <a:t>You should never need to open Excel</a:t>
            </a:r>
            <a:r>
              <a:rPr lang="en-US" dirty="0" smtClean="0"/>
              <a:t>.  Spreadsheets are not your friend!!!</a:t>
            </a:r>
          </a:p>
          <a:p>
            <a:r>
              <a:rPr lang="en-US" dirty="0" smtClean="0"/>
              <a:t>Time required to analyze a given dataset increases ~exponentially in a spreadsheet as the dataset grows - Big O(</a:t>
            </a:r>
            <a:r>
              <a:rPr lang="en-US" dirty="0" err="1" smtClean="0"/>
              <a:t>c^n</a:t>
            </a:r>
            <a:r>
              <a:rPr lang="en-US" dirty="0" smtClean="0"/>
              <a:t>)</a:t>
            </a:r>
          </a:p>
          <a:p>
            <a:r>
              <a:rPr lang="en-US" dirty="0" smtClean="0"/>
              <a:t>Time required to analyze data with code is effectively constant - Big O(c)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35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 and test your pipeline early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 two part, iterative process</a:t>
            </a:r>
          </a:p>
          <a:p>
            <a:r>
              <a:rPr lang="en-US" dirty="0" smtClean="0"/>
              <a:t>First simulate data in R</a:t>
            </a:r>
          </a:p>
          <a:p>
            <a:pPr lvl="1"/>
            <a:r>
              <a:rPr lang="en-US" dirty="0" smtClean="0"/>
              <a:t>This gives you a ‘stub’ to test the pipeline with</a:t>
            </a:r>
          </a:p>
          <a:p>
            <a:pPr lvl="1"/>
            <a:r>
              <a:rPr lang="en-US" dirty="0" smtClean="0"/>
              <a:t>It allows you to specify the signal and the noise based on the power analysis you did in the Design phase</a:t>
            </a:r>
          </a:p>
          <a:p>
            <a:pPr lvl="1"/>
            <a:r>
              <a:rPr lang="en-US" dirty="0" smtClean="0"/>
              <a:t>This helps to verify that the code does what you think it does</a:t>
            </a:r>
          </a:p>
          <a:p>
            <a:pPr lvl="1"/>
            <a:r>
              <a:rPr lang="en-US" dirty="0" smtClean="0"/>
              <a:t>This also helps to validate that you have the power you think you do</a:t>
            </a:r>
          </a:p>
          <a:p>
            <a:r>
              <a:rPr lang="en-US" dirty="0" smtClean="0"/>
              <a:t>Second write code to process and analyze the data</a:t>
            </a:r>
          </a:p>
          <a:p>
            <a:r>
              <a:rPr lang="en-US" dirty="0" smtClean="0"/>
              <a:t>Process the data, review results, adjust and repeat as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29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the data into R from your txt or csv file</a:t>
            </a:r>
          </a:p>
          <a:p>
            <a:r>
              <a:rPr lang="en-US" dirty="0" smtClean="0"/>
              <a:t>Preprocess the data – </a:t>
            </a:r>
          </a:p>
          <a:p>
            <a:pPr lvl="1"/>
            <a:r>
              <a:rPr lang="en-US" dirty="0" smtClean="0"/>
              <a:t>Change names</a:t>
            </a:r>
          </a:p>
          <a:p>
            <a:pPr lvl="1"/>
            <a:r>
              <a:rPr lang="en-US" dirty="0" smtClean="0"/>
              <a:t>Reorder the fields</a:t>
            </a:r>
          </a:p>
          <a:p>
            <a:pPr lvl="1"/>
            <a:r>
              <a:rPr lang="en-US" dirty="0" smtClean="0"/>
              <a:t>Extract just what you need</a:t>
            </a:r>
          </a:p>
          <a:p>
            <a:pPr lvl="1"/>
            <a:r>
              <a:rPr lang="en-US" dirty="0" smtClean="0"/>
              <a:t>Format into a ‘</a:t>
            </a:r>
            <a:r>
              <a:rPr lang="en-US" dirty="0" err="1" smtClean="0"/>
              <a:t>dataframe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Although you can write out data along the way as you preprocess, this is not necessary (and in fact is less than ideal)</a:t>
            </a:r>
          </a:p>
          <a:p>
            <a:r>
              <a:rPr lang="en-US" dirty="0" smtClean="0"/>
              <a:t>QA/QC your data</a:t>
            </a:r>
            <a:r>
              <a:rPr lang="en-US" dirty="0" smtClean="0"/>
              <a:t>….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069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QA/QC your data and deal with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Ideally you have caught most of the data entry problems at the front end by building a good interface but something </a:t>
            </a:r>
            <a:r>
              <a:rPr lang="en-US" b="1" u="sng" dirty="0" smtClean="0"/>
              <a:t>always</a:t>
            </a:r>
            <a:r>
              <a:rPr lang="en-US" dirty="0" smtClean="0"/>
              <a:t> seems to slip through the cracks</a:t>
            </a:r>
          </a:p>
          <a:p>
            <a:r>
              <a:rPr lang="en-US" dirty="0" smtClean="0"/>
              <a:t>If you do end up with </a:t>
            </a:r>
            <a:r>
              <a:rPr lang="en-US" b="1" u="sng" dirty="0" smtClean="0"/>
              <a:t>a lot </a:t>
            </a:r>
            <a:r>
              <a:rPr lang="en-US" dirty="0" smtClean="0"/>
              <a:t>of bad or questionable data (e.g. because of lab problems) I suggest you go forward with the analysis as planned but be very cautious when presenting the results</a:t>
            </a:r>
          </a:p>
          <a:p>
            <a:r>
              <a:rPr lang="en-US" dirty="0" smtClean="0"/>
              <a:t>Think </a:t>
            </a:r>
            <a:r>
              <a:rPr lang="en-US" b="1" u="sng" dirty="0" smtClean="0"/>
              <a:t>very carefully </a:t>
            </a:r>
            <a:r>
              <a:rPr lang="en-US" dirty="0" smtClean="0"/>
              <a:t>about using volunteers for monitoring.  I strongly discourage this for serious monitoring work (outreach and education is a different story)</a:t>
            </a:r>
          </a:p>
          <a:p>
            <a:r>
              <a:rPr lang="en-US" dirty="0" smtClean="0"/>
              <a:t>QA/QC is why you need to avoid spreadsheets at all costs!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86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missing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missing values can be imputed</a:t>
            </a:r>
          </a:p>
          <a:p>
            <a:r>
              <a:rPr lang="en-US" dirty="0" smtClean="0"/>
              <a:t>Non-detects can be imputed based on a distribution</a:t>
            </a:r>
          </a:p>
          <a:p>
            <a:r>
              <a:rPr lang="en-US" dirty="0" smtClean="0"/>
              <a:t>R can often do this automatically for you</a:t>
            </a:r>
          </a:p>
          <a:p>
            <a:pPr lvl="1"/>
            <a:r>
              <a:rPr lang="en-US" dirty="0" smtClean="0"/>
              <a:t>NA.RM = TRUE</a:t>
            </a:r>
          </a:p>
          <a:p>
            <a:r>
              <a:rPr lang="en-US" dirty="0" smtClean="0"/>
              <a:t>Imputing missing data should be done with care – it can give you a false sense of security </a:t>
            </a:r>
          </a:p>
          <a:p>
            <a:r>
              <a:rPr lang="en-US" dirty="0" smtClean="0"/>
              <a:t>Be sure to adjust your n value when testing later 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7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 your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what I call ‘processing’, and is probably the part most people are comfortable with</a:t>
            </a:r>
          </a:p>
          <a:p>
            <a:r>
              <a:rPr lang="en-US" dirty="0" smtClean="0"/>
              <a:t>Although I’m not going to spend much time on this today, this is possibly the most useful part of using a code based pipeline</a:t>
            </a:r>
          </a:p>
          <a:p>
            <a:r>
              <a:rPr lang="en-US" dirty="0" smtClean="0"/>
              <a:t>This is also an area that needs careful unit testing ahead of time</a:t>
            </a:r>
          </a:p>
          <a:p>
            <a:r>
              <a:rPr lang="en-US" dirty="0" smtClean="0"/>
              <a:t>This is another HUGE advantage to using code – it is very easy to test and hard to break once testing is done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71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data and NBV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At the stage of analysis, it is essential to reweight the data points to reflect the extent of the resource (based on the sample frame)</a:t>
            </a:r>
          </a:p>
          <a:p>
            <a:pPr lvl="1"/>
            <a:r>
              <a:rPr lang="en-US" dirty="0" smtClean="0"/>
              <a:t>For example, if you have ten evenly spaced sites drawn from a 100 acre sample frame, each site has a weight of 10</a:t>
            </a:r>
          </a:p>
          <a:p>
            <a:r>
              <a:rPr lang="en-US" dirty="0" smtClean="0"/>
              <a:t>Weighting ensures that the estimates reflect the population</a:t>
            </a:r>
          </a:p>
          <a:p>
            <a:r>
              <a:rPr lang="en-US" dirty="0" smtClean="0"/>
              <a:t>Spatially balanced sample designs with unequal design probabilities are tricky to generate variance estimates for with normal techniques (e.g. Horvitz Thompson)</a:t>
            </a:r>
          </a:p>
          <a:p>
            <a:r>
              <a:rPr lang="en-US" dirty="0" smtClean="0"/>
              <a:t>Neighborhood </a:t>
            </a:r>
            <a:r>
              <a:rPr lang="en-US" dirty="0" smtClean="0"/>
              <a:t>based variance </a:t>
            </a:r>
            <a:r>
              <a:rPr lang="en-US" dirty="0" smtClean="0"/>
              <a:t>(NBV) is another tool from the EPA to account for this, </a:t>
            </a:r>
            <a:r>
              <a:rPr lang="en-US" dirty="0" smtClean="0"/>
              <a:t>and </a:t>
            </a:r>
            <a:r>
              <a:rPr lang="en-US" dirty="0" smtClean="0"/>
              <a:t>generates smaller </a:t>
            </a:r>
            <a:r>
              <a:rPr lang="en-US" b="1" u="sng" dirty="0" smtClean="0"/>
              <a:t>and</a:t>
            </a:r>
            <a:r>
              <a:rPr lang="en-US" dirty="0" smtClean="0"/>
              <a:t> more accurate variance estimates (as shown with simulation)</a:t>
            </a:r>
          </a:p>
          <a:p>
            <a:r>
              <a:rPr lang="en-US" dirty="0" smtClean="0"/>
              <a:t>The math for NBV gets pretty intense pretty fast here…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8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populations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Depending on what you are interested in we can start with the standard classical statistical tests</a:t>
            </a:r>
          </a:p>
          <a:p>
            <a:pPr lvl="1"/>
            <a:r>
              <a:rPr lang="en-US" dirty="0" smtClean="0"/>
              <a:t>T-testing, chi square, and the like for comparing two samples</a:t>
            </a:r>
          </a:p>
          <a:p>
            <a:pPr lvl="1"/>
            <a:r>
              <a:rPr lang="en-US" dirty="0" smtClean="0"/>
              <a:t>ANOVA for more than two groups (and for interactions)</a:t>
            </a:r>
            <a:endParaRPr lang="en-US" dirty="0"/>
          </a:p>
          <a:p>
            <a:r>
              <a:rPr lang="en-US" dirty="0" smtClean="0"/>
              <a:t>Data (especially with a small n) </a:t>
            </a:r>
            <a:r>
              <a:rPr lang="en-US" dirty="0" smtClean="0"/>
              <a:t>rarely clearly </a:t>
            </a:r>
            <a:r>
              <a:rPr lang="en-US" dirty="0" smtClean="0"/>
              <a:t>conforms to the assumptions of parametric methods so you should first try to transform the data, then look at non-parametric tests</a:t>
            </a:r>
          </a:p>
          <a:p>
            <a:r>
              <a:rPr lang="en-US" dirty="0" smtClean="0"/>
              <a:t>Despite their prevalence, I find these to be useful primarily for exploratory purposes only</a:t>
            </a:r>
          </a:p>
          <a:p>
            <a:r>
              <a:rPr lang="en-US" dirty="0" smtClean="0"/>
              <a:t>Hypothesis testing over-emphasizes sample size and under emphasizes effect.  This is a big problem in a data poor environment</a:t>
            </a:r>
          </a:p>
          <a:p>
            <a:r>
              <a:rPr lang="en-US" dirty="0" smtClean="0"/>
              <a:t>Always put the results of significance testing on Occam’s razor</a:t>
            </a:r>
          </a:p>
        </p:txBody>
      </p:sp>
    </p:spTree>
    <p:extLst>
      <p:ext uri="{BB962C8B-B14F-4D97-AF65-F5344CB8AC3E}">
        <p14:creationId xmlns:p14="http://schemas.microsoft.com/office/powerpoint/2010/main" val="287744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at (and compare) trend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regression is always the right place to start</a:t>
            </a:r>
          </a:p>
          <a:p>
            <a:r>
              <a:rPr lang="en-US" dirty="0" smtClean="0"/>
              <a:t>Even in cases where the response is highly non-linear, if the trend is strong enough you will still see a linear trend</a:t>
            </a:r>
          </a:p>
          <a:p>
            <a:r>
              <a:rPr lang="en-US" dirty="0" smtClean="0"/>
              <a:t>When including multiple regressor there is a fine line between too few and too many</a:t>
            </a:r>
          </a:p>
          <a:p>
            <a:pPr lvl="1"/>
            <a:r>
              <a:rPr lang="en-US" dirty="0" smtClean="0"/>
              <a:t>Too few and you may bias your results</a:t>
            </a:r>
          </a:p>
          <a:p>
            <a:pPr lvl="1"/>
            <a:r>
              <a:rPr lang="en-US" dirty="0" smtClean="0"/>
              <a:t>Too many and you may introduce unneeded variance</a:t>
            </a:r>
          </a:p>
          <a:p>
            <a:r>
              <a:rPr lang="en-US" dirty="0" smtClean="0"/>
              <a:t>Dimension reduction may help identify what to include as a regressor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49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Relative </a:t>
            </a:r>
            <a:r>
              <a:rPr lang="en-US" dirty="0"/>
              <a:t>risk or risk ratio (RR) is the ratio of the probability of an event occurring (for example, developing a disease, being injured) in an exposed group to the probability of the event occurring in a comparison, non-exposed group. </a:t>
            </a:r>
            <a:endParaRPr lang="en-US" dirty="0" smtClean="0"/>
          </a:p>
          <a:p>
            <a:r>
              <a:rPr lang="en-US" dirty="0" smtClean="0"/>
              <a:t>Relative </a:t>
            </a:r>
            <a:r>
              <a:rPr lang="en-US" dirty="0"/>
              <a:t>risk includes two important features: (</a:t>
            </a:r>
            <a:r>
              <a:rPr lang="en-US" dirty="0" err="1"/>
              <a:t>i</a:t>
            </a:r>
            <a:r>
              <a:rPr lang="en-US" dirty="0"/>
              <a:t>) a comparison of risk between two "exposures" puts risks in context, and (ii) "exposure" is ensured by having proper denominators for each group representing the </a:t>
            </a:r>
            <a:r>
              <a:rPr lang="en-US" dirty="0" smtClean="0"/>
              <a:t>exposure</a:t>
            </a:r>
            <a:endParaRPr lang="en-US" dirty="0"/>
          </a:p>
        </p:txBody>
      </p:sp>
      <p:pic>
        <p:nvPicPr>
          <p:cNvPr id="5122" name="Picture 2" descr="http://www.personal.psu.edu/khb4/enve451f2000/f00graphics/relative%20risk.gi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629694"/>
            <a:ext cx="4114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679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Philosophy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I’m going to walk through the key stages I use in designing and analyzing a monitoring program from a very </a:t>
            </a:r>
            <a:r>
              <a:rPr lang="en-US" u="sng" dirty="0" smtClean="0"/>
              <a:t>pragmatic</a:t>
            </a:r>
            <a:r>
              <a:rPr lang="en-US" dirty="0" smtClean="0"/>
              <a:t> statistical perspective. </a:t>
            </a:r>
          </a:p>
          <a:p>
            <a:r>
              <a:rPr lang="en-US" dirty="0" smtClean="0"/>
              <a:t>By this I mean that although everything we discuss will be about generating quantitative results, there will be a minimum of discussion about math itself.  </a:t>
            </a:r>
          </a:p>
          <a:p>
            <a:r>
              <a:rPr lang="en-US" dirty="0" smtClean="0"/>
              <a:t>We can do this because of the technology tools available to us </a:t>
            </a:r>
          </a:p>
          <a:p>
            <a:r>
              <a:rPr lang="en-US" dirty="0" smtClean="0"/>
              <a:t>With this approach we need to understand how and when to use something, but don’t need to know what goes under the hood.</a:t>
            </a:r>
          </a:p>
          <a:p>
            <a:r>
              <a:rPr lang="en-US" dirty="0" smtClean="0"/>
              <a:t>We will </a:t>
            </a:r>
            <a:r>
              <a:rPr lang="en-US" b="1" dirty="0" smtClean="0"/>
              <a:t>not</a:t>
            </a:r>
            <a:r>
              <a:rPr lang="en-US" dirty="0" smtClean="0"/>
              <a:t> talk about specific field protocols except as examples</a:t>
            </a:r>
          </a:p>
          <a:p>
            <a:pPr marL="0" indent="0">
              <a:buNone/>
            </a:pPr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33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estimates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Bayesian estimation is a fundamentally different way of looking at data</a:t>
            </a:r>
          </a:p>
          <a:p>
            <a:r>
              <a:rPr lang="en-US" dirty="0"/>
              <a:t>Bayes' theorem </a:t>
            </a:r>
            <a:r>
              <a:rPr lang="en-US" dirty="0" smtClean="0"/>
              <a:t>is </a:t>
            </a:r>
            <a:r>
              <a:rPr lang="en-US" dirty="0"/>
              <a:t>a way to work out the likelihood of something in the face of some particular piece, or pieces, of </a:t>
            </a:r>
            <a:r>
              <a:rPr lang="en-US" dirty="0" smtClean="0"/>
              <a:t>evidence</a:t>
            </a:r>
          </a:p>
          <a:p>
            <a:r>
              <a:rPr lang="en-US" dirty="0" smtClean="0"/>
              <a:t>The </a:t>
            </a:r>
            <a:r>
              <a:rPr lang="en-US" dirty="0"/>
              <a:t>theorem is usually written like this:</a:t>
            </a:r>
          </a:p>
          <a:p>
            <a:pPr lvl="1"/>
            <a:r>
              <a:rPr lang="en-US" dirty="0"/>
              <a:t>p(A|B) = p(B|A) p(A) / p(B</a:t>
            </a:r>
            <a:r>
              <a:rPr lang="en-US" dirty="0" smtClean="0"/>
              <a:t>)</a:t>
            </a:r>
          </a:p>
          <a:p>
            <a:r>
              <a:rPr lang="en-US" dirty="0"/>
              <a:t>I</a:t>
            </a:r>
            <a:r>
              <a:rPr lang="en-US" dirty="0" smtClean="0"/>
              <a:t>nstead </a:t>
            </a:r>
            <a:r>
              <a:rPr lang="en-US" dirty="0"/>
              <a:t>of telling us about the probability of sampling error (the frequentist p value) Bayesian estimators tells us about the probability that one thing can predict another (which is close but not equal to cause and effect)</a:t>
            </a:r>
          </a:p>
          <a:p>
            <a:r>
              <a:rPr lang="en-US" dirty="0"/>
              <a:t>Bayesian math </a:t>
            </a:r>
            <a:r>
              <a:rPr lang="en-US" dirty="0" smtClean="0"/>
              <a:t>also gets </a:t>
            </a:r>
            <a:r>
              <a:rPr lang="en-US" dirty="0"/>
              <a:t>pretty intense pretty fast but its also really useful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086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Bayesian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likely is it that a stream is impaired if sediment levels are high </a:t>
            </a:r>
            <a:r>
              <a:rPr lang="en-US" dirty="0" err="1" smtClean="0"/>
              <a:t>Ie</a:t>
            </a:r>
            <a:r>
              <a:rPr lang="en-US" dirty="0" smtClean="0"/>
              <a:t> p(</a:t>
            </a:r>
            <a:r>
              <a:rPr lang="en-US" dirty="0" err="1" smtClean="0"/>
              <a:t>impairment|high</a:t>
            </a:r>
            <a:r>
              <a:rPr lang="en-US" dirty="0" smtClean="0"/>
              <a:t> sediment) or p(A|B)</a:t>
            </a:r>
          </a:p>
          <a:p>
            <a:pPr lvl="1"/>
            <a:r>
              <a:rPr lang="en-US" dirty="0" smtClean="0"/>
              <a:t>We need the other half of the equation</a:t>
            </a:r>
            <a:r>
              <a:rPr lang="en-US" dirty="0"/>
              <a:t> </a:t>
            </a:r>
            <a:r>
              <a:rPr lang="en-US" dirty="0" smtClean="0"/>
              <a:t>from the previous slide</a:t>
            </a:r>
          </a:p>
          <a:p>
            <a:pPr lvl="1"/>
            <a:r>
              <a:rPr lang="en-US" dirty="0" smtClean="0"/>
              <a:t>p(impairment) = 10% of all streams are impaired</a:t>
            </a:r>
          </a:p>
          <a:p>
            <a:pPr lvl="1"/>
            <a:r>
              <a:rPr lang="en-US" dirty="0" smtClean="0"/>
              <a:t>p(sediment) = 50% of streams have high sediment </a:t>
            </a:r>
          </a:p>
          <a:p>
            <a:pPr lvl="1"/>
            <a:r>
              <a:rPr lang="en-US" dirty="0" smtClean="0"/>
              <a:t>p(</a:t>
            </a:r>
            <a:r>
              <a:rPr lang="en-US" dirty="0" err="1" smtClean="0"/>
              <a:t>sediment|impairment</a:t>
            </a:r>
            <a:r>
              <a:rPr lang="en-US" dirty="0" smtClean="0"/>
              <a:t>) = 90% of streams that are impaired have high sediment</a:t>
            </a:r>
          </a:p>
          <a:p>
            <a:r>
              <a:rPr lang="en-US" dirty="0"/>
              <a:t>So p(</a:t>
            </a:r>
            <a:r>
              <a:rPr lang="en-US" dirty="0" err="1"/>
              <a:t>impairment|high</a:t>
            </a:r>
            <a:r>
              <a:rPr lang="en-US" dirty="0"/>
              <a:t> sediment) </a:t>
            </a:r>
            <a:r>
              <a:rPr lang="en-US" dirty="0" smtClean="0"/>
              <a:t> = (0.9*0.1)/0.5 = 0.18 = 18%</a:t>
            </a:r>
          </a:p>
          <a:p>
            <a:r>
              <a:rPr lang="en-US" dirty="0" smtClean="0"/>
              <a:t>This is a much better way to do inference than t-testing the sediment values for impaired vs non-impaired streams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150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data &amp; reproducible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should not be stuck in a report.  No one reads them anyways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r>
              <a:rPr lang="en-US" dirty="0" smtClean="0"/>
              <a:t>Geodatabases are an excellent way to store raw field data in association with its geospatial component</a:t>
            </a:r>
          </a:p>
          <a:p>
            <a:r>
              <a:rPr lang="en-US" dirty="0" smtClean="0"/>
              <a:t>Building your analytical pipeline in R makes it possible to reproduce the analysis exactly from the raw data</a:t>
            </a:r>
            <a:endParaRPr lang="en-US" dirty="0"/>
          </a:p>
          <a:p>
            <a:pPr lvl="1"/>
            <a:r>
              <a:rPr lang="en-US" dirty="0" smtClean="0"/>
              <a:t>As such </a:t>
            </a:r>
            <a:r>
              <a:rPr lang="en-US" u="sng" dirty="0" smtClean="0"/>
              <a:t>you do not need </a:t>
            </a:r>
            <a:r>
              <a:rPr lang="en-US" dirty="0" smtClean="0"/>
              <a:t>to store process and output files, just figures and tables</a:t>
            </a:r>
          </a:p>
          <a:p>
            <a:r>
              <a:rPr lang="en-US" dirty="0" smtClean="0"/>
              <a:t>R Markdown is an easy way to blend code and text</a:t>
            </a:r>
          </a:p>
          <a:p>
            <a:r>
              <a:rPr lang="en-US" dirty="0" smtClean="0"/>
              <a:t>GitHub is a free and easy to use code sharing and VCS web tool/site to which you can add your code (and data if its not too huge)</a:t>
            </a:r>
          </a:p>
        </p:txBody>
      </p:sp>
    </p:spTree>
    <p:extLst>
      <p:ext uri="{BB962C8B-B14F-4D97-AF65-F5344CB8AC3E}">
        <p14:creationId xmlns:p14="http://schemas.microsoft.com/office/powerpoint/2010/main" val="149149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story about error, dirt, and t -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upon a time a young man wanted to validate a 303(d) listing….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91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1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Philosophy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deeply about what you </a:t>
            </a:r>
            <a:r>
              <a:rPr lang="en-US" b="1" dirty="0" smtClean="0"/>
              <a:t>need</a:t>
            </a:r>
            <a:r>
              <a:rPr lang="en-US" dirty="0" smtClean="0"/>
              <a:t> to know first</a:t>
            </a:r>
          </a:p>
          <a:p>
            <a:r>
              <a:rPr lang="en-US" dirty="0" smtClean="0"/>
              <a:t>Add in what you </a:t>
            </a:r>
            <a:r>
              <a:rPr lang="en-US" b="1" dirty="0" smtClean="0"/>
              <a:t>want</a:t>
            </a:r>
            <a:r>
              <a:rPr lang="en-US" dirty="0" smtClean="0"/>
              <a:t> only after</a:t>
            </a:r>
          </a:p>
          <a:p>
            <a:r>
              <a:rPr lang="en-US" dirty="0" smtClean="0"/>
              <a:t>If you can’t be confident in answering what you </a:t>
            </a:r>
            <a:r>
              <a:rPr lang="en-US" b="1" dirty="0" smtClean="0"/>
              <a:t>need</a:t>
            </a:r>
            <a:r>
              <a:rPr lang="en-US" dirty="0" smtClean="0"/>
              <a:t> to know, consider changing the question or skipping the project </a:t>
            </a:r>
          </a:p>
          <a:p>
            <a:r>
              <a:rPr lang="en-US" dirty="0" smtClean="0"/>
              <a:t>Don’t monitor just because you have a budget – its really hard to back calculate from budget to question (not that its easy the other way)</a:t>
            </a:r>
          </a:p>
          <a:p>
            <a:r>
              <a:rPr lang="en-US" dirty="0" smtClean="0"/>
              <a:t>Getting to the end of a monitoring project with no answers is VERY frustrating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99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(more) Monitoring Philosophy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Translate the questions that motivate the monitoring into a quantifiable variables</a:t>
            </a:r>
          </a:p>
          <a:p>
            <a:r>
              <a:rPr lang="en-US" dirty="0" smtClean="0"/>
              <a:t>Identify a good protocol for generating estimates of those variables</a:t>
            </a:r>
          </a:p>
          <a:p>
            <a:r>
              <a:rPr lang="en-US" dirty="0" smtClean="0"/>
              <a:t>Focus on sources of error estimates in the protocol when selecting</a:t>
            </a:r>
          </a:p>
          <a:p>
            <a:r>
              <a:rPr lang="en-US" dirty="0" smtClean="0"/>
              <a:t>Consideration of protocol error, resources, and quantified questions makes this an optimization problem.</a:t>
            </a:r>
          </a:p>
          <a:p>
            <a:r>
              <a:rPr lang="en-US" dirty="0" smtClean="0"/>
              <a:t>Develop the key analytical steps before you collect the data</a:t>
            </a:r>
          </a:p>
          <a:p>
            <a:r>
              <a:rPr lang="en-US" dirty="0" smtClean="0"/>
              <a:t>This </a:t>
            </a:r>
            <a:r>
              <a:rPr lang="en-US" b="1" dirty="0" smtClean="0"/>
              <a:t>includes writing the code </a:t>
            </a:r>
            <a:r>
              <a:rPr lang="en-US" dirty="0" smtClean="0"/>
              <a:t>that will QA and process the 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R programming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is an open sourced software package designed for statistical computing</a:t>
            </a:r>
          </a:p>
          <a:p>
            <a:r>
              <a:rPr lang="en-US" dirty="0" smtClean="0"/>
              <a:t>Smarter people than us have built libraries for almost anything we can imagine</a:t>
            </a:r>
          </a:p>
          <a:p>
            <a:r>
              <a:rPr lang="en-US" dirty="0" smtClean="0"/>
              <a:t>The R ‘ecosystem’ is awesome and is why I prefer it – </a:t>
            </a:r>
            <a:r>
              <a:rPr lang="en-US" dirty="0" err="1" smtClean="0"/>
              <a:t>Rstudio</a:t>
            </a:r>
            <a:r>
              <a:rPr lang="en-US" dirty="0" smtClean="0"/>
              <a:t>, Markdown, </a:t>
            </a:r>
            <a:r>
              <a:rPr lang="en-US" dirty="0" err="1" smtClean="0"/>
              <a:t>Rpubs</a:t>
            </a:r>
            <a:r>
              <a:rPr lang="en-US" dirty="0" smtClean="0"/>
              <a:t>, Shiny, and CRAN</a:t>
            </a:r>
          </a:p>
          <a:p>
            <a:r>
              <a:rPr lang="en-US" dirty="0" smtClean="0"/>
              <a:t>It’s also a little bit ‘funky’ compared to other languages</a:t>
            </a:r>
          </a:p>
          <a:p>
            <a:r>
              <a:rPr lang="en-US" dirty="0" smtClean="0"/>
              <a:t>Python is another EXCELLENT alternative that I use regularly (albeit for other purposes)</a:t>
            </a:r>
          </a:p>
        </p:txBody>
      </p:sp>
    </p:spTree>
    <p:extLst>
      <p:ext uri="{BB962C8B-B14F-4D97-AF65-F5344CB8AC3E}">
        <p14:creationId xmlns:p14="http://schemas.microsoft.com/office/powerpoint/2010/main" val="73069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Ken </a:t>
            </a:r>
            <a:r>
              <a:rPr lang="en-US" dirty="0" err="1" smtClean="0"/>
              <a:t>Fetcho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did I invite Ken?</a:t>
            </a:r>
          </a:p>
          <a:p>
            <a:r>
              <a:rPr lang="en-US" dirty="0" smtClean="0"/>
              <a:t>A monitoring funder needs to know….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study design is appropriate to the question</a:t>
            </a:r>
          </a:p>
          <a:p>
            <a:pPr lvl="1"/>
            <a:r>
              <a:rPr lang="en-US" dirty="0"/>
              <a:t>The study design can be extended or aggregated in the future</a:t>
            </a:r>
          </a:p>
          <a:p>
            <a:pPr lvl="1"/>
            <a:r>
              <a:rPr lang="en-US" dirty="0"/>
              <a:t>The results are calculated accurately</a:t>
            </a:r>
          </a:p>
          <a:p>
            <a:pPr lvl="1"/>
            <a:r>
              <a:rPr lang="en-US" dirty="0"/>
              <a:t>The results can be reproduced</a:t>
            </a:r>
          </a:p>
          <a:p>
            <a:pPr lvl="1"/>
            <a:r>
              <a:rPr lang="en-US" dirty="0"/>
              <a:t>Additional analysis can be applied to the original </a:t>
            </a:r>
            <a:r>
              <a:rPr lang="en-US" dirty="0" smtClean="0"/>
              <a:t>data</a:t>
            </a:r>
            <a:endParaRPr lang="en-US" dirty="0"/>
          </a:p>
          <a:p>
            <a:r>
              <a:rPr lang="en-US" dirty="0" smtClean="0"/>
              <a:t>This list also applies to a manager, property owner, regulator, or other stakeholder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11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6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5628</TotalTime>
  <Words>3234</Words>
  <Application>Microsoft Office PowerPoint</Application>
  <PresentationFormat>Widescreen</PresentationFormat>
  <Paragraphs>370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Wingdings</vt:lpstr>
      <vt:lpstr>Office Theme</vt:lpstr>
      <vt:lpstr>Learning to Adapt: Monitoring Design and Data Analysis for Adaptive Management</vt:lpstr>
      <vt:lpstr>Agenda</vt:lpstr>
      <vt:lpstr>About me…</vt:lpstr>
      <vt:lpstr>Workshop Philosophy</vt:lpstr>
      <vt:lpstr>Monitoring Philosophy</vt:lpstr>
      <vt:lpstr>(more) Monitoring Philosophy</vt:lpstr>
      <vt:lpstr>About the R programming language</vt:lpstr>
      <vt:lpstr>Introducing Ken Fetcho</vt:lpstr>
      <vt:lpstr>Design</vt:lpstr>
      <vt:lpstr>Design Section Goals</vt:lpstr>
      <vt:lpstr>First questions</vt:lpstr>
      <vt:lpstr>Types of monitoring (in order of complexity and not mutually exclusive)</vt:lpstr>
      <vt:lpstr>Spatially balanced samples – why?</vt:lpstr>
      <vt:lpstr>Spatially balanced samples – how?</vt:lpstr>
      <vt:lpstr>(more) spatially balanced random sampling</vt:lpstr>
      <vt:lpstr>Selecting 16 Sample Points</vt:lpstr>
      <vt:lpstr>Reverse Hierarchical Order</vt:lpstr>
      <vt:lpstr>Other cool things about GRTS</vt:lpstr>
      <vt:lpstr>Sampling for trend</vt:lpstr>
      <vt:lpstr>Partially augmented serially alternating</vt:lpstr>
      <vt:lpstr>How much to sample – Power Analysis</vt:lpstr>
      <vt:lpstr>The pain of a data poor environment…</vt:lpstr>
      <vt:lpstr>A brief discussion of reference conditions</vt:lpstr>
      <vt:lpstr>Design questions?</vt:lpstr>
      <vt:lpstr>Analysis</vt:lpstr>
      <vt:lpstr>Analysis Section Goals</vt:lpstr>
      <vt:lpstr>From the field to the computer</vt:lpstr>
      <vt:lpstr>Things to consider in building your interface </vt:lpstr>
      <vt:lpstr>Fulcrum Example</vt:lpstr>
      <vt:lpstr>Building the analytical pipeline</vt:lpstr>
      <vt:lpstr>Automate and test your pipeline early</vt:lpstr>
      <vt:lpstr>Data preprocessing</vt:lpstr>
      <vt:lpstr>QA/QC your data and deal with problems</vt:lpstr>
      <vt:lpstr>Dealing with missing data</vt:lpstr>
      <vt:lpstr>Calculate your metrics</vt:lpstr>
      <vt:lpstr>Weighted data and NBV</vt:lpstr>
      <vt:lpstr>Compare populations</vt:lpstr>
      <vt:lpstr>Look at (and compare) trend</vt:lpstr>
      <vt:lpstr>Relative Risk</vt:lpstr>
      <vt:lpstr>Bayesian estimates</vt:lpstr>
      <vt:lpstr>Simple Bayesian Example</vt:lpstr>
      <vt:lpstr>Open data &amp; reproducible research</vt:lpstr>
      <vt:lpstr>A story about error, dirt, and t - testing</vt:lpstr>
      <vt:lpstr>Fin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analytical tools for monitoring restoration</dc:title>
  <dc:creator>LTM</dc:creator>
  <cp:lastModifiedBy>LTM</cp:lastModifiedBy>
  <cp:revision>153</cp:revision>
  <dcterms:created xsi:type="dcterms:W3CDTF">2016-03-23T22:37:44Z</dcterms:created>
  <dcterms:modified xsi:type="dcterms:W3CDTF">2016-04-05T00:15:49Z</dcterms:modified>
</cp:coreProperties>
</file>