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78" r:id="rId3"/>
    <p:sldId id="496" r:id="rId4"/>
    <p:sldId id="379" r:id="rId5"/>
    <p:sldId id="383" r:id="rId6"/>
    <p:sldId id="492" r:id="rId7"/>
    <p:sldId id="493" r:id="rId8"/>
    <p:sldId id="494" r:id="rId9"/>
    <p:sldId id="495" r:id="rId10"/>
    <p:sldId id="418" r:id="rId11"/>
    <p:sldId id="489" r:id="rId12"/>
    <p:sldId id="432" r:id="rId13"/>
    <p:sldId id="49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A8492-04F8-416B-B88D-F9C0F05FCB6F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0C75-A366-45F0-85B3-3F0E78DBA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94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dirty="0"/>
          </a:p>
        </p:txBody>
      </p:sp>
      <p:sp>
        <p:nvSpPr>
          <p:cNvPr id="85" name="Google Shape;85;p13"/>
          <p:cNvSpPr txBox="1"/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5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Linear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5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082294" y="90855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Coeficiente de correlação de postos de </a:t>
            </a:r>
            <a:r>
              <a:rPr lang="pt-BR" sz="3200" b="1" dirty="0" err="1"/>
              <a:t>Spearman</a:t>
            </a:r>
            <a:endParaRPr lang="pt-BR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304029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855322" y="1210243"/>
            <a:ext cx="104813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Teste Não paramétrico.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Medida da força da relação entre duas variáveis. 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Pode ser utilizado na relação de dados lineares e também não lineares, assim como também para dados no nível ordinal.</a:t>
            </a:r>
          </a:p>
        </p:txBody>
      </p:sp>
    </p:spTree>
    <p:extLst>
      <p:ext uri="{BB962C8B-B14F-4D97-AF65-F5344CB8AC3E}">
        <p14:creationId xmlns:p14="http://schemas.microsoft.com/office/powerpoint/2010/main" val="371244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85391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Cálculo do Coeficiente de </a:t>
            </a:r>
            <a:r>
              <a:rPr lang="pt-BR" sz="3600" b="1" dirty="0" err="1"/>
              <a:t>Spearman</a:t>
            </a:r>
            <a:endParaRPr lang="pt-BR" sz="36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C51A48-2966-4774-9BD3-8447636A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24" y="814426"/>
            <a:ext cx="3075916" cy="1204327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F26FEF5-8C0E-4E58-8A5E-CA399DDDB452}"/>
              </a:ext>
            </a:extLst>
          </p:cNvPr>
          <p:cNvSpPr txBox="1">
            <a:spLocks/>
          </p:cNvSpPr>
          <p:nvPr/>
        </p:nvSpPr>
        <p:spPr>
          <a:xfrm>
            <a:off x="5560365" y="1150724"/>
            <a:ext cx="5947007" cy="868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n = número amostras.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600" dirty="0" err="1"/>
              <a:t>di</a:t>
            </a:r>
            <a:r>
              <a:rPr lang="pt-BR" sz="3600" dirty="0"/>
              <a:t> = diferença de alcance de cada elemento.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6787C5EB-3CB3-0CD8-DE0D-15260C88A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96789"/>
              </p:ext>
            </p:extLst>
          </p:nvPr>
        </p:nvGraphicFramePr>
        <p:xfrm>
          <a:off x="1904262" y="2180037"/>
          <a:ext cx="88788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02">
                  <a:extLst>
                    <a:ext uri="{9D8B030D-6E8A-4147-A177-3AD203B41FA5}">
                      <a16:colId xmlns:a16="http://schemas.microsoft.com/office/drawing/2014/main" val="3429227721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78162693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274539839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786059813"/>
                    </a:ext>
                  </a:extLst>
                </a:gridCol>
              </a:tblGrid>
              <a:tr h="77224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Negativa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=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0,95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- 1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-0,95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-0,95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-0,8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-0,8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3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7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082294" y="90851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Coeficiente de correlação de Kendall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304025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754926" y="1336585"/>
            <a:ext cx="10481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Teste não paramétrico indicado para número pequeno de amostras ou para populações com grandes quantidades de empates (valores repetidos).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7E4757-10FD-4FF8-B415-13A01B6A481B}"/>
              </a:ext>
            </a:extLst>
          </p:cNvPr>
          <p:cNvSpPr txBox="1"/>
          <p:nvPr/>
        </p:nvSpPr>
        <p:spPr>
          <a:xfrm>
            <a:off x="754926" y="3340008"/>
            <a:ext cx="10481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Pode ser utilizado juntamente com o </a:t>
            </a:r>
            <a:r>
              <a:rPr lang="pt-BR" sz="2800" dirty="0" err="1"/>
              <a:t>Spearman</a:t>
            </a:r>
            <a:r>
              <a:rPr lang="pt-BR" sz="2800" dirty="0"/>
              <a:t> para comparação.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É mais conservador que o teste de </a:t>
            </a:r>
            <a:r>
              <a:rPr lang="pt-BR" sz="2800" dirty="0" err="1"/>
              <a:t>Spearman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481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85391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Cálculo do Coeficiente de Kendall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716B13-0FD6-423A-A054-885A5FAF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81" y="1286433"/>
            <a:ext cx="10677292" cy="9421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B40503-D512-45D9-9A41-C3BF98C5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92" y="962330"/>
            <a:ext cx="4628270" cy="3830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361544-D5CE-4135-B024-56DEEFB2B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0" y="962330"/>
            <a:ext cx="4489101" cy="383029"/>
          </a:xfrm>
          <a:prstGeom prst="rect">
            <a:avLst/>
          </a:prstGeom>
        </p:spPr>
      </p:pic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F90A4232-A3D4-32CD-6A65-3FB343759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93098"/>
              </p:ext>
            </p:extLst>
          </p:nvPr>
        </p:nvGraphicFramePr>
        <p:xfrm>
          <a:off x="1891058" y="2239026"/>
          <a:ext cx="88788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02">
                  <a:extLst>
                    <a:ext uri="{9D8B030D-6E8A-4147-A177-3AD203B41FA5}">
                      <a16:colId xmlns:a16="http://schemas.microsoft.com/office/drawing/2014/main" val="3429227721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78162693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274539839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786059813"/>
                    </a:ext>
                  </a:extLst>
                </a:gridCol>
              </a:tblGrid>
              <a:tr h="77224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Negativa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=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0,95 ≤ </a:t>
                      </a:r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- 1 ≤ </a:t>
                      </a:r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&lt; -0,95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 ≤ </a:t>
                      </a:r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&lt; 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-0,95 ≤ </a:t>
                      </a:r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&lt; -0,8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 ≤ </a:t>
                      </a:r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&lt; 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-0,8 ≤ </a:t>
                      </a:r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&lt; 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&lt; 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 ≤ </a:t>
                      </a:r>
                      <a:r>
                        <a:rPr lang="el-GR" sz="2400" dirty="0"/>
                        <a:t>τ</a:t>
                      </a:r>
                      <a:r>
                        <a:rPr lang="pt-BR" sz="2400" dirty="0"/>
                        <a:t>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3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14228" y="89308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CORRELAÇÃO LINEAR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D492F-EF00-4033-9BFA-6DA61D673074}"/>
              </a:ext>
            </a:extLst>
          </p:cNvPr>
          <p:cNvSpPr txBox="1"/>
          <p:nvPr/>
        </p:nvSpPr>
        <p:spPr>
          <a:xfrm>
            <a:off x="305092" y="4559716"/>
            <a:ext cx="4286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Observação: </a:t>
            </a:r>
            <a:r>
              <a:rPr lang="pt-BR" sz="2800" dirty="0"/>
              <a:t>Correlação não é causalidade.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CC90A8-1EA5-4614-B477-DBE6FA80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78" y="832292"/>
            <a:ext cx="7670022" cy="598064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1F5E0C8-5161-2432-BDDA-13D308BA68F5}"/>
              </a:ext>
            </a:extLst>
          </p:cNvPr>
          <p:cNvSpPr txBox="1"/>
          <p:nvPr/>
        </p:nvSpPr>
        <p:spPr>
          <a:xfrm>
            <a:off x="305092" y="1013834"/>
            <a:ext cx="4286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Relação linear entre duas variáveis.</a:t>
            </a:r>
          </a:p>
          <a:p>
            <a:r>
              <a:rPr lang="pt-BR" sz="2800" dirty="0"/>
              <a:t>Determinado através de gráficos de dispersão e do coeficiente de correlação.</a:t>
            </a:r>
          </a:p>
        </p:txBody>
      </p:sp>
    </p:spTree>
    <p:extLst>
      <p:ext uri="{BB962C8B-B14F-4D97-AF65-F5344CB8AC3E}">
        <p14:creationId xmlns:p14="http://schemas.microsoft.com/office/powerpoint/2010/main" val="38899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14228" y="89308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CORRELAÇÃO x CAUSALIDADE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D492F-EF00-4033-9BFA-6DA61D673074}"/>
              </a:ext>
            </a:extLst>
          </p:cNvPr>
          <p:cNvSpPr txBox="1"/>
          <p:nvPr/>
        </p:nvSpPr>
        <p:spPr>
          <a:xfrm>
            <a:off x="544440" y="4531344"/>
            <a:ext cx="1135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Tem correlação, mas a variação de uma variável não é a causa da variação da outra variável.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1F74BA-107C-3D03-51AF-793F44B2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21" y="674083"/>
            <a:ext cx="5413158" cy="39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80010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Coeficiente de Correlação Linear (Coeficiente de Pearson)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838200" y="707689"/>
            <a:ext cx="11175609" cy="1341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dirty="0"/>
              <a:t>Forma mais precisa de medir a correlação entre duas grandezas.</a:t>
            </a:r>
          </a:p>
          <a:p>
            <a:r>
              <a:rPr lang="pt-BR" sz="3500" dirty="0"/>
              <a:t>Teste Paramétrico (Normalidade).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2D39BED6-E262-4D08-B83F-B30C97697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43808"/>
              </p:ext>
            </p:extLst>
          </p:nvPr>
        </p:nvGraphicFramePr>
        <p:xfrm>
          <a:off x="1830520" y="3345157"/>
          <a:ext cx="88788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02">
                  <a:extLst>
                    <a:ext uri="{9D8B030D-6E8A-4147-A177-3AD203B41FA5}">
                      <a16:colId xmlns:a16="http://schemas.microsoft.com/office/drawing/2014/main" val="3429227721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78162693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274539839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786059813"/>
                    </a:ext>
                  </a:extLst>
                </a:gridCol>
              </a:tblGrid>
              <a:tr h="77224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Negativa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 =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0,95 ≤ r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- 1 ≤ r &lt; -0,95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 ≤ r &lt; 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-0,95 ≤ r &lt; -0,8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 ≤ r &lt; 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-0,8 ≤ r &lt; 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r &lt; 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 ≤ r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354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4">
                <a:extLst>
                  <a:ext uri="{FF2B5EF4-FFF2-40B4-BE49-F238E27FC236}">
                    <a16:creationId xmlns:a16="http://schemas.microsoft.com/office/drawing/2014/main" id="{EE6C181C-32E2-5F83-AA19-C3FA95D37F41}"/>
                  </a:ext>
                </a:extLst>
              </p:cNvPr>
              <p:cNvSpPr txBox="1"/>
              <p:nvPr/>
            </p:nvSpPr>
            <p:spPr>
              <a:xfrm>
                <a:off x="3115947" y="1994864"/>
                <a:ext cx="7039989" cy="115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).(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nary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nary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4">
                <a:extLst>
                  <a:ext uri="{FF2B5EF4-FFF2-40B4-BE49-F238E27FC236}">
                    <a16:creationId xmlns:a16="http://schemas.microsoft.com/office/drawing/2014/main" id="{EE6C181C-32E2-5F83-AA19-C3FA95D37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7" y="1994864"/>
                <a:ext cx="7039989" cy="1158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37973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Coeficiente de determinação (r</a:t>
            </a:r>
            <a:r>
              <a:rPr lang="pt-BR" sz="3600" b="1" baseline="30000" dirty="0"/>
              <a:t>2</a:t>
            </a:r>
            <a:r>
              <a:rPr lang="pt-BR" sz="3600" b="1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87E3828-30E3-476D-BB73-6269922A95DE}"/>
              </a:ext>
            </a:extLst>
          </p:cNvPr>
          <p:cNvSpPr txBox="1">
            <a:spLocks/>
          </p:cNvSpPr>
          <p:nvPr/>
        </p:nvSpPr>
        <p:spPr>
          <a:xfrm>
            <a:off x="838200" y="1421011"/>
            <a:ext cx="10515600" cy="1558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000" dirty="0"/>
              <a:t>Porcentagem da variação de y que pode ser explicada pela relação de x e 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4000" dirty="0">
                <a:solidFill>
                  <a:srgbClr val="000000"/>
                </a:solidFill>
              </a:rPr>
              <a:t>A</a:t>
            </a:r>
            <a:r>
              <a:rPr lang="pt-BR" sz="4000" b="0" i="0" dirty="0">
                <a:solidFill>
                  <a:srgbClr val="000000"/>
                </a:solidFill>
                <a:effectLst/>
              </a:rPr>
              <a:t>valia a qualidade do ajuste de um modelo de regressão.</a:t>
            </a:r>
            <a:endParaRPr lang="pt-BR" sz="40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1FB662F-7A03-4430-8887-2763454507C5}"/>
                  </a:ext>
                </a:extLst>
              </p:cNvPr>
              <p:cNvSpPr txBox="1"/>
              <p:nvPr/>
            </p:nvSpPr>
            <p:spPr>
              <a:xfrm>
                <a:off x="2236472" y="3763659"/>
                <a:ext cx="8179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𝑜𝑒𝑓𝑖𝑐𝑖𝑒𝑛𝑡𝑒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𝑐𝑜𝑟𝑟𝑒𝑙𝑎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𝑎𝑜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𝑞𝑢𝑎𝑑𝑟𝑎𝑑𝑜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1FB662F-7A03-4430-8887-27634545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72" y="3763659"/>
                <a:ext cx="817948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10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86EC19-4FF7-A924-268D-AAD50672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5" y="1699741"/>
            <a:ext cx="4783393" cy="49038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AE8136-AE02-2A45-82ED-2E43DB771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36" y="1789268"/>
            <a:ext cx="7030064" cy="464921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4AA29C6-497F-D1A9-F265-FD1277B4C297}"/>
              </a:ext>
            </a:extLst>
          </p:cNvPr>
          <p:cNvSpPr txBox="1">
            <a:spLocks/>
          </p:cNvSpPr>
          <p:nvPr/>
        </p:nvSpPr>
        <p:spPr>
          <a:xfrm>
            <a:off x="427703" y="235975"/>
            <a:ext cx="11503741" cy="1342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3600" b="1" dirty="0"/>
              <a:t>Exemplo: </a:t>
            </a:r>
            <a:r>
              <a:rPr lang="pt-BR" sz="3600" dirty="0"/>
              <a:t>Analisar a correlação linear entre os gastos de propaganda e as vendas de uma empresa com nível de significância de 0,05. Considere dados normalmente distribuídos.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99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8DA2DC-B11E-BC5E-20AD-CDFCCAD2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1" y="1361968"/>
            <a:ext cx="11361578" cy="5481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85C6348-E6FD-6DBA-17AC-5E836CD2F026}"/>
                  </a:ext>
                </a:extLst>
              </p:cNvPr>
              <p:cNvSpPr txBox="1"/>
              <p:nvPr/>
            </p:nvSpPr>
            <p:spPr>
              <a:xfrm>
                <a:off x="2791968" y="51332"/>
                <a:ext cx="7039989" cy="115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).(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nary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nary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85C6348-E6FD-6DBA-17AC-5E836CD2F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51332"/>
                <a:ext cx="7039989" cy="1158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4">
                <a:extLst>
                  <a:ext uri="{FF2B5EF4-FFF2-40B4-BE49-F238E27FC236}">
                    <a16:creationId xmlns:a16="http://schemas.microsoft.com/office/drawing/2014/main" id="{180ECFD3-5B61-28C6-5927-F4ADAA0F8487}"/>
                  </a:ext>
                </a:extLst>
              </p:cNvPr>
              <p:cNvSpPr txBox="1"/>
              <p:nvPr/>
            </p:nvSpPr>
            <p:spPr>
              <a:xfrm>
                <a:off x="2741840" y="510071"/>
                <a:ext cx="7039989" cy="1158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).(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nary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nary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4">
                <a:extLst>
                  <a:ext uri="{FF2B5EF4-FFF2-40B4-BE49-F238E27FC236}">
                    <a16:creationId xmlns:a16="http://schemas.microsoft.com/office/drawing/2014/main" id="{180ECFD3-5B61-28C6-5927-F4ADAA0F8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40" y="510071"/>
                <a:ext cx="7039989" cy="1158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4">
                <a:extLst>
                  <a:ext uri="{FF2B5EF4-FFF2-40B4-BE49-F238E27FC236}">
                    <a16:creationId xmlns:a16="http://schemas.microsoft.com/office/drawing/2014/main" id="{CCB2DC48-6F8B-690A-BF97-A25203CE99F3}"/>
                  </a:ext>
                </a:extLst>
              </p:cNvPr>
              <p:cNvSpPr txBox="1"/>
              <p:nvPr/>
            </p:nvSpPr>
            <p:spPr>
              <a:xfrm>
                <a:off x="2492886" y="2068548"/>
                <a:ext cx="8627397" cy="1162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3289,8</m:t>
                              </m:r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−(15,8)(1634)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d>
                                <m:d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32,44</m:t>
                                  </m:r>
                                </m:e>
                              </m:d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−(15</m:t>
                              </m:r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,8)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8(337558)−(163</m:t>
                              </m:r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4)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4">
                <a:extLst>
                  <a:ext uri="{FF2B5EF4-FFF2-40B4-BE49-F238E27FC236}">
                    <a16:creationId xmlns:a16="http://schemas.microsoft.com/office/drawing/2014/main" id="{CCB2DC48-6F8B-690A-BF97-A25203CE9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86" y="2068548"/>
                <a:ext cx="8627397" cy="1162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4">
                <a:extLst>
                  <a:ext uri="{FF2B5EF4-FFF2-40B4-BE49-F238E27FC236}">
                    <a16:creationId xmlns:a16="http://schemas.microsoft.com/office/drawing/2014/main" id="{CC2593A7-4BCE-8463-30E1-F9CB22C97FC0}"/>
                  </a:ext>
                </a:extLst>
              </p:cNvPr>
              <p:cNvSpPr txBox="1"/>
              <p:nvPr/>
            </p:nvSpPr>
            <p:spPr>
              <a:xfrm>
                <a:off x="2741840" y="3902778"/>
                <a:ext cx="78846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=0,9129 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𝑐𝑜𝑒𝑓𝑖𝑐𝑖𝑒𝑛𝑡𝑒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𝑐𝑜𝑟𝑟𝑒𝑙𝑎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4">
                <a:extLst>
                  <a:ext uri="{FF2B5EF4-FFF2-40B4-BE49-F238E27FC236}">
                    <a16:creationId xmlns:a16="http://schemas.microsoft.com/office/drawing/2014/main" id="{CC2593A7-4BCE-8463-30E1-F9CB22C97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40" y="3902778"/>
                <a:ext cx="788466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4">
                <a:extLst>
                  <a:ext uri="{FF2B5EF4-FFF2-40B4-BE49-F238E27FC236}">
                    <a16:creationId xmlns:a16="http://schemas.microsoft.com/office/drawing/2014/main" id="{20AA97F2-6033-995E-DFD1-E648AC88CFCB}"/>
                  </a:ext>
                </a:extLst>
              </p:cNvPr>
              <p:cNvSpPr txBox="1"/>
              <p:nvPr/>
            </p:nvSpPr>
            <p:spPr>
              <a:xfrm>
                <a:off x="2741840" y="5066953"/>
                <a:ext cx="788466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=0,8334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𝑐𝑜𝑒𝑓𝑖𝑐𝑖𝑒𝑛𝑡𝑒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𝑑𝑒𝑡𝑒𝑟𝑚𝑖𝑛𝑎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" name="CaixaDeTexto 4">
                <a:extLst>
                  <a:ext uri="{FF2B5EF4-FFF2-40B4-BE49-F238E27FC236}">
                    <a16:creationId xmlns:a16="http://schemas.microsoft.com/office/drawing/2014/main" id="{20AA97F2-6033-995E-DFD1-E648AC88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40" y="5066953"/>
                <a:ext cx="788466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8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F45822-194E-BED9-6A8D-A80849D0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1" y="0"/>
            <a:ext cx="4602110" cy="687671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E4FC3B-C287-99B7-EAD1-B62014C3D9E4}"/>
              </a:ext>
            </a:extLst>
          </p:cNvPr>
          <p:cNvSpPr txBox="1"/>
          <p:nvPr/>
        </p:nvSpPr>
        <p:spPr>
          <a:xfrm>
            <a:off x="5029200" y="270445"/>
            <a:ext cx="6812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Validação do coeficiente de correlação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6855903-D7E2-CC09-001A-77D4B53C6C97}"/>
              </a:ext>
            </a:extLst>
          </p:cNvPr>
          <p:cNvSpPr txBox="1">
            <a:spLocks/>
          </p:cNvSpPr>
          <p:nvPr/>
        </p:nvSpPr>
        <p:spPr>
          <a:xfrm>
            <a:off x="5029200" y="899417"/>
            <a:ext cx="6984609" cy="2787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pt-BR" sz="3500" dirty="0"/>
              <a:t>- </a:t>
            </a:r>
            <a:r>
              <a:rPr lang="pt-BR" sz="3500" b="1" dirty="0"/>
              <a:t>Se |r| &gt; valor da tabela: </a:t>
            </a:r>
            <a:r>
              <a:rPr lang="pt-BR" sz="3500" dirty="0"/>
              <a:t>coeficiente significante.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pt-BR" sz="3500" dirty="0"/>
              <a:t>- </a:t>
            </a:r>
            <a:r>
              <a:rPr lang="pt-BR" sz="3500" b="1" dirty="0"/>
              <a:t>Se |r| ≤ valor da tabela: </a:t>
            </a:r>
            <a:r>
              <a:rPr lang="pt-BR" sz="3500" dirty="0"/>
              <a:t>coeficiente não significante.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F1FB9F8-FC76-5C28-A0A4-09ACC926CAB0}"/>
              </a:ext>
            </a:extLst>
          </p:cNvPr>
          <p:cNvSpPr txBox="1">
            <a:spLocks/>
          </p:cNvSpPr>
          <p:nvPr/>
        </p:nvSpPr>
        <p:spPr>
          <a:xfrm>
            <a:off x="5029200" y="4291781"/>
            <a:ext cx="6984609" cy="128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200" b="1" dirty="0"/>
              <a:t>Conclusão: </a:t>
            </a:r>
            <a:r>
              <a:rPr lang="pt-BR" sz="3200" dirty="0"/>
              <a:t>Como 0,9129 &gt; 0,707, então o coeficiente é significante.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7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571</Words>
  <Application>Microsoft Office PowerPoint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419</cp:revision>
  <dcterms:created xsi:type="dcterms:W3CDTF">2020-11-26T18:44:25Z</dcterms:created>
  <dcterms:modified xsi:type="dcterms:W3CDTF">2023-12-20T15:04:30Z</dcterms:modified>
</cp:coreProperties>
</file>