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96" r:id="rId3"/>
    <p:sldId id="327" r:id="rId4"/>
    <p:sldId id="326" r:id="rId5"/>
    <p:sldId id="497" r:id="rId6"/>
    <p:sldId id="498" r:id="rId7"/>
    <p:sldId id="499" r:id="rId8"/>
    <p:sldId id="500" r:id="rId9"/>
    <p:sldId id="50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Projetos_Jupyter\Rigidez\estatistica_mol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56-4753-9BC3-92AE6F21E628}"/>
            </c:ext>
          </c:extLst>
        </c:ser>
        <c:ser>
          <c:idx val="0"/>
          <c:order val="1"/>
          <c:tx>
            <c:strRef>
              <c:f>Regressão!$C$3</c:f>
              <c:strCache>
                <c:ptCount val="1"/>
                <c:pt idx="0">
                  <c:v>Força (N)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3810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5581889763779525"/>
                  <c:y val="0.1368744531933508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Regressão!$B$4:$B$29</c:f>
              <c:numCache>
                <c:formatCode>General</c:formatCode>
                <c:ptCount val="26"/>
                <c:pt idx="0">
                  <c:v>2.8999999999999998E-3</c:v>
                </c:pt>
                <c:pt idx="1">
                  <c:v>4.3E-3</c:v>
                </c:pt>
                <c:pt idx="2">
                  <c:v>7.0000000000000001E-3</c:v>
                </c:pt>
                <c:pt idx="3">
                  <c:v>1.44E-2</c:v>
                </c:pt>
                <c:pt idx="4">
                  <c:v>1.72E-2</c:v>
                </c:pt>
                <c:pt idx="5">
                  <c:v>2.0199999999999999E-2</c:v>
                </c:pt>
                <c:pt idx="6">
                  <c:v>2.3E-2</c:v>
                </c:pt>
                <c:pt idx="7">
                  <c:v>2.4899999999999999E-2</c:v>
                </c:pt>
                <c:pt idx="8">
                  <c:v>3.1E-2</c:v>
                </c:pt>
                <c:pt idx="9">
                  <c:v>3.4200000000000001E-2</c:v>
                </c:pt>
                <c:pt idx="10">
                  <c:v>3.9E-2</c:v>
                </c:pt>
                <c:pt idx="11">
                  <c:v>3.9300000000000002E-2</c:v>
                </c:pt>
                <c:pt idx="12">
                  <c:v>4.2299999999999997E-2</c:v>
                </c:pt>
                <c:pt idx="13">
                  <c:v>4.9399999999999999E-2</c:v>
                </c:pt>
                <c:pt idx="14">
                  <c:v>5.5500000000000001E-2</c:v>
                </c:pt>
                <c:pt idx="15">
                  <c:v>5.6800000000000003E-2</c:v>
                </c:pt>
                <c:pt idx="16">
                  <c:v>6.4699999999999994E-2</c:v>
                </c:pt>
                <c:pt idx="17">
                  <c:v>6.7599999999999993E-2</c:v>
                </c:pt>
                <c:pt idx="18">
                  <c:v>7.0400000000000004E-2</c:v>
                </c:pt>
                <c:pt idx="19">
                  <c:v>7.1499999999999994E-2</c:v>
                </c:pt>
                <c:pt idx="20">
                  <c:v>7.2739999999999999E-2</c:v>
                </c:pt>
                <c:pt idx="21">
                  <c:v>7.85E-2</c:v>
                </c:pt>
                <c:pt idx="22">
                  <c:v>8.1199999999999994E-2</c:v>
                </c:pt>
                <c:pt idx="23">
                  <c:v>8.5300000000000001E-2</c:v>
                </c:pt>
                <c:pt idx="24">
                  <c:v>9.2499999999999999E-2</c:v>
                </c:pt>
                <c:pt idx="25">
                  <c:v>9.7500000000000003E-2</c:v>
                </c:pt>
              </c:numCache>
            </c:numRef>
          </c:xVal>
          <c:yVal>
            <c:numRef>
              <c:f>Regressão!$C$4:$C$29</c:f>
              <c:numCache>
                <c:formatCode>General</c:formatCode>
                <c:ptCount val="26"/>
                <c:pt idx="0">
                  <c:v>0.1</c:v>
                </c:pt>
                <c:pt idx="1">
                  <c:v>0.15</c:v>
                </c:pt>
                <c:pt idx="2">
                  <c:v>0.23</c:v>
                </c:pt>
                <c:pt idx="3">
                  <c:v>0.45</c:v>
                </c:pt>
                <c:pt idx="4">
                  <c:v>0.55000000000000004</c:v>
                </c:pt>
                <c:pt idx="5">
                  <c:v>0.68</c:v>
                </c:pt>
                <c:pt idx="6">
                  <c:v>0.72</c:v>
                </c:pt>
                <c:pt idx="7">
                  <c:v>0.83</c:v>
                </c:pt>
                <c:pt idx="8">
                  <c:v>1.05</c:v>
                </c:pt>
                <c:pt idx="9">
                  <c:v>1.1499999999999999</c:v>
                </c:pt>
                <c:pt idx="10">
                  <c:v>1.21</c:v>
                </c:pt>
                <c:pt idx="11">
                  <c:v>1.23</c:v>
                </c:pt>
                <c:pt idx="12">
                  <c:v>1.35</c:v>
                </c:pt>
                <c:pt idx="13">
                  <c:v>1.55</c:v>
                </c:pt>
                <c:pt idx="14">
                  <c:v>1.71</c:v>
                </c:pt>
                <c:pt idx="15">
                  <c:v>1.75</c:v>
                </c:pt>
                <c:pt idx="16">
                  <c:v>1.92</c:v>
                </c:pt>
                <c:pt idx="17">
                  <c:v>2.04</c:v>
                </c:pt>
                <c:pt idx="18">
                  <c:v>2.15</c:v>
                </c:pt>
                <c:pt idx="19">
                  <c:v>2.19</c:v>
                </c:pt>
                <c:pt idx="20">
                  <c:v>2.25</c:v>
                </c:pt>
                <c:pt idx="21">
                  <c:v>2.4</c:v>
                </c:pt>
                <c:pt idx="22">
                  <c:v>2.5499999999999998</c:v>
                </c:pt>
                <c:pt idx="23">
                  <c:v>2.72</c:v>
                </c:pt>
                <c:pt idx="24">
                  <c:v>2.85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56-4753-9BC3-92AE6F21E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10527"/>
        <c:axId val="1985312607"/>
      </c:scatterChart>
      <c:valAx>
        <c:axId val="10781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5312607"/>
        <c:crosses val="autoZero"/>
        <c:crossBetween val="midCat"/>
      </c:valAx>
      <c:valAx>
        <c:axId val="198531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81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8492-04F8-416B-B88D-F9C0F05FCB6F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0C75-A366-45F0-85B3-3F0E78DBA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4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dirty="0"/>
          </a:p>
        </p:txBody>
      </p:sp>
      <p:sp>
        <p:nvSpPr>
          <p:cNvPr id="85" name="Google Shape;85;p13"/>
          <p:cNvSpPr txBox="1"/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5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08868" y="66034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 SIMPLES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42201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788241" y="1085216"/>
            <a:ext cx="9824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Modelo matemático linear capaz de realizar previsões.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927841-C53D-4A2E-8D87-8903D940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32" y="2109547"/>
            <a:ext cx="2200935" cy="5937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558906-1D26-1114-1B4B-04AB44FAD434}"/>
              </a:ext>
            </a:extLst>
          </p:cNvPr>
          <p:cNvSpPr txBox="1"/>
          <p:nvPr/>
        </p:nvSpPr>
        <p:spPr>
          <a:xfrm>
            <a:off x="793161" y="2977922"/>
            <a:ext cx="9824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Utilizado posteriormente à análise de correlação linear.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D03AF4-AB33-D68D-1534-BB90E9C2A7EE}"/>
              </a:ext>
            </a:extLst>
          </p:cNvPr>
          <p:cNvSpPr txBox="1"/>
          <p:nvPr/>
        </p:nvSpPr>
        <p:spPr>
          <a:xfrm>
            <a:off x="788241" y="4075331"/>
            <a:ext cx="9824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Equação obtida após um ajuste de um reta no gráfico de dispersão com resíduo mínimo (Linha de regressão).</a:t>
            </a:r>
          </a:p>
        </p:txBody>
      </p:sp>
    </p:spTree>
    <p:extLst>
      <p:ext uri="{BB962C8B-B14F-4D97-AF65-F5344CB8AC3E}">
        <p14:creationId xmlns:p14="http://schemas.microsoft.com/office/powerpoint/2010/main" val="215469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85392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Linhas de regressão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1119554" y="717250"/>
            <a:ext cx="10515600" cy="847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Linha que melhor se ajusta aos dados plotados, onde a soma dos quadrados dos resíduos seja mínima. </a:t>
            </a: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8ECC8-2899-4EF3-A51D-B208DC0A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2" y="1583286"/>
            <a:ext cx="8427343" cy="3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85393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Modelo Matemático (Equação da reta)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DB992-CD4D-4401-B985-E9B5112C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084" y="743845"/>
            <a:ext cx="2200935" cy="5937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DEC8B7-25D8-4B77-80B5-B23E6A55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98" y="3742529"/>
            <a:ext cx="2028825" cy="49530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527AF48-B475-4519-AEE9-DE18C04DF7E8}"/>
              </a:ext>
            </a:extLst>
          </p:cNvPr>
          <p:cNvSpPr txBox="1">
            <a:spLocks/>
          </p:cNvSpPr>
          <p:nvPr/>
        </p:nvSpPr>
        <p:spPr>
          <a:xfrm>
            <a:off x="8547084" y="1638160"/>
            <a:ext cx="3644916" cy="59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b="1" dirty="0"/>
              <a:t>Coeficientes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FFFA9DE-83FC-4EAC-BAFE-E22A231F0DCC}"/>
              </a:ext>
            </a:extLst>
          </p:cNvPr>
          <p:cNvGraphicFramePr>
            <a:graphicFrameLocks/>
          </p:cNvGraphicFramePr>
          <p:nvPr/>
        </p:nvGraphicFramePr>
        <p:xfrm>
          <a:off x="131847" y="725628"/>
          <a:ext cx="7826422" cy="5142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CAA3CDA-A47A-E3F3-F18C-D0B2E0D628D2}"/>
                  </a:ext>
                </a:extLst>
              </p:cNvPr>
              <p:cNvSpPr txBox="1"/>
              <p:nvPr/>
            </p:nvSpPr>
            <p:spPr>
              <a:xfrm>
                <a:off x="7958267" y="2532475"/>
                <a:ext cx="4101886" cy="9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).(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CAA3CDA-A47A-E3F3-F18C-D0B2E0D62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67" y="2532475"/>
                <a:ext cx="4101886" cy="909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7AB3E26-DFEB-9092-6582-48527B632390}"/>
                  </a:ext>
                </a:extLst>
              </p:cNvPr>
              <p:cNvSpPr txBox="1"/>
              <p:nvPr/>
            </p:nvSpPr>
            <p:spPr>
              <a:xfrm>
                <a:off x="7958267" y="4368464"/>
                <a:ext cx="4101886" cy="83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7AB3E26-DFEB-9092-6582-48527B632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67" y="4368464"/>
                <a:ext cx="4101886" cy="832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86EC19-4FF7-A924-268D-AAD50672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03" y="1209373"/>
            <a:ext cx="4783393" cy="490383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4AA29C6-497F-D1A9-F265-FD1277B4C297}"/>
              </a:ext>
            </a:extLst>
          </p:cNvPr>
          <p:cNvSpPr txBox="1">
            <a:spLocks/>
          </p:cNvSpPr>
          <p:nvPr/>
        </p:nvSpPr>
        <p:spPr>
          <a:xfrm>
            <a:off x="427703" y="73747"/>
            <a:ext cx="11503741" cy="1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3600" b="1" dirty="0"/>
              <a:t>Exemplo: </a:t>
            </a:r>
            <a:r>
              <a:rPr lang="pt-BR" sz="3600" dirty="0"/>
              <a:t>Encontrar a equação da reta de regressão para os gastos de propaganda e as vendas de uma empresa.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1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8DA2DC-B11E-BC5E-20AD-CDFCCAD2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1" y="82794"/>
            <a:ext cx="11361578" cy="54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7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6C181C-32E2-5F83-AA19-C3FA95D37F41}"/>
                  </a:ext>
                </a:extLst>
              </p:cNvPr>
              <p:cNvSpPr txBox="1"/>
              <p:nvPr/>
            </p:nvSpPr>
            <p:spPr>
              <a:xfrm>
                <a:off x="971820" y="779866"/>
                <a:ext cx="4101886" cy="9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).(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6C181C-32E2-5F83-AA19-C3FA95D37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0" y="779866"/>
                <a:ext cx="4101886" cy="9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EC2E1C-6501-D19E-2CFE-5BD52DA1DE82}"/>
                  </a:ext>
                </a:extLst>
              </p:cNvPr>
              <p:cNvSpPr txBox="1"/>
              <p:nvPr/>
            </p:nvSpPr>
            <p:spPr>
              <a:xfrm>
                <a:off x="971820" y="2019094"/>
                <a:ext cx="5124180" cy="879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.3289,8−15,8.1634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32,44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−15,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EC2E1C-6501-D19E-2CFE-5BD52DA1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0" y="2019094"/>
                <a:ext cx="5124180" cy="879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1E73CFD-4830-588E-8CDB-F26322ED7503}"/>
                  </a:ext>
                </a:extLst>
              </p:cNvPr>
              <p:cNvSpPr txBox="1"/>
              <p:nvPr/>
            </p:nvSpPr>
            <p:spPr>
              <a:xfrm>
                <a:off x="971820" y="3199686"/>
                <a:ext cx="20030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=50,729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1E73CFD-4830-588E-8CDB-F26322ED7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0" y="3199686"/>
                <a:ext cx="200302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B1E1099-0D15-6B64-5647-AD287B11AF2D}"/>
                  </a:ext>
                </a:extLst>
              </p:cNvPr>
              <p:cNvSpPr txBox="1"/>
              <p:nvPr/>
            </p:nvSpPr>
            <p:spPr>
              <a:xfrm>
                <a:off x="7008566" y="1967568"/>
                <a:ext cx="4101886" cy="81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1634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−50,729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15,8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B1E1099-0D15-6B64-5647-AD287B11A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6" y="1967568"/>
                <a:ext cx="4101886" cy="818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4135AAF-611F-A23B-518C-4130305732CE}"/>
                  </a:ext>
                </a:extLst>
              </p:cNvPr>
              <p:cNvSpPr txBox="1"/>
              <p:nvPr/>
            </p:nvSpPr>
            <p:spPr>
              <a:xfrm>
                <a:off x="6531804" y="818113"/>
                <a:ext cx="4101886" cy="83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4135AAF-611F-A23B-518C-41303057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04" y="818113"/>
                <a:ext cx="4101886" cy="832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4EEBAAB-C7DE-B313-2568-4C75DA945FD9}"/>
                  </a:ext>
                </a:extLst>
              </p:cNvPr>
              <p:cNvSpPr txBox="1"/>
              <p:nvPr/>
            </p:nvSpPr>
            <p:spPr>
              <a:xfrm>
                <a:off x="7008566" y="3231659"/>
                <a:ext cx="41018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=104,061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4EEBAAB-C7DE-B313-2568-4C75DA94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6" y="3231659"/>
                <a:ext cx="410188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11FD2A0-C31A-04E7-8E49-6BE0E3A84626}"/>
                  </a:ext>
                </a:extLst>
              </p:cNvPr>
              <p:cNvSpPr txBox="1"/>
              <p:nvPr/>
            </p:nvSpPr>
            <p:spPr>
              <a:xfrm>
                <a:off x="4480861" y="4611287"/>
                <a:ext cx="41018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=50,729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+104,061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11FD2A0-C31A-04E7-8E49-6BE0E3A8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61" y="4611287"/>
                <a:ext cx="410188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5D17D2D8-D1EE-A8D9-959C-B4BD262C48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1336" y="3880706"/>
            <a:ext cx="2200935" cy="5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13BB82B-C737-6950-F80D-53C7467A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68" y="84040"/>
            <a:ext cx="9912095" cy="58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208868" y="75459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REGRESSÃO LINEAR MÚLTIPLA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392517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1082258" y="749376"/>
            <a:ext cx="9355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Quando possui mais de uma variável independente.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56C6FE-2597-4AE4-8E74-7EB2F0990009}"/>
              </a:ext>
            </a:extLst>
          </p:cNvPr>
          <p:cNvSpPr txBox="1"/>
          <p:nvPr/>
        </p:nvSpPr>
        <p:spPr>
          <a:xfrm>
            <a:off x="1082258" y="2281752"/>
            <a:ext cx="10396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Utiliza-se o método dos mínimos quadrados para estimar os coeficientes da regressão múltipla, sendo que o ideal é usar a tecnologia.</a:t>
            </a:r>
          </a:p>
          <a:p>
            <a:endParaRPr lang="pt-BR" sz="3000" dirty="0"/>
          </a:p>
          <a:p>
            <a:r>
              <a:rPr lang="pt-BR" sz="3000" dirty="0"/>
              <a:t>Após a obtenção dos coeficientes e, consequentemente, a equação da regressão linear múltipla, aí sim será possível a realização das previsões.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/>
              <p:nvPr/>
            </p:nvSpPr>
            <p:spPr>
              <a:xfrm>
                <a:off x="2714112" y="1590913"/>
                <a:ext cx="67637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7D10C9B-F0BF-41E6-9CBF-14BD6C33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12" y="1590913"/>
                <a:ext cx="67637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86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208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418</cp:revision>
  <dcterms:created xsi:type="dcterms:W3CDTF">2020-11-26T18:44:25Z</dcterms:created>
  <dcterms:modified xsi:type="dcterms:W3CDTF">2023-12-20T15:00:06Z</dcterms:modified>
</cp:coreProperties>
</file>