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498" r:id="rId2"/>
    <p:sldId id="975" r:id="rId3"/>
    <p:sldId id="976" r:id="rId4"/>
    <p:sldId id="977" r:id="rId5"/>
    <p:sldId id="973" r:id="rId6"/>
    <p:sldId id="972" r:id="rId7"/>
    <p:sldId id="489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21" autoAdjust="0"/>
    <p:restoredTop sz="94660"/>
  </p:normalViewPr>
  <p:slideViewPr>
    <p:cSldViewPr snapToGrid="0">
      <p:cViewPr varScale="1">
        <p:scale>
          <a:sx n="65" d="100"/>
          <a:sy n="65" d="100"/>
        </p:scale>
        <p:origin x="12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B56635-34C3-44F8-88F8-BB763E829570}" type="datetimeFigureOut">
              <a:rPr lang="pt-BR" smtClean="0"/>
              <a:t>25/01/2024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10A04B-6E3E-495A-BD3E-16FC3EC4F0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7491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0A04B-6E3E-495A-BD3E-16FC3EC4F02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6218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0007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0415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8192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6759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94466-33D4-4291-AEAB-7DF595163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AFC2AE-93AC-4680-8E7C-B02CB197C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154236-9168-49B8-BC9E-CF41B4659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25/01/2024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980C4A-8AD4-4FC6-87E9-7CA1E0273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DD231B-0F56-44C4-B2A7-1017698E7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393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56574-CF26-47C8-AF0C-B847C3C21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67281DF-1488-4181-96DB-4AFD35640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D7EBF4-DB7E-4E9B-B749-26975E99D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25/01/2024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4ACBE3-FF6F-4046-BBFB-4F79F33A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47086A-B25A-44EE-AD4B-E11104416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80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E1BA9F9-8E36-4035-A04B-03BBC8982F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EF3AD45-D5F8-44FD-928C-BF99F8B8B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67D66E-2272-43D1-9940-95CD6F892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25/01/2024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7757E6-72B0-469C-A808-56DC29070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CD322F-100D-4FCE-AE9A-92BAA82C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497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9ADD8-0B53-44E3-92A7-75C9F8284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31DEF2-57B0-4E4C-A2FD-A9EDE6335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0D92E1-EF5F-4177-A65B-65AEBAEEC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25/01/2024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E87010-2C39-4AEB-833C-16B0EC627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9898AF-588A-4892-968A-ABFE95401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2759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5E29DB-B9F1-41DF-B604-5533FBFAB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D8C934-FDC0-453A-8B03-CC1845C05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75B5CD-2E6D-4712-80D9-8422C114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25/01/2024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22413D-C958-4F78-AA2D-365AF04A2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7B3E4D-6BA3-4415-80D5-E0BCFD120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652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CB79B8-5798-415F-BEC8-9449C8769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B6D46B-F31B-437E-87AA-879EC0AF6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9B5E6E9-120E-4119-AE60-B175FF9EC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C1CA78-AA2E-41D6-960B-5CA60B184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25/01/2024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369B28-2C38-4790-901C-7239BAE9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AF6621F-49FD-45A9-9381-8E9B565AE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3068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ACFB2-05E5-469A-A221-C2450C859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4DAA59-8B01-4D64-97B7-10AD559C6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93C0BDC-4F4F-487F-8C55-53A0A38A7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A57F3EA-1617-4594-9736-18B1B044F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1CA8F34-5316-4F01-A2C0-0FCA26766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5363F45-C4D4-4493-B200-8C67BB651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25/01/2024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8B3CF5C-3D4B-436D-B1A6-32BA1BE32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D19D8B8-B300-4377-B784-45CB30691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5299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AE2E9-6B3C-4ABC-9168-0A9FFCEF4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21F18D2-3152-4968-BE18-2527E67A5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25/01/2024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49F55EA-76D4-486C-849A-4A762B564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A22ED98-7ABE-4270-AAD6-645A1E270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621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FDF1FEE-8714-458A-9236-55AB851AC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25/01/2024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4128630-B400-439D-8FD6-7C95A0824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760FDC8-5046-4D4E-943D-51AF32355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01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191A1F-51B4-4ABB-AF32-A3634206E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B694D5-0149-432D-8B95-6BBAE349C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1B68A95-224F-465C-ACEB-E0FFE218A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B8D33D-ED48-4F75-94FB-EB7016472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25/01/2024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3D3291-E87E-4E1F-BA75-9AB958BC3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882FF1-8A36-448A-BC6E-EC64D4B6E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2214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A6073-6014-4043-BE2D-20BCF9864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8DE7003-D0E2-45C3-B9E0-5E71D21EBE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346E02D-B33F-4063-A944-75D22F25A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FBA53E-5280-4F19-B9EC-13EDF7B04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25/01/2024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0BC751-C1C0-4F88-A020-0831D9CB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D7C60B-9C74-4FEB-90BB-282213C8F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8974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333705E-AD18-46DB-9B9E-463034FFB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0CB9AC-6007-4C88-A0E9-4E131A21D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7962D1-C7EF-48E8-80E5-524E61215C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5984B-C99F-4A38-A308-4C0AB46BC4AE}" type="datetimeFigureOut">
              <a:rPr lang="pt-BR" smtClean="0"/>
              <a:t>25/01/2024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0CF00F-0B12-4CCE-9938-ACF0968881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19F014-1BA4-4394-9471-4FCFAAC66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329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5557BD11-BE61-4B7E-A186-5BABFFC88603}"/>
              </a:ext>
            </a:extLst>
          </p:cNvPr>
          <p:cNvSpPr txBox="1">
            <a:spLocks/>
          </p:cNvSpPr>
          <p:nvPr/>
        </p:nvSpPr>
        <p:spPr>
          <a:xfrm>
            <a:off x="1035168" y="5718519"/>
            <a:ext cx="10337369" cy="5360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b="1" dirty="0"/>
              <a:t>Prof. Luciano Galdino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5341CB5-B20A-43F7-AD92-D8444021F427}"/>
              </a:ext>
            </a:extLst>
          </p:cNvPr>
          <p:cNvSpPr txBox="1">
            <a:spLocks/>
          </p:cNvSpPr>
          <p:nvPr/>
        </p:nvSpPr>
        <p:spPr>
          <a:xfrm>
            <a:off x="759656" y="1139481"/>
            <a:ext cx="10888394" cy="31792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3700" dirty="0"/>
          </a:p>
          <a:p>
            <a:r>
              <a:rPr lang="pt-BR" sz="5300" b="1" dirty="0"/>
              <a:t>ESTATÍSTICA APLICADA</a:t>
            </a:r>
          </a:p>
          <a:p>
            <a:endParaRPr lang="pt-BR" sz="5300" b="1" dirty="0"/>
          </a:p>
        </p:txBody>
      </p:sp>
    </p:spTree>
    <p:extLst>
      <p:ext uri="{BB962C8B-B14F-4D97-AF65-F5344CB8AC3E}">
        <p14:creationId xmlns:p14="http://schemas.microsoft.com/office/powerpoint/2010/main" val="3196352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/>
        </p:nvSpPr>
        <p:spPr>
          <a:xfrm>
            <a:off x="1224116" y="442089"/>
            <a:ext cx="10205884" cy="44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lnSpc>
                <a:spcPct val="90000"/>
              </a:lnSpc>
              <a:buClr>
                <a:schemeClr val="dk1"/>
              </a:buClr>
              <a:buSzPts val="3600"/>
            </a:pPr>
            <a:r>
              <a:rPr lang="pt-BR" sz="32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Regra da multiplicação (Intersecção eventos dependentes)</a:t>
            </a:r>
            <a:endParaRPr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AA27C45A-C38D-F6E4-56A1-427CCD769C54}"/>
                  </a:ext>
                </a:extLst>
              </p:cNvPr>
              <p:cNvSpPr txBox="1"/>
              <p:nvPr/>
            </p:nvSpPr>
            <p:spPr>
              <a:xfrm>
                <a:off x="178941" y="4000240"/>
                <a:ext cx="1004306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AA27C45A-C38D-F6E4-56A1-427CCD769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41" y="4000240"/>
                <a:ext cx="1004306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DB499708-534F-628F-AE6B-B1F18C422710}"/>
                  </a:ext>
                </a:extLst>
              </p:cNvPr>
              <p:cNvSpPr txBox="1"/>
              <p:nvPr/>
            </p:nvSpPr>
            <p:spPr>
              <a:xfrm>
                <a:off x="60957" y="1517835"/>
                <a:ext cx="6035040" cy="8815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den>
                      </m:f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𝐶𝑜𝑛𝑑𝑖𝑐𝑖𝑜𝑛𝑎𝑙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DB499708-534F-628F-AE6B-B1F18C422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7" y="1517835"/>
                <a:ext cx="6035040" cy="8815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5CF8C9C0-F4CC-93A3-3830-21FF7039BCE4}"/>
                  </a:ext>
                </a:extLst>
              </p:cNvPr>
              <p:cNvSpPr txBox="1"/>
              <p:nvPr/>
            </p:nvSpPr>
            <p:spPr>
              <a:xfrm>
                <a:off x="7890386" y="1728016"/>
                <a:ext cx="4009279" cy="430887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5CF8C9C0-F4CC-93A3-3830-21FF7039BC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0386" y="1728016"/>
                <a:ext cx="4009279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7B56C3C6-88B0-ADB3-AD62-12773C7B9EFF}"/>
              </a:ext>
            </a:extLst>
          </p:cNvPr>
          <p:cNvSpPr/>
          <p:nvPr/>
        </p:nvSpPr>
        <p:spPr>
          <a:xfrm>
            <a:off x="6002434" y="1807543"/>
            <a:ext cx="1760290" cy="31261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Google Shape;90;p2">
            <a:extLst>
              <a:ext uri="{FF2B5EF4-FFF2-40B4-BE49-F238E27FC236}">
                <a16:creationId xmlns:a16="http://schemas.microsoft.com/office/drawing/2014/main" id="{1B99D551-FA74-E477-24AD-3AE1ACBA4A3E}"/>
              </a:ext>
            </a:extLst>
          </p:cNvPr>
          <p:cNvSpPr txBox="1"/>
          <p:nvPr/>
        </p:nvSpPr>
        <p:spPr>
          <a:xfrm>
            <a:off x="8857928" y="2175998"/>
            <a:ext cx="2074193" cy="44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lnSpc>
                <a:spcPct val="90000"/>
              </a:lnSpc>
              <a:buClr>
                <a:schemeClr val="dk1"/>
              </a:buClr>
              <a:buSzPts val="3600"/>
            </a:pPr>
            <a:r>
              <a:rPr lang="pt-BR" sz="32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2 eventos</a:t>
            </a:r>
            <a:endParaRPr sz="3200" b="1" dirty="0"/>
          </a:p>
        </p:txBody>
      </p:sp>
      <p:sp>
        <p:nvSpPr>
          <p:cNvPr id="9" name="Google Shape;90;p2">
            <a:extLst>
              <a:ext uri="{FF2B5EF4-FFF2-40B4-BE49-F238E27FC236}">
                <a16:creationId xmlns:a16="http://schemas.microsoft.com/office/drawing/2014/main" id="{D1466240-E686-8373-1EFD-BCDC08AF5E82}"/>
              </a:ext>
            </a:extLst>
          </p:cNvPr>
          <p:cNvSpPr txBox="1"/>
          <p:nvPr/>
        </p:nvSpPr>
        <p:spPr>
          <a:xfrm>
            <a:off x="309713" y="3205575"/>
            <a:ext cx="3893415" cy="44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lnSpc>
                <a:spcPct val="90000"/>
              </a:lnSpc>
              <a:buClr>
                <a:schemeClr val="dk1"/>
              </a:buClr>
              <a:buSzPts val="3600"/>
            </a:pPr>
            <a:r>
              <a:rPr lang="pt-BR" sz="32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Mais de dois eventos:</a:t>
            </a:r>
            <a:endParaRPr sz="3200" b="1" dirty="0"/>
          </a:p>
        </p:txBody>
      </p:sp>
    </p:spTree>
    <p:extLst>
      <p:ext uri="{BB962C8B-B14F-4D97-AF65-F5344CB8AC3E}">
        <p14:creationId xmlns:p14="http://schemas.microsoft.com/office/powerpoint/2010/main" val="1517976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  <p:bldP spid="5" grpId="0" animBg="1"/>
      <p:bldP spid="7" grpId="0" animBg="1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/>
        </p:nvSpPr>
        <p:spPr>
          <a:xfrm>
            <a:off x="1371600" y="3512448"/>
            <a:ext cx="8991600" cy="165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lnSpc>
                <a:spcPct val="90000"/>
              </a:lnSpc>
              <a:buClr>
                <a:schemeClr val="dk1"/>
              </a:buClr>
              <a:buSzPts val="3600"/>
            </a:pPr>
            <a:r>
              <a:rPr lang="pt-BR" sz="3200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Teorema de </a:t>
            </a:r>
            <a:r>
              <a:rPr lang="pt-BR" sz="3200" b="1" dirty="0" err="1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Bayes</a:t>
            </a:r>
            <a:endParaRPr lang="pt-BR" sz="3200" b="1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algn="ctr">
              <a:lnSpc>
                <a:spcPct val="90000"/>
              </a:lnSpc>
              <a:buClr>
                <a:schemeClr val="dk1"/>
              </a:buClr>
              <a:buSzPts val="3600"/>
            </a:pPr>
            <a:endParaRPr lang="pt-BR" sz="2800" b="1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algn="just">
              <a:lnSpc>
                <a:spcPct val="90000"/>
              </a:lnSpc>
              <a:buClr>
                <a:schemeClr val="dk1"/>
              </a:buClr>
              <a:buSzPts val="3600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Capacidade de encontrar uma probabilidade quando se conhece outras probabilidades.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50949915-41E4-68EE-8A6F-F5DC061681E8}"/>
                  </a:ext>
                </a:extLst>
              </p:cNvPr>
              <p:cNvSpPr txBox="1"/>
              <p:nvPr/>
            </p:nvSpPr>
            <p:spPr>
              <a:xfrm>
                <a:off x="1766121" y="1841216"/>
                <a:ext cx="3839962" cy="912622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pt-BR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50949915-41E4-68EE-8A6F-F5DC06168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121" y="1841216"/>
                <a:ext cx="3839962" cy="9126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1AFBD70E-1316-9AE3-BC40-A84743918F6B}"/>
                  </a:ext>
                </a:extLst>
              </p:cNvPr>
              <p:cNvSpPr txBox="1"/>
              <p:nvPr/>
            </p:nvSpPr>
            <p:spPr>
              <a:xfrm>
                <a:off x="1532994" y="676421"/>
                <a:ext cx="3629778" cy="8971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1AFBD70E-1316-9AE3-BC40-A84743918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994" y="676421"/>
                <a:ext cx="3629778" cy="8971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eta: para a Esquerda e para Cima 7">
            <a:extLst>
              <a:ext uri="{FF2B5EF4-FFF2-40B4-BE49-F238E27FC236}">
                <a16:creationId xmlns:a16="http://schemas.microsoft.com/office/drawing/2014/main" id="{004A9A5D-D082-E753-078D-1945EA2831CC}"/>
              </a:ext>
            </a:extLst>
          </p:cNvPr>
          <p:cNvSpPr/>
          <p:nvPr/>
        </p:nvSpPr>
        <p:spPr>
          <a:xfrm rot="16200000">
            <a:off x="5686733" y="1979971"/>
            <a:ext cx="1504335" cy="1393723"/>
          </a:xfrm>
          <a:prstGeom prst="lef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Google Shape;90;p2">
            <a:extLst>
              <a:ext uri="{FF2B5EF4-FFF2-40B4-BE49-F238E27FC236}">
                <a16:creationId xmlns:a16="http://schemas.microsoft.com/office/drawing/2014/main" id="{39E2D4D7-05D1-C04C-AFF1-28958C044C55}"/>
              </a:ext>
            </a:extLst>
          </p:cNvPr>
          <p:cNvSpPr txBox="1"/>
          <p:nvPr/>
        </p:nvSpPr>
        <p:spPr>
          <a:xfrm>
            <a:off x="1766121" y="148280"/>
            <a:ext cx="1581762" cy="647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3600"/>
            </a:pPr>
            <a:r>
              <a:rPr lang="pt-BR" sz="28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Sendo: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45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9" grpId="0" animBg="1"/>
      <p:bldP spid="3" grpId="0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0;p2">
            <a:extLst>
              <a:ext uri="{FF2B5EF4-FFF2-40B4-BE49-F238E27FC236}">
                <a16:creationId xmlns:a16="http://schemas.microsoft.com/office/drawing/2014/main" id="{D086316B-455D-C9DD-DBFD-A010B37ED02A}"/>
              </a:ext>
            </a:extLst>
          </p:cNvPr>
          <p:cNvSpPr txBox="1"/>
          <p:nvPr/>
        </p:nvSpPr>
        <p:spPr>
          <a:xfrm>
            <a:off x="734961" y="727705"/>
            <a:ext cx="10722077" cy="1927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lnSpc>
                <a:spcPct val="90000"/>
              </a:lnSpc>
              <a:buClr>
                <a:schemeClr val="dk1"/>
              </a:buClr>
              <a:buSzPts val="3600"/>
            </a:pPr>
            <a:r>
              <a:rPr lang="pt-BR" sz="32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Lei da probabilidade total</a:t>
            </a:r>
          </a:p>
          <a:p>
            <a:pPr algn="just">
              <a:lnSpc>
                <a:spcPct val="90000"/>
              </a:lnSpc>
              <a:buClr>
                <a:schemeClr val="dk1"/>
              </a:buClr>
              <a:buSzPts val="3600"/>
            </a:pPr>
            <a:endParaRPr lang="pt-BR" sz="3200" b="1" dirty="0">
              <a:cs typeface="Calibri"/>
              <a:sym typeface="Calibri"/>
            </a:endParaRPr>
          </a:p>
          <a:p>
            <a:pPr algn="just">
              <a:lnSpc>
                <a:spcPct val="90000"/>
              </a:lnSpc>
              <a:buClr>
                <a:schemeClr val="dk1"/>
              </a:buClr>
              <a:buSzPts val="3600"/>
            </a:pPr>
            <a:r>
              <a:rPr lang="pt-BR" sz="3200" b="0" i="0" dirty="0">
                <a:effectLst/>
              </a:rPr>
              <a:t>Determina a probabilidade total de um evento que pode ser realizado através de vários eventos distintos.</a:t>
            </a:r>
            <a:endParaRPr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0A9A7FB9-C1D1-99DC-E9F7-91246A1D8276}"/>
                  </a:ext>
                </a:extLst>
              </p:cNvPr>
              <p:cNvSpPr txBox="1"/>
              <p:nvPr/>
            </p:nvSpPr>
            <p:spPr>
              <a:xfrm>
                <a:off x="3900494" y="2942946"/>
                <a:ext cx="4391010" cy="12603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0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pt-BR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pt-BR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pt-BR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pt-BR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pt-BR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pt-BR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pt-BR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pt-BR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pt-BR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pt-BR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sz="3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30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0A9A7FB9-C1D1-99DC-E9F7-91246A1D8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0494" y="2942946"/>
                <a:ext cx="4391010" cy="12603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1360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D93E5513-F51C-4484-B3D6-2212117BA4E1}"/>
              </a:ext>
            </a:extLst>
          </p:cNvPr>
          <p:cNvSpPr txBox="1">
            <a:spLocks/>
          </p:cNvSpPr>
          <p:nvPr/>
        </p:nvSpPr>
        <p:spPr>
          <a:xfrm>
            <a:off x="577850" y="294138"/>
            <a:ext cx="11036300" cy="595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600" b="1" dirty="0"/>
              <a:t>EXEMPLO PROBABILIDADE TOTAL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B36E6055-1253-4504-A17C-5E5E6574C638}"/>
              </a:ext>
            </a:extLst>
          </p:cNvPr>
          <p:cNvSpPr txBox="1">
            <a:spLocks/>
          </p:cNvSpPr>
          <p:nvPr/>
        </p:nvSpPr>
        <p:spPr>
          <a:xfrm>
            <a:off x="381626" y="1041784"/>
            <a:ext cx="11428748" cy="19639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pt-BR" b="0" i="0" dirty="0">
                <a:effectLst/>
              </a:rPr>
              <a:t>Uma </a:t>
            </a:r>
            <a:r>
              <a:rPr lang="pt-BR" dirty="0"/>
              <a:t>caixa de frutas contém 50 laranjas, 30 maçãs e 20 peras. </a:t>
            </a:r>
            <a:r>
              <a:rPr lang="pt-BR" b="0" i="0" dirty="0">
                <a:effectLst/>
              </a:rPr>
              <a:t> O vendedor garante que a probabilidade de encontrar uma laranja estragada é de 4%, uma maçã estragada de 2% e uma pera estragada é de 6%. Escolhendo ao acaso uma fruta desta caixa, qual a probabilidade dela estar estragada. </a:t>
            </a: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19B7CDE3-4861-96FA-0375-84DC037ACAB8}"/>
                  </a:ext>
                </a:extLst>
              </p:cNvPr>
              <p:cNvSpPr txBox="1"/>
              <p:nvPr/>
            </p:nvSpPr>
            <p:spPr>
              <a:xfrm>
                <a:off x="4452179" y="2898240"/>
                <a:ext cx="3608022" cy="10082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19B7CDE3-4861-96FA-0375-84DC037AC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179" y="2898240"/>
                <a:ext cx="3608022" cy="10082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B779A9CD-36FF-9587-EDFC-896A2362CD46}"/>
                  </a:ext>
                </a:extLst>
              </p:cNvPr>
              <p:cNvSpPr txBox="1"/>
              <p:nvPr/>
            </p:nvSpPr>
            <p:spPr>
              <a:xfrm>
                <a:off x="2681276" y="4187899"/>
                <a:ext cx="721290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B779A9CD-36FF-9587-EDFC-896A2362C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276" y="4187899"/>
                <a:ext cx="7212903" cy="369332"/>
              </a:xfrm>
              <a:prstGeom prst="rect">
                <a:avLst/>
              </a:prstGeom>
              <a:blipFill>
                <a:blip r:embed="rId3"/>
                <a:stretch>
                  <a:fillRect r="-254" b="-327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BB278BAD-4B8F-B9D9-BA3D-B24ED9A45DF8}"/>
                  </a:ext>
                </a:extLst>
              </p:cNvPr>
              <p:cNvSpPr txBox="1"/>
              <p:nvPr/>
            </p:nvSpPr>
            <p:spPr>
              <a:xfrm>
                <a:off x="2841467" y="4806100"/>
                <a:ext cx="68294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0,04.0,5+0,02.0,3+0,06.0,2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BB278BAD-4B8F-B9D9-BA3D-B24ED9A45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467" y="4806100"/>
                <a:ext cx="6829445" cy="369332"/>
              </a:xfrm>
              <a:prstGeom prst="rect">
                <a:avLst/>
              </a:prstGeom>
              <a:blipFill>
                <a:blip r:embed="rId4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31AF7C85-59FC-05CE-0EE9-9071B963832A}"/>
                  </a:ext>
                </a:extLst>
              </p:cNvPr>
              <p:cNvSpPr txBox="1"/>
              <p:nvPr/>
            </p:nvSpPr>
            <p:spPr>
              <a:xfrm>
                <a:off x="2841466" y="5446884"/>
                <a:ext cx="68294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0,038=3,8%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31AF7C85-59FC-05CE-0EE9-9071B9638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466" y="5446884"/>
                <a:ext cx="6829445" cy="369332"/>
              </a:xfrm>
              <a:prstGeom prst="rect">
                <a:avLst/>
              </a:prstGeom>
              <a:blipFill>
                <a:blip r:embed="rId5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024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3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/>
        </p:nvSpPr>
        <p:spPr>
          <a:xfrm>
            <a:off x="781665" y="342081"/>
            <a:ext cx="10736825" cy="165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lnSpc>
                <a:spcPct val="90000"/>
              </a:lnSpc>
              <a:buClr>
                <a:schemeClr val="dk1"/>
              </a:buClr>
              <a:buSzPts val="3600"/>
            </a:pPr>
            <a:r>
              <a:rPr lang="pt-BR" sz="3200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Teorema de </a:t>
            </a:r>
            <a:r>
              <a:rPr lang="pt-BR" sz="3200" b="1" dirty="0" err="1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Bayes</a:t>
            </a:r>
            <a:endParaRPr lang="pt-BR" sz="3200" b="1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algn="ctr">
              <a:lnSpc>
                <a:spcPct val="90000"/>
              </a:lnSpc>
              <a:buClr>
                <a:schemeClr val="dk1"/>
              </a:buClr>
              <a:buSzPts val="3600"/>
            </a:pPr>
            <a:endParaRPr lang="pt-BR" sz="2800" b="1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algn="just">
              <a:lnSpc>
                <a:spcPct val="90000"/>
              </a:lnSpc>
              <a:buClr>
                <a:schemeClr val="dk1"/>
              </a:buClr>
              <a:buSzPts val="3600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Capacidade de encontrar uma probabilidade quando se conhece outras probabilidades.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50949915-41E4-68EE-8A6F-F5DC061681E8}"/>
                  </a:ext>
                </a:extLst>
              </p:cNvPr>
              <p:cNvSpPr txBox="1"/>
              <p:nvPr/>
            </p:nvSpPr>
            <p:spPr>
              <a:xfrm>
                <a:off x="354031" y="2615726"/>
                <a:ext cx="4189177" cy="9126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pt-BR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50949915-41E4-68EE-8A6F-F5DC06168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31" y="2615726"/>
                <a:ext cx="4189177" cy="9126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39136701-F1F0-C990-A1AC-FE7AB98D7AE4}"/>
                  </a:ext>
                </a:extLst>
              </p:cNvPr>
              <p:cNvSpPr txBox="1"/>
              <p:nvPr/>
            </p:nvSpPr>
            <p:spPr>
              <a:xfrm>
                <a:off x="2543533" y="4523803"/>
                <a:ext cx="5281744" cy="936347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pt-BR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pt-BR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pt-BR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39136701-F1F0-C990-A1AC-FE7AB98D7A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3533" y="4523803"/>
                <a:ext cx="5281744" cy="9363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Google Shape;90;p2">
            <a:extLst>
              <a:ext uri="{FF2B5EF4-FFF2-40B4-BE49-F238E27FC236}">
                <a16:creationId xmlns:a16="http://schemas.microsoft.com/office/drawing/2014/main" id="{D086316B-455D-C9DD-DBFD-A010B37ED02A}"/>
              </a:ext>
            </a:extLst>
          </p:cNvPr>
          <p:cNvSpPr txBox="1"/>
          <p:nvPr/>
        </p:nvSpPr>
        <p:spPr>
          <a:xfrm>
            <a:off x="7210743" y="2421983"/>
            <a:ext cx="4779696" cy="44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lnSpc>
                <a:spcPct val="90000"/>
              </a:lnSpc>
              <a:buClr>
                <a:schemeClr val="dk1"/>
              </a:buClr>
              <a:buSzPts val="3600"/>
            </a:pPr>
            <a:r>
              <a:rPr lang="pt-BR" sz="28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Lei da probabilidade total</a:t>
            </a:r>
            <a:endParaRPr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0A9A7FB9-C1D1-99DC-E9F7-91246A1D8276}"/>
                  </a:ext>
                </a:extLst>
              </p:cNvPr>
              <p:cNvSpPr txBox="1"/>
              <p:nvPr/>
            </p:nvSpPr>
            <p:spPr>
              <a:xfrm>
                <a:off x="7683910" y="2805901"/>
                <a:ext cx="4018203" cy="11762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0A9A7FB9-C1D1-99DC-E9F7-91246A1D8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3910" y="2805901"/>
                <a:ext cx="4018203" cy="11762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8C3DC3C8-20DD-ADA2-797F-A5CA678720B8}"/>
              </a:ext>
            </a:extLst>
          </p:cNvPr>
          <p:cNvCxnSpPr>
            <a:cxnSpLocks/>
          </p:cNvCxnSpPr>
          <p:nvPr/>
        </p:nvCxnSpPr>
        <p:spPr>
          <a:xfrm flipV="1">
            <a:off x="3862859" y="2868833"/>
            <a:ext cx="3658818" cy="497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43061F92-B940-A7A2-13AD-5AB35CC2EC65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7825277" y="3777983"/>
            <a:ext cx="812515" cy="1213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658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2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D93E5513-F51C-4484-B3D6-2212117BA4E1}"/>
              </a:ext>
            </a:extLst>
          </p:cNvPr>
          <p:cNvSpPr txBox="1">
            <a:spLocks/>
          </p:cNvSpPr>
          <p:nvPr/>
        </p:nvSpPr>
        <p:spPr>
          <a:xfrm>
            <a:off x="577850" y="294138"/>
            <a:ext cx="11036300" cy="595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600" b="1" dirty="0"/>
              <a:t>EXEMPLO TEOREMA DE BAYES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B36E6055-1253-4504-A17C-5E5E6574C638}"/>
              </a:ext>
            </a:extLst>
          </p:cNvPr>
          <p:cNvSpPr txBox="1">
            <a:spLocks/>
          </p:cNvSpPr>
          <p:nvPr/>
        </p:nvSpPr>
        <p:spPr>
          <a:xfrm>
            <a:off x="381626" y="1041784"/>
            <a:ext cx="11428748" cy="2555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pt-BR" b="0" i="0" dirty="0">
                <a:effectLst/>
              </a:rPr>
              <a:t>Em uma fábrica, a máquina X produz 60% da produção diária e a máquina Y produz 40% da produção diária. Sabendo </a:t>
            </a:r>
            <a:r>
              <a:rPr lang="pt-BR" dirty="0"/>
              <a:t>que máquina X produz 2</a:t>
            </a:r>
            <a:r>
              <a:rPr lang="pt-BR" b="0" i="0" dirty="0">
                <a:effectLst/>
              </a:rPr>
              <a:t>% de peças com defeito e que </a:t>
            </a:r>
            <a:r>
              <a:rPr lang="pt-BR" dirty="0"/>
              <a:t>a máquina Y produz 1,5</a:t>
            </a:r>
            <a:r>
              <a:rPr lang="pt-BR" b="0" i="0" dirty="0">
                <a:effectLst/>
              </a:rPr>
              <a:t>% de </a:t>
            </a:r>
            <a:r>
              <a:rPr lang="pt-BR" dirty="0"/>
              <a:t>peças </a:t>
            </a:r>
            <a:r>
              <a:rPr lang="pt-BR" b="0" i="0" dirty="0">
                <a:effectLst/>
              </a:rPr>
              <a:t>com defeito. Se num dia, um item for inspecionado aleatoriamente e descobrir que ele apresenta defeito, qual é a probabilidade de que tenha sido produzido pela máquina X?</a:t>
            </a: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19B7CDE3-4861-96FA-0375-84DC037ACAB8}"/>
                  </a:ext>
                </a:extLst>
              </p:cNvPr>
              <p:cNvSpPr txBox="1"/>
              <p:nvPr/>
            </p:nvSpPr>
            <p:spPr>
              <a:xfrm>
                <a:off x="6827562" y="3392133"/>
                <a:ext cx="3608022" cy="10082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pt-BR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19B7CDE3-4861-96FA-0375-84DC037AC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7562" y="3392133"/>
                <a:ext cx="3608022" cy="10082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5A4A1CD7-8C96-35F0-81D0-B2ED11089691}"/>
                  </a:ext>
                </a:extLst>
              </p:cNvPr>
              <p:cNvSpPr txBox="1"/>
              <p:nvPr/>
            </p:nvSpPr>
            <p:spPr>
              <a:xfrm>
                <a:off x="381626" y="3749974"/>
                <a:ext cx="3594125" cy="8247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531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sz="253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531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pt-BR" sz="2531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pt-BR" sz="2531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pt-BR" sz="253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253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53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pt-BR" sz="253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53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pt-BR" sz="2531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pt-BR" sz="253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pt-BR" sz="253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531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pt-BR" sz="2531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pt-BR" sz="253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pt-BR" sz="253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pt-BR" sz="253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531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pt-BR" sz="253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pt-BR" sz="2531" dirty="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5A4A1CD7-8C96-35F0-81D0-B2ED11089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626" y="3749974"/>
                <a:ext cx="3594125" cy="8247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4BCC9478-7109-DB8F-83F4-E80FDA218E01}"/>
              </a:ext>
            </a:extLst>
          </p:cNvPr>
          <p:cNvCxnSpPr>
            <a:cxnSpLocks/>
          </p:cNvCxnSpPr>
          <p:nvPr/>
        </p:nvCxnSpPr>
        <p:spPr>
          <a:xfrm flipV="1">
            <a:off x="3229897" y="3910993"/>
            <a:ext cx="3533755" cy="528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B779A9CD-36FF-9587-EDFC-896A2362CD46}"/>
                  </a:ext>
                </a:extLst>
              </p:cNvPr>
              <p:cNvSpPr txBox="1"/>
              <p:nvPr/>
            </p:nvSpPr>
            <p:spPr>
              <a:xfrm>
                <a:off x="6584010" y="4574048"/>
                <a:ext cx="542834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B779A9CD-36FF-9587-EDFC-896A2362C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010" y="4574048"/>
                <a:ext cx="5428348" cy="369332"/>
              </a:xfrm>
              <a:prstGeom prst="rect">
                <a:avLst/>
              </a:prstGeom>
              <a:blipFill>
                <a:blip r:embed="rId4"/>
                <a:stretch>
                  <a:fillRect b="-344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BB278BAD-4B8F-B9D9-BA3D-B24ED9A45DF8}"/>
                  </a:ext>
                </a:extLst>
              </p:cNvPr>
              <p:cNvSpPr txBox="1"/>
              <p:nvPr/>
            </p:nvSpPr>
            <p:spPr>
              <a:xfrm>
                <a:off x="6763652" y="5255402"/>
                <a:ext cx="542834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0,02.0,6+0,015.0,4=0,018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BB278BAD-4B8F-B9D9-BA3D-B24ED9A45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3652" y="5255402"/>
                <a:ext cx="5428348" cy="369332"/>
              </a:xfrm>
              <a:prstGeom prst="rect">
                <a:avLst/>
              </a:prstGeom>
              <a:blipFill>
                <a:blip r:embed="rId5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66D68367-03E2-5762-A80D-16C9B5ED955C}"/>
                  </a:ext>
                </a:extLst>
              </p:cNvPr>
              <p:cNvSpPr txBox="1"/>
              <p:nvPr/>
            </p:nvSpPr>
            <p:spPr>
              <a:xfrm>
                <a:off x="381625" y="4943380"/>
                <a:ext cx="5365828" cy="7727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531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sz="253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531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pt-BR" sz="2531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pt-BR" sz="2531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pt-BR" sz="253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253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53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0,6</m:t>
                          </m:r>
                          <m:r>
                            <a:rPr lang="pt-BR" sz="2531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pt-BR" sz="253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pt-BR" sz="2531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,02 </m:t>
                          </m:r>
                        </m:num>
                        <m:den>
                          <m:r>
                            <a:rPr lang="pt-BR" sz="2531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0,018</m:t>
                          </m:r>
                        </m:den>
                      </m:f>
                      <m:r>
                        <a:rPr lang="pt-BR" sz="2531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=0,667=66,7%</m:t>
                      </m:r>
                    </m:oMath>
                  </m:oMathPara>
                </a14:m>
                <a:endParaRPr lang="pt-BR" sz="2531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66D68367-03E2-5762-A80D-16C9B5ED9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625" y="4943380"/>
                <a:ext cx="5365828" cy="7727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5A603302-F5BA-B43F-D5E6-341E6185D7D8}"/>
              </a:ext>
            </a:extLst>
          </p:cNvPr>
          <p:cNvCxnSpPr>
            <a:cxnSpLocks/>
          </p:cNvCxnSpPr>
          <p:nvPr/>
        </p:nvCxnSpPr>
        <p:spPr>
          <a:xfrm flipH="1" flipV="1">
            <a:off x="5766619" y="5329768"/>
            <a:ext cx="1238865" cy="112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332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0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4407</TotalTime>
  <Words>346</Words>
  <Application>Microsoft Office PowerPoint</Application>
  <PresentationFormat>Widescreen</PresentationFormat>
  <Paragraphs>42</Paragraphs>
  <Slides>7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Luciano Galdino</dc:creator>
  <cp:lastModifiedBy>LUCIANO GALDINO</cp:lastModifiedBy>
  <cp:revision>380</cp:revision>
  <dcterms:created xsi:type="dcterms:W3CDTF">2020-11-26T18:44:25Z</dcterms:created>
  <dcterms:modified xsi:type="dcterms:W3CDTF">2024-01-25T23:11:47Z</dcterms:modified>
</cp:coreProperties>
</file>