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389" r:id="rId4"/>
    <p:sldId id="388" r:id="rId5"/>
    <p:sldId id="391" r:id="rId6"/>
    <p:sldId id="380" r:id="rId7"/>
    <p:sldId id="392" r:id="rId8"/>
    <p:sldId id="390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3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dat ngo" initials="tn" lastIdx="1" clrIdx="0">
    <p:extLst>
      <p:ext uri="{19B8F6BF-5375-455C-9EA6-DF929625EA0E}">
        <p15:presenceInfo xmlns:p15="http://schemas.microsoft.com/office/powerpoint/2012/main" userId="10614767935ef4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4317" autoAdjust="0"/>
  </p:normalViewPr>
  <p:slideViewPr>
    <p:cSldViewPr snapToGrid="0">
      <p:cViewPr varScale="1">
        <p:scale>
          <a:sx n="61" d="100"/>
          <a:sy n="61" d="100"/>
        </p:scale>
        <p:origin x="11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25C5E-1904-4BA9-857E-AD982C3EC4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13E5-654D-4F1D-8C76-23254791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Component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Component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 you enjoy</a:t>
            </a:r>
            <a:r>
              <a:rPr lang="en-US" baseline="0" dirty="0" smtClean="0"/>
              <a:t> my presentation and </a:t>
            </a:r>
            <a:r>
              <a:rPr lang="en-US" dirty="0" smtClean="0"/>
              <a:t>Thank</a:t>
            </a:r>
            <a:r>
              <a:rPr lang="en-US" baseline="0" dirty="0" smtClean="0"/>
              <a:t> you so much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626E-1318-47C1-A9CD-CC44A6CB5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achievement</a:t>
            </a:r>
            <a:r>
              <a:rPr lang="en-US" dirty="0" smtClean="0"/>
              <a:t> for our system: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Accuracy:</a:t>
            </a:r>
            <a:r>
              <a:rPr lang="en-US" baseline="0" dirty="0" smtClean="0"/>
              <a:t> &gt; 95%.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Response time for each image: &lt; 3s.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Capable of processing input images taken from various angles.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achievement</a:t>
            </a:r>
            <a:r>
              <a:rPr lang="en-US" dirty="0" smtClean="0"/>
              <a:t> for our system: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Accuracy:</a:t>
            </a:r>
            <a:r>
              <a:rPr lang="en-US" baseline="0" dirty="0" smtClean="0"/>
              <a:t> &gt; 95%.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Response time for each image: &lt; 3s.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Capable of processing input images taken from various angles.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achievement</a:t>
            </a:r>
            <a:r>
              <a:rPr lang="en-US" dirty="0" smtClean="0"/>
              <a:t> for our system: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Accuracy:</a:t>
            </a:r>
            <a:r>
              <a:rPr lang="en-US" baseline="0" dirty="0" smtClean="0"/>
              <a:t> &gt; 95%.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Response time for each image: &lt; 3s.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Capable of processing input images taken from various angles.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8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13E5-654D-4F1D-8C76-232547916D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18FB-033C-4C97-9CAE-9F8A91378E24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987-E1DA-4948-A0B1-9B8A91FE8FA8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CC5-82BC-46CA-B354-648B05ACF345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824-1484-496D-885C-64C24CAE3CC7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42C4-5967-41AB-AD5E-35C76AA49C40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2F89-BC83-4519-BCFD-350F4504CF34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3E67-B57C-4B38-BB71-59F44FCFF5DC}" type="datetime1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77D-4483-44B8-9BFD-300E82202141}" type="datetime1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D653-4C99-44F3-9661-8C9A281D4964}" type="datetime1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049-6D28-440E-BE66-BF74DBC908D8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B295-1DFF-414A-8CAE-450691DD30C7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5DDA-5DB9-497E-82A4-470815A56039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8ADD-7053-4C04-8800-87A32AF5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3572" y="105877"/>
            <a:ext cx="659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FACULTY OF ELECTRICAL &amp; ELECTRONIC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TELECOMMUNICATION ENGINEERING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8423" y="1779890"/>
            <a:ext cx="7713777" cy="518743"/>
          </a:xfrm>
          <a:prstGeom prst="rect">
            <a:avLst/>
          </a:prstGeom>
        </p:spPr>
        <p:txBody>
          <a:bodyPr wrap="square" lIns="87005" tIns="43503" rIns="87005" bIns="43503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 PROCESSING COURSE PROJECT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49662" y="3041389"/>
            <a:ext cx="9298002" cy="18208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MULTIPLE CHOICES SCANNER</a:t>
            </a:r>
            <a:endParaRPr lang="en-US" sz="3200" b="1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489" y="118889"/>
            <a:ext cx="1170594" cy="118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5721861" y="5046666"/>
            <a:ext cx="6470139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67682" y="4051444"/>
            <a:ext cx="35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LECTURER   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Dr.  Vo Tuan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Kiet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23411"/>
              </p:ext>
            </p:extLst>
          </p:nvPr>
        </p:nvGraphicFramePr>
        <p:xfrm>
          <a:off x="2417877" y="4775027"/>
          <a:ext cx="723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97">
                  <a:extLst>
                    <a:ext uri="{9D8B030D-6E8A-4147-A177-3AD203B41FA5}">
                      <a16:colId xmlns:a16="http://schemas.microsoft.com/office/drawing/2014/main" val="145757335"/>
                    </a:ext>
                  </a:extLst>
                </a:gridCol>
                <a:gridCol w="3949403">
                  <a:extLst>
                    <a:ext uri="{9D8B030D-6E8A-4147-A177-3AD203B41FA5}">
                      <a16:colId xmlns:a16="http://schemas.microsoft.com/office/drawing/2014/main" val="373376140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560154767"/>
                    </a:ext>
                  </a:extLst>
                </a:gridCol>
              </a:tblGrid>
              <a:tr h="2975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62557"/>
                  </a:ext>
                </a:extLst>
              </a:tr>
              <a:tr h="2975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Lam </a:t>
                      </a:r>
                      <a:r>
                        <a:rPr lang="en-US" dirty="0" err="1" smtClean="0"/>
                        <a:t>Thanh</a:t>
                      </a:r>
                      <a:r>
                        <a:rPr lang="en-US" dirty="0" smtClean="0"/>
                        <a:t> Phat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2111974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62300"/>
                  </a:ext>
                </a:extLst>
              </a:tr>
              <a:tr h="2975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Quang</a:t>
                      </a:r>
                      <a:r>
                        <a:rPr lang="en-US" dirty="0" smtClean="0"/>
                        <a:t> Hoang </a:t>
                      </a:r>
                      <a:r>
                        <a:rPr lang="en-US" dirty="0" err="1" smtClean="0"/>
                        <a:t>Trung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1915701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COMPONENT DETAILS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314511" y="2222917"/>
            <a:ext cx="12456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Component 1</a:t>
            </a:r>
            <a:endParaRPr lang="en-US" sz="1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866" y="1269457"/>
            <a:ext cx="2449403" cy="5420439"/>
          </a:xfrm>
          <a:prstGeom prst="rect">
            <a:avLst/>
          </a:prstGeom>
        </p:spPr>
      </p:pic>
      <p:sp>
        <p:nvSpPr>
          <p:cNvPr id="19" name="Double Brace 18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9272269" y="1269457"/>
            <a:ext cx="510360" cy="215591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93229" y="1620983"/>
            <a:ext cx="2450545" cy="1845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227994" y="4185106"/>
            <a:ext cx="1353562" cy="7910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Original Image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714298" y="5138620"/>
            <a:ext cx="406554" cy="330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6200000">
            <a:off x="7592097" y="4983924"/>
            <a:ext cx="406554" cy="330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12" y="1386348"/>
            <a:ext cx="2249465" cy="246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" name="Rounded Rectangle 43"/>
          <p:cNvSpPr/>
          <p:nvPr/>
        </p:nvSpPr>
        <p:spPr>
          <a:xfrm>
            <a:off x="7112001" y="4261140"/>
            <a:ext cx="1218563" cy="48362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Extract paper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5" name="Teardrop 44"/>
          <p:cNvSpPr/>
          <p:nvPr/>
        </p:nvSpPr>
        <p:spPr>
          <a:xfrm>
            <a:off x="3075142" y="1924681"/>
            <a:ext cx="2209145" cy="1844133"/>
          </a:xfrm>
          <a:prstGeom prst="teardrop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Preliminary </a:t>
            </a:r>
            <a:r>
              <a:rPr lang="en-US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0810" y="5719786"/>
            <a:ext cx="1218563" cy="4957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Preprocessing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1696699" y="5473357"/>
            <a:ext cx="134180" cy="10821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867581" y="5570176"/>
            <a:ext cx="990664" cy="88849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Gaussian Filter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33779" y="5570176"/>
            <a:ext cx="1048609" cy="8884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Threshold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03489" y="5894350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690305" y="5553334"/>
            <a:ext cx="1153950" cy="888495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Morphology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368110" y="5894350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334381" y="5553335"/>
            <a:ext cx="967636" cy="8884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Image alignment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869760" y="5894350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187257" y="5560784"/>
            <a:ext cx="824929" cy="888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Find contour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7037691" y="5885702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COMPONENT DETAILS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866" y="1269457"/>
            <a:ext cx="2449403" cy="5420439"/>
          </a:xfrm>
          <a:prstGeom prst="rect">
            <a:avLst/>
          </a:prstGeom>
        </p:spPr>
      </p:pic>
      <p:sp>
        <p:nvSpPr>
          <p:cNvPr id="19" name="Double Brace 18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9154833" y="3817186"/>
            <a:ext cx="174995" cy="514382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6" y="2866710"/>
            <a:ext cx="1568122" cy="246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15" y="1097271"/>
            <a:ext cx="4191134" cy="210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8" y="4056866"/>
            <a:ext cx="4191134" cy="254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>
          <a:xfrm rot="18860574">
            <a:off x="2241492" y="2542183"/>
            <a:ext cx="1065893" cy="6490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2150872">
            <a:off x="2176275" y="4504915"/>
            <a:ext cx="1118657" cy="6490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0375" y="2044619"/>
            <a:ext cx="1218563" cy="48362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Extract paper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COMPONENT DETAILS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True answer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866" y="1269457"/>
            <a:ext cx="2449403" cy="5420439"/>
          </a:xfrm>
          <a:prstGeom prst="rect">
            <a:avLst/>
          </a:prstGeom>
        </p:spPr>
      </p:pic>
      <p:sp>
        <p:nvSpPr>
          <p:cNvPr id="19" name="Double Brace 18"/>
          <p:cNvSpPr/>
          <p:nvPr/>
        </p:nvSpPr>
        <p:spPr>
          <a:xfrm>
            <a:off x="9782629" y="2307771"/>
            <a:ext cx="76389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8917506" y="3840538"/>
            <a:ext cx="510360" cy="2178059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931452" y="4744902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Component 2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55046" y="5450523"/>
            <a:ext cx="1261769" cy="6754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Process main block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>
            <a:off x="2034343" y="5274213"/>
            <a:ext cx="351692" cy="1082137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574294" y="5357005"/>
            <a:ext cx="990664" cy="88849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answer blocks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3670770" y="5661624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046375" y="5371033"/>
            <a:ext cx="990664" cy="8884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answer lines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481658" y="5371033"/>
            <a:ext cx="990664" cy="8884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bubble choices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121553" y="5675652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122398" y="5357003"/>
            <a:ext cx="990664" cy="8884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score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6561718" y="5675652"/>
            <a:ext cx="482303" cy="2652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896018" y="1392985"/>
            <a:ext cx="1074970" cy="66260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Extract main block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15712" y="2283106"/>
            <a:ext cx="1218563" cy="4957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Preprocessing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094197" y="4938999"/>
            <a:ext cx="331193" cy="3763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22" y="4198694"/>
            <a:ext cx="1450783" cy="856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989" y="3785560"/>
            <a:ext cx="554987" cy="1477954"/>
          </a:xfrm>
          <a:prstGeom prst="rect">
            <a:avLst/>
          </a:prstGeom>
        </p:spPr>
      </p:pic>
      <p:pic>
        <p:nvPicPr>
          <p:cNvPr id="3074" name="Picture 2" descr="Screenshot from 2024-03-21 16-57-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16" y="4830878"/>
            <a:ext cx="329915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from 2024-03-21 22-16-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69" y="4843135"/>
            <a:ext cx="348831" cy="30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Up Arrow 22"/>
          <p:cNvSpPr/>
          <p:nvPr/>
        </p:nvSpPr>
        <p:spPr>
          <a:xfrm>
            <a:off x="7433372" y="6323728"/>
            <a:ext cx="368715" cy="430368"/>
          </a:xfrm>
          <a:prstGeom prst="upArrow">
            <a:avLst>
              <a:gd name="adj1" fmla="val 50000"/>
              <a:gd name="adj2" fmla="val 4633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18213" y="6326575"/>
            <a:ext cx="135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True answer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1047" y="4916889"/>
            <a:ext cx="1162212" cy="142895"/>
          </a:xfrm>
          <a:prstGeom prst="rect">
            <a:avLst/>
          </a:prstGeom>
        </p:spPr>
      </p:pic>
      <p:sp>
        <p:nvSpPr>
          <p:cNvPr id="71" name="Teardrop 70"/>
          <p:cNvSpPr/>
          <p:nvPr/>
        </p:nvSpPr>
        <p:spPr>
          <a:xfrm>
            <a:off x="6140436" y="2635728"/>
            <a:ext cx="1838532" cy="1625909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block component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775" y="3425602"/>
            <a:ext cx="1296002" cy="137817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68" y="1078473"/>
            <a:ext cx="1940761" cy="133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7" name="Right Arrow 76"/>
          <p:cNvSpPr/>
          <p:nvPr/>
        </p:nvSpPr>
        <p:spPr>
          <a:xfrm rot="10800000">
            <a:off x="4124316" y="1510586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7756697">
            <a:off x="2167857" y="1877081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5400000">
            <a:off x="1144046" y="2942394"/>
            <a:ext cx="272313" cy="335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70865" y="530632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CNN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8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COMPONENT DETAILS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711966" y="6387929"/>
            <a:ext cx="2743200" cy="365125"/>
          </a:xfrm>
        </p:spPr>
        <p:txBody>
          <a:bodyPr/>
          <a:lstStyle/>
          <a:p>
            <a:fld id="{B9CF8ADD-7053-4C04-8800-87A32AF590F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395" y="1301036"/>
            <a:ext cx="2449403" cy="5420439"/>
          </a:xfrm>
          <a:prstGeom prst="rect">
            <a:avLst/>
          </a:prstGeom>
        </p:spPr>
      </p:pic>
      <p:sp>
        <p:nvSpPr>
          <p:cNvPr id="19" name="Double Brace 18"/>
          <p:cNvSpPr/>
          <p:nvPr/>
        </p:nvSpPr>
        <p:spPr>
          <a:xfrm>
            <a:off x="9175158" y="2339350"/>
            <a:ext cx="76389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0800000">
            <a:off x="11269797" y="3799490"/>
            <a:ext cx="291163" cy="2254467"/>
          </a:xfrm>
          <a:prstGeom prst="leftBrace">
            <a:avLst>
              <a:gd name="adj1" fmla="val 25197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29" y="1101420"/>
            <a:ext cx="2590224" cy="140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 rot="5400000">
            <a:off x="11157643" y="4737170"/>
            <a:ext cx="1479733" cy="37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Component 3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04775" y="5509149"/>
            <a:ext cx="1261769" cy="6754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Process </a:t>
            </a:r>
            <a:r>
              <a:rPr lang="en-US" sz="1300" b="1" dirty="0" err="1" smtClean="0">
                <a:solidFill>
                  <a:schemeClr val="tx1"/>
                </a:solidFill>
              </a:rPr>
              <a:t>MSSV</a:t>
            </a:r>
            <a:r>
              <a:rPr lang="en-US" sz="1300" b="1" dirty="0" smtClean="0">
                <a:solidFill>
                  <a:schemeClr val="tx1"/>
                </a:solidFill>
              </a:rPr>
              <a:t> block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2461075" y="5305792"/>
            <a:ext cx="351692" cy="1082137"/>
          </a:xfrm>
          <a:prstGeom prst="lef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01026" y="5389858"/>
            <a:ext cx="990664" cy="8884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digit columns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02080" y="5402612"/>
            <a:ext cx="990664" cy="8884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digit bubbles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60767" y="5389857"/>
            <a:ext cx="990664" cy="8884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Get digit values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096949" y="5743029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582434" y="5707231"/>
            <a:ext cx="296690" cy="279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545703" y="1464919"/>
            <a:ext cx="1074970" cy="6626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Extract </a:t>
            </a:r>
            <a:r>
              <a:rPr lang="en-US" sz="1300" b="1" dirty="0" err="1" smtClean="0">
                <a:solidFill>
                  <a:schemeClr val="tx1"/>
                </a:solidFill>
              </a:rPr>
              <a:t>MSSV</a:t>
            </a:r>
            <a:r>
              <a:rPr lang="en-US" sz="1300" b="1" dirty="0" smtClean="0">
                <a:solidFill>
                  <a:schemeClr val="tx1"/>
                </a:solidFill>
              </a:rPr>
              <a:t> block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1604" y="2523303"/>
            <a:ext cx="1218563" cy="4957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Preprocessing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1352855" y="5081561"/>
            <a:ext cx="256057" cy="2057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95" y="3476780"/>
            <a:ext cx="1306302" cy="1420154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 rot="10800000">
            <a:off x="3683906" y="1618843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697">
            <a:off x="1899900" y="2043909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1352856" y="3111049"/>
            <a:ext cx="256057" cy="2057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9585" y="3837649"/>
            <a:ext cx="344320" cy="1468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2080" y="4862263"/>
            <a:ext cx="455428" cy="3373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619" y="4874827"/>
            <a:ext cx="454145" cy="312225"/>
          </a:xfrm>
          <a:prstGeom prst="rect">
            <a:avLst/>
          </a:prstGeom>
        </p:spPr>
      </p:pic>
      <p:sp>
        <p:nvSpPr>
          <p:cNvPr id="27" name="Flowchart: Connector 26"/>
          <p:cNvSpPr/>
          <p:nvPr/>
        </p:nvSpPr>
        <p:spPr>
          <a:xfrm>
            <a:off x="6248915" y="4881331"/>
            <a:ext cx="440386" cy="30310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ardrop 53"/>
          <p:cNvSpPr/>
          <p:nvPr/>
        </p:nvSpPr>
        <p:spPr>
          <a:xfrm>
            <a:off x="6032165" y="2881910"/>
            <a:ext cx="1838532" cy="1625909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MSSV</a:t>
            </a:r>
            <a:r>
              <a:rPr lang="en-US" b="1" dirty="0" smtClean="0">
                <a:solidFill>
                  <a:schemeClr val="tx1"/>
                </a:solidFill>
              </a:rPr>
              <a:t> Block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COMPONENT DETAILS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8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711966" y="6387929"/>
            <a:ext cx="2743200" cy="365125"/>
          </a:xfrm>
        </p:spPr>
        <p:txBody>
          <a:bodyPr/>
          <a:lstStyle/>
          <a:p>
            <a:fld id="{B9CF8ADD-7053-4C04-8800-87A32AF590F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105" y="1212553"/>
            <a:ext cx="2449403" cy="5420439"/>
          </a:xfrm>
          <a:prstGeom prst="rect">
            <a:avLst/>
          </a:prstGeom>
        </p:spPr>
      </p:pic>
      <p:sp>
        <p:nvSpPr>
          <p:cNvPr id="19" name="Double Brace 18"/>
          <p:cNvSpPr/>
          <p:nvPr/>
        </p:nvSpPr>
        <p:spPr>
          <a:xfrm>
            <a:off x="9175158" y="2339350"/>
            <a:ext cx="76389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50" y="1002797"/>
            <a:ext cx="2326708" cy="24619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8" y="1028345"/>
            <a:ext cx="2192477" cy="24619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1" y="4362456"/>
            <a:ext cx="2371470" cy="2059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6942" y="4214097"/>
            <a:ext cx="2156455" cy="249340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364432" y="1781503"/>
            <a:ext cx="1367444" cy="7725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Original GUI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 rot="10800000">
            <a:off x="4759042" y="1996510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182882" y="1788768"/>
            <a:ext cx="1455883" cy="7725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Fill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5400000">
            <a:off x="3687380" y="2875924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82882" y="3464746"/>
            <a:ext cx="1455883" cy="7725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Scanning &amp; Completed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752151" y="3672488"/>
            <a:ext cx="446885" cy="35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312422" y="3444466"/>
            <a:ext cx="1455883" cy="7725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Save result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171819" y="2282089"/>
            <a:ext cx="7715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2"/>
                </a:solidFill>
              </a:rPr>
              <a:t>THANKS FOR WATCHING </a:t>
            </a:r>
            <a:r>
              <a:rPr lang="en-US" sz="9600" dirty="0" smtClean="0">
                <a:solidFill>
                  <a:schemeClr val="accent2"/>
                </a:solidFill>
              </a:rPr>
              <a:t>!</a:t>
            </a:r>
            <a:endParaRPr lang="en-US" sz="9600" dirty="0">
              <a:solidFill>
                <a:schemeClr val="accent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71604" y="556597"/>
            <a:ext cx="11063722" cy="327027"/>
            <a:chOff x="871604" y="556597"/>
            <a:chExt cx="11063722" cy="32702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981777" y="556597"/>
              <a:ext cx="10953549" cy="962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71604" y="57584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15779" y="57584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53117" y="57584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6783" y="0"/>
            <a:ext cx="6903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COMPONENT DETAILS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800" b="1" dirty="0">
                <a:latin typeface="Arial" pitchFamily="34" charset="0"/>
                <a:cs typeface="Arial" pitchFamily="34" charset="0"/>
              </a:rPr>
              <a:t>5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COMPONENT 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DETAILS</a:t>
            </a: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5.  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TASK OVERVIEW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06617" y="2184920"/>
            <a:ext cx="7536180" cy="131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Automatic Multiple Choice Scanner: </a:t>
            </a:r>
            <a:r>
              <a:rPr lang="en-US" dirty="0" smtClean="0"/>
              <a:t>A</a:t>
            </a:r>
            <a:r>
              <a:rPr lang="en-US" dirty="0"/>
              <a:t>utomatic tool </a:t>
            </a:r>
            <a:r>
              <a:rPr lang="en-US" dirty="0" smtClean="0"/>
              <a:t>that facilitates the </a:t>
            </a:r>
            <a:r>
              <a:rPr lang="en-US" dirty="0"/>
              <a:t>grading </a:t>
            </a:r>
            <a:r>
              <a:rPr lang="en-US" dirty="0" smtClean="0"/>
              <a:t>process under standardized </a:t>
            </a:r>
            <a:r>
              <a:rPr lang="en-US" dirty="0"/>
              <a:t>evaluation </a:t>
            </a:r>
            <a:r>
              <a:rPr lang="en-US" dirty="0" smtClean="0"/>
              <a:t>criteria and saves </a:t>
            </a:r>
            <a:r>
              <a:rPr lang="en-US" dirty="0" smtClean="0"/>
              <a:t>time </a:t>
            </a:r>
            <a:r>
              <a:rPr lang="en-US" dirty="0"/>
              <a:t>for </a:t>
            </a:r>
            <a:r>
              <a:rPr lang="en-US" dirty="0" smtClean="0"/>
              <a:t>instructors.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8055754" y="2533930"/>
            <a:ext cx="990600" cy="50565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utoShape 6" descr="Who spoke when: Choosing the right speaker diarization tool | by Philippe  Moussalli | ML6team"/>
          <p:cNvSpPr>
            <a:spLocks noChangeAspect="1" noChangeArrowheads="1"/>
          </p:cNvSpPr>
          <p:nvPr/>
        </p:nvSpPr>
        <p:spPr bwMode="auto">
          <a:xfrm>
            <a:off x="8523598" y="39603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1604" y="1216246"/>
            <a:ext cx="5925020" cy="5539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000" b="1" dirty="0" smtClean="0">
                <a:ln/>
                <a:solidFill>
                  <a:schemeClr val="accent3"/>
                </a:solidFill>
              </a:rPr>
              <a:t>Automatic Multiple Choice Scanner</a:t>
            </a:r>
            <a:endParaRPr lang="en-US" sz="3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269" y="1557292"/>
            <a:ext cx="2174882" cy="2148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612775" y="42651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Target </a:t>
            </a:r>
            <a:r>
              <a:rPr lang="en-US" b="1" dirty="0" smtClean="0"/>
              <a:t>achievements </a:t>
            </a:r>
            <a:r>
              <a:rPr lang="en-US" b="1" dirty="0"/>
              <a:t>for our system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/>
              <a:t>Accuracy: &gt; 95%.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Response time for each image: &lt; </a:t>
            </a:r>
            <a:r>
              <a:rPr lang="en-US" dirty="0" smtClean="0"/>
              <a:t>2s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Capable of processing input images taken from various angles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Graphical User </a:t>
            </a:r>
            <a:r>
              <a:rPr lang="en-US" dirty="0" smtClean="0"/>
              <a:t>Interface (GUI).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COMPONENT DETAILS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8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RELEVANT THEORY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9" name="AutoShape 6" descr="Who spoke when: Choosing the right speaker diarization tool | by Philippe  Moussalli | ML6team"/>
          <p:cNvSpPr>
            <a:spLocks noChangeAspect="1" noChangeArrowheads="1"/>
          </p:cNvSpPr>
          <p:nvPr/>
        </p:nvSpPr>
        <p:spPr bwMode="auto">
          <a:xfrm>
            <a:off x="8523598" y="396037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273107" y="3152659"/>
            <a:ext cx="2199449" cy="161544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Convolutional Network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66623" y="2873890"/>
            <a:ext cx="1841316" cy="9906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Filters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63577" y="1636420"/>
            <a:ext cx="2655125" cy="1013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18410" y="1636420"/>
            <a:ext cx="3489750" cy="10133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learning/Deep learning</a:t>
            </a:r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3679981" y="4986152"/>
            <a:ext cx="2363882" cy="9906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Morphological </a:t>
            </a:r>
            <a:r>
              <a:rPr lang="en-US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3758813" y="2875540"/>
            <a:ext cx="2083781" cy="9906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Thresholding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307975" y="4986152"/>
            <a:ext cx="1841316" cy="9906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Contours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709846" y="3912221"/>
            <a:ext cx="2129501" cy="9906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Image alignment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COMPONENT DETAILS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95240" y="9625"/>
            <a:ext cx="518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OVERALL SYSTEM</a:t>
            </a:r>
            <a:endParaRPr lang="pt-BR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604" y="556597"/>
            <a:ext cx="11063722" cy="328851"/>
            <a:chOff x="871604" y="556597"/>
            <a:chExt cx="11063722" cy="328851"/>
          </a:xfrm>
        </p:grpSpPr>
        <p:sp>
          <p:nvSpPr>
            <p:cNvPr id="31" name="Rectangle 30"/>
            <p:cNvSpPr/>
            <p:nvPr/>
          </p:nvSpPr>
          <p:spPr>
            <a:xfrm>
              <a:off x="8194346" y="575846"/>
              <a:ext cx="21558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COMPONENT DETAILS</a:t>
              </a:r>
              <a:endParaRPr lang="pt-BR" sz="1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71604" y="556597"/>
              <a:ext cx="11063722" cy="328851"/>
              <a:chOff x="871604" y="556597"/>
              <a:chExt cx="11063722" cy="32885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981777" y="556597"/>
                <a:ext cx="10953549" cy="962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71604" y="575847"/>
                <a:ext cx="1676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TASK OVERVIEW</a:t>
                </a:r>
                <a:endParaRPr lang="pt-BR" sz="1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82645" y="577671"/>
                <a:ext cx="18276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latin typeface="Arial" pitchFamily="34" charset="0"/>
                    <a:cs typeface="Arial" pitchFamily="34" charset="0"/>
                  </a:rPr>
                  <a:t>OVERALL SYSTEM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546523" y="57584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DEMO</a:t>
                </a:r>
                <a:endParaRPr lang="pt-BR" sz="1400" b="1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53117" y="575847"/>
                <a:ext cx="1931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 b="1" dirty="0" smtClean="0">
                    <a:solidFill>
                      <a:schemeClr val="bg1">
                        <a:lumMod val="8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RELEVANT THEORY</a:t>
                </a:r>
                <a:endParaRPr lang="pt-BR" sz="1400" b="1" dirty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8" name="AutoShape 2" descr="Automatic speech recognition components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Home - GradeScanner by iDoceo Stud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ome - GradeScanner by iDoceo Stud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Home - GradeScanner by iDoceo Studi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04" y="913679"/>
            <a:ext cx="10964370" cy="5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52400" y="895152"/>
            <a:ext cx="11782926" cy="88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:\Hoi sinh vien\Logo - Baner\logo\Logo-Truong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65733"/>
            <a:ext cx="724666" cy="75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180109" y="1022917"/>
            <a:ext cx="1028473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Tx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 TASK OVERVIEW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RELEVANT THEORY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OVERALL SYSTEM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pt-BR" sz="2800" b="1" dirty="0" smtClean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COMPONENT DETAILS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28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pt-B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spcBef>
                <a:spcPts val="600"/>
              </a:spcBef>
              <a:defRPr/>
            </a:pP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10526" y="193497"/>
            <a:ext cx="3657600" cy="4968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ADD-7053-4C04-8800-87A32AF59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9697</TotalTime>
  <Words>505</Words>
  <Application>Microsoft Office PowerPoint</Application>
  <PresentationFormat>Widescreen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CONTENTS</vt:lpstr>
      <vt:lpstr>CONTENTS</vt:lpstr>
      <vt:lpstr>PowerPoint Presentation</vt:lpstr>
      <vt:lpstr>CONTENTS</vt:lpstr>
      <vt:lpstr>PowerPoint Presentation</vt:lpstr>
      <vt:lpstr>CONTENTS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thanhdat ngo</dc:creator>
  <cp:lastModifiedBy>HP</cp:lastModifiedBy>
  <cp:revision>869</cp:revision>
  <dcterms:created xsi:type="dcterms:W3CDTF">2016-08-08T08:37:41Z</dcterms:created>
  <dcterms:modified xsi:type="dcterms:W3CDTF">2024-03-23T23:48:23Z</dcterms:modified>
</cp:coreProperties>
</file>