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UGpnqYHYbWK+T4R7Vq6Ief0O7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C9CFD-13F8-4DC5-BA1E-175A98F56238}">
  <a:tblStyle styleId="{97AC9CFD-13F8-4DC5-BA1E-175A98F562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Component 1</a:t>
            </a:r>
            <a:endParaRPr/>
          </a:p>
        </p:txBody>
      </p:sp>
      <p:sp>
        <p:nvSpPr>
          <p:cNvPr id="229" name="Google Shape;22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Component 1</a:t>
            </a:r>
            <a:endParaRPr/>
          </a:p>
        </p:txBody>
      </p:sp>
      <p:sp>
        <p:nvSpPr>
          <p:cNvPr id="272" name="Google Shape;27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CNN</a:t>
            </a:r>
            <a:endParaRPr/>
          </a:p>
        </p:txBody>
      </p:sp>
      <p:sp>
        <p:nvSpPr>
          <p:cNvPr id="302" name="Google Shape;30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53" name="Google Shape;35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408" name="Google Shape;40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Hope you enjoy my presentation and Thank you so much !</a:t>
            </a:r>
            <a:endParaRPr/>
          </a:p>
        </p:txBody>
      </p:sp>
      <p:sp>
        <p:nvSpPr>
          <p:cNvPr id="442" name="Google Shape;44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achievement for our system: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Accuracy: &gt; 95%.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Response time for each image: &lt; 3s.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Capable of processing input images taken from various angles.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achievement for our system: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Accuracy: &gt; 95%.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Response time for each image: &lt; 3s.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Capable of processing input images taken from various angles.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achievement for our system: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Accuracy: &gt; 95%.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Response time for each image: &lt; 3s.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Capable of processing input images taken from various angles.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9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Relationship Id="rId5" Type="http://schemas.openxmlformats.org/officeDocument/2006/relationships/image" Target="../media/image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063572" y="105877"/>
            <a:ext cx="65933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 CHI MINH CITY UNIVERSITY OF TECHNOLOGY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ELECTRICAL &amp; ELECTRONIC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TELECOMMUNICATION ENGINEERING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268423" y="1779890"/>
            <a:ext cx="7713777" cy="518743"/>
          </a:xfrm>
          <a:prstGeom prst="rect">
            <a:avLst/>
          </a:prstGeom>
          <a:noFill/>
          <a:ln>
            <a:noFill/>
          </a:ln>
        </p:spPr>
        <p:txBody>
          <a:bodyPr anchorCtr="0" anchor="t" bIns="43500" lIns="87000" spcFirstLastPara="1" rIns="87000" wrap="square" tIns="435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IMAGE PROCESSING COURSE PROJECT</a:t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49662" y="3041389"/>
            <a:ext cx="9298002" cy="1820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CHOICES SCANNER</a:t>
            </a:r>
            <a:endParaRPr b="1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:\Hoi sinh vien\Logo - Baner\logo\Logo-Truong.gif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89" y="118889"/>
            <a:ext cx="1170594" cy="118731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93" name="Google Shape;93;p1"/>
          <p:cNvSpPr txBox="1"/>
          <p:nvPr/>
        </p:nvSpPr>
        <p:spPr>
          <a:xfrm>
            <a:off x="5721861" y="5046666"/>
            <a:ext cx="647013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3867682" y="4051444"/>
            <a:ext cx="358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LECTURER   : Dr.  Vo Tuan Kiet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"/>
          <p:cNvGraphicFramePr/>
          <p:nvPr/>
        </p:nvGraphicFramePr>
        <p:xfrm>
          <a:off x="2417877" y="47750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{97AC9CFD-13F8-4DC5-BA1E-175A98F56238}</a:tableStyleId>
              </a:tblPr>
              <a:tblGrid>
                <a:gridCol w="876600"/>
                <a:gridCol w="3949400"/>
                <a:gridCol w="2413000"/>
              </a:tblGrid>
              <a:tr h="29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Student ID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Lam Thanh Phat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2111974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Quang Hoang Trung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1915701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10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232" name="Google Shape;2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33" name="Google Shape;233;p10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5" name="Google Shape;235;p10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236" name="Google Shape;236;p10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 DETAILS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38" name="Google Shape;238;p10"/>
              <p:cNvCxnSpPr/>
              <p:nvPr/>
            </p:nvCxnSpPr>
            <p:spPr>
              <a:xfrm flipH="1" rot="10800000">
                <a:off x="981777" y="556597"/>
                <a:ext cx="10953549" cy="9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9" name="Google Shape;239;p10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TASK OVERVIEW</a:t>
                </a:r>
                <a:endParaRPr b="1" sz="14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0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OVERALL SYSTEM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DEMO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D8D8D8"/>
                    </a:solidFill>
                    <a:latin typeface="Arial"/>
                    <a:ea typeface="Arial"/>
                    <a:cs typeface="Arial"/>
                    <a:sym typeface="Arial"/>
                  </a:rPr>
                  <a:t>RELEVANT THEORY</a:t>
                </a:r>
                <a:endParaRPr b="1" sz="1400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descr="Automatic speech recognition components. | Download Scientific Diagram" id="243" name="Google Shape;243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244" name="Google Shape;244;p1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245" name="Google Shape;245;p10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246" name="Google Shape;246;p10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 rot="-5400000">
            <a:off x="8314511" y="2222917"/>
            <a:ext cx="124566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7866" y="1269457"/>
            <a:ext cx="2449403" cy="542043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/>
          <p:nvPr/>
        </p:nvSpPr>
        <p:spPr>
          <a:xfrm>
            <a:off x="9782629" y="2307771"/>
            <a:ext cx="763894" cy="45719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9272269" y="1269457"/>
            <a:ext cx="510360" cy="21559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1.jpg" id="251" name="Google Shape;2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93229" y="1620983"/>
            <a:ext cx="2450545" cy="184511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52" name="Google Shape;252;p10"/>
          <p:cNvSpPr/>
          <p:nvPr/>
        </p:nvSpPr>
        <p:spPr>
          <a:xfrm>
            <a:off x="227994" y="4185106"/>
            <a:ext cx="1353562" cy="7910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 rot="5400000">
            <a:off x="714298" y="5138620"/>
            <a:ext cx="406554" cy="3302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592097" y="4983924"/>
            <a:ext cx="406554" cy="3302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11012" y="1386348"/>
            <a:ext cx="2249465" cy="246203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56" name="Google Shape;256;p10"/>
          <p:cNvSpPr/>
          <p:nvPr/>
        </p:nvSpPr>
        <p:spPr>
          <a:xfrm>
            <a:off x="7112001" y="4261140"/>
            <a:ext cx="1218563" cy="483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paper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3075142" y="1924681"/>
            <a:ext cx="2209145" cy="1844133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component</a:t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70810" y="5719786"/>
            <a:ext cx="1218563" cy="49575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1696699" y="5473357"/>
            <a:ext cx="134180" cy="10821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1867581" y="5570176"/>
            <a:ext cx="990664" cy="888495"/>
          </a:xfrm>
          <a:prstGeom prst="roundRect">
            <a:avLst>
              <a:gd fmla="val 16667" name="adj"/>
            </a:avLst>
          </a:prstGeom>
          <a:solidFill>
            <a:srgbClr val="385623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Filter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3233779" y="5570176"/>
            <a:ext cx="1048609" cy="888495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2903489" y="5894350"/>
            <a:ext cx="296690" cy="279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4690305" y="5553334"/>
            <a:ext cx="1153950" cy="88849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Morphology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4368110" y="5894350"/>
            <a:ext cx="296690" cy="279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7334381" y="5553335"/>
            <a:ext cx="967636" cy="888495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alignment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5869760" y="5894350"/>
            <a:ext cx="296690" cy="279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6187257" y="5560784"/>
            <a:ext cx="824929" cy="888495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contour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7037691" y="5885702"/>
            <a:ext cx="296690" cy="279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11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275" name="Google Shape;2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11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8" name="Google Shape;278;p11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279" name="Google Shape;279;p11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 DETAILS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" name="Google Shape;280;p11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81" name="Google Shape;281;p11"/>
              <p:cNvCxnSpPr/>
              <p:nvPr/>
            </p:nvCxnSpPr>
            <p:spPr>
              <a:xfrm flipH="1" rot="10800000">
                <a:off x="981777" y="556597"/>
                <a:ext cx="10953549" cy="9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82" name="Google Shape;282;p11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TASK OVERVIEW</a:t>
                </a:r>
                <a:endParaRPr b="1" sz="14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OVERALL SYSTEM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DEMO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D8D8D8"/>
                    </a:solidFill>
                    <a:latin typeface="Arial"/>
                    <a:ea typeface="Arial"/>
                    <a:cs typeface="Arial"/>
                    <a:sym typeface="Arial"/>
                  </a:rPr>
                  <a:t>RELEVANT THEORY</a:t>
                </a:r>
                <a:endParaRPr b="1" sz="1400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descr="Automatic speech recognition components. | Download Scientific Diagram" id="286" name="Google Shape;286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287" name="Google Shape;287;p1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288" name="Google Shape;288;p11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289" name="Google Shape;289;p11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7866" y="1269457"/>
            <a:ext cx="2449403" cy="542043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1"/>
          <p:cNvSpPr/>
          <p:nvPr/>
        </p:nvSpPr>
        <p:spPr>
          <a:xfrm>
            <a:off x="9782629" y="2307771"/>
            <a:ext cx="763894" cy="45719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9154833" y="3817186"/>
            <a:ext cx="174995" cy="5143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976" y="2866710"/>
            <a:ext cx="1568122" cy="246203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4" name="Google Shape;29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6415" y="1097271"/>
            <a:ext cx="4191134" cy="210313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5" name="Google Shape;29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9308" y="4056866"/>
            <a:ext cx="4191134" cy="254376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96" name="Google Shape;296;p11"/>
          <p:cNvSpPr/>
          <p:nvPr/>
        </p:nvSpPr>
        <p:spPr>
          <a:xfrm rot="-2739426">
            <a:off x="2241492" y="2542183"/>
            <a:ext cx="1065893" cy="6490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/>
          <p:nvPr/>
        </p:nvSpPr>
        <p:spPr>
          <a:xfrm rot="2150872">
            <a:off x="2176275" y="4504915"/>
            <a:ext cx="1118657" cy="6490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460375" y="2044619"/>
            <a:ext cx="1218563" cy="483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paper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12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06" name="Google Shape;306;p12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answer</a:t>
            </a:r>
            <a:endParaRPr/>
          </a:p>
        </p:txBody>
      </p:sp>
      <p:grpSp>
        <p:nvGrpSpPr>
          <p:cNvPr id="308" name="Google Shape;308;p12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09" name="Google Shape;309;p12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 DETAILS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2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311" name="Google Shape;311;p12"/>
              <p:cNvCxnSpPr/>
              <p:nvPr/>
            </p:nvCxnSpPr>
            <p:spPr>
              <a:xfrm flipH="1" rot="10800000">
                <a:off x="981777" y="556597"/>
                <a:ext cx="10953549" cy="9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12" name="Google Shape;312;p12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TASK OVERVIEW</a:t>
                </a:r>
                <a:endParaRPr b="1" sz="14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OVERALL SYSTEM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DEMO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D8D8D8"/>
                    </a:solidFill>
                    <a:latin typeface="Arial"/>
                    <a:ea typeface="Arial"/>
                    <a:cs typeface="Arial"/>
                    <a:sym typeface="Arial"/>
                  </a:rPr>
                  <a:t>RELEVANT THEORY</a:t>
                </a:r>
                <a:endParaRPr b="1" sz="1400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descr="Automatic speech recognition components. | Download Scientific Diagram" id="316" name="Google Shape;316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317" name="Google Shape;317;p1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318" name="Google Shape;318;p12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319" name="Google Shape;319;p12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7866" y="1269457"/>
            <a:ext cx="2449403" cy="542043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2"/>
          <p:cNvSpPr/>
          <p:nvPr/>
        </p:nvSpPr>
        <p:spPr>
          <a:xfrm>
            <a:off x="9782629" y="2307771"/>
            <a:ext cx="763894" cy="45719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8917506" y="3840538"/>
            <a:ext cx="510360" cy="217805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/>
          <p:nvPr/>
        </p:nvSpPr>
        <p:spPr>
          <a:xfrm rot="-5400000">
            <a:off x="7931452" y="4744902"/>
            <a:ext cx="14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555046" y="5450523"/>
            <a:ext cx="1261769" cy="675417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main block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2034343" y="5274213"/>
            <a:ext cx="351692" cy="10821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2574294" y="5357005"/>
            <a:ext cx="990664" cy="888495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answer blocks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3670770" y="5661624"/>
            <a:ext cx="296690" cy="279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4046375" y="5371033"/>
            <a:ext cx="990664" cy="888495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answer lines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5481658" y="5371033"/>
            <a:ext cx="990664" cy="888495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bubble choices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5121553" y="5675652"/>
            <a:ext cx="296690" cy="279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7122398" y="5357003"/>
            <a:ext cx="990664" cy="888495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score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6561718" y="5675652"/>
            <a:ext cx="482303" cy="2652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2896018" y="1392985"/>
            <a:ext cx="1074970" cy="66260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main block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715712" y="2283106"/>
            <a:ext cx="1218563" cy="49575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2"/>
          <p:cNvSpPr/>
          <p:nvPr/>
        </p:nvSpPr>
        <p:spPr>
          <a:xfrm rot="5400000">
            <a:off x="1094197" y="4938999"/>
            <a:ext cx="331193" cy="3763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0922" y="4198694"/>
            <a:ext cx="1450783" cy="8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0989" y="3785560"/>
            <a:ext cx="554987" cy="1477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24-03-21 16-57-50.png" id="338" name="Google Shape;33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6616" y="4830878"/>
            <a:ext cx="329915" cy="3149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24-03-21 22-16-16.png" id="339" name="Google Shape;339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77169" y="4843135"/>
            <a:ext cx="348831" cy="30266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2"/>
          <p:cNvSpPr/>
          <p:nvPr/>
        </p:nvSpPr>
        <p:spPr>
          <a:xfrm>
            <a:off x="7433372" y="6323728"/>
            <a:ext cx="368715" cy="430368"/>
          </a:xfrm>
          <a:prstGeom prst="upArrow">
            <a:avLst>
              <a:gd fmla="val 50000" name="adj1"/>
              <a:gd fmla="val 46337" name="adj2"/>
            </a:avLst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7818213" y="6326575"/>
            <a:ext cx="1354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answer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21047" y="4916889"/>
            <a:ext cx="1162212" cy="14289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2"/>
          <p:cNvSpPr/>
          <p:nvPr/>
        </p:nvSpPr>
        <p:spPr>
          <a:xfrm>
            <a:off x="6140436" y="2635728"/>
            <a:ext cx="1838532" cy="1625909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block component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2775" y="3425602"/>
            <a:ext cx="1296002" cy="1378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20568" y="1078473"/>
            <a:ext cx="1940761" cy="13320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46" name="Google Shape;346;p12"/>
          <p:cNvSpPr/>
          <p:nvPr/>
        </p:nvSpPr>
        <p:spPr>
          <a:xfrm rot="10800000">
            <a:off x="4124316" y="1510586"/>
            <a:ext cx="446885" cy="3570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/>
          <p:nvPr/>
        </p:nvSpPr>
        <p:spPr>
          <a:xfrm rot="7756697">
            <a:off x="2167857" y="1877081"/>
            <a:ext cx="446885" cy="3570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/>
          <p:nvPr/>
        </p:nvSpPr>
        <p:spPr>
          <a:xfrm rot="5400000">
            <a:off x="1144046" y="2942394"/>
            <a:ext cx="272313" cy="335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6470865" y="5306320"/>
            <a:ext cx="606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13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356" name="Google Shape;3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57" name="Google Shape;357;p13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3"/>
          <p:cNvSpPr txBox="1"/>
          <p:nvPr>
            <p:ph idx="12" type="sldNum"/>
          </p:nvPr>
        </p:nvSpPr>
        <p:spPr>
          <a:xfrm>
            <a:off x="7711966" y="63879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9" name="Google Shape;359;p13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60" name="Google Shape;360;p13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 DETAILS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13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362" name="Google Shape;362;p13"/>
              <p:cNvCxnSpPr/>
              <p:nvPr/>
            </p:nvCxnSpPr>
            <p:spPr>
              <a:xfrm flipH="1" rot="10800000">
                <a:off x="981777" y="556597"/>
                <a:ext cx="10953549" cy="9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3" name="Google Shape;363;p13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TASK OVERVIEW</a:t>
                </a:r>
                <a:endParaRPr b="1" sz="14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OVERALL SYSTEM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DEMO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D8D8D8"/>
                    </a:solidFill>
                    <a:latin typeface="Arial"/>
                    <a:ea typeface="Arial"/>
                    <a:cs typeface="Arial"/>
                    <a:sym typeface="Arial"/>
                  </a:rPr>
                  <a:t>RELEVANT THEORY</a:t>
                </a:r>
                <a:endParaRPr b="1" sz="1400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descr="Automatic speech recognition components. | Download Scientific Diagram" id="367" name="Google Shape;367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368" name="Google Shape;368;p1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369" name="Google Shape;369;p13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370" name="Google Shape;370;p13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0395" y="1301036"/>
            <a:ext cx="2449403" cy="542043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3"/>
          <p:cNvSpPr/>
          <p:nvPr/>
        </p:nvSpPr>
        <p:spPr>
          <a:xfrm>
            <a:off x="9175158" y="2339350"/>
            <a:ext cx="763894" cy="45719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3"/>
          <p:cNvSpPr/>
          <p:nvPr/>
        </p:nvSpPr>
        <p:spPr>
          <a:xfrm rot="10800000">
            <a:off x="11269797" y="3799490"/>
            <a:ext cx="291163" cy="2254467"/>
          </a:xfrm>
          <a:prstGeom prst="leftBrace">
            <a:avLst>
              <a:gd fmla="val 25197" name="adj1"/>
              <a:gd fmla="val 50000" name="adj2"/>
            </a:avLst>
          </a:prstGeom>
          <a:noFill/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3629" y="1101420"/>
            <a:ext cx="2590224" cy="140697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75" name="Google Shape;375;p13"/>
          <p:cNvSpPr/>
          <p:nvPr/>
        </p:nvSpPr>
        <p:spPr>
          <a:xfrm rot="5400000">
            <a:off x="11157643" y="4737170"/>
            <a:ext cx="1479733" cy="379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904775" y="5509149"/>
            <a:ext cx="1261769" cy="6754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MSSV block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2461075" y="5305792"/>
            <a:ext cx="351692" cy="10821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3001026" y="5389858"/>
            <a:ext cx="990664" cy="888495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digit columns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4502080" y="5402612"/>
            <a:ext cx="990664" cy="888495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digit bubbles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5960767" y="5389857"/>
            <a:ext cx="990664" cy="888495"/>
          </a:xfrm>
          <a:prstGeom prst="roundRect">
            <a:avLst>
              <a:gd fmla="val 16667" name="adj"/>
            </a:avLst>
          </a:prstGeom>
          <a:solidFill>
            <a:srgbClr val="FEE599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digit values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4096949" y="5743029"/>
            <a:ext cx="296690" cy="279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5582434" y="5707231"/>
            <a:ext cx="296690" cy="279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2545703" y="1464919"/>
            <a:ext cx="1074970" cy="66260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MSSV block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871604" y="2523303"/>
            <a:ext cx="1218563" cy="49575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3"/>
          <p:cNvSpPr/>
          <p:nvPr/>
        </p:nvSpPr>
        <p:spPr>
          <a:xfrm rot="5400000">
            <a:off x="1352855" y="5081561"/>
            <a:ext cx="256057" cy="2057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595" y="3476780"/>
            <a:ext cx="1306302" cy="142015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3"/>
          <p:cNvSpPr/>
          <p:nvPr/>
        </p:nvSpPr>
        <p:spPr>
          <a:xfrm rot="10800000">
            <a:off x="3683906" y="1618843"/>
            <a:ext cx="446885" cy="3570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"/>
          <p:cNvSpPr/>
          <p:nvPr/>
        </p:nvSpPr>
        <p:spPr>
          <a:xfrm rot="7756697">
            <a:off x="1899900" y="2043909"/>
            <a:ext cx="446885" cy="3570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3"/>
          <p:cNvSpPr/>
          <p:nvPr/>
        </p:nvSpPr>
        <p:spPr>
          <a:xfrm rot="5400000">
            <a:off x="1352856" y="3111049"/>
            <a:ext cx="256057" cy="2057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339585" y="3837649"/>
            <a:ext cx="344320" cy="146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02080" y="4862263"/>
            <a:ext cx="455428" cy="33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14619" y="4874827"/>
            <a:ext cx="454145" cy="3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3"/>
          <p:cNvSpPr/>
          <p:nvPr/>
        </p:nvSpPr>
        <p:spPr>
          <a:xfrm>
            <a:off x="6248915" y="4881331"/>
            <a:ext cx="440386" cy="303107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6032165" y="2881910"/>
            <a:ext cx="1838532" cy="1625909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MSSV Block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p14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401" name="Google Shape;4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02" name="Google Shape;402;p14"/>
          <p:cNvSpPr txBox="1"/>
          <p:nvPr/>
        </p:nvSpPr>
        <p:spPr>
          <a:xfrm>
            <a:off x="180109" y="1022917"/>
            <a:ext cx="10284737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Arial"/>
              <a:buAutoNum type="arabicPeriod"/>
            </a:pPr>
            <a:r>
              <a:rPr b="1" lang="en-US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TASK OVERVIEW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RELEVANT THEORY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OVERALL SYSTEM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5. 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4"/>
          <p:cNvSpPr txBox="1"/>
          <p:nvPr>
            <p:ph idx="4294967295" type="title"/>
          </p:nvPr>
        </p:nvSpPr>
        <p:spPr>
          <a:xfrm>
            <a:off x="4010526" y="193497"/>
            <a:ext cx="36576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70C0"/>
                </a:solidFill>
              </a:rPr>
              <a:t>CONTENTS</a:t>
            </a:r>
            <a:endParaRPr/>
          </a:p>
        </p:txBody>
      </p:sp>
      <p:sp>
        <p:nvSpPr>
          <p:cNvPr id="404" name="Google Shape;40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15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411" name="Google Shape;4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12" name="Google Shape;412;p15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 txBox="1"/>
          <p:nvPr>
            <p:ph idx="12" type="sldNum"/>
          </p:nvPr>
        </p:nvSpPr>
        <p:spPr>
          <a:xfrm>
            <a:off x="7711966" y="63879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415" name="Google Shape;415;p15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COMPONENT DETAILS</a:t>
              </a:r>
              <a:endParaRPr b="1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6" name="Google Shape;416;p15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417" name="Google Shape;417;p15"/>
              <p:cNvCxnSpPr/>
              <p:nvPr/>
            </p:nvCxnSpPr>
            <p:spPr>
              <a:xfrm flipH="1" rot="10800000">
                <a:off x="981777" y="556597"/>
                <a:ext cx="10953549" cy="9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8" name="Google Shape;418;p15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TASK OVERVIEW</a:t>
                </a:r>
                <a:endParaRPr b="1" sz="14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OVERALL SYSTEM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DEMO</a:t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D8D8D8"/>
                    </a:solidFill>
                    <a:latin typeface="Arial"/>
                    <a:ea typeface="Arial"/>
                    <a:cs typeface="Arial"/>
                    <a:sym typeface="Arial"/>
                  </a:rPr>
                  <a:t>RELEVANT THEORY</a:t>
                </a:r>
                <a:endParaRPr b="1" sz="1400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descr="Automatic speech recognition components. | Download Scientific Diagram" id="422" name="Google Shape;422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423" name="Google Shape;423;p1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424" name="Google Shape;424;p15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425" name="Google Shape;425;p15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7105" y="1212553"/>
            <a:ext cx="2449403" cy="542043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5"/>
          <p:cNvSpPr/>
          <p:nvPr/>
        </p:nvSpPr>
        <p:spPr>
          <a:xfrm>
            <a:off x="9175158" y="2339350"/>
            <a:ext cx="763894" cy="45719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8450" y="1002797"/>
            <a:ext cx="2326708" cy="246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1768" y="1028345"/>
            <a:ext cx="2192477" cy="246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2781" y="4362456"/>
            <a:ext cx="2371470" cy="20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66942" y="4214097"/>
            <a:ext cx="2156455" cy="249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5"/>
          <p:cNvSpPr/>
          <p:nvPr/>
        </p:nvSpPr>
        <p:spPr>
          <a:xfrm>
            <a:off x="5364432" y="1781503"/>
            <a:ext cx="1367444" cy="77251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GUI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5"/>
          <p:cNvSpPr/>
          <p:nvPr/>
        </p:nvSpPr>
        <p:spPr>
          <a:xfrm rot="10800000">
            <a:off x="4759042" y="1996510"/>
            <a:ext cx="446885" cy="3570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5"/>
          <p:cNvSpPr/>
          <p:nvPr/>
        </p:nvSpPr>
        <p:spPr>
          <a:xfrm>
            <a:off x="3182882" y="1788768"/>
            <a:ext cx="1455883" cy="77251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information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5"/>
          <p:cNvSpPr/>
          <p:nvPr/>
        </p:nvSpPr>
        <p:spPr>
          <a:xfrm rot="5400000">
            <a:off x="3687380" y="2875924"/>
            <a:ext cx="446885" cy="3570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3182882" y="3464746"/>
            <a:ext cx="1455883" cy="77251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Scanning &amp; Completed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4752151" y="3672488"/>
            <a:ext cx="446885" cy="3570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5"/>
          <p:cNvSpPr/>
          <p:nvPr/>
        </p:nvSpPr>
        <p:spPr>
          <a:xfrm>
            <a:off x="5312422" y="3444466"/>
            <a:ext cx="1455883" cy="77251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result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16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445" name="Google Shape;4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46" name="Google Shape;446;p16"/>
          <p:cNvSpPr txBox="1"/>
          <p:nvPr/>
        </p:nvSpPr>
        <p:spPr>
          <a:xfrm>
            <a:off x="2171819" y="2282089"/>
            <a:ext cx="771545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THANKS FOR WATCHING !</a:t>
            </a:r>
            <a:endParaRPr sz="9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7" name="Google Shape;447;p16"/>
          <p:cNvGrpSpPr/>
          <p:nvPr/>
        </p:nvGrpSpPr>
        <p:grpSpPr>
          <a:xfrm>
            <a:off x="871604" y="556597"/>
            <a:ext cx="11063722" cy="327027"/>
            <a:chOff x="871604" y="556597"/>
            <a:chExt cx="11063722" cy="327027"/>
          </a:xfrm>
        </p:grpSpPr>
        <p:cxnSp>
          <p:nvCxnSpPr>
            <p:cNvPr id="448" name="Google Shape;448;p16"/>
            <p:cNvCxnSpPr/>
            <p:nvPr/>
          </p:nvCxnSpPr>
          <p:spPr>
            <a:xfrm flipH="1" rot="10800000">
              <a:off x="981777" y="556597"/>
              <a:ext cx="10953549" cy="9625"/>
            </a:xfrm>
            <a:prstGeom prst="straightConnector1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9" name="Google Shape;449;p16"/>
            <p:cNvSpPr/>
            <p:nvPr/>
          </p:nvSpPr>
          <p:spPr>
            <a:xfrm>
              <a:off x="871604" y="575847"/>
              <a:ext cx="1847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6815779" y="575847"/>
              <a:ext cx="1847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53117" y="575847"/>
              <a:ext cx="1847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p16"/>
          <p:cNvSpPr/>
          <p:nvPr/>
        </p:nvSpPr>
        <p:spPr>
          <a:xfrm>
            <a:off x="5016783" y="0"/>
            <a:ext cx="69036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04" name="Google Shape;104;p2"/>
          <p:cNvSpPr txBox="1"/>
          <p:nvPr/>
        </p:nvSpPr>
        <p:spPr>
          <a:xfrm>
            <a:off x="180109" y="1022917"/>
            <a:ext cx="10284737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TASK OVERVIEW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RELEVANT THEORY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SYSTEM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 DEMO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>
            <p:ph idx="4294967295" type="title"/>
          </p:nvPr>
        </p:nvSpPr>
        <p:spPr>
          <a:xfrm>
            <a:off x="4010526" y="193497"/>
            <a:ext cx="36576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70C0"/>
                </a:solidFill>
              </a:rPr>
              <a:t>CONTENTS</a:t>
            </a:r>
            <a:endParaRPr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3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14" name="Google Shape;114;p3"/>
          <p:cNvSpPr txBox="1"/>
          <p:nvPr/>
        </p:nvSpPr>
        <p:spPr>
          <a:xfrm>
            <a:off x="180109" y="1022917"/>
            <a:ext cx="10284737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TASK OVERVIEW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RELEVANT THEORY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OVERALL SYSTEM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5.  DEMO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>
            <p:ph idx="4294967295" type="title"/>
          </p:nvPr>
        </p:nvSpPr>
        <p:spPr>
          <a:xfrm>
            <a:off x="4010526" y="193497"/>
            <a:ext cx="36576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70C0"/>
                </a:solidFill>
              </a:rPr>
              <a:t>CONTENTS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4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24" name="Google Shape;124;p4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TASK OVERVIEW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127" name="Google Shape;127;p4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COMPONENT DETAILS</a:t>
              </a:r>
              <a:endParaRPr b="1" i="0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4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129" name="Google Shape;129;p4"/>
              <p:cNvCxnSpPr/>
              <p:nvPr/>
            </p:nvCxnSpPr>
            <p:spPr>
              <a:xfrm flipH="1" rot="10800000">
                <a:off x="981777" y="556597"/>
                <a:ext cx="10953549" cy="9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0" name="Google Shape;130;p4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TASK OVERVIEW</a:t>
                </a:r>
                <a:endParaRPr b="1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OVERALL SYSTEM</a:t>
                </a:r>
                <a:endParaRPr b="1" i="0" sz="14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DEMO</a:t>
                </a:r>
                <a:endParaRPr b="1" i="0" sz="14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RELEVANT THEORY</a:t>
                </a:r>
                <a:endParaRPr b="1" i="0" sz="14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" name="Google Shape;134;p4"/>
          <p:cNvSpPr/>
          <p:nvPr/>
        </p:nvSpPr>
        <p:spPr>
          <a:xfrm>
            <a:off x="406617" y="2184920"/>
            <a:ext cx="7536180" cy="1310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Multiple Choice Scanner: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tool that facilitates the grading process under standardized evaluation criteria and saves time for instructors.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8055754" y="2533930"/>
            <a:ext cx="990600" cy="50565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Who spoke when: Choosing the right speaker diarization tool | by Philippe  Moussalli | ML6team" id="136" name="Google Shape;136;p4"/>
          <p:cNvSpPr/>
          <p:nvPr/>
        </p:nvSpPr>
        <p:spPr>
          <a:xfrm>
            <a:off x="8523598" y="3960379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871604" y="1216246"/>
            <a:ext cx="5925020" cy="553998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Automatic Multiple Choice Scanner</a:t>
            </a:r>
            <a:endParaRPr b="1" sz="3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utomatic speech recognition components. | Download Scientific Diagram" id="138" name="Google Shape;138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139" name="Google Shape;139;p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140" name="Google Shape;140;p4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141" name="Google Shape;141;p4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2269" y="1557292"/>
            <a:ext cx="2174882" cy="214867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143" name="Google Shape;143;p4"/>
          <p:cNvSpPr/>
          <p:nvPr/>
        </p:nvSpPr>
        <p:spPr>
          <a:xfrm>
            <a:off x="612775" y="4265180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achievements for our system: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&gt; 95%.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time for each image: &lt; 2s.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Capable of processing input images taken from various angles.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User Interface (GUI).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5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51" name="Google Shape;151;p5"/>
          <p:cNvSpPr txBox="1"/>
          <p:nvPr/>
        </p:nvSpPr>
        <p:spPr>
          <a:xfrm>
            <a:off x="180109" y="1022917"/>
            <a:ext cx="10284737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Arial"/>
              <a:buAutoNum type="arabicPeriod"/>
            </a:pPr>
            <a:r>
              <a:rPr b="1" lang="en-US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TASK OVERVIEW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RELEVANT THEORY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OVERALL SYSTEM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5.  DEMO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>
            <p:ph idx="4294967295" type="title"/>
          </p:nvPr>
        </p:nvSpPr>
        <p:spPr>
          <a:xfrm>
            <a:off x="4010526" y="193497"/>
            <a:ext cx="36576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70C0"/>
                </a:solidFill>
              </a:rPr>
              <a:t>CONTENTS</a:t>
            </a:r>
            <a:endParaRPr/>
          </a:p>
        </p:txBody>
      </p:sp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6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61" name="Google Shape;161;p6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RELEVANT THEORY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164" name="Google Shape;164;p6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COMPONENT DETAILS</a:t>
              </a:r>
              <a:endParaRPr b="1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6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166" name="Google Shape;166;p6"/>
              <p:cNvCxnSpPr/>
              <p:nvPr/>
            </p:nvCxnSpPr>
            <p:spPr>
              <a:xfrm flipH="1" rot="10800000">
                <a:off x="981777" y="556597"/>
                <a:ext cx="10953549" cy="9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67" name="Google Shape;167;p6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TASK OVERVIEW</a:t>
                </a:r>
                <a:endParaRPr b="1" sz="14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OVERALL SYSTEM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DEMO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RELEVANT THEORY</a:t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descr="Who spoke when: Choosing the right speaker diarization tool | by Philippe  Moussalli | ML6team" id="171" name="Google Shape;171;p6"/>
          <p:cNvSpPr/>
          <p:nvPr/>
        </p:nvSpPr>
        <p:spPr>
          <a:xfrm>
            <a:off x="8523598" y="3960379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utomatic speech recognition components. | Download Scientific Diagram" id="172" name="Google Shape;172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173" name="Google Shape;173;p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174" name="Google Shape;174;p6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175" name="Google Shape;175;p6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8273107" y="3152659"/>
            <a:ext cx="2199449" cy="1615440"/>
          </a:xfrm>
          <a:prstGeom prst="flowChartConnector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 Network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266623" y="2873890"/>
            <a:ext cx="1841316" cy="990600"/>
          </a:xfrm>
          <a:prstGeom prst="flowChartConnector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663577" y="1636420"/>
            <a:ext cx="2655125" cy="10133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processing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7418410" y="1636420"/>
            <a:ext cx="3489750" cy="10133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learning/Deep learning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3679981" y="4986152"/>
            <a:ext cx="2363882" cy="990600"/>
          </a:xfrm>
          <a:prstGeom prst="flowChartConnector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Morphological operations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3758813" y="2875540"/>
            <a:ext cx="2083781" cy="990600"/>
          </a:xfrm>
          <a:prstGeom prst="flowChartConnector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307975" y="4986152"/>
            <a:ext cx="1841316" cy="990600"/>
          </a:xfrm>
          <a:prstGeom prst="flowChartConnector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Contours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709846" y="3912221"/>
            <a:ext cx="2129501" cy="990600"/>
          </a:xfrm>
          <a:prstGeom prst="flowChartConnector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alignment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7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91" name="Google Shape;191;p7"/>
          <p:cNvSpPr txBox="1"/>
          <p:nvPr/>
        </p:nvSpPr>
        <p:spPr>
          <a:xfrm>
            <a:off x="180109" y="1022917"/>
            <a:ext cx="10284737" cy="490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Arial"/>
              <a:buAutoNum type="arabicPeriod"/>
            </a:pPr>
            <a:r>
              <a:rPr b="1" lang="en-US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TASK OVERVIEW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RELEVANT THEORY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SYSTEM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>
            <p:ph idx="4294967295" type="title"/>
          </p:nvPr>
        </p:nvSpPr>
        <p:spPr>
          <a:xfrm>
            <a:off x="4010526" y="193497"/>
            <a:ext cx="36576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70C0"/>
                </a:solidFill>
              </a:rPr>
              <a:t>CONTENTS</a:t>
            </a:r>
            <a:endParaRPr/>
          </a:p>
        </p:txBody>
      </p:sp>
      <p:sp>
        <p:nvSpPr>
          <p:cNvPr id="193" name="Google Shape;19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8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01" name="Google Shape;201;p8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OVERALL SYSTEM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3" name="Google Shape;203;p8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204" name="Google Shape;204;p8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COMPONENT DETAILS</a:t>
              </a:r>
              <a:endParaRPr b="1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" name="Google Shape;205;p8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06" name="Google Shape;206;p8"/>
              <p:cNvCxnSpPr/>
              <p:nvPr/>
            </p:nvCxnSpPr>
            <p:spPr>
              <a:xfrm flipH="1" rot="10800000">
                <a:off x="981777" y="556597"/>
                <a:ext cx="10953549" cy="9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07" name="Google Shape;207;p8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TASK OVERVIEW</a:t>
                </a:r>
                <a:endParaRPr b="1" sz="14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OVERALL SYSTEM</a:t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DEMO</a:t>
                </a:r>
                <a:endParaRPr b="1" sz="14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D8D8D8"/>
                    </a:solidFill>
                    <a:latin typeface="Arial"/>
                    <a:ea typeface="Arial"/>
                    <a:cs typeface="Arial"/>
                    <a:sym typeface="Arial"/>
                  </a:rPr>
                  <a:t>RELEVANT THEORY</a:t>
                </a:r>
                <a:endParaRPr b="1" sz="1400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descr="Automatic speech recognition components. | Download Scientific Diagram" id="211" name="Google Shape;211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212" name="Google Shape;212;p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213" name="Google Shape;213;p8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me - GradeScanner by iDoceo Studios" id="214" name="Google Shape;214;p8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604" y="913679"/>
            <a:ext cx="10964370" cy="591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9"/>
          <p:cNvCxnSpPr/>
          <p:nvPr/>
        </p:nvCxnSpPr>
        <p:spPr>
          <a:xfrm flipH="1" rot="10800000">
            <a:off x="152400" y="895152"/>
            <a:ext cx="11782926" cy="88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:\Hoi sinh vien\Logo - Baner\logo\Logo-Truong.gif" id="222" name="Google Shape;2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9" y="65733"/>
            <a:ext cx="724666" cy="7524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23" name="Google Shape;223;p9"/>
          <p:cNvSpPr txBox="1"/>
          <p:nvPr/>
        </p:nvSpPr>
        <p:spPr>
          <a:xfrm>
            <a:off x="180109" y="1022917"/>
            <a:ext cx="10284737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Arial"/>
              <a:buAutoNum type="arabicPeriod"/>
            </a:pPr>
            <a:r>
              <a:rPr b="1" lang="en-US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TASK OVERVIEW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RELEVANT THEORY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OVERALL SYSTEM</a:t>
            </a:r>
            <a:endParaRPr/>
          </a:p>
          <a:p>
            <a:pPr indent="-3365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DETAILS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5.  DEMO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>
            <p:ph idx="4294967295" type="title"/>
          </p:nvPr>
        </p:nvSpPr>
        <p:spPr>
          <a:xfrm>
            <a:off x="4010526" y="193497"/>
            <a:ext cx="36576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70C0"/>
                </a:solidFill>
              </a:rPr>
              <a:t>CONTENTS</a:t>
            </a:r>
            <a:endParaRPr/>
          </a:p>
        </p:txBody>
      </p:sp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2016-08-08T08:37:41Z</dcterms:created>
  <dc:creator>thanhdat ngo</dc:creator>
</cp:coreProperties>
</file>