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9" r:id="rId4"/>
  </p:sldMasterIdLst>
  <p:notesMasterIdLst>
    <p:notesMasterId r:id="rId23"/>
  </p:notesMasterIdLst>
  <p:sldIdLst>
    <p:sldId id="1150" r:id="rId5"/>
    <p:sldId id="1154" r:id="rId6"/>
    <p:sldId id="1233" r:id="rId7"/>
    <p:sldId id="1176" r:id="rId8"/>
    <p:sldId id="1177" r:id="rId9"/>
    <p:sldId id="1178" r:id="rId10"/>
    <p:sldId id="1179" r:id="rId11"/>
    <p:sldId id="1180" r:id="rId12"/>
    <p:sldId id="1182" r:id="rId13"/>
    <p:sldId id="1183" r:id="rId14"/>
    <p:sldId id="1184" r:id="rId15"/>
    <p:sldId id="1185" r:id="rId16"/>
    <p:sldId id="1186" r:id="rId17"/>
    <p:sldId id="1187" r:id="rId18"/>
    <p:sldId id="1188" r:id="rId19"/>
    <p:sldId id="1234" r:id="rId20"/>
    <p:sldId id="1189" r:id="rId21"/>
    <p:sldId id="1190" r:id="rId22"/>
  </p:sldIdLst>
  <p:sldSz cx="9144000" cy="6858000" type="screen4x3"/>
  <p:notesSz cx="6858000" cy="9144000"/>
  <p:custDataLst>
    <p:tags r:id="rId24"/>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orient="horz" pos="816">
          <p15:clr>
            <a:srgbClr val="A4A3A4"/>
          </p15:clr>
        </p15:guide>
        <p15:guide id="3" pos="2880">
          <p15:clr>
            <a:srgbClr val="A4A3A4"/>
          </p15:clr>
        </p15:guide>
        <p15:guide id="4" pos="624">
          <p15:clr>
            <a:srgbClr val="A4A3A4"/>
          </p15:clr>
        </p15:guide>
        <p15:guide id="5" pos="561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4D"/>
    <a:srgbClr val="C1E6FF"/>
    <a:srgbClr val="47B5FF"/>
    <a:srgbClr val="FFA521"/>
    <a:srgbClr val="FFC775"/>
    <a:srgbClr val="85CEFF"/>
    <a:srgbClr val="F8F8F8"/>
    <a:srgbClr val="EAEAEA"/>
    <a:srgbClr val="DDDDDD"/>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5866" autoAdjust="0"/>
    <p:restoredTop sz="99507" autoAdjust="0"/>
  </p:normalViewPr>
  <p:slideViewPr>
    <p:cSldViewPr>
      <p:cViewPr varScale="1">
        <p:scale>
          <a:sx n="80" d="100"/>
          <a:sy n="80" d="100"/>
        </p:scale>
        <p:origin x="1260" y="72"/>
      </p:cViewPr>
      <p:guideLst>
        <p:guide orient="horz" pos="2160"/>
        <p:guide orient="horz" pos="816"/>
        <p:guide pos="2880"/>
        <p:guide pos="624"/>
        <p:guide pos="561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29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5F13C78-6411-C24F-9D10-2BE95E93C346}" type="datetimeFigureOut">
              <a:rPr lang="en-US"/>
              <a:pPr>
                <a:defRPr/>
              </a:pPr>
              <a:t>11/16/2015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6001075B-B6F2-FC4E-9F31-B442F93D2099}" type="slidenum">
              <a:rPr lang="en-US"/>
              <a:pPr>
                <a:defRPr/>
              </a:pPr>
              <a:t>‹#›</a:t>
            </a:fld>
            <a:endParaRPr lang="en-US" dirty="0"/>
          </a:p>
        </p:txBody>
      </p:sp>
    </p:spTree>
    <p:extLst>
      <p:ext uri="{BB962C8B-B14F-4D97-AF65-F5344CB8AC3E}">
        <p14:creationId xmlns:p14="http://schemas.microsoft.com/office/powerpoint/2010/main" val="4141668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ill Sans M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Gill Sans M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Gill Sans M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Gill Sans M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Gill Sans M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Gill Sans MT"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0DD894-64E3-6442-AB56-35A972C5946A}" type="slidenum">
              <a:rPr lang="en-US" sz="1200">
                <a:latin typeface="Calibri" charset="0"/>
              </a:rPr>
              <a:pPr eaLnBrk="1" hangingPunct="1"/>
              <a:t>1</a:t>
            </a:fld>
            <a:endParaRPr lang="en-US" sz="1200" dirty="0">
              <a:latin typeface="Calibri" charset="0"/>
            </a:endParaRPr>
          </a:p>
        </p:txBody>
      </p:sp>
    </p:spTree>
    <p:extLst>
      <p:ext uri="{BB962C8B-B14F-4D97-AF65-F5344CB8AC3E}">
        <p14:creationId xmlns:p14="http://schemas.microsoft.com/office/powerpoint/2010/main" val="940878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2" descr="7923890F-88BC-472B-83C0-0A4B36DFE0BC@tampabay"/>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267825" cy="695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userDrawn="1"/>
        </p:nvSpPr>
        <p:spPr bwMode="auto">
          <a:xfrm>
            <a:off x="5372100" y="6451600"/>
            <a:ext cx="3879850" cy="338138"/>
          </a:xfrm>
          <a:prstGeom prst="rect">
            <a:avLst/>
          </a:prstGeom>
          <a:noFill/>
          <a:ln>
            <a:noFill/>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defRPr/>
            </a:pPr>
            <a:r>
              <a:rPr lang="en-US" sz="800" dirty="0" smtClean="0">
                <a:solidFill>
                  <a:schemeClr val="bg1"/>
                </a:solidFill>
                <a:ea typeface="ＭＳ Ｐゴシック" pitchFamily="-84" charset="-128"/>
                <a:cs typeface="+mn-cs"/>
              </a:rPr>
              <a:t>For Personal Use of (ISC)</a:t>
            </a:r>
            <a:r>
              <a:rPr lang="en-US" sz="800" baseline="30000" dirty="0" smtClean="0">
                <a:solidFill>
                  <a:schemeClr val="bg1"/>
                </a:solidFill>
                <a:ea typeface="ＭＳ Ｐゴシック" pitchFamily="-84" charset="-128"/>
                <a:cs typeface="+mn-cs"/>
              </a:rPr>
              <a:t>2</a:t>
            </a:r>
            <a:r>
              <a:rPr lang="en-US" sz="800" dirty="0" smtClean="0">
                <a:solidFill>
                  <a:schemeClr val="bg1"/>
                </a:solidFill>
                <a:ea typeface="ＭＳ Ｐゴシック" pitchFamily="-84" charset="-128"/>
                <a:cs typeface="+mn-cs"/>
              </a:rPr>
              <a:t> Seminar Attendee Only.</a:t>
            </a:r>
          </a:p>
          <a:p>
            <a:pPr algn="r">
              <a:defRPr/>
            </a:pPr>
            <a:r>
              <a:rPr lang="en-US" sz="800" dirty="0" smtClean="0">
                <a:solidFill>
                  <a:schemeClr val="bg1"/>
                </a:solidFill>
                <a:ea typeface="ＭＳ Ｐゴシック" pitchFamily="-84" charset="-128"/>
                <a:cs typeface="+mn-cs"/>
              </a:rPr>
              <a:t>Contents May Not Be Copied or Otherwise Distributed Under Any Circumstances</a:t>
            </a:r>
          </a:p>
        </p:txBody>
      </p:sp>
      <p:sp>
        <p:nvSpPr>
          <p:cNvPr id="6" name="Text Box 16"/>
          <p:cNvSpPr txBox="1">
            <a:spLocks noChangeArrowheads="1"/>
          </p:cNvSpPr>
          <p:nvPr userDrawn="1"/>
        </p:nvSpPr>
        <p:spPr bwMode="auto">
          <a:xfrm>
            <a:off x="-65088" y="6561138"/>
            <a:ext cx="31734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marL="55563" indent="-55563"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900" dirty="0" smtClean="0">
                <a:solidFill>
                  <a:schemeClr val="bg1"/>
                </a:solidFill>
              </a:rPr>
              <a:t>© Copyright 2012 – 2013 (ISC)², Inc. All Rights Reserved.</a:t>
            </a:r>
          </a:p>
        </p:txBody>
      </p:sp>
      <p:sp>
        <p:nvSpPr>
          <p:cNvPr id="887811" name="Rectangle 3"/>
          <p:cNvSpPr>
            <a:spLocks noGrp="1" noChangeArrowheads="1"/>
          </p:cNvSpPr>
          <p:nvPr>
            <p:ph type="ctrTitle"/>
          </p:nvPr>
        </p:nvSpPr>
        <p:spPr>
          <a:xfrm>
            <a:off x="0" y="1916832"/>
            <a:ext cx="9144000" cy="1663700"/>
          </a:xfrm>
        </p:spPr>
        <p:txBody>
          <a:bodyPr anchor="b"/>
          <a:lstStyle>
            <a:lvl1pPr algn="ctr">
              <a:lnSpc>
                <a:spcPct val="90000"/>
              </a:lnSpc>
              <a:defRPr sz="3600" b="1">
                <a:solidFill>
                  <a:schemeClr val="bg1"/>
                </a:solidFill>
              </a:defRPr>
            </a:lvl1pPr>
          </a:lstStyle>
          <a:p>
            <a:r>
              <a:rPr lang="en-US" dirty="0"/>
              <a:t>Click to edit Master title style</a:t>
            </a:r>
          </a:p>
        </p:txBody>
      </p:sp>
      <p:sp>
        <p:nvSpPr>
          <p:cNvPr id="887812" name="Rectangle 4"/>
          <p:cNvSpPr>
            <a:spLocks noGrp="1" noChangeArrowheads="1"/>
          </p:cNvSpPr>
          <p:nvPr>
            <p:ph type="subTitle" idx="1"/>
          </p:nvPr>
        </p:nvSpPr>
        <p:spPr>
          <a:xfrm>
            <a:off x="1371600" y="3645024"/>
            <a:ext cx="6400800" cy="1752600"/>
          </a:xfrm>
        </p:spPr>
        <p:txBody>
          <a:bodyPr/>
          <a:lstStyle>
            <a:lvl1pPr marL="0" indent="0" algn="ctr">
              <a:buFontTx/>
              <a:buNone/>
              <a:defRPr sz="2400">
                <a:solidFill>
                  <a:schemeClr val="bg1"/>
                </a:solidFill>
              </a:defRPr>
            </a:lvl1pPr>
          </a:lstStyle>
          <a:p>
            <a:r>
              <a:rPr lang="en-US"/>
              <a:t>Click to edit Master subtitle style</a:t>
            </a:r>
          </a:p>
        </p:txBody>
      </p:sp>
    </p:spTree>
    <p:extLst>
      <p:ext uri="{BB962C8B-B14F-4D97-AF65-F5344CB8AC3E}">
        <p14:creationId xmlns:p14="http://schemas.microsoft.com/office/powerpoint/2010/main" val="27105267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 descr="DEED96B2-3988-40B5-BEE1-3F09313A67D6@tampabay"/>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267825" cy="695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userDrawn="1"/>
        </p:nvSpPr>
        <p:spPr bwMode="auto">
          <a:xfrm>
            <a:off x="-65088" y="6629400"/>
            <a:ext cx="3173413" cy="230188"/>
          </a:xfrm>
          <a:prstGeom prst="rect">
            <a:avLst/>
          </a:prstGeom>
          <a:noFill/>
          <a:ln>
            <a:noFill/>
          </a:ln>
          <a:extLst/>
        </p:spPr>
        <p:txBody>
          <a:bodyPr wrap="none">
            <a:spAutoFit/>
          </a:bodyPr>
          <a:lstStyle>
            <a:lvl1pPr marL="55563" indent="-55563"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900" dirty="0" smtClean="0">
                <a:solidFill>
                  <a:schemeClr val="bg1"/>
                </a:solidFill>
              </a:rPr>
              <a:t>© Copyright 2012 – 2013 (ISC)², Inc. All Rights Reserved.</a:t>
            </a:r>
          </a:p>
        </p:txBody>
      </p:sp>
      <p:sp>
        <p:nvSpPr>
          <p:cNvPr id="6" name="TextBox 5"/>
          <p:cNvSpPr txBox="1">
            <a:spLocks noChangeArrowheads="1"/>
          </p:cNvSpPr>
          <p:nvPr userDrawn="1"/>
        </p:nvSpPr>
        <p:spPr bwMode="auto">
          <a:xfrm>
            <a:off x="5372100" y="6592888"/>
            <a:ext cx="3879850" cy="339725"/>
          </a:xfrm>
          <a:prstGeom prst="rect">
            <a:avLst/>
          </a:prstGeom>
          <a:noFill/>
          <a:ln>
            <a:noFill/>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defRPr/>
            </a:pPr>
            <a:r>
              <a:rPr lang="en-US" sz="800" dirty="0" smtClean="0">
                <a:solidFill>
                  <a:schemeClr val="bg1"/>
                </a:solidFill>
                <a:ea typeface="ＭＳ Ｐゴシック" pitchFamily="-84" charset="-128"/>
                <a:cs typeface="+mn-cs"/>
              </a:rPr>
              <a:t>For Personal Use of (ISC)</a:t>
            </a:r>
            <a:r>
              <a:rPr lang="en-US" sz="800" baseline="30000" dirty="0" smtClean="0">
                <a:solidFill>
                  <a:schemeClr val="bg1"/>
                </a:solidFill>
                <a:ea typeface="ＭＳ Ｐゴシック" pitchFamily="-84" charset="-128"/>
                <a:cs typeface="+mn-cs"/>
              </a:rPr>
              <a:t>2</a:t>
            </a:r>
            <a:r>
              <a:rPr lang="en-US" sz="800" dirty="0" smtClean="0">
                <a:solidFill>
                  <a:schemeClr val="bg1"/>
                </a:solidFill>
                <a:ea typeface="ＭＳ Ｐゴシック" pitchFamily="-84" charset="-128"/>
                <a:cs typeface="+mn-cs"/>
              </a:rPr>
              <a:t> Seminar Attendee Only.</a:t>
            </a:r>
          </a:p>
          <a:p>
            <a:pPr algn="r">
              <a:defRPr/>
            </a:pPr>
            <a:r>
              <a:rPr lang="en-US" sz="800" dirty="0" smtClean="0">
                <a:solidFill>
                  <a:schemeClr val="bg1"/>
                </a:solidFill>
                <a:ea typeface="ＭＳ Ｐゴシック" pitchFamily="-84" charset="-128"/>
                <a:cs typeface="+mn-cs"/>
              </a:rPr>
              <a:t>Contents May Not Be Copied or Otherwise Distributed Under Any Circumstances</a:t>
            </a:r>
          </a:p>
        </p:txBody>
      </p:sp>
      <p:sp>
        <p:nvSpPr>
          <p:cNvPr id="2" name="Title 1"/>
          <p:cNvSpPr>
            <a:spLocks noGrp="1"/>
          </p:cNvSpPr>
          <p:nvPr>
            <p:ph type="title"/>
          </p:nvPr>
        </p:nvSpPr>
        <p:spPr>
          <a:xfrm>
            <a:off x="1534411" y="210456"/>
            <a:ext cx="7406389" cy="762000"/>
          </a:xfrm>
        </p:spPr>
        <p:txBody>
          <a:bodyPr>
            <a:normAutofit/>
          </a:bodyPr>
          <a:lstStyle>
            <a:lvl1pPr>
              <a:lnSpc>
                <a:spcPct val="90000"/>
              </a:lnSpc>
              <a:spcBef>
                <a:spcPts val="0"/>
              </a:spcBef>
              <a:defRPr sz="4000" baseline="0">
                <a:solidFill>
                  <a:schemeClr val="accent1">
                    <a:lumMod val="50000"/>
                  </a:schemeClr>
                </a:solidFill>
                <a:latin typeface="Gill Sans MT" pitchFamily="34" charset="0"/>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943428" y="1190172"/>
            <a:ext cx="8011885" cy="3381828"/>
          </a:xfrm>
        </p:spPr>
        <p:txBody>
          <a:bodyPr/>
          <a:lstStyle>
            <a:lvl1pPr>
              <a:lnSpc>
                <a:spcPct val="100000"/>
              </a:lnSpc>
              <a:spcBef>
                <a:spcPts val="600"/>
              </a:spcBef>
              <a:spcAft>
                <a:spcPts val="400"/>
              </a:spcAft>
              <a:buClr>
                <a:schemeClr val="accent1">
                  <a:lumMod val="50000"/>
                </a:schemeClr>
              </a:buClr>
              <a:buFont typeface="Arial" pitchFamily="34" charset="0"/>
              <a:buChar char="•"/>
              <a:defRPr>
                <a:solidFill>
                  <a:srgbClr val="00664D"/>
                </a:solidFill>
                <a:latin typeface="Gill Sans MT" pitchFamily="34" charset="0"/>
              </a:defRPr>
            </a:lvl1pPr>
            <a:lvl2pPr>
              <a:lnSpc>
                <a:spcPct val="100000"/>
              </a:lnSpc>
              <a:spcBef>
                <a:spcPts val="600"/>
              </a:spcBef>
              <a:spcAft>
                <a:spcPts val="400"/>
              </a:spcAft>
              <a:buClr>
                <a:schemeClr val="accent1">
                  <a:lumMod val="50000"/>
                </a:schemeClr>
              </a:buClr>
              <a:buFont typeface="Wingdings" pitchFamily="2" charset="2"/>
              <a:buChar char="§"/>
              <a:defRPr sz="2600">
                <a:solidFill>
                  <a:schemeClr val="accent1">
                    <a:lumMod val="50000"/>
                  </a:schemeClr>
                </a:solidFill>
                <a:latin typeface="Gill Sans MT" pitchFamily="34" charset="0"/>
              </a:defRPr>
            </a:lvl2pPr>
            <a:lvl3pPr>
              <a:lnSpc>
                <a:spcPct val="100000"/>
              </a:lnSpc>
              <a:spcBef>
                <a:spcPts val="600"/>
              </a:spcBef>
              <a:spcAft>
                <a:spcPts val="400"/>
              </a:spcAft>
              <a:buClr>
                <a:schemeClr val="accent1">
                  <a:lumMod val="50000"/>
                </a:schemeClr>
              </a:buClr>
              <a:buFont typeface="Wingdings" pitchFamily="2" charset="2"/>
              <a:buChar char="Ø"/>
              <a:defRPr sz="2400">
                <a:solidFill>
                  <a:schemeClr val="accent1">
                    <a:lumMod val="50000"/>
                  </a:schemeClr>
                </a:solidFill>
                <a:latin typeface="Gill Sans MT" pitchFamily="34" charset="0"/>
              </a:defRPr>
            </a:lvl3pPr>
            <a:lvl4pPr>
              <a:lnSpc>
                <a:spcPct val="100000"/>
              </a:lnSpc>
              <a:spcBef>
                <a:spcPts val="600"/>
              </a:spcBef>
              <a:spcAft>
                <a:spcPts val="400"/>
              </a:spcAft>
              <a:buClr>
                <a:schemeClr val="accent1">
                  <a:lumMod val="50000"/>
                </a:schemeClr>
              </a:buClr>
              <a:buFont typeface="Arial" pitchFamily="34" charset="0"/>
              <a:buChar char="•"/>
              <a:defRPr sz="2200">
                <a:solidFill>
                  <a:schemeClr val="accent1">
                    <a:lumMod val="50000"/>
                  </a:schemeClr>
                </a:solidFill>
                <a:latin typeface="Gill Sans MT" pitchFamily="34" charset="0"/>
              </a:defRPr>
            </a:lvl4pPr>
            <a:lvl5pPr>
              <a:lnSpc>
                <a:spcPct val="100000"/>
              </a:lnSpc>
              <a:spcBef>
                <a:spcPts val="600"/>
              </a:spcBef>
              <a:spcAft>
                <a:spcPts val="400"/>
              </a:spcAft>
              <a:buClr>
                <a:schemeClr val="accent1">
                  <a:lumMod val="50000"/>
                </a:schemeClr>
              </a:buClr>
              <a:buFont typeface="Arial" pitchFamily="34" charset="0"/>
              <a:buChar char="•"/>
              <a:defRPr sz="2000">
                <a:solidFill>
                  <a:schemeClr val="accent1">
                    <a:lumMod val="50000"/>
                  </a:schemeClr>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051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2065" y="152400"/>
            <a:ext cx="7501935" cy="762000"/>
          </a:xfrm>
        </p:spPr>
        <p:txBody>
          <a:bodyPr/>
          <a:lstStyle>
            <a:lvl1pPr>
              <a:lnSpc>
                <a:spcPct val="150000"/>
              </a:lnSpc>
              <a:spcBef>
                <a:spcPts val="1200"/>
              </a:spcBef>
              <a:defRPr sz="3200">
                <a:solidFill>
                  <a:schemeClr val="accent1">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625589" y="1201738"/>
            <a:ext cx="3055257" cy="4208462"/>
          </a:xfrm>
        </p:spPr>
        <p:txBody>
          <a:bodyPr/>
          <a:lstStyle>
            <a:lvl1pPr>
              <a:buClr>
                <a:srgbClr val="18605A"/>
              </a:buClr>
              <a:defRPr sz="2800">
                <a:solidFill>
                  <a:srgbClr val="18605A"/>
                </a:solidFill>
              </a:defRPr>
            </a:lvl1pPr>
            <a:lvl2pPr>
              <a:defRPr sz="2400">
                <a:solidFill>
                  <a:schemeClr val="accent1">
                    <a:lumMod val="50000"/>
                  </a:schemeClr>
                </a:solidFill>
              </a:defRPr>
            </a:lvl2pPr>
            <a:lvl3pPr>
              <a:defRPr sz="20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369151" y="1201738"/>
            <a:ext cx="3056608" cy="4208462"/>
          </a:xfrm>
        </p:spPr>
        <p:txBody>
          <a:bodyPr/>
          <a:lstStyle>
            <a:lvl1pPr>
              <a:buClr>
                <a:srgbClr val="18605A"/>
              </a:buClr>
              <a:defRPr sz="2800">
                <a:solidFill>
                  <a:schemeClr val="accent1">
                    <a:lumMod val="50000"/>
                  </a:schemeClr>
                </a:solidFill>
              </a:defRPr>
            </a:lvl1pPr>
            <a:lvl2pPr>
              <a:defRPr sz="2400">
                <a:solidFill>
                  <a:schemeClr val="accent1">
                    <a:lumMod val="50000"/>
                  </a:schemeClr>
                </a:solidFill>
              </a:defRPr>
            </a:lvl2pPr>
            <a:lvl3pPr>
              <a:defRPr sz="20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79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5002" y="274638"/>
            <a:ext cx="7061797" cy="1143000"/>
          </a:xfrm>
        </p:spPr>
        <p:txBody>
          <a:bodyPr/>
          <a:lstStyle>
            <a:lvl1pPr>
              <a:defRPr>
                <a:solidFill>
                  <a:schemeClr val="accent1">
                    <a:lumMod val="50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704486" y="1535113"/>
            <a:ext cx="3346485" cy="639762"/>
          </a:xfrm>
        </p:spPr>
        <p:txBody>
          <a:bodyPr anchor="b"/>
          <a:lstStyle>
            <a:lvl1pPr marL="0" indent="0">
              <a:buNone/>
              <a:defRPr sz="20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04486" y="2174875"/>
            <a:ext cx="3346485" cy="3951288"/>
          </a:xfrm>
        </p:spPr>
        <p:txBody>
          <a:bodyPr/>
          <a:lstStyle>
            <a:lvl1pPr>
              <a:buClr>
                <a:schemeClr val="accent1">
                  <a:lumMod val="50000"/>
                </a:schemeClr>
              </a:buClr>
              <a:defRPr sz="2400">
                <a:solidFill>
                  <a:schemeClr val="accent1">
                    <a:lumMod val="50000"/>
                  </a:schemeClr>
                </a:solidFill>
              </a:defRPr>
            </a:lvl1pPr>
            <a:lvl2pPr>
              <a:buClr>
                <a:schemeClr val="accent1">
                  <a:lumMod val="50000"/>
                </a:schemeClr>
              </a:buClr>
              <a:defRPr sz="2000">
                <a:solidFill>
                  <a:schemeClr val="accent1">
                    <a:lumMod val="50000"/>
                  </a:schemeClr>
                </a:solidFill>
              </a:defRPr>
            </a:lvl2pPr>
            <a:lvl3pPr>
              <a:buClr>
                <a:schemeClr val="accent1">
                  <a:lumMod val="50000"/>
                </a:schemeClr>
              </a:buClr>
              <a:defRPr sz="1800">
                <a:solidFill>
                  <a:schemeClr val="accent1">
                    <a:lumMod val="50000"/>
                  </a:schemeClr>
                </a:solidFill>
              </a:defRPr>
            </a:lvl3pPr>
            <a:lvl4pPr>
              <a:buClr>
                <a:schemeClr val="accent1">
                  <a:lumMod val="50000"/>
                </a:schemeClr>
              </a:buClr>
              <a:defRPr sz="1600">
                <a:solidFill>
                  <a:schemeClr val="accent1">
                    <a:lumMod val="50000"/>
                  </a:schemeClr>
                </a:solidFill>
              </a:defRPr>
            </a:lvl4pPr>
            <a:lvl5pPr>
              <a:buClr>
                <a:schemeClr val="accent1">
                  <a:lumMod val="50000"/>
                </a:schemeClr>
              </a:buClr>
              <a:defRPr sz="1600">
                <a:solidFill>
                  <a:schemeClr val="accent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1257" y="1535113"/>
            <a:ext cx="3338286" cy="639762"/>
          </a:xfrm>
        </p:spPr>
        <p:txBody>
          <a:bodyPr anchor="b"/>
          <a:lstStyle>
            <a:lvl1pPr marL="0" indent="0">
              <a:buNone/>
              <a:defRPr sz="20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41257" y="2174875"/>
            <a:ext cx="3338286" cy="3951288"/>
          </a:xfrm>
        </p:spPr>
        <p:txBody>
          <a:bodyPr/>
          <a:lstStyle>
            <a:lvl1pPr>
              <a:buClr>
                <a:schemeClr val="accent1">
                  <a:lumMod val="50000"/>
                </a:schemeClr>
              </a:buClr>
              <a:defRPr sz="2400">
                <a:solidFill>
                  <a:schemeClr val="accent1">
                    <a:lumMod val="50000"/>
                  </a:schemeClr>
                </a:solidFill>
              </a:defRPr>
            </a:lvl1pPr>
            <a:lvl2pPr>
              <a:buClr>
                <a:schemeClr val="accent1">
                  <a:lumMod val="50000"/>
                </a:schemeClr>
              </a:buClr>
              <a:defRPr sz="2000">
                <a:solidFill>
                  <a:schemeClr val="accent1">
                    <a:lumMod val="50000"/>
                  </a:schemeClr>
                </a:solidFill>
              </a:defRPr>
            </a:lvl2pPr>
            <a:lvl3pPr>
              <a:buClr>
                <a:schemeClr val="accent1">
                  <a:lumMod val="50000"/>
                </a:schemeClr>
              </a:buClr>
              <a:defRPr sz="1800">
                <a:solidFill>
                  <a:schemeClr val="accent1">
                    <a:lumMod val="50000"/>
                  </a:schemeClr>
                </a:solidFill>
              </a:defRPr>
            </a:lvl3pPr>
            <a:lvl4pPr>
              <a:buClr>
                <a:schemeClr val="accent1">
                  <a:lumMod val="50000"/>
                </a:schemeClr>
              </a:buClr>
              <a:defRPr sz="1600">
                <a:solidFill>
                  <a:schemeClr val="accent1">
                    <a:lumMod val="50000"/>
                  </a:schemeClr>
                </a:solidFill>
              </a:defRPr>
            </a:lvl4pPr>
            <a:lvl5pPr>
              <a:buClr>
                <a:schemeClr val="accent1">
                  <a:lumMod val="50000"/>
                </a:schemeClr>
              </a:buClr>
              <a:defRPr sz="1600">
                <a:solidFill>
                  <a:schemeClr val="accent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1764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EED96B2-3988-40B5-BEE1-3F09313A67D6@tampabay"/>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0" y="0"/>
            <a:ext cx="9267825" cy="695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5"/>
          <p:cNvSpPr>
            <a:spLocks noGrp="1" noChangeArrowheads="1"/>
          </p:cNvSpPr>
          <p:nvPr>
            <p:ph type="body" idx="1"/>
          </p:nvPr>
        </p:nvSpPr>
        <p:spPr bwMode="auto">
          <a:xfrm>
            <a:off x="944563" y="1189038"/>
            <a:ext cx="7851775"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auto">
          <a:xfrm>
            <a:off x="1536700" y="209550"/>
            <a:ext cx="7173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normAutofit/>
          </a:bodyPr>
          <a:lstStyle/>
          <a:p>
            <a:pPr lvl="0"/>
            <a:r>
              <a:rPr lang="en-US" dirty="0"/>
              <a:t>Click to edit Master title style</a:t>
            </a:r>
          </a:p>
        </p:txBody>
      </p:sp>
      <p:sp>
        <p:nvSpPr>
          <p:cNvPr id="3" name="Slide Number Placeholder 2"/>
          <p:cNvSpPr>
            <a:spLocks noGrp="1"/>
          </p:cNvSpPr>
          <p:nvPr>
            <p:ph type="sldNum" sz="quarter" idx="4"/>
          </p:nvPr>
        </p:nvSpPr>
        <p:spPr>
          <a:xfrm>
            <a:off x="6975475" y="61658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18605A"/>
                </a:solidFill>
              </a:defRPr>
            </a:lvl1pPr>
          </a:lstStyle>
          <a:p>
            <a:pPr>
              <a:defRPr/>
            </a:pPr>
            <a:fld id="{8CD6AB41-35EF-1048-98BD-E109A39EB2DA}" type="slidenum">
              <a:rPr lang="en-US"/>
              <a:pPr>
                <a:defRPr/>
              </a:pPr>
              <a:t>‹#›</a:t>
            </a:fld>
            <a:endParaRPr lang="en-US" dirty="0"/>
          </a:p>
        </p:txBody>
      </p:sp>
      <p:sp>
        <p:nvSpPr>
          <p:cNvPr id="1030" name="Text Box 16"/>
          <p:cNvSpPr txBox="1">
            <a:spLocks noChangeArrowheads="1"/>
          </p:cNvSpPr>
          <p:nvPr userDrawn="1"/>
        </p:nvSpPr>
        <p:spPr bwMode="auto">
          <a:xfrm>
            <a:off x="-1588" y="6629400"/>
            <a:ext cx="3046413" cy="230188"/>
          </a:xfrm>
          <a:prstGeom prst="rect">
            <a:avLst/>
          </a:prstGeom>
          <a:noFill/>
          <a:ln>
            <a:noFill/>
          </a:ln>
          <a:extLst/>
        </p:spPr>
        <p:txBody>
          <a:bodyPr wrap="none">
            <a:spAutoFit/>
          </a:bodyPr>
          <a:lstStyle>
            <a:lvl1pPr marL="55563" indent="-55563"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900" dirty="0" smtClean="0">
                <a:solidFill>
                  <a:schemeClr val="bg1"/>
                </a:solidFill>
              </a:rPr>
              <a:t>© Copyright 2012-2013 (ISC)², Inc. All Rights Reserved.</a:t>
            </a:r>
          </a:p>
        </p:txBody>
      </p:sp>
      <p:sp>
        <p:nvSpPr>
          <p:cNvPr id="1031" name="TextBox 9"/>
          <p:cNvSpPr txBox="1">
            <a:spLocks noChangeArrowheads="1"/>
          </p:cNvSpPr>
          <p:nvPr userDrawn="1"/>
        </p:nvSpPr>
        <p:spPr bwMode="auto">
          <a:xfrm>
            <a:off x="5372100" y="6592888"/>
            <a:ext cx="3879850" cy="339725"/>
          </a:xfrm>
          <a:prstGeom prst="rect">
            <a:avLst/>
          </a:prstGeom>
          <a:noFill/>
          <a:ln>
            <a:noFill/>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defRPr/>
            </a:pPr>
            <a:r>
              <a:rPr lang="en-US" sz="800" dirty="0" smtClean="0">
                <a:solidFill>
                  <a:schemeClr val="bg1"/>
                </a:solidFill>
                <a:ea typeface="ＭＳ Ｐゴシック" pitchFamily="-84" charset="-128"/>
                <a:cs typeface="+mn-cs"/>
              </a:rPr>
              <a:t>For Personal Use of (ISC)</a:t>
            </a:r>
            <a:r>
              <a:rPr lang="en-US" sz="800" baseline="30000" dirty="0" smtClean="0">
                <a:solidFill>
                  <a:schemeClr val="bg1"/>
                </a:solidFill>
                <a:ea typeface="ＭＳ Ｐゴシック" pitchFamily="-84" charset="-128"/>
                <a:cs typeface="+mn-cs"/>
              </a:rPr>
              <a:t>2</a:t>
            </a:r>
            <a:r>
              <a:rPr lang="en-US" sz="800" dirty="0" smtClean="0">
                <a:solidFill>
                  <a:schemeClr val="bg1"/>
                </a:solidFill>
                <a:ea typeface="ＭＳ Ｐゴシック" pitchFamily="-84" charset="-128"/>
                <a:cs typeface="+mn-cs"/>
              </a:rPr>
              <a:t> Seminar Attendee Only.</a:t>
            </a:r>
          </a:p>
          <a:p>
            <a:pPr algn="r">
              <a:defRPr/>
            </a:pPr>
            <a:r>
              <a:rPr lang="en-US" sz="800" dirty="0" smtClean="0">
                <a:solidFill>
                  <a:schemeClr val="bg1"/>
                </a:solidFill>
                <a:ea typeface="ＭＳ Ｐゴシック" pitchFamily="-84" charset="-128"/>
                <a:cs typeface="+mn-cs"/>
              </a:rPr>
              <a:t>Contents May Not Be Copied or Otherwise Distributed Under Any Circumstances</a:t>
            </a: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000" b="1">
          <a:solidFill>
            <a:srgbClr val="18605A"/>
          </a:solidFill>
          <a:latin typeface="Gill Sans MT" pitchFamily="34" charset="0"/>
          <a:ea typeface="ＭＳ Ｐゴシック" charset="0"/>
          <a:cs typeface="ＭＳ Ｐゴシック" charset="0"/>
        </a:defRPr>
      </a:lvl1pPr>
      <a:lvl2pPr algn="l" rtl="0" eaLnBrk="0" fontAlgn="base" hangingPunct="0">
        <a:lnSpc>
          <a:spcPct val="90000"/>
        </a:lnSpc>
        <a:spcBef>
          <a:spcPct val="0"/>
        </a:spcBef>
        <a:spcAft>
          <a:spcPct val="0"/>
        </a:spcAft>
        <a:defRPr sz="3200" b="1">
          <a:solidFill>
            <a:srgbClr val="18605A"/>
          </a:solidFill>
          <a:latin typeface="Gill Sans MT"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3200" b="1">
          <a:solidFill>
            <a:srgbClr val="18605A"/>
          </a:solidFill>
          <a:latin typeface="Gill Sans MT"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3200" b="1">
          <a:solidFill>
            <a:srgbClr val="18605A"/>
          </a:solidFill>
          <a:latin typeface="Gill Sans MT"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3200" b="1">
          <a:solidFill>
            <a:srgbClr val="18605A"/>
          </a:solidFill>
          <a:latin typeface="Gill Sans MT"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230188" indent="-230188" algn="l" rtl="0" eaLnBrk="0" fontAlgn="base" hangingPunct="0">
        <a:spcBef>
          <a:spcPts val="600"/>
        </a:spcBef>
        <a:spcAft>
          <a:spcPts val="400"/>
        </a:spcAft>
        <a:buClr>
          <a:srgbClr val="00664D"/>
        </a:buClr>
        <a:buSzPct val="105000"/>
        <a:buFont typeface="Arial" charset="0"/>
        <a:buChar char="•"/>
        <a:defRPr sz="2800">
          <a:solidFill>
            <a:srgbClr val="18605A"/>
          </a:solidFill>
          <a:latin typeface="Gill Sans MT" pitchFamily="34" charset="0"/>
          <a:ea typeface="ＭＳ Ｐゴシック" charset="0"/>
          <a:cs typeface="ＭＳ Ｐゴシック" charset="0"/>
        </a:defRPr>
      </a:lvl1pPr>
      <a:lvl2pPr marL="574675" indent="-230188" algn="l" rtl="0" eaLnBrk="0" fontAlgn="base" hangingPunct="0">
        <a:spcBef>
          <a:spcPts val="600"/>
        </a:spcBef>
        <a:spcAft>
          <a:spcPts val="400"/>
        </a:spcAft>
        <a:buClr>
          <a:srgbClr val="00664D"/>
        </a:buClr>
        <a:buSzPct val="105000"/>
        <a:buFont typeface="Wingdings" charset="0"/>
        <a:buChar char="§"/>
        <a:defRPr sz="2600">
          <a:solidFill>
            <a:srgbClr val="18605A"/>
          </a:solidFill>
          <a:latin typeface="Gill Sans MT" pitchFamily="34" charset="0"/>
          <a:ea typeface="ＭＳ Ｐゴシック" charset="0"/>
        </a:defRPr>
      </a:lvl2pPr>
      <a:lvl3pPr marL="914400" indent="-225425" algn="l" rtl="0" eaLnBrk="0" fontAlgn="base" hangingPunct="0">
        <a:spcBef>
          <a:spcPts val="600"/>
        </a:spcBef>
        <a:spcAft>
          <a:spcPts val="400"/>
        </a:spcAft>
        <a:buClr>
          <a:srgbClr val="00664D"/>
        </a:buClr>
        <a:buSzPct val="105000"/>
        <a:buFont typeface="Wingdings" charset="0"/>
        <a:buChar char="Ø"/>
        <a:defRPr sz="2400">
          <a:solidFill>
            <a:srgbClr val="18605A"/>
          </a:solidFill>
          <a:latin typeface="Gill Sans MT" pitchFamily="34" charset="0"/>
          <a:ea typeface="ＭＳ Ｐゴシック" charset="0"/>
        </a:defRPr>
      </a:lvl3pPr>
      <a:lvl4pPr marL="1262063" indent="-233363" algn="l" rtl="0" eaLnBrk="0" fontAlgn="base" hangingPunct="0">
        <a:spcBef>
          <a:spcPts val="600"/>
        </a:spcBef>
        <a:spcAft>
          <a:spcPts val="400"/>
        </a:spcAft>
        <a:buClr>
          <a:srgbClr val="00664D"/>
        </a:buClr>
        <a:buSzPct val="105000"/>
        <a:buFont typeface="Arial" charset="0"/>
        <a:buChar char="•"/>
        <a:defRPr sz="2200">
          <a:solidFill>
            <a:srgbClr val="18605A"/>
          </a:solidFill>
          <a:latin typeface="Gill Sans MT" pitchFamily="34" charset="0"/>
          <a:ea typeface="ＭＳ Ｐゴシック" charset="0"/>
        </a:defRPr>
      </a:lvl4pPr>
      <a:lvl5pPr marL="1597025" indent="-220663" algn="l" rtl="0" eaLnBrk="0" fontAlgn="base" hangingPunct="0">
        <a:spcBef>
          <a:spcPts val="600"/>
        </a:spcBef>
        <a:spcAft>
          <a:spcPts val="400"/>
        </a:spcAft>
        <a:buClr>
          <a:srgbClr val="00664D"/>
        </a:buClr>
        <a:buSzPct val="105000"/>
        <a:buFont typeface="Arial" charset="0"/>
        <a:buChar char="•"/>
        <a:defRPr sz="2000">
          <a:solidFill>
            <a:srgbClr val="18605A"/>
          </a:solidFill>
          <a:latin typeface="Gill Sans MT" pitchFamily="34" charset="0"/>
          <a:ea typeface="ＭＳ Ｐゴシック" charset="0"/>
        </a:defRPr>
      </a:lvl5pPr>
      <a:lvl6pPr marL="2054225" indent="-220663" algn="l" rtl="0" eaLnBrk="1" fontAlgn="base" hangingPunct="1">
        <a:lnSpc>
          <a:spcPct val="110000"/>
        </a:lnSpc>
        <a:spcBef>
          <a:spcPct val="55000"/>
        </a:spcBef>
        <a:spcAft>
          <a:spcPct val="0"/>
        </a:spcAft>
        <a:buClr>
          <a:srgbClr val="000099"/>
        </a:buClr>
        <a:buSzPct val="105000"/>
        <a:buFont typeface="Arial" charset="0"/>
        <a:buChar char="–"/>
        <a:defRPr sz="1600">
          <a:solidFill>
            <a:srgbClr val="000099"/>
          </a:solidFill>
          <a:latin typeface="+mn-lt"/>
        </a:defRPr>
      </a:lvl6pPr>
      <a:lvl7pPr marL="2511425" indent="-220663" algn="l" rtl="0" eaLnBrk="1" fontAlgn="base" hangingPunct="1">
        <a:lnSpc>
          <a:spcPct val="110000"/>
        </a:lnSpc>
        <a:spcBef>
          <a:spcPct val="55000"/>
        </a:spcBef>
        <a:spcAft>
          <a:spcPct val="0"/>
        </a:spcAft>
        <a:buClr>
          <a:srgbClr val="000099"/>
        </a:buClr>
        <a:buSzPct val="105000"/>
        <a:buFont typeface="Arial" charset="0"/>
        <a:buChar char="–"/>
        <a:defRPr sz="1600">
          <a:solidFill>
            <a:srgbClr val="000099"/>
          </a:solidFill>
          <a:latin typeface="+mn-lt"/>
        </a:defRPr>
      </a:lvl7pPr>
      <a:lvl8pPr marL="2968625" indent="-220663" algn="l" rtl="0" eaLnBrk="1" fontAlgn="base" hangingPunct="1">
        <a:lnSpc>
          <a:spcPct val="110000"/>
        </a:lnSpc>
        <a:spcBef>
          <a:spcPct val="55000"/>
        </a:spcBef>
        <a:spcAft>
          <a:spcPct val="0"/>
        </a:spcAft>
        <a:buClr>
          <a:srgbClr val="000099"/>
        </a:buClr>
        <a:buSzPct val="105000"/>
        <a:buFont typeface="Arial" charset="0"/>
        <a:buChar char="–"/>
        <a:defRPr sz="1600">
          <a:solidFill>
            <a:srgbClr val="000099"/>
          </a:solidFill>
          <a:latin typeface="+mn-lt"/>
        </a:defRPr>
      </a:lvl8pPr>
      <a:lvl9pPr marL="3425825" indent="-220663" algn="l" rtl="0" eaLnBrk="1" fontAlgn="base" hangingPunct="1">
        <a:lnSpc>
          <a:spcPct val="110000"/>
        </a:lnSpc>
        <a:spcBef>
          <a:spcPct val="55000"/>
        </a:spcBef>
        <a:spcAft>
          <a:spcPct val="0"/>
        </a:spcAft>
        <a:buClr>
          <a:srgbClr val="000099"/>
        </a:buClr>
        <a:buSzPct val="105000"/>
        <a:buFont typeface="Arial" charset="0"/>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bwMode="auto">
          <a:xfrm>
            <a:off x="684213" y="2590800"/>
            <a:ext cx="7793037" cy="1485900"/>
          </a:xfrm>
          <a:prstGeom prst="rect">
            <a:avLst/>
          </a:prstGeom>
          <a:noFill/>
          <a:ln w="9525">
            <a:noFill/>
            <a:miter lim="800000"/>
            <a:headEnd/>
            <a:tailEnd/>
          </a:ln>
        </p:spPr>
        <p:txBody>
          <a:bodyPr lIns="0" tIns="0" rIns="0" bIns="0" anchor="ctr">
            <a:normAutofit fontScale="97500"/>
          </a:bodyPr>
          <a:lstStyle>
            <a:lvl1pPr algn="ctr" rtl="0" fontAlgn="base">
              <a:lnSpc>
                <a:spcPct val="90000"/>
              </a:lnSpc>
              <a:spcBef>
                <a:spcPct val="0"/>
              </a:spcBef>
              <a:spcAft>
                <a:spcPct val="0"/>
              </a:spcAft>
              <a:defRPr sz="3200" b="1">
                <a:solidFill>
                  <a:srgbClr val="18605A"/>
                </a:solidFill>
                <a:latin typeface="Gill Sans MT" pitchFamily="34" charset="0"/>
                <a:ea typeface="+mj-ea"/>
                <a:cs typeface="+mj-cs"/>
              </a:defRPr>
            </a:lvl1pPr>
            <a:lvl2pPr algn="l" rtl="0" fontAlgn="base">
              <a:spcBef>
                <a:spcPct val="0"/>
              </a:spcBef>
              <a:spcAft>
                <a:spcPct val="0"/>
              </a:spcAft>
              <a:defRPr sz="2800" b="1">
                <a:solidFill>
                  <a:srgbClr val="18605A"/>
                </a:solidFill>
                <a:latin typeface="Gill Sans MT" pitchFamily="34" charset="0"/>
              </a:defRPr>
            </a:lvl2pPr>
            <a:lvl3pPr algn="l" rtl="0" fontAlgn="base">
              <a:spcBef>
                <a:spcPct val="0"/>
              </a:spcBef>
              <a:spcAft>
                <a:spcPct val="0"/>
              </a:spcAft>
              <a:defRPr sz="2800" b="1">
                <a:solidFill>
                  <a:srgbClr val="18605A"/>
                </a:solidFill>
                <a:latin typeface="Gill Sans MT" pitchFamily="34" charset="0"/>
              </a:defRPr>
            </a:lvl3pPr>
            <a:lvl4pPr algn="l" rtl="0" fontAlgn="base">
              <a:spcBef>
                <a:spcPct val="0"/>
              </a:spcBef>
              <a:spcAft>
                <a:spcPct val="0"/>
              </a:spcAft>
              <a:defRPr sz="2800" b="1">
                <a:solidFill>
                  <a:srgbClr val="18605A"/>
                </a:solidFill>
                <a:latin typeface="Gill Sans MT" pitchFamily="34" charset="0"/>
              </a:defRPr>
            </a:lvl4pPr>
            <a:lvl5pPr algn="l" rtl="0" fontAlgn="base">
              <a:spcBef>
                <a:spcPct val="0"/>
              </a:spcBef>
              <a:spcAft>
                <a:spcPct val="0"/>
              </a:spcAft>
              <a:defRPr sz="2800" b="1">
                <a:solidFill>
                  <a:srgbClr val="18605A"/>
                </a:solidFill>
                <a:latin typeface="Gill Sans MT" pitchFamily="34"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a:lstStyle>
          <a:p>
            <a:r>
              <a:rPr lang="en-US" sz="4000" dirty="0">
                <a:solidFill>
                  <a:srgbClr val="FFFFFF"/>
                </a:solidFill>
              </a:rPr>
              <a:t>Systems Development Methodologies</a:t>
            </a:r>
          </a:p>
        </p:txBody>
      </p:sp>
    </p:spTree>
    <p:extLst>
      <p:ext uri="{BB962C8B-B14F-4D97-AF65-F5344CB8AC3E}">
        <p14:creationId xmlns:p14="http://schemas.microsoft.com/office/powerpoint/2010/main" val="28614467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pPr eaLnBrk="1" hangingPunct="1">
              <a:spcBef>
                <a:spcPts val="1200"/>
              </a:spcBef>
              <a:defRPr/>
            </a:pPr>
            <a:r>
              <a:rPr lang="en-US" dirty="0"/>
              <a:t>Prototyping </a:t>
            </a:r>
            <a:r>
              <a:rPr lang="en-US" dirty="0">
                <a:ea typeface="+mj-ea"/>
                <a:cs typeface="+mj-cs"/>
              </a:rPr>
              <a:t>	</a:t>
            </a:r>
          </a:p>
        </p:txBody>
      </p:sp>
      <p:sp>
        <p:nvSpPr>
          <p:cNvPr id="27650" name="Text Placeholder 2"/>
          <p:cNvSpPr>
            <a:spLocks noGrp="1"/>
          </p:cNvSpPr>
          <p:nvPr>
            <p:ph type="body" sz="quarter" idx="10"/>
          </p:nvPr>
        </p:nvSpPr>
        <p:spPr>
          <a:xfrm>
            <a:off x="942975" y="1190625"/>
            <a:ext cx="8012113" cy="5438775"/>
          </a:xfrm>
        </p:spPr>
        <p:txBody>
          <a:bodyPr/>
          <a:lstStyle/>
          <a:p>
            <a:r>
              <a:rPr lang="en-US" dirty="0"/>
              <a:t>The objective is to build a simplified version (prototype) of the application, release it for review, and use the feedback from the users (clients) to build a second, better </a:t>
            </a:r>
            <a:r>
              <a:rPr lang="en-US" dirty="0" smtClean="0"/>
              <a:t>version; this </a:t>
            </a:r>
            <a:r>
              <a:rPr lang="en-US" dirty="0"/>
              <a:t>is repeated until clients are satisfied with the </a:t>
            </a:r>
            <a:r>
              <a:rPr lang="en-US" dirty="0" smtClean="0"/>
              <a:t>product</a:t>
            </a:r>
          </a:p>
          <a:p>
            <a:r>
              <a:rPr lang="en-US" dirty="0" smtClean="0"/>
              <a:t> </a:t>
            </a:r>
            <a:r>
              <a:rPr lang="en-US" dirty="0"/>
              <a:t>It is a four-step process: </a:t>
            </a:r>
            <a:endParaRPr lang="en-US" dirty="0" smtClean="0"/>
          </a:p>
          <a:p>
            <a:pPr marL="693738" lvl="1" indent="-350838">
              <a:spcBef>
                <a:spcPts val="200"/>
              </a:spcBef>
              <a:buFont typeface="+mj-lt"/>
              <a:buAutoNum type="arabicPeriod"/>
            </a:pPr>
            <a:r>
              <a:rPr lang="en-US" dirty="0" smtClean="0"/>
              <a:t>Initial concept</a:t>
            </a:r>
            <a:endParaRPr lang="en-US" dirty="0"/>
          </a:p>
          <a:p>
            <a:pPr marL="693738" lvl="1" indent="-350838">
              <a:buFont typeface="+mj-lt"/>
              <a:buAutoNum type="arabicPeriod"/>
            </a:pPr>
            <a:r>
              <a:rPr lang="en-US" dirty="0" smtClean="0"/>
              <a:t>Design </a:t>
            </a:r>
            <a:r>
              <a:rPr lang="en-US" dirty="0"/>
              <a:t>and implement initial </a:t>
            </a:r>
            <a:r>
              <a:rPr lang="en-US" dirty="0" smtClean="0"/>
              <a:t>prototype</a:t>
            </a:r>
            <a:endParaRPr lang="en-US" dirty="0"/>
          </a:p>
          <a:p>
            <a:pPr marL="693738" lvl="1" indent="-350838">
              <a:buFont typeface="+mj-lt"/>
              <a:buAutoNum type="arabicPeriod"/>
            </a:pPr>
            <a:r>
              <a:rPr lang="en-US" dirty="0" smtClean="0"/>
              <a:t>Refine </a:t>
            </a:r>
            <a:r>
              <a:rPr lang="en-US" dirty="0"/>
              <a:t>prototype until </a:t>
            </a:r>
            <a:r>
              <a:rPr lang="en-US" dirty="0" smtClean="0"/>
              <a:t>acceptable</a:t>
            </a:r>
            <a:endParaRPr lang="en-US" dirty="0"/>
          </a:p>
          <a:p>
            <a:pPr marL="693738" lvl="1" indent="-350838">
              <a:buFont typeface="+mj-lt"/>
              <a:buAutoNum type="arabicPeriod"/>
            </a:pPr>
            <a:r>
              <a:rPr lang="en-US" dirty="0" smtClean="0"/>
              <a:t>Complete </a:t>
            </a:r>
            <a:r>
              <a:rPr lang="en-US" dirty="0"/>
              <a:t>and release final </a:t>
            </a:r>
            <a:r>
              <a:rPr lang="en-US" dirty="0" smtClean="0"/>
              <a:t>version</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272</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normAutofit fontScale="90000"/>
          </a:bodyPr>
          <a:lstStyle/>
          <a:p>
            <a:r>
              <a:rPr lang="en-US" dirty="0"/>
              <a:t>Modified Prototype Model (MPM) </a:t>
            </a:r>
          </a:p>
        </p:txBody>
      </p:sp>
      <p:sp>
        <p:nvSpPr>
          <p:cNvPr id="27650" name="Text Placeholder 2"/>
          <p:cNvSpPr>
            <a:spLocks noGrp="1"/>
          </p:cNvSpPr>
          <p:nvPr>
            <p:ph type="body" sz="quarter" idx="10"/>
          </p:nvPr>
        </p:nvSpPr>
        <p:spPr>
          <a:xfrm>
            <a:off x="942975" y="1190625"/>
            <a:ext cx="8012113" cy="3381375"/>
          </a:xfrm>
        </p:spPr>
        <p:txBody>
          <a:bodyPr/>
          <a:lstStyle/>
          <a:p>
            <a:r>
              <a:rPr lang="en-US" dirty="0"/>
              <a:t>Allows for the basic functionality of a desired system or component to be formally deployed very </a:t>
            </a:r>
            <a:r>
              <a:rPr lang="en-US" dirty="0" smtClean="0"/>
              <a:t>quickly </a:t>
            </a:r>
          </a:p>
          <a:p>
            <a:r>
              <a:rPr lang="en-US" dirty="0" smtClean="0"/>
              <a:t>This </a:t>
            </a:r>
            <a:r>
              <a:rPr lang="en-US" dirty="0"/>
              <a:t>relies on the concept that most functionality is provided by 20% of the software code, so breaking the system into small sections that will provide basic </a:t>
            </a:r>
            <a:r>
              <a:rPr lang="en-US" dirty="0" smtClean="0"/>
              <a:t>function </a:t>
            </a:r>
            <a:r>
              <a:rPr lang="en-US" dirty="0"/>
              <a:t>and then building the systems as a series of small functional </a:t>
            </a:r>
            <a:r>
              <a:rPr lang="en-US" dirty="0" smtClean="0"/>
              <a:t>sections </a:t>
            </a:r>
            <a:r>
              <a:rPr lang="en-US" dirty="0"/>
              <a:t>will speed up the development </a:t>
            </a:r>
            <a:r>
              <a:rPr lang="en-US" dirty="0" smtClean="0"/>
              <a:t>process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272</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r>
              <a:rPr lang="en-US" dirty="0"/>
              <a:t>Exploratory Model </a:t>
            </a:r>
          </a:p>
        </p:txBody>
      </p:sp>
      <p:sp>
        <p:nvSpPr>
          <p:cNvPr id="27650" name="Text Placeholder 2"/>
          <p:cNvSpPr>
            <a:spLocks noGrp="1"/>
          </p:cNvSpPr>
          <p:nvPr>
            <p:ph type="body" sz="quarter" idx="10"/>
          </p:nvPr>
        </p:nvSpPr>
        <p:spPr>
          <a:xfrm>
            <a:off x="942975" y="1190625"/>
            <a:ext cx="8012113" cy="3381375"/>
          </a:xfrm>
        </p:spPr>
        <p:txBody>
          <a:bodyPr/>
          <a:lstStyle/>
          <a:p>
            <a:r>
              <a:rPr lang="en-US" dirty="0" smtClean="0"/>
              <a:t>A </a:t>
            </a:r>
            <a:r>
              <a:rPr lang="en-US" dirty="0"/>
              <a:t>set of requirements is built with what is currently available or known </a:t>
            </a:r>
            <a:r>
              <a:rPr lang="en-US" dirty="0" smtClean="0"/>
              <a:t>— </a:t>
            </a:r>
            <a:r>
              <a:rPr lang="en-US" dirty="0"/>
              <a:t>but with the acknowledgement that some of the requirements are not yet known or understood and will require “exploration” as the system begins to take </a:t>
            </a:r>
            <a:r>
              <a:rPr lang="en-US" dirty="0" smtClean="0"/>
              <a:t>shape</a:t>
            </a:r>
            <a:endParaRPr lang="en-US" b="1" dirty="0" smtClean="0"/>
          </a:p>
          <a:p>
            <a:r>
              <a:rPr lang="en-US" dirty="0" smtClean="0"/>
              <a:t>Assumptions </a:t>
            </a:r>
            <a:r>
              <a:rPr lang="en-US" dirty="0"/>
              <a:t>are made as to how the system might work and further insights and suggestions are combined to create a usable </a:t>
            </a:r>
            <a:r>
              <a:rPr lang="en-US" dirty="0" smtClean="0"/>
              <a:t>system</a:t>
            </a:r>
          </a:p>
          <a:p>
            <a:r>
              <a:rPr lang="en-US" dirty="0" smtClean="0"/>
              <a:t>This </a:t>
            </a:r>
            <a:r>
              <a:rPr lang="en-US" dirty="0"/>
              <a:t>is often done when developing a system with new technology or a </a:t>
            </a:r>
            <a:r>
              <a:rPr lang="en-US" dirty="0" smtClean="0"/>
              <a:t>re-engineered </a:t>
            </a:r>
            <a:r>
              <a:rPr lang="en-US" dirty="0"/>
              <a:t>business </a:t>
            </a:r>
            <a:r>
              <a:rPr lang="en-US" dirty="0" smtClean="0"/>
              <a:t>process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273</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608887" cy="762000"/>
          </a:xfrm>
        </p:spPr>
        <p:txBody>
          <a:bodyPr>
            <a:noAutofit/>
          </a:bodyPr>
          <a:lstStyle/>
          <a:p>
            <a:r>
              <a:rPr lang="en-US" sz="3200" dirty="0"/>
              <a:t>Rapid Application Development (RAD) </a:t>
            </a:r>
          </a:p>
        </p:txBody>
      </p:sp>
      <p:sp>
        <p:nvSpPr>
          <p:cNvPr id="27650" name="Text Placeholder 2"/>
          <p:cNvSpPr>
            <a:spLocks noGrp="1"/>
          </p:cNvSpPr>
          <p:nvPr>
            <p:ph type="body" sz="quarter" idx="10"/>
          </p:nvPr>
        </p:nvSpPr>
        <p:spPr>
          <a:xfrm>
            <a:off x="942975" y="1190625"/>
            <a:ext cx="8012113" cy="3381375"/>
          </a:xfrm>
        </p:spPr>
        <p:txBody>
          <a:bodyPr/>
          <a:lstStyle/>
          <a:p>
            <a:r>
              <a:rPr lang="en-US" dirty="0" smtClean="0"/>
              <a:t>RAD </a:t>
            </a:r>
            <a:r>
              <a:rPr lang="en-US" dirty="0"/>
              <a:t>is a form of rapid prototyping that requires strict time limits on each phase and relies on tools that enable quick </a:t>
            </a:r>
            <a:r>
              <a:rPr lang="en-US" dirty="0" smtClean="0"/>
              <a:t>development</a:t>
            </a:r>
          </a:p>
          <a:p>
            <a:r>
              <a:rPr lang="en-US" dirty="0" smtClean="0"/>
              <a:t>This </a:t>
            </a:r>
            <a:r>
              <a:rPr lang="en-US" dirty="0"/>
              <a:t>may be a disadvantage if decisions are made so rapidly that it leads to poor </a:t>
            </a:r>
            <a:r>
              <a:rPr lang="en-US" dirty="0" smtClean="0"/>
              <a:t>design</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273</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pPr eaLnBrk="1" hangingPunct="1">
              <a:spcBef>
                <a:spcPts val="1200"/>
              </a:spcBef>
              <a:defRPr/>
            </a:pPr>
            <a:r>
              <a:rPr lang="en-US" dirty="0" smtClean="0">
                <a:ea typeface="+mj-ea"/>
                <a:cs typeface="+mj-cs"/>
              </a:rPr>
              <a:t>Agile Development</a:t>
            </a:r>
            <a:endParaRPr lang="en-US" dirty="0">
              <a:ea typeface="+mj-ea"/>
              <a:cs typeface="+mj-cs"/>
            </a:endParaRPr>
          </a:p>
        </p:txBody>
      </p:sp>
      <p:sp>
        <p:nvSpPr>
          <p:cNvPr id="27650" name="Text Placeholder 2"/>
          <p:cNvSpPr>
            <a:spLocks noGrp="1"/>
          </p:cNvSpPr>
          <p:nvPr>
            <p:ph type="body" sz="quarter" idx="10"/>
          </p:nvPr>
        </p:nvSpPr>
        <p:spPr>
          <a:xfrm>
            <a:off x="942975" y="1190625"/>
            <a:ext cx="8012113" cy="3381375"/>
          </a:xfrm>
        </p:spPr>
        <p:txBody>
          <a:bodyPr/>
          <a:lstStyle/>
          <a:p>
            <a:r>
              <a:rPr lang="en-US" dirty="0"/>
              <a:t>A description of development with short development iterations to reduce </a:t>
            </a:r>
            <a:r>
              <a:rPr lang="en-US" dirty="0" smtClean="0"/>
              <a:t>risk</a:t>
            </a:r>
          </a:p>
          <a:p>
            <a:r>
              <a:rPr lang="en-US" dirty="0" smtClean="0"/>
              <a:t>Like </a:t>
            </a:r>
            <a:r>
              <a:rPr lang="en-US" dirty="0"/>
              <a:t>extreme programming, agile requires highly skilled small teams that are designing, developing, and testing their work in small functional components and through continuous review ensuring that it is working </a:t>
            </a:r>
            <a:r>
              <a:rPr lang="en-US" dirty="0" smtClean="0"/>
              <a:t>correctly</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273</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608887" cy="762000"/>
          </a:xfrm>
        </p:spPr>
        <p:txBody>
          <a:bodyPr>
            <a:noAutofit/>
          </a:bodyPr>
          <a:lstStyle/>
          <a:p>
            <a:r>
              <a:rPr lang="en-US" sz="3200" dirty="0"/>
              <a:t>Computer Aided Software Engineering (CASE</a:t>
            </a:r>
            <a:r>
              <a:rPr lang="en-US" sz="3200" dirty="0" smtClean="0"/>
              <a:t>) </a:t>
            </a:r>
            <a:endParaRPr lang="en-US" sz="3200" dirty="0"/>
          </a:p>
        </p:txBody>
      </p:sp>
      <p:sp>
        <p:nvSpPr>
          <p:cNvPr id="27650" name="Text Placeholder 2"/>
          <p:cNvSpPr>
            <a:spLocks noGrp="1"/>
          </p:cNvSpPr>
          <p:nvPr>
            <p:ph type="body" sz="quarter" idx="10"/>
          </p:nvPr>
        </p:nvSpPr>
        <p:spPr>
          <a:xfrm>
            <a:off x="942975" y="1190625"/>
            <a:ext cx="8012113" cy="3381375"/>
          </a:xfrm>
        </p:spPr>
        <p:txBody>
          <a:bodyPr/>
          <a:lstStyle/>
          <a:p>
            <a:r>
              <a:rPr lang="en-US" dirty="0" smtClean="0"/>
              <a:t>The </a:t>
            </a:r>
            <a:r>
              <a:rPr lang="en-US" dirty="0"/>
              <a:t>technique of using computers to help with the systematic analysis, design, development, implementation, and maintenance of </a:t>
            </a:r>
            <a:r>
              <a:rPr lang="en-US" dirty="0" smtClean="0"/>
              <a:t>software</a:t>
            </a:r>
          </a:p>
          <a:p>
            <a:r>
              <a:rPr lang="en-US" dirty="0" smtClean="0"/>
              <a:t>CASE </a:t>
            </a:r>
            <a:r>
              <a:rPr lang="en-US" dirty="0"/>
              <a:t>is most often used on large, complex projects that involve multiple software components and many </a:t>
            </a:r>
            <a:r>
              <a:rPr lang="en-US" dirty="0" smtClean="0"/>
              <a:t>people</a:t>
            </a:r>
          </a:p>
          <a:p>
            <a:r>
              <a:rPr lang="en-US" dirty="0" smtClean="0"/>
              <a:t>It </a:t>
            </a:r>
            <a:r>
              <a:rPr lang="en-US" dirty="0"/>
              <a:t>provides a mechanism for planners, designers, code writers, testers, and managers to share a common view of where a software project is at each phase of the life cycle </a:t>
            </a:r>
            <a:r>
              <a:rPr lang="en-US" dirty="0" smtClean="0"/>
              <a:t>process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274</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normAutofit fontScale="90000"/>
          </a:bodyPr>
          <a:lstStyle/>
          <a:p>
            <a:r>
              <a:rPr lang="en-US" dirty="0" smtClean="0"/>
              <a:t>Component-based Development</a:t>
            </a:r>
            <a:endParaRPr lang="en-US" dirty="0"/>
          </a:p>
        </p:txBody>
      </p:sp>
      <p:sp>
        <p:nvSpPr>
          <p:cNvPr id="27650" name="Text Placeholder 2"/>
          <p:cNvSpPr>
            <a:spLocks noGrp="1"/>
          </p:cNvSpPr>
          <p:nvPr>
            <p:ph type="body" sz="quarter" idx="10"/>
          </p:nvPr>
        </p:nvSpPr>
        <p:spPr>
          <a:xfrm>
            <a:off x="942975" y="1190625"/>
            <a:ext cx="8012113" cy="3381375"/>
          </a:xfrm>
        </p:spPr>
        <p:txBody>
          <a:bodyPr/>
          <a:lstStyle/>
          <a:p>
            <a:r>
              <a:rPr lang="en-US" dirty="0"/>
              <a:t>The process of using standardized, building block components that can be used to assemble (rather than develop) an application. </a:t>
            </a:r>
            <a:endParaRPr lang="en-US" dirty="0" smtClean="0"/>
          </a:p>
          <a:p>
            <a:r>
              <a:rPr lang="en-US" dirty="0" smtClean="0"/>
              <a:t>The </a:t>
            </a:r>
            <a:r>
              <a:rPr lang="en-US" dirty="0"/>
              <a:t>components are encapsulated sets of standardized data and standardized methods of processing data that together offer economic and scheduling benefits to the development process.</a:t>
            </a:r>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274</a:t>
            </a:r>
            <a:endParaRPr lang="en-US" sz="2000" b="1" dirty="0"/>
          </a:p>
        </p:txBody>
      </p:sp>
    </p:spTree>
    <p:extLst>
      <p:ext uri="{BB962C8B-B14F-4D97-AF65-F5344CB8AC3E}">
        <p14:creationId xmlns:p14="http://schemas.microsoft.com/office/powerpoint/2010/main" val="39839639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r>
              <a:rPr lang="en-US" dirty="0"/>
              <a:t>Reuse Model </a:t>
            </a:r>
          </a:p>
        </p:txBody>
      </p:sp>
      <p:sp>
        <p:nvSpPr>
          <p:cNvPr id="27650" name="Text Placeholder 2"/>
          <p:cNvSpPr>
            <a:spLocks noGrp="1"/>
          </p:cNvSpPr>
          <p:nvPr>
            <p:ph type="body" sz="quarter" idx="10"/>
          </p:nvPr>
        </p:nvSpPr>
        <p:spPr>
          <a:xfrm>
            <a:off x="942975" y="1190625"/>
            <a:ext cx="8012113" cy="3381375"/>
          </a:xfrm>
        </p:spPr>
        <p:txBody>
          <a:bodyPr/>
          <a:lstStyle/>
          <a:p>
            <a:r>
              <a:rPr lang="en-US" dirty="0" smtClean="0"/>
              <a:t>An </a:t>
            </a:r>
            <a:r>
              <a:rPr lang="en-US" dirty="0"/>
              <a:t>application built from existing </a:t>
            </a:r>
            <a:r>
              <a:rPr lang="en-US" dirty="0" smtClean="0"/>
              <a:t>components </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274</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r>
              <a:rPr lang="en-US" dirty="0"/>
              <a:t>Extreme Programming (XP</a:t>
            </a:r>
            <a:r>
              <a:rPr lang="en-US" dirty="0" smtClean="0"/>
              <a:t>) </a:t>
            </a:r>
            <a:endParaRPr lang="en-US" dirty="0"/>
          </a:p>
        </p:txBody>
      </p:sp>
      <p:sp>
        <p:nvSpPr>
          <p:cNvPr id="27650" name="Text Placeholder 2"/>
          <p:cNvSpPr>
            <a:spLocks noGrp="1"/>
          </p:cNvSpPr>
          <p:nvPr>
            <p:ph type="body" sz="quarter" idx="10"/>
          </p:nvPr>
        </p:nvSpPr>
        <p:spPr>
          <a:xfrm>
            <a:off x="942975" y="1190625"/>
            <a:ext cx="8012113" cy="3381375"/>
          </a:xfrm>
        </p:spPr>
        <p:txBody>
          <a:bodyPr/>
          <a:lstStyle/>
          <a:p>
            <a:r>
              <a:rPr lang="en-US" dirty="0" smtClean="0"/>
              <a:t>XP </a:t>
            </a:r>
            <a:r>
              <a:rPr lang="en-US" dirty="0"/>
              <a:t>follows a specific structure designed to simplify and expedite the process of developing new </a:t>
            </a:r>
            <a:r>
              <a:rPr lang="en-US" dirty="0" smtClean="0"/>
              <a:t>software</a:t>
            </a:r>
          </a:p>
          <a:p>
            <a:r>
              <a:rPr lang="en-US" dirty="0" smtClean="0"/>
              <a:t>XP </a:t>
            </a:r>
            <a:r>
              <a:rPr lang="en-US" dirty="0"/>
              <a:t>teams design software for specific functionalities without adding any functionalities not specifically requested that might slow down the process, and keep the development course simple through systematic and regular testing and design </a:t>
            </a:r>
            <a:r>
              <a:rPr lang="en-US" dirty="0" smtClean="0"/>
              <a:t>improvements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274</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pPr eaLnBrk="1" hangingPunct="1">
              <a:spcBef>
                <a:spcPts val="1200"/>
              </a:spcBef>
              <a:defRPr/>
            </a:pPr>
            <a:r>
              <a:rPr lang="en-US" dirty="0">
                <a:ea typeface="+mj-ea"/>
                <a:cs typeface="+mj-cs"/>
              </a:rPr>
              <a:t>Module Agenda	</a:t>
            </a:r>
          </a:p>
        </p:txBody>
      </p:sp>
      <p:sp>
        <p:nvSpPr>
          <p:cNvPr id="27650" name="Text Placeholder 2"/>
          <p:cNvSpPr>
            <a:spLocks noGrp="1"/>
          </p:cNvSpPr>
          <p:nvPr>
            <p:ph type="body" sz="quarter" idx="10"/>
          </p:nvPr>
        </p:nvSpPr>
        <p:spPr>
          <a:xfrm>
            <a:off x="942975" y="1190625"/>
            <a:ext cx="8012113" cy="3381375"/>
          </a:xfrm>
        </p:spPr>
        <p:txBody>
          <a:bodyPr/>
          <a:lstStyle/>
          <a:p>
            <a:pPr lvl="0"/>
            <a:r>
              <a:rPr lang="en-US" dirty="0"/>
              <a:t>Assessing the Systems Development Methodologies</a:t>
            </a:r>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269</a:t>
            </a:r>
            <a:endParaRPr lang="en-US" sz="2000" b="1" dirty="0"/>
          </a:p>
        </p:txBody>
      </p:sp>
    </p:spTree>
    <p:extLst>
      <p:ext uri="{BB962C8B-B14F-4D97-AF65-F5344CB8AC3E}">
        <p14:creationId xmlns:p14="http://schemas.microsoft.com/office/powerpoint/2010/main" val="5505829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noAutofit/>
          </a:bodyPr>
          <a:lstStyle/>
          <a:p>
            <a:pPr eaLnBrk="1" hangingPunct="1">
              <a:spcBef>
                <a:spcPts val="1200"/>
              </a:spcBef>
              <a:defRPr/>
            </a:pPr>
            <a:r>
              <a:rPr lang="en-US" sz="3200" dirty="0" smtClean="0">
                <a:ea typeface="+mj-ea"/>
                <a:cs typeface="+mj-cs"/>
              </a:rPr>
              <a:t>Assessing the Systems Development Methodologies </a:t>
            </a:r>
            <a:r>
              <a:rPr lang="en-US" sz="3200" dirty="0">
                <a:ea typeface="+mj-ea"/>
                <a:cs typeface="+mj-cs"/>
              </a:rPr>
              <a:t>	</a:t>
            </a:r>
          </a:p>
        </p:txBody>
      </p:sp>
      <p:sp>
        <p:nvSpPr>
          <p:cNvPr id="27650" name="Text Placeholder 2"/>
          <p:cNvSpPr>
            <a:spLocks noGrp="1"/>
          </p:cNvSpPr>
          <p:nvPr>
            <p:ph type="body" sz="quarter" idx="10"/>
          </p:nvPr>
        </p:nvSpPr>
        <p:spPr>
          <a:xfrm>
            <a:off x="942975" y="1190625"/>
            <a:ext cx="8012113" cy="4981575"/>
          </a:xfrm>
        </p:spPr>
        <p:txBody>
          <a:bodyPr/>
          <a:lstStyle/>
          <a:p>
            <a:r>
              <a:rPr lang="en-US" dirty="0"/>
              <a:t>Each has strengths and weaknesses related to their ability to:</a:t>
            </a:r>
          </a:p>
          <a:p>
            <a:pPr lvl="1">
              <a:spcBef>
                <a:spcPts val="200"/>
              </a:spcBef>
            </a:pPr>
            <a:r>
              <a:rPr lang="en-US" dirty="0"/>
              <a:t>Incorporate user involvement</a:t>
            </a:r>
          </a:p>
          <a:p>
            <a:pPr lvl="1"/>
            <a:r>
              <a:rPr lang="en-US" dirty="0"/>
              <a:t>Be flexible to changing requirements</a:t>
            </a:r>
          </a:p>
          <a:p>
            <a:pPr lvl="1"/>
            <a:r>
              <a:rPr lang="en-US" dirty="0"/>
              <a:t>Ensure that security elements are not forgotten in the rush to develop and implement the project</a:t>
            </a:r>
          </a:p>
          <a:p>
            <a:pPr lvl="1"/>
            <a:r>
              <a:rPr lang="en-US" dirty="0"/>
              <a:t>Ensure that testing is thorough and complete </a:t>
            </a:r>
          </a:p>
          <a:p>
            <a:pPr lvl="1"/>
            <a:r>
              <a:rPr lang="en-US" dirty="0"/>
              <a:t>Properly document the system</a:t>
            </a:r>
          </a:p>
          <a:p>
            <a:pPr lvl="1"/>
            <a:r>
              <a:rPr lang="en-US" dirty="0"/>
              <a:t>Formally review and approve the system before being put into production </a:t>
            </a:r>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270</a:t>
            </a:r>
            <a:endParaRPr lang="en-US" sz="2000" b="1" dirty="0"/>
          </a:p>
        </p:txBody>
      </p:sp>
    </p:spTree>
    <p:extLst>
      <p:ext uri="{BB962C8B-B14F-4D97-AF65-F5344CB8AC3E}">
        <p14:creationId xmlns:p14="http://schemas.microsoft.com/office/powerpoint/2010/main" val="34877810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pPr eaLnBrk="1" hangingPunct="1">
              <a:spcBef>
                <a:spcPts val="1200"/>
              </a:spcBef>
              <a:defRPr/>
            </a:pPr>
            <a:r>
              <a:rPr lang="en-US" dirty="0"/>
              <a:t>Waterfall </a:t>
            </a:r>
            <a:endParaRPr lang="en-US" dirty="0">
              <a:ea typeface="+mj-ea"/>
              <a:cs typeface="+mj-cs"/>
            </a:endParaRPr>
          </a:p>
        </p:txBody>
      </p:sp>
      <p:sp>
        <p:nvSpPr>
          <p:cNvPr id="27650" name="Text Placeholder 2"/>
          <p:cNvSpPr>
            <a:spLocks noGrp="1"/>
          </p:cNvSpPr>
          <p:nvPr>
            <p:ph type="body" sz="quarter" idx="10"/>
          </p:nvPr>
        </p:nvSpPr>
        <p:spPr>
          <a:xfrm>
            <a:off x="942975" y="1190625"/>
            <a:ext cx="8012113" cy="3381375"/>
          </a:xfrm>
        </p:spPr>
        <p:txBody>
          <a:bodyPr/>
          <a:lstStyle/>
          <a:p>
            <a:r>
              <a:rPr lang="en-US" dirty="0"/>
              <a:t>Each phase is completed in sequence (consecutively) and contains a list of activities that must be performed before the next phase </a:t>
            </a:r>
            <a:r>
              <a:rPr lang="en-US" dirty="0" smtClean="0"/>
              <a:t>begins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270</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r>
              <a:rPr lang="en-US" dirty="0"/>
              <a:t>Spiral Method </a:t>
            </a:r>
          </a:p>
        </p:txBody>
      </p:sp>
      <p:sp>
        <p:nvSpPr>
          <p:cNvPr id="27650" name="Text Placeholder 2"/>
          <p:cNvSpPr>
            <a:spLocks noGrp="1"/>
          </p:cNvSpPr>
          <p:nvPr>
            <p:ph type="body" sz="quarter" idx="10"/>
          </p:nvPr>
        </p:nvSpPr>
        <p:spPr>
          <a:xfrm>
            <a:off x="942975" y="1190625"/>
            <a:ext cx="8012113" cy="3381375"/>
          </a:xfrm>
        </p:spPr>
        <p:txBody>
          <a:bodyPr/>
          <a:lstStyle/>
          <a:p>
            <a:pPr lvl="0"/>
            <a:r>
              <a:rPr lang="en-US" dirty="0"/>
              <a:t>E</a:t>
            </a:r>
            <a:r>
              <a:rPr lang="en-US" dirty="0" smtClean="0"/>
              <a:t>ach </a:t>
            </a:r>
            <a:r>
              <a:rPr lang="en-US" dirty="0"/>
              <a:t>phase adds a risk assessment </a:t>
            </a:r>
            <a:r>
              <a:rPr lang="en-US" dirty="0" smtClean="0"/>
              <a:t>review </a:t>
            </a:r>
          </a:p>
          <a:p>
            <a:pPr lvl="0"/>
            <a:r>
              <a:rPr lang="en-US" dirty="0" smtClean="0"/>
              <a:t>Schedules </a:t>
            </a:r>
            <a:r>
              <a:rPr lang="en-US" dirty="0"/>
              <a:t>and estimated costs to complete are revised each time the risk assessment is </a:t>
            </a:r>
            <a:r>
              <a:rPr lang="en-US" dirty="0" smtClean="0"/>
              <a:t>performed </a:t>
            </a:r>
          </a:p>
          <a:p>
            <a:pPr lvl="0"/>
            <a:r>
              <a:rPr lang="en-US" dirty="0" smtClean="0"/>
              <a:t>The </a:t>
            </a:r>
            <a:r>
              <a:rPr lang="en-US" dirty="0"/>
              <a:t>decision as to whether to continue or to cancel the project is made based on the results of each of these risk </a:t>
            </a:r>
            <a:r>
              <a:rPr lang="en-US" dirty="0" smtClean="0"/>
              <a:t>assessments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270</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normAutofit/>
          </a:bodyPr>
          <a:lstStyle/>
          <a:p>
            <a:pPr eaLnBrk="1" hangingPunct="1">
              <a:spcBef>
                <a:spcPts val="1200"/>
              </a:spcBef>
              <a:defRPr/>
            </a:pPr>
            <a:r>
              <a:rPr lang="en-US" sz="3200" dirty="0" smtClean="0"/>
              <a:t>Clean-room – Zero Defect Approach </a:t>
            </a:r>
            <a:endParaRPr lang="en-US" sz="3200" dirty="0">
              <a:ea typeface="+mj-ea"/>
              <a:cs typeface="+mj-cs"/>
            </a:endParaRPr>
          </a:p>
        </p:txBody>
      </p:sp>
      <p:sp>
        <p:nvSpPr>
          <p:cNvPr id="27650" name="Text Placeholder 2"/>
          <p:cNvSpPr>
            <a:spLocks noGrp="1"/>
          </p:cNvSpPr>
          <p:nvPr>
            <p:ph type="body" sz="quarter" idx="10"/>
          </p:nvPr>
        </p:nvSpPr>
        <p:spPr>
          <a:xfrm>
            <a:off x="942975" y="1190625"/>
            <a:ext cx="8012113" cy="3381375"/>
          </a:xfrm>
        </p:spPr>
        <p:txBody>
          <a:bodyPr/>
          <a:lstStyle/>
          <a:p>
            <a:r>
              <a:rPr lang="en-US" dirty="0"/>
              <a:t>A</a:t>
            </a:r>
            <a:r>
              <a:rPr lang="en-US" dirty="0" smtClean="0"/>
              <a:t> </a:t>
            </a:r>
            <a:r>
              <a:rPr lang="en-US" dirty="0"/>
              <a:t>method of controlling defects </a:t>
            </a:r>
            <a:r>
              <a:rPr lang="en-US" dirty="0" smtClean="0"/>
              <a:t>by </a:t>
            </a:r>
            <a:r>
              <a:rPr lang="en-US" dirty="0"/>
              <a:t>writing code correctly the first time rather than trying to find the problems once they are </a:t>
            </a:r>
            <a:r>
              <a:rPr lang="en-US" dirty="0" smtClean="0"/>
              <a:t>there </a:t>
            </a:r>
          </a:p>
          <a:p>
            <a:r>
              <a:rPr lang="en-US" dirty="0"/>
              <a:t>F</a:t>
            </a:r>
            <a:r>
              <a:rPr lang="en-US" dirty="0" smtClean="0"/>
              <a:t>ocuses </a:t>
            </a:r>
            <a:r>
              <a:rPr lang="en-US" dirty="0"/>
              <a:t>on “defect prevention” rather than “defect </a:t>
            </a:r>
            <a:r>
              <a:rPr lang="en-US" dirty="0" smtClean="0"/>
              <a:t>removal”</a:t>
            </a:r>
          </a:p>
          <a:p>
            <a:r>
              <a:rPr lang="en-US" dirty="0" smtClean="0"/>
              <a:t>Reduced </a:t>
            </a:r>
            <a:r>
              <a:rPr lang="en-US" dirty="0"/>
              <a:t>development time is achieved through an incremental development strategy and in not having to rework the </a:t>
            </a:r>
            <a:r>
              <a:rPr lang="en-US" dirty="0" smtClean="0"/>
              <a:t>code</a:t>
            </a:r>
          </a:p>
          <a:p>
            <a:r>
              <a:rPr lang="en-US" dirty="0" smtClean="0"/>
              <a:t>This </a:t>
            </a:r>
            <a:r>
              <a:rPr lang="en-US" dirty="0"/>
              <a:t>method spends more time in the design phase rather than in the testing, etc., </a:t>
            </a:r>
            <a:r>
              <a:rPr lang="en-US" dirty="0" smtClean="0"/>
              <a:t>phases</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271</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608887" cy="762000"/>
          </a:xfrm>
        </p:spPr>
        <p:txBody>
          <a:bodyPr>
            <a:normAutofit/>
          </a:bodyPr>
          <a:lstStyle/>
          <a:p>
            <a:r>
              <a:rPr lang="en-US" sz="3200" dirty="0"/>
              <a:t>Structured Programming Development </a:t>
            </a:r>
          </a:p>
        </p:txBody>
      </p:sp>
      <p:sp>
        <p:nvSpPr>
          <p:cNvPr id="27650" name="Text Placeholder 2"/>
          <p:cNvSpPr>
            <a:spLocks noGrp="1"/>
          </p:cNvSpPr>
          <p:nvPr>
            <p:ph type="body" sz="quarter" idx="10"/>
          </p:nvPr>
        </p:nvSpPr>
        <p:spPr>
          <a:xfrm>
            <a:off x="942975" y="1190625"/>
            <a:ext cx="8012113" cy="3381375"/>
          </a:xfrm>
        </p:spPr>
        <p:txBody>
          <a:bodyPr/>
          <a:lstStyle/>
          <a:p>
            <a:r>
              <a:rPr lang="en-US" dirty="0" smtClean="0"/>
              <a:t>The </a:t>
            </a:r>
            <a:r>
              <a:rPr lang="en-US" dirty="0"/>
              <a:t>methodology promotes discipline, allows introspection, and provides controlled </a:t>
            </a:r>
            <a:r>
              <a:rPr lang="en-US" dirty="0" smtClean="0"/>
              <a:t>flexibility</a:t>
            </a:r>
          </a:p>
          <a:p>
            <a:r>
              <a:rPr lang="en-US" dirty="0" smtClean="0"/>
              <a:t>It </a:t>
            </a:r>
            <a:r>
              <a:rPr lang="en-US" dirty="0"/>
              <a:t>requires that processes be defined, development be modular, and each phase subject to reviews and </a:t>
            </a:r>
            <a:r>
              <a:rPr lang="en-US" dirty="0" smtClean="0"/>
              <a:t>approvals</a:t>
            </a:r>
          </a:p>
          <a:p>
            <a:r>
              <a:rPr lang="en-US" dirty="0" smtClean="0"/>
              <a:t>It </a:t>
            </a:r>
            <a:r>
              <a:rPr lang="en-US" dirty="0"/>
              <a:t>also allows for security to be added in a formalized, structured </a:t>
            </a:r>
            <a:r>
              <a:rPr lang="en-US" dirty="0" smtClean="0"/>
              <a:t>approach </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271</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lstStyle/>
          <a:p>
            <a:r>
              <a:rPr lang="en-US" dirty="0"/>
              <a:t>Iterative Development </a:t>
            </a:r>
          </a:p>
        </p:txBody>
      </p:sp>
      <p:sp>
        <p:nvSpPr>
          <p:cNvPr id="27650" name="Text Placeholder 2"/>
          <p:cNvSpPr>
            <a:spLocks noGrp="1"/>
          </p:cNvSpPr>
          <p:nvPr>
            <p:ph type="body" sz="quarter" idx="10"/>
          </p:nvPr>
        </p:nvSpPr>
        <p:spPr>
          <a:xfrm>
            <a:off x="942975" y="1190625"/>
            <a:ext cx="8012113" cy="3381375"/>
          </a:xfrm>
        </p:spPr>
        <p:txBody>
          <a:bodyPr/>
          <a:lstStyle/>
          <a:p>
            <a:r>
              <a:rPr lang="en-US" dirty="0"/>
              <a:t>This model allows for successive refinements of requirements, design, and </a:t>
            </a:r>
            <a:r>
              <a:rPr lang="en-US" dirty="0" smtClean="0"/>
              <a:t>coding</a:t>
            </a:r>
          </a:p>
          <a:p>
            <a:r>
              <a:rPr lang="en-US" dirty="0" smtClean="0"/>
              <a:t>The </a:t>
            </a:r>
            <a:r>
              <a:rPr lang="en-US" dirty="0"/>
              <a:t>scope of the project may be exceeded if clients change </a:t>
            </a:r>
            <a:r>
              <a:rPr lang="en-US" dirty="0" smtClean="0"/>
              <a:t>requirements</a:t>
            </a:r>
          </a:p>
          <a:p>
            <a:r>
              <a:rPr lang="en-US" dirty="0" smtClean="0"/>
              <a:t>In </a:t>
            </a:r>
            <a:r>
              <a:rPr lang="en-US" dirty="0"/>
              <a:t>addition, changes in requirements, </a:t>
            </a:r>
            <a:r>
              <a:rPr lang="en-US" dirty="0" smtClean="0"/>
              <a:t>design, </a:t>
            </a:r>
            <a:r>
              <a:rPr lang="en-US" dirty="0"/>
              <a:t>and specifications make it difficult to ensure that security controls are adequate in the new </a:t>
            </a:r>
            <a:r>
              <a:rPr lang="en-US" dirty="0" smtClean="0"/>
              <a:t>product</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271</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3" y="211138"/>
            <a:ext cx="7405687" cy="762000"/>
          </a:xfrm>
        </p:spPr>
        <p:txBody>
          <a:bodyPr>
            <a:normAutofit fontScale="90000"/>
          </a:bodyPr>
          <a:lstStyle/>
          <a:p>
            <a:r>
              <a:rPr lang="en-US" dirty="0"/>
              <a:t>Joint Analysis Development (JAD) </a:t>
            </a:r>
          </a:p>
        </p:txBody>
      </p:sp>
      <p:sp>
        <p:nvSpPr>
          <p:cNvPr id="27650" name="Text Placeholder 2"/>
          <p:cNvSpPr>
            <a:spLocks noGrp="1"/>
          </p:cNvSpPr>
          <p:nvPr>
            <p:ph type="body" sz="quarter" idx="10"/>
          </p:nvPr>
        </p:nvSpPr>
        <p:spPr>
          <a:xfrm>
            <a:off x="942975" y="1190625"/>
            <a:ext cx="8012113" cy="4829175"/>
          </a:xfrm>
        </p:spPr>
        <p:txBody>
          <a:bodyPr/>
          <a:lstStyle/>
          <a:p>
            <a:r>
              <a:rPr lang="en-US" dirty="0"/>
              <a:t>A management process based on having key players communicate at critical phases of the project, which helps developers work effectively with </a:t>
            </a:r>
            <a:r>
              <a:rPr lang="en-US" dirty="0" smtClean="0"/>
              <a:t>users</a:t>
            </a:r>
          </a:p>
          <a:p>
            <a:r>
              <a:rPr lang="en-US" dirty="0" smtClean="0"/>
              <a:t>The </a:t>
            </a:r>
            <a:r>
              <a:rPr lang="en-US" dirty="0"/>
              <a:t>focus is on having the people who actually perform the job (those who have the best understanding of the job) work together with those who are designing a </a:t>
            </a:r>
            <a:r>
              <a:rPr lang="en-US" dirty="0" smtClean="0"/>
              <a:t>solution</a:t>
            </a:r>
          </a:p>
          <a:p>
            <a:r>
              <a:rPr lang="en-US" dirty="0" smtClean="0"/>
              <a:t>JAD</a:t>
            </a:r>
            <a:r>
              <a:rPr lang="en-US" dirty="0"/>
              <a:t>-facilitation techniques bring together a team of users, expert systems developers, and technical experts throughout the development life </a:t>
            </a:r>
            <a:r>
              <a:rPr lang="en-US" dirty="0" smtClean="0"/>
              <a:t>cycle</a:t>
            </a:r>
            <a:endParaRPr lang="en-US" dirty="0"/>
          </a:p>
        </p:txBody>
      </p:sp>
      <p:sp>
        <p:nvSpPr>
          <p:cNvPr id="4" name="TextBox 3"/>
          <p:cNvSpPr txBox="1"/>
          <p:nvPr/>
        </p:nvSpPr>
        <p:spPr>
          <a:xfrm>
            <a:off x="7620000" y="6195666"/>
            <a:ext cx="1640114" cy="400110"/>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rgbClr val="435659"/>
                </a:solidFill>
                <a:latin typeface="Arial" charset="0"/>
                <a:ea typeface="+mn-ea"/>
                <a:cs typeface="+mn-cs"/>
              </a:defRPr>
            </a:lvl1pPr>
            <a:lvl2pPr marL="457200" algn="l" rtl="0" fontAlgn="base">
              <a:spcBef>
                <a:spcPct val="0"/>
              </a:spcBef>
              <a:spcAft>
                <a:spcPct val="0"/>
              </a:spcAft>
              <a:defRPr sz="1200" kern="1200">
                <a:solidFill>
                  <a:srgbClr val="435659"/>
                </a:solidFill>
                <a:latin typeface="Arial" charset="0"/>
                <a:ea typeface="+mn-ea"/>
                <a:cs typeface="+mn-cs"/>
              </a:defRPr>
            </a:lvl2pPr>
            <a:lvl3pPr marL="914400" algn="l" rtl="0" fontAlgn="base">
              <a:spcBef>
                <a:spcPct val="0"/>
              </a:spcBef>
              <a:spcAft>
                <a:spcPct val="0"/>
              </a:spcAft>
              <a:defRPr sz="1200" kern="1200">
                <a:solidFill>
                  <a:srgbClr val="435659"/>
                </a:solidFill>
                <a:latin typeface="Arial" charset="0"/>
                <a:ea typeface="+mn-ea"/>
                <a:cs typeface="+mn-cs"/>
              </a:defRPr>
            </a:lvl3pPr>
            <a:lvl4pPr marL="1371600" algn="l" rtl="0" fontAlgn="base">
              <a:spcBef>
                <a:spcPct val="0"/>
              </a:spcBef>
              <a:spcAft>
                <a:spcPct val="0"/>
              </a:spcAft>
              <a:defRPr sz="1200" kern="1200">
                <a:solidFill>
                  <a:srgbClr val="435659"/>
                </a:solidFill>
                <a:latin typeface="Arial" charset="0"/>
                <a:ea typeface="+mn-ea"/>
                <a:cs typeface="+mn-cs"/>
              </a:defRPr>
            </a:lvl4pPr>
            <a:lvl5pPr marL="1828800" algn="l" rtl="0" fontAlgn="base">
              <a:spcBef>
                <a:spcPct val="0"/>
              </a:spcBef>
              <a:spcAft>
                <a:spcPct val="0"/>
              </a:spcAft>
              <a:defRPr sz="1200" kern="1200">
                <a:solidFill>
                  <a:srgbClr val="435659"/>
                </a:solidFill>
                <a:latin typeface="Arial" charset="0"/>
                <a:ea typeface="+mn-ea"/>
                <a:cs typeface="+mn-cs"/>
              </a:defRPr>
            </a:lvl5pPr>
            <a:lvl6pPr marL="2286000" algn="l" defTabSz="914400" rtl="0" eaLnBrk="1" latinLnBrk="0" hangingPunct="1">
              <a:defRPr sz="1200" kern="1200">
                <a:solidFill>
                  <a:srgbClr val="435659"/>
                </a:solidFill>
                <a:latin typeface="Arial" charset="0"/>
                <a:ea typeface="+mn-ea"/>
                <a:cs typeface="+mn-cs"/>
              </a:defRPr>
            </a:lvl6pPr>
            <a:lvl7pPr marL="2743200" algn="l" defTabSz="914400" rtl="0" eaLnBrk="1" latinLnBrk="0" hangingPunct="1">
              <a:defRPr sz="1200" kern="1200">
                <a:solidFill>
                  <a:srgbClr val="435659"/>
                </a:solidFill>
                <a:latin typeface="Arial" charset="0"/>
                <a:ea typeface="+mn-ea"/>
                <a:cs typeface="+mn-cs"/>
              </a:defRPr>
            </a:lvl7pPr>
            <a:lvl8pPr marL="3200400" algn="l" defTabSz="914400" rtl="0" eaLnBrk="1" latinLnBrk="0" hangingPunct="1">
              <a:defRPr sz="1200" kern="1200">
                <a:solidFill>
                  <a:srgbClr val="435659"/>
                </a:solidFill>
                <a:latin typeface="Arial" charset="0"/>
                <a:ea typeface="+mn-ea"/>
                <a:cs typeface="+mn-cs"/>
              </a:defRPr>
            </a:lvl8pPr>
            <a:lvl9pPr marL="3657600" algn="l" defTabSz="914400" rtl="0" eaLnBrk="1" latinLnBrk="0" hangingPunct="1">
              <a:defRPr sz="1200" kern="1200">
                <a:solidFill>
                  <a:srgbClr val="435659"/>
                </a:solidFill>
                <a:latin typeface="Arial" charset="0"/>
                <a:ea typeface="+mn-ea"/>
                <a:cs typeface="+mn-cs"/>
              </a:defRPr>
            </a:lvl9pPr>
          </a:lstStyle>
          <a:p>
            <a:pPr algn="r"/>
            <a:r>
              <a:rPr lang="en-US" sz="2000" b="1" dirty="0" smtClean="0"/>
              <a:t>Page 272</a:t>
            </a:r>
            <a:endParaRPr lang="en-US" sz="2000" b="1" dirty="0"/>
          </a:p>
        </p:txBody>
      </p:sp>
    </p:spTree>
    <p:extLst>
      <p:ext uri="{BB962C8B-B14F-4D97-AF65-F5344CB8AC3E}">
        <p14:creationId xmlns:p14="http://schemas.microsoft.com/office/powerpoint/2010/main" val="327638503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education template for v10">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ISC Template- 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00"/>
        </a:solidFill>
        <a:ln w="317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55563" marR="0" indent="-55563"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435659"/>
            </a:solidFill>
            <a:effectLst/>
            <a:latin typeface="Arial" charset="0"/>
          </a:defRPr>
        </a:defPPr>
      </a:lstStyle>
    </a:spDef>
    <a:lnDef>
      <a:spPr bwMode="auto">
        <a:xfrm>
          <a:off x="0" y="0"/>
          <a:ext cx="1" cy="1"/>
        </a:xfrm>
        <a:custGeom>
          <a:avLst/>
          <a:gdLst/>
          <a:ahLst/>
          <a:cxnLst/>
          <a:rect l="0" t="0" r="0" b="0"/>
          <a:pathLst/>
        </a:custGeom>
        <a:solidFill>
          <a:srgbClr val="99CC00"/>
        </a:solidFill>
        <a:ln w="317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55563" marR="0" indent="-55563"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435659"/>
            </a:solidFill>
            <a:effectLst/>
            <a:latin typeface="Arial" charset="0"/>
          </a:defRPr>
        </a:defPPr>
      </a:lstStyle>
    </a:lnDef>
  </a:objectDefaults>
  <a:extraClrSchemeLst>
    <a:extraClrScheme>
      <a:clrScheme name="ISC Template- 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SC Template- 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SC Template- 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SC Template- 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SC Template- 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SC Template- 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SC Template- 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EDE9A5B7BB1E4D835E1AB8C5BC4718" ma:contentTypeVersion="0" ma:contentTypeDescription="Create a new document." ma:contentTypeScope="" ma:versionID="530d99c789f6c912a9705f3362c8e45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6A6006-9062-4B7C-AE29-5577A3D58FB4}">
  <ds:schemaRefs>
    <ds:schemaRef ds:uri="http://schemas.microsoft.com/office/2006/documentManagement/types"/>
    <ds:schemaRef ds:uri="http://www.w3.org/XML/1998/namespace"/>
    <ds:schemaRef ds:uri="http://purl.org/dc/term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09F86A4-A8F0-42C8-9A35-B879C25EC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1F04EFC-A3E8-46FD-82EF-253ED32E21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953</Words>
  <Application>Microsoft Office PowerPoint</Application>
  <PresentationFormat>On-screen Show (4:3)</PresentationFormat>
  <Paragraphs>84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1_education template for v10</vt:lpstr>
      <vt:lpstr>PowerPoint Presentation</vt:lpstr>
      <vt:lpstr>Module Agenda </vt:lpstr>
      <vt:lpstr>Assessing the Systems Development Methodologies  </vt:lpstr>
      <vt:lpstr>Waterfall </vt:lpstr>
      <vt:lpstr>Spiral Method </vt:lpstr>
      <vt:lpstr>Clean-room – Zero Defect Approach </vt:lpstr>
      <vt:lpstr>Structured Programming Development </vt:lpstr>
      <vt:lpstr>Iterative Development </vt:lpstr>
      <vt:lpstr>Joint Analysis Development (JAD) </vt:lpstr>
      <vt:lpstr>Prototyping  </vt:lpstr>
      <vt:lpstr>Modified Prototype Model (MPM) </vt:lpstr>
      <vt:lpstr>Exploratory Model </vt:lpstr>
      <vt:lpstr>Rapid Application Development (RAD) </vt:lpstr>
      <vt:lpstr>Agile Development</vt:lpstr>
      <vt:lpstr>Computer Aided Software Engineering (CASE) </vt:lpstr>
      <vt:lpstr>Component-based Development</vt:lpstr>
      <vt:lpstr>Reuse Model </vt:lpstr>
      <vt:lpstr>Extreme Programming (XP)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ISSEP C and A</dc:title>
  <dc:creator/>
  <cp:lastModifiedBy/>
  <cp:revision>150</cp:revision>
  <dcterms:created xsi:type="dcterms:W3CDTF">2009-10-15T11:46:11Z</dcterms:created>
  <dcterms:modified xsi:type="dcterms:W3CDTF">2015-11-16T20:10:32Z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0x010100D7EDE9A5B7BB1E4D835E1AB8C5BC4718</vt:lpwstr>
  </property>
  <property fmtid="{D5CDD505-2E9C-101B-9397-08002B2CF9AE}" pid="3" name="Certification">
    <vt:lpwstr>5</vt:lpwstr>
  </property>
  <property fmtid="{D5CDD505-2E9C-101B-9397-08002B2CF9AE}" pid="4" name="Archive">
    <vt:lpwstr>0</vt:lpwstr>
  </property>
</Properties>
</file>