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91" r:id="rId2"/>
    <p:sldId id="259" r:id="rId3"/>
    <p:sldId id="260" r:id="rId4"/>
    <p:sldId id="413" r:id="rId5"/>
    <p:sldId id="414" r:id="rId6"/>
    <p:sldId id="311" r:id="rId7"/>
    <p:sldId id="315" r:id="rId8"/>
    <p:sldId id="262" r:id="rId9"/>
    <p:sldId id="261" r:id="rId10"/>
    <p:sldId id="393" r:id="rId11"/>
    <p:sldId id="416" r:id="rId12"/>
    <p:sldId id="274" r:id="rId13"/>
    <p:sldId id="417" r:id="rId14"/>
    <p:sldId id="275" r:id="rId15"/>
    <p:sldId id="276" r:id="rId16"/>
    <p:sldId id="277" r:id="rId17"/>
    <p:sldId id="292" r:id="rId18"/>
    <p:sldId id="267" r:id="rId19"/>
    <p:sldId id="264" r:id="rId20"/>
    <p:sldId id="272" r:id="rId21"/>
    <p:sldId id="271" r:id="rId22"/>
    <p:sldId id="265" r:id="rId23"/>
    <p:sldId id="336" r:id="rId24"/>
    <p:sldId id="268" r:id="rId25"/>
    <p:sldId id="325" r:id="rId26"/>
    <p:sldId id="269" r:id="rId27"/>
    <p:sldId id="337" r:id="rId28"/>
    <p:sldId id="372" r:id="rId29"/>
    <p:sldId id="373" r:id="rId30"/>
    <p:sldId id="375" r:id="rId31"/>
    <p:sldId id="376" r:id="rId32"/>
    <p:sldId id="374" r:id="rId33"/>
    <p:sldId id="377" r:id="rId34"/>
    <p:sldId id="379" r:id="rId35"/>
    <p:sldId id="378" r:id="rId36"/>
    <p:sldId id="270" r:id="rId37"/>
    <p:sldId id="412" r:id="rId38"/>
    <p:sldId id="312" r:id="rId39"/>
    <p:sldId id="333" r:id="rId40"/>
    <p:sldId id="334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A7CAA"/>
    <a:srgbClr val="FF9933"/>
    <a:srgbClr val="FFFFCC"/>
    <a:srgbClr val="FF7C80"/>
    <a:srgbClr val="FFCCCC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2178" autoAdjust="0"/>
    <p:restoredTop sz="97627" autoAdjust="0"/>
  </p:normalViewPr>
  <p:slideViewPr>
    <p:cSldViewPr>
      <p:cViewPr>
        <p:scale>
          <a:sx n="100" d="100"/>
          <a:sy n="100" d="100"/>
        </p:scale>
        <p:origin x="-1068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notesViewPr>
    <p:cSldViewPr>
      <p:cViewPr>
        <p:scale>
          <a:sx n="80" d="100"/>
          <a:sy n="80" d="100"/>
        </p:scale>
        <p:origin x="-1944" y="-42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31.xml"/><Relationship Id="rId18" Type="http://schemas.openxmlformats.org/officeDocument/2006/relationships/slide" Target="slides/slide38.xml"/><Relationship Id="rId3" Type="http://schemas.openxmlformats.org/officeDocument/2006/relationships/slide" Target="slides/slide3.xml"/><Relationship Id="rId7" Type="http://schemas.openxmlformats.org/officeDocument/2006/relationships/slide" Target="slides/slide18.xml"/><Relationship Id="rId12" Type="http://schemas.openxmlformats.org/officeDocument/2006/relationships/slide" Target="slides/slide26.xml"/><Relationship Id="rId17" Type="http://schemas.openxmlformats.org/officeDocument/2006/relationships/slide" Target="slides/slide36.xml"/><Relationship Id="rId2" Type="http://schemas.openxmlformats.org/officeDocument/2006/relationships/slide" Target="slides/slide2.xml"/><Relationship Id="rId16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11" Type="http://schemas.openxmlformats.org/officeDocument/2006/relationships/slide" Target="slides/slide23.xml"/><Relationship Id="rId5" Type="http://schemas.openxmlformats.org/officeDocument/2006/relationships/slide" Target="slides/slide6.xml"/><Relationship Id="rId15" Type="http://schemas.openxmlformats.org/officeDocument/2006/relationships/slide" Target="slides/slide33.xml"/><Relationship Id="rId10" Type="http://schemas.openxmlformats.org/officeDocument/2006/relationships/slide" Target="slides/slide22.xml"/><Relationship Id="rId4" Type="http://schemas.openxmlformats.org/officeDocument/2006/relationships/slide" Target="slides/slide4.xml"/><Relationship Id="rId9" Type="http://schemas.openxmlformats.org/officeDocument/2006/relationships/slide" Target="slides/slide21.xml"/><Relationship Id="rId14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F4499A4-2C06-4595-B037-52EBC318E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7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spcBef>
                <a:spcPct val="0"/>
              </a:spcBef>
              <a:buClrTx/>
              <a:buSzTx/>
              <a:buFontTx/>
              <a:buNone/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fld id="{18C84A7D-0CA4-44AD-8C43-21838398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731838" y="5514975"/>
            <a:ext cx="5851525" cy="336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Notes</a:t>
            </a:r>
            <a:endParaRPr lang="en-US" noProof="0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871538"/>
            <a:ext cx="5857875" cy="4394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300038" y="1085850"/>
            <a:ext cx="3071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r>
              <a:rPr lang="en-US" sz="1200"/>
              <a:t>Rerewrwerwfdfsdsdfsdfsdfsdf</a:t>
            </a:r>
          </a:p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r>
              <a:rPr lang="en-US" sz="1200"/>
              <a:t>fdsfsfdsfdsd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5788" y="22860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53" tIns="48327" rIns="96653" bIns="48327"/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en-US" dirty="0" err="1" smtClean="0"/>
              <a:t>ActivIdentity</a:t>
            </a:r>
            <a:r>
              <a:rPr lang="en-US" dirty="0" smtClean="0"/>
              <a:t> Training</a:t>
            </a:r>
          </a:p>
          <a:p>
            <a:pPr eaLnBrk="0" hangingPunct="0">
              <a:defRPr/>
            </a:pPr>
            <a:r>
              <a:rPr lang="en-US" dirty="0" smtClean="0"/>
              <a:t>Course 077054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443288" y="22860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53" tIns="48327" rIns="96653" bIns="48327"/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en-US" dirty="0" smtClean="0"/>
              <a:t>Standard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4842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A1A4D-F2C6-4069-A9CD-54A95B12F7C1}" type="slidenum">
              <a:rPr lang="en-US" smtClean="0"/>
              <a:pPr/>
              <a:t>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53857-5D74-469C-803C-2D75DE48771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A7122-1AFC-471E-A893-A89CC17B29D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276A8-934A-4055-9D34-8CC1E9F1B08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E6D052-BF9A-44CB-AEA5-A9729FB288E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0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F9561-6000-4F56-B1AD-178AA50F409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21B2-7938-44C3-B292-C8F7DEA4B38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32BA1-0861-4803-8926-1DCE4BE898B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A15EC-3E1E-4C13-8CE3-FF41A1CDDF9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BC3D5-53BC-4A21-8EEE-81A944B32BE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The signature of the certificate is a proof of integrity of information contained in the certificate because it contains the hash of the message</a:t>
            </a:r>
          </a:p>
          <a:p>
            <a:pPr eaLnBrk="1" hangingPunct="1"/>
            <a:r>
              <a:rPr lang="en-US" smtClean="0"/>
              <a:t>NB: IF a local authentication, no need to use universal certificate (like verisign) but just a local trust certificate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796C3-5F12-4892-9277-6DA0889CA6C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9212F-1BCF-4752-8682-D82E843552A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64466-A6B8-40E4-8C35-F3F14226B79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7503B-DCCC-4C6C-A7D0-AC1133A5F37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F9277-3A27-4078-9284-FE1A1D33EA8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E6D052-BF9A-44CB-AEA5-A9729FB288E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1A53E-7024-42C3-97A9-BFDC11CCE1A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E538E-5DD7-4558-BD8C-97527CDBCCA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954AD-2E93-4F18-AB5E-C8AF8484475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EDA7A-CB0C-43F5-B059-58DABCF88C0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2707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90500" indent="-1905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3B194-F5DA-43BA-AFF7-71E5EE7E473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5539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55AA7-BD54-4ACD-83D4-9BA6D00DF55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6563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C5D82-9D7D-41EF-AA23-EC3B7C9238D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38BDF-D8E9-4A1E-A418-07D649CDEC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EC8C2-BFFE-4E2C-A11A-0D431446C6E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Explorer</a:t>
            </a:r>
            <a:r>
              <a:rPr lang="en-US" smtClean="0">
                <a:sym typeface="Wingdings" pitchFamily="2" charset="2"/>
              </a:rPr>
              <a:t> Internet Options  Content  Certificates  List of trusted CA’s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List all of trusted CA’s</a:t>
            </a: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82B78-53C0-420C-9EDD-8224E841A1D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7587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07D00-93F7-42AF-ADAD-0ABEE7E8871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0659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92162-E1D0-460F-AC78-CB25433A962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C70EF6-E205-40C6-9F95-F857A39873B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1683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What happen exactly ?</a:t>
            </a:r>
          </a:p>
          <a:p>
            <a:pPr eaLnBrk="1" hangingPunct="1">
              <a:buFontTx/>
              <a:buChar char="-"/>
            </a:pPr>
            <a:r>
              <a:rPr lang="en-US" smtClean="0"/>
              <a:t>Web server claim to be the right server</a:t>
            </a:r>
          </a:p>
          <a:p>
            <a:pPr eaLnBrk="1" hangingPunct="1">
              <a:buFontTx/>
              <a:buChar char="-"/>
            </a:pPr>
            <a:r>
              <a:rPr lang="en-US" smtClean="0"/>
              <a:t>Browser request some information to be encrypted by the web server</a:t>
            </a:r>
          </a:p>
          <a:p>
            <a:pPr eaLnBrk="1" hangingPunct="1">
              <a:buFontTx/>
              <a:buChar char="-"/>
            </a:pPr>
            <a:r>
              <a:rPr lang="en-US" smtClean="0"/>
              <a:t>Web servers provides datas (dates and time) encrypted with his private key, certificate and session key</a:t>
            </a:r>
          </a:p>
          <a:p>
            <a:pPr eaLnBrk="1" hangingPunct="1">
              <a:buFontTx/>
              <a:buChar char="-"/>
            </a:pPr>
            <a:r>
              <a:rPr lang="en-US" smtClean="0"/>
              <a:t>Browser verify the certification and decrypt info using the public key</a:t>
            </a:r>
          </a:p>
          <a:p>
            <a:pPr eaLnBrk="1" hangingPunct="1">
              <a:buFontTx/>
              <a:buChar char="-"/>
            </a:pPr>
            <a:r>
              <a:rPr lang="en-US" smtClean="0"/>
              <a:t>Communication is encrypted, you can logon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A0F-94A0-4402-B621-EF2D8E3E13A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1E898-2247-4718-8C7E-5B5E73BAE735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F0AC0-BE30-4BE5-ACD7-0BEB87BA479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A09E0-9916-4371-87E5-00941B38B22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E1058-062C-4D4D-A8B5-1C8849C267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C6D27-F743-4895-AE87-9D36597ED4F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BD212-EF5F-4B45-BDB6-8BFAE408808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E1058-062C-4D4D-A8B5-1C8849C267A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BD212-EF5F-4B45-BDB6-8BFAE40880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A7122-1AFC-471E-A893-A89CC17B29D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6594A-6474-462F-BF45-1E300EAA84E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3413" y="839788"/>
            <a:ext cx="6148387" cy="4611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5859463"/>
            <a:ext cx="6451600" cy="30210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455613" y="455613"/>
            <a:ext cx="82264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400">
                <a:solidFill>
                  <a:srgbClr val="4597A0"/>
                </a:solidFill>
              </a:rPr>
              <a:t>Click to edit Master title style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288925"/>
            <a:ext cx="8688388" cy="57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446031" y="2552722"/>
            <a:ext cx="8142302" cy="5476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>
                <a:solidFill>
                  <a:srgbClr val="FFFFFF"/>
                </a:solidFill>
              </a:defRPr>
            </a:lvl1pPr>
            <a:lvl2pPr indent="0">
              <a:lnSpc>
                <a:spcPct val="100000"/>
              </a:lnSpc>
              <a:buNone/>
              <a:defRPr sz="3600">
                <a:solidFill>
                  <a:srgbClr val="99FF99"/>
                </a:solidFill>
              </a:defRPr>
            </a:lvl2pPr>
            <a:lvl3pPr indent="0">
              <a:lnSpc>
                <a:spcPct val="100000"/>
              </a:lnSpc>
              <a:buNone/>
              <a:defRPr sz="3600">
                <a:solidFill>
                  <a:srgbClr val="99FF99"/>
                </a:solidFill>
              </a:defRPr>
            </a:lvl3pPr>
            <a:lvl4pPr indent="0">
              <a:lnSpc>
                <a:spcPct val="100000"/>
              </a:lnSpc>
              <a:buNone/>
              <a:defRPr sz="3600">
                <a:solidFill>
                  <a:srgbClr val="99FF99"/>
                </a:solidFill>
              </a:defRPr>
            </a:lvl4pPr>
            <a:lvl5pPr indent="0">
              <a:lnSpc>
                <a:spcPct val="100000"/>
              </a:lnSpc>
              <a:buNone/>
              <a:defRPr sz="3600">
                <a:solidFill>
                  <a:srgbClr val="99FF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446031" y="3356000"/>
            <a:ext cx="8142399" cy="4381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defRPr baseline="0">
                <a:solidFill>
                  <a:srgbClr val="FFC000"/>
                </a:solidFill>
              </a:defRPr>
            </a:lvl2pPr>
            <a:lvl3pPr marL="0" indent="0">
              <a:lnSpc>
                <a:spcPct val="100000"/>
              </a:lnSpc>
              <a:defRPr baseline="0">
                <a:solidFill>
                  <a:srgbClr val="FFC000"/>
                </a:solidFill>
              </a:defRPr>
            </a:lvl3pPr>
            <a:lvl4pPr marL="0" indent="0">
              <a:lnSpc>
                <a:spcPct val="100000"/>
              </a:lnSpc>
              <a:defRPr baseline="0">
                <a:solidFill>
                  <a:srgbClr val="FFC000"/>
                </a:solidFill>
              </a:defRPr>
            </a:lvl4pPr>
            <a:lvl5pPr marL="0" indent="0">
              <a:lnSpc>
                <a:spcPct val="100000"/>
              </a:lnSpc>
              <a:defRPr baseline="0">
                <a:solidFill>
                  <a:srgbClr val="FFC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446031" y="2078019"/>
            <a:ext cx="8178912" cy="4381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0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4000">
                <a:solidFill>
                  <a:srgbClr val="FFFFFF"/>
                </a:solidFill>
              </a:defRPr>
            </a:lvl2pPr>
            <a:lvl3pPr marL="0" indent="0">
              <a:lnSpc>
                <a:spcPct val="100000"/>
              </a:lnSpc>
              <a:buFontTx/>
              <a:buNone/>
              <a:defRPr sz="4000">
                <a:solidFill>
                  <a:srgbClr val="FFFFFF"/>
                </a:solidFill>
              </a:defRPr>
            </a:lvl3pPr>
            <a:lvl4pPr marL="0" indent="0">
              <a:lnSpc>
                <a:spcPct val="100000"/>
              </a:lnSpc>
              <a:buFontTx/>
              <a:buNone/>
              <a:defRPr sz="4000">
                <a:solidFill>
                  <a:srgbClr val="FFFFFF"/>
                </a:solidFill>
              </a:defRPr>
            </a:lvl4pPr>
            <a:lvl5pPr marL="0" indent="0">
              <a:lnSpc>
                <a:spcPct val="100000"/>
              </a:lnSpc>
              <a:buFontTx/>
              <a:buNone/>
              <a:defRPr sz="4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00108"/>
            <a:ext cx="81534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B1CFD-9505-455A-AC54-5BB19123F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2025" y="6169025"/>
            <a:ext cx="14208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6"/>
          <p:cNvSpPr>
            <a:spLocks noChangeArrowheads="1"/>
          </p:cNvSpPr>
          <p:nvPr userDrawn="1"/>
        </p:nvSpPr>
        <p:spPr bwMode="auto">
          <a:xfrm>
            <a:off x="9588500" y="76200"/>
            <a:ext cx="0" cy="304800"/>
          </a:xfrm>
          <a:prstGeom prst="rect">
            <a:avLst/>
          </a:prstGeom>
          <a:solidFill>
            <a:schemeClr val="tx1"/>
          </a:solidFill>
          <a:ln w="31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 sz="1200"/>
          </a:p>
        </p:txBody>
      </p:sp>
      <p:pic>
        <p:nvPicPr>
          <p:cNvPr id="8" name="Picture 9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40" y="5810111"/>
            <a:ext cx="8641125" cy="104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3"/>
          <p:cNvSpPr>
            <a:spLocks noChangeShapeType="1"/>
          </p:cNvSpPr>
          <p:nvPr userDrawn="1"/>
        </p:nvSpPr>
        <p:spPr bwMode="auto">
          <a:xfrm>
            <a:off x="606425" y="6340475"/>
            <a:ext cx="0" cy="171450"/>
          </a:xfrm>
          <a:prstGeom prst="line">
            <a:avLst/>
          </a:prstGeom>
          <a:noFill/>
          <a:ln w="6350">
            <a:solidFill>
              <a:srgbClr val="B5B6B3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11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013" y="1370013"/>
            <a:ext cx="86883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9517" y="3173409"/>
            <a:ext cx="8434503" cy="5476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9517" y="2844792"/>
            <a:ext cx="8434503" cy="4397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2025" y="6169025"/>
            <a:ext cx="14208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6"/>
          <p:cNvSpPr>
            <a:spLocks noChangeArrowheads="1"/>
          </p:cNvSpPr>
          <p:nvPr userDrawn="1"/>
        </p:nvSpPr>
        <p:spPr bwMode="auto">
          <a:xfrm>
            <a:off x="9588500" y="76200"/>
            <a:ext cx="0" cy="304800"/>
          </a:xfrm>
          <a:prstGeom prst="rect">
            <a:avLst/>
          </a:prstGeom>
          <a:solidFill>
            <a:schemeClr val="tx1"/>
          </a:solidFill>
          <a:ln w="31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 sz="1200"/>
          </a:p>
        </p:txBody>
      </p:sp>
      <p:pic>
        <p:nvPicPr>
          <p:cNvPr id="5" name="Picture 9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29400"/>
            <a:ext cx="9145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33"/>
          <p:cNvSpPr>
            <a:spLocks noChangeShapeType="1"/>
          </p:cNvSpPr>
          <p:nvPr userDrawn="1"/>
        </p:nvSpPr>
        <p:spPr bwMode="auto">
          <a:xfrm>
            <a:off x="606425" y="6340475"/>
            <a:ext cx="0" cy="171450"/>
          </a:xfrm>
          <a:prstGeom prst="line">
            <a:avLst/>
          </a:prstGeom>
          <a:noFill/>
          <a:ln w="6350">
            <a:solidFill>
              <a:srgbClr val="B5B6B3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lnSpc>
                <a:spcPts val="1000"/>
              </a:lnSpc>
              <a:defRPr sz="800">
                <a:solidFill>
                  <a:srgbClr val="B5B6B3"/>
                </a:solidFill>
              </a:defRPr>
            </a:lvl1pPr>
          </a:lstStyle>
          <a:p>
            <a:pPr>
              <a:defRPr/>
            </a:pPr>
            <a:fld id="{D41C78E0-544C-4FE4-89FA-3FDC158D1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2025" y="6169025"/>
            <a:ext cx="14208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6"/>
          <p:cNvSpPr>
            <a:spLocks noChangeArrowheads="1"/>
          </p:cNvSpPr>
          <p:nvPr userDrawn="1"/>
        </p:nvSpPr>
        <p:spPr bwMode="auto">
          <a:xfrm>
            <a:off x="9588500" y="76200"/>
            <a:ext cx="0" cy="304800"/>
          </a:xfrm>
          <a:prstGeom prst="rect">
            <a:avLst/>
          </a:prstGeom>
          <a:solidFill>
            <a:schemeClr val="tx1"/>
          </a:solidFill>
          <a:ln w="31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 sz="1200"/>
          </a:p>
        </p:txBody>
      </p:sp>
      <p:pic>
        <p:nvPicPr>
          <p:cNvPr id="1028" name="Picture 99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629400"/>
            <a:ext cx="9145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0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" y="6330950"/>
            <a:ext cx="2286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1000"/>
              </a:lnSpc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 sz="800">
                <a:solidFill>
                  <a:srgbClr val="B5B6B3"/>
                </a:solidFill>
              </a:defRPr>
            </a:lvl1pPr>
          </a:lstStyle>
          <a:p>
            <a:pPr>
              <a:defRPr/>
            </a:pPr>
            <a:fld id="{260DA879-50F4-44D8-83E2-8DF80AABD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33"/>
          <p:cNvSpPr>
            <a:spLocks noChangeShapeType="1"/>
          </p:cNvSpPr>
          <p:nvPr userDrawn="1"/>
        </p:nvSpPr>
        <p:spPr bwMode="auto">
          <a:xfrm>
            <a:off x="606425" y="6340475"/>
            <a:ext cx="0" cy="171450"/>
          </a:xfrm>
          <a:prstGeom prst="line">
            <a:avLst/>
          </a:prstGeom>
          <a:noFill/>
          <a:ln w="6350">
            <a:solidFill>
              <a:srgbClr val="B5B6B3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4" r:id="rId3"/>
    <p:sldLayoutId id="2147483745" r:id="rId4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597A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597A0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597A0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597A0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597A0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9933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9933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9933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9933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339933"/>
        </a:buClr>
        <a:buFont typeface="Wingdings" pitchFamily="2" charset="2"/>
        <a:buChar char="§"/>
        <a:defRPr sz="2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accent2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09575" y="3173413"/>
            <a:ext cx="8434388" cy="547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Cryptography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9575" y="2844800"/>
            <a:ext cx="8434388" cy="439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30200" y="6330950"/>
            <a:ext cx="228600" cy="373063"/>
          </a:xfrm>
          <a:noFill/>
        </p:spPr>
        <p:txBody>
          <a:bodyPr/>
          <a:lstStyle/>
          <a:p>
            <a:fld id="{458BE603-EC9E-488D-A5F0-2076566F00F9}" type="slidenum">
              <a:rPr lang="en-US" smtClean="0"/>
              <a:pPr/>
              <a:t>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Cryptographic Hash Functions</a:t>
            </a:r>
          </a:p>
        </p:txBody>
      </p:sp>
      <p:sp>
        <p:nvSpPr>
          <p:cNvPr id="12291" name="Rectangle 16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515563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Hash functions are used to identify in a unique way any input </a:t>
            </a:r>
          </a:p>
          <a:p>
            <a:pPr eaLnBrk="1" hangingPunct="1"/>
            <a:r>
              <a:rPr lang="en-US" dirty="0" smtClean="0"/>
              <a:t>Hash inputs can be of any length</a:t>
            </a:r>
          </a:p>
          <a:p>
            <a:pPr eaLnBrk="1" hangingPunct="1"/>
            <a:r>
              <a:rPr lang="en-US" dirty="0" smtClean="0"/>
              <a:t>Hash outputs have a fixed length (depending on the Hash algorithm)</a:t>
            </a:r>
          </a:p>
          <a:p>
            <a:pPr eaLnBrk="1" hangingPunct="1"/>
            <a:r>
              <a:rPr lang="en-US" dirty="0" smtClean="0"/>
              <a:t>Hash functions are typically one-way</a:t>
            </a:r>
          </a:p>
          <a:p>
            <a:pPr eaLnBrk="1" hangingPunct="1"/>
            <a:r>
              <a:rPr lang="en-US" dirty="0" smtClean="0"/>
              <a:t>Two different hash inputs should not generate the same output (collision)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9148A59-6892-451B-B94E-B5CE42D7B58E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329889" name="Group 161"/>
          <p:cNvGraphicFramePr>
            <a:graphicFrameLocks noGrp="1"/>
          </p:cNvGraphicFramePr>
          <p:nvPr>
            <p:ph type="tbl" idx="4294967295"/>
          </p:nvPr>
        </p:nvGraphicFramePr>
        <p:xfrm>
          <a:off x="571500" y="1143000"/>
          <a:ext cx="8153400" cy="2359978"/>
        </p:xfrm>
        <a:graphic>
          <a:graphicData uri="http://schemas.openxmlformats.org/drawingml/2006/table">
            <a:tbl>
              <a:tblPr/>
              <a:tblGrid>
                <a:gridCol w="1662112"/>
                <a:gridCol w="2881313"/>
                <a:gridCol w="36099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MD5 Hash (128-bit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outptut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SHA-1 Hash (160-bit output)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World Clocks are 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d41d8cd98f00b204e9800998ecf8427e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4c2731850527f7ba97e0c31026bdbbecd8801545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World Clocks Are 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3b7a7b4bb91ce3a25adab34a9d2533a4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F60f3155885566bd2c5b54069f6dc018a6406710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e4da3b7fbbce2345d7772b0674a318d5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Ac3478d69a3c81fa62e60f5c3696165a4e5e6ac4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MyPassword9$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F696d1859228db7f8f54743f649d9810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B7b98b3c68696c316dd69a0942c2246a2d0b01a5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                contract.ppt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                7,234 KB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95b3554a88160fed8834214fff502ff1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</a:rPr>
                        <a:t>6a47fd3c7a05bc9ef89b82bb6b41ea51e0498f0e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23" name="Picture 1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2857500"/>
            <a:ext cx="576262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Cryptographic Hash Function (Digest)</a:t>
            </a:r>
          </a:p>
        </p:txBody>
      </p:sp>
      <p:sp>
        <p:nvSpPr>
          <p:cNvPr id="11267" name="Content Placeholder 41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8DA34B-17C7-497F-9E6C-00764F002FB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457200" y="1000125"/>
            <a:ext cx="8153400" cy="51054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501070" y="1009485"/>
            <a:ext cx="8153400" cy="510540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pic>
        <p:nvPicPr>
          <p:cNvPr id="11271" name="Picture 5" descr="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066925"/>
            <a:ext cx="1125538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73" name="Rectangle 57"/>
          <p:cNvSpPr>
            <a:spLocks noChangeArrowheads="1"/>
          </p:cNvSpPr>
          <p:nvPr/>
        </p:nvSpPr>
        <p:spPr bwMode="auto">
          <a:xfrm>
            <a:off x="4418380" y="2660900"/>
            <a:ext cx="152400" cy="2286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3112610" y="2622495"/>
            <a:ext cx="1454628" cy="17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1485" y="0"/>
              </a:cxn>
              <a:cxn ang="0">
                <a:pos x="1390" y="96"/>
              </a:cxn>
              <a:cxn ang="0">
                <a:pos x="0" y="96"/>
              </a:cxn>
            </a:cxnLst>
            <a:rect l="0" t="0" r="r" b="b"/>
            <a:pathLst>
              <a:path w="1485" h="96">
                <a:moveTo>
                  <a:pt x="0" y="96"/>
                </a:moveTo>
                <a:lnTo>
                  <a:pt x="0" y="0"/>
                </a:lnTo>
                <a:lnTo>
                  <a:pt x="1485" y="0"/>
                </a:lnTo>
                <a:lnTo>
                  <a:pt x="1390" y="96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533400" y="1838325"/>
            <a:ext cx="717550" cy="1600200"/>
            <a:chOff x="2326" y="3101"/>
            <a:chExt cx="281" cy="626"/>
          </a:xfrm>
        </p:grpSpPr>
        <p:sp>
          <p:nvSpPr>
            <p:cNvPr id="11304" name="Oval 128"/>
            <p:cNvSpPr>
              <a:spLocks noChangeArrowheads="1"/>
            </p:cNvSpPr>
            <p:nvPr/>
          </p:nvSpPr>
          <p:spPr bwMode="auto">
            <a:xfrm>
              <a:off x="2418" y="3101"/>
              <a:ext cx="95" cy="101"/>
            </a:xfrm>
            <a:prstGeom prst="ellipse">
              <a:avLst/>
            </a:pr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1305" name="Freeform 129"/>
            <p:cNvSpPr>
              <a:spLocks/>
            </p:cNvSpPr>
            <p:nvPr/>
          </p:nvSpPr>
          <p:spPr bwMode="auto">
            <a:xfrm>
              <a:off x="2326" y="3223"/>
              <a:ext cx="281" cy="504"/>
            </a:xfrm>
            <a:custGeom>
              <a:avLst/>
              <a:gdLst>
                <a:gd name="T0" fmla="*/ 208 w 281"/>
                <a:gd name="T1" fmla="*/ 0 h 504"/>
                <a:gd name="T2" fmla="*/ 217 w 281"/>
                <a:gd name="T3" fmla="*/ 3 h 504"/>
                <a:gd name="T4" fmla="*/ 228 w 281"/>
                <a:gd name="T5" fmla="*/ 9 h 504"/>
                <a:gd name="T6" fmla="*/ 232 w 281"/>
                <a:gd name="T7" fmla="*/ 16 h 504"/>
                <a:gd name="T8" fmla="*/ 237 w 281"/>
                <a:gd name="T9" fmla="*/ 24 h 504"/>
                <a:gd name="T10" fmla="*/ 241 w 281"/>
                <a:gd name="T11" fmla="*/ 35 h 504"/>
                <a:gd name="T12" fmla="*/ 280 w 281"/>
                <a:gd name="T13" fmla="*/ 189 h 504"/>
                <a:gd name="T14" fmla="*/ 280 w 281"/>
                <a:gd name="T15" fmla="*/ 201 h 504"/>
                <a:gd name="T16" fmla="*/ 276 w 281"/>
                <a:gd name="T17" fmla="*/ 208 h 504"/>
                <a:gd name="T18" fmla="*/ 268 w 281"/>
                <a:gd name="T19" fmla="*/ 214 h 504"/>
                <a:gd name="T20" fmla="*/ 258 w 281"/>
                <a:gd name="T21" fmla="*/ 214 h 504"/>
                <a:gd name="T22" fmla="*/ 252 w 281"/>
                <a:gd name="T23" fmla="*/ 212 h 504"/>
                <a:gd name="T24" fmla="*/ 244 w 281"/>
                <a:gd name="T25" fmla="*/ 208 h 504"/>
                <a:gd name="T26" fmla="*/ 240 w 281"/>
                <a:gd name="T27" fmla="*/ 201 h 504"/>
                <a:gd name="T28" fmla="*/ 253 w 281"/>
                <a:gd name="T29" fmla="*/ 310 h 504"/>
                <a:gd name="T30" fmla="*/ 202 w 281"/>
                <a:gd name="T31" fmla="*/ 484 h 504"/>
                <a:gd name="T32" fmla="*/ 198 w 281"/>
                <a:gd name="T33" fmla="*/ 494 h 504"/>
                <a:gd name="T34" fmla="*/ 190 w 281"/>
                <a:gd name="T35" fmla="*/ 499 h 504"/>
                <a:gd name="T36" fmla="*/ 184 w 281"/>
                <a:gd name="T37" fmla="*/ 503 h 504"/>
                <a:gd name="T38" fmla="*/ 174 w 281"/>
                <a:gd name="T39" fmla="*/ 503 h 504"/>
                <a:gd name="T40" fmla="*/ 166 w 281"/>
                <a:gd name="T41" fmla="*/ 500 h 504"/>
                <a:gd name="T42" fmla="*/ 159 w 281"/>
                <a:gd name="T43" fmla="*/ 494 h 504"/>
                <a:gd name="T44" fmla="*/ 154 w 281"/>
                <a:gd name="T45" fmla="*/ 487 h 504"/>
                <a:gd name="T46" fmla="*/ 153 w 281"/>
                <a:gd name="T47" fmla="*/ 479 h 504"/>
                <a:gd name="T48" fmla="*/ 127 w 281"/>
                <a:gd name="T49" fmla="*/ 479 h 504"/>
                <a:gd name="T50" fmla="*/ 126 w 281"/>
                <a:gd name="T51" fmla="*/ 487 h 504"/>
                <a:gd name="T52" fmla="*/ 121 w 281"/>
                <a:gd name="T53" fmla="*/ 496 h 504"/>
                <a:gd name="T54" fmla="*/ 114 w 281"/>
                <a:gd name="T55" fmla="*/ 500 h 504"/>
                <a:gd name="T56" fmla="*/ 106 w 281"/>
                <a:gd name="T57" fmla="*/ 503 h 504"/>
                <a:gd name="T58" fmla="*/ 96 w 281"/>
                <a:gd name="T59" fmla="*/ 503 h 504"/>
                <a:gd name="T60" fmla="*/ 90 w 281"/>
                <a:gd name="T61" fmla="*/ 499 h 504"/>
                <a:gd name="T62" fmla="*/ 82 w 281"/>
                <a:gd name="T63" fmla="*/ 494 h 504"/>
                <a:gd name="T64" fmla="*/ 78 w 281"/>
                <a:gd name="T65" fmla="*/ 484 h 504"/>
                <a:gd name="T66" fmla="*/ 78 w 281"/>
                <a:gd name="T67" fmla="*/ 313 h 504"/>
                <a:gd name="T68" fmla="*/ 78 w 281"/>
                <a:gd name="T69" fmla="*/ 71 h 504"/>
                <a:gd name="T70" fmla="*/ 39 w 281"/>
                <a:gd name="T71" fmla="*/ 209 h 504"/>
                <a:gd name="T72" fmla="*/ 31 w 281"/>
                <a:gd name="T73" fmla="*/ 217 h 504"/>
                <a:gd name="T74" fmla="*/ 22 w 281"/>
                <a:gd name="T75" fmla="*/ 220 h 504"/>
                <a:gd name="T76" fmla="*/ 15 w 281"/>
                <a:gd name="T77" fmla="*/ 220 h 504"/>
                <a:gd name="T78" fmla="*/ 4 w 281"/>
                <a:gd name="T79" fmla="*/ 212 h 504"/>
                <a:gd name="T80" fmla="*/ 0 w 281"/>
                <a:gd name="T81" fmla="*/ 202 h 504"/>
                <a:gd name="T82" fmla="*/ 0 w 281"/>
                <a:gd name="T83" fmla="*/ 196 h 504"/>
                <a:gd name="T84" fmla="*/ 40 w 281"/>
                <a:gd name="T85" fmla="*/ 38 h 504"/>
                <a:gd name="T86" fmla="*/ 43 w 281"/>
                <a:gd name="T87" fmla="*/ 28 h 504"/>
                <a:gd name="T88" fmla="*/ 46 w 281"/>
                <a:gd name="T89" fmla="*/ 19 h 504"/>
                <a:gd name="T90" fmla="*/ 52 w 281"/>
                <a:gd name="T91" fmla="*/ 12 h 504"/>
                <a:gd name="T92" fmla="*/ 60 w 281"/>
                <a:gd name="T93" fmla="*/ 4 h 504"/>
                <a:gd name="T94" fmla="*/ 72 w 281"/>
                <a:gd name="T95" fmla="*/ 0 h 5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1" h="504">
                  <a:moveTo>
                    <a:pt x="78" y="0"/>
                  </a:moveTo>
                  <a:lnTo>
                    <a:pt x="205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14" y="3"/>
                  </a:lnTo>
                  <a:lnTo>
                    <a:pt x="217" y="3"/>
                  </a:lnTo>
                  <a:lnTo>
                    <a:pt x="220" y="4"/>
                  </a:lnTo>
                  <a:lnTo>
                    <a:pt x="222" y="7"/>
                  </a:lnTo>
                  <a:lnTo>
                    <a:pt x="228" y="9"/>
                  </a:lnTo>
                  <a:lnTo>
                    <a:pt x="229" y="12"/>
                  </a:lnTo>
                  <a:lnTo>
                    <a:pt x="229" y="15"/>
                  </a:lnTo>
                  <a:lnTo>
                    <a:pt x="232" y="16"/>
                  </a:lnTo>
                  <a:lnTo>
                    <a:pt x="234" y="19"/>
                  </a:lnTo>
                  <a:lnTo>
                    <a:pt x="237" y="22"/>
                  </a:lnTo>
                  <a:lnTo>
                    <a:pt x="237" y="24"/>
                  </a:lnTo>
                  <a:lnTo>
                    <a:pt x="240" y="27"/>
                  </a:lnTo>
                  <a:lnTo>
                    <a:pt x="240" y="31"/>
                  </a:lnTo>
                  <a:lnTo>
                    <a:pt x="241" y="35"/>
                  </a:lnTo>
                  <a:lnTo>
                    <a:pt x="241" y="38"/>
                  </a:lnTo>
                  <a:lnTo>
                    <a:pt x="241" y="43"/>
                  </a:lnTo>
                  <a:lnTo>
                    <a:pt x="280" y="189"/>
                  </a:lnTo>
                  <a:lnTo>
                    <a:pt x="280" y="193"/>
                  </a:lnTo>
                  <a:lnTo>
                    <a:pt x="280" y="196"/>
                  </a:lnTo>
                  <a:lnTo>
                    <a:pt x="280" y="201"/>
                  </a:lnTo>
                  <a:lnTo>
                    <a:pt x="280" y="202"/>
                  </a:lnTo>
                  <a:lnTo>
                    <a:pt x="277" y="205"/>
                  </a:lnTo>
                  <a:lnTo>
                    <a:pt x="276" y="208"/>
                  </a:lnTo>
                  <a:lnTo>
                    <a:pt x="273" y="209"/>
                  </a:lnTo>
                  <a:lnTo>
                    <a:pt x="271" y="212"/>
                  </a:lnTo>
                  <a:lnTo>
                    <a:pt x="268" y="214"/>
                  </a:lnTo>
                  <a:lnTo>
                    <a:pt x="265" y="214"/>
                  </a:lnTo>
                  <a:lnTo>
                    <a:pt x="261" y="214"/>
                  </a:lnTo>
                  <a:lnTo>
                    <a:pt x="258" y="214"/>
                  </a:lnTo>
                  <a:lnTo>
                    <a:pt x="256" y="214"/>
                  </a:lnTo>
                  <a:lnTo>
                    <a:pt x="253" y="214"/>
                  </a:lnTo>
                  <a:lnTo>
                    <a:pt x="252" y="212"/>
                  </a:lnTo>
                  <a:lnTo>
                    <a:pt x="249" y="212"/>
                  </a:lnTo>
                  <a:lnTo>
                    <a:pt x="246" y="209"/>
                  </a:lnTo>
                  <a:lnTo>
                    <a:pt x="244" y="208"/>
                  </a:lnTo>
                  <a:lnTo>
                    <a:pt x="241" y="205"/>
                  </a:lnTo>
                  <a:lnTo>
                    <a:pt x="241" y="202"/>
                  </a:lnTo>
                  <a:lnTo>
                    <a:pt x="240" y="201"/>
                  </a:lnTo>
                  <a:lnTo>
                    <a:pt x="202" y="71"/>
                  </a:lnTo>
                  <a:lnTo>
                    <a:pt x="190" y="71"/>
                  </a:lnTo>
                  <a:lnTo>
                    <a:pt x="253" y="310"/>
                  </a:lnTo>
                  <a:lnTo>
                    <a:pt x="202" y="310"/>
                  </a:lnTo>
                  <a:lnTo>
                    <a:pt x="202" y="479"/>
                  </a:lnTo>
                  <a:lnTo>
                    <a:pt x="202" y="484"/>
                  </a:lnTo>
                  <a:lnTo>
                    <a:pt x="202" y="487"/>
                  </a:lnTo>
                  <a:lnTo>
                    <a:pt x="201" y="488"/>
                  </a:lnTo>
                  <a:lnTo>
                    <a:pt x="198" y="494"/>
                  </a:lnTo>
                  <a:lnTo>
                    <a:pt x="196" y="496"/>
                  </a:lnTo>
                  <a:lnTo>
                    <a:pt x="196" y="499"/>
                  </a:lnTo>
                  <a:lnTo>
                    <a:pt x="190" y="499"/>
                  </a:lnTo>
                  <a:lnTo>
                    <a:pt x="189" y="500"/>
                  </a:lnTo>
                  <a:lnTo>
                    <a:pt x="186" y="503"/>
                  </a:lnTo>
                  <a:lnTo>
                    <a:pt x="184" y="503"/>
                  </a:lnTo>
                  <a:lnTo>
                    <a:pt x="181" y="503"/>
                  </a:lnTo>
                  <a:lnTo>
                    <a:pt x="178" y="503"/>
                  </a:lnTo>
                  <a:lnTo>
                    <a:pt x="174" y="503"/>
                  </a:lnTo>
                  <a:lnTo>
                    <a:pt x="171" y="503"/>
                  </a:lnTo>
                  <a:lnTo>
                    <a:pt x="169" y="500"/>
                  </a:lnTo>
                  <a:lnTo>
                    <a:pt x="166" y="500"/>
                  </a:lnTo>
                  <a:lnTo>
                    <a:pt x="165" y="499"/>
                  </a:lnTo>
                  <a:lnTo>
                    <a:pt x="162" y="496"/>
                  </a:lnTo>
                  <a:lnTo>
                    <a:pt x="159" y="494"/>
                  </a:lnTo>
                  <a:lnTo>
                    <a:pt x="157" y="494"/>
                  </a:lnTo>
                  <a:lnTo>
                    <a:pt x="157" y="488"/>
                  </a:lnTo>
                  <a:lnTo>
                    <a:pt x="154" y="487"/>
                  </a:lnTo>
                  <a:lnTo>
                    <a:pt x="154" y="484"/>
                  </a:lnTo>
                  <a:lnTo>
                    <a:pt x="153" y="481"/>
                  </a:lnTo>
                  <a:lnTo>
                    <a:pt x="153" y="479"/>
                  </a:lnTo>
                  <a:lnTo>
                    <a:pt x="153" y="313"/>
                  </a:lnTo>
                  <a:lnTo>
                    <a:pt x="127" y="313"/>
                  </a:lnTo>
                  <a:lnTo>
                    <a:pt x="127" y="479"/>
                  </a:lnTo>
                  <a:lnTo>
                    <a:pt x="127" y="481"/>
                  </a:lnTo>
                  <a:lnTo>
                    <a:pt x="127" y="484"/>
                  </a:lnTo>
                  <a:lnTo>
                    <a:pt x="126" y="487"/>
                  </a:lnTo>
                  <a:lnTo>
                    <a:pt x="126" y="488"/>
                  </a:lnTo>
                  <a:lnTo>
                    <a:pt x="123" y="494"/>
                  </a:lnTo>
                  <a:lnTo>
                    <a:pt x="121" y="496"/>
                  </a:lnTo>
                  <a:lnTo>
                    <a:pt x="118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1" y="503"/>
                  </a:lnTo>
                  <a:lnTo>
                    <a:pt x="109" y="503"/>
                  </a:lnTo>
                  <a:lnTo>
                    <a:pt x="106" y="503"/>
                  </a:lnTo>
                  <a:lnTo>
                    <a:pt x="102" y="503"/>
                  </a:lnTo>
                  <a:lnTo>
                    <a:pt x="99" y="503"/>
                  </a:lnTo>
                  <a:lnTo>
                    <a:pt x="96" y="503"/>
                  </a:lnTo>
                  <a:lnTo>
                    <a:pt x="94" y="500"/>
                  </a:lnTo>
                  <a:lnTo>
                    <a:pt x="91" y="500"/>
                  </a:lnTo>
                  <a:lnTo>
                    <a:pt x="90" y="499"/>
                  </a:lnTo>
                  <a:lnTo>
                    <a:pt x="87" y="499"/>
                  </a:lnTo>
                  <a:lnTo>
                    <a:pt x="84" y="496"/>
                  </a:lnTo>
                  <a:lnTo>
                    <a:pt x="82" y="494"/>
                  </a:lnTo>
                  <a:lnTo>
                    <a:pt x="79" y="491"/>
                  </a:lnTo>
                  <a:lnTo>
                    <a:pt x="79" y="488"/>
                  </a:lnTo>
                  <a:lnTo>
                    <a:pt x="78" y="484"/>
                  </a:lnTo>
                  <a:lnTo>
                    <a:pt x="78" y="481"/>
                  </a:lnTo>
                  <a:lnTo>
                    <a:pt x="78" y="479"/>
                  </a:lnTo>
                  <a:lnTo>
                    <a:pt x="78" y="313"/>
                  </a:lnTo>
                  <a:lnTo>
                    <a:pt x="28" y="313"/>
                  </a:lnTo>
                  <a:lnTo>
                    <a:pt x="90" y="71"/>
                  </a:lnTo>
                  <a:lnTo>
                    <a:pt x="78" y="71"/>
                  </a:lnTo>
                  <a:lnTo>
                    <a:pt x="40" y="202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36" y="212"/>
                  </a:lnTo>
                  <a:lnTo>
                    <a:pt x="34" y="214"/>
                  </a:lnTo>
                  <a:lnTo>
                    <a:pt x="31" y="217"/>
                  </a:lnTo>
                  <a:lnTo>
                    <a:pt x="28" y="217"/>
                  </a:lnTo>
                  <a:lnTo>
                    <a:pt x="27" y="220"/>
                  </a:lnTo>
                  <a:lnTo>
                    <a:pt x="22" y="220"/>
                  </a:lnTo>
                  <a:lnTo>
                    <a:pt x="19" y="220"/>
                  </a:lnTo>
                  <a:lnTo>
                    <a:pt x="16" y="220"/>
                  </a:lnTo>
                  <a:lnTo>
                    <a:pt x="15" y="220"/>
                  </a:lnTo>
                  <a:lnTo>
                    <a:pt x="9" y="217"/>
                  </a:lnTo>
                  <a:lnTo>
                    <a:pt x="7" y="214"/>
                  </a:lnTo>
                  <a:lnTo>
                    <a:pt x="4" y="212"/>
                  </a:lnTo>
                  <a:lnTo>
                    <a:pt x="3" y="208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6"/>
                  </a:lnTo>
                  <a:lnTo>
                    <a:pt x="0" y="193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2" y="12"/>
                  </a:lnTo>
                  <a:lnTo>
                    <a:pt x="55" y="9"/>
                  </a:lnTo>
                  <a:lnTo>
                    <a:pt x="58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3"/>
          <p:cNvGrpSpPr>
            <a:grpSpLocks/>
          </p:cNvGrpSpPr>
          <p:nvPr/>
        </p:nvGrpSpPr>
        <p:grpSpPr bwMode="auto">
          <a:xfrm>
            <a:off x="7467600" y="4352925"/>
            <a:ext cx="652463" cy="1676400"/>
            <a:chOff x="4704" y="2880"/>
            <a:chExt cx="411" cy="1056"/>
          </a:xfrm>
        </p:grpSpPr>
        <p:sp>
          <p:nvSpPr>
            <p:cNvPr id="9347" name="Oval 131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9348" name="Freeform 132"/>
            <p:cNvSpPr>
              <a:spLocks/>
            </p:cNvSpPr>
            <p:nvPr/>
          </p:nvSpPr>
          <p:spPr bwMode="auto">
            <a:xfrm>
              <a:off x="4704" y="3079"/>
              <a:ext cx="411" cy="85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95" y="3"/>
                </a:cxn>
                <a:cxn ang="0">
                  <a:pos x="204" y="4"/>
                </a:cxn>
                <a:cxn ang="0">
                  <a:pos x="212" y="9"/>
                </a:cxn>
                <a:cxn ang="0">
                  <a:pos x="224" y="13"/>
                </a:cxn>
                <a:cxn ang="0">
                  <a:pos x="230" y="24"/>
                </a:cxn>
                <a:cxn ang="0">
                  <a:pos x="237" y="34"/>
                </a:cxn>
                <a:cxn ang="0">
                  <a:pos x="237" y="226"/>
                </a:cxn>
                <a:cxn ang="0">
                  <a:pos x="234" y="232"/>
                </a:cxn>
                <a:cxn ang="0">
                  <a:pos x="230" y="239"/>
                </a:cxn>
                <a:cxn ang="0">
                  <a:pos x="221" y="242"/>
                </a:cxn>
                <a:cxn ang="0">
                  <a:pos x="212" y="244"/>
                </a:cxn>
                <a:cxn ang="0">
                  <a:pos x="204" y="242"/>
                </a:cxn>
                <a:cxn ang="0">
                  <a:pos x="200" y="235"/>
                </a:cxn>
                <a:cxn ang="0">
                  <a:pos x="195" y="230"/>
                </a:cxn>
                <a:cxn ang="0">
                  <a:pos x="195" y="84"/>
                </a:cxn>
                <a:cxn ang="0">
                  <a:pos x="182" y="471"/>
                </a:cxn>
                <a:cxn ang="0">
                  <a:pos x="177" y="483"/>
                </a:cxn>
                <a:cxn ang="0">
                  <a:pos x="170" y="491"/>
                </a:cxn>
                <a:cxn ang="0">
                  <a:pos x="161" y="495"/>
                </a:cxn>
                <a:cxn ang="0">
                  <a:pos x="152" y="495"/>
                </a:cxn>
                <a:cxn ang="0">
                  <a:pos x="140" y="492"/>
                </a:cxn>
                <a:cxn ang="0">
                  <a:pos x="132" y="486"/>
                </a:cxn>
                <a:cxn ang="0">
                  <a:pos x="128" y="479"/>
                </a:cxn>
                <a:cxn ang="0">
                  <a:pos x="126" y="470"/>
                </a:cxn>
                <a:cxn ang="0">
                  <a:pos x="111" y="470"/>
                </a:cxn>
                <a:cxn ang="0">
                  <a:pos x="107" y="479"/>
                </a:cxn>
                <a:cxn ang="0">
                  <a:pos x="101" y="491"/>
                </a:cxn>
                <a:cxn ang="0">
                  <a:pos x="89" y="495"/>
                </a:cxn>
                <a:cxn ang="0">
                  <a:pos x="77" y="495"/>
                </a:cxn>
                <a:cxn ang="0">
                  <a:pos x="69" y="491"/>
                </a:cxn>
                <a:cxn ang="0">
                  <a:pos x="60" y="486"/>
                </a:cxn>
                <a:cxn ang="0">
                  <a:pos x="56" y="477"/>
                </a:cxn>
                <a:cxn ang="0">
                  <a:pos x="56" y="84"/>
                </a:cxn>
                <a:cxn ang="0">
                  <a:pos x="42" y="227"/>
                </a:cxn>
                <a:cxn ang="0">
                  <a:pos x="38" y="235"/>
                </a:cxn>
                <a:cxn ang="0">
                  <a:pos x="33" y="239"/>
                </a:cxn>
                <a:cxn ang="0">
                  <a:pos x="26" y="244"/>
                </a:cxn>
                <a:cxn ang="0">
                  <a:pos x="17" y="244"/>
                </a:cxn>
                <a:cxn ang="0">
                  <a:pos x="9" y="239"/>
                </a:cxn>
                <a:cxn ang="0">
                  <a:pos x="5" y="238"/>
                </a:cxn>
                <a:cxn ang="0">
                  <a:pos x="0" y="230"/>
                </a:cxn>
                <a:cxn ang="0">
                  <a:pos x="0" y="39"/>
                </a:cxn>
                <a:cxn ang="0">
                  <a:pos x="5" y="25"/>
                </a:cxn>
                <a:cxn ang="0">
                  <a:pos x="14" y="13"/>
                </a:cxn>
                <a:cxn ang="0">
                  <a:pos x="30" y="7"/>
                </a:cxn>
                <a:cxn ang="0">
                  <a:pos x="44" y="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</p:grpSp>
      <p:sp>
        <p:nvSpPr>
          <p:cNvPr id="9275" name="Freeform 59"/>
          <p:cNvSpPr>
            <a:spLocks/>
          </p:cNvSpPr>
          <p:nvPr/>
        </p:nvSpPr>
        <p:spPr bwMode="auto">
          <a:xfrm>
            <a:off x="4418380" y="4811580"/>
            <a:ext cx="1344175" cy="153620"/>
          </a:xfrm>
          <a:custGeom>
            <a:avLst/>
            <a:gdLst/>
            <a:ahLst/>
            <a:cxnLst>
              <a:cxn ang="0">
                <a:pos x="1662" y="0"/>
              </a:cxn>
              <a:cxn ang="0">
                <a:pos x="1658" y="98"/>
              </a:cxn>
              <a:cxn ang="0">
                <a:pos x="0" y="96"/>
              </a:cxn>
              <a:cxn ang="0">
                <a:pos x="96" y="0"/>
              </a:cxn>
              <a:cxn ang="0">
                <a:pos x="1662" y="0"/>
              </a:cxn>
            </a:cxnLst>
            <a:rect l="0" t="0" r="r" b="b"/>
            <a:pathLst>
              <a:path w="1662" h="98">
                <a:moveTo>
                  <a:pt x="1662" y="0"/>
                </a:moveTo>
                <a:lnTo>
                  <a:pt x="1658" y="98"/>
                </a:lnTo>
                <a:lnTo>
                  <a:pt x="0" y="96"/>
                </a:lnTo>
                <a:lnTo>
                  <a:pt x="96" y="0"/>
                </a:lnTo>
                <a:lnTo>
                  <a:pt x="1662" y="0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9319" name="AutoShape 103"/>
          <p:cNvSpPr>
            <a:spLocks noChangeArrowheads="1"/>
          </p:cNvSpPr>
          <p:nvPr/>
        </p:nvSpPr>
        <p:spPr bwMode="auto">
          <a:xfrm flipV="1">
            <a:off x="1295400" y="1914525"/>
            <a:ext cx="990600" cy="11430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sz="1200"/>
              <a:t>Important Order</a:t>
            </a:r>
          </a:p>
          <a:p>
            <a:pPr eaLnBrk="0" hangingPunct="0"/>
            <a:r>
              <a:rPr lang="fr-CA" sz="1200"/>
              <a:t>ATN: Private Group</a:t>
            </a:r>
            <a:endParaRPr lang="en-US" sz="1200"/>
          </a:p>
        </p:txBody>
      </p:sp>
      <p:sp>
        <p:nvSpPr>
          <p:cNvPr id="9320" name="AutoShape 104"/>
          <p:cNvSpPr>
            <a:spLocks noChangeArrowheads="1"/>
          </p:cNvSpPr>
          <p:nvPr/>
        </p:nvSpPr>
        <p:spPr bwMode="auto">
          <a:xfrm flipV="1">
            <a:off x="3082135" y="2371725"/>
            <a:ext cx="990600" cy="1057275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>
              <a:tabLst>
                <a:tab pos="184150" algn="l"/>
              </a:tabLst>
            </a:pPr>
            <a:r>
              <a:rPr lang="fr-CA" sz="1200" dirty="0"/>
              <a:t>Important </a:t>
            </a:r>
            <a:r>
              <a:rPr lang="fr-CA" sz="1200" dirty="0" err="1"/>
              <a:t>Order</a:t>
            </a:r>
            <a:endParaRPr lang="fr-CA" sz="1200" dirty="0"/>
          </a:p>
          <a:p>
            <a:pPr eaLnBrk="0" hangingPunct="0">
              <a:tabLst>
                <a:tab pos="184150" algn="l"/>
              </a:tabLst>
            </a:pPr>
            <a:r>
              <a:rPr lang="fr-CA" sz="1200" dirty="0"/>
              <a:t>ATN: </a:t>
            </a:r>
            <a:r>
              <a:rPr lang="fr-CA" sz="1200" dirty="0" err="1"/>
              <a:t>Private</a:t>
            </a:r>
            <a:r>
              <a:rPr lang="fr-CA" sz="1200" dirty="0"/>
              <a:t> Group</a:t>
            </a:r>
            <a:endParaRPr lang="en-US" sz="1200" dirty="0"/>
          </a:p>
          <a:p>
            <a:pPr eaLnBrk="0" hangingPunct="0">
              <a:tabLst>
                <a:tab pos="184150" algn="l"/>
              </a:tabLst>
            </a:pPr>
            <a:r>
              <a:rPr lang="fr-CA" sz="1200" dirty="0"/>
              <a:t>	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321" name="AutoShape 105"/>
          <p:cNvSpPr>
            <a:spLocks noChangeArrowheads="1"/>
          </p:cNvSpPr>
          <p:nvPr/>
        </p:nvSpPr>
        <p:spPr bwMode="auto">
          <a:xfrm flipV="1">
            <a:off x="4848765" y="4581150"/>
            <a:ext cx="990600" cy="1036935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>
              <a:tabLst>
                <a:tab pos="184150" algn="l"/>
              </a:tabLst>
            </a:pPr>
            <a:r>
              <a:rPr lang="fr-CA" sz="1200" dirty="0"/>
              <a:t>Important </a:t>
            </a:r>
            <a:r>
              <a:rPr lang="fr-CA" sz="1200" dirty="0" err="1"/>
              <a:t>Order</a:t>
            </a:r>
            <a:endParaRPr lang="fr-CA" sz="1200" dirty="0"/>
          </a:p>
          <a:p>
            <a:pPr eaLnBrk="0" hangingPunct="0">
              <a:tabLst>
                <a:tab pos="184150" algn="l"/>
              </a:tabLst>
            </a:pPr>
            <a:r>
              <a:rPr lang="fr-CA" sz="1200" dirty="0"/>
              <a:t>ATN: </a:t>
            </a:r>
            <a:r>
              <a:rPr lang="fr-CA" sz="1200" dirty="0" err="1"/>
              <a:t>Private</a:t>
            </a:r>
            <a:r>
              <a:rPr lang="fr-CA" sz="1200" dirty="0"/>
              <a:t> Group</a:t>
            </a:r>
            <a:br>
              <a:rPr lang="fr-CA" sz="1200" dirty="0"/>
            </a:br>
            <a:r>
              <a:rPr lang="fr-CA" sz="1200" dirty="0"/>
              <a:t>	</a:t>
            </a:r>
            <a:endParaRPr lang="en-US" sz="1000" dirty="0">
              <a:solidFill>
                <a:srgbClr val="FF0000"/>
              </a:solidFill>
            </a:endParaRPr>
          </a:p>
        </p:txBody>
      </p: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261938" y="1076325"/>
            <a:ext cx="2328862" cy="685800"/>
            <a:chOff x="165" y="816"/>
            <a:chExt cx="1467" cy="432"/>
          </a:xfrm>
        </p:grpSpPr>
        <p:sp>
          <p:nvSpPr>
            <p:cNvPr id="11292" name="Text Box 118"/>
            <p:cNvSpPr txBox="1">
              <a:spLocks noChangeArrowheads="1"/>
            </p:cNvSpPr>
            <p:nvPr/>
          </p:nvSpPr>
          <p:spPr bwMode="auto">
            <a:xfrm>
              <a:off x="384" y="864"/>
              <a:ext cx="1248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Alice writes a message to Bob</a:t>
              </a:r>
              <a:endParaRPr lang="en-US" sz="2000"/>
            </a:p>
          </p:txBody>
        </p:sp>
        <p:sp>
          <p:nvSpPr>
            <p:cNvPr id="9335" name="Oval 119"/>
            <p:cNvSpPr>
              <a:spLocks noChangeArrowheads="1"/>
            </p:cNvSpPr>
            <p:nvPr/>
          </p:nvSpPr>
          <p:spPr bwMode="auto">
            <a:xfrm>
              <a:off x="165" y="816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2971800" y="1076326"/>
            <a:ext cx="4826001" cy="893763"/>
            <a:chOff x="1872" y="816"/>
            <a:chExt cx="3040" cy="563"/>
          </a:xfrm>
        </p:grpSpPr>
        <p:sp>
          <p:nvSpPr>
            <p:cNvPr id="11290" name="Text Box 121"/>
            <p:cNvSpPr txBox="1">
              <a:spLocks noChangeArrowheads="1"/>
            </p:cNvSpPr>
            <p:nvPr/>
          </p:nvSpPr>
          <p:spPr bwMode="auto">
            <a:xfrm>
              <a:off x="2075" y="864"/>
              <a:ext cx="2837" cy="515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 dirty="0"/>
                <a:t>Message </a:t>
              </a:r>
              <a:r>
                <a:rPr lang="fr-CA" sz="2000" dirty="0" err="1"/>
                <a:t>is</a:t>
              </a:r>
              <a:r>
                <a:rPr lang="fr-CA" sz="2000" dirty="0"/>
                <a:t> </a:t>
              </a:r>
              <a:r>
                <a:rPr lang="fr-CA" sz="2000" dirty="0" smtClean="0"/>
                <a:t>input to </a:t>
              </a:r>
              <a:r>
                <a:rPr lang="fr-CA" sz="2000" dirty="0" smtClean="0">
                  <a:solidFill>
                    <a:srgbClr val="FF9933"/>
                  </a:solidFill>
                </a:rPr>
                <a:t>Hash </a:t>
              </a:r>
              <a:r>
                <a:rPr lang="fr-CA" sz="2000" dirty="0" err="1" smtClean="0">
                  <a:solidFill>
                    <a:srgbClr val="FF9933"/>
                  </a:solidFill>
                </a:rPr>
                <a:t>Function</a:t>
              </a:r>
              <a:r>
                <a:rPr lang="fr-CA" sz="2000" dirty="0" smtClean="0"/>
                <a:t>, Digest </a:t>
              </a:r>
              <a:r>
                <a:rPr lang="fr-CA" sz="2000" dirty="0" err="1" smtClean="0"/>
                <a:t>is</a:t>
              </a:r>
              <a:r>
                <a:rPr lang="fr-CA" sz="2000" dirty="0" smtClean="0"/>
                <a:t> </a:t>
              </a:r>
              <a:r>
                <a:rPr lang="fr-CA" sz="2000" dirty="0" err="1" smtClean="0"/>
                <a:t>appended</a:t>
              </a:r>
              <a:r>
                <a:rPr lang="fr-CA" sz="2000" dirty="0" smtClean="0"/>
                <a:t> to message, </a:t>
              </a:r>
              <a:r>
                <a:rPr lang="fr-CA" sz="2000" dirty="0" err="1" smtClean="0"/>
                <a:t>then</a:t>
              </a:r>
              <a:r>
                <a:rPr lang="fr-CA" sz="2000" dirty="0" smtClean="0"/>
                <a:t> </a:t>
              </a:r>
              <a:r>
                <a:rPr lang="fr-CA" sz="2000" dirty="0"/>
                <a:t>sent </a:t>
              </a:r>
              <a:r>
                <a:rPr lang="fr-CA" sz="2000" dirty="0" smtClean="0"/>
                <a:t>to Bob</a:t>
              </a:r>
              <a:endParaRPr lang="en-US" sz="2000" dirty="0"/>
            </a:p>
          </p:txBody>
        </p:sp>
        <p:sp>
          <p:nvSpPr>
            <p:cNvPr id="9338" name="Oval 122"/>
            <p:cNvSpPr>
              <a:spLocks noChangeArrowheads="1"/>
            </p:cNvSpPr>
            <p:nvPr/>
          </p:nvSpPr>
          <p:spPr bwMode="auto">
            <a:xfrm>
              <a:off x="1872" y="816"/>
              <a:ext cx="25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8" name="Group 126"/>
          <p:cNvGrpSpPr>
            <a:grpSpLocks/>
          </p:cNvGrpSpPr>
          <p:nvPr/>
        </p:nvGrpSpPr>
        <p:grpSpPr bwMode="auto">
          <a:xfrm>
            <a:off x="5302146" y="3286125"/>
            <a:ext cx="3609622" cy="990600"/>
            <a:chOff x="3343" y="2208"/>
            <a:chExt cx="2177" cy="624"/>
          </a:xfrm>
        </p:grpSpPr>
        <p:sp>
          <p:nvSpPr>
            <p:cNvPr id="11288" name="Text Box 124"/>
            <p:cNvSpPr txBox="1">
              <a:spLocks noChangeArrowheads="1"/>
            </p:cNvSpPr>
            <p:nvPr/>
          </p:nvSpPr>
          <p:spPr bwMode="auto">
            <a:xfrm>
              <a:off x="3557" y="2256"/>
              <a:ext cx="1963" cy="576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 dirty="0"/>
                <a:t> Bob </a:t>
              </a:r>
              <a:r>
                <a:rPr lang="fr-CA" sz="2000" dirty="0" err="1" smtClean="0"/>
                <a:t>generates</a:t>
              </a:r>
              <a:r>
                <a:rPr lang="fr-CA" sz="2000" dirty="0" smtClean="0"/>
                <a:t> a new digest on the original message; the </a:t>
              </a:r>
              <a:r>
                <a:rPr lang="fr-CA" sz="2000" dirty="0" err="1" smtClean="0"/>
                <a:t>two</a:t>
              </a:r>
              <a:r>
                <a:rPr lang="fr-CA" sz="2000" dirty="0" smtClean="0"/>
                <a:t> digests MUST </a:t>
              </a:r>
              <a:r>
                <a:rPr lang="fr-CA" sz="2000" dirty="0" err="1" smtClean="0"/>
                <a:t>then</a:t>
              </a:r>
              <a:r>
                <a:rPr lang="fr-CA" sz="2000" dirty="0" smtClean="0"/>
                <a:t> match.</a:t>
              </a:r>
              <a:endParaRPr lang="en-US" sz="2000" dirty="0">
                <a:solidFill>
                  <a:srgbClr val="FF9933"/>
                </a:solidFill>
              </a:endParaRPr>
            </a:p>
          </p:txBody>
        </p:sp>
        <p:sp>
          <p:nvSpPr>
            <p:cNvPr id="9341" name="Oval 125"/>
            <p:cNvSpPr>
              <a:spLocks noChangeArrowheads="1"/>
            </p:cNvSpPr>
            <p:nvPr/>
          </p:nvSpPr>
          <p:spPr bwMode="auto">
            <a:xfrm>
              <a:off x="3343" y="2208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1307575" y="34290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 dirty="0"/>
              <a:t>Hash(</a:t>
            </a:r>
            <a:r>
              <a:rPr lang="fr-CA" sz="1600" dirty="0">
                <a:solidFill>
                  <a:srgbClr val="FF0000"/>
                </a:solidFill>
              </a:rPr>
              <a:t>A</a:t>
            </a:r>
            <a:r>
              <a:rPr lang="fr-CA" sz="1600" dirty="0"/>
              <a:t>)</a:t>
            </a:r>
            <a:endParaRPr lang="en-US" sz="1600" dirty="0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3074205" y="3467405"/>
            <a:ext cx="990600" cy="3072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 dirty="0" smtClean="0">
                <a:solidFill>
                  <a:srgbClr val="FF0000"/>
                </a:solidFill>
              </a:rPr>
              <a:t>DF90CB2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6269750" y="4696365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 dirty="0" smtClean="0"/>
              <a:t>Hash(</a:t>
            </a:r>
            <a:r>
              <a:rPr lang="fr-CA" sz="1600" dirty="0" smtClean="0">
                <a:solidFill>
                  <a:srgbClr val="339933"/>
                </a:solidFill>
              </a:rPr>
              <a:t>B</a:t>
            </a:r>
            <a:r>
              <a:rPr lang="fr-CA" sz="1600" dirty="0" smtClean="0"/>
              <a:t>)</a:t>
            </a:r>
            <a:endParaRPr lang="en-US" sz="1600" dirty="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308155" y="5656490"/>
            <a:ext cx="990600" cy="3072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 dirty="0" smtClean="0">
                <a:solidFill>
                  <a:srgbClr val="339933"/>
                </a:solidFill>
              </a:rPr>
              <a:t>DF90CB2</a:t>
            </a:r>
            <a:endParaRPr lang="en-US" sz="1600" dirty="0">
              <a:solidFill>
                <a:srgbClr val="339933"/>
              </a:solidFill>
            </a:endParaRPr>
          </a:p>
        </p:txBody>
      </p:sp>
      <p:sp>
        <p:nvSpPr>
          <p:cNvPr id="48" name="Line 71"/>
          <p:cNvSpPr>
            <a:spLocks noChangeShapeType="1"/>
          </p:cNvSpPr>
          <p:nvPr/>
        </p:nvSpPr>
        <p:spPr bwMode="auto">
          <a:xfrm>
            <a:off x="2382915" y="3697835"/>
            <a:ext cx="69129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1"/>
          <p:cNvSpPr>
            <a:spLocks noChangeShapeType="1"/>
          </p:cNvSpPr>
          <p:nvPr/>
        </p:nvSpPr>
        <p:spPr bwMode="auto">
          <a:xfrm>
            <a:off x="5839365" y="5810110"/>
            <a:ext cx="46086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 type="triangle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1"/>
          <p:cNvSpPr>
            <a:spLocks noChangeShapeType="1"/>
          </p:cNvSpPr>
          <p:nvPr/>
        </p:nvSpPr>
        <p:spPr bwMode="auto">
          <a:xfrm>
            <a:off x="6799490" y="5157225"/>
            <a:ext cx="0" cy="422455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4840835" y="5694895"/>
            <a:ext cx="990600" cy="3072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 dirty="0" smtClean="0">
                <a:solidFill>
                  <a:srgbClr val="FF0000"/>
                </a:solidFill>
              </a:rPr>
              <a:t>DF90CB2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2" name="Line 71"/>
          <p:cNvSpPr>
            <a:spLocks noChangeShapeType="1"/>
          </p:cNvSpPr>
          <p:nvPr/>
        </p:nvSpPr>
        <p:spPr bwMode="auto">
          <a:xfrm>
            <a:off x="1768435" y="3044950"/>
            <a:ext cx="0" cy="422455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71"/>
          <p:cNvSpPr>
            <a:spLocks noChangeShapeType="1"/>
          </p:cNvSpPr>
          <p:nvPr/>
        </p:nvSpPr>
        <p:spPr bwMode="auto">
          <a:xfrm>
            <a:off x="5877770" y="4926795"/>
            <a:ext cx="38405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3" grpId="0" animBg="1"/>
      <p:bldP spid="9274" grpId="0" animBg="1"/>
      <p:bldP spid="9275" grpId="0" animBg="1"/>
      <p:bldP spid="9319" grpId="0" animBg="1"/>
      <p:bldP spid="9320" grpId="0" animBg="1"/>
      <p:bldP spid="932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PKI – Digital Signature for non-repudiation - Sending</a:t>
            </a:r>
          </a:p>
        </p:txBody>
      </p:sp>
      <p:sp>
        <p:nvSpPr>
          <p:cNvPr id="38915" name="Content Placeholder 56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9C19C63-B03F-4B62-BBF1-37F034AB4B1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714" name="Rectangle 90"/>
          <p:cNvSpPr>
            <a:spLocks noChangeArrowheads="1"/>
          </p:cNvSpPr>
          <p:nvPr/>
        </p:nvSpPr>
        <p:spPr bwMode="auto">
          <a:xfrm>
            <a:off x="304800" y="933450"/>
            <a:ext cx="8458200" cy="5181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38918" name="Group 11"/>
          <p:cNvGrpSpPr>
            <a:grpSpLocks/>
          </p:cNvGrpSpPr>
          <p:nvPr/>
        </p:nvGrpSpPr>
        <p:grpSpPr bwMode="auto">
          <a:xfrm>
            <a:off x="304800" y="933450"/>
            <a:ext cx="717550" cy="1600200"/>
            <a:chOff x="2326" y="3101"/>
            <a:chExt cx="281" cy="626"/>
          </a:xfrm>
        </p:grpSpPr>
        <p:sp>
          <p:nvSpPr>
            <p:cNvPr id="38968" name="Oval 12"/>
            <p:cNvSpPr>
              <a:spLocks noChangeArrowheads="1"/>
            </p:cNvSpPr>
            <p:nvPr/>
          </p:nvSpPr>
          <p:spPr bwMode="auto">
            <a:xfrm>
              <a:off x="2418" y="3101"/>
              <a:ext cx="95" cy="101"/>
            </a:xfrm>
            <a:prstGeom prst="ellipse">
              <a:avLst/>
            </a:pr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38969" name="Freeform 13"/>
            <p:cNvSpPr>
              <a:spLocks/>
            </p:cNvSpPr>
            <p:nvPr/>
          </p:nvSpPr>
          <p:spPr bwMode="auto">
            <a:xfrm>
              <a:off x="2326" y="3223"/>
              <a:ext cx="281" cy="504"/>
            </a:xfrm>
            <a:custGeom>
              <a:avLst/>
              <a:gdLst>
                <a:gd name="T0" fmla="*/ 208 w 281"/>
                <a:gd name="T1" fmla="*/ 0 h 504"/>
                <a:gd name="T2" fmla="*/ 217 w 281"/>
                <a:gd name="T3" fmla="*/ 3 h 504"/>
                <a:gd name="T4" fmla="*/ 228 w 281"/>
                <a:gd name="T5" fmla="*/ 9 h 504"/>
                <a:gd name="T6" fmla="*/ 232 w 281"/>
                <a:gd name="T7" fmla="*/ 16 h 504"/>
                <a:gd name="T8" fmla="*/ 237 w 281"/>
                <a:gd name="T9" fmla="*/ 24 h 504"/>
                <a:gd name="T10" fmla="*/ 241 w 281"/>
                <a:gd name="T11" fmla="*/ 35 h 504"/>
                <a:gd name="T12" fmla="*/ 280 w 281"/>
                <a:gd name="T13" fmla="*/ 189 h 504"/>
                <a:gd name="T14" fmla="*/ 280 w 281"/>
                <a:gd name="T15" fmla="*/ 201 h 504"/>
                <a:gd name="T16" fmla="*/ 276 w 281"/>
                <a:gd name="T17" fmla="*/ 208 h 504"/>
                <a:gd name="T18" fmla="*/ 268 w 281"/>
                <a:gd name="T19" fmla="*/ 214 h 504"/>
                <a:gd name="T20" fmla="*/ 258 w 281"/>
                <a:gd name="T21" fmla="*/ 214 h 504"/>
                <a:gd name="T22" fmla="*/ 252 w 281"/>
                <a:gd name="T23" fmla="*/ 212 h 504"/>
                <a:gd name="T24" fmla="*/ 244 w 281"/>
                <a:gd name="T25" fmla="*/ 208 h 504"/>
                <a:gd name="T26" fmla="*/ 240 w 281"/>
                <a:gd name="T27" fmla="*/ 201 h 504"/>
                <a:gd name="T28" fmla="*/ 253 w 281"/>
                <a:gd name="T29" fmla="*/ 310 h 504"/>
                <a:gd name="T30" fmla="*/ 202 w 281"/>
                <a:gd name="T31" fmla="*/ 484 h 504"/>
                <a:gd name="T32" fmla="*/ 198 w 281"/>
                <a:gd name="T33" fmla="*/ 494 h 504"/>
                <a:gd name="T34" fmla="*/ 190 w 281"/>
                <a:gd name="T35" fmla="*/ 499 h 504"/>
                <a:gd name="T36" fmla="*/ 184 w 281"/>
                <a:gd name="T37" fmla="*/ 503 h 504"/>
                <a:gd name="T38" fmla="*/ 174 w 281"/>
                <a:gd name="T39" fmla="*/ 503 h 504"/>
                <a:gd name="T40" fmla="*/ 166 w 281"/>
                <a:gd name="T41" fmla="*/ 500 h 504"/>
                <a:gd name="T42" fmla="*/ 159 w 281"/>
                <a:gd name="T43" fmla="*/ 494 h 504"/>
                <a:gd name="T44" fmla="*/ 154 w 281"/>
                <a:gd name="T45" fmla="*/ 487 h 504"/>
                <a:gd name="T46" fmla="*/ 153 w 281"/>
                <a:gd name="T47" fmla="*/ 479 h 504"/>
                <a:gd name="T48" fmla="*/ 127 w 281"/>
                <a:gd name="T49" fmla="*/ 479 h 504"/>
                <a:gd name="T50" fmla="*/ 126 w 281"/>
                <a:gd name="T51" fmla="*/ 487 h 504"/>
                <a:gd name="T52" fmla="*/ 121 w 281"/>
                <a:gd name="T53" fmla="*/ 496 h 504"/>
                <a:gd name="T54" fmla="*/ 114 w 281"/>
                <a:gd name="T55" fmla="*/ 500 h 504"/>
                <a:gd name="T56" fmla="*/ 106 w 281"/>
                <a:gd name="T57" fmla="*/ 503 h 504"/>
                <a:gd name="T58" fmla="*/ 96 w 281"/>
                <a:gd name="T59" fmla="*/ 503 h 504"/>
                <a:gd name="T60" fmla="*/ 90 w 281"/>
                <a:gd name="T61" fmla="*/ 499 h 504"/>
                <a:gd name="T62" fmla="*/ 82 w 281"/>
                <a:gd name="T63" fmla="*/ 494 h 504"/>
                <a:gd name="T64" fmla="*/ 78 w 281"/>
                <a:gd name="T65" fmla="*/ 484 h 504"/>
                <a:gd name="T66" fmla="*/ 78 w 281"/>
                <a:gd name="T67" fmla="*/ 313 h 504"/>
                <a:gd name="T68" fmla="*/ 78 w 281"/>
                <a:gd name="T69" fmla="*/ 71 h 504"/>
                <a:gd name="T70" fmla="*/ 39 w 281"/>
                <a:gd name="T71" fmla="*/ 209 h 504"/>
                <a:gd name="T72" fmla="*/ 31 w 281"/>
                <a:gd name="T73" fmla="*/ 217 h 504"/>
                <a:gd name="T74" fmla="*/ 22 w 281"/>
                <a:gd name="T75" fmla="*/ 220 h 504"/>
                <a:gd name="T76" fmla="*/ 15 w 281"/>
                <a:gd name="T77" fmla="*/ 220 h 504"/>
                <a:gd name="T78" fmla="*/ 4 w 281"/>
                <a:gd name="T79" fmla="*/ 212 h 504"/>
                <a:gd name="T80" fmla="*/ 0 w 281"/>
                <a:gd name="T81" fmla="*/ 202 h 504"/>
                <a:gd name="T82" fmla="*/ 0 w 281"/>
                <a:gd name="T83" fmla="*/ 196 h 504"/>
                <a:gd name="T84" fmla="*/ 40 w 281"/>
                <a:gd name="T85" fmla="*/ 38 h 504"/>
                <a:gd name="T86" fmla="*/ 43 w 281"/>
                <a:gd name="T87" fmla="*/ 28 h 504"/>
                <a:gd name="T88" fmla="*/ 46 w 281"/>
                <a:gd name="T89" fmla="*/ 19 h 504"/>
                <a:gd name="T90" fmla="*/ 52 w 281"/>
                <a:gd name="T91" fmla="*/ 12 h 504"/>
                <a:gd name="T92" fmla="*/ 60 w 281"/>
                <a:gd name="T93" fmla="*/ 4 h 504"/>
                <a:gd name="T94" fmla="*/ 72 w 281"/>
                <a:gd name="T95" fmla="*/ 0 h 5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1" h="504">
                  <a:moveTo>
                    <a:pt x="78" y="0"/>
                  </a:moveTo>
                  <a:lnTo>
                    <a:pt x="205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14" y="3"/>
                  </a:lnTo>
                  <a:lnTo>
                    <a:pt x="217" y="3"/>
                  </a:lnTo>
                  <a:lnTo>
                    <a:pt x="220" y="4"/>
                  </a:lnTo>
                  <a:lnTo>
                    <a:pt x="222" y="7"/>
                  </a:lnTo>
                  <a:lnTo>
                    <a:pt x="228" y="9"/>
                  </a:lnTo>
                  <a:lnTo>
                    <a:pt x="229" y="12"/>
                  </a:lnTo>
                  <a:lnTo>
                    <a:pt x="229" y="15"/>
                  </a:lnTo>
                  <a:lnTo>
                    <a:pt x="232" y="16"/>
                  </a:lnTo>
                  <a:lnTo>
                    <a:pt x="234" y="19"/>
                  </a:lnTo>
                  <a:lnTo>
                    <a:pt x="237" y="22"/>
                  </a:lnTo>
                  <a:lnTo>
                    <a:pt x="237" y="24"/>
                  </a:lnTo>
                  <a:lnTo>
                    <a:pt x="240" y="27"/>
                  </a:lnTo>
                  <a:lnTo>
                    <a:pt x="240" y="31"/>
                  </a:lnTo>
                  <a:lnTo>
                    <a:pt x="241" y="35"/>
                  </a:lnTo>
                  <a:lnTo>
                    <a:pt x="241" y="38"/>
                  </a:lnTo>
                  <a:lnTo>
                    <a:pt x="241" y="43"/>
                  </a:lnTo>
                  <a:lnTo>
                    <a:pt x="280" y="189"/>
                  </a:lnTo>
                  <a:lnTo>
                    <a:pt x="280" y="193"/>
                  </a:lnTo>
                  <a:lnTo>
                    <a:pt x="280" y="196"/>
                  </a:lnTo>
                  <a:lnTo>
                    <a:pt x="280" y="201"/>
                  </a:lnTo>
                  <a:lnTo>
                    <a:pt x="280" y="202"/>
                  </a:lnTo>
                  <a:lnTo>
                    <a:pt x="277" y="205"/>
                  </a:lnTo>
                  <a:lnTo>
                    <a:pt x="276" y="208"/>
                  </a:lnTo>
                  <a:lnTo>
                    <a:pt x="273" y="209"/>
                  </a:lnTo>
                  <a:lnTo>
                    <a:pt x="271" y="212"/>
                  </a:lnTo>
                  <a:lnTo>
                    <a:pt x="268" y="214"/>
                  </a:lnTo>
                  <a:lnTo>
                    <a:pt x="265" y="214"/>
                  </a:lnTo>
                  <a:lnTo>
                    <a:pt x="261" y="214"/>
                  </a:lnTo>
                  <a:lnTo>
                    <a:pt x="258" y="214"/>
                  </a:lnTo>
                  <a:lnTo>
                    <a:pt x="256" y="214"/>
                  </a:lnTo>
                  <a:lnTo>
                    <a:pt x="253" y="214"/>
                  </a:lnTo>
                  <a:lnTo>
                    <a:pt x="252" y="212"/>
                  </a:lnTo>
                  <a:lnTo>
                    <a:pt x="249" y="212"/>
                  </a:lnTo>
                  <a:lnTo>
                    <a:pt x="246" y="209"/>
                  </a:lnTo>
                  <a:lnTo>
                    <a:pt x="244" y="208"/>
                  </a:lnTo>
                  <a:lnTo>
                    <a:pt x="241" y="205"/>
                  </a:lnTo>
                  <a:lnTo>
                    <a:pt x="241" y="202"/>
                  </a:lnTo>
                  <a:lnTo>
                    <a:pt x="240" y="201"/>
                  </a:lnTo>
                  <a:lnTo>
                    <a:pt x="202" y="71"/>
                  </a:lnTo>
                  <a:lnTo>
                    <a:pt x="190" y="71"/>
                  </a:lnTo>
                  <a:lnTo>
                    <a:pt x="253" y="310"/>
                  </a:lnTo>
                  <a:lnTo>
                    <a:pt x="202" y="310"/>
                  </a:lnTo>
                  <a:lnTo>
                    <a:pt x="202" y="479"/>
                  </a:lnTo>
                  <a:lnTo>
                    <a:pt x="202" y="484"/>
                  </a:lnTo>
                  <a:lnTo>
                    <a:pt x="202" y="487"/>
                  </a:lnTo>
                  <a:lnTo>
                    <a:pt x="201" y="488"/>
                  </a:lnTo>
                  <a:lnTo>
                    <a:pt x="198" y="494"/>
                  </a:lnTo>
                  <a:lnTo>
                    <a:pt x="196" y="496"/>
                  </a:lnTo>
                  <a:lnTo>
                    <a:pt x="196" y="499"/>
                  </a:lnTo>
                  <a:lnTo>
                    <a:pt x="190" y="499"/>
                  </a:lnTo>
                  <a:lnTo>
                    <a:pt x="189" y="500"/>
                  </a:lnTo>
                  <a:lnTo>
                    <a:pt x="186" y="503"/>
                  </a:lnTo>
                  <a:lnTo>
                    <a:pt x="184" y="503"/>
                  </a:lnTo>
                  <a:lnTo>
                    <a:pt x="181" y="503"/>
                  </a:lnTo>
                  <a:lnTo>
                    <a:pt x="178" y="503"/>
                  </a:lnTo>
                  <a:lnTo>
                    <a:pt x="174" y="503"/>
                  </a:lnTo>
                  <a:lnTo>
                    <a:pt x="171" y="503"/>
                  </a:lnTo>
                  <a:lnTo>
                    <a:pt x="169" y="500"/>
                  </a:lnTo>
                  <a:lnTo>
                    <a:pt x="166" y="500"/>
                  </a:lnTo>
                  <a:lnTo>
                    <a:pt x="165" y="499"/>
                  </a:lnTo>
                  <a:lnTo>
                    <a:pt x="162" y="496"/>
                  </a:lnTo>
                  <a:lnTo>
                    <a:pt x="159" y="494"/>
                  </a:lnTo>
                  <a:lnTo>
                    <a:pt x="157" y="494"/>
                  </a:lnTo>
                  <a:lnTo>
                    <a:pt x="157" y="488"/>
                  </a:lnTo>
                  <a:lnTo>
                    <a:pt x="154" y="487"/>
                  </a:lnTo>
                  <a:lnTo>
                    <a:pt x="154" y="484"/>
                  </a:lnTo>
                  <a:lnTo>
                    <a:pt x="153" y="481"/>
                  </a:lnTo>
                  <a:lnTo>
                    <a:pt x="153" y="479"/>
                  </a:lnTo>
                  <a:lnTo>
                    <a:pt x="153" y="313"/>
                  </a:lnTo>
                  <a:lnTo>
                    <a:pt x="127" y="313"/>
                  </a:lnTo>
                  <a:lnTo>
                    <a:pt x="127" y="479"/>
                  </a:lnTo>
                  <a:lnTo>
                    <a:pt x="127" y="481"/>
                  </a:lnTo>
                  <a:lnTo>
                    <a:pt x="127" y="484"/>
                  </a:lnTo>
                  <a:lnTo>
                    <a:pt x="126" y="487"/>
                  </a:lnTo>
                  <a:lnTo>
                    <a:pt x="126" y="488"/>
                  </a:lnTo>
                  <a:lnTo>
                    <a:pt x="123" y="494"/>
                  </a:lnTo>
                  <a:lnTo>
                    <a:pt x="121" y="496"/>
                  </a:lnTo>
                  <a:lnTo>
                    <a:pt x="118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1" y="503"/>
                  </a:lnTo>
                  <a:lnTo>
                    <a:pt x="109" y="503"/>
                  </a:lnTo>
                  <a:lnTo>
                    <a:pt x="106" y="503"/>
                  </a:lnTo>
                  <a:lnTo>
                    <a:pt x="102" y="503"/>
                  </a:lnTo>
                  <a:lnTo>
                    <a:pt x="99" y="503"/>
                  </a:lnTo>
                  <a:lnTo>
                    <a:pt x="96" y="503"/>
                  </a:lnTo>
                  <a:lnTo>
                    <a:pt x="94" y="500"/>
                  </a:lnTo>
                  <a:lnTo>
                    <a:pt x="91" y="500"/>
                  </a:lnTo>
                  <a:lnTo>
                    <a:pt x="90" y="499"/>
                  </a:lnTo>
                  <a:lnTo>
                    <a:pt x="87" y="499"/>
                  </a:lnTo>
                  <a:lnTo>
                    <a:pt x="84" y="496"/>
                  </a:lnTo>
                  <a:lnTo>
                    <a:pt x="82" y="494"/>
                  </a:lnTo>
                  <a:lnTo>
                    <a:pt x="79" y="491"/>
                  </a:lnTo>
                  <a:lnTo>
                    <a:pt x="79" y="488"/>
                  </a:lnTo>
                  <a:lnTo>
                    <a:pt x="78" y="484"/>
                  </a:lnTo>
                  <a:lnTo>
                    <a:pt x="78" y="481"/>
                  </a:lnTo>
                  <a:lnTo>
                    <a:pt x="78" y="479"/>
                  </a:lnTo>
                  <a:lnTo>
                    <a:pt x="78" y="313"/>
                  </a:lnTo>
                  <a:lnTo>
                    <a:pt x="28" y="313"/>
                  </a:lnTo>
                  <a:lnTo>
                    <a:pt x="90" y="71"/>
                  </a:lnTo>
                  <a:lnTo>
                    <a:pt x="78" y="71"/>
                  </a:lnTo>
                  <a:lnTo>
                    <a:pt x="40" y="202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36" y="212"/>
                  </a:lnTo>
                  <a:lnTo>
                    <a:pt x="34" y="214"/>
                  </a:lnTo>
                  <a:lnTo>
                    <a:pt x="31" y="217"/>
                  </a:lnTo>
                  <a:lnTo>
                    <a:pt x="28" y="217"/>
                  </a:lnTo>
                  <a:lnTo>
                    <a:pt x="27" y="220"/>
                  </a:lnTo>
                  <a:lnTo>
                    <a:pt x="22" y="220"/>
                  </a:lnTo>
                  <a:lnTo>
                    <a:pt x="19" y="220"/>
                  </a:lnTo>
                  <a:lnTo>
                    <a:pt x="16" y="220"/>
                  </a:lnTo>
                  <a:lnTo>
                    <a:pt x="15" y="220"/>
                  </a:lnTo>
                  <a:lnTo>
                    <a:pt x="9" y="217"/>
                  </a:lnTo>
                  <a:lnTo>
                    <a:pt x="7" y="214"/>
                  </a:lnTo>
                  <a:lnTo>
                    <a:pt x="4" y="212"/>
                  </a:lnTo>
                  <a:lnTo>
                    <a:pt x="3" y="208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6"/>
                  </a:lnTo>
                  <a:lnTo>
                    <a:pt x="0" y="193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2" y="12"/>
                  </a:lnTo>
                  <a:lnTo>
                    <a:pt x="55" y="9"/>
                  </a:lnTo>
                  <a:lnTo>
                    <a:pt x="58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AutoShape 18"/>
          <p:cNvSpPr>
            <a:spLocks noChangeArrowheads="1"/>
          </p:cNvSpPr>
          <p:nvPr/>
        </p:nvSpPr>
        <p:spPr bwMode="auto">
          <a:xfrm flipV="1">
            <a:off x="1143000" y="928688"/>
            <a:ext cx="990600" cy="11430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sz="1200"/>
              <a:t>Important Order</a:t>
            </a:r>
          </a:p>
          <a:p>
            <a:pPr eaLnBrk="0" hangingPunct="0"/>
            <a:r>
              <a:rPr lang="fr-CA" sz="1200"/>
              <a:t>ATN: Private Group</a:t>
            </a:r>
            <a:endParaRPr lang="en-US" sz="1200"/>
          </a:p>
        </p:txBody>
      </p:sp>
      <p:grpSp>
        <p:nvGrpSpPr>
          <p:cNvPr id="38920" name="Group 31"/>
          <p:cNvGrpSpPr>
            <a:grpSpLocks/>
          </p:cNvGrpSpPr>
          <p:nvPr/>
        </p:nvGrpSpPr>
        <p:grpSpPr bwMode="auto">
          <a:xfrm>
            <a:off x="228600" y="2686050"/>
            <a:ext cx="2328863" cy="685800"/>
            <a:chOff x="165" y="816"/>
            <a:chExt cx="1467" cy="432"/>
          </a:xfrm>
        </p:grpSpPr>
        <p:sp>
          <p:nvSpPr>
            <p:cNvPr id="38966" name="Text Box 32"/>
            <p:cNvSpPr txBox="1">
              <a:spLocks noChangeArrowheads="1"/>
            </p:cNvSpPr>
            <p:nvPr/>
          </p:nvSpPr>
          <p:spPr bwMode="auto">
            <a:xfrm>
              <a:off x="384" y="864"/>
              <a:ext cx="1248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Alice writes a message to Bob</a:t>
              </a:r>
              <a:endParaRPr lang="en-US" sz="2000"/>
            </a:p>
          </p:txBody>
        </p:sp>
        <p:sp>
          <p:nvSpPr>
            <p:cNvPr id="26657" name="Oval 33"/>
            <p:cNvSpPr>
              <a:spLocks noChangeArrowheads="1"/>
            </p:cNvSpPr>
            <p:nvPr/>
          </p:nvSpPr>
          <p:spPr bwMode="auto">
            <a:xfrm>
              <a:off x="165" y="816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990600" y="3506788"/>
            <a:ext cx="6553200" cy="1905000"/>
            <a:chOff x="624" y="2448"/>
            <a:chExt cx="4128" cy="1200"/>
          </a:xfrm>
        </p:grpSpPr>
        <p:sp>
          <p:nvSpPr>
            <p:cNvPr id="38964" name="Rectangle 70"/>
            <p:cNvSpPr>
              <a:spLocks noChangeArrowheads="1"/>
            </p:cNvSpPr>
            <p:nvPr/>
          </p:nvSpPr>
          <p:spPr bwMode="auto">
            <a:xfrm>
              <a:off x="624" y="2448"/>
              <a:ext cx="1296" cy="120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38965" name="Line 71"/>
            <p:cNvSpPr>
              <a:spLocks noChangeShapeType="1"/>
            </p:cNvSpPr>
            <p:nvPr/>
          </p:nvSpPr>
          <p:spPr bwMode="auto">
            <a:xfrm>
              <a:off x="1920" y="2976"/>
              <a:ext cx="283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2895600" y="928688"/>
            <a:ext cx="2328863" cy="2443162"/>
            <a:chOff x="1824" y="717"/>
            <a:chExt cx="1467" cy="1539"/>
          </a:xfrm>
        </p:grpSpPr>
        <p:grpSp>
          <p:nvGrpSpPr>
            <p:cNvPr id="38956" name="Group 40"/>
            <p:cNvGrpSpPr>
              <a:grpSpLocks/>
            </p:cNvGrpSpPr>
            <p:nvPr/>
          </p:nvGrpSpPr>
          <p:grpSpPr bwMode="auto">
            <a:xfrm>
              <a:off x="1920" y="720"/>
              <a:ext cx="452" cy="1008"/>
              <a:chOff x="2326" y="3101"/>
              <a:chExt cx="281" cy="626"/>
            </a:xfrm>
          </p:grpSpPr>
          <p:sp>
            <p:nvSpPr>
              <p:cNvPr id="38962" name="Oval 41"/>
              <p:cNvSpPr>
                <a:spLocks noChangeArrowheads="1"/>
              </p:cNvSpPr>
              <p:nvPr/>
            </p:nvSpPr>
            <p:spPr bwMode="auto">
              <a:xfrm>
                <a:off x="2418" y="3101"/>
                <a:ext cx="95" cy="101"/>
              </a:xfrm>
              <a:prstGeom prst="ellipse">
                <a:avLst/>
              </a:pr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38963" name="Freeform 42"/>
              <p:cNvSpPr>
                <a:spLocks/>
              </p:cNvSpPr>
              <p:nvPr/>
            </p:nvSpPr>
            <p:spPr bwMode="auto">
              <a:xfrm>
                <a:off x="2326" y="3223"/>
                <a:ext cx="281" cy="504"/>
              </a:xfrm>
              <a:custGeom>
                <a:avLst/>
                <a:gdLst>
                  <a:gd name="T0" fmla="*/ 208 w 281"/>
                  <a:gd name="T1" fmla="*/ 0 h 504"/>
                  <a:gd name="T2" fmla="*/ 217 w 281"/>
                  <a:gd name="T3" fmla="*/ 3 h 504"/>
                  <a:gd name="T4" fmla="*/ 228 w 281"/>
                  <a:gd name="T5" fmla="*/ 9 h 504"/>
                  <a:gd name="T6" fmla="*/ 232 w 281"/>
                  <a:gd name="T7" fmla="*/ 16 h 504"/>
                  <a:gd name="T8" fmla="*/ 237 w 281"/>
                  <a:gd name="T9" fmla="*/ 24 h 504"/>
                  <a:gd name="T10" fmla="*/ 241 w 281"/>
                  <a:gd name="T11" fmla="*/ 35 h 504"/>
                  <a:gd name="T12" fmla="*/ 280 w 281"/>
                  <a:gd name="T13" fmla="*/ 189 h 504"/>
                  <a:gd name="T14" fmla="*/ 280 w 281"/>
                  <a:gd name="T15" fmla="*/ 201 h 504"/>
                  <a:gd name="T16" fmla="*/ 276 w 281"/>
                  <a:gd name="T17" fmla="*/ 208 h 504"/>
                  <a:gd name="T18" fmla="*/ 268 w 281"/>
                  <a:gd name="T19" fmla="*/ 214 h 504"/>
                  <a:gd name="T20" fmla="*/ 258 w 281"/>
                  <a:gd name="T21" fmla="*/ 214 h 504"/>
                  <a:gd name="T22" fmla="*/ 252 w 281"/>
                  <a:gd name="T23" fmla="*/ 212 h 504"/>
                  <a:gd name="T24" fmla="*/ 244 w 281"/>
                  <a:gd name="T25" fmla="*/ 208 h 504"/>
                  <a:gd name="T26" fmla="*/ 240 w 281"/>
                  <a:gd name="T27" fmla="*/ 201 h 504"/>
                  <a:gd name="T28" fmla="*/ 253 w 281"/>
                  <a:gd name="T29" fmla="*/ 310 h 504"/>
                  <a:gd name="T30" fmla="*/ 202 w 281"/>
                  <a:gd name="T31" fmla="*/ 484 h 504"/>
                  <a:gd name="T32" fmla="*/ 198 w 281"/>
                  <a:gd name="T33" fmla="*/ 494 h 504"/>
                  <a:gd name="T34" fmla="*/ 190 w 281"/>
                  <a:gd name="T35" fmla="*/ 499 h 504"/>
                  <a:gd name="T36" fmla="*/ 184 w 281"/>
                  <a:gd name="T37" fmla="*/ 503 h 504"/>
                  <a:gd name="T38" fmla="*/ 174 w 281"/>
                  <a:gd name="T39" fmla="*/ 503 h 504"/>
                  <a:gd name="T40" fmla="*/ 166 w 281"/>
                  <a:gd name="T41" fmla="*/ 500 h 504"/>
                  <a:gd name="T42" fmla="*/ 159 w 281"/>
                  <a:gd name="T43" fmla="*/ 494 h 504"/>
                  <a:gd name="T44" fmla="*/ 154 w 281"/>
                  <a:gd name="T45" fmla="*/ 487 h 504"/>
                  <a:gd name="T46" fmla="*/ 153 w 281"/>
                  <a:gd name="T47" fmla="*/ 479 h 504"/>
                  <a:gd name="T48" fmla="*/ 127 w 281"/>
                  <a:gd name="T49" fmla="*/ 479 h 504"/>
                  <a:gd name="T50" fmla="*/ 126 w 281"/>
                  <a:gd name="T51" fmla="*/ 487 h 504"/>
                  <a:gd name="T52" fmla="*/ 121 w 281"/>
                  <a:gd name="T53" fmla="*/ 496 h 504"/>
                  <a:gd name="T54" fmla="*/ 114 w 281"/>
                  <a:gd name="T55" fmla="*/ 500 h 504"/>
                  <a:gd name="T56" fmla="*/ 106 w 281"/>
                  <a:gd name="T57" fmla="*/ 503 h 504"/>
                  <a:gd name="T58" fmla="*/ 96 w 281"/>
                  <a:gd name="T59" fmla="*/ 503 h 504"/>
                  <a:gd name="T60" fmla="*/ 90 w 281"/>
                  <a:gd name="T61" fmla="*/ 499 h 504"/>
                  <a:gd name="T62" fmla="*/ 82 w 281"/>
                  <a:gd name="T63" fmla="*/ 494 h 504"/>
                  <a:gd name="T64" fmla="*/ 78 w 281"/>
                  <a:gd name="T65" fmla="*/ 484 h 504"/>
                  <a:gd name="T66" fmla="*/ 78 w 281"/>
                  <a:gd name="T67" fmla="*/ 313 h 504"/>
                  <a:gd name="T68" fmla="*/ 78 w 281"/>
                  <a:gd name="T69" fmla="*/ 71 h 504"/>
                  <a:gd name="T70" fmla="*/ 39 w 281"/>
                  <a:gd name="T71" fmla="*/ 209 h 504"/>
                  <a:gd name="T72" fmla="*/ 31 w 281"/>
                  <a:gd name="T73" fmla="*/ 217 h 504"/>
                  <a:gd name="T74" fmla="*/ 22 w 281"/>
                  <a:gd name="T75" fmla="*/ 220 h 504"/>
                  <a:gd name="T76" fmla="*/ 15 w 281"/>
                  <a:gd name="T77" fmla="*/ 220 h 504"/>
                  <a:gd name="T78" fmla="*/ 4 w 281"/>
                  <a:gd name="T79" fmla="*/ 212 h 504"/>
                  <a:gd name="T80" fmla="*/ 0 w 281"/>
                  <a:gd name="T81" fmla="*/ 202 h 504"/>
                  <a:gd name="T82" fmla="*/ 0 w 281"/>
                  <a:gd name="T83" fmla="*/ 196 h 504"/>
                  <a:gd name="T84" fmla="*/ 40 w 281"/>
                  <a:gd name="T85" fmla="*/ 38 h 504"/>
                  <a:gd name="T86" fmla="*/ 43 w 281"/>
                  <a:gd name="T87" fmla="*/ 28 h 504"/>
                  <a:gd name="T88" fmla="*/ 46 w 281"/>
                  <a:gd name="T89" fmla="*/ 19 h 504"/>
                  <a:gd name="T90" fmla="*/ 52 w 281"/>
                  <a:gd name="T91" fmla="*/ 12 h 504"/>
                  <a:gd name="T92" fmla="*/ 60 w 281"/>
                  <a:gd name="T93" fmla="*/ 4 h 504"/>
                  <a:gd name="T94" fmla="*/ 72 w 281"/>
                  <a:gd name="T95" fmla="*/ 0 h 50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81" h="504">
                    <a:moveTo>
                      <a:pt x="78" y="0"/>
                    </a:moveTo>
                    <a:lnTo>
                      <a:pt x="205" y="0"/>
                    </a:lnTo>
                    <a:lnTo>
                      <a:pt x="208" y="0"/>
                    </a:lnTo>
                    <a:lnTo>
                      <a:pt x="210" y="0"/>
                    </a:lnTo>
                    <a:lnTo>
                      <a:pt x="214" y="3"/>
                    </a:lnTo>
                    <a:lnTo>
                      <a:pt x="217" y="3"/>
                    </a:lnTo>
                    <a:lnTo>
                      <a:pt x="220" y="4"/>
                    </a:lnTo>
                    <a:lnTo>
                      <a:pt x="222" y="7"/>
                    </a:lnTo>
                    <a:lnTo>
                      <a:pt x="228" y="9"/>
                    </a:lnTo>
                    <a:lnTo>
                      <a:pt x="229" y="12"/>
                    </a:lnTo>
                    <a:lnTo>
                      <a:pt x="229" y="15"/>
                    </a:lnTo>
                    <a:lnTo>
                      <a:pt x="232" y="16"/>
                    </a:lnTo>
                    <a:lnTo>
                      <a:pt x="234" y="19"/>
                    </a:lnTo>
                    <a:lnTo>
                      <a:pt x="237" y="22"/>
                    </a:lnTo>
                    <a:lnTo>
                      <a:pt x="237" y="24"/>
                    </a:lnTo>
                    <a:lnTo>
                      <a:pt x="240" y="27"/>
                    </a:lnTo>
                    <a:lnTo>
                      <a:pt x="240" y="31"/>
                    </a:lnTo>
                    <a:lnTo>
                      <a:pt x="241" y="35"/>
                    </a:lnTo>
                    <a:lnTo>
                      <a:pt x="241" y="38"/>
                    </a:lnTo>
                    <a:lnTo>
                      <a:pt x="241" y="43"/>
                    </a:lnTo>
                    <a:lnTo>
                      <a:pt x="280" y="189"/>
                    </a:lnTo>
                    <a:lnTo>
                      <a:pt x="280" y="193"/>
                    </a:lnTo>
                    <a:lnTo>
                      <a:pt x="280" y="196"/>
                    </a:lnTo>
                    <a:lnTo>
                      <a:pt x="280" y="201"/>
                    </a:lnTo>
                    <a:lnTo>
                      <a:pt x="280" y="202"/>
                    </a:lnTo>
                    <a:lnTo>
                      <a:pt x="277" y="205"/>
                    </a:lnTo>
                    <a:lnTo>
                      <a:pt x="276" y="208"/>
                    </a:lnTo>
                    <a:lnTo>
                      <a:pt x="273" y="209"/>
                    </a:lnTo>
                    <a:lnTo>
                      <a:pt x="271" y="212"/>
                    </a:lnTo>
                    <a:lnTo>
                      <a:pt x="268" y="214"/>
                    </a:lnTo>
                    <a:lnTo>
                      <a:pt x="265" y="214"/>
                    </a:lnTo>
                    <a:lnTo>
                      <a:pt x="261" y="214"/>
                    </a:lnTo>
                    <a:lnTo>
                      <a:pt x="258" y="214"/>
                    </a:lnTo>
                    <a:lnTo>
                      <a:pt x="256" y="214"/>
                    </a:lnTo>
                    <a:lnTo>
                      <a:pt x="253" y="214"/>
                    </a:lnTo>
                    <a:lnTo>
                      <a:pt x="252" y="212"/>
                    </a:lnTo>
                    <a:lnTo>
                      <a:pt x="249" y="212"/>
                    </a:lnTo>
                    <a:lnTo>
                      <a:pt x="246" y="209"/>
                    </a:lnTo>
                    <a:lnTo>
                      <a:pt x="244" y="208"/>
                    </a:lnTo>
                    <a:lnTo>
                      <a:pt x="241" y="205"/>
                    </a:lnTo>
                    <a:lnTo>
                      <a:pt x="241" y="202"/>
                    </a:lnTo>
                    <a:lnTo>
                      <a:pt x="240" y="201"/>
                    </a:lnTo>
                    <a:lnTo>
                      <a:pt x="202" y="71"/>
                    </a:lnTo>
                    <a:lnTo>
                      <a:pt x="190" y="71"/>
                    </a:lnTo>
                    <a:lnTo>
                      <a:pt x="253" y="310"/>
                    </a:lnTo>
                    <a:lnTo>
                      <a:pt x="202" y="310"/>
                    </a:lnTo>
                    <a:lnTo>
                      <a:pt x="202" y="479"/>
                    </a:lnTo>
                    <a:lnTo>
                      <a:pt x="202" y="484"/>
                    </a:lnTo>
                    <a:lnTo>
                      <a:pt x="202" y="487"/>
                    </a:lnTo>
                    <a:lnTo>
                      <a:pt x="201" y="488"/>
                    </a:lnTo>
                    <a:lnTo>
                      <a:pt x="198" y="494"/>
                    </a:lnTo>
                    <a:lnTo>
                      <a:pt x="196" y="496"/>
                    </a:lnTo>
                    <a:lnTo>
                      <a:pt x="196" y="499"/>
                    </a:lnTo>
                    <a:lnTo>
                      <a:pt x="190" y="499"/>
                    </a:lnTo>
                    <a:lnTo>
                      <a:pt x="189" y="500"/>
                    </a:lnTo>
                    <a:lnTo>
                      <a:pt x="186" y="503"/>
                    </a:lnTo>
                    <a:lnTo>
                      <a:pt x="184" y="503"/>
                    </a:lnTo>
                    <a:lnTo>
                      <a:pt x="181" y="503"/>
                    </a:lnTo>
                    <a:lnTo>
                      <a:pt x="178" y="503"/>
                    </a:lnTo>
                    <a:lnTo>
                      <a:pt x="174" y="503"/>
                    </a:lnTo>
                    <a:lnTo>
                      <a:pt x="171" y="503"/>
                    </a:lnTo>
                    <a:lnTo>
                      <a:pt x="169" y="500"/>
                    </a:lnTo>
                    <a:lnTo>
                      <a:pt x="166" y="500"/>
                    </a:lnTo>
                    <a:lnTo>
                      <a:pt x="165" y="499"/>
                    </a:lnTo>
                    <a:lnTo>
                      <a:pt x="162" y="496"/>
                    </a:lnTo>
                    <a:lnTo>
                      <a:pt x="159" y="494"/>
                    </a:lnTo>
                    <a:lnTo>
                      <a:pt x="157" y="494"/>
                    </a:lnTo>
                    <a:lnTo>
                      <a:pt x="157" y="488"/>
                    </a:lnTo>
                    <a:lnTo>
                      <a:pt x="154" y="487"/>
                    </a:lnTo>
                    <a:lnTo>
                      <a:pt x="154" y="484"/>
                    </a:lnTo>
                    <a:lnTo>
                      <a:pt x="153" y="481"/>
                    </a:lnTo>
                    <a:lnTo>
                      <a:pt x="153" y="479"/>
                    </a:lnTo>
                    <a:lnTo>
                      <a:pt x="153" y="313"/>
                    </a:lnTo>
                    <a:lnTo>
                      <a:pt x="127" y="313"/>
                    </a:lnTo>
                    <a:lnTo>
                      <a:pt x="127" y="479"/>
                    </a:lnTo>
                    <a:lnTo>
                      <a:pt x="127" y="481"/>
                    </a:lnTo>
                    <a:lnTo>
                      <a:pt x="127" y="484"/>
                    </a:lnTo>
                    <a:lnTo>
                      <a:pt x="126" y="487"/>
                    </a:lnTo>
                    <a:lnTo>
                      <a:pt x="126" y="488"/>
                    </a:lnTo>
                    <a:lnTo>
                      <a:pt x="123" y="494"/>
                    </a:lnTo>
                    <a:lnTo>
                      <a:pt x="121" y="496"/>
                    </a:lnTo>
                    <a:lnTo>
                      <a:pt x="118" y="499"/>
                    </a:lnTo>
                    <a:lnTo>
                      <a:pt x="115" y="499"/>
                    </a:lnTo>
                    <a:lnTo>
                      <a:pt x="114" y="500"/>
                    </a:lnTo>
                    <a:lnTo>
                      <a:pt x="111" y="503"/>
                    </a:lnTo>
                    <a:lnTo>
                      <a:pt x="109" y="503"/>
                    </a:lnTo>
                    <a:lnTo>
                      <a:pt x="106" y="503"/>
                    </a:lnTo>
                    <a:lnTo>
                      <a:pt x="102" y="503"/>
                    </a:lnTo>
                    <a:lnTo>
                      <a:pt x="99" y="503"/>
                    </a:lnTo>
                    <a:lnTo>
                      <a:pt x="96" y="503"/>
                    </a:lnTo>
                    <a:lnTo>
                      <a:pt x="94" y="500"/>
                    </a:lnTo>
                    <a:lnTo>
                      <a:pt x="91" y="500"/>
                    </a:lnTo>
                    <a:lnTo>
                      <a:pt x="90" y="499"/>
                    </a:lnTo>
                    <a:lnTo>
                      <a:pt x="87" y="499"/>
                    </a:lnTo>
                    <a:lnTo>
                      <a:pt x="84" y="496"/>
                    </a:lnTo>
                    <a:lnTo>
                      <a:pt x="82" y="494"/>
                    </a:lnTo>
                    <a:lnTo>
                      <a:pt x="79" y="491"/>
                    </a:lnTo>
                    <a:lnTo>
                      <a:pt x="79" y="488"/>
                    </a:lnTo>
                    <a:lnTo>
                      <a:pt x="78" y="484"/>
                    </a:lnTo>
                    <a:lnTo>
                      <a:pt x="78" y="481"/>
                    </a:lnTo>
                    <a:lnTo>
                      <a:pt x="78" y="479"/>
                    </a:lnTo>
                    <a:lnTo>
                      <a:pt x="78" y="313"/>
                    </a:lnTo>
                    <a:lnTo>
                      <a:pt x="28" y="313"/>
                    </a:lnTo>
                    <a:lnTo>
                      <a:pt x="90" y="71"/>
                    </a:lnTo>
                    <a:lnTo>
                      <a:pt x="78" y="71"/>
                    </a:lnTo>
                    <a:lnTo>
                      <a:pt x="40" y="202"/>
                    </a:lnTo>
                    <a:lnTo>
                      <a:pt x="39" y="205"/>
                    </a:lnTo>
                    <a:lnTo>
                      <a:pt x="39" y="209"/>
                    </a:lnTo>
                    <a:lnTo>
                      <a:pt x="36" y="212"/>
                    </a:lnTo>
                    <a:lnTo>
                      <a:pt x="34" y="214"/>
                    </a:lnTo>
                    <a:lnTo>
                      <a:pt x="31" y="217"/>
                    </a:lnTo>
                    <a:lnTo>
                      <a:pt x="28" y="217"/>
                    </a:lnTo>
                    <a:lnTo>
                      <a:pt x="27" y="220"/>
                    </a:lnTo>
                    <a:lnTo>
                      <a:pt x="22" y="220"/>
                    </a:lnTo>
                    <a:lnTo>
                      <a:pt x="19" y="220"/>
                    </a:lnTo>
                    <a:lnTo>
                      <a:pt x="16" y="220"/>
                    </a:lnTo>
                    <a:lnTo>
                      <a:pt x="15" y="220"/>
                    </a:lnTo>
                    <a:lnTo>
                      <a:pt x="9" y="217"/>
                    </a:lnTo>
                    <a:lnTo>
                      <a:pt x="7" y="214"/>
                    </a:lnTo>
                    <a:lnTo>
                      <a:pt x="4" y="212"/>
                    </a:lnTo>
                    <a:lnTo>
                      <a:pt x="3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1"/>
                    </a:lnTo>
                    <a:lnTo>
                      <a:pt x="0" y="198"/>
                    </a:lnTo>
                    <a:lnTo>
                      <a:pt x="0" y="196"/>
                    </a:lnTo>
                    <a:lnTo>
                      <a:pt x="0" y="193"/>
                    </a:lnTo>
                    <a:lnTo>
                      <a:pt x="39" y="40"/>
                    </a:lnTo>
                    <a:lnTo>
                      <a:pt x="40" y="38"/>
                    </a:lnTo>
                    <a:lnTo>
                      <a:pt x="40" y="34"/>
                    </a:lnTo>
                    <a:lnTo>
                      <a:pt x="40" y="31"/>
                    </a:lnTo>
                    <a:lnTo>
                      <a:pt x="43" y="28"/>
                    </a:lnTo>
                    <a:lnTo>
                      <a:pt x="43" y="27"/>
                    </a:lnTo>
                    <a:lnTo>
                      <a:pt x="43" y="24"/>
                    </a:lnTo>
                    <a:lnTo>
                      <a:pt x="46" y="19"/>
                    </a:lnTo>
                    <a:lnTo>
                      <a:pt x="48" y="16"/>
                    </a:lnTo>
                    <a:lnTo>
                      <a:pt x="51" y="15"/>
                    </a:lnTo>
                    <a:lnTo>
                      <a:pt x="52" y="12"/>
                    </a:lnTo>
                    <a:lnTo>
                      <a:pt x="55" y="9"/>
                    </a:lnTo>
                    <a:lnTo>
                      <a:pt x="58" y="7"/>
                    </a:lnTo>
                    <a:lnTo>
                      <a:pt x="60" y="4"/>
                    </a:lnTo>
                    <a:lnTo>
                      <a:pt x="63" y="3"/>
                    </a:lnTo>
                    <a:lnTo>
                      <a:pt x="67" y="3"/>
                    </a:lnTo>
                    <a:lnTo>
                      <a:pt x="72" y="0"/>
                    </a:lnTo>
                    <a:lnTo>
                      <a:pt x="78" y="0"/>
                    </a:lnTo>
                  </a:path>
                </a:pathLst>
              </a:cu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57" name="AutoShape 43"/>
            <p:cNvSpPr>
              <a:spLocks noChangeArrowheads="1"/>
            </p:cNvSpPr>
            <p:nvPr/>
          </p:nvSpPr>
          <p:spPr bwMode="auto">
            <a:xfrm flipV="1">
              <a:off x="2448" y="717"/>
              <a:ext cx="624" cy="720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sz="1200"/>
                <a:t>Important Order</a:t>
              </a:r>
            </a:p>
            <a:p>
              <a:pPr eaLnBrk="0" hangingPunct="0"/>
              <a:r>
                <a:rPr lang="fr-CA" sz="1200"/>
                <a:t>ATN: Private Group</a:t>
              </a:r>
              <a:endParaRPr lang="en-US" sz="1200"/>
            </a:p>
          </p:txBody>
        </p:sp>
        <p:sp>
          <p:nvSpPr>
            <p:cNvPr id="38958" name="Rectangle 44"/>
            <p:cNvSpPr>
              <a:spLocks noChangeArrowheads="1"/>
            </p:cNvSpPr>
            <p:nvPr/>
          </p:nvSpPr>
          <p:spPr bwMode="auto">
            <a:xfrm>
              <a:off x="2448" y="1533"/>
              <a:ext cx="62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1600"/>
                <a:t>Hash(A)</a:t>
              </a:r>
              <a:endParaRPr lang="en-US" sz="1600"/>
            </a:p>
          </p:txBody>
        </p:sp>
        <p:grpSp>
          <p:nvGrpSpPr>
            <p:cNvPr id="38959" name="Group 73"/>
            <p:cNvGrpSpPr>
              <a:grpSpLocks/>
            </p:cNvGrpSpPr>
            <p:nvPr/>
          </p:nvGrpSpPr>
          <p:grpSpPr bwMode="auto">
            <a:xfrm>
              <a:off x="1824" y="1824"/>
              <a:ext cx="1467" cy="432"/>
              <a:chOff x="165" y="816"/>
              <a:chExt cx="1467" cy="432"/>
            </a:xfrm>
          </p:grpSpPr>
          <p:sp>
            <p:nvSpPr>
              <p:cNvPr id="38960" name="Text Box 74"/>
              <p:cNvSpPr txBox="1">
                <a:spLocks noChangeArrowheads="1"/>
              </p:cNvSpPr>
              <p:nvPr/>
            </p:nvSpPr>
            <p:spPr bwMode="auto">
              <a:xfrm>
                <a:off x="384" y="864"/>
                <a:ext cx="1248" cy="384"/>
              </a:xfrm>
              <a:prstGeom prst="rect">
                <a:avLst/>
              </a:prstGeom>
              <a:gradFill rotWithShape="0">
                <a:gsLst>
                  <a:gs pos="0">
                    <a:srgbClr val="FBFDFF"/>
                  </a:gs>
                  <a:gs pos="100000">
                    <a:srgbClr val="99CCFF"/>
                  </a:gs>
                </a:gsLst>
                <a:lin ang="5400000" scaled="1"/>
              </a:gradFill>
              <a:ln w="9525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969696"/>
                </a:outerShdw>
              </a:effectLst>
            </p:spPr>
            <p:txBody>
              <a:bodyPr tIns="27432" bIns="27432" anchor="ctr"/>
              <a:lstStyle/>
              <a:p>
                <a:pPr eaLnBrk="0" hangingPunct="0"/>
                <a:r>
                  <a:rPr lang="fr-CA" sz="2000"/>
                  <a:t>Hash of message is created</a:t>
                </a:r>
                <a:endParaRPr lang="en-US" sz="2000"/>
              </a:p>
            </p:txBody>
          </p:sp>
          <p:sp>
            <p:nvSpPr>
              <p:cNvPr id="26699" name="Oval 75"/>
              <p:cNvSpPr>
                <a:spLocks noChangeArrowheads="1"/>
              </p:cNvSpPr>
              <p:nvPr/>
            </p:nvSpPr>
            <p:spPr bwMode="auto">
              <a:xfrm>
                <a:off x="165" y="816"/>
                <a:ext cx="267" cy="235"/>
              </a:xfrm>
              <a:prstGeom prst="ellipse">
                <a:avLst/>
              </a:prstGeom>
              <a:gradFill rotWithShape="0">
                <a:gsLst>
                  <a:gs pos="0">
                    <a:srgbClr val="FF0000">
                      <a:gamma/>
                      <a:tint val="63922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tIns="27432" bIns="27432" anchor="ctr"/>
              <a:lstStyle/>
              <a:p>
                <a:pPr algn="ctr" eaLnBrk="0" hangingPunct="0">
                  <a:defRPr/>
                </a:pPr>
                <a:r>
                  <a:rPr lang="fr-CA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</a:t>
                </a: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5715000" y="928688"/>
            <a:ext cx="2438400" cy="2824162"/>
            <a:chOff x="3600" y="717"/>
            <a:chExt cx="1536" cy="1779"/>
          </a:xfrm>
        </p:grpSpPr>
        <p:grpSp>
          <p:nvGrpSpPr>
            <p:cNvPr id="38948" name="Group 45"/>
            <p:cNvGrpSpPr>
              <a:grpSpLocks/>
            </p:cNvGrpSpPr>
            <p:nvPr/>
          </p:nvGrpSpPr>
          <p:grpSpPr bwMode="auto">
            <a:xfrm>
              <a:off x="3648" y="720"/>
              <a:ext cx="452" cy="1008"/>
              <a:chOff x="2326" y="3101"/>
              <a:chExt cx="281" cy="626"/>
            </a:xfrm>
          </p:grpSpPr>
          <p:sp>
            <p:nvSpPr>
              <p:cNvPr id="38954" name="Oval 46"/>
              <p:cNvSpPr>
                <a:spLocks noChangeArrowheads="1"/>
              </p:cNvSpPr>
              <p:nvPr/>
            </p:nvSpPr>
            <p:spPr bwMode="auto">
              <a:xfrm>
                <a:off x="2418" y="3101"/>
                <a:ext cx="95" cy="101"/>
              </a:xfrm>
              <a:prstGeom prst="ellipse">
                <a:avLst/>
              </a:pr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38955" name="Freeform 47"/>
              <p:cNvSpPr>
                <a:spLocks/>
              </p:cNvSpPr>
              <p:nvPr/>
            </p:nvSpPr>
            <p:spPr bwMode="auto">
              <a:xfrm>
                <a:off x="2326" y="3223"/>
                <a:ext cx="281" cy="504"/>
              </a:xfrm>
              <a:custGeom>
                <a:avLst/>
                <a:gdLst>
                  <a:gd name="T0" fmla="*/ 208 w 281"/>
                  <a:gd name="T1" fmla="*/ 0 h 504"/>
                  <a:gd name="T2" fmla="*/ 217 w 281"/>
                  <a:gd name="T3" fmla="*/ 3 h 504"/>
                  <a:gd name="T4" fmla="*/ 228 w 281"/>
                  <a:gd name="T5" fmla="*/ 9 h 504"/>
                  <a:gd name="T6" fmla="*/ 232 w 281"/>
                  <a:gd name="T7" fmla="*/ 16 h 504"/>
                  <a:gd name="T8" fmla="*/ 237 w 281"/>
                  <a:gd name="T9" fmla="*/ 24 h 504"/>
                  <a:gd name="T10" fmla="*/ 241 w 281"/>
                  <a:gd name="T11" fmla="*/ 35 h 504"/>
                  <a:gd name="T12" fmla="*/ 280 w 281"/>
                  <a:gd name="T13" fmla="*/ 189 h 504"/>
                  <a:gd name="T14" fmla="*/ 280 w 281"/>
                  <a:gd name="T15" fmla="*/ 201 h 504"/>
                  <a:gd name="T16" fmla="*/ 276 w 281"/>
                  <a:gd name="T17" fmla="*/ 208 h 504"/>
                  <a:gd name="T18" fmla="*/ 268 w 281"/>
                  <a:gd name="T19" fmla="*/ 214 h 504"/>
                  <a:gd name="T20" fmla="*/ 258 w 281"/>
                  <a:gd name="T21" fmla="*/ 214 h 504"/>
                  <a:gd name="T22" fmla="*/ 252 w 281"/>
                  <a:gd name="T23" fmla="*/ 212 h 504"/>
                  <a:gd name="T24" fmla="*/ 244 w 281"/>
                  <a:gd name="T25" fmla="*/ 208 h 504"/>
                  <a:gd name="T26" fmla="*/ 240 w 281"/>
                  <a:gd name="T27" fmla="*/ 201 h 504"/>
                  <a:gd name="T28" fmla="*/ 253 w 281"/>
                  <a:gd name="T29" fmla="*/ 310 h 504"/>
                  <a:gd name="T30" fmla="*/ 202 w 281"/>
                  <a:gd name="T31" fmla="*/ 484 h 504"/>
                  <a:gd name="T32" fmla="*/ 198 w 281"/>
                  <a:gd name="T33" fmla="*/ 494 h 504"/>
                  <a:gd name="T34" fmla="*/ 190 w 281"/>
                  <a:gd name="T35" fmla="*/ 499 h 504"/>
                  <a:gd name="T36" fmla="*/ 184 w 281"/>
                  <a:gd name="T37" fmla="*/ 503 h 504"/>
                  <a:gd name="T38" fmla="*/ 174 w 281"/>
                  <a:gd name="T39" fmla="*/ 503 h 504"/>
                  <a:gd name="T40" fmla="*/ 166 w 281"/>
                  <a:gd name="T41" fmla="*/ 500 h 504"/>
                  <a:gd name="T42" fmla="*/ 159 w 281"/>
                  <a:gd name="T43" fmla="*/ 494 h 504"/>
                  <a:gd name="T44" fmla="*/ 154 w 281"/>
                  <a:gd name="T45" fmla="*/ 487 h 504"/>
                  <a:gd name="T46" fmla="*/ 153 w 281"/>
                  <a:gd name="T47" fmla="*/ 479 h 504"/>
                  <a:gd name="T48" fmla="*/ 127 w 281"/>
                  <a:gd name="T49" fmla="*/ 479 h 504"/>
                  <a:gd name="T50" fmla="*/ 126 w 281"/>
                  <a:gd name="T51" fmla="*/ 487 h 504"/>
                  <a:gd name="T52" fmla="*/ 121 w 281"/>
                  <a:gd name="T53" fmla="*/ 496 h 504"/>
                  <a:gd name="T54" fmla="*/ 114 w 281"/>
                  <a:gd name="T55" fmla="*/ 500 h 504"/>
                  <a:gd name="T56" fmla="*/ 106 w 281"/>
                  <a:gd name="T57" fmla="*/ 503 h 504"/>
                  <a:gd name="T58" fmla="*/ 96 w 281"/>
                  <a:gd name="T59" fmla="*/ 503 h 504"/>
                  <a:gd name="T60" fmla="*/ 90 w 281"/>
                  <a:gd name="T61" fmla="*/ 499 h 504"/>
                  <a:gd name="T62" fmla="*/ 82 w 281"/>
                  <a:gd name="T63" fmla="*/ 494 h 504"/>
                  <a:gd name="T64" fmla="*/ 78 w 281"/>
                  <a:gd name="T65" fmla="*/ 484 h 504"/>
                  <a:gd name="T66" fmla="*/ 78 w 281"/>
                  <a:gd name="T67" fmla="*/ 313 h 504"/>
                  <a:gd name="T68" fmla="*/ 78 w 281"/>
                  <a:gd name="T69" fmla="*/ 71 h 504"/>
                  <a:gd name="T70" fmla="*/ 39 w 281"/>
                  <a:gd name="T71" fmla="*/ 209 h 504"/>
                  <a:gd name="T72" fmla="*/ 31 w 281"/>
                  <a:gd name="T73" fmla="*/ 217 h 504"/>
                  <a:gd name="T74" fmla="*/ 22 w 281"/>
                  <a:gd name="T75" fmla="*/ 220 h 504"/>
                  <a:gd name="T76" fmla="*/ 15 w 281"/>
                  <a:gd name="T77" fmla="*/ 220 h 504"/>
                  <a:gd name="T78" fmla="*/ 4 w 281"/>
                  <a:gd name="T79" fmla="*/ 212 h 504"/>
                  <a:gd name="T80" fmla="*/ 0 w 281"/>
                  <a:gd name="T81" fmla="*/ 202 h 504"/>
                  <a:gd name="T82" fmla="*/ 0 w 281"/>
                  <a:gd name="T83" fmla="*/ 196 h 504"/>
                  <a:gd name="T84" fmla="*/ 40 w 281"/>
                  <a:gd name="T85" fmla="*/ 38 h 504"/>
                  <a:gd name="T86" fmla="*/ 43 w 281"/>
                  <a:gd name="T87" fmla="*/ 28 h 504"/>
                  <a:gd name="T88" fmla="*/ 46 w 281"/>
                  <a:gd name="T89" fmla="*/ 19 h 504"/>
                  <a:gd name="T90" fmla="*/ 52 w 281"/>
                  <a:gd name="T91" fmla="*/ 12 h 504"/>
                  <a:gd name="T92" fmla="*/ 60 w 281"/>
                  <a:gd name="T93" fmla="*/ 4 h 504"/>
                  <a:gd name="T94" fmla="*/ 72 w 281"/>
                  <a:gd name="T95" fmla="*/ 0 h 50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81" h="504">
                    <a:moveTo>
                      <a:pt x="78" y="0"/>
                    </a:moveTo>
                    <a:lnTo>
                      <a:pt x="205" y="0"/>
                    </a:lnTo>
                    <a:lnTo>
                      <a:pt x="208" y="0"/>
                    </a:lnTo>
                    <a:lnTo>
                      <a:pt x="210" y="0"/>
                    </a:lnTo>
                    <a:lnTo>
                      <a:pt x="214" y="3"/>
                    </a:lnTo>
                    <a:lnTo>
                      <a:pt x="217" y="3"/>
                    </a:lnTo>
                    <a:lnTo>
                      <a:pt x="220" y="4"/>
                    </a:lnTo>
                    <a:lnTo>
                      <a:pt x="222" y="7"/>
                    </a:lnTo>
                    <a:lnTo>
                      <a:pt x="228" y="9"/>
                    </a:lnTo>
                    <a:lnTo>
                      <a:pt x="229" y="12"/>
                    </a:lnTo>
                    <a:lnTo>
                      <a:pt x="229" y="15"/>
                    </a:lnTo>
                    <a:lnTo>
                      <a:pt x="232" y="16"/>
                    </a:lnTo>
                    <a:lnTo>
                      <a:pt x="234" y="19"/>
                    </a:lnTo>
                    <a:lnTo>
                      <a:pt x="237" y="22"/>
                    </a:lnTo>
                    <a:lnTo>
                      <a:pt x="237" y="24"/>
                    </a:lnTo>
                    <a:lnTo>
                      <a:pt x="240" y="27"/>
                    </a:lnTo>
                    <a:lnTo>
                      <a:pt x="240" y="31"/>
                    </a:lnTo>
                    <a:lnTo>
                      <a:pt x="241" y="35"/>
                    </a:lnTo>
                    <a:lnTo>
                      <a:pt x="241" y="38"/>
                    </a:lnTo>
                    <a:lnTo>
                      <a:pt x="241" y="43"/>
                    </a:lnTo>
                    <a:lnTo>
                      <a:pt x="280" y="189"/>
                    </a:lnTo>
                    <a:lnTo>
                      <a:pt x="280" y="193"/>
                    </a:lnTo>
                    <a:lnTo>
                      <a:pt x="280" y="196"/>
                    </a:lnTo>
                    <a:lnTo>
                      <a:pt x="280" y="201"/>
                    </a:lnTo>
                    <a:lnTo>
                      <a:pt x="280" y="202"/>
                    </a:lnTo>
                    <a:lnTo>
                      <a:pt x="277" y="205"/>
                    </a:lnTo>
                    <a:lnTo>
                      <a:pt x="276" y="208"/>
                    </a:lnTo>
                    <a:lnTo>
                      <a:pt x="273" y="209"/>
                    </a:lnTo>
                    <a:lnTo>
                      <a:pt x="271" y="212"/>
                    </a:lnTo>
                    <a:lnTo>
                      <a:pt x="268" y="214"/>
                    </a:lnTo>
                    <a:lnTo>
                      <a:pt x="265" y="214"/>
                    </a:lnTo>
                    <a:lnTo>
                      <a:pt x="261" y="214"/>
                    </a:lnTo>
                    <a:lnTo>
                      <a:pt x="258" y="214"/>
                    </a:lnTo>
                    <a:lnTo>
                      <a:pt x="256" y="214"/>
                    </a:lnTo>
                    <a:lnTo>
                      <a:pt x="253" y="214"/>
                    </a:lnTo>
                    <a:lnTo>
                      <a:pt x="252" y="212"/>
                    </a:lnTo>
                    <a:lnTo>
                      <a:pt x="249" y="212"/>
                    </a:lnTo>
                    <a:lnTo>
                      <a:pt x="246" y="209"/>
                    </a:lnTo>
                    <a:lnTo>
                      <a:pt x="244" y="208"/>
                    </a:lnTo>
                    <a:lnTo>
                      <a:pt x="241" y="205"/>
                    </a:lnTo>
                    <a:lnTo>
                      <a:pt x="241" y="202"/>
                    </a:lnTo>
                    <a:lnTo>
                      <a:pt x="240" y="201"/>
                    </a:lnTo>
                    <a:lnTo>
                      <a:pt x="202" y="71"/>
                    </a:lnTo>
                    <a:lnTo>
                      <a:pt x="190" y="71"/>
                    </a:lnTo>
                    <a:lnTo>
                      <a:pt x="253" y="310"/>
                    </a:lnTo>
                    <a:lnTo>
                      <a:pt x="202" y="310"/>
                    </a:lnTo>
                    <a:lnTo>
                      <a:pt x="202" y="479"/>
                    </a:lnTo>
                    <a:lnTo>
                      <a:pt x="202" y="484"/>
                    </a:lnTo>
                    <a:lnTo>
                      <a:pt x="202" y="487"/>
                    </a:lnTo>
                    <a:lnTo>
                      <a:pt x="201" y="488"/>
                    </a:lnTo>
                    <a:lnTo>
                      <a:pt x="198" y="494"/>
                    </a:lnTo>
                    <a:lnTo>
                      <a:pt x="196" y="496"/>
                    </a:lnTo>
                    <a:lnTo>
                      <a:pt x="196" y="499"/>
                    </a:lnTo>
                    <a:lnTo>
                      <a:pt x="190" y="499"/>
                    </a:lnTo>
                    <a:lnTo>
                      <a:pt x="189" y="500"/>
                    </a:lnTo>
                    <a:lnTo>
                      <a:pt x="186" y="503"/>
                    </a:lnTo>
                    <a:lnTo>
                      <a:pt x="184" y="503"/>
                    </a:lnTo>
                    <a:lnTo>
                      <a:pt x="181" y="503"/>
                    </a:lnTo>
                    <a:lnTo>
                      <a:pt x="178" y="503"/>
                    </a:lnTo>
                    <a:lnTo>
                      <a:pt x="174" y="503"/>
                    </a:lnTo>
                    <a:lnTo>
                      <a:pt x="171" y="503"/>
                    </a:lnTo>
                    <a:lnTo>
                      <a:pt x="169" y="500"/>
                    </a:lnTo>
                    <a:lnTo>
                      <a:pt x="166" y="500"/>
                    </a:lnTo>
                    <a:lnTo>
                      <a:pt x="165" y="499"/>
                    </a:lnTo>
                    <a:lnTo>
                      <a:pt x="162" y="496"/>
                    </a:lnTo>
                    <a:lnTo>
                      <a:pt x="159" y="494"/>
                    </a:lnTo>
                    <a:lnTo>
                      <a:pt x="157" y="494"/>
                    </a:lnTo>
                    <a:lnTo>
                      <a:pt x="157" y="488"/>
                    </a:lnTo>
                    <a:lnTo>
                      <a:pt x="154" y="487"/>
                    </a:lnTo>
                    <a:lnTo>
                      <a:pt x="154" y="484"/>
                    </a:lnTo>
                    <a:lnTo>
                      <a:pt x="153" y="481"/>
                    </a:lnTo>
                    <a:lnTo>
                      <a:pt x="153" y="479"/>
                    </a:lnTo>
                    <a:lnTo>
                      <a:pt x="153" y="313"/>
                    </a:lnTo>
                    <a:lnTo>
                      <a:pt x="127" y="313"/>
                    </a:lnTo>
                    <a:lnTo>
                      <a:pt x="127" y="479"/>
                    </a:lnTo>
                    <a:lnTo>
                      <a:pt x="127" y="481"/>
                    </a:lnTo>
                    <a:lnTo>
                      <a:pt x="127" y="484"/>
                    </a:lnTo>
                    <a:lnTo>
                      <a:pt x="126" y="487"/>
                    </a:lnTo>
                    <a:lnTo>
                      <a:pt x="126" y="488"/>
                    </a:lnTo>
                    <a:lnTo>
                      <a:pt x="123" y="494"/>
                    </a:lnTo>
                    <a:lnTo>
                      <a:pt x="121" y="496"/>
                    </a:lnTo>
                    <a:lnTo>
                      <a:pt x="118" y="499"/>
                    </a:lnTo>
                    <a:lnTo>
                      <a:pt x="115" y="499"/>
                    </a:lnTo>
                    <a:lnTo>
                      <a:pt x="114" y="500"/>
                    </a:lnTo>
                    <a:lnTo>
                      <a:pt x="111" y="503"/>
                    </a:lnTo>
                    <a:lnTo>
                      <a:pt x="109" y="503"/>
                    </a:lnTo>
                    <a:lnTo>
                      <a:pt x="106" y="503"/>
                    </a:lnTo>
                    <a:lnTo>
                      <a:pt x="102" y="503"/>
                    </a:lnTo>
                    <a:lnTo>
                      <a:pt x="99" y="503"/>
                    </a:lnTo>
                    <a:lnTo>
                      <a:pt x="96" y="503"/>
                    </a:lnTo>
                    <a:lnTo>
                      <a:pt x="94" y="500"/>
                    </a:lnTo>
                    <a:lnTo>
                      <a:pt x="91" y="500"/>
                    </a:lnTo>
                    <a:lnTo>
                      <a:pt x="90" y="499"/>
                    </a:lnTo>
                    <a:lnTo>
                      <a:pt x="87" y="499"/>
                    </a:lnTo>
                    <a:lnTo>
                      <a:pt x="84" y="496"/>
                    </a:lnTo>
                    <a:lnTo>
                      <a:pt x="82" y="494"/>
                    </a:lnTo>
                    <a:lnTo>
                      <a:pt x="79" y="491"/>
                    </a:lnTo>
                    <a:lnTo>
                      <a:pt x="79" y="488"/>
                    </a:lnTo>
                    <a:lnTo>
                      <a:pt x="78" y="484"/>
                    </a:lnTo>
                    <a:lnTo>
                      <a:pt x="78" y="481"/>
                    </a:lnTo>
                    <a:lnTo>
                      <a:pt x="78" y="479"/>
                    </a:lnTo>
                    <a:lnTo>
                      <a:pt x="78" y="313"/>
                    </a:lnTo>
                    <a:lnTo>
                      <a:pt x="28" y="313"/>
                    </a:lnTo>
                    <a:lnTo>
                      <a:pt x="90" y="71"/>
                    </a:lnTo>
                    <a:lnTo>
                      <a:pt x="78" y="71"/>
                    </a:lnTo>
                    <a:lnTo>
                      <a:pt x="40" y="202"/>
                    </a:lnTo>
                    <a:lnTo>
                      <a:pt x="39" y="205"/>
                    </a:lnTo>
                    <a:lnTo>
                      <a:pt x="39" y="209"/>
                    </a:lnTo>
                    <a:lnTo>
                      <a:pt x="36" y="212"/>
                    </a:lnTo>
                    <a:lnTo>
                      <a:pt x="34" y="214"/>
                    </a:lnTo>
                    <a:lnTo>
                      <a:pt x="31" y="217"/>
                    </a:lnTo>
                    <a:lnTo>
                      <a:pt x="28" y="217"/>
                    </a:lnTo>
                    <a:lnTo>
                      <a:pt x="27" y="220"/>
                    </a:lnTo>
                    <a:lnTo>
                      <a:pt x="22" y="220"/>
                    </a:lnTo>
                    <a:lnTo>
                      <a:pt x="19" y="220"/>
                    </a:lnTo>
                    <a:lnTo>
                      <a:pt x="16" y="220"/>
                    </a:lnTo>
                    <a:lnTo>
                      <a:pt x="15" y="220"/>
                    </a:lnTo>
                    <a:lnTo>
                      <a:pt x="9" y="217"/>
                    </a:lnTo>
                    <a:lnTo>
                      <a:pt x="7" y="214"/>
                    </a:lnTo>
                    <a:lnTo>
                      <a:pt x="4" y="212"/>
                    </a:lnTo>
                    <a:lnTo>
                      <a:pt x="3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1"/>
                    </a:lnTo>
                    <a:lnTo>
                      <a:pt x="0" y="198"/>
                    </a:lnTo>
                    <a:lnTo>
                      <a:pt x="0" y="196"/>
                    </a:lnTo>
                    <a:lnTo>
                      <a:pt x="0" y="193"/>
                    </a:lnTo>
                    <a:lnTo>
                      <a:pt x="39" y="40"/>
                    </a:lnTo>
                    <a:lnTo>
                      <a:pt x="40" y="38"/>
                    </a:lnTo>
                    <a:lnTo>
                      <a:pt x="40" y="34"/>
                    </a:lnTo>
                    <a:lnTo>
                      <a:pt x="40" y="31"/>
                    </a:lnTo>
                    <a:lnTo>
                      <a:pt x="43" y="28"/>
                    </a:lnTo>
                    <a:lnTo>
                      <a:pt x="43" y="27"/>
                    </a:lnTo>
                    <a:lnTo>
                      <a:pt x="43" y="24"/>
                    </a:lnTo>
                    <a:lnTo>
                      <a:pt x="46" y="19"/>
                    </a:lnTo>
                    <a:lnTo>
                      <a:pt x="48" y="16"/>
                    </a:lnTo>
                    <a:lnTo>
                      <a:pt x="51" y="15"/>
                    </a:lnTo>
                    <a:lnTo>
                      <a:pt x="52" y="12"/>
                    </a:lnTo>
                    <a:lnTo>
                      <a:pt x="55" y="9"/>
                    </a:lnTo>
                    <a:lnTo>
                      <a:pt x="58" y="7"/>
                    </a:lnTo>
                    <a:lnTo>
                      <a:pt x="60" y="4"/>
                    </a:lnTo>
                    <a:lnTo>
                      <a:pt x="63" y="3"/>
                    </a:lnTo>
                    <a:lnTo>
                      <a:pt x="67" y="3"/>
                    </a:lnTo>
                    <a:lnTo>
                      <a:pt x="72" y="0"/>
                    </a:lnTo>
                    <a:lnTo>
                      <a:pt x="78" y="0"/>
                    </a:lnTo>
                  </a:path>
                </a:pathLst>
              </a:cu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49" name="AutoShape 48"/>
            <p:cNvSpPr>
              <a:spLocks noChangeArrowheads="1"/>
            </p:cNvSpPr>
            <p:nvPr/>
          </p:nvSpPr>
          <p:spPr bwMode="auto">
            <a:xfrm flipV="1">
              <a:off x="4176" y="717"/>
              <a:ext cx="624" cy="720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sz="1200"/>
                <a:t>Important Order</a:t>
              </a:r>
            </a:p>
            <a:p>
              <a:pPr eaLnBrk="0" hangingPunct="0"/>
              <a:r>
                <a:rPr lang="fr-CA" sz="1200"/>
                <a:t>ATN: Private Group</a:t>
              </a:r>
              <a:endParaRPr lang="en-US" sz="1200"/>
            </a:p>
          </p:txBody>
        </p:sp>
        <p:sp>
          <p:nvSpPr>
            <p:cNvPr id="38950" name="Rectangle 56"/>
            <p:cNvSpPr>
              <a:spLocks noChangeArrowheads="1"/>
            </p:cNvSpPr>
            <p:nvPr/>
          </p:nvSpPr>
          <p:spPr bwMode="auto">
            <a:xfrm>
              <a:off x="4176" y="1533"/>
              <a:ext cx="62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1600"/>
                <a:t>Hash(A)</a:t>
              </a:r>
              <a:endParaRPr lang="en-US" sz="1600"/>
            </a:p>
          </p:txBody>
        </p:sp>
        <p:grpSp>
          <p:nvGrpSpPr>
            <p:cNvPr id="38951" name="Group 82"/>
            <p:cNvGrpSpPr>
              <a:grpSpLocks/>
            </p:cNvGrpSpPr>
            <p:nvPr/>
          </p:nvGrpSpPr>
          <p:grpSpPr bwMode="auto">
            <a:xfrm>
              <a:off x="3600" y="1824"/>
              <a:ext cx="1536" cy="672"/>
              <a:chOff x="3600" y="1824"/>
              <a:chExt cx="1536" cy="672"/>
            </a:xfrm>
          </p:grpSpPr>
          <p:sp>
            <p:nvSpPr>
              <p:cNvPr id="38952" name="Text Box 77"/>
              <p:cNvSpPr txBox="1">
                <a:spLocks noChangeArrowheads="1"/>
              </p:cNvSpPr>
              <p:nvPr/>
            </p:nvSpPr>
            <p:spPr bwMode="auto">
              <a:xfrm>
                <a:off x="3819" y="1872"/>
                <a:ext cx="1317" cy="624"/>
              </a:xfrm>
              <a:prstGeom prst="rect">
                <a:avLst/>
              </a:prstGeom>
              <a:gradFill rotWithShape="0">
                <a:gsLst>
                  <a:gs pos="0">
                    <a:srgbClr val="FBFDFF"/>
                  </a:gs>
                  <a:gs pos="100000">
                    <a:srgbClr val="99CCFF"/>
                  </a:gs>
                </a:gsLst>
                <a:lin ang="5400000" scaled="1"/>
              </a:gradFill>
              <a:ln w="9525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969696"/>
                </a:outerShdw>
              </a:effectLst>
            </p:spPr>
            <p:txBody>
              <a:bodyPr tIns="27432" bIns="27432" anchor="ctr"/>
              <a:lstStyle/>
              <a:p>
                <a:pPr eaLnBrk="0" hangingPunct="0"/>
                <a:r>
                  <a:rPr lang="fr-CA" sz="2000"/>
                  <a:t>Hash is encrypted with Alice’s </a:t>
                </a:r>
                <a:r>
                  <a:rPr lang="fr-CA" sz="2000">
                    <a:solidFill>
                      <a:srgbClr val="FF9933"/>
                    </a:solidFill>
                  </a:rPr>
                  <a:t>Private Key</a:t>
                </a:r>
                <a:endParaRPr lang="en-US" sz="2000">
                  <a:solidFill>
                    <a:srgbClr val="FF9933"/>
                  </a:solidFill>
                </a:endParaRPr>
              </a:p>
            </p:txBody>
          </p:sp>
          <p:sp>
            <p:nvSpPr>
              <p:cNvPr id="26702" name="Oval 78"/>
              <p:cNvSpPr>
                <a:spLocks noChangeArrowheads="1"/>
              </p:cNvSpPr>
              <p:nvPr/>
            </p:nvSpPr>
            <p:spPr bwMode="auto">
              <a:xfrm>
                <a:off x="3600" y="1824"/>
                <a:ext cx="267" cy="235"/>
              </a:xfrm>
              <a:prstGeom prst="ellipse">
                <a:avLst/>
              </a:prstGeom>
              <a:gradFill rotWithShape="0">
                <a:gsLst>
                  <a:gs pos="0">
                    <a:srgbClr val="FF0000">
                      <a:gamma/>
                      <a:tint val="63922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tIns="27432" bIns="27432" anchor="ctr"/>
              <a:lstStyle/>
              <a:p>
                <a:pPr algn="ctr" eaLnBrk="0" hangingPunct="0">
                  <a:defRPr/>
                </a:pPr>
                <a:r>
                  <a:rPr lang="fr-CA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3</a:t>
                </a: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228600" y="3584575"/>
            <a:ext cx="2819400" cy="2514600"/>
            <a:chOff x="144" y="2544"/>
            <a:chExt cx="1776" cy="1584"/>
          </a:xfrm>
        </p:grpSpPr>
        <p:grpSp>
          <p:nvGrpSpPr>
            <p:cNvPr id="38934" name="Group 57"/>
            <p:cNvGrpSpPr>
              <a:grpSpLocks/>
            </p:cNvGrpSpPr>
            <p:nvPr/>
          </p:nvGrpSpPr>
          <p:grpSpPr bwMode="auto">
            <a:xfrm>
              <a:off x="144" y="2544"/>
              <a:ext cx="452" cy="1008"/>
              <a:chOff x="2326" y="3101"/>
              <a:chExt cx="281" cy="626"/>
            </a:xfrm>
          </p:grpSpPr>
          <p:sp>
            <p:nvSpPr>
              <p:cNvPr id="38946" name="Oval 58"/>
              <p:cNvSpPr>
                <a:spLocks noChangeArrowheads="1"/>
              </p:cNvSpPr>
              <p:nvPr/>
            </p:nvSpPr>
            <p:spPr bwMode="auto">
              <a:xfrm>
                <a:off x="2418" y="3101"/>
                <a:ext cx="95" cy="101"/>
              </a:xfrm>
              <a:prstGeom prst="ellipse">
                <a:avLst/>
              </a:pr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38947" name="Freeform 59"/>
              <p:cNvSpPr>
                <a:spLocks/>
              </p:cNvSpPr>
              <p:nvPr/>
            </p:nvSpPr>
            <p:spPr bwMode="auto">
              <a:xfrm>
                <a:off x="2326" y="3223"/>
                <a:ext cx="281" cy="504"/>
              </a:xfrm>
              <a:custGeom>
                <a:avLst/>
                <a:gdLst>
                  <a:gd name="T0" fmla="*/ 208 w 281"/>
                  <a:gd name="T1" fmla="*/ 0 h 504"/>
                  <a:gd name="T2" fmla="*/ 217 w 281"/>
                  <a:gd name="T3" fmla="*/ 3 h 504"/>
                  <a:gd name="T4" fmla="*/ 228 w 281"/>
                  <a:gd name="T5" fmla="*/ 9 h 504"/>
                  <a:gd name="T6" fmla="*/ 232 w 281"/>
                  <a:gd name="T7" fmla="*/ 16 h 504"/>
                  <a:gd name="T8" fmla="*/ 237 w 281"/>
                  <a:gd name="T9" fmla="*/ 24 h 504"/>
                  <a:gd name="T10" fmla="*/ 241 w 281"/>
                  <a:gd name="T11" fmla="*/ 35 h 504"/>
                  <a:gd name="T12" fmla="*/ 280 w 281"/>
                  <a:gd name="T13" fmla="*/ 189 h 504"/>
                  <a:gd name="T14" fmla="*/ 280 w 281"/>
                  <a:gd name="T15" fmla="*/ 201 h 504"/>
                  <a:gd name="T16" fmla="*/ 276 w 281"/>
                  <a:gd name="T17" fmla="*/ 208 h 504"/>
                  <a:gd name="T18" fmla="*/ 268 w 281"/>
                  <a:gd name="T19" fmla="*/ 214 h 504"/>
                  <a:gd name="T20" fmla="*/ 258 w 281"/>
                  <a:gd name="T21" fmla="*/ 214 h 504"/>
                  <a:gd name="T22" fmla="*/ 252 w 281"/>
                  <a:gd name="T23" fmla="*/ 212 h 504"/>
                  <a:gd name="T24" fmla="*/ 244 w 281"/>
                  <a:gd name="T25" fmla="*/ 208 h 504"/>
                  <a:gd name="T26" fmla="*/ 240 w 281"/>
                  <a:gd name="T27" fmla="*/ 201 h 504"/>
                  <a:gd name="T28" fmla="*/ 253 w 281"/>
                  <a:gd name="T29" fmla="*/ 310 h 504"/>
                  <a:gd name="T30" fmla="*/ 202 w 281"/>
                  <a:gd name="T31" fmla="*/ 484 h 504"/>
                  <a:gd name="T32" fmla="*/ 198 w 281"/>
                  <a:gd name="T33" fmla="*/ 494 h 504"/>
                  <a:gd name="T34" fmla="*/ 190 w 281"/>
                  <a:gd name="T35" fmla="*/ 499 h 504"/>
                  <a:gd name="T36" fmla="*/ 184 w 281"/>
                  <a:gd name="T37" fmla="*/ 503 h 504"/>
                  <a:gd name="T38" fmla="*/ 174 w 281"/>
                  <a:gd name="T39" fmla="*/ 503 h 504"/>
                  <a:gd name="T40" fmla="*/ 166 w 281"/>
                  <a:gd name="T41" fmla="*/ 500 h 504"/>
                  <a:gd name="T42" fmla="*/ 159 w 281"/>
                  <a:gd name="T43" fmla="*/ 494 h 504"/>
                  <a:gd name="T44" fmla="*/ 154 w 281"/>
                  <a:gd name="T45" fmla="*/ 487 h 504"/>
                  <a:gd name="T46" fmla="*/ 153 w 281"/>
                  <a:gd name="T47" fmla="*/ 479 h 504"/>
                  <a:gd name="T48" fmla="*/ 127 w 281"/>
                  <a:gd name="T49" fmla="*/ 479 h 504"/>
                  <a:gd name="T50" fmla="*/ 126 w 281"/>
                  <a:gd name="T51" fmla="*/ 487 h 504"/>
                  <a:gd name="T52" fmla="*/ 121 w 281"/>
                  <a:gd name="T53" fmla="*/ 496 h 504"/>
                  <a:gd name="T54" fmla="*/ 114 w 281"/>
                  <a:gd name="T55" fmla="*/ 500 h 504"/>
                  <a:gd name="T56" fmla="*/ 106 w 281"/>
                  <a:gd name="T57" fmla="*/ 503 h 504"/>
                  <a:gd name="T58" fmla="*/ 96 w 281"/>
                  <a:gd name="T59" fmla="*/ 503 h 504"/>
                  <a:gd name="T60" fmla="*/ 90 w 281"/>
                  <a:gd name="T61" fmla="*/ 499 h 504"/>
                  <a:gd name="T62" fmla="*/ 82 w 281"/>
                  <a:gd name="T63" fmla="*/ 494 h 504"/>
                  <a:gd name="T64" fmla="*/ 78 w 281"/>
                  <a:gd name="T65" fmla="*/ 484 h 504"/>
                  <a:gd name="T66" fmla="*/ 78 w 281"/>
                  <a:gd name="T67" fmla="*/ 313 h 504"/>
                  <a:gd name="T68" fmla="*/ 78 w 281"/>
                  <a:gd name="T69" fmla="*/ 71 h 504"/>
                  <a:gd name="T70" fmla="*/ 39 w 281"/>
                  <a:gd name="T71" fmla="*/ 209 h 504"/>
                  <a:gd name="T72" fmla="*/ 31 w 281"/>
                  <a:gd name="T73" fmla="*/ 217 h 504"/>
                  <a:gd name="T74" fmla="*/ 22 w 281"/>
                  <a:gd name="T75" fmla="*/ 220 h 504"/>
                  <a:gd name="T76" fmla="*/ 15 w 281"/>
                  <a:gd name="T77" fmla="*/ 220 h 504"/>
                  <a:gd name="T78" fmla="*/ 4 w 281"/>
                  <a:gd name="T79" fmla="*/ 212 h 504"/>
                  <a:gd name="T80" fmla="*/ 0 w 281"/>
                  <a:gd name="T81" fmla="*/ 202 h 504"/>
                  <a:gd name="T82" fmla="*/ 0 w 281"/>
                  <a:gd name="T83" fmla="*/ 196 h 504"/>
                  <a:gd name="T84" fmla="*/ 40 w 281"/>
                  <a:gd name="T85" fmla="*/ 38 h 504"/>
                  <a:gd name="T86" fmla="*/ 43 w 281"/>
                  <a:gd name="T87" fmla="*/ 28 h 504"/>
                  <a:gd name="T88" fmla="*/ 46 w 281"/>
                  <a:gd name="T89" fmla="*/ 19 h 504"/>
                  <a:gd name="T90" fmla="*/ 52 w 281"/>
                  <a:gd name="T91" fmla="*/ 12 h 504"/>
                  <a:gd name="T92" fmla="*/ 60 w 281"/>
                  <a:gd name="T93" fmla="*/ 4 h 504"/>
                  <a:gd name="T94" fmla="*/ 72 w 281"/>
                  <a:gd name="T95" fmla="*/ 0 h 50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81" h="504">
                    <a:moveTo>
                      <a:pt x="78" y="0"/>
                    </a:moveTo>
                    <a:lnTo>
                      <a:pt x="205" y="0"/>
                    </a:lnTo>
                    <a:lnTo>
                      <a:pt x="208" y="0"/>
                    </a:lnTo>
                    <a:lnTo>
                      <a:pt x="210" y="0"/>
                    </a:lnTo>
                    <a:lnTo>
                      <a:pt x="214" y="3"/>
                    </a:lnTo>
                    <a:lnTo>
                      <a:pt x="217" y="3"/>
                    </a:lnTo>
                    <a:lnTo>
                      <a:pt x="220" y="4"/>
                    </a:lnTo>
                    <a:lnTo>
                      <a:pt x="222" y="7"/>
                    </a:lnTo>
                    <a:lnTo>
                      <a:pt x="228" y="9"/>
                    </a:lnTo>
                    <a:lnTo>
                      <a:pt x="229" y="12"/>
                    </a:lnTo>
                    <a:lnTo>
                      <a:pt x="229" y="15"/>
                    </a:lnTo>
                    <a:lnTo>
                      <a:pt x="232" y="16"/>
                    </a:lnTo>
                    <a:lnTo>
                      <a:pt x="234" y="19"/>
                    </a:lnTo>
                    <a:lnTo>
                      <a:pt x="237" y="22"/>
                    </a:lnTo>
                    <a:lnTo>
                      <a:pt x="237" y="24"/>
                    </a:lnTo>
                    <a:lnTo>
                      <a:pt x="240" y="27"/>
                    </a:lnTo>
                    <a:lnTo>
                      <a:pt x="240" y="31"/>
                    </a:lnTo>
                    <a:lnTo>
                      <a:pt x="241" y="35"/>
                    </a:lnTo>
                    <a:lnTo>
                      <a:pt x="241" y="38"/>
                    </a:lnTo>
                    <a:lnTo>
                      <a:pt x="241" y="43"/>
                    </a:lnTo>
                    <a:lnTo>
                      <a:pt x="280" y="189"/>
                    </a:lnTo>
                    <a:lnTo>
                      <a:pt x="280" y="193"/>
                    </a:lnTo>
                    <a:lnTo>
                      <a:pt x="280" y="196"/>
                    </a:lnTo>
                    <a:lnTo>
                      <a:pt x="280" y="201"/>
                    </a:lnTo>
                    <a:lnTo>
                      <a:pt x="280" y="202"/>
                    </a:lnTo>
                    <a:lnTo>
                      <a:pt x="277" y="205"/>
                    </a:lnTo>
                    <a:lnTo>
                      <a:pt x="276" y="208"/>
                    </a:lnTo>
                    <a:lnTo>
                      <a:pt x="273" y="209"/>
                    </a:lnTo>
                    <a:lnTo>
                      <a:pt x="271" y="212"/>
                    </a:lnTo>
                    <a:lnTo>
                      <a:pt x="268" y="214"/>
                    </a:lnTo>
                    <a:lnTo>
                      <a:pt x="265" y="214"/>
                    </a:lnTo>
                    <a:lnTo>
                      <a:pt x="261" y="214"/>
                    </a:lnTo>
                    <a:lnTo>
                      <a:pt x="258" y="214"/>
                    </a:lnTo>
                    <a:lnTo>
                      <a:pt x="256" y="214"/>
                    </a:lnTo>
                    <a:lnTo>
                      <a:pt x="253" y="214"/>
                    </a:lnTo>
                    <a:lnTo>
                      <a:pt x="252" y="212"/>
                    </a:lnTo>
                    <a:lnTo>
                      <a:pt x="249" y="212"/>
                    </a:lnTo>
                    <a:lnTo>
                      <a:pt x="246" y="209"/>
                    </a:lnTo>
                    <a:lnTo>
                      <a:pt x="244" y="208"/>
                    </a:lnTo>
                    <a:lnTo>
                      <a:pt x="241" y="205"/>
                    </a:lnTo>
                    <a:lnTo>
                      <a:pt x="241" y="202"/>
                    </a:lnTo>
                    <a:lnTo>
                      <a:pt x="240" y="201"/>
                    </a:lnTo>
                    <a:lnTo>
                      <a:pt x="202" y="71"/>
                    </a:lnTo>
                    <a:lnTo>
                      <a:pt x="190" y="71"/>
                    </a:lnTo>
                    <a:lnTo>
                      <a:pt x="253" y="310"/>
                    </a:lnTo>
                    <a:lnTo>
                      <a:pt x="202" y="310"/>
                    </a:lnTo>
                    <a:lnTo>
                      <a:pt x="202" y="479"/>
                    </a:lnTo>
                    <a:lnTo>
                      <a:pt x="202" y="484"/>
                    </a:lnTo>
                    <a:lnTo>
                      <a:pt x="202" y="487"/>
                    </a:lnTo>
                    <a:lnTo>
                      <a:pt x="201" y="488"/>
                    </a:lnTo>
                    <a:lnTo>
                      <a:pt x="198" y="494"/>
                    </a:lnTo>
                    <a:lnTo>
                      <a:pt x="196" y="496"/>
                    </a:lnTo>
                    <a:lnTo>
                      <a:pt x="196" y="499"/>
                    </a:lnTo>
                    <a:lnTo>
                      <a:pt x="190" y="499"/>
                    </a:lnTo>
                    <a:lnTo>
                      <a:pt x="189" y="500"/>
                    </a:lnTo>
                    <a:lnTo>
                      <a:pt x="186" y="503"/>
                    </a:lnTo>
                    <a:lnTo>
                      <a:pt x="184" y="503"/>
                    </a:lnTo>
                    <a:lnTo>
                      <a:pt x="181" y="503"/>
                    </a:lnTo>
                    <a:lnTo>
                      <a:pt x="178" y="503"/>
                    </a:lnTo>
                    <a:lnTo>
                      <a:pt x="174" y="503"/>
                    </a:lnTo>
                    <a:lnTo>
                      <a:pt x="171" y="503"/>
                    </a:lnTo>
                    <a:lnTo>
                      <a:pt x="169" y="500"/>
                    </a:lnTo>
                    <a:lnTo>
                      <a:pt x="166" y="500"/>
                    </a:lnTo>
                    <a:lnTo>
                      <a:pt x="165" y="499"/>
                    </a:lnTo>
                    <a:lnTo>
                      <a:pt x="162" y="496"/>
                    </a:lnTo>
                    <a:lnTo>
                      <a:pt x="159" y="494"/>
                    </a:lnTo>
                    <a:lnTo>
                      <a:pt x="157" y="494"/>
                    </a:lnTo>
                    <a:lnTo>
                      <a:pt x="157" y="488"/>
                    </a:lnTo>
                    <a:lnTo>
                      <a:pt x="154" y="487"/>
                    </a:lnTo>
                    <a:lnTo>
                      <a:pt x="154" y="484"/>
                    </a:lnTo>
                    <a:lnTo>
                      <a:pt x="153" y="481"/>
                    </a:lnTo>
                    <a:lnTo>
                      <a:pt x="153" y="479"/>
                    </a:lnTo>
                    <a:lnTo>
                      <a:pt x="153" y="313"/>
                    </a:lnTo>
                    <a:lnTo>
                      <a:pt x="127" y="313"/>
                    </a:lnTo>
                    <a:lnTo>
                      <a:pt x="127" y="479"/>
                    </a:lnTo>
                    <a:lnTo>
                      <a:pt x="127" y="481"/>
                    </a:lnTo>
                    <a:lnTo>
                      <a:pt x="127" y="484"/>
                    </a:lnTo>
                    <a:lnTo>
                      <a:pt x="126" y="487"/>
                    </a:lnTo>
                    <a:lnTo>
                      <a:pt x="126" y="488"/>
                    </a:lnTo>
                    <a:lnTo>
                      <a:pt x="123" y="494"/>
                    </a:lnTo>
                    <a:lnTo>
                      <a:pt x="121" y="496"/>
                    </a:lnTo>
                    <a:lnTo>
                      <a:pt x="118" y="499"/>
                    </a:lnTo>
                    <a:lnTo>
                      <a:pt x="115" y="499"/>
                    </a:lnTo>
                    <a:lnTo>
                      <a:pt x="114" y="500"/>
                    </a:lnTo>
                    <a:lnTo>
                      <a:pt x="111" y="503"/>
                    </a:lnTo>
                    <a:lnTo>
                      <a:pt x="109" y="503"/>
                    </a:lnTo>
                    <a:lnTo>
                      <a:pt x="106" y="503"/>
                    </a:lnTo>
                    <a:lnTo>
                      <a:pt x="102" y="503"/>
                    </a:lnTo>
                    <a:lnTo>
                      <a:pt x="99" y="503"/>
                    </a:lnTo>
                    <a:lnTo>
                      <a:pt x="96" y="503"/>
                    </a:lnTo>
                    <a:lnTo>
                      <a:pt x="94" y="500"/>
                    </a:lnTo>
                    <a:lnTo>
                      <a:pt x="91" y="500"/>
                    </a:lnTo>
                    <a:lnTo>
                      <a:pt x="90" y="499"/>
                    </a:lnTo>
                    <a:lnTo>
                      <a:pt x="87" y="499"/>
                    </a:lnTo>
                    <a:lnTo>
                      <a:pt x="84" y="496"/>
                    </a:lnTo>
                    <a:lnTo>
                      <a:pt x="82" y="494"/>
                    </a:lnTo>
                    <a:lnTo>
                      <a:pt x="79" y="491"/>
                    </a:lnTo>
                    <a:lnTo>
                      <a:pt x="79" y="488"/>
                    </a:lnTo>
                    <a:lnTo>
                      <a:pt x="78" y="484"/>
                    </a:lnTo>
                    <a:lnTo>
                      <a:pt x="78" y="481"/>
                    </a:lnTo>
                    <a:lnTo>
                      <a:pt x="78" y="479"/>
                    </a:lnTo>
                    <a:lnTo>
                      <a:pt x="78" y="313"/>
                    </a:lnTo>
                    <a:lnTo>
                      <a:pt x="28" y="313"/>
                    </a:lnTo>
                    <a:lnTo>
                      <a:pt x="90" y="71"/>
                    </a:lnTo>
                    <a:lnTo>
                      <a:pt x="78" y="71"/>
                    </a:lnTo>
                    <a:lnTo>
                      <a:pt x="40" y="202"/>
                    </a:lnTo>
                    <a:lnTo>
                      <a:pt x="39" y="205"/>
                    </a:lnTo>
                    <a:lnTo>
                      <a:pt x="39" y="209"/>
                    </a:lnTo>
                    <a:lnTo>
                      <a:pt x="36" y="212"/>
                    </a:lnTo>
                    <a:lnTo>
                      <a:pt x="34" y="214"/>
                    </a:lnTo>
                    <a:lnTo>
                      <a:pt x="31" y="217"/>
                    </a:lnTo>
                    <a:lnTo>
                      <a:pt x="28" y="217"/>
                    </a:lnTo>
                    <a:lnTo>
                      <a:pt x="27" y="220"/>
                    </a:lnTo>
                    <a:lnTo>
                      <a:pt x="22" y="220"/>
                    </a:lnTo>
                    <a:lnTo>
                      <a:pt x="19" y="220"/>
                    </a:lnTo>
                    <a:lnTo>
                      <a:pt x="16" y="220"/>
                    </a:lnTo>
                    <a:lnTo>
                      <a:pt x="15" y="220"/>
                    </a:lnTo>
                    <a:lnTo>
                      <a:pt x="9" y="217"/>
                    </a:lnTo>
                    <a:lnTo>
                      <a:pt x="7" y="214"/>
                    </a:lnTo>
                    <a:lnTo>
                      <a:pt x="4" y="212"/>
                    </a:lnTo>
                    <a:lnTo>
                      <a:pt x="3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1"/>
                    </a:lnTo>
                    <a:lnTo>
                      <a:pt x="0" y="198"/>
                    </a:lnTo>
                    <a:lnTo>
                      <a:pt x="0" y="196"/>
                    </a:lnTo>
                    <a:lnTo>
                      <a:pt x="0" y="193"/>
                    </a:lnTo>
                    <a:lnTo>
                      <a:pt x="39" y="40"/>
                    </a:lnTo>
                    <a:lnTo>
                      <a:pt x="40" y="38"/>
                    </a:lnTo>
                    <a:lnTo>
                      <a:pt x="40" y="34"/>
                    </a:lnTo>
                    <a:lnTo>
                      <a:pt x="40" y="31"/>
                    </a:lnTo>
                    <a:lnTo>
                      <a:pt x="43" y="28"/>
                    </a:lnTo>
                    <a:lnTo>
                      <a:pt x="43" y="27"/>
                    </a:lnTo>
                    <a:lnTo>
                      <a:pt x="43" y="24"/>
                    </a:lnTo>
                    <a:lnTo>
                      <a:pt x="46" y="19"/>
                    </a:lnTo>
                    <a:lnTo>
                      <a:pt x="48" y="16"/>
                    </a:lnTo>
                    <a:lnTo>
                      <a:pt x="51" y="15"/>
                    </a:lnTo>
                    <a:lnTo>
                      <a:pt x="52" y="12"/>
                    </a:lnTo>
                    <a:lnTo>
                      <a:pt x="55" y="9"/>
                    </a:lnTo>
                    <a:lnTo>
                      <a:pt x="58" y="7"/>
                    </a:lnTo>
                    <a:lnTo>
                      <a:pt x="60" y="4"/>
                    </a:lnTo>
                    <a:lnTo>
                      <a:pt x="63" y="3"/>
                    </a:lnTo>
                    <a:lnTo>
                      <a:pt x="67" y="3"/>
                    </a:lnTo>
                    <a:lnTo>
                      <a:pt x="72" y="0"/>
                    </a:lnTo>
                    <a:lnTo>
                      <a:pt x="78" y="0"/>
                    </a:lnTo>
                  </a:path>
                </a:pathLst>
              </a:cu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35" name="AutoShape 60"/>
            <p:cNvSpPr>
              <a:spLocks noChangeArrowheads="1"/>
            </p:cNvSpPr>
            <p:nvPr/>
          </p:nvSpPr>
          <p:spPr bwMode="auto">
            <a:xfrm flipV="1">
              <a:off x="720" y="2544"/>
              <a:ext cx="624" cy="720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sz="1200"/>
                <a:t>Important Order</a:t>
              </a:r>
            </a:p>
            <a:p>
              <a:pPr eaLnBrk="0" hangingPunct="0"/>
              <a:r>
                <a:rPr lang="fr-CA" sz="1200"/>
                <a:t>ATN: Private Group</a:t>
              </a:r>
              <a:endParaRPr lang="en-US" sz="1200"/>
            </a:p>
          </p:txBody>
        </p:sp>
        <p:sp>
          <p:nvSpPr>
            <p:cNvPr id="38936" name="Rectangle 62"/>
            <p:cNvSpPr>
              <a:spLocks noChangeArrowheads="1"/>
            </p:cNvSpPr>
            <p:nvPr/>
          </p:nvSpPr>
          <p:spPr bwMode="auto">
            <a:xfrm>
              <a:off x="720" y="3312"/>
              <a:ext cx="62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1600"/>
                <a:t>E3098FF0</a:t>
              </a:r>
              <a:endParaRPr lang="en-US" sz="1600"/>
            </a:p>
          </p:txBody>
        </p:sp>
        <p:grpSp>
          <p:nvGrpSpPr>
            <p:cNvPr id="38937" name="Group 63"/>
            <p:cNvGrpSpPr>
              <a:grpSpLocks/>
            </p:cNvGrpSpPr>
            <p:nvPr/>
          </p:nvGrpSpPr>
          <p:grpSpPr bwMode="auto">
            <a:xfrm>
              <a:off x="1344" y="2880"/>
              <a:ext cx="528" cy="476"/>
              <a:chOff x="2105" y="3009"/>
              <a:chExt cx="815" cy="575"/>
            </a:xfrm>
          </p:grpSpPr>
          <p:sp>
            <p:nvSpPr>
              <p:cNvPr id="26688" name="AutoShape 64"/>
              <p:cNvSpPr>
                <a:spLocks noChangeArrowheads="1"/>
              </p:cNvSpPr>
              <p:nvPr/>
            </p:nvSpPr>
            <p:spPr bwMode="auto">
              <a:xfrm rot="-572827">
                <a:off x="2105" y="3009"/>
                <a:ext cx="815" cy="496"/>
              </a:xfrm>
              <a:prstGeom prst="verticalScroll">
                <a:avLst>
                  <a:gd name="adj" fmla="val 250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chemeClr val="bg1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grpSp>
            <p:nvGrpSpPr>
              <p:cNvPr id="38941" name="Group 65"/>
              <p:cNvGrpSpPr>
                <a:grpSpLocks/>
              </p:cNvGrpSpPr>
              <p:nvPr/>
            </p:nvGrpSpPr>
            <p:grpSpPr bwMode="auto">
              <a:xfrm rot="-426541">
                <a:off x="2561" y="3227"/>
                <a:ext cx="235" cy="357"/>
                <a:chOff x="1824" y="3600"/>
                <a:chExt cx="192" cy="292"/>
              </a:xfrm>
            </p:grpSpPr>
            <p:grpSp>
              <p:nvGrpSpPr>
                <p:cNvPr id="38942" name="Group 66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8944" name="AutoShape 67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4" y="3759"/>
                    <a:ext cx="198" cy="50"/>
                  </a:xfrm>
                  <a:prstGeom prst="chevron">
                    <a:avLst>
                      <a:gd name="adj" fmla="val 100008"/>
                    </a:avLst>
                  </a:prstGeom>
                  <a:gradFill rotWithShape="0">
                    <a:gsLst>
                      <a:gs pos="0">
                        <a:srgbClr val="BABADD"/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 w="317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20000"/>
                      </a:spcBef>
                      <a:buClr>
                        <a:srgbClr val="663399"/>
                      </a:buClr>
                      <a:buSzPct val="65000"/>
                      <a:buFont typeface="Wingdings" pitchFamily="2" charset="2"/>
                      <a:buNone/>
                    </a:pPr>
                    <a:endParaRPr lang="en-US"/>
                  </a:p>
                </p:txBody>
              </p:sp>
              <p:sp>
                <p:nvSpPr>
                  <p:cNvPr id="38945" name="AutoShape 68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790" y="3758"/>
                    <a:ext cx="198" cy="49"/>
                  </a:xfrm>
                  <a:prstGeom prst="chevron">
                    <a:avLst>
                      <a:gd name="adj" fmla="val 99991"/>
                    </a:avLst>
                  </a:prstGeom>
                  <a:gradFill rotWithShape="0">
                    <a:gsLst>
                      <a:gs pos="0">
                        <a:srgbClr val="BABADD"/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 w="317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20000"/>
                      </a:spcBef>
                      <a:buClr>
                        <a:srgbClr val="663399"/>
                      </a:buClr>
                      <a:buSzPct val="65000"/>
                      <a:buFont typeface="Wingdings" pitchFamily="2" charset="2"/>
                      <a:buNone/>
                    </a:pPr>
                    <a:endParaRPr lang="en-US"/>
                  </a:p>
                </p:txBody>
              </p:sp>
            </p:grpSp>
            <p:sp>
              <p:nvSpPr>
                <p:cNvPr id="38943" name="AutoShape 69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</p:grpSp>
        <p:sp>
          <p:nvSpPr>
            <p:cNvPr id="38938" name="Text Box 80"/>
            <p:cNvSpPr txBox="1">
              <a:spLocks noChangeArrowheads="1"/>
            </p:cNvSpPr>
            <p:nvPr/>
          </p:nvSpPr>
          <p:spPr bwMode="auto">
            <a:xfrm>
              <a:off x="363" y="3744"/>
              <a:ext cx="1557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Alice’s Certificate is appended to message</a:t>
              </a:r>
              <a:endParaRPr lang="en-US" sz="2000"/>
            </a:p>
          </p:txBody>
        </p:sp>
        <p:sp>
          <p:nvSpPr>
            <p:cNvPr id="26705" name="Oval 81"/>
            <p:cNvSpPr>
              <a:spLocks noChangeArrowheads="1"/>
            </p:cNvSpPr>
            <p:nvPr/>
          </p:nvSpPr>
          <p:spPr bwMode="auto">
            <a:xfrm>
              <a:off x="144" y="3696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6019800" y="4591050"/>
            <a:ext cx="2819400" cy="685800"/>
            <a:chOff x="3792" y="3024"/>
            <a:chExt cx="1776" cy="432"/>
          </a:xfrm>
        </p:grpSpPr>
        <p:sp>
          <p:nvSpPr>
            <p:cNvPr id="38932" name="Text Box 83"/>
            <p:cNvSpPr txBox="1">
              <a:spLocks noChangeArrowheads="1"/>
            </p:cNvSpPr>
            <p:nvPr/>
          </p:nvSpPr>
          <p:spPr bwMode="auto">
            <a:xfrm>
              <a:off x="3984" y="3072"/>
              <a:ext cx="1584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Message is sent to Bob</a:t>
              </a:r>
              <a:endParaRPr lang="en-US" sz="2000"/>
            </a:p>
          </p:txBody>
        </p:sp>
        <p:sp>
          <p:nvSpPr>
            <p:cNvPr id="26708" name="Oval 84"/>
            <p:cNvSpPr>
              <a:spLocks noChangeArrowheads="1"/>
            </p:cNvSpPr>
            <p:nvPr/>
          </p:nvSpPr>
          <p:spPr bwMode="auto">
            <a:xfrm>
              <a:off x="3792" y="3024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6629400" y="2228850"/>
            <a:ext cx="990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/>
              <a:t>E3098FF0</a:t>
            </a:r>
            <a:endParaRPr lang="en-US" sz="1600"/>
          </a:p>
        </p:txBody>
      </p:sp>
      <p:grpSp>
        <p:nvGrpSpPr>
          <p:cNvPr id="17" name="Group 50"/>
          <p:cNvGrpSpPr>
            <a:grpSpLocks/>
          </p:cNvGrpSpPr>
          <p:nvPr/>
        </p:nvGrpSpPr>
        <p:grpSpPr bwMode="auto">
          <a:xfrm rot="-1763049">
            <a:off x="7620000" y="2071688"/>
            <a:ext cx="976313" cy="1071562"/>
            <a:chOff x="2272" y="2751"/>
            <a:chExt cx="511" cy="561"/>
          </a:xfrm>
        </p:grpSpPr>
        <p:sp>
          <p:nvSpPr>
            <p:cNvPr id="38928" name="Freeform 51"/>
            <p:cNvSpPr>
              <a:spLocks/>
            </p:cNvSpPr>
            <p:nvPr/>
          </p:nvSpPr>
          <p:spPr bwMode="auto">
            <a:xfrm>
              <a:off x="2288" y="2760"/>
              <a:ext cx="464" cy="552"/>
            </a:xfrm>
            <a:custGeom>
              <a:avLst/>
              <a:gdLst>
                <a:gd name="T0" fmla="*/ 14 w 464"/>
                <a:gd name="T1" fmla="*/ 20 h 552"/>
                <a:gd name="T2" fmla="*/ 32 w 464"/>
                <a:gd name="T3" fmla="*/ 0 h 552"/>
                <a:gd name="T4" fmla="*/ 233 w 464"/>
                <a:gd name="T5" fmla="*/ 11 h 552"/>
                <a:gd name="T6" fmla="*/ 317 w 464"/>
                <a:gd name="T7" fmla="*/ 147 h 552"/>
                <a:gd name="T8" fmla="*/ 281 w 464"/>
                <a:gd name="T9" fmla="*/ 234 h 552"/>
                <a:gd name="T10" fmla="*/ 458 w 464"/>
                <a:gd name="T11" fmla="*/ 458 h 552"/>
                <a:gd name="T12" fmla="*/ 464 w 464"/>
                <a:gd name="T13" fmla="*/ 487 h 552"/>
                <a:gd name="T14" fmla="*/ 451 w 464"/>
                <a:gd name="T15" fmla="*/ 552 h 552"/>
                <a:gd name="T16" fmla="*/ 422 w 464"/>
                <a:gd name="T17" fmla="*/ 546 h 552"/>
                <a:gd name="T18" fmla="*/ 368 w 464"/>
                <a:gd name="T19" fmla="*/ 542 h 552"/>
                <a:gd name="T20" fmla="*/ 321 w 464"/>
                <a:gd name="T21" fmla="*/ 514 h 552"/>
                <a:gd name="T22" fmla="*/ 323 w 464"/>
                <a:gd name="T23" fmla="*/ 487 h 552"/>
                <a:gd name="T24" fmla="*/ 342 w 464"/>
                <a:gd name="T25" fmla="*/ 470 h 552"/>
                <a:gd name="T26" fmla="*/ 269 w 464"/>
                <a:gd name="T27" fmla="*/ 452 h 552"/>
                <a:gd name="T28" fmla="*/ 244 w 464"/>
                <a:gd name="T29" fmla="*/ 423 h 552"/>
                <a:gd name="T30" fmla="*/ 248 w 464"/>
                <a:gd name="T31" fmla="*/ 402 h 552"/>
                <a:gd name="T32" fmla="*/ 272 w 464"/>
                <a:gd name="T33" fmla="*/ 389 h 552"/>
                <a:gd name="T34" fmla="*/ 199 w 464"/>
                <a:gd name="T35" fmla="*/ 371 h 552"/>
                <a:gd name="T36" fmla="*/ 184 w 464"/>
                <a:gd name="T37" fmla="*/ 341 h 552"/>
                <a:gd name="T38" fmla="*/ 188 w 464"/>
                <a:gd name="T39" fmla="*/ 316 h 552"/>
                <a:gd name="T40" fmla="*/ 226 w 464"/>
                <a:gd name="T41" fmla="*/ 312 h 552"/>
                <a:gd name="T42" fmla="*/ 190 w 464"/>
                <a:gd name="T43" fmla="*/ 263 h 552"/>
                <a:gd name="T44" fmla="*/ 78 w 464"/>
                <a:gd name="T45" fmla="*/ 241 h 552"/>
                <a:gd name="T46" fmla="*/ 0 w 464"/>
                <a:gd name="T47" fmla="*/ 125 h 552"/>
                <a:gd name="T48" fmla="*/ 14 w 464"/>
                <a:gd name="T49" fmla="*/ 20 h 5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4"/>
                <a:gd name="T76" fmla="*/ 0 h 552"/>
                <a:gd name="T77" fmla="*/ 464 w 464"/>
                <a:gd name="T78" fmla="*/ 552 h 5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4" h="552">
                  <a:moveTo>
                    <a:pt x="14" y="20"/>
                  </a:moveTo>
                  <a:lnTo>
                    <a:pt x="32" y="0"/>
                  </a:lnTo>
                  <a:lnTo>
                    <a:pt x="233" y="11"/>
                  </a:lnTo>
                  <a:lnTo>
                    <a:pt x="317" y="147"/>
                  </a:lnTo>
                  <a:lnTo>
                    <a:pt x="281" y="234"/>
                  </a:lnTo>
                  <a:lnTo>
                    <a:pt x="458" y="458"/>
                  </a:lnTo>
                  <a:lnTo>
                    <a:pt x="464" y="487"/>
                  </a:lnTo>
                  <a:lnTo>
                    <a:pt x="451" y="552"/>
                  </a:lnTo>
                  <a:lnTo>
                    <a:pt x="422" y="546"/>
                  </a:lnTo>
                  <a:lnTo>
                    <a:pt x="368" y="542"/>
                  </a:lnTo>
                  <a:lnTo>
                    <a:pt x="321" y="514"/>
                  </a:lnTo>
                  <a:lnTo>
                    <a:pt x="323" y="487"/>
                  </a:lnTo>
                  <a:lnTo>
                    <a:pt x="342" y="470"/>
                  </a:lnTo>
                  <a:lnTo>
                    <a:pt x="269" y="452"/>
                  </a:lnTo>
                  <a:lnTo>
                    <a:pt x="244" y="423"/>
                  </a:lnTo>
                  <a:lnTo>
                    <a:pt x="248" y="402"/>
                  </a:lnTo>
                  <a:lnTo>
                    <a:pt x="272" y="389"/>
                  </a:lnTo>
                  <a:lnTo>
                    <a:pt x="199" y="371"/>
                  </a:lnTo>
                  <a:lnTo>
                    <a:pt x="184" y="341"/>
                  </a:lnTo>
                  <a:lnTo>
                    <a:pt x="188" y="316"/>
                  </a:lnTo>
                  <a:lnTo>
                    <a:pt x="226" y="312"/>
                  </a:lnTo>
                  <a:lnTo>
                    <a:pt x="190" y="263"/>
                  </a:lnTo>
                  <a:lnTo>
                    <a:pt x="78" y="241"/>
                  </a:lnTo>
                  <a:lnTo>
                    <a:pt x="0" y="125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E07000"/>
            </a:solidFill>
            <a:ln w="6350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8929" name="Freeform 52"/>
            <p:cNvSpPr>
              <a:spLocks/>
            </p:cNvSpPr>
            <p:nvPr/>
          </p:nvSpPr>
          <p:spPr bwMode="auto">
            <a:xfrm rot="661869" flipH="1">
              <a:off x="2272" y="2751"/>
              <a:ext cx="511" cy="495"/>
            </a:xfrm>
            <a:custGeom>
              <a:avLst/>
              <a:gdLst>
                <a:gd name="T0" fmla="*/ 399 w 537"/>
                <a:gd name="T1" fmla="*/ 63 h 495"/>
                <a:gd name="T2" fmla="*/ 315 w 537"/>
                <a:gd name="T3" fmla="*/ 0 h 495"/>
                <a:gd name="T4" fmla="*/ 240 w 537"/>
                <a:gd name="T5" fmla="*/ 3 h 495"/>
                <a:gd name="T6" fmla="*/ 156 w 537"/>
                <a:gd name="T7" fmla="*/ 117 h 495"/>
                <a:gd name="T8" fmla="*/ 169 w 537"/>
                <a:gd name="T9" fmla="*/ 210 h 495"/>
                <a:gd name="T10" fmla="*/ 0 w 537"/>
                <a:gd name="T11" fmla="*/ 423 h 495"/>
                <a:gd name="T12" fmla="*/ 0 w 537"/>
                <a:gd name="T13" fmla="*/ 489 h 495"/>
                <a:gd name="T14" fmla="*/ 24 w 537"/>
                <a:gd name="T15" fmla="*/ 489 h 495"/>
                <a:gd name="T16" fmla="*/ 63 w 537"/>
                <a:gd name="T17" fmla="*/ 495 h 495"/>
                <a:gd name="T18" fmla="*/ 100 w 537"/>
                <a:gd name="T19" fmla="*/ 477 h 495"/>
                <a:gd name="T20" fmla="*/ 103 w 537"/>
                <a:gd name="T21" fmla="*/ 450 h 495"/>
                <a:gd name="T22" fmla="*/ 91 w 537"/>
                <a:gd name="T23" fmla="*/ 429 h 495"/>
                <a:gd name="T24" fmla="*/ 147 w 537"/>
                <a:gd name="T25" fmla="*/ 426 h 495"/>
                <a:gd name="T26" fmla="*/ 169 w 537"/>
                <a:gd name="T27" fmla="*/ 402 h 495"/>
                <a:gd name="T28" fmla="*/ 159 w 537"/>
                <a:gd name="T29" fmla="*/ 384 h 495"/>
                <a:gd name="T30" fmla="*/ 153 w 537"/>
                <a:gd name="T31" fmla="*/ 363 h 495"/>
                <a:gd name="T32" fmla="*/ 209 w 537"/>
                <a:gd name="T33" fmla="*/ 360 h 495"/>
                <a:gd name="T34" fmla="*/ 225 w 537"/>
                <a:gd name="T35" fmla="*/ 333 h 495"/>
                <a:gd name="T36" fmla="*/ 201 w 537"/>
                <a:gd name="T37" fmla="*/ 300 h 495"/>
                <a:gd name="T38" fmla="*/ 232 w 537"/>
                <a:gd name="T39" fmla="*/ 255 h 495"/>
                <a:gd name="T40" fmla="*/ 315 w 537"/>
                <a:gd name="T41" fmla="*/ 255 h 495"/>
                <a:gd name="T42" fmla="*/ 390 w 537"/>
                <a:gd name="T43" fmla="*/ 156 h 495"/>
                <a:gd name="T44" fmla="*/ 399 w 537"/>
                <a:gd name="T45" fmla="*/ 63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495"/>
                <a:gd name="T71" fmla="*/ 537 w 537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495">
                  <a:moveTo>
                    <a:pt x="537" y="63"/>
                  </a:moveTo>
                  <a:lnTo>
                    <a:pt x="426" y="0"/>
                  </a:lnTo>
                  <a:lnTo>
                    <a:pt x="324" y="3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7" y="63"/>
                  </a:lnTo>
                  <a:close/>
                </a:path>
              </a:pathLst>
            </a:custGeom>
            <a:gradFill rotWithShape="0">
              <a:gsLst>
                <a:gs pos="0">
                  <a:srgbClr val="D9BF40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53"/>
            <p:cNvSpPr>
              <a:spLocks noChangeShapeType="1"/>
            </p:cNvSpPr>
            <p:nvPr/>
          </p:nvSpPr>
          <p:spPr bwMode="auto">
            <a:xfrm rot="661869" flipH="1" flipV="1">
              <a:off x="2528" y="3011"/>
              <a:ext cx="231" cy="225"/>
            </a:xfrm>
            <a:prstGeom prst="line">
              <a:avLst/>
            </a:prstGeom>
            <a:noFill/>
            <a:ln w="1270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8931" name="Oval 54"/>
            <p:cNvSpPr>
              <a:spLocks noChangeArrowheads="1"/>
            </p:cNvSpPr>
            <p:nvPr/>
          </p:nvSpPr>
          <p:spPr bwMode="auto">
            <a:xfrm rot="661869" flipH="1">
              <a:off x="2377" y="2776"/>
              <a:ext cx="87" cy="51"/>
            </a:xfrm>
            <a:prstGeom prst="ellipse">
              <a:avLst/>
            </a:prstGeom>
            <a:solidFill>
              <a:srgbClr val="E07000"/>
            </a:solidFill>
            <a:ln w="635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7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dirty="0" smtClean="0"/>
              <a:t>Example of a Digital Signature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32235" y="1547155"/>
            <a:ext cx="8794745" cy="5059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sz="1800" dirty="0" smtClean="0"/>
              <a:t>-----BEGIN PGP SIGNATURE-----</a:t>
            </a:r>
          </a:p>
          <a:p>
            <a:pPr eaLnBrk="1" hangingPunct="1">
              <a:buNone/>
            </a:pPr>
            <a:r>
              <a:rPr lang="en-US" sz="1800" dirty="0" smtClean="0"/>
              <a:t>Version: PGP Universal 3.2.0 (Build 1950)</a:t>
            </a:r>
          </a:p>
          <a:p>
            <a:pPr eaLnBrk="1" hangingPunct="1">
              <a:buNone/>
            </a:pPr>
            <a:r>
              <a:rPr lang="en-US" sz="1800" dirty="0" err="1" smtClean="0"/>
              <a:t>Charset</a:t>
            </a:r>
            <a:r>
              <a:rPr lang="en-US" sz="1800" dirty="0" smtClean="0"/>
              <a:t>: us-</a:t>
            </a:r>
            <a:r>
              <a:rPr lang="en-US" sz="1800" dirty="0" err="1" smtClean="0"/>
              <a:t>ascii</a:t>
            </a:r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>
              <a:buNone/>
            </a:pPr>
            <a:r>
              <a:rPr lang="en-US" sz="1800" dirty="0" err="1" smtClean="0"/>
              <a:t>wsBVAwUBTyCP</a:t>
            </a:r>
            <a:r>
              <a:rPr lang="en-US" sz="1800" dirty="0" smtClean="0"/>
              <a:t>/Z/JsGz86uwqAQjkVAf/SGRuYcyncMiKGF6yAKWKNKJ9lMMC7tFA</a:t>
            </a:r>
          </a:p>
          <a:p>
            <a:pPr eaLnBrk="1" hangingPunct="1">
              <a:buNone/>
            </a:pPr>
            <a:r>
              <a:rPr lang="en-US" sz="1800" dirty="0" smtClean="0"/>
              <a:t>UtASPx4fuD446XzdP4o0YVA9SE1f6WovpE4bPFLITw7mKU6I2UDGCGV48Qs24S2S</a:t>
            </a:r>
          </a:p>
          <a:p>
            <a:pPr eaLnBrk="1" hangingPunct="1">
              <a:buNone/>
            </a:pPr>
            <a:r>
              <a:rPr lang="en-US" sz="1800" dirty="0" smtClean="0"/>
              <a:t>JXCv9H0csR8id40ZxVNN2sbLXWbjhTqnPy3Ng7ZQTejJeOw1ZChzkvsZTLou11gh</a:t>
            </a:r>
          </a:p>
          <a:p>
            <a:pPr eaLnBrk="1" hangingPunct="1">
              <a:buNone/>
            </a:pPr>
            <a:r>
              <a:rPr lang="en-US" sz="1800" dirty="0" smtClean="0"/>
              <a:t>UauTH4VSl0yKAHDYQrN1HXF9W6O0GVexpvBhWRNFLL/1f0hmeSkxpWFQGx/3JUoa</a:t>
            </a:r>
          </a:p>
          <a:p>
            <a:pPr eaLnBrk="1" hangingPunct="1">
              <a:buNone/>
            </a:pPr>
            <a:r>
              <a:rPr lang="en-US" sz="1800" dirty="0" smtClean="0"/>
              <a:t>vGCpT2FPnvhQc+DTvkIk5KSyZanz7qHcSf8PoiJXhfzZjtQr8getcMounZ2F+Ohh</a:t>
            </a:r>
          </a:p>
          <a:p>
            <a:pPr eaLnBrk="1" hangingPunct="1">
              <a:buNone/>
            </a:pPr>
            <a:r>
              <a:rPr lang="en-US" sz="1800" dirty="0" smtClean="0"/>
              <a:t>8cLLQAhrcpbjlmCrfOUxqntuQEltFt5EYNKBEaBzMIWyt4YpiroXPQ===Y8tG</a:t>
            </a:r>
          </a:p>
          <a:p>
            <a:pPr eaLnBrk="1" hangingPunct="1">
              <a:buNone/>
            </a:pPr>
            <a:endParaRPr lang="en-US" sz="1800" dirty="0" smtClean="0"/>
          </a:p>
          <a:p>
            <a:pPr eaLnBrk="1" hangingPunct="1">
              <a:buNone/>
            </a:pPr>
            <a:r>
              <a:rPr lang="en-US" sz="1800" dirty="0" smtClean="0"/>
              <a:t>-----END PGP SIGNATURE-----</a:t>
            </a:r>
          </a:p>
        </p:txBody>
      </p:sp>
    </p:spTree>
    <p:extLst>
      <p:ext uri="{BB962C8B-B14F-4D97-AF65-F5344CB8AC3E}">
        <p14:creationId xmlns:p14="http://schemas.microsoft.com/office/powerpoint/2010/main" val="10087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PKI – Digital Signature verification - Receiving</a:t>
            </a:r>
          </a:p>
        </p:txBody>
      </p:sp>
      <p:sp>
        <p:nvSpPr>
          <p:cNvPr id="39939" name="Content Placeholder 82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034D50-2B1E-44C5-B03B-696866E86B9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752" name="Rectangle 104"/>
          <p:cNvSpPr>
            <a:spLocks noChangeArrowheads="1"/>
          </p:cNvSpPr>
          <p:nvPr/>
        </p:nvSpPr>
        <p:spPr bwMode="auto">
          <a:xfrm>
            <a:off x="304800" y="909638"/>
            <a:ext cx="8458200" cy="5181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39942" name="Group 26"/>
          <p:cNvGrpSpPr>
            <a:grpSpLocks/>
          </p:cNvGrpSpPr>
          <p:nvPr/>
        </p:nvGrpSpPr>
        <p:grpSpPr bwMode="auto">
          <a:xfrm>
            <a:off x="2667000" y="909638"/>
            <a:ext cx="652463" cy="1676400"/>
            <a:chOff x="4752" y="2976"/>
            <a:chExt cx="355" cy="912"/>
          </a:xfrm>
        </p:grpSpPr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4850" y="2976"/>
              <a:ext cx="149" cy="151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27676" name="Freeform 28"/>
            <p:cNvSpPr>
              <a:spLocks/>
            </p:cNvSpPr>
            <p:nvPr/>
          </p:nvSpPr>
          <p:spPr bwMode="auto">
            <a:xfrm>
              <a:off x="4752" y="3148"/>
              <a:ext cx="355" cy="74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95" y="3"/>
                </a:cxn>
                <a:cxn ang="0">
                  <a:pos x="204" y="4"/>
                </a:cxn>
                <a:cxn ang="0">
                  <a:pos x="212" y="9"/>
                </a:cxn>
                <a:cxn ang="0">
                  <a:pos x="224" y="13"/>
                </a:cxn>
                <a:cxn ang="0">
                  <a:pos x="230" y="24"/>
                </a:cxn>
                <a:cxn ang="0">
                  <a:pos x="237" y="34"/>
                </a:cxn>
                <a:cxn ang="0">
                  <a:pos x="237" y="226"/>
                </a:cxn>
                <a:cxn ang="0">
                  <a:pos x="234" y="232"/>
                </a:cxn>
                <a:cxn ang="0">
                  <a:pos x="230" y="239"/>
                </a:cxn>
                <a:cxn ang="0">
                  <a:pos x="221" y="242"/>
                </a:cxn>
                <a:cxn ang="0">
                  <a:pos x="212" y="244"/>
                </a:cxn>
                <a:cxn ang="0">
                  <a:pos x="204" y="242"/>
                </a:cxn>
                <a:cxn ang="0">
                  <a:pos x="200" y="235"/>
                </a:cxn>
                <a:cxn ang="0">
                  <a:pos x="195" y="230"/>
                </a:cxn>
                <a:cxn ang="0">
                  <a:pos x="195" y="84"/>
                </a:cxn>
                <a:cxn ang="0">
                  <a:pos x="182" y="471"/>
                </a:cxn>
                <a:cxn ang="0">
                  <a:pos x="177" y="483"/>
                </a:cxn>
                <a:cxn ang="0">
                  <a:pos x="170" y="491"/>
                </a:cxn>
                <a:cxn ang="0">
                  <a:pos x="161" y="495"/>
                </a:cxn>
                <a:cxn ang="0">
                  <a:pos x="152" y="495"/>
                </a:cxn>
                <a:cxn ang="0">
                  <a:pos x="140" y="492"/>
                </a:cxn>
                <a:cxn ang="0">
                  <a:pos x="132" y="486"/>
                </a:cxn>
                <a:cxn ang="0">
                  <a:pos x="128" y="479"/>
                </a:cxn>
                <a:cxn ang="0">
                  <a:pos x="126" y="470"/>
                </a:cxn>
                <a:cxn ang="0">
                  <a:pos x="111" y="470"/>
                </a:cxn>
                <a:cxn ang="0">
                  <a:pos x="107" y="479"/>
                </a:cxn>
                <a:cxn ang="0">
                  <a:pos x="101" y="491"/>
                </a:cxn>
                <a:cxn ang="0">
                  <a:pos x="89" y="495"/>
                </a:cxn>
                <a:cxn ang="0">
                  <a:pos x="77" y="495"/>
                </a:cxn>
                <a:cxn ang="0">
                  <a:pos x="69" y="491"/>
                </a:cxn>
                <a:cxn ang="0">
                  <a:pos x="60" y="486"/>
                </a:cxn>
                <a:cxn ang="0">
                  <a:pos x="56" y="477"/>
                </a:cxn>
                <a:cxn ang="0">
                  <a:pos x="56" y="84"/>
                </a:cxn>
                <a:cxn ang="0">
                  <a:pos x="42" y="227"/>
                </a:cxn>
                <a:cxn ang="0">
                  <a:pos x="38" y="235"/>
                </a:cxn>
                <a:cxn ang="0">
                  <a:pos x="33" y="239"/>
                </a:cxn>
                <a:cxn ang="0">
                  <a:pos x="26" y="244"/>
                </a:cxn>
                <a:cxn ang="0">
                  <a:pos x="17" y="244"/>
                </a:cxn>
                <a:cxn ang="0">
                  <a:pos x="9" y="239"/>
                </a:cxn>
                <a:cxn ang="0">
                  <a:pos x="5" y="238"/>
                </a:cxn>
                <a:cxn ang="0">
                  <a:pos x="0" y="230"/>
                </a:cxn>
                <a:cxn ang="0">
                  <a:pos x="0" y="39"/>
                </a:cxn>
                <a:cxn ang="0">
                  <a:pos x="5" y="25"/>
                </a:cxn>
                <a:cxn ang="0">
                  <a:pos x="14" y="13"/>
                </a:cxn>
                <a:cxn ang="0">
                  <a:pos x="30" y="7"/>
                </a:cxn>
                <a:cxn ang="0">
                  <a:pos x="44" y="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76200" y="833438"/>
            <a:ext cx="2514600" cy="1905000"/>
            <a:chOff x="48" y="672"/>
            <a:chExt cx="1584" cy="1200"/>
          </a:xfrm>
        </p:grpSpPr>
        <p:sp>
          <p:nvSpPr>
            <p:cNvPr id="40007" name="AutoShape 7"/>
            <p:cNvSpPr>
              <a:spLocks noChangeArrowheads="1"/>
            </p:cNvSpPr>
            <p:nvPr/>
          </p:nvSpPr>
          <p:spPr bwMode="auto">
            <a:xfrm flipV="1">
              <a:off x="432" y="768"/>
              <a:ext cx="624" cy="720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sz="1200"/>
                <a:t>Important Order</a:t>
              </a:r>
            </a:p>
            <a:p>
              <a:pPr eaLnBrk="0" hangingPunct="0"/>
              <a:r>
                <a:rPr lang="fr-CA" sz="1200"/>
                <a:t>ATN: Private Group</a:t>
              </a:r>
              <a:endParaRPr lang="en-US" sz="1200"/>
            </a:p>
          </p:txBody>
        </p:sp>
        <p:sp>
          <p:nvSpPr>
            <p:cNvPr id="40008" name="Rectangle 8"/>
            <p:cNvSpPr>
              <a:spLocks noChangeArrowheads="1"/>
            </p:cNvSpPr>
            <p:nvPr/>
          </p:nvSpPr>
          <p:spPr bwMode="auto">
            <a:xfrm>
              <a:off x="432" y="1536"/>
              <a:ext cx="62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1600"/>
                <a:t>E3098FF0</a:t>
              </a:r>
              <a:endParaRPr lang="en-US" sz="1600"/>
            </a:p>
          </p:txBody>
        </p:sp>
        <p:grpSp>
          <p:nvGrpSpPr>
            <p:cNvPr id="40009" name="Group 9"/>
            <p:cNvGrpSpPr>
              <a:grpSpLocks/>
            </p:cNvGrpSpPr>
            <p:nvPr/>
          </p:nvGrpSpPr>
          <p:grpSpPr bwMode="auto">
            <a:xfrm>
              <a:off x="1056" y="1104"/>
              <a:ext cx="528" cy="476"/>
              <a:chOff x="2105" y="3009"/>
              <a:chExt cx="815" cy="575"/>
            </a:xfrm>
          </p:grpSpPr>
          <p:sp>
            <p:nvSpPr>
              <p:cNvPr id="27658" name="AutoShape 10"/>
              <p:cNvSpPr>
                <a:spLocks noChangeArrowheads="1"/>
              </p:cNvSpPr>
              <p:nvPr/>
            </p:nvSpPr>
            <p:spPr bwMode="auto">
              <a:xfrm rot="-572827">
                <a:off x="2105" y="3009"/>
                <a:ext cx="815" cy="496"/>
              </a:xfrm>
              <a:prstGeom prst="verticalScroll">
                <a:avLst>
                  <a:gd name="adj" fmla="val 250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chemeClr val="bg1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grpSp>
            <p:nvGrpSpPr>
              <p:cNvPr id="40013" name="Group 11"/>
              <p:cNvGrpSpPr>
                <a:grpSpLocks/>
              </p:cNvGrpSpPr>
              <p:nvPr/>
            </p:nvGrpSpPr>
            <p:grpSpPr bwMode="auto">
              <a:xfrm rot="-426541">
                <a:off x="2561" y="3227"/>
                <a:ext cx="235" cy="357"/>
                <a:chOff x="1824" y="3600"/>
                <a:chExt cx="192" cy="292"/>
              </a:xfrm>
            </p:grpSpPr>
            <p:grpSp>
              <p:nvGrpSpPr>
                <p:cNvPr id="40014" name="Group 12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40016" name="AutoShape 13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4" y="3759"/>
                    <a:ext cx="198" cy="50"/>
                  </a:xfrm>
                  <a:prstGeom prst="chevron">
                    <a:avLst>
                      <a:gd name="adj" fmla="val 100008"/>
                    </a:avLst>
                  </a:prstGeom>
                  <a:gradFill rotWithShape="0">
                    <a:gsLst>
                      <a:gs pos="0">
                        <a:srgbClr val="BABADD"/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 w="317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20000"/>
                      </a:spcBef>
                      <a:buClr>
                        <a:srgbClr val="663399"/>
                      </a:buClr>
                      <a:buSzPct val="65000"/>
                      <a:buFont typeface="Wingdings" pitchFamily="2" charset="2"/>
                      <a:buNone/>
                    </a:pPr>
                    <a:endParaRPr lang="en-US"/>
                  </a:p>
                </p:txBody>
              </p:sp>
              <p:sp>
                <p:nvSpPr>
                  <p:cNvPr id="40017" name="AutoShape 14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790" y="3758"/>
                    <a:ext cx="198" cy="49"/>
                  </a:xfrm>
                  <a:prstGeom prst="chevron">
                    <a:avLst>
                      <a:gd name="adj" fmla="val 99991"/>
                    </a:avLst>
                  </a:prstGeom>
                  <a:gradFill rotWithShape="0">
                    <a:gsLst>
                      <a:gs pos="0">
                        <a:srgbClr val="BABADD"/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 w="317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20000"/>
                      </a:spcBef>
                      <a:buClr>
                        <a:srgbClr val="663399"/>
                      </a:buClr>
                      <a:buSzPct val="65000"/>
                      <a:buFont typeface="Wingdings" pitchFamily="2" charset="2"/>
                      <a:buNone/>
                    </a:pPr>
                    <a:endParaRPr lang="en-US"/>
                  </a:p>
                </p:txBody>
              </p:sp>
            </p:grpSp>
            <p:sp>
              <p:nvSpPr>
                <p:cNvPr id="40015" name="AutoShape 15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</p:grpSp>
        <p:sp>
          <p:nvSpPr>
            <p:cNvPr id="40010" name="Line 31"/>
            <p:cNvSpPr>
              <a:spLocks noChangeShapeType="1"/>
            </p:cNvSpPr>
            <p:nvPr/>
          </p:nvSpPr>
          <p:spPr bwMode="auto">
            <a:xfrm>
              <a:off x="48" y="1248"/>
              <a:ext cx="28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1" name="Rectangle 33"/>
            <p:cNvSpPr>
              <a:spLocks noChangeArrowheads="1"/>
            </p:cNvSpPr>
            <p:nvPr/>
          </p:nvSpPr>
          <p:spPr bwMode="auto">
            <a:xfrm>
              <a:off x="336" y="672"/>
              <a:ext cx="1296" cy="120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39944" name="Text Box 84"/>
          <p:cNvSpPr txBox="1">
            <a:spLocks noChangeArrowheads="1"/>
          </p:cNvSpPr>
          <p:nvPr/>
        </p:nvSpPr>
        <p:spPr bwMode="auto">
          <a:xfrm>
            <a:off x="609600" y="2814638"/>
            <a:ext cx="1981200" cy="6096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tIns="27432" bIns="27432" anchor="ctr"/>
          <a:lstStyle/>
          <a:p>
            <a:pPr eaLnBrk="0" hangingPunct="0"/>
            <a:r>
              <a:rPr lang="fr-CA" sz="2000"/>
              <a:t>Bob receives Alice’s message</a:t>
            </a:r>
            <a:endParaRPr lang="en-US" sz="2000"/>
          </a:p>
        </p:txBody>
      </p:sp>
      <p:sp>
        <p:nvSpPr>
          <p:cNvPr id="27736" name="Oval 88"/>
          <p:cNvSpPr>
            <a:spLocks noChangeArrowheads="1"/>
          </p:cNvSpPr>
          <p:nvPr/>
        </p:nvSpPr>
        <p:spPr bwMode="auto">
          <a:xfrm>
            <a:off x="304800" y="2738438"/>
            <a:ext cx="423863" cy="373062"/>
          </a:xfrm>
          <a:prstGeom prst="ellipse">
            <a:avLst/>
          </a:prstGeom>
          <a:gradFill rotWithShape="0">
            <a:gsLst>
              <a:gs pos="0">
                <a:srgbClr val="FF0000">
                  <a:gamma/>
                  <a:tint val="63922"/>
                  <a:invGamma/>
                </a:srgbClr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tIns="27432" bIns="27432" anchor="ctr"/>
          <a:lstStyle/>
          <a:p>
            <a:pPr algn="ctr" eaLnBrk="0" hangingPunct="0">
              <a:defRPr/>
            </a:pPr>
            <a:r>
              <a:rPr lang="fr-CA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7" name="Group 97"/>
          <p:cNvGrpSpPr>
            <a:grpSpLocks/>
          </p:cNvGrpSpPr>
          <p:nvPr/>
        </p:nvGrpSpPr>
        <p:grpSpPr bwMode="auto">
          <a:xfrm>
            <a:off x="3657600" y="909638"/>
            <a:ext cx="2286000" cy="2514600"/>
            <a:chOff x="2304" y="720"/>
            <a:chExt cx="1440" cy="1584"/>
          </a:xfrm>
        </p:grpSpPr>
        <p:grpSp>
          <p:nvGrpSpPr>
            <p:cNvPr id="39995" name="Group 35"/>
            <p:cNvGrpSpPr>
              <a:grpSpLocks/>
            </p:cNvGrpSpPr>
            <p:nvPr/>
          </p:nvGrpSpPr>
          <p:grpSpPr bwMode="auto">
            <a:xfrm>
              <a:off x="2544" y="1104"/>
              <a:ext cx="528" cy="476"/>
              <a:chOff x="2105" y="3009"/>
              <a:chExt cx="815" cy="575"/>
            </a:xfrm>
          </p:grpSpPr>
          <p:sp>
            <p:nvSpPr>
              <p:cNvPr id="27684" name="AutoShape 36"/>
              <p:cNvSpPr>
                <a:spLocks noChangeArrowheads="1"/>
              </p:cNvSpPr>
              <p:nvPr/>
            </p:nvSpPr>
            <p:spPr bwMode="auto">
              <a:xfrm rot="-572827">
                <a:off x="2105" y="3009"/>
                <a:ext cx="815" cy="496"/>
              </a:xfrm>
              <a:prstGeom prst="verticalScroll">
                <a:avLst>
                  <a:gd name="adj" fmla="val 250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chemeClr val="bg1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grpSp>
            <p:nvGrpSpPr>
              <p:cNvPr id="40002" name="Group 37"/>
              <p:cNvGrpSpPr>
                <a:grpSpLocks/>
              </p:cNvGrpSpPr>
              <p:nvPr/>
            </p:nvGrpSpPr>
            <p:grpSpPr bwMode="auto">
              <a:xfrm rot="-426541">
                <a:off x="2561" y="3227"/>
                <a:ext cx="235" cy="357"/>
                <a:chOff x="1824" y="3600"/>
                <a:chExt cx="192" cy="292"/>
              </a:xfrm>
            </p:grpSpPr>
            <p:grpSp>
              <p:nvGrpSpPr>
                <p:cNvPr id="40003" name="Group 38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40005" name="AutoShape 39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4" y="3759"/>
                    <a:ext cx="198" cy="50"/>
                  </a:xfrm>
                  <a:prstGeom prst="chevron">
                    <a:avLst>
                      <a:gd name="adj" fmla="val 100008"/>
                    </a:avLst>
                  </a:prstGeom>
                  <a:gradFill rotWithShape="0">
                    <a:gsLst>
                      <a:gs pos="0">
                        <a:srgbClr val="BABADD"/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 w="317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20000"/>
                      </a:spcBef>
                      <a:buClr>
                        <a:srgbClr val="663399"/>
                      </a:buClr>
                      <a:buSzPct val="65000"/>
                      <a:buFont typeface="Wingdings" pitchFamily="2" charset="2"/>
                      <a:buNone/>
                    </a:pPr>
                    <a:endParaRPr lang="en-US"/>
                  </a:p>
                </p:txBody>
              </p:sp>
              <p:sp>
                <p:nvSpPr>
                  <p:cNvPr id="40006" name="AutoShape 40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790" y="3758"/>
                    <a:ext cx="198" cy="49"/>
                  </a:xfrm>
                  <a:prstGeom prst="chevron">
                    <a:avLst>
                      <a:gd name="adj" fmla="val 99991"/>
                    </a:avLst>
                  </a:prstGeom>
                  <a:gradFill rotWithShape="0">
                    <a:gsLst>
                      <a:gs pos="0">
                        <a:srgbClr val="BABADD"/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 w="317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20000"/>
                      </a:spcBef>
                      <a:buClr>
                        <a:srgbClr val="663399"/>
                      </a:buClr>
                      <a:buSzPct val="65000"/>
                      <a:buFont typeface="Wingdings" pitchFamily="2" charset="2"/>
                      <a:buNone/>
                    </a:pPr>
                    <a:endParaRPr lang="en-US"/>
                  </a:p>
                </p:txBody>
              </p:sp>
            </p:grpSp>
            <p:sp>
              <p:nvSpPr>
                <p:cNvPr id="40004" name="AutoShape 41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</p:grpSp>
        <p:grpSp>
          <p:nvGrpSpPr>
            <p:cNvPr id="39996" name="Group 42"/>
            <p:cNvGrpSpPr>
              <a:grpSpLocks/>
            </p:cNvGrpSpPr>
            <p:nvPr/>
          </p:nvGrpSpPr>
          <p:grpSpPr bwMode="auto">
            <a:xfrm>
              <a:off x="3072" y="720"/>
              <a:ext cx="411" cy="1056"/>
              <a:chOff x="4752" y="2976"/>
              <a:chExt cx="355" cy="912"/>
            </a:xfrm>
          </p:grpSpPr>
          <p:sp>
            <p:nvSpPr>
              <p:cNvPr id="27691" name="Oval 43"/>
              <p:cNvSpPr>
                <a:spLocks noChangeArrowheads="1"/>
              </p:cNvSpPr>
              <p:nvPr/>
            </p:nvSpPr>
            <p:spPr bwMode="auto">
              <a:xfrm>
                <a:off x="4850" y="2976"/>
                <a:ext cx="149" cy="15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sp>
            <p:nvSpPr>
              <p:cNvPr id="27692" name="Freeform 44"/>
              <p:cNvSpPr>
                <a:spLocks/>
              </p:cNvSpPr>
              <p:nvPr/>
            </p:nvSpPr>
            <p:spPr bwMode="auto">
              <a:xfrm>
                <a:off x="4752" y="3148"/>
                <a:ext cx="355" cy="740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95" y="3"/>
                  </a:cxn>
                  <a:cxn ang="0">
                    <a:pos x="204" y="4"/>
                  </a:cxn>
                  <a:cxn ang="0">
                    <a:pos x="212" y="9"/>
                  </a:cxn>
                  <a:cxn ang="0">
                    <a:pos x="224" y="13"/>
                  </a:cxn>
                  <a:cxn ang="0">
                    <a:pos x="230" y="24"/>
                  </a:cxn>
                  <a:cxn ang="0">
                    <a:pos x="237" y="34"/>
                  </a:cxn>
                  <a:cxn ang="0">
                    <a:pos x="237" y="226"/>
                  </a:cxn>
                  <a:cxn ang="0">
                    <a:pos x="234" y="232"/>
                  </a:cxn>
                  <a:cxn ang="0">
                    <a:pos x="230" y="239"/>
                  </a:cxn>
                  <a:cxn ang="0">
                    <a:pos x="221" y="242"/>
                  </a:cxn>
                  <a:cxn ang="0">
                    <a:pos x="212" y="244"/>
                  </a:cxn>
                  <a:cxn ang="0">
                    <a:pos x="204" y="242"/>
                  </a:cxn>
                  <a:cxn ang="0">
                    <a:pos x="200" y="235"/>
                  </a:cxn>
                  <a:cxn ang="0">
                    <a:pos x="195" y="230"/>
                  </a:cxn>
                  <a:cxn ang="0">
                    <a:pos x="195" y="84"/>
                  </a:cxn>
                  <a:cxn ang="0">
                    <a:pos x="182" y="471"/>
                  </a:cxn>
                  <a:cxn ang="0">
                    <a:pos x="177" y="483"/>
                  </a:cxn>
                  <a:cxn ang="0">
                    <a:pos x="170" y="491"/>
                  </a:cxn>
                  <a:cxn ang="0">
                    <a:pos x="161" y="495"/>
                  </a:cxn>
                  <a:cxn ang="0">
                    <a:pos x="152" y="495"/>
                  </a:cxn>
                  <a:cxn ang="0">
                    <a:pos x="140" y="492"/>
                  </a:cxn>
                  <a:cxn ang="0">
                    <a:pos x="132" y="486"/>
                  </a:cxn>
                  <a:cxn ang="0">
                    <a:pos x="128" y="479"/>
                  </a:cxn>
                  <a:cxn ang="0">
                    <a:pos x="126" y="470"/>
                  </a:cxn>
                  <a:cxn ang="0">
                    <a:pos x="111" y="470"/>
                  </a:cxn>
                  <a:cxn ang="0">
                    <a:pos x="107" y="479"/>
                  </a:cxn>
                  <a:cxn ang="0">
                    <a:pos x="101" y="491"/>
                  </a:cxn>
                  <a:cxn ang="0">
                    <a:pos x="89" y="495"/>
                  </a:cxn>
                  <a:cxn ang="0">
                    <a:pos x="77" y="495"/>
                  </a:cxn>
                  <a:cxn ang="0">
                    <a:pos x="69" y="491"/>
                  </a:cxn>
                  <a:cxn ang="0">
                    <a:pos x="60" y="486"/>
                  </a:cxn>
                  <a:cxn ang="0">
                    <a:pos x="56" y="477"/>
                  </a:cxn>
                  <a:cxn ang="0">
                    <a:pos x="56" y="84"/>
                  </a:cxn>
                  <a:cxn ang="0">
                    <a:pos x="42" y="227"/>
                  </a:cxn>
                  <a:cxn ang="0">
                    <a:pos x="38" y="235"/>
                  </a:cxn>
                  <a:cxn ang="0">
                    <a:pos x="33" y="239"/>
                  </a:cxn>
                  <a:cxn ang="0">
                    <a:pos x="26" y="244"/>
                  </a:cxn>
                  <a:cxn ang="0">
                    <a:pos x="17" y="244"/>
                  </a:cxn>
                  <a:cxn ang="0">
                    <a:pos x="9" y="239"/>
                  </a:cxn>
                  <a:cxn ang="0">
                    <a:pos x="5" y="238"/>
                  </a:cxn>
                  <a:cxn ang="0">
                    <a:pos x="0" y="230"/>
                  </a:cxn>
                  <a:cxn ang="0">
                    <a:pos x="0" y="39"/>
                  </a:cxn>
                  <a:cxn ang="0">
                    <a:pos x="5" y="25"/>
                  </a:cxn>
                  <a:cxn ang="0">
                    <a:pos x="14" y="13"/>
                  </a:cxn>
                  <a:cxn ang="0">
                    <a:pos x="30" y="7"/>
                  </a:cxn>
                  <a:cxn ang="0">
                    <a:pos x="44" y="3"/>
                  </a:cxn>
                </a:cxnLst>
                <a:rect l="0" t="0" r="r" b="b"/>
                <a:pathLst>
                  <a:path w="238" h="496">
                    <a:moveTo>
                      <a:pt x="56" y="0"/>
                    </a:moveTo>
                    <a:lnTo>
                      <a:pt x="182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1" y="0"/>
                    </a:lnTo>
                    <a:lnTo>
                      <a:pt x="195" y="3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4" y="4"/>
                    </a:lnTo>
                    <a:lnTo>
                      <a:pt x="207" y="4"/>
                    </a:lnTo>
                    <a:lnTo>
                      <a:pt x="209" y="7"/>
                    </a:lnTo>
                    <a:lnTo>
                      <a:pt x="212" y="9"/>
                    </a:lnTo>
                    <a:lnTo>
                      <a:pt x="216" y="9"/>
                    </a:lnTo>
                    <a:lnTo>
                      <a:pt x="219" y="12"/>
                    </a:lnTo>
                    <a:lnTo>
                      <a:pt x="224" y="13"/>
                    </a:lnTo>
                    <a:lnTo>
                      <a:pt x="225" y="18"/>
                    </a:lnTo>
                    <a:lnTo>
                      <a:pt x="228" y="21"/>
                    </a:lnTo>
                    <a:lnTo>
                      <a:pt x="230" y="24"/>
                    </a:lnTo>
                    <a:lnTo>
                      <a:pt x="234" y="28"/>
                    </a:lnTo>
                    <a:lnTo>
                      <a:pt x="234" y="30"/>
                    </a:lnTo>
                    <a:lnTo>
                      <a:pt x="237" y="34"/>
                    </a:lnTo>
                    <a:lnTo>
                      <a:pt x="237" y="39"/>
                    </a:lnTo>
                    <a:lnTo>
                      <a:pt x="237" y="42"/>
                    </a:lnTo>
                    <a:lnTo>
                      <a:pt x="237" y="226"/>
                    </a:lnTo>
                    <a:lnTo>
                      <a:pt x="237" y="227"/>
                    </a:lnTo>
                    <a:lnTo>
                      <a:pt x="234" y="230"/>
                    </a:lnTo>
                    <a:lnTo>
                      <a:pt x="234" y="232"/>
                    </a:lnTo>
                    <a:lnTo>
                      <a:pt x="234" y="235"/>
                    </a:lnTo>
                    <a:lnTo>
                      <a:pt x="233" y="238"/>
                    </a:lnTo>
                    <a:lnTo>
                      <a:pt x="230" y="239"/>
                    </a:lnTo>
                    <a:lnTo>
                      <a:pt x="228" y="239"/>
                    </a:lnTo>
                    <a:lnTo>
                      <a:pt x="224" y="242"/>
                    </a:lnTo>
                    <a:lnTo>
                      <a:pt x="221" y="242"/>
                    </a:lnTo>
                    <a:lnTo>
                      <a:pt x="219" y="244"/>
                    </a:lnTo>
                    <a:lnTo>
                      <a:pt x="216" y="244"/>
                    </a:lnTo>
                    <a:lnTo>
                      <a:pt x="212" y="244"/>
                    </a:lnTo>
                    <a:lnTo>
                      <a:pt x="209" y="242"/>
                    </a:lnTo>
                    <a:lnTo>
                      <a:pt x="207" y="242"/>
                    </a:lnTo>
                    <a:lnTo>
                      <a:pt x="204" y="242"/>
                    </a:lnTo>
                    <a:lnTo>
                      <a:pt x="203" y="239"/>
                    </a:lnTo>
                    <a:lnTo>
                      <a:pt x="200" y="238"/>
                    </a:lnTo>
                    <a:lnTo>
                      <a:pt x="200" y="235"/>
                    </a:lnTo>
                    <a:lnTo>
                      <a:pt x="198" y="235"/>
                    </a:lnTo>
                    <a:lnTo>
                      <a:pt x="195" y="232"/>
                    </a:lnTo>
                    <a:lnTo>
                      <a:pt x="195" y="230"/>
                    </a:lnTo>
                    <a:lnTo>
                      <a:pt x="195" y="227"/>
                    </a:lnTo>
                    <a:lnTo>
                      <a:pt x="195" y="226"/>
                    </a:lnTo>
                    <a:lnTo>
                      <a:pt x="195" y="84"/>
                    </a:lnTo>
                    <a:lnTo>
                      <a:pt x="182" y="84"/>
                    </a:lnTo>
                    <a:lnTo>
                      <a:pt x="182" y="467"/>
                    </a:lnTo>
                    <a:lnTo>
                      <a:pt x="182" y="471"/>
                    </a:lnTo>
                    <a:lnTo>
                      <a:pt x="182" y="474"/>
                    </a:lnTo>
                    <a:lnTo>
                      <a:pt x="179" y="479"/>
                    </a:lnTo>
                    <a:lnTo>
                      <a:pt x="177" y="483"/>
                    </a:lnTo>
                    <a:lnTo>
                      <a:pt x="174" y="486"/>
                    </a:lnTo>
                    <a:lnTo>
                      <a:pt x="173" y="488"/>
                    </a:lnTo>
                    <a:lnTo>
                      <a:pt x="170" y="491"/>
                    </a:lnTo>
                    <a:lnTo>
                      <a:pt x="165" y="492"/>
                    </a:lnTo>
                    <a:lnTo>
                      <a:pt x="162" y="492"/>
                    </a:lnTo>
                    <a:lnTo>
                      <a:pt x="161" y="495"/>
                    </a:lnTo>
                    <a:lnTo>
                      <a:pt x="156" y="495"/>
                    </a:lnTo>
                    <a:lnTo>
                      <a:pt x="153" y="495"/>
                    </a:lnTo>
                    <a:lnTo>
                      <a:pt x="152" y="495"/>
                    </a:lnTo>
                    <a:lnTo>
                      <a:pt x="147" y="495"/>
                    </a:lnTo>
                    <a:lnTo>
                      <a:pt x="144" y="492"/>
                    </a:lnTo>
                    <a:lnTo>
                      <a:pt x="140" y="492"/>
                    </a:lnTo>
                    <a:lnTo>
                      <a:pt x="137" y="491"/>
                    </a:lnTo>
                    <a:lnTo>
                      <a:pt x="135" y="488"/>
                    </a:lnTo>
                    <a:lnTo>
                      <a:pt x="132" y="486"/>
                    </a:lnTo>
                    <a:lnTo>
                      <a:pt x="131" y="483"/>
                    </a:lnTo>
                    <a:lnTo>
                      <a:pt x="128" y="482"/>
                    </a:lnTo>
                    <a:lnTo>
                      <a:pt x="128" y="479"/>
                    </a:lnTo>
                    <a:lnTo>
                      <a:pt x="126" y="477"/>
                    </a:lnTo>
                    <a:lnTo>
                      <a:pt x="126" y="474"/>
                    </a:lnTo>
                    <a:lnTo>
                      <a:pt x="126" y="470"/>
                    </a:lnTo>
                    <a:lnTo>
                      <a:pt x="126" y="238"/>
                    </a:lnTo>
                    <a:lnTo>
                      <a:pt x="111" y="238"/>
                    </a:lnTo>
                    <a:lnTo>
                      <a:pt x="111" y="470"/>
                    </a:lnTo>
                    <a:lnTo>
                      <a:pt x="111" y="471"/>
                    </a:lnTo>
                    <a:lnTo>
                      <a:pt x="110" y="477"/>
                    </a:lnTo>
                    <a:lnTo>
                      <a:pt x="107" y="479"/>
                    </a:lnTo>
                    <a:lnTo>
                      <a:pt x="107" y="483"/>
                    </a:lnTo>
                    <a:lnTo>
                      <a:pt x="105" y="486"/>
                    </a:lnTo>
                    <a:lnTo>
                      <a:pt x="101" y="491"/>
                    </a:lnTo>
                    <a:lnTo>
                      <a:pt x="98" y="491"/>
                    </a:lnTo>
                    <a:lnTo>
                      <a:pt x="93" y="492"/>
                    </a:lnTo>
                    <a:lnTo>
                      <a:pt x="89" y="495"/>
                    </a:lnTo>
                    <a:lnTo>
                      <a:pt x="86" y="495"/>
                    </a:lnTo>
                    <a:lnTo>
                      <a:pt x="81" y="495"/>
                    </a:lnTo>
                    <a:lnTo>
                      <a:pt x="77" y="495"/>
                    </a:lnTo>
                    <a:lnTo>
                      <a:pt x="75" y="495"/>
                    </a:lnTo>
                    <a:lnTo>
                      <a:pt x="72" y="492"/>
                    </a:lnTo>
                    <a:lnTo>
                      <a:pt x="69" y="491"/>
                    </a:lnTo>
                    <a:lnTo>
                      <a:pt x="65" y="491"/>
                    </a:lnTo>
                    <a:lnTo>
                      <a:pt x="63" y="486"/>
                    </a:lnTo>
                    <a:lnTo>
                      <a:pt x="60" y="486"/>
                    </a:lnTo>
                    <a:lnTo>
                      <a:pt x="59" y="482"/>
                    </a:lnTo>
                    <a:lnTo>
                      <a:pt x="59" y="479"/>
                    </a:lnTo>
                    <a:lnTo>
                      <a:pt x="56" y="477"/>
                    </a:lnTo>
                    <a:lnTo>
                      <a:pt x="56" y="474"/>
                    </a:lnTo>
                    <a:lnTo>
                      <a:pt x="56" y="470"/>
                    </a:lnTo>
                    <a:lnTo>
                      <a:pt x="56" y="84"/>
                    </a:lnTo>
                    <a:lnTo>
                      <a:pt x="42" y="84"/>
                    </a:lnTo>
                    <a:lnTo>
                      <a:pt x="42" y="226"/>
                    </a:lnTo>
                    <a:lnTo>
                      <a:pt x="42" y="227"/>
                    </a:lnTo>
                    <a:lnTo>
                      <a:pt x="39" y="230"/>
                    </a:lnTo>
                    <a:lnTo>
                      <a:pt x="39" y="232"/>
                    </a:lnTo>
                    <a:lnTo>
                      <a:pt x="38" y="235"/>
                    </a:lnTo>
                    <a:lnTo>
                      <a:pt x="35" y="238"/>
                    </a:lnTo>
                    <a:lnTo>
                      <a:pt x="35" y="239"/>
                    </a:lnTo>
                    <a:lnTo>
                      <a:pt x="33" y="239"/>
                    </a:lnTo>
                    <a:lnTo>
                      <a:pt x="30" y="242"/>
                    </a:lnTo>
                    <a:lnTo>
                      <a:pt x="29" y="242"/>
                    </a:lnTo>
                    <a:lnTo>
                      <a:pt x="26" y="244"/>
                    </a:lnTo>
                    <a:lnTo>
                      <a:pt x="23" y="244"/>
                    </a:lnTo>
                    <a:lnTo>
                      <a:pt x="18" y="244"/>
                    </a:lnTo>
                    <a:lnTo>
                      <a:pt x="17" y="244"/>
                    </a:lnTo>
                    <a:lnTo>
                      <a:pt x="14" y="242"/>
                    </a:lnTo>
                    <a:lnTo>
                      <a:pt x="12" y="242"/>
                    </a:lnTo>
                    <a:lnTo>
                      <a:pt x="9" y="239"/>
                    </a:lnTo>
                    <a:lnTo>
                      <a:pt x="8" y="239"/>
                    </a:lnTo>
                    <a:lnTo>
                      <a:pt x="8" y="238"/>
                    </a:lnTo>
                    <a:lnTo>
                      <a:pt x="5" y="238"/>
                    </a:lnTo>
                    <a:lnTo>
                      <a:pt x="3" y="235"/>
                    </a:lnTo>
                    <a:lnTo>
                      <a:pt x="3" y="232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3" y="30"/>
                    </a:lnTo>
                    <a:lnTo>
                      <a:pt x="5" y="25"/>
                    </a:lnTo>
                    <a:lnTo>
                      <a:pt x="8" y="21"/>
                    </a:lnTo>
                    <a:lnTo>
                      <a:pt x="12" y="18"/>
                    </a:lnTo>
                    <a:lnTo>
                      <a:pt x="14" y="13"/>
                    </a:lnTo>
                    <a:lnTo>
                      <a:pt x="18" y="12"/>
                    </a:lnTo>
                    <a:lnTo>
                      <a:pt x="26" y="9"/>
                    </a:lnTo>
                    <a:lnTo>
                      <a:pt x="30" y="7"/>
                    </a:lnTo>
                    <a:lnTo>
                      <a:pt x="33" y="4"/>
                    </a:lnTo>
                    <a:lnTo>
                      <a:pt x="39" y="3"/>
                    </a:lnTo>
                    <a:lnTo>
                      <a:pt x="44" y="3"/>
                    </a:lnTo>
                    <a:lnTo>
                      <a:pt x="51" y="0"/>
                    </a:lnTo>
                    <a:lnTo>
                      <a:pt x="56" y="0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</p:grpSp>
        <p:sp>
          <p:nvSpPr>
            <p:cNvPr id="39997" name="Text Box 86"/>
            <p:cNvSpPr txBox="1">
              <a:spLocks noChangeArrowheads="1"/>
            </p:cNvSpPr>
            <p:nvPr/>
          </p:nvSpPr>
          <p:spPr bwMode="auto">
            <a:xfrm>
              <a:off x="2496" y="1920"/>
              <a:ext cx="1248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CA’s Signature is verified</a:t>
              </a:r>
              <a:endParaRPr lang="en-US" sz="2000"/>
            </a:p>
          </p:txBody>
        </p:sp>
        <p:sp>
          <p:nvSpPr>
            <p:cNvPr id="27737" name="Oval 89"/>
            <p:cNvSpPr>
              <a:spLocks noChangeArrowheads="1"/>
            </p:cNvSpPr>
            <p:nvPr/>
          </p:nvSpPr>
          <p:spPr bwMode="auto">
            <a:xfrm>
              <a:off x="2304" y="1824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2" name="Group 98"/>
          <p:cNvGrpSpPr>
            <a:grpSpLocks/>
          </p:cNvGrpSpPr>
          <p:nvPr/>
        </p:nvGrpSpPr>
        <p:grpSpPr bwMode="auto">
          <a:xfrm>
            <a:off x="6553200" y="909638"/>
            <a:ext cx="2286000" cy="2514600"/>
            <a:chOff x="4128" y="720"/>
            <a:chExt cx="1440" cy="1584"/>
          </a:xfrm>
        </p:grpSpPr>
        <p:grpSp>
          <p:nvGrpSpPr>
            <p:cNvPr id="39983" name="Group 45"/>
            <p:cNvGrpSpPr>
              <a:grpSpLocks/>
            </p:cNvGrpSpPr>
            <p:nvPr/>
          </p:nvGrpSpPr>
          <p:grpSpPr bwMode="auto">
            <a:xfrm>
              <a:off x="4293" y="1104"/>
              <a:ext cx="528" cy="476"/>
              <a:chOff x="2105" y="3009"/>
              <a:chExt cx="815" cy="575"/>
            </a:xfrm>
          </p:grpSpPr>
          <p:sp>
            <p:nvSpPr>
              <p:cNvPr id="27694" name="AutoShape 46"/>
              <p:cNvSpPr>
                <a:spLocks noChangeArrowheads="1"/>
              </p:cNvSpPr>
              <p:nvPr/>
            </p:nvSpPr>
            <p:spPr bwMode="auto">
              <a:xfrm rot="-572827">
                <a:off x="2105" y="3009"/>
                <a:ext cx="815" cy="496"/>
              </a:xfrm>
              <a:prstGeom prst="verticalScroll">
                <a:avLst>
                  <a:gd name="adj" fmla="val 250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chemeClr val="bg1"/>
                  </a:gs>
                  <a:gs pos="100000">
                    <a:srgbClr val="FFFF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grpSp>
            <p:nvGrpSpPr>
              <p:cNvPr id="39990" name="Group 47"/>
              <p:cNvGrpSpPr>
                <a:grpSpLocks/>
              </p:cNvGrpSpPr>
              <p:nvPr/>
            </p:nvGrpSpPr>
            <p:grpSpPr bwMode="auto">
              <a:xfrm rot="-426541">
                <a:off x="2561" y="3227"/>
                <a:ext cx="235" cy="357"/>
                <a:chOff x="1824" y="3600"/>
                <a:chExt cx="192" cy="292"/>
              </a:xfrm>
            </p:grpSpPr>
            <p:grpSp>
              <p:nvGrpSpPr>
                <p:cNvPr id="39991" name="Group 48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9993" name="AutoShape 49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4" y="3759"/>
                    <a:ext cx="198" cy="50"/>
                  </a:xfrm>
                  <a:prstGeom prst="chevron">
                    <a:avLst>
                      <a:gd name="adj" fmla="val 100008"/>
                    </a:avLst>
                  </a:prstGeom>
                  <a:gradFill rotWithShape="0">
                    <a:gsLst>
                      <a:gs pos="0">
                        <a:srgbClr val="BABADD"/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 w="317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20000"/>
                      </a:spcBef>
                      <a:buClr>
                        <a:srgbClr val="663399"/>
                      </a:buClr>
                      <a:buSzPct val="65000"/>
                      <a:buFont typeface="Wingdings" pitchFamily="2" charset="2"/>
                      <a:buNone/>
                    </a:pPr>
                    <a:endParaRPr lang="en-US"/>
                  </a:p>
                </p:txBody>
              </p:sp>
              <p:sp>
                <p:nvSpPr>
                  <p:cNvPr id="39994" name="AutoShape 50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790" y="3758"/>
                    <a:ext cx="198" cy="49"/>
                  </a:xfrm>
                  <a:prstGeom prst="chevron">
                    <a:avLst>
                      <a:gd name="adj" fmla="val 99991"/>
                    </a:avLst>
                  </a:prstGeom>
                  <a:gradFill rotWithShape="0">
                    <a:gsLst>
                      <a:gs pos="0">
                        <a:srgbClr val="BABADD"/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 w="3175">
                    <a:noFill/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20000"/>
                      </a:spcBef>
                      <a:buClr>
                        <a:srgbClr val="663399"/>
                      </a:buClr>
                      <a:buSzPct val="65000"/>
                      <a:buFont typeface="Wingdings" pitchFamily="2" charset="2"/>
                      <a:buNone/>
                    </a:pPr>
                    <a:endParaRPr lang="en-US"/>
                  </a:p>
                </p:txBody>
              </p:sp>
            </p:grpSp>
            <p:sp>
              <p:nvSpPr>
                <p:cNvPr id="39992" name="AutoShape 51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</p:grpSp>
        <p:grpSp>
          <p:nvGrpSpPr>
            <p:cNvPr id="39984" name="Group 52"/>
            <p:cNvGrpSpPr>
              <a:grpSpLocks/>
            </p:cNvGrpSpPr>
            <p:nvPr/>
          </p:nvGrpSpPr>
          <p:grpSpPr bwMode="auto">
            <a:xfrm>
              <a:off x="4821" y="720"/>
              <a:ext cx="411" cy="1056"/>
              <a:chOff x="4752" y="2976"/>
              <a:chExt cx="355" cy="912"/>
            </a:xfrm>
          </p:grpSpPr>
          <p:sp>
            <p:nvSpPr>
              <p:cNvPr id="27701" name="Oval 53"/>
              <p:cNvSpPr>
                <a:spLocks noChangeArrowheads="1"/>
              </p:cNvSpPr>
              <p:nvPr/>
            </p:nvSpPr>
            <p:spPr bwMode="auto">
              <a:xfrm>
                <a:off x="4850" y="2976"/>
                <a:ext cx="149" cy="15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sp>
            <p:nvSpPr>
              <p:cNvPr id="27702" name="Freeform 54"/>
              <p:cNvSpPr>
                <a:spLocks/>
              </p:cNvSpPr>
              <p:nvPr/>
            </p:nvSpPr>
            <p:spPr bwMode="auto">
              <a:xfrm>
                <a:off x="4752" y="3148"/>
                <a:ext cx="355" cy="740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95" y="3"/>
                  </a:cxn>
                  <a:cxn ang="0">
                    <a:pos x="204" y="4"/>
                  </a:cxn>
                  <a:cxn ang="0">
                    <a:pos x="212" y="9"/>
                  </a:cxn>
                  <a:cxn ang="0">
                    <a:pos x="224" y="13"/>
                  </a:cxn>
                  <a:cxn ang="0">
                    <a:pos x="230" y="24"/>
                  </a:cxn>
                  <a:cxn ang="0">
                    <a:pos x="237" y="34"/>
                  </a:cxn>
                  <a:cxn ang="0">
                    <a:pos x="237" y="226"/>
                  </a:cxn>
                  <a:cxn ang="0">
                    <a:pos x="234" y="232"/>
                  </a:cxn>
                  <a:cxn ang="0">
                    <a:pos x="230" y="239"/>
                  </a:cxn>
                  <a:cxn ang="0">
                    <a:pos x="221" y="242"/>
                  </a:cxn>
                  <a:cxn ang="0">
                    <a:pos x="212" y="244"/>
                  </a:cxn>
                  <a:cxn ang="0">
                    <a:pos x="204" y="242"/>
                  </a:cxn>
                  <a:cxn ang="0">
                    <a:pos x="200" y="235"/>
                  </a:cxn>
                  <a:cxn ang="0">
                    <a:pos x="195" y="230"/>
                  </a:cxn>
                  <a:cxn ang="0">
                    <a:pos x="195" y="84"/>
                  </a:cxn>
                  <a:cxn ang="0">
                    <a:pos x="182" y="471"/>
                  </a:cxn>
                  <a:cxn ang="0">
                    <a:pos x="177" y="483"/>
                  </a:cxn>
                  <a:cxn ang="0">
                    <a:pos x="170" y="491"/>
                  </a:cxn>
                  <a:cxn ang="0">
                    <a:pos x="161" y="495"/>
                  </a:cxn>
                  <a:cxn ang="0">
                    <a:pos x="152" y="495"/>
                  </a:cxn>
                  <a:cxn ang="0">
                    <a:pos x="140" y="492"/>
                  </a:cxn>
                  <a:cxn ang="0">
                    <a:pos x="132" y="486"/>
                  </a:cxn>
                  <a:cxn ang="0">
                    <a:pos x="128" y="479"/>
                  </a:cxn>
                  <a:cxn ang="0">
                    <a:pos x="126" y="470"/>
                  </a:cxn>
                  <a:cxn ang="0">
                    <a:pos x="111" y="470"/>
                  </a:cxn>
                  <a:cxn ang="0">
                    <a:pos x="107" y="479"/>
                  </a:cxn>
                  <a:cxn ang="0">
                    <a:pos x="101" y="491"/>
                  </a:cxn>
                  <a:cxn ang="0">
                    <a:pos x="89" y="495"/>
                  </a:cxn>
                  <a:cxn ang="0">
                    <a:pos x="77" y="495"/>
                  </a:cxn>
                  <a:cxn ang="0">
                    <a:pos x="69" y="491"/>
                  </a:cxn>
                  <a:cxn ang="0">
                    <a:pos x="60" y="486"/>
                  </a:cxn>
                  <a:cxn ang="0">
                    <a:pos x="56" y="477"/>
                  </a:cxn>
                  <a:cxn ang="0">
                    <a:pos x="56" y="84"/>
                  </a:cxn>
                  <a:cxn ang="0">
                    <a:pos x="42" y="227"/>
                  </a:cxn>
                  <a:cxn ang="0">
                    <a:pos x="38" y="235"/>
                  </a:cxn>
                  <a:cxn ang="0">
                    <a:pos x="33" y="239"/>
                  </a:cxn>
                  <a:cxn ang="0">
                    <a:pos x="26" y="244"/>
                  </a:cxn>
                  <a:cxn ang="0">
                    <a:pos x="17" y="244"/>
                  </a:cxn>
                  <a:cxn ang="0">
                    <a:pos x="9" y="239"/>
                  </a:cxn>
                  <a:cxn ang="0">
                    <a:pos x="5" y="238"/>
                  </a:cxn>
                  <a:cxn ang="0">
                    <a:pos x="0" y="230"/>
                  </a:cxn>
                  <a:cxn ang="0">
                    <a:pos x="0" y="39"/>
                  </a:cxn>
                  <a:cxn ang="0">
                    <a:pos x="5" y="25"/>
                  </a:cxn>
                  <a:cxn ang="0">
                    <a:pos x="14" y="13"/>
                  </a:cxn>
                  <a:cxn ang="0">
                    <a:pos x="30" y="7"/>
                  </a:cxn>
                  <a:cxn ang="0">
                    <a:pos x="44" y="3"/>
                  </a:cxn>
                </a:cxnLst>
                <a:rect l="0" t="0" r="r" b="b"/>
                <a:pathLst>
                  <a:path w="238" h="496">
                    <a:moveTo>
                      <a:pt x="56" y="0"/>
                    </a:moveTo>
                    <a:lnTo>
                      <a:pt x="182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1" y="0"/>
                    </a:lnTo>
                    <a:lnTo>
                      <a:pt x="195" y="3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4" y="4"/>
                    </a:lnTo>
                    <a:lnTo>
                      <a:pt x="207" y="4"/>
                    </a:lnTo>
                    <a:lnTo>
                      <a:pt x="209" y="7"/>
                    </a:lnTo>
                    <a:lnTo>
                      <a:pt x="212" y="9"/>
                    </a:lnTo>
                    <a:lnTo>
                      <a:pt x="216" y="9"/>
                    </a:lnTo>
                    <a:lnTo>
                      <a:pt x="219" y="12"/>
                    </a:lnTo>
                    <a:lnTo>
                      <a:pt x="224" y="13"/>
                    </a:lnTo>
                    <a:lnTo>
                      <a:pt x="225" y="18"/>
                    </a:lnTo>
                    <a:lnTo>
                      <a:pt x="228" y="21"/>
                    </a:lnTo>
                    <a:lnTo>
                      <a:pt x="230" y="24"/>
                    </a:lnTo>
                    <a:lnTo>
                      <a:pt x="234" y="28"/>
                    </a:lnTo>
                    <a:lnTo>
                      <a:pt x="234" y="30"/>
                    </a:lnTo>
                    <a:lnTo>
                      <a:pt x="237" y="34"/>
                    </a:lnTo>
                    <a:lnTo>
                      <a:pt x="237" y="39"/>
                    </a:lnTo>
                    <a:lnTo>
                      <a:pt x="237" y="42"/>
                    </a:lnTo>
                    <a:lnTo>
                      <a:pt x="237" y="226"/>
                    </a:lnTo>
                    <a:lnTo>
                      <a:pt x="237" y="227"/>
                    </a:lnTo>
                    <a:lnTo>
                      <a:pt x="234" y="230"/>
                    </a:lnTo>
                    <a:lnTo>
                      <a:pt x="234" y="232"/>
                    </a:lnTo>
                    <a:lnTo>
                      <a:pt x="234" y="235"/>
                    </a:lnTo>
                    <a:lnTo>
                      <a:pt x="233" y="238"/>
                    </a:lnTo>
                    <a:lnTo>
                      <a:pt x="230" y="239"/>
                    </a:lnTo>
                    <a:lnTo>
                      <a:pt x="228" y="239"/>
                    </a:lnTo>
                    <a:lnTo>
                      <a:pt x="224" y="242"/>
                    </a:lnTo>
                    <a:lnTo>
                      <a:pt x="221" y="242"/>
                    </a:lnTo>
                    <a:lnTo>
                      <a:pt x="219" y="244"/>
                    </a:lnTo>
                    <a:lnTo>
                      <a:pt x="216" y="244"/>
                    </a:lnTo>
                    <a:lnTo>
                      <a:pt x="212" y="244"/>
                    </a:lnTo>
                    <a:lnTo>
                      <a:pt x="209" y="242"/>
                    </a:lnTo>
                    <a:lnTo>
                      <a:pt x="207" y="242"/>
                    </a:lnTo>
                    <a:lnTo>
                      <a:pt x="204" y="242"/>
                    </a:lnTo>
                    <a:lnTo>
                      <a:pt x="203" y="239"/>
                    </a:lnTo>
                    <a:lnTo>
                      <a:pt x="200" y="238"/>
                    </a:lnTo>
                    <a:lnTo>
                      <a:pt x="200" y="235"/>
                    </a:lnTo>
                    <a:lnTo>
                      <a:pt x="198" y="235"/>
                    </a:lnTo>
                    <a:lnTo>
                      <a:pt x="195" y="232"/>
                    </a:lnTo>
                    <a:lnTo>
                      <a:pt x="195" y="230"/>
                    </a:lnTo>
                    <a:lnTo>
                      <a:pt x="195" y="227"/>
                    </a:lnTo>
                    <a:lnTo>
                      <a:pt x="195" y="226"/>
                    </a:lnTo>
                    <a:lnTo>
                      <a:pt x="195" y="84"/>
                    </a:lnTo>
                    <a:lnTo>
                      <a:pt x="182" y="84"/>
                    </a:lnTo>
                    <a:lnTo>
                      <a:pt x="182" y="467"/>
                    </a:lnTo>
                    <a:lnTo>
                      <a:pt x="182" y="471"/>
                    </a:lnTo>
                    <a:lnTo>
                      <a:pt x="182" y="474"/>
                    </a:lnTo>
                    <a:lnTo>
                      <a:pt x="179" y="479"/>
                    </a:lnTo>
                    <a:lnTo>
                      <a:pt x="177" y="483"/>
                    </a:lnTo>
                    <a:lnTo>
                      <a:pt x="174" y="486"/>
                    </a:lnTo>
                    <a:lnTo>
                      <a:pt x="173" y="488"/>
                    </a:lnTo>
                    <a:lnTo>
                      <a:pt x="170" y="491"/>
                    </a:lnTo>
                    <a:lnTo>
                      <a:pt x="165" y="492"/>
                    </a:lnTo>
                    <a:lnTo>
                      <a:pt x="162" y="492"/>
                    </a:lnTo>
                    <a:lnTo>
                      <a:pt x="161" y="495"/>
                    </a:lnTo>
                    <a:lnTo>
                      <a:pt x="156" y="495"/>
                    </a:lnTo>
                    <a:lnTo>
                      <a:pt x="153" y="495"/>
                    </a:lnTo>
                    <a:lnTo>
                      <a:pt x="152" y="495"/>
                    </a:lnTo>
                    <a:lnTo>
                      <a:pt x="147" y="495"/>
                    </a:lnTo>
                    <a:lnTo>
                      <a:pt x="144" y="492"/>
                    </a:lnTo>
                    <a:lnTo>
                      <a:pt x="140" y="492"/>
                    </a:lnTo>
                    <a:lnTo>
                      <a:pt x="137" y="491"/>
                    </a:lnTo>
                    <a:lnTo>
                      <a:pt x="135" y="488"/>
                    </a:lnTo>
                    <a:lnTo>
                      <a:pt x="132" y="486"/>
                    </a:lnTo>
                    <a:lnTo>
                      <a:pt x="131" y="483"/>
                    </a:lnTo>
                    <a:lnTo>
                      <a:pt x="128" y="482"/>
                    </a:lnTo>
                    <a:lnTo>
                      <a:pt x="128" y="479"/>
                    </a:lnTo>
                    <a:lnTo>
                      <a:pt x="126" y="477"/>
                    </a:lnTo>
                    <a:lnTo>
                      <a:pt x="126" y="474"/>
                    </a:lnTo>
                    <a:lnTo>
                      <a:pt x="126" y="470"/>
                    </a:lnTo>
                    <a:lnTo>
                      <a:pt x="126" y="238"/>
                    </a:lnTo>
                    <a:lnTo>
                      <a:pt x="111" y="238"/>
                    </a:lnTo>
                    <a:lnTo>
                      <a:pt x="111" y="470"/>
                    </a:lnTo>
                    <a:lnTo>
                      <a:pt x="111" y="471"/>
                    </a:lnTo>
                    <a:lnTo>
                      <a:pt x="110" y="477"/>
                    </a:lnTo>
                    <a:lnTo>
                      <a:pt x="107" y="479"/>
                    </a:lnTo>
                    <a:lnTo>
                      <a:pt x="107" y="483"/>
                    </a:lnTo>
                    <a:lnTo>
                      <a:pt x="105" y="486"/>
                    </a:lnTo>
                    <a:lnTo>
                      <a:pt x="101" y="491"/>
                    </a:lnTo>
                    <a:lnTo>
                      <a:pt x="98" y="491"/>
                    </a:lnTo>
                    <a:lnTo>
                      <a:pt x="93" y="492"/>
                    </a:lnTo>
                    <a:lnTo>
                      <a:pt x="89" y="495"/>
                    </a:lnTo>
                    <a:lnTo>
                      <a:pt x="86" y="495"/>
                    </a:lnTo>
                    <a:lnTo>
                      <a:pt x="81" y="495"/>
                    </a:lnTo>
                    <a:lnTo>
                      <a:pt x="77" y="495"/>
                    </a:lnTo>
                    <a:lnTo>
                      <a:pt x="75" y="495"/>
                    </a:lnTo>
                    <a:lnTo>
                      <a:pt x="72" y="492"/>
                    </a:lnTo>
                    <a:lnTo>
                      <a:pt x="69" y="491"/>
                    </a:lnTo>
                    <a:lnTo>
                      <a:pt x="65" y="491"/>
                    </a:lnTo>
                    <a:lnTo>
                      <a:pt x="63" y="486"/>
                    </a:lnTo>
                    <a:lnTo>
                      <a:pt x="60" y="486"/>
                    </a:lnTo>
                    <a:lnTo>
                      <a:pt x="59" y="482"/>
                    </a:lnTo>
                    <a:lnTo>
                      <a:pt x="59" y="479"/>
                    </a:lnTo>
                    <a:lnTo>
                      <a:pt x="56" y="477"/>
                    </a:lnTo>
                    <a:lnTo>
                      <a:pt x="56" y="474"/>
                    </a:lnTo>
                    <a:lnTo>
                      <a:pt x="56" y="470"/>
                    </a:lnTo>
                    <a:lnTo>
                      <a:pt x="56" y="84"/>
                    </a:lnTo>
                    <a:lnTo>
                      <a:pt x="42" y="84"/>
                    </a:lnTo>
                    <a:lnTo>
                      <a:pt x="42" y="226"/>
                    </a:lnTo>
                    <a:lnTo>
                      <a:pt x="42" y="227"/>
                    </a:lnTo>
                    <a:lnTo>
                      <a:pt x="39" y="230"/>
                    </a:lnTo>
                    <a:lnTo>
                      <a:pt x="39" y="232"/>
                    </a:lnTo>
                    <a:lnTo>
                      <a:pt x="38" y="235"/>
                    </a:lnTo>
                    <a:lnTo>
                      <a:pt x="35" y="238"/>
                    </a:lnTo>
                    <a:lnTo>
                      <a:pt x="35" y="239"/>
                    </a:lnTo>
                    <a:lnTo>
                      <a:pt x="33" y="239"/>
                    </a:lnTo>
                    <a:lnTo>
                      <a:pt x="30" y="242"/>
                    </a:lnTo>
                    <a:lnTo>
                      <a:pt x="29" y="242"/>
                    </a:lnTo>
                    <a:lnTo>
                      <a:pt x="26" y="244"/>
                    </a:lnTo>
                    <a:lnTo>
                      <a:pt x="23" y="244"/>
                    </a:lnTo>
                    <a:lnTo>
                      <a:pt x="18" y="244"/>
                    </a:lnTo>
                    <a:lnTo>
                      <a:pt x="17" y="244"/>
                    </a:lnTo>
                    <a:lnTo>
                      <a:pt x="14" y="242"/>
                    </a:lnTo>
                    <a:lnTo>
                      <a:pt x="12" y="242"/>
                    </a:lnTo>
                    <a:lnTo>
                      <a:pt x="9" y="239"/>
                    </a:lnTo>
                    <a:lnTo>
                      <a:pt x="8" y="239"/>
                    </a:lnTo>
                    <a:lnTo>
                      <a:pt x="8" y="238"/>
                    </a:lnTo>
                    <a:lnTo>
                      <a:pt x="5" y="238"/>
                    </a:lnTo>
                    <a:lnTo>
                      <a:pt x="3" y="235"/>
                    </a:lnTo>
                    <a:lnTo>
                      <a:pt x="3" y="232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3" y="30"/>
                    </a:lnTo>
                    <a:lnTo>
                      <a:pt x="5" y="25"/>
                    </a:lnTo>
                    <a:lnTo>
                      <a:pt x="8" y="21"/>
                    </a:lnTo>
                    <a:lnTo>
                      <a:pt x="12" y="18"/>
                    </a:lnTo>
                    <a:lnTo>
                      <a:pt x="14" y="13"/>
                    </a:lnTo>
                    <a:lnTo>
                      <a:pt x="18" y="12"/>
                    </a:lnTo>
                    <a:lnTo>
                      <a:pt x="26" y="9"/>
                    </a:lnTo>
                    <a:lnTo>
                      <a:pt x="30" y="7"/>
                    </a:lnTo>
                    <a:lnTo>
                      <a:pt x="33" y="4"/>
                    </a:lnTo>
                    <a:lnTo>
                      <a:pt x="39" y="3"/>
                    </a:lnTo>
                    <a:lnTo>
                      <a:pt x="44" y="3"/>
                    </a:lnTo>
                    <a:lnTo>
                      <a:pt x="51" y="0"/>
                    </a:lnTo>
                    <a:lnTo>
                      <a:pt x="56" y="0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</p:grpSp>
        <p:sp>
          <p:nvSpPr>
            <p:cNvPr id="39985" name="Text Box 87"/>
            <p:cNvSpPr txBox="1">
              <a:spLocks noChangeArrowheads="1"/>
            </p:cNvSpPr>
            <p:nvPr/>
          </p:nvSpPr>
          <p:spPr bwMode="auto">
            <a:xfrm>
              <a:off x="4320" y="1920"/>
              <a:ext cx="1248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Alice’s Public Key is extracted</a:t>
              </a:r>
              <a:endParaRPr lang="en-US" sz="2000"/>
            </a:p>
          </p:txBody>
        </p:sp>
        <p:sp>
          <p:nvSpPr>
            <p:cNvPr id="27738" name="Oval 90"/>
            <p:cNvSpPr>
              <a:spLocks noChangeArrowheads="1"/>
            </p:cNvSpPr>
            <p:nvPr/>
          </p:nvSpPr>
          <p:spPr bwMode="auto">
            <a:xfrm>
              <a:off x="4128" y="1824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381000" y="3652838"/>
            <a:ext cx="2362200" cy="2438400"/>
            <a:chOff x="240" y="2496"/>
            <a:chExt cx="1488" cy="1536"/>
          </a:xfrm>
        </p:grpSpPr>
        <p:grpSp>
          <p:nvGrpSpPr>
            <p:cNvPr id="39977" name="Group 62"/>
            <p:cNvGrpSpPr>
              <a:grpSpLocks/>
            </p:cNvGrpSpPr>
            <p:nvPr/>
          </p:nvGrpSpPr>
          <p:grpSpPr bwMode="auto">
            <a:xfrm>
              <a:off x="1056" y="2496"/>
              <a:ext cx="411" cy="1056"/>
              <a:chOff x="4752" y="2976"/>
              <a:chExt cx="355" cy="912"/>
            </a:xfrm>
          </p:grpSpPr>
          <p:sp>
            <p:nvSpPr>
              <p:cNvPr id="27711" name="Oval 63"/>
              <p:cNvSpPr>
                <a:spLocks noChangeArrowheads="1"/>
              </p:cNvSpPr>
              <p:nvPr/>
            </p:nvSpPr>
            <p:spPr bwMode="auto">
              <a:xfrm>
                <a:off x="4850" y="2976"/>
                <a:ext cx="149" cy="15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sp>
            <p:nvSpPr>
              <p:cNvPr id="27712" name="Freeform 64"/>
              <p:cNvSpPr>
                <a:spLocks/>
              </p:cNvSpPr>
              <p:nvPr/>
            </p:nvSpPr>
            <p:spPr bwMode="auto">
              <a:xfrm>
                <a:off x="4752" y="3148"/>
                <a:ext cx="355" cy="740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95" y="3"/>
                  </a:cxn>
                  <a:cxn ang="0">
                    <a:pos x="204" y="4"/>
                  </a:cxn>
                  <a:cxn ang="0">
                    <a:pos x="212" y="9"/>
                  </a:cxn>
                  <a:cxn ang="0">
                    <a:pos x="224" y="13"/>
                  </a:cxn>
                  <a:cxn ang="0">
                    <a:pos x="230" y="24"/>
                  </a:cxn>
                  <a:cxn ang="0">
                    <a:pos x="237" y="34"/>
                  </a:cxn>
                  <a:cxn ang="0">
                    <a:pos x="237" y="226"/>
                  </a:cxn>
                  <a:cxn ang="0">
                    <a:pos x="234" y="232"/>
                  </a:cxn>
                  <a:cxn ang="0">
                    <a:pos x="230" y="239"/>
                  </a:cxn>
                  <a:cxn ang="0">
                    <a:pos x="221" y="242"/>
                  </a:cxn>
                  <a:cxn ang="0">
                    <a:pos x="212" y="244"/>
                  </a:cxn>
                  <a:cxn ang="0">
                    <a:pos x="204" y="242"/>
                  </a:cxn>
                  <a:cxn ang="0">
                    <a:pos x="200" y="235"/>
                  </a:cxn>
                  <a:cxn ang="0">
                    <a:pos x="195" y="230"/>
                  </a:cxn>
                  <a:cxn ang="0">
                    <a:pos x="195" y="84"/>
                  </a:cxn>
                  <a:cxn ang="0">
                    <a:pos x="182" y="471"/>
                  </a:cxn>
                  <a:cxn ang="0">
                    <a:pos x="177" y="483"/>
                  </a:cxn>
                  <a:cxn ang="0">
                    <a:pos x="170" y="491"/>
                  </a:cxn>
                  <a:cxn ang="0">
                    <a:pos x="161" y="495"/>
                  </a:cxn>
                  <a:cxn ang="0">
                    <a:pos x="152" y="495"/>
                  </a:cxn>
                  <a:cxn ang="0">
                    <a:pos x="140" y="492"/>
                  </a:cxn>
                  <a:cxn ang="0">
                    <a:pos x="132" y="486"/>
                  </a:cxn>
                  <a:cxn ang="0">
                    <a:pos x="128" y="479"/>
                  </a:cxn>
                  <a:cxn ang="0">
                    <a:pos x="126" y="470"/>
                  </a:cxn>
                  <a:cxn ang="0">
                    <a:pos x="111" y="470"/>
                  </a:cxn>
                  <a:cxn ang="0">
                    <a:pos x="107" y="479"/>
                  </a:cxn>
                  <a:cxn ang="0">
                    <a:pos x="101" y="491"/>
                  </a:cxn>
                  <a:cxn ang="0">
                    <a:pos x="89" y="495"/>
                  </a:cxn>
                  <a:cxn ang="0">
                    <a:pos x="77" y="495"/>
                  </a:cxn>
                  <a:cxn ang="0">
                    <a:pos x="69" y="491"/>
                  </a:cxn>
                  <a:cxn ang="0">
                    <a:pos x="60" y="486"/>
                  </a:cxn>
                  <a:cxn ang="0">
                    <a:pos x="56" y="477"/>
                  </a:cxn>
                  <a:cxn ang="0">
                    <a:pos x="56" y="84"/>
                  </a:cxn>
                  <a:cxn ang="0">
                    <a:pos x="42" y="227"/>
                  </a:cxn>
                  <a:cxn ang="0">
                    <a:pos x="38" y="235"/>
                  </a:cxn>
                  <a:cxn ang="0">
                    <a:pos x="33" y="239"/>
                  </a:cxn>
                  <a:cxn ang="0">
                    <a:pos x="26" y="244"/>
                  </a:cxn>
                  <a:cxn ang="0">
                    <a:pos x="17" y="244"/>
                  </a:cxn>
                  <a:cxn ang="0">
                    <a:pos x="9" y="239"/>
                  </a:cxn>
                  <a:cxn ang="0">
                    <a:pos x="5" y="238"/>
                  </a:cxn>
                  <a:cxn ang="0">
                    <a:pos x="0" y="230"/>
                  </a:cxn>
                  <a:cxn ang="0">
                    <a:pos x="0" y="39"/>
                  </a:cxn>
                  <a:cxn ang="0">
                    <a:pos x="5" y="25"/>
                  </a:cxn>
                  <a:cxn ang="0">
                    <a:pos x="14" y="13"/>
                  </a:cxn>
                  <a:cxn ang="0">
                    <a:pos x="30" y="7"/>
                  </a:cxn>
                  <a:cxn ang="0">
                    <a:pos x="44" y="3"/>
                  </a:cxn>
                </a:cxnLst>
                <a:rect l="0" t="0" r="r" b="b"/>
                <a:pathLst>
                  <a:path w="238" h="496">
                    <a:moveTo>
                      <a:pt x="56" y="0"/>
                    </a:moveTo>
                    <a:lnTo>
                      <a:pt x="182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1" y="0"/>
                    </a:lnTo>
                    <a:lnTo>
                      <a:pt x="195" y="3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4" y="4"/>
                    </a:lnTo>
                    <a:lnTo>
                      <a:pt x="207" y="4"/>
                    </a:lnTo>
                    <a:lnTo>
                      <a:pt x="209" y="7"/>
                    </a:lnTo>
                    <a:lnTo>
                      <a:pt x="212" y="9"/>
                    </a:lnTo>
                    <a:lnTo>
                      <a:pt x="216" y="9"/>
                    </a:lnTo>
                    <a:lnTo>
                      <a:pt x="219" y="12"/>
                    </a:lnTo>
                    <a:lnTo>
                      <a:pt x="224" y="13"/>
                    </a:lnTo>
                    <a:lnTo>
                      <a:pt x="225" y="18"/>
                    </a:lnTo>
                    <a:lnTo>
                      <a:pt x="228" y="21"/>
                    </a:lnTo>
                    <a:lnTo>
                      <a:pt x="230" y="24"/>
                    </a:lnTo>
                    <a:lnTo>
                      <a:pt x="234" y="28"/>
                    </a:lnTo>
                    <a:lnTo>
                      <a:pt x="234" y="30"/>
                    </a:lnTo>
                    <a:lnTo>
                      <a:pt x="237" y="34"/>
                    </a:lnTo>
                    <a:lnTo>
                      <a:pt x="237" y="39"/>
                    </a:lnTo>
                    <a:lnTo>
                      <a:pt x="237" y="42"/>
                    </a:lnTo>
                    <a:lnTo>
                      <a:pt x="237" y="226"/>
                    </a:lnTo>
                    <a:lnTo>
                      <a:pt x="237" y="227"/>
                    </a:lnTo>
                    <a:lnTo>
                      <a:pt x="234" y="230"/>
                    </a:lnTo>
                    <a:lnTo>
                      <a:pt x="234" y="232"/>
                    </a:lnTo>
                    <a:lnTo>
                      <a:pt x="234" y="235"/>
                    </a:lnTo>
                    <a:lnTo>
                      <a:pt x="233" y="238"/>
                    </a:lnTo>
                    <a:lnTo>
                      <a:pt x="230" y="239"/>
                    </a:lnTo>
                    <a:lnTo>
                      <a:pt x="228" y="239"/>
                    </a:lnTo>
                    <a:lnTo>
                      <a:pt x="224" y="242"/>
                    </a:lnTo>
                    <a:lnTo>
                      <a:pt x="221" y="242"/>
                    </a:lnTo>
                    <a:lnTo>
                      <a:pt x="219" y="244"/>
                    </a:lnTo>
                    <a:lnTo>
                      <a:pt x="216" y="244"/>
                    </a:lnTo>
                    <a:lnTo>
                      <a:pt x="212" y="244"/>
                    </a:lnTo>
                    <a:lnTo>
                      <a:pt x="209" y="242"/>
                    </a:lnTo>
                    <a:lnTo>
                      <a:pt x="207" y="242"/>
                    </a:lnTo>
                    <a:lnTo>
                      <a:pt x="204" y="242"/>
                    </a:lnTo>
                    <a:lnTo>
                      <a:pt x="203" y="239"/>
                    </a:lnTo>
                    <a:lnTo>
                      <a:pt x="200" y="238"/>
                    </a:lnTo>
                    <a:lnTo>
                      <a:pt x="200" y="235"/>
                    </a:lnTo>
                    <a:lnTo>
                      <a:pt x="198" y="235"/>
                    </a:lnTo>
                    <a:lnTo>
                      <a:pt x="195" y="232"/>
                    </a:lnTo>
                    <a:lnTo>
                      <a:pt x="195" y="230"/>
                    </a:lnTo>
                    <a:lnTo>
                      <a:pt x="195" y="227"/>
                    </a:lnTo>
                    <a:lnTo>
                      <a:pt x="195" y="226"/>
                    </a:lnTo>
                    <a:lnTo>
                      <a:pt x="195" y="84"/>
                    </a:lnTo>
                    <a:lnTo>
                      <a:pt x="182" y="84"/>
                    </a:lnTo>
                    <a:lnTo>
                      <a:pt x="182" y="467"/>
                    </a:lnTo>
                    <a:lnTo>
                      <a:pt x="182" y="471"/>
                    </a:lnTo>
                    <a:lnTo>
                      <a:pt x="182" y="474"/>
                    </a:lnTo>
                    <a:lnTo>
                      <a:pt x="179" y="479"/>
                    </a:lnTo>
                    <a:lnTo>
                      <a:pt x="177" y="483"/>
                    </a:lnTo>
                    <a:lnTo>
                      <a:pt x="174" y="486"/>
                    </a:lnTo>
                    <a:lnTo>
                      <a:pt x="173" y="488"/>
                    </a:lnTo>
                    <a:lnTo>
                      <a:pt x="170" y="491"/>
                    </a:lnTo>
                    <a:lnTo>
                      <a:pt x="165" y="492"/>
                    </a:lnTo>
                    <a:lnTo>
                      <a:pt x="162" y="492"/>
                    </a:lnTo>
                    <a:lnTo>
                      <a:pt x="161" y="495"/>
                    </a:lnTo>
                    <a:lnTo>
                      <a:pt x="156" y="495"/>
                    </a:lnTo>
                    <a:lnTo>
                      <a:pt x="153" y="495"/>
                    </a:lnTo>
                    <a:lnTo>
                      <a:pt x="152" y="495"/>
                    </a:lnTo>
                    <a:lnTo>
                      <a:pt x="147" y="495"/>
                    </a:lnTo>
                    <a:lnTo>
                      <a:pt x="144" y="492"/>
                    </a:lnTo>
                    <a:lnTo>
                      <a:pt x="140" y="492"/>
                    </a:lnTo>
                    <a:lnTo>
                      <a:pt x="137" y="491"/>
                    </a:lnTo>
                    <a:lnTo>
                      <a:pt x="135" y="488"/>
                    </a:lnTo>
                    <a:lnTo>
                      <a:pt x="132" y="486"/>
                    </a:lnTo>
                    <a:lnTo>
                      <a:pt x="131" y="483"/>
                    </a:lnTo>
                    <a:lnTo>
                      <a:pt x="128" y="482"/>
                    </a:lnTo>
                    <a:lnTo>
                      <a:pt x="128" y="479"/>
                    </a:lnTo>
                    <a:lnTo>
                      <a:pt x="126" y="477"/>
                    </a:lnTo>
                    <a:lnTo>
                      <a:pt x="126" y="474"/>
                    </a:lnTo>
                    <a:lnTo>
                      <a:pt x="126" y="470"/>
                    </a:lnTo>
                    <a:lnTo>
                      <a:pt x="126" y="238"/>
                    </a:lnTo>
                    <a:lnTo>
                      <a:pt x="111" y="238"/>
                    </a:lnTo>
                    <a:lnTo>
                      <a:pt x="111" y="470"/>
                    </a:lnTo>
                    <a:lnTo>
                      <a:pt x="111" y="471"/>
                    </a:lnTo>
                    <a:lnTo>
                      <a:pt x="110" y="477"/>
                    </a:lnTo>
                    <a:lnTo>
                      <a:pt x="107" y="479"/>
                    </a:lnTo>
                    <a:lnTo>
                      <a:pt x="107" y="483"/>
                    </a:lnTo>
                    <a:lnTo>
                      <a:pt x="105" y="486"/>
                    </a:lnTo>
                    <a:lnTo>
                      <a:pt x="101" y="491"/>
                    </a:lnTo>
                    <a:lnTo>
                      <a:pt x="98" y="491"/>
                    </a:lnTo>
                    <a:lnTo>
                      <a:pt x="93" y="492"/>
                    </a:lnTo>
                    <a:lnTo>
                      <a:pt x="89" y="495"/>
                    </a:lnTo>
                    <a:lnTo>
                      <a:pt x="86" y="495"/>
                    </a:lnTo>
                    <a:lnTo>
                      <a:pt x="81" y="495"/>
                    </a:lnTo>
                    <a:lnTo>
                      <a:pt x="77" y="495"/>
                    </a:lnTo>
                    <a:lnTo>
                      <a:pt x="75" y="495"/>
                    </a:lnTo>
                    <a:lnTo>
                      <a:pt x="72" y="492"/>
                    </a:lnTo>
                    <a:lnTo>
                      <a:pt x="69" y="491"/>
                    </a:lnTo>
                    <a:lnTo>
                      <a:pt x="65" y="491"/>
                    </a:lnTo>
                    <a:lnTo>
                      <a:pt x="63" y="486"/>
                    </a:lnTo>
                    <a:lnTo>
                      <a:pt x="60" y="486"/>
                    </a:lnTo>
                    <a:lnTo>
                      <a:pt x="59" y="482"/>
                    </a:lnTo>
                    <a:lnTo>
                      <a:pt x="59" y="479"/>
                    </a:lnTo>
                    <a:lnTo>
                      <a:pt x="56" y="477"/>
                    </a:lnTo>
                    <a:lnTo>
                      <a:pt x="56" y="474"/>
                    </a:lnTo>
                    <a:lnTo>
                      <a:pt x="56" y="470"/>
                    </a:lnTo>
                    <a:lnTo>
                      <a:pt x="56" y="84"/>
                    </a:lnTo>
                    <a:lnTo>
                      <a:pt x="42" y="84"/>
                    </a:lnTo>
                    <a:lnTo>
                      <a:pt x="42" y="226"/>
                    </a:lnTo>
                    <a:lnTo>
                      <a:pt x="42" y="227"/>
                    </a:lnTo>
                    <a:lnTo>
                      <a:pt x="39" y="230"/>
                    </a:lnTo>
                    <a:lnTo>
                      <a:pt x="39" y="232"/>
                    </a:lnTo>
                    <a:lnTo>
                      <a:pt x="38" y="235"/>
                    </a:lnTo>
                    <a:lnTo>
                      <a:pt x="35" y="238"/>
                    </a:lnTo>
                    <a:lnTo>
                      <a:pt x="35" y="239"/>
                    </a:lnTo>
                    <a:lnTo>
                      <a:pt x="33" y="239"/>
                    </a:lnTo>
                    <a:lnTo>
                      <a:pt x="30" y="242"/>
                    </a:lnTo>
                    <a:lnTo>
                      <a:pt x="29" y="242"/>
                    </a:lnTo>
                    <a:lnTo>
                      <a:pt x="26" y="244"/>
                    </a:lnTo>
                    <a:lnTo>
                      <a:pt x="23" y="244"/>
                    </a:lnTo>
                    <a:lnTo>
                      <a:pt x="18" y="244"/>
                    </a:lnTo>
                    <a:lnTo>
                      <a:pt x="17" y="244"/>
                    </a:lnTo>
                    <a:lnTo>
                      <a:pt x="14" y="242"/>
                    </a:lnTo>
                    <a:lnTo>
                      <a:pt x="12" y="242"/>
                    </a:lnTo>
                    <a:lnTo>
                      <a:pt x="9" y="239"/>
                    </a:lnTo>
                    <a:lnTo>
                      <a:pt x="8" y="239"/>
                    </a:lnTo>
                    <a:lnTo>
                      <a:pt x="8" y="238"/>
                    </a:lnTo>
                    <a:lnTo>
                      <a:pt x="5" y="238"/>
                    </a:lnTo>
                    <a:lnTo>
                      <a:pt x="3" y="235"/>
                    </a:lnTo>
                    <a:lnTo>
                      <a:pt x="3" y="232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3" y="30"/>
                    </a:lnTo>
                    <a:lnTo>
                      <a:pt x="5" y="25"/>
                    </a:lnTo>
                    <a:lnTo>
                      <a:pt x="8" y="21"/>
                    </a:lnTo>
                    <a:lnTo>
                      <a:pt x="12" y="18"/>
                    </a:lnTo>
                    <a:lnTo>
                      <a:pt x="14" y="13"/>
                    </a:lnTo>
                    <a:lnTo>
                      <a:pt x="18" y="12"/>
                    </a:lnTo>
                    <a:lnTo>
                      <a:pt x="26" y="9"/>
                    </a:lnTo>
                    <a:lnTo>
                      <a:pt x="30" y="7"/>
                    </a:lnTo>
                    <a:lnTo>
                      <a:pt x="33" y="4"/>
                    </a:lnTo>
                    <a:lnTo>
                      <a:pt x="39" y="3"/>
                    </a:lnTo>
                    <a:lnTo>
                      <a:pt x="44" y="3"/>
                    </a:lnTo>
                    <a:lnTo>
                      <a:pt x="51" y="0"/>
                    </a:lnTo>
                    <a:lnTo>
                      <a:pt x="56" y="0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</p:grpSp>
        <p:sp>
          <p:nvSpPr>
            <p:cNvPr id="39978" name="Rectangle 70"/>
            <p:cNvSpPr>
              <a:spLocks noChangeArrowheads="1"/>
            </p:cNvSpPr>
            <p:nvPr/>
          </p:nvSpPr>
          <p:spPr bwMode="auto">
            <a:xfrm>
              <a:off x="432" y="3312"/>
              <a:ext cx="62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1600"/>
                <a:t>E3098FF0</a:t>
              </a:r>
              <a:endParaRPr lang="en-US" sz="1600"/>
            </a:p>
          </p:txBody>
        </p:sp>
        <p:sp>
          <p:nvSpPr>
            <p:cNvPr id="39979" name="Text Box 91"/>
            <p:cNvSpPr txBox="1">
              <a:spLocks noChangeArrowheads="1"/>
            </p:cNvSpPr>
            <p:nvPr/>
          </p:nvSpPr>
          <p:spPr bwMode="auto">
            <a:xfrm>
              <a:off x="480" y="3648"/>
              <a:ext cx="1248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Encrypted Hash is decrypted</a:t>
              </a:r>
              <a:endParaRPr lang="en-US" sz="2000"/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auto">
            <a:xfrm>
              <a:off x="240" y="3648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9" name="Group 100"/>
          <p:cNvGrpSpPr>
            <a:grpSpLocks/>
          </p:cNvGrpSpPr>
          <p:nvPr/>
        </p:nvGrpSpPr>
        <p:grpSpPr bwMode="auto">
          <a:xfrm>
            <a:off x="3276600" y="3652838"/>
            <a:ext cx="2667000" cy="2438400"/>
            <a:chOff x="2064" y="2496"/>
            <a:chExt cx="1680" cy="1536"/>
          </a:xfrm>
        </p:grpSpPr>
        <p:sp>
          <p:nvSpPr>
            <p:cNvPr id="39970" name="AutoShape 72"/>
            <p:cNvSpPr>
              <a:spLocks noChangeArrowheads="1"/>
            </p:cNvSpPr>
            <p:nvPr/>
          </p:nvSpPr>
          <p:spPr bwMode="auto">
            <a:xfrm flipV="1">
              <a:off x="2352" y="2544"/>
              <a:ext cx="624" cy="720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sz="1200"/>
                <a:t>Important Order</a:t>
              </a:r>
            </a:p>
            <a:p>
              <a:pPr eaLnBrk="0" hangingPunct="0"/>
              <a:r>
                <a:rPr lang="fr-CA" sz="1200"/>
                <a:t>ATN: Private Group</a:t>
              </a:r>
              <a:endParaRPr lang="en-US" sz="1200"/>
            </a:p>
          </p:txBody>
        </p:sp>
        <p:sp>
          <p:nvSpPr>
            <p:cNvPr id="39971" name="Rectangle 73"/>
            <p:cNvSpPr>
              <a:spLocks noChangeArrowheads="1"/>
            </p:cNvSpPr>
            <p:nvPr/>
          </p:nvSpPr>
          <p:spPr bwMode="auto">
            <a:xfrm>
              <a:off x="2352" y="3312"/>
              <a:ext cx="62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1600"/>
                <a:t>Hash(B)</a:t>
              </a:r>
              <a:endParaRPr lang="en-US" sz="1600"/>
            </a:p>
          </p:txBody>
        </p:sp>
        <p:grpSp>
          <p:nvGrpSpPr>
            <p:cNvPr id="39972" name="Group 74"/>
            <p:cNvGrpSpPr>
              <a:grpSpLocks/>
            </p:cNvGrpSpPr>
            <p:nvPr/>
          </p:nvGrpSpPr>
          <p:grpSpPr bwMode="auto">
            <a:xfrm>
              <a:off x="3072" y="2496"/>
              <a:ext cx="411" cy="1056"/>
              <a:chOff x="4752" y="2976"/>
              <a:chExt cx="355" cy="912"/>
            </a:xfrm>
          </p:grpSpPr>
          <p:sp>
            <p:nvSpPr>
              <p:cNvPr id="27723" name="Oval 75"/>
              <p:cNvSpPr>
                <a:spLocks noChangeArrowheads="1"/>
              </p:cNvSpPr>
              <p:nvPr/>
            </p:nvSpPr>
            <p:spPr bwMode="auto">
              <a:xfrm>
                <a:off x="4850" y="2976"/>
                <a:ext cx="149" cy="15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sp>
            <p:nvSpPr>
              <p:cNvPr id="27724" name="Freeform 76"/>
              <p:cNvSpPr>
                <a:spLocks/>
              </p:cNvSpPr>
              <p:nvPr/>
            </p:nvSpPr>
            <p:spPr bwMode="auto">
              <a:xfrm>
                <a:off x="4752" y="3148"/>
                <a:ext cx="355" cy="740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95" y="3"/>
                  </a:cxn>
                  <a:cxn ang="0">
                    <a:pos x="204" y="4"/>
                  </a:cxn>
                  <a:cxn ang="0">
                    <a:pos x="212" y="9"/>
                  </a:cxn>
                  <a:cxn ang="0">
                    <a:pos x="224" y="13"/>
                  </a:cxn>
                  <a:cxn ang="0">
                    <a:pos x="230" y="24"/>
                  </a:cxn>
                  <a:cxn ang="0">
                    <a:pos x="237" y="34"/>
                  </a:cxn>
                  <a:cxn ang="0">
                    <a:pos x="237" y="226"/>
                  </a:cxn>
                  <a:cxn ang="0">
                    <a:pos x="234" y="232"/>
                  </a:cxn>
                  <a:cxn ang="0">
                    <a:pos x="230" y="239"/>
                  </a:cxn>
                  <a:cxn ang="0">
                    <a:pos x="221" y="242"/>
                  </a:cxn>
                  <a:cxn ang="0">
                    <a:pos x="212" y="244"/>
                  </a:cxn>
                  <a:cxn ang="0">
                    <a:pos x="204" y="242"/>
                  </a:cxn>
                  <a:cxn ang="0">
                    <a:pos x="200" y="235"/>
                  </a:cxn>
                  <a:cxn ang="0">
                    <a:pos x="195" y="230"/>
                  </a:cxn>
                  <a:cxn ang="0">
                    <a:pos x="195" y="84"/>
                  </a:cxn>
                  <a:cxn ang="0">
                    <a:pos x="182" y="471"/>
                  </a:cxn>
                  <a:cxn ang="0">
                    <a:pos x="177" y="483"/>
                  </a:cxn>
                  <a:cxn ang="0">
                    <a:pos x="170" y="491"/>
                  </a:cxn>
                  <a:cxn ang="0">
                    <a:pos x="161" y="495"/>
                  </a:cxn>
                  <a:cxn ang="0">
                    <a:pos x="152" y="495"/>
                  </a:cxn>
                  <a:cxn ang="0">
                    <a:pos x="140" y="492"/>
                  </a:cxn>
                  <a:cxn ang="0">
                    <a:pos x="132" y="486"/>
                  </a:cxn>
                  <a:cxn ang="0">
                    <a:pos x="128" y="479"/>
                  </a:cxn>
                  <a:cxn ang="0">
                    <a:pos x="126" y="470"/>
                  </a:cxn>
                  <a:cxn ang="0">
                    <a:pos x="111" y="470"/>
                  </a:cxn>
                  <a:cxn ang="0">
                    <a:pos x="107" y="479"/>
                  </a:cxn>
                  <a:cxn ang="0">
                    <a:pos x="101" y="491"/>
                  </a:cxn>
                  <a:cxn ang="0">
                    <a:pos x="89" y="495"/>
                  </a:cxn>
                  <a:cxn ang="0">
                    <a:pos x="77" y="495"/>
                  </a:cxn>
                  <a:cxn ang="0">
                    <a:pos x="69" y="491"/>
                  </a:cxn>
                  <a:cxn ang="0">
                    <a:pos x="60" y="486"/>
                  </a:cxn>
                  <a:cxn ang="0">
                    <a:pos x="56" y="477"/>
                  </a:cxn>
                  <a:cxn ang="0">
                    <a:pos x="56" y="84"/>
                  </a:cxn>
                  <a:cxn ang="0">
                    <a:pos x="42" y="227"/>
                  </a:cxn>
                  <a:cxn ang="0">
                    <a:pos x="38" y="235"/>
                  </a:cxn>
                  <a:cxn ang="0">
                    <a:pos x="33" y="239"/>
                  </a:cxn>
                  <a:cxn ang="0">
                    <a:pos x="26" y="244"/>
                  </a:cxn>
                  <a:cxn ang="0">
                    <a:pos x="17" y="244"/>
                  </a:cxn>
                  <a:cxn ang="0">
                    <a:pos x="9" y="239"/>
                  </a:cxn>
                  <a:cxn ang="0">
                    <a:pos x="5" y="238"/>
                  </a:cxn>
                  <a:cxn ang="0">
                    <a:pos x="0" y="230"/>
                  </a:cxn>
                  <a:cxn ang="0">
                    <a:pos x="0" y="39"/>
                  </a:cxn>
                  <a:cxn ang="0">
                    <a:pos x="5" y="25"/>
                  </a:cxn>
                  <a:cxn ang="0">
                    <a:pos x="14" y="13"/>
                  </a:cxn>
                  <a:cxn ang="0">
                    <a:pos x="30" y="7"/>
                  </a:cxn>
                  <a:cxn ang="0">
                    <a:pos x="44" y="3"/>
                  </a:cxn>
                </a:cxnLst>
                <a:rect l="0" t="0" r="r" b="b"/>
                <a:pathLst>
                  <a:path w="238" h="496">
                    <a:moveTo>
                      <a:pt x="56" y="0"/>
                    </a:moveTo>
                    <a:lnTo>
                      <a:pt x="182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1" y="0"/>
                    </a:lnTo>
                    <a:lnTo>
                      <a:pt x="195" y="3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4" y="4"/>
                    </a:lnTo>
                    <a:lnTo>
                      <a:pt x="207" y="4"/>
                    </a:lnTo>
                    <a:lnTo>
                      <a:pt x="209" y="7"/>
                    </a:lnTo>
                    <a:lnTo>
                      <a:pt x="212" y="9"/>
                    </a:lnTo>
                    <a:lnTo>
                      <a:pt x="216" y="9"/>
                    </a:lnTo>
                    <a:lnTo>
                      <a:pt x="219" y="12"/>
                    </a:lnTo>
                    <a:lnTo>
                      <a:pt x="224" y="13"/>
                    </a:lnTo>
                    <a:lnTo>
                      <a:pt x="225" y="18"/>
                    </a:lnTo>
                    <a:lnTo>
                      <a:pt x="228" y="21"/>
                    </a:lnTo>
                    <a:lnTo>
                      <a:pt x="230" y="24"/>
                    </a:lnTo>
                    <a:lnTo>
                      <a:pt x="234" y="28"/>
                    </a:lnTo>
                    <a:lnTo>
                      <a:pt x="234" y="30"/>
                    </a:lnTo>
                    <a:lnTo>
                      <a:pt x="237" y="34"/>
                    </a:lnTo>
                    <a:lnTo>
                      <a:pt x="237" y="39"/>
                    </a:lnTo>
                    <a:lnTo>
                      <a:pt x="237" y="42"/>
                    </a:lnTo>
                    <a:lnTo>
                      <a:pt x="237" y="226"/>
                    </a:lnTo>
                    <a:lnTo>
                      <a:pt x="237" y="227"/>
                    </a:lnTo>
                    <a:lnTo>
                      <a:pt x="234" y="230"/>
                    </a:lnTo>
                    <a:lnTo>
                      <a:pt x="234" y="232"/>
                    </a:lnTo>
                    <a:lnTo>
                      <a:pt x="234" y="235"/>
                    </a:lnTo>
                    <a:lnTo>
                      <a:pt x="233" y="238"/>
                    </a:lnTo>
                    <a:lnTo>
                      <a:pt x="230" y="239"/>
                    </a:lnTo>
                    <a:lnTo>
                      <a:pt x="228" y="239"/>
                    </a:lnTo>
                    <a:lnTo>
                      <a:pt x="224" y="242"/>
                    </a:lnTo>
                    <a:lnTo>
                      <a:pt x="221" y="242"/>
                    </a:lnTo>
                    <a:lnTo>
                      <a:pt x="219" y="244"/>
                    </a:lnTo>
                    <a:lnTo>
                      <a:pt x="216" y="244"/>
                    </a:lnTo>
                    <a:lnTo>
                      <a:pt x="212" y="244"/>
                    </a:lnTo>
                    <a:lnTo>
                      <a:pt x="209" y="242"/>
                    </a:lnTo>
                    <a:lnTo>
                      <a:pt x="207" y="242"/>
                    </a:lnTo>
                    <a:lnTo>
                      <a:pt x="204" y="242"/>
                    </a:lnTo>
                    <a:lnTo>
                      <a:pt x="203" y="239"/>
                    </a:lnTo>
                    <a:lnTo>
                      <a:pt x="200" y="238"/>
                    </a:lnTo>
                    <a:lnTo>
                      <a:pt x="200" y="235"/>
                    </a:lnTo>
                    <a:lnTo>
                      <a:pt x="198" y="235"/>
                    </a:lnTo>
                    <a:lnTo>
                      <a:pt x="195" y="232"/>
                    </a:lnTo>
                    <a:lnTo>
                      <a:pt x="195" y="230"/>
                    </a:lnTo>
                    <a:lnTo>
                      <a:pt x="195" y="227"/>
                    </a:lnTo>
                    <a:lnTo>
                      <a:pt x="195" y="226"/>
                    </a:lnTo>
                    <a:lnTo>
                      <a:pt x="195" y="84"/>
                    </a:lnTo>
                    <a:lnTo>
                      <a:pt x="182" y="84"/>
                    </a:lnTo>
                    <a:lnTo>
                      <a:pt x="182" y="467"/>
                    </a:lnTo>
                    <a:lnTo>
                      <a:pt x="182" y="471"/>
                    </a:lnTo>
                    <a:lnTo>
                      <a:pt x="182" y="474"/>
                    </a:lnTo>
                    <a:lnTo>
                      <a:pt x="179" y="479"/>
                    </a:lnTo>
                    <a:lnTo>
                      <a:pt x="177" y="483"/>
                    </a:lnTo>
                    <a:lnTo>
                      <a:pt x="174" y="486"/>
                    </a:lnTo>
                    <a:lnTo>
                      <a:pt x="173" y="488"/>
                    </a:lnTo>
                    <a:lnTo>
                      <a:pt x="170" y="491"/>
                    </a:lnTo>
                    <a:lnTo>
                      <a:pt x="165" y="492"/>
                    </a:lnTo>
                    <a:lnTo>
                      <a:pt x="162" y="492"/>
                    </a:lnTo>
                    <a:lnTo>
                      <a:pt x="161" y="495"/>
                    </a:lnTo>
                    <a:lnTo>
                      <a:pt x="156" y="495"/>
                    </a:lnTo>
                    <a:lnTo>
                      <a:pt x="153" y="495"/>
                    </a:lnTo>
                    <a:lnTo>
                      <a:pt x="152" y="495"/>
                    </a:lnTo>
                    <a:lnTo>
                      <a:pt x="147" y="495"/>
                    </a:lnTo>
                    <a:lnTo>
                      <a:pt x="144" y="492"/>
                    </a:lnTo>
                    <a:lnTo>
                      <a:pt x="140" y="492"/>
                    </a:lnTo>
                    <a:lnTo>
                      <a:pt x="137" y="491"/>
                    </a:lnTo>
                    <a:lnTo>
                      <a:pt x="135" y="488"/>
                    </a:lnTo>
                    <a:lnTo>
                      <a:pt x="132" y="486"/>
                    </a:lnTo>
                    <a:lnTo>
                      <a:pt x="131" y="483"/>
                    </a:lnTo>
                    <a:lnTo>
                      <a:pt x="128" y="482"/>
                    </a:lnTo>
                    <a:lnTo>
                      <a:pt x="128" y="479"/>
                    </a:lnTo>
                    <a:lnTo>
                      <a:pt x="126" y="477"/>
                    </a:lnTo>
                    <a:lnTo>
                      <a:pt x="126" y="474"/>
                    </a:lnTo>
                    <a:lnTo>
                      <a:pt x="126" y="470"/>
                    </a:lnTo>
                    <a:lnTo>
                      <a:pt x="126" y="238"/>
                    </a:lnTo>
                    <a:lnTo>
                      <a:pt x="111" y="238"/>
                    </a:lnTo>
                    <a:lnTo>
                      <a:pt x="111" y="470"/>
                    </a:lnTo>
                    <a:lnTo>
                      <a:pt x="111" y="471"/>
                    </a:lnTo>
                    <a:lnTo>
                      <a:pt x="110" y="477"/>
                    </a:lnTo>
                    <a:lnTo>
                      <a:pt x="107" y="479"/>
                    </a:lnTo>
                    <a:lnTo>
                      <a:pt x="107" y="483"/>
                    </a:lnTo>
                    <a:lnTo>
                      <a:pt x="105" y="486"/>
                    </a:lnTo>
                    <a:lnTo>
                      <a:pt x="101" y="491"/>
                    </a:lnTo>
                    <a:lnTo>
                      <a:pt x="98" y="491"/>
                    </a:lnTo>
                    <a:lnTo>
                      <a:pt x="93" y="492"/>
                    </a:lnTo>
                    <a:lnTo>
                      <a:pt x="89" y="495"/>
                    </a:lnTo>
                    <a:lnTo>
                      <a:pt x="86" y="495"/>
                    </a:lnTo>
                    <a:lnTo>
                      <a:pt x="81" y="495"/>
                    </a:lnTo>
                    <a:lnTo>
                      <a:pt x="77" y="495"/>
                    </a:lnTo>
                    <a:lnTo>
                      <a:pt x="75" y="495"/>
                    </a:lnTo>
                    <a:lnTo>
                      <a:pt x="72" y="492"/>
                    </a:lnTo>
                    <a:lnTo>
                      <a:pt x="69" y="491"/>
                    </a:lnTo>
                    <a:lnTo>
                      <a:pt x="65" y="491"/>
                    </a:lnTo>
                    <a:lnTo>
                      <a:pt x="63" y="486"/>
                    </a:lnTo>
                    <a:lnTo>
                      <a:pt x="60" y="486"/>
                    </a:lnTo>
                    <a:lnTo>
                      <a:pt x="59" y="482"/>
                    </a:lnTo>
                    <a:lnTo>
                      <a:pt x="59" y="479"/>
                    </a:lnTo>
                    <a:lnTo>
                      <a:pt x="56" y="477"/>
                    </a:lnTo>
                    <a:lnTo>
                      <a:pt x="56" y="474"/>
                    </a:lnTo>
                    <a:lnTo>
                      <a:pt x="56" y="470"/>
                    </a:lnTo>
                    <a:lnTo>
                      <a:pt x="56" y="84"/>
                    </a:lnTo>
                    <a:lnTo>
                      <a:pt x="42" y="84"/>
                    </a:lnTo>
                    <a:lnTo>
                      <a:pt x="42" y="226"/>
                    </a:lnTo>
                    <a:lnTo>
                      <a:pt x="42" y="227"/>
                    </a:lnTo>
                    <a:lnTo>
                      <a:pt x="39" y="230"/>
                    </a:lnTo>
                    <a:lnTo>
                      <a:pt x="39" y="232"/>
                    </a:lnTo>
                    <a:lnTo>
                      <a:pt x="38" y="235"/>
                    </a:lnTo>
                    <a:lnTo>
                      <a:pt x="35" y="238"/>
                    </a:lnTo>
                    <a:lnTo>
                      <a:pt x="35" y="239"/>
                    </a:lnTo>
                    <a:lnTo>
                      <a:pt x="33" y="239"/>
                    </a:lnTo>
                    <a:lnTo>
                      <a:pt x="30" y="242"/>
                    </a:lnTo>
                    <a:lnTo>
                      <a:pt x="29" y="242"/>
                    </a:lnTo>
                    <a:lnTo>
                      <a:pt x="26" y="244"/>
                    </a:lnTo>
                    <a:lnTo>
                      <a:pt x="23" y="244"/>
                    </a:lnTo>
                    <a:lnTo>
                      <a:pt x="18" y="244"/>
                    </a:lnTo>
                    <a:lnTo>
                      <a:pt x="17" y="244"/>
                    </a:lnTo>
                    <a:lnTo>
                      <a:pt x="14" y="242"/>
                    </a:lnTo>
                    <a:lnTo>
                      <a:pt x="12" y="242"/>
                    </a:lnTo>
                    <a:lnTo>
                      <a:pt x="9" y="239"/>
                    </a:lnTo>
                    <a:lnTo>
                      <a:pt x="8" y="239"/>
                    </a:lnTo>
                    <a:lnTo>
                      <a:pt x="8" y="238"/>
                    </a:lnTo>
                    <a:lnTo>
                      <a:pt x="5" y="238"/>
                    </a:lnTo>
                    <a:lnTo>
                      <a:pt x="3" y="235"/>
                    </a:lnTo>
                    <a:lnTo>
                      <a:pt x="3" y="232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3" y="30"/>
                    </a:lnTo>
                    <a:lnTo>
                      <a:pt x="5" y="25"/>
                    </a:lnTo>
                    <a:lnTo>
                      <a:pt x="8" y="21"/>
                    </a:lnTo>
                    <a:lnTo>
                      <a:pt x="12" y="18"/>
                    </a:lnTo>
                    <a:lnTo>
                      <a:pt x="14" y="13"/>
                    </a:lnTo>
                    <a:lnTo>
                      <a:pt x="18" y="12"/>
                    </a:lnTo>
                    <a:lnTo>
                      <a:pt x="26" y="9"/>
                    </a:lnTo>
                    <a:lnTo>
                      <a:pt x="30" y="7"/>
                    </a:lnTo>
                    <a:lnTo>
                      <a:pt x="33" y="4"/>
                    </a:lnTo>
                    <a:lnTo>
                      <a:pt x="39" y="3"/>
                    </a:lnTo>
                    <a:lnTo>
                      <a:pt x="44" y="3"/>
                    </a:lnTo>
                    <a:lnTo>
                      <a:pt x="51" y="0"/>
                    </a:lnTo>
                    <a:lnTo>
                      <a:pt x="56" y="0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</p:grpSp>
        <p:sp>
          <p:nvSpPr>
            <p:cNvPr id="39973" name="Text Box 92"/>
            <p:cNvSpPr txBox="1">
              <a:spLocks noChangeArrowheads="1"/>
            </p:cNvSpPr>
            <p:nvPr/>
          </p:nvSpPr>
          <p:spPr bwMode="auto">
            <a:xfrm>
              <a:off x="2304" y="3648"/>
              <a:ext cx="1440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New Hash is created from Alice Message </a:t>
              </a:r>
              <a:endParaRPr lang="en-US" sz="2000"/>
            </a:p>
          </p:txBody>
        </p:sp>
        <p:sp>
          <p:nvSpPr>
            <p:cNvPr id="27742" name="Oval 94"/>
            <p:cNvSpPr>
              <a:spLocks noChangeArrowheads="1"/>
            </p:cNvSpPr>
            <p:nvPr/>
          </p:nvSpPr>
          <p:spPr bwMode="auto">
            <a:xfrm>
              <a:off x="2064" y="3648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21" name="Group 101"/>
          <p:cNvGrpSpPr>
            <a:grpSpLocks/>
          </p:cNvGrpSpPr>
          <p:nvPr/>
        </p:nvGrpSpPr>
        <p:grpSpPr bwMode="auto">
          <a:xfrm>
            <a:off x="6400800" y="3652838"/>
            <a:ext cx="2438400" cy="2438400"/>
            <a:chOff x="4032" y="2448"/>
            <a:chExt cx="1536" cy="1536"/>
          </a:xfrm>
        </p:grpSpPr>
        <p:grpSp>
          <p:nvGrpSpPr>
            <p:cNvPr id="39962" name="Group 77"/>
            <p:cNvGrpSpPr>
              <a:grpSpLocks/>
            </p:cNvGrpSpPr>
            <p:nvPr/>
          </p:nvGrpSpPr>
          <p:grpSpPr bwMode="auto">
            <a:xfrm>
              <a:off x="4848" y="2448"/>
              <a:ext cx="411" cy="1056"/>
              <a:chOff x="4752" y="2976"/>
              <a:chExt cx="355" cy="912"/>
            </a:xfrm>
          </p:grpSpPr>
          <p:sp>
            <p:nvSpPr>
              <p:cNvPr id="27726" name="Oval 78"/>
              <p:cNvSpPr>
                <a:spLocks noChangeArrowheads="1"/>
              </p:cNvSpPr>
              <p:nvPr/>
            </p:nvSpPr>
            <p:spPr bwMode="auto">
              <a:xfrm>
                <a:off x="4850" y="2976"/>
                <a:ext cx="149" cy="15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sp>
            <p:nvSpPr>
              <p:cNvPr id="27727" name="Freeform 79"/>
              <p:cNvSpPr>
                <a:spLocks/>
              </p:cNvSpPr>
              <p:nvPr/>
            </p:nvSpPr>
            <p:spPr bwMode="auto">
              <a:xfrm>
                <a:off x="4752" y="3148"/>
                <a:ext cx="355" cy="740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95" y="3"/>
                  </a:cxn>
                  <a:cxn ang="0">
                    <a:pos x="204" y="4"/>
                  </a:cxn>
                  <a:cxn ang="0">
                    <a:pos x="212" y="9"/>
                  </a:cxn>
                  <a:cxn ang="0">
                    <a:pos x="224" y="13"/>
                  </a:cxn>
                  <a:cxn ang="0">
                    <a:pos x="230" y="24"/>
                  </a:cxn>
                  <a:cxn ang="0">
                    <a:pos x="237" y="34"/>
                  </a:cxn>
                  <a:cxn ang="0">
                    <a:pos x="237" y="226"/>
                  </a:cxn>
                  <a:cxn ang="0">
                    <a:pos x="234" y="232"/>
                  </a:cxn>
                  <a:cxn ang="0">
                    <a:pos x="230" y="239"/>
                  </a:cxn>
                  <a:cxn ang="0">
                    <a:pos x="221" y="242"/>
                  </a:cxn>
                  <a:cxn ang="0">
                    <a:pos x="212" y="244"/>
                  </a:cxn>
                  <a:cxn ang="0">
                    <a:pos x="204" y="242"/>
                  </a:cxn>
                  <a:cxn ang="0">
                    <a:pos x="200" y="235"/>
                  </a:cxn>
                  <a:cxn ang="0">
                    <a:pos x="195" y="230"/>
                  </a:cxn>
                  <a:cxn ang="0">
                    <a:pos x="195" y="84"/>
                  </a:cxn>
                  <a:cxn ang="0">
                    <a:pos x="182" y="471"/>
                  </a:cxn>
                  <a:cxn ang="0">
                    <a:pos x="177" y="483"/>
                  </a:cxn>
                  <a:cxn ang="0">
                    <a:pos x="170" y="491"/>
                  </a:cxn>
                  <a:cxn ang="0">
                    <a:pos x="161" y="495"/>
                  </a:cxn>
                  <a:cxn ang="0">
                    <a:pos x="152" y="495"/>
                  </a:cxn>
                  <a:cxn ang="0">
                    <a:pos x="140" y="492"/>
                  </a:cxn>
                  <a:cxn ang="0">
                    <a:pos x="132" y="486"/>
                  </a:cxn>
                  <a:cxn ang="0">
                    <a:pos x="128" y="479"/>
                  </a:cxn>
                  <a:cxn ang="0">
                    <a:pos x="126" y="470"/>
                  </a:cxn>
                  <a:cxn ang="0">
                    <a:pos x="111" y="470"/>
                  </a:cxn>
                  <a:cxn ang="0">
                    <a:pos x="107" y="479"/>
                  </a:cxn>
                  <a:cxn ang="0">
                    <a:pos x="101" y="491"/>
                  </a:cxn>
                  <a:cxn ang="0">
                    <a:pos x="89" y="495"/>
                  </a:cxn>
                  <a:cxn ang="0">
                    <a:pos x="77" y="495"/>
                  </a:cxn>
                  <a:cxn ang="0">
                    <a:pos x="69" y="491"/>
                  </a:cxn>
                  <a:cxn ang="0">
                    <a:pos x="60" y="486"/>
                  </a:cxn>
                  <a:cxn ang="0">
                    <a:pos x="56" y="477"/>
                  </a:cxn>
                  <a:cxn ang="0">
                    <a:pos x="56" y="84"/>
                  </a:cxn>
                  <a:cxn ang="0">
                    <a:pos x="42" y="227"/>
                  </a:cxn>
                  <a:cxn ang="0">
                    <a:pos x="38" y="235"/>
                  </a:cxn>
                  <a:cxn ang="0">
                    <a:pos x="33" y="239"/>
                  </a:cxn>
                  <a:cxn ang="0">
                    <a:pos x="26" y="244"/>
                  </a:cxn>
                  <a:cxn ang="0">
                    <a:pos x="17" y="244"/>
                  </a:cxn>
                  <a:cxn ang="0">
                    <a:pos x="9" y="239"/>
                  </a:cxn>
                  <a:cxn ang="0">
                    <a:pos x="5" y="238"/>
                  </a:cxn>
                  <a:cxn ang="0">
                    <a:pos x="0" y="230"/>
                  </a:cxn>
                  <a:cxn ang="0">
                    <a:pos x="0" y="39"/>
                  </a:cxn>
                  <a:cxn ang="0">
                    <a:pos x="5" y="25"/>
                  </a:cxn>
                  <a:cxn ang="0">
                    <a:pos x="14" y="13"/>
                  </a:cxn>
                  <a:cxn ang="0">
                    <a:pos x="30" y="7"/>
                  </a:cxn>
                  <a:cxn ang="0">
                    <a:pos x="44" y="3"/>
                  </a:cxn>
                </a:cxnLst>
                <a:rect l="0" t="0" r="r" b="b"/>
                <a:pathLst>
                  <a:path w="238" h="496">
                    <a:moveTo>
                      <a:pt x="56" y="0"/>
                    </a:moveTo>
                    <a:lnTo>
                      <a:pt x="182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1" y="0"/>
                    </a:lnTo>
                    <a:lnTo>
                      <a:pt x="195" y="3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4" y="4"/>
                    </a:lnTo>
                    <a:lnTo>
                      <a:pt x="207" y="4"/>
                    </a:lnTo>
                    <a:lnTo>
                      <a:pt x="209" y="7"/>
                    </a:lnTo>
                    <a:lnTo>
                      <a:pt x="212" y="9"/>
                    </a:lnTo>
                    <a:lnTo>
                      <a:pt x="216" y="9"/>
                    </a:lnTo>
                    <a:lnTo>
                      <a:pt x="219" y="12"/>
                    </a:lnTo>
                    <a:lnTo>
                      <a:pt x="224" y="13"/>
                    </a:lnTo>
                    <a:lnTo>
                      <a:pt x="225" y="18"/>
                    </a:lnTo>
                    <a:lnTo>
                      <a:pt x="228" y="21"/>
                    </a:lnTo>
                    <a:lnTo>
                      <a:pt x="230" y="24"/>
                    </a:lnTo>
                    <a:lnTo>
                      <a:pt x="234" y="28"/>
                    </a:lnTo>
                    <a:lnTo>
                      <a:pt x="234" y="30"/>
                    </a:lnTo>
                    <a:lnTo>
                      <a:pt x="237" y="34"/>
                    </a:lnTo>
                    <a:lnTo>
                      <a:pt x="237" y="39"/>
                    </a:lnTo>
                    <a:lnTo>
                      <a:pt x="237" y="42"/>
                    </a:lnTo>
                    <a:lnTo>
                      <a:pt x="237" y="226"/>
                    </a:lnTo>
                    <a:lnTo>
                      <a:pt x="237" y="227"/>
                    </a:lnTo>
                    <a:lnTo>
                      <a:pt x="234" y="230"/>
                    </a:lnTo>
                    <a:lnTo>
                      <a:pt x="234" y="232"/>
                    </a:lnTo>
                    <a:lnTo>
                      <a:pt x="234" y="235"/>
                    </a:lnTo>
                    <a:lnTo>
                      <a:pt x="233" y="238"/>
                    </a:lnTo>
                    <a:lnTo>
                      <a:pt x="230" y="239"/>
                    </a:lnTo>
                    <a:lnTo>
                      <a:pt x="228" y="239"/>
                    </a:lnTo>
                    <a:lnTo>
                      <a:pt x="224" y="242"/>
                    </a:lnTo>
                    <a:lnTo>
                      <a:pt x="221" y="242"/>
                    </a:lnTo>
                    <a:lnTo>
                      <a:pt x="219" y="244"/>
                    </a:lnTo>
                    <a:lnTo>
                      <a:pt x="216" y="244"/>
                    </a:lnTo>
                    <a:lnTo>
                      <a:pt x="212" y="244"/>
                    </a:lnTo>
                    <a:lnTo>
                      <a:pt x="209" y="242"/>
                    </a:lnTo>
                    <a:lnTo>
                      <a:pt x="207" y="242"/>
                    </a:lnTo>
                    <a:lnTo>
                      <a:pt x="204" y="242"/>
                    </a:lnTo>
                    <a:lnTo>
                      <a:pt x="203" y="239"/>
                    </a:lnTo>
                    <a:lnTo>
                      <a:pt x="200" y="238"/>
                    </a:lnTo>
                    <a:lnTo>
                      <a:pt x="200" y="235"/>
                    </a:lnTo>
                    <a:lnTo>
                      <a:pt x="198" y="235"/>
                    </a:lnTo>
                    <a:lnTo>
                      <a:pt x="195" y="232"/>
                    </a:lnTo>
                    <a:lnTo>
                      <a:pt x="195" y="230"/>
                    </a:lnTo>
                    <a:lnTo>
                      <a:pt x="195" y="227"/>
                    </a:lnTo>
                    <a:lnTo>
                      <a:pt x="195" y="226"/>
                    </a:lnTo>
                    <a:lnTo>
                      <a:pt x="195" y="84"/>
                    </a:lnTo>
                    <a:lnTo>
                      <a:pt x="182" y="84"/>
                    </a:lnTo>
                    <a:lnTo>
                      <a:pt x="182" y="467"/>
                    </a:lnTo>
                    <a:lnTo>
                      <a:pt x="182" y="471"/>
                    </a:lnTo>
                    <a:lnTo>
                      <a:pt x="182" y="474"/>
                    </a:lnTo>
                    <a:lnTo>
                      <a:pt x="179" y="479"/>
                    </a:lnTo>
                    <a:lnTo>
                      <a:pt x="177" y="483"/>
                    </a:lnTo>
                    <a:lnTo>
                      <a:pt x="174" y="486"/>
                    </a:lnTo>
                    <a:lnTo>
                      <a:pt x="173" y="488"/>
                    </a:lnTo>
                    <a:lnTo>
                      <a:pt x="170" y="491"/>
                    </a:lnTo>
                    <a:lnTo>
                      <a:pt x="165" y="492"/>
                    </a:lnTo>
                    <a:lnTo>
                      <a:pt x="162" y="492"/>
                    </a:lnTo>
                    <a:lnTo>
                      <a:pt x="161" y="495"/>
                    </a:lnTo>
                    <a:lnTo>
                      <a:pt x="156" y="495"/>
                    </a:lnTo>
                    <a:lnTo>
                      <a:pt x="153" y="495"/>
                    </a:lnTo>
                    <a:lnTo>
                      <a:pt x="152" y="495"/>
                    </a:lnTo>
                    <a:lnTo>
                      <a:pt x="147" y="495"/>
                    </a:lnTo>
                    <a:lnTo>
                      <a:pt x="144" y="492"/>
                    </a:lnTo>
                    <a:lnTo>
                      <a:pt x="140" y="492"/>
                    </a:lnTo>
                    <a:lnTo>
                      <a:pt x="137" y="491"/>
                    </a:lnTo>
                    <a:lnTo>
                      <a:pt x="135" y="488"/>
                    </a:lnTo>
                    <a:lnTo>
                      <a:pt x="132" y="486"/>
                    </a:lnTo>
                    <a:lnTo>
                      <a:pt x="131" y="483"/>
                    </a:lnTo>
                    <a:lnTo>
                      <a:pt x="128" y="482"/>
                    </a:lnTo>
                    <a:lnTo>
                      <a:pt x="128" y="479"/>
                    </a:lnTo>
                    <a:lnTo>
                      <a:pt x="126" y="477"/>
                    </a:lnTo>
                    <a:lnTo>
                      <a:pt x="126" y="474"/>
                    </a:lnTo>
                    <a:lnTo>
                      <a:pt x="126" y="470"/>
                    </a:lnTo>
                    <a:lnTo>
                      <a:pt x="126" y="238"/>
                    </a:lnTo>
                    <a:lnTo>
                      <a:pt x="111" y="238"/>
                    </a:lnTo>
                    <a:lnTo>
                      <a:pt x="111" y="470"/>
                    </a:lnTo>
                    <a:lnTo>
                      <a:pt x="111" y="471"/>
                    </a:lnTo>
                    <a:lnTo>
                      <a:pt x="110" y="477"/>
                    </a:lnTo>
                    <a:lnTo>
                      <a:pt x="107" y="479"/>
                    </a:lnTo>
                    <a:lnTo>
                      <a:pt x="107" y="483"/>
                    </a:lnTo>
                    <a:lnTo>
                      <a:pt x="105" y="486"/>
                    </a:lnTo>
                    <a:lnTo>
                      <a:pt x="101" y="491"/>
                    </a:lnTo>
                    <a:lnTo>
                      <a:pt x="98" y="491"/>
                    </a:lnTo>
                    <a:lnTo>
                      <a:pt x="93" y="492"/>
                    </a:lnTo>
                    <a:lnTo>
                      <a:pt x="89" y="495"/>
                    </a:lnTo>
                    <a:lnTo>
                      <a:pt x="86" y="495"/>
                    </a:lnTo>
                    <a:lnTo>
                      <a:pt x="81" y="495"/>
                    </a:lnTo>
                    <a:lnTo>
                      <a:pt x="77" y="495"/>
                    </a:lnTo>
                    <a:lnTo>
                      <a:pt x="75" y="495"/>
                    </a:lnTo>
                    <a:lnTo>
                      <a:pt x="72" y="492"/>
                    </a:lnTo>
                    <a:lnTo>
                      <a:pt x="69" y="491"/>
                    </a:lnTo>
                    <a:lnTo>
                      <a:pt x="65" y="491"/>
                    </a:lnTo>
                    <a:lnTo>
                      <a:pt x="63" y="486"/>
                    </a:lnTo>
                    <a:lnTo>
                      <a:pt x="60" y="486"/>
                    </a:lnTo>
                    <a:lnTo>
                      <a:pt x="59" y="482"/>
                    </a:lnTo>
                    <a:lnTo>
                      <a:pt x="59" y="479"/>
                    </a:lnTo>
                    <a:lnTo>
                      <a:pt x="56" y="477"/>
                    </a:lnTo>
                    <a:lnTo>
                      <a:pt x="56" y="474"/>
                    </a:lnTo>
                    <a:lnTo>
                      <a:pt x="56" y="470"/>
                    </a:lnTo>
                    <a:lnTo>
                      <a:pt x="56" y="84"/>
                    </a:lnTo>
                    <a:lnTo>
                      <a:pt x="42" y="84"/>
                    </a:lnTo>
                    <a:lnTo>
                      <a:pt x="42" y="226"/>
                    </a:lnTo>
                    <a:lnTo>
                      <a:pt x="42" y="227"/>
                    </a:lnTo>
                    <a:lnTo>
                      <a:pt x="39" y="230"/>
                    </a:lnTo>
                    <a:lnTo>
                      <a:pt x="39" y="232"/>
                    </a:lnTo>
                    <a:lnTo>
                      <a:pt x="38" y="235"/>
                    </a:lnTo>
                    <a:lnTo>
                      <a:pt x="35" y="238"/>
                    </a:lnTo>
                    <a:lnTo>
                      <a:pt x="35" y="239"/>
                    </a:lnTo>
                    <a:lnTo>
                      <a:pt x="33" y="239"/>
                    </a:lnTo>
                    <a:lnTo>
                      <a:pt x="30" y="242"/>
                    </a:lnTo>
                    <a:lnTo>
                      <a:pt x="29" y="242"/>
                    </a:lnTo>
                    <a:lnTo>
                      <a:pt x="26" y="244"/>
                    </a:lnTo>
                    <a:lnTo>
                      <a:pt x="23" y="244"/>
                    </a:lnTo>
                    <a:lnTo>
                      <a:pt x="18" y="244"/>
                    </a:lnTo>
                    <a:lnTo>
                      <a:pt x="17" y="244"/>
                    </a:lnTo>
                    <a:lnTo>
                      <a:pt x="14" y="242"/>
                    </a:lnTo>
                    <a:lnTo>
                      <a:pt x="12" y="242"/>
                    </a:lnTo>
                    <a:lnTo>
                      <a:pt x="9" y="239"/>
                    </a:lnTo>
                    <a:lnTo>
                      <a:pt x="8" y="239"/>
                    </a:lnTo>
                    <a:lnTo>
                      <a:pt x="8" y="238"/>
                    </a:lnTo>
                    <a:lnTo>
                      <a:pt x="5" y="238"/>
                    </a:lnTo>
                    <a:lnTo>
                      <a:pt x="3" y="235"/>
                    </a:lnTo>
                    <a:lnTo>
                      <a:pt x="3" y="232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3" y="30"/>
                    </a:lnTo>
                    <a:lnTo>
                      <a:pt x="5" y="25"/>
                    </a:lnTo>
                    <a:lnTo>
                      <a:pt x="8" y="21"/>
                    </a:lnTo>
                    <a:lnTo>
                      <a:pt x="12" y="18"/>
                    </a:lnTo>
                    <a:lnTo>
                      <a:pt x="14" y="13"/>
                    </a:lnTo>
                    <a:lnTo>
                      <a:pt x="18" y="12"/>
                    </a:lnTo>
                    <a:lnTo>
                      <a:pt x="26" y="9"/>
                    </a:lnTo>
                    <a:lnTo>
                      <a:pt x="30" y="7"/>
                    </a:lnTo>
                    <a:lnTo>
                      <a:pt x="33" y="4"/>
                    </a:lnTo>
                    <a:lnTo>
                      <a:pt x="39" y="3"/>
                    </a:lnTo>
                    <a:lnTo>
                      <a:pt x="44" y="3"/>
                    </a:lnTo>
                    <a:lnTo>
                      <a:pt x="51" y="0"/>
                    </a:lnTo>
                    <a:lnTo>
                      <a:pt x="56" y="0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</p:grpSp>
        <p:sp>
          <p:nvSpPr>
            <p:cNvPr id="39963" name="Rectangle 80"/>
            <p:cNvSpPr>
              <a:spLocks noChangeArrowheads="1"/>
            </p:cNvSpPr>
            <p:nvPr/>
          </p:nvSpPr>
          <p:spPr bwMode="auto">
            <a:xfrm>
              <a:off x="4128" y="2736"/>
              <a:ext cx="62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1600"/>
                <a:t>Hash(A)</a:t>
              </a:r>
              <a:endParaRPr lang="en-US" sz="1600"/>
            </a:p>
          </p:txBody>
        </p:sp>
        <p:sp>
          <p:nvSpPr>
            <p:cNvPr id="39964" name="Rectangle 81"/>
            <p:cNvSpPr>
              <a:spLocks noChangeArrowheads="1"/>
            </p:cNvSpPr>
            <p:nvPr/>
          </p:nvSpPr>
          <p:spPr bwMode="auto">
            <a:xfrm>
              <a:off x="4128" y="3264"/>
              <a:ext cx="62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1600"/>
                <a:t>Hash(B)</a:t>
              </a:r>
              <a:endParaRPr lang="en-US" sz="1600"/>
            </a:p>
          </p:txBody>
        </p:sp>
        <p:sp>
          <p:nvSpPr>
            <p:cNvPr id="39965" name="Text Box 82"/>
            <p:cNvSpPr txBox="1">
              <a:spLocks noChangeArrowheads="1"/>
            </p:cNvSpPr>
            <p:nvPr/>
          </p:nvSpPr>
          <p:spPr bwMode="auto">
            <a:xfrm>
              <a:off x="4320" y="2928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fr-CA" sz="3200"/>
                <a:t>=</a:t>
              </a:r>
              <a:endParaRPr lang="en-US" sz="3200"/>
            </a:p>
          </p:txBody>
        </p:sp>
        <p:sp>
          <p:nvSpPr>
            <p:cNvPr id="39966" name="Text Box 93"/>
            <p:cNvSpPr txBox="1">
              <a:spLocks noChangeArrowheads="1"/>
            </p:cNvSpPr>
            <p:nvPr/>
          </p:nvSpPr>
          <p:spPr bwMode="auto">
            <a:xfrm>
              <a:off x="4272" y="3600"/>
              <a:ext cx="1296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Both Hashes match</a:t>
              </a:r>
              <a:endParaRPr lang="en-US" sz="2000"/>
            </a:p>
          </p:txBody>
        </p:sp>
        <p:sp>
          <p:nvSpPr>
            <p:cNvPr id="27743" name="Oval 95"/>
            <p:cNvSpPr>
              <a:spLocks noChangeArrowheads="1"/>
            </p:cNvSpPr>
            <p:nvPr/>
          </p:nvSpPr>
          <p:spPr bwMode="auto">
            <a:xfrm>
              <a:off x="4032" y="3600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6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 rot="-3799131">
            <a:off x="6829425" y="1123951"/>
            <a:ext cx="885825" cy="1219200"/>
            <a:chOff x="2107" y="2721"/>
            <a:chExt cx="495" cy="681"/>
          </a:xfrm>
        </p:grpSpPr>
        <p:sp>
          <p:nvSpPr>
            <p:cNvPr id="39958" name="Freeform 1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Freeform 2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Line 2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9961" name="Oval 2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27719" name="Rectangle 71"/>
          <p:cNvSpPr>
            <a:spLocks noChangeArrowheads="1"/>
          </p:cNvSpPr>
          <p:nvPr/>
        </p:nvSpPr>
        <p:spPr bwMode="auto">
          <a:xfrm>
            <a:off x="685800" y="4948238"/>
            <a:ext cx="990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/>
              <a:t>Hash(A)</a:t>
            </a:r>
            <a:endParaRPr lang="en-US" sz="1600"/>
          </a:p>
        </p:txBody>
      </p:sp>
      <p:grpSp>
        <p:nvGrpSpPr>
          <p:cNvPr id="24" name="Group 65"/>
          <p:cNvGrpSpPr>
            <a:grpSpLocks/>
          </p:cNvGrpSpPr>
          <p:nvPr/>
        </p:nvGrpSpPr>
        <p:grpSpPr bwMode="auto">
          <a:xfrm rot="-3799131">
            <a:off x="1081087" y="4324351"/>
            <a:ext cx="885825" cy="1219200"/>
            <a:chOff x="2107" y="2721"/>
            <a:chExt cx="495" cy="681"/>
          </a:xfrm>
        </p:grpSpPr>
        <p:sp>
          <p:nvSpPr>
            <p:cNvPr id="39954" name="Freeform 66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Freeform 67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Line 68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9957" name="Oval 69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PKI for symmetric key exchange – Encrypting to Send</a:t>
            </a:r>
          </a:p>
        </p:txBody>
      </p:sp>
      <p:sp>
        <p:nvSpPr>
          <p:cNvPr id="40963" name="Content Placeholder 56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096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8B9898-686B-4E04-8054-82BCD6D7910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304800" y="890588"/>
            <a:ext cx="8458200" cy="5181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40966" name="Group 3"/>
          <p:cNvGrpSpPr>
            <a:grpSpLocks/>
          </p:cNvGrpSpPr>
          <p:nvPr/>
        </p:nvGrpSpPr>
        <p:grpSpPr bwMode="auto">
          <a:xfrm>
            <a:off x="457200" y="890588"/>
            <a:ext cx="717550" cy="1600200"/>
            <a:chOff x="2326" y="3101"/>
            <a:chExt cx="281" cy="626"/>
          </a:xfrm>
        </p:grpSpPr>
        <p:sp>
          <p:nvSpPr>
            <p:cNvPr id="41016" name="Oval 4"/>
            <p:cNvSpPr>
              <a:spLocks noChangeArrowheads="1"/>
            </p:cNvSpPr>
            <p:nvPr/>
          </p:nvSpPr>
          <p:spPr bwMode="auto">
            <a:xfrm>
              <a:off x="2418" y="3101"/>
              <a:ext cx="95" cy="101"/>
            </a:xfrm>
            <a:prstGeom prst="ellipse">
              <a:avLst/>
            </a:pr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17" name="Freeform 5"/>
            <p:cNvSpPr>
              <a:spLocks/>
            </p:cNvSpPr>
            <p:nvPr/>
          </p:nvSpPr>
          <p:spPr bwMode="auto">
            <a:xfrm>
              <a:off x="2326" y="3223"/>
              <a:ext cx="281" cy="504"/>
            </a:xfrm>
            <a:custGeom>
              <a:avLst/>
              <a:gdLst>
                <a:gd name="T0" fmla="*/ 208 w 281"/>
                <a:gd name="T1" fmla="*/ 0 h 504"/>
                <a:gd name="T2" fmla="*/ 217 w 281"/>
                <a:gd name="T3" fmla="*/ 3 h 504"/>
                <a:gd name="T4" fmla="*/ 228 w 281"/>
                <a:gd name="T5" fmla="*/ 9 h 504"/>
                <a:gd name="T6" fmla="*/ 232 w 281"/>
                <a:gd name="T7" fmla="*/ 16 h 504"/>
                <a:gd name="T8" fmla="*/ 237 w 281"/>
                <a:gd name="T9" fmla="*/ 24 h 504"/>
                <a:gd name="T10" fmla="*/ 241 w 281"/>
                <a:gd name="T11" fmla="*/ 35 h 504"/>
                <a:gd name="T12" fmla="*/ 280 w 281"/>
                <a:gd name="T13" fmla="*/ 189 h 504"/>
                <a:gd name="T14" fmla="*/ 280 w 281"/>
                <a:gd name="T15" fmla="*/ 201 h 504"/>
                <a:gd name="T16" fmla="*/ 276 w 281"/>
                <a:gd name="T17" fmla="*/ 208 h 504"/>
                <a:gd name="T18" fmla="*/ 268 w 281"/>
                <a:gd name="T19" fmla="*/ 214 h 504"/>
                <a:gd name="T20" fmla="*/ 258 w 281"/>
                <a:gd name="T21" fmla="*/ 214 h 504"/>
                <a:gd name="T22" fmla="*/ 252 w 281"/>
                <a:gd name="T23" fmla="*/ 212 h 504"/>
                <a:gd name="T24" fmla="*/ 244 w 281"/>
                <a:gd name="T25" fmla="*/ 208 h 504"/>
                <a:gd name="T26" fmla="*/ 240 w 281"/>
                <a:gd name="T27" fmla="*/ 201 h 504"/>
                <a:gd name="T28" fmla="*/ 253 w 281"/>
                <a:gd name="T29" fmla="*/ 310 h 504"/>
                <a:gd name="T30" fmla="*/ 202 w 281"/>
                <a:gd name="T31" fmla="*/ 484 h 504"/>
                <a:gd name="T32" fmla="*/ 198 w 281"/>
                <a:gd name="T33" fmla="*/ 494 h 504"/>
                <a:gd name="T34" fmla="*/ 190 w 281"/>
                <a:gd name="T35" fmla="*/ 499 h 504"/>
                <a:gd name="T36" fmla="*/ 184 w 281"/>
                <a:gd name="T37" fmla="*/ 503 h 504"/>
                <a:gd name="T38" fmla="*/ 174 w 281"/>
                <a:gd name="T39" fmla="*/ 503 h 504"/>
                <a:gd name="T40" fmla="*/ 166 w 281"/>
                <a:gd name="T41" fmla="*/ 500 h 504"/>
                <a:gd name="T42" fmla="*/ 159 w 281"/>
                <a:gd name="T43" fmla="*/ 494 h 504"/>
                <a:gd name="T44" fmla="*/ 154 w 281"/>
                <a:gd name="T45" fmla="*/ 487 h 504"/>
                <a:gd name="T46" fmla="*/ 153 w 281"/>
                <a:gd name="T47" fmla="*/ 479 h 504"/>
                <a:gd name="T48" fmla="*/ 127 w 281"/>
                <a:gd name="T49" fmla="*/ 479 h 504"/>
                <a:gd name="T50" fmla="*/ 126 w 281"/>
                <a:gd name="T51" fmla="*/ 487 h 504"/>
                <a:gd name="T52" fmla="*/ 121 w 281"/>
                <a:gd name="T53" fmla="*/ 496 h 504"/>
                <a:gd name="T54" fmla="*/ 114 w 281"/>
                <a:gd name="T55" fmla="*/ 500 h 504"/>
                <a:gd name="T56" fmla="*/ 106 w 281"/>
                <a:gd name="T57" fmla="*/ 503 h 504"/>
                <a:gd name="T58" fmla="*/ 96 w 281"/>
                <a:gd name="T59" fmla="*/ 503 h 504"/>
                <a:gd name="T60" fmla="*/ 90 w 281"/>
                <a:gd name="T61" fmla="*/ 499 h 504"/>
                <a:gd name="T62" fmla="*/ 82 w 281"/>
                <a:gd name="T63" fmla="*/ 494 h 504"/>
                <a:gd name="T64" fmla="*/ 78 w 281"/>
                <a:gd name="T65" fmla="*/ 484 h 504"/>
                <a:gd name="T66" fmla="*/ 78 w 281"/>
                <a:gd name="T67" fmla="*/ 313 h 504"/>
                <a:gd name="T68" fmla="*/ 78 w 281"/>
                <a:gd name="T69" fmla="*/ 71 h 504"/>
                <a:gd name="T70" fmla="*/ 39 w 281"/>
                <a:gd name="T71" fmla="*/ 209 h 504"/>
                <a:gd name="T72" fmla="*/ 31 w 281"/>
                <a:gd name="T73" fmla="*/ 217 h 504"/>
                <a:gd name="T74" fmla="*/ 22 w 281"/>
                <a:gd name="T75" fmla="*/ 220 h 504"/>
                <a:gd name="T76" fmla="*/ 15 w 281"/>
                <a:gd name="T77" fmla="*/ 220 h 504"/>
                <a:gd name="T78" fmla="*/ 4 w 281"/>
                <a:gd name="T79" fmla="*/ 212 h 504"/>
                <a:gd name="T80" fmla="*/ 0 w 281"/>
                <a:gd name="T81" fmla="*/ 202 h 504"/>
                <a:gd name="T82" fmla="*/ 0 w 281"/>
                <a:gd name="T83" fmla="*/ 196 h 504"/>
                <a:gd name="T84" fmla="*/ 40 w 281"/>
                <a:gd name="T85" fmla="*/ 38 h 504"/>
                <a:gd name="T86" fmla="*/ 43 w 281"/>
                <a:gd name="T87" fmla="*/ 28 h 504"/>
                <a:gd name="T88" fmla="*/ 46 w 281"/>
                <a:gd name="T89" fmla="*/ 19 h 504"/>
                <a:gd name="T90" fmla="*/ 52 w 281"/>
                <a:gd name="T91" fmla="*/ 12 h 504"/>
                <a:gd name="T92" fmla="*/ 60 w 281"/>
                <a:gd name="T93" fmla="*/ 4 h 504"/>
                <a:gd name="T94" fmla="*/ 72 w 281"/>
                <a:gd name="T95" fmla="*/ 0 h 5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1" h="504">
                  <a:moveTo>
                    <a:pt x="78" y="0"/>
                  </a:moveTo>
                  <a:lnTo>
                    <a:pt x="205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14" y="3"/>
                  </a:lnTo>
                  <a:lnTo>
                    <a:pt x="217" y="3"/>
                  </a:lnTo>
                  <a:lnTo>
                    <a:pt x="220" y="4"/>
                  </a:lnTo>
                  <a:lnTo>
                    <a:pt x="222" y="7"/>
                  </a:lnTo>
                  <a:lnTo>
                    <a:pt x="228" y="9"/>
                  </a:lnTo>
                  <a:lnTo>
                    <a:pt x="229" y="12"/>
                  </a:lnTo>
                  <a:lnTo>
                    <a:pt x="229" y="15"/>
                  </a:lnTo>
                  <a:lnTo>
                    <a:pt x="232" y="16"/>
                  </a:lnTo>
                  <a:lnTo>
                    <a:pt x="234" y="19"/>
                  </a:lnTo>
                  <a:lnTo>
                    <a:pt x="237" y="22"/>
                  </a:lnTo>
                  <a:lnTo>
                    <a:pt x="237" y="24"/>
                  </a:lnTo>
                  <a:lnTo>
                    <a:pt x="240" y="27"/>
                  </a:lnTo>
                  <a:lnTo>
                    <a:pt x="240" y="31"/>
                  </a:lnTo>
                  <a:lnTo>
                    <a:pt x="241" y="35"/>
                  </a:lnTo>
                  <a:lnTo>
                    <a:pt x="241" y="38"/>
                  </a:lnTo>
                  <a:lnTo>
                    <a:pt x="241" y="43"/>
                  </a:lnTo>
                  <a:lnTo>
                    <a:pt x="280" y="189"/>
                  </a:lnTo>
                  <a:lnTo>
                    <a:pt x="280" y="193"/>
                  </a:lnTo>
                  <a:lnTo>
                    <a:pt x="280" y="196"/>
                  </a:lnTo>
                  <a:lnTo>
                    <a:pt x="280" y="201"/>
                  </a:lnTo>
                  <a:lnTo>
                    <a:pt x="280" y="202"/>
                  </a:lnTo>
                  <a:lnTo>
                    <a:pt x="277" y="205"/>
                  </a:lnTo>
                  <a:lnTo>
                    <a:pt x="276" y="208"/>
                  </a:lnTo>
                  <a:lnTo>
                    <a:pt x="273" y="209"/>
                  </a:lnTo>
                  <a:lnTo>
                    <a:pt x="271" y="212"/>
                  </a:lnTo>
                  <a:lnTo>
                    <a:pt x="268" y="214"/>
                  </a:lnTo>
                  <a:lnTo>
                    <a:pt x="265" y="214"/>
                  </a:lnTo>
                  <a:lnTo>
                    <a:pt x="261" y="214"/>
                  </a:lnTo>
                  <a:lnTo>
                    <a:pt x="258" y="214"/>
                  </a:lnTo>
                  <a:lnTo>
                    <a:pt x="256" y="214"/>
                  </a:lnTo>
                  <a:lnTo>
                    <a:pt x="253" y="214"/>
                  </a:lnTo>
                  <a:lnTo>
                    <a:pt x="252" y="212"/>
                  </a:lnTo>
                  <a:lnTo>
                    <a:pt x="249" y="212"/>
                  </a:lnTo>
                  <a:lnTo>
                    <a:pt x="246" y="209"/>
                  </a:lnTo>
                  <a:lnTo>
                    <a:pt x="244" y="208"/>
                  </a:lnTo>
                  <a:lnTo>
                    <a:pt x="241" y="205"/>
                  </a:lnTo>
                  <a:lnTo>
                    <a:pt x="241" y="202"/>
                  </a:lnTo>
                  <a:lnTo>
                    <a:pt x="240" y="201"/>
                  </a:lnTo>
                  <a:lnTo>
                    <a:pt x="202" y="71"/>
                  </a:lnTo>
                  <a:lnTo>
                    <a:pt x="190" y="71"/>
                  </a:lnTo>
                  <a:lnTo>
                    <a:pt x="253" y="310"/>
                  </a:lnTo>
                  <a:lnTo>
                    <a:pt x="202" y="310"/>
                  </a:lnTo>
                  <a:lnTo>
                    <a:pt x="202" y="479"/>
                  </a:lnTo>
                  <a:lnTo>
                    <a:pt x="202" y="484"/>
                  </a:lnTo>
                  <a:lnTo>
                    <a:pt x="202" y="487"/>
                  </a:lnTo>
                  <a:lnTo>
                    <a:pt x="201" y="488"/>
                  </a:lnTo>
                  <a:lnTo>
                    <a:pt x="198" y="494"/>
                  </a:lnTo>
                  <a:lnTo>
                    <a:pt x="196" y="496"/>
                  </a:lnTo>
                  <a:lnTo>
                    <a:pt x="196" y="499"/>
                  </a:lnTo>
                  <a:lnTo>
                    <a:pt x="190" y="499"/>
                  </a:lnTo>
                  <a:lnTo>
                    <a:pt x="189" y="500"/>
                  </a:lnTo>
                  <a:lnTo>
                    <a:pt x="186" y="503"/>
                  </a:lnTo>
                  <a:lnTo>
                    <a:pt x="184" y="503"/>
                  </a:lnTo>
                  <a:lnTo>
                    <a:pt x="181" y="503"/>
                  </a:lnTo>
                  <a:lnTo>
                    <a:pt x="178" y="503"/>
                  </a:lnTo>
                  <a:lnTo>
                    <a:pt x="174" y="503"/>
                  </a:lnTo>
                  <a:lnTo>
                    <a:pt x="171" y="503"/>
                  </a:lnTo>
                  <a:lnTo>
                    <a:pt x="169" y="500"/>
                  </a:lnTo>
                  <a:lnTo>
                    <a:pt x="166" y="500"/>
                  </a:lnTo>
                  <a:lnTo>
                    <a:pt x="165" y="499"/>
                  </a:lnTo>
                  <a:lnTo>
                    <a:pt x="162" y="496"/>
                  </a:lnTo>
                  <a:lnTo>
                    <a:pt x="159" y="494"/>
                  </a:lnTo>
                  <a:lnTo>
                    <a:pt x="157" y="494"/>
                  </a:lnTo>
                  <a:lnTo>
                    <a:pt x="157" y="488"/>
                  </a:lnTo>
                  <a:lnTo>
                    <a:pt x="154" y="487"/>
                  </a:lnTo>
                  <a:lnTo>
                    <a:pt x="154" y="484"/>
                  </a:lnTo>
                  <a:lnTo>
                    <a:pt x="153" y="481"/>
                  </a:lnTo>
                  <a:lnTo>
                    <a:pt x="153" y="479"/>
                  </a:lnTo>
                  <a:lnTo>
                    <a:pt x="153" y="313"/>
                  </a:lnTo>
                  <a:lnTo>
                    <a:pt x="127" y="313"/>
                  </a:lnTo>
                  <a:lnTo>
                    <a:pt x="127" y="479"/>
                  </a:lnTo>
                  <a:lnTo>
                    <a:pt x="127" y="481"/>
                  </a:lnTo>
                  <a:lnTo>
                    <a:pt x="127" y="484"/>
                  </a:lnTo>
                  <a:lnTo>
                    <a:pt x="126" y="487"/>
                  </a:lnTo>
                  <a:lnTo>
                    <a:pt x="126" y="488"/>
                  </a:lnTo>
                  <a:lnTo>
                    <a:pt x="123" y="494"/>
                  </a:lnTo>
                  <a:lnTo>
                    <a:pt x="121" y="496"/>
                  </a:lnTo>
                  <a:lnTo>
                    <a:pt x="118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1" y="503"/>
                  </a:lnTo>
                  <a:lnTo>
                    <a:pt x="109" y="503"/>
                  </a:lnTo>
                  <a:lnTo>
                    <a:pt x="106" y="503"/>
                  </a:lnTo>
                  <a:lnTo>
                    <a:pt x="102" y="503"/>
                  </a:lnTo>
                  <a:lnTo>
                    <a:pt x="99" y="503"/>
                  </a:lnTo>
                  <a:lnTo>
                    <a:pt x="96" y="503"/>
                  </a:lnTo>
                  <a:lnTo>
                    <a:pt x="94" y="500"/>
                  </a:lnTo>
                  <a:lnTo>
                    <a:pt x="91" y="500"/>
                  </a:lnTo>
                  <a:lnTo>
                    <a:pt x="90" y="499"/>
                  </a:lnTo>
                  <a:lnTo>
                    <a:pt x="87" y="499"/>
                  </a:lnTo>
                  <a:lnTo>
                    <a:pt x="84" y="496"/>
                  </a:lnTo>
                  <a:lnTo>
                    <a:pt x="82" y="494"/>
                  </a:lnTo>
                  <a:lnTo>
                    <a:pt x="79" y="491"/>
                  </a:lnTo>
                  <a:lnTo>
                    <a:pt x="79" y="488"/>
                  </a:lnTo>
                  <a:lnTo>
                    <a:pt x="78" y="484"/>
                  </a:lnTo>
                  <a:lnTo>
                    <a:pt x="78" y="481"/>
                  </a:lnTo>
                  <a:lnTo>
                    <a:pt x="78" y="479"/>
                  </a:lnTo>
                  <a:lnTo>
                    <a:pt x="78" y="313"/>
                  </a:lnTo>
                  <a:lnTo>
                    <a:pt x="28" y="313"/>
                  </a:lnTo>
                  <a:lnTo>
                    <a:pt x="90" y="71"/>
                  </a:lnTo>
                  <a:lnTo>
                    <a:pt x="78" y="71"/>
                  </a:lnTo>
                  <a:lnTo>
                    <a:pt x="40" y="202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36" y="212"/>
                  </a:lnTo>
                  <a:lnTo>
                    <a:pt x="34" y="214"/>
                  </a:lnTo>
                  <a:lnTo>
                    <a:pt x="31" y="217"/>
                  </a:lnTo>
                  <a:lnTo>
                    <a:pt x="28" y="217"/>
                  </a:lnTo>
                  <a:lnTo>
                    <a:pt x="27" y="220"/>
                  </a:lnTo>
                  <a:lnTo>
                    <a:pt x="22" y="220"/>
                  </a:lnTo>
                  <a:lnTo>
                    <a:pt x="19" y="220"/>
                  </a:lnTo>
                  <a:lnTo>
                    <a:pt x="16" y="220"/>
                  </a:lnTo>
                  <a:lnTo>
                    <a:pt x="15" y="220"/>
                  </a:lnTo>
                  <a:lnTo>
                    <a:pt x="9" y="217"/>
                  </a:lnTo>
                  <a:lnTo>
                    <a:pt x="7" y="214"/>
                  </a:lnTo>
                  <a:lnTo>
                    <a:pt x="4" y="212"/>
                  </a:lnTo>
                  <a:lnTo>
                    <a:pt x="3" y="208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6"/>
                  </a:lnTo>
                  <a:lnTo>
                    <a:pt x="0" y="193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2" y="12"/>
                  </a:lnTo>
                  <a:lnTo>
                    <a:pt x="55" y="9"/>
                  </a:lnTo>
                  <a:lnTo>
                    <a:pt x="58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7" name="AutoShape 6"/>
          <p:cNvSpPr>
            <a:spLocks noChangeArrowheads="1"/>
          </p:cNvSpPr>
          <p:nvPr/>
        </p:nvSpPr>
        <p:spPr bwMode="auto">
          <a:xfrm flipV="1">
            <a:off x="1295400" y="1347788"/>
            <a:ext cx="762000" cy="9906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sz="1000"/>
              <a:t>Important Contract</a:t>
            </a:r>
          </a:p>
          <a:p>
            <a:pPr eaLnBrk="0" hangingPunct="0"/>
            <a:r>
              <a:rPr lang="fr-CA" sz="1000"/>
              <a:t>ATN: Private Group</a:t>
            </a:r>
            <a:endParaRPr lang="en-US" sz="1000"/>
          </a:p>
        </p:txBody>
      </p:sp>
      <p:sp>
        <p:nvSpPr>
          <p:cNvPr id="28711" name="AutoShape 39"/>
          <p:cNvSpPr>
            <a:spLocks noChangeArrowheads="1"/>
          </p:cNvSpPr>
          <p:nvPr/>
        </p:nvSpPr>
        <p:spPr bwMode="auto">
          <a:xfrm flipV="1">
            <a:off x="7086600" y="2117725"/>
            <a:ext cx="1219200" cy="3048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b="0"/>
              <a:t>2AE9XFP49FOAC! E$</a:t>
            </a:r>
            <a:endParaRPr lang="en-US" b="0"/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219200" y="3481388"/>
            <a:ext cx="6019800" cy="1676400"/>
            <a:chOff x="768" y="2352"/>
            <a:chExt cx="3792" cy="1056"/>
          </a:xfrm>
        </p:grpSpPr>
        <p:sp>
          <p:nvSpPr>
            <p:cNvPr id="41014" name="Rectangle 47"/>
            <p:cNvSpPr>
              <a:spLocks noChangeArrowheads="1"/>
            </p:cNvSpPr>
            <p:nvPr/>
          </p:nvSpPr>
          <p:spPr bwMode="auto">
            <a:xfrm>
              <a:off x="768" y="2352"/>
              <a:ext cx="960" cy="105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15" name="Line 48"/>
            <p:cNvSpPr>
              <a:spLocks noChangeShapeType="1"/>
            </p:cNvSpPr>
            <p:nvPr/>
          </p:nvSpPr>
          <p:spPr bwMode="auto">
            <a:xfrm>
              <a:off x="1728" y="2880"/>
              <a:ext cx="283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0" name="Text Box 49"/>
          <p:cNvSpPr txBox="1">
            <a:spLocks noChangeArrowheads="1"/>
          </p:cNvSpPr>
          <p:nvPr/>
        </p:nvSpPr>
        <p:spPr bwMode="auto">
          <a:xfrm>
            <a:off x="381000" y="2566988"/>
            <a:ext cx="1981200" cy="6096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tIns="27432" bIns="27432" anchor="ctr"/>
          <a:lstStyle/>
          <a:p>
            <a:pPr eaLnBrk="0" hangingPunct="0"/>
            <a:r>
              <a:rPr lang="fr-CA" sz="2000"/>
              <a:t>Alice writes a message to Bob</a:t>
            </a:r>
            <a:endParaRPr lang="en-US" sz="200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019800" y="4548188"/>
            <a:ext cx="2819400" cy="685800"/>
            <a:chOff x="3792" y="3024"/>
            <a:chExt cx="1776" cy="432"/>
          </a:xfrm>
        </p:grpSpPr>
        <p:sp>
          <p:nvSpPr>
            <p:cNvPr id="41012" name="Text Box 54"/>
            <p:cNvSpPr txBox="1">
              <a:spLocks noChangeArrowheads="1"/>
            </p:cNvSpPr>
            <p:nvPr/>
          </p:nvSpPr>
          <p:spPr bwMode="auto">
            <a:xfrm>
              <a:off x="3984" y="3072"/>
              <a:ext cx="1584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Message is sent to Bob</a:t>
              </a:r>
              <a:endParaRPr lang="en-US" sz="2000"/>
            </a:p>
          </p:txBody>
        </p:sp>
        <p:sp>
          <p:nvSpPr>
            <p:cNvPr id="28727" name="Oval 55"/>
            <p:cNvSpPr>
              <a:spLocks noChangeArrowheads="1"/>
            </p:cNvSpPr>
            <p:nvPr/>
          </p:nvSpPr>
          <p:spPr bwMode="auto">
            <a:xfrm>
              <a:off x="3792" y="3024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8728" name="Oval 56"/>
          <p:cNvSpPr>
            <a:spLocks noChangeArrowheads="1"/>
          </p:cNvSpPr>
          <p:nvPr/>
        </p:nvSpPr>
        <p:spPr bwMode="auto">
          <a:xfrm>
            <a:off x="33338" y="2414588"/>
            <a:ext cx="423862" cy="373062"/>
          </a:xfrm>
          <a:prstGeom prst="ellipse">
            <a:avLst/>
          </a:prstGeom>
          <a:gradFill rotWithShape="0">
            <a:gsLst>
              <a:gs pos="0">
                <a:srgbClr val="FF0000">
                  <a:gamma/>
                  <a:tint val="63922"/>
                  <a:invGamma/>
                </a:srgbClr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tIns="27432" bIns="27432" anchor="ctr"/>
          <a:lstStyle/>
          <a:p>
            <a:pPr algn="ctr" eaLnBrk="0" hangingPunct="0">
              <a:defRPr/>
            </a:pPr>
            <a:r>
              <a:rPr lang="fr-CA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667000" y="890588"/>
            <a:ext cx="2819400" cy="2590800"/>
            <a:chOff x="1680" y="720"/>
            <a:chExt cx="1776" cy="1632"/>
          </a:xfrm>
        </p:grpSpPr>
        <p:grpSp>
          <p:nvGrpSpPr>
            <p:cNvPr id="41006" name="Group 22"/>
            <p:cNvGrpSpPr>
              <a:grpSpLocks/>
            </p:cNvGrpSpPr>
            <p:nvPr/>
          </p:nvGrpSpPr>
          <p:grpSpPr bwMode="auto">
            <a:xfrm>
              <a:off x="2064" y="720"/>
              <a:ext cx="452" cy="1008"/>
              <a:chOff x="2326" y="3101"/>
              <a:chExt cx="281" cy="626"/>
            </a:xfrm>
          </p:grpSpPr>
          <p:sp>
            <p:nvSpPr>
              <p:cNvPr id="41010" name="Oval 23"/>
              <p:cNvSpPr>
                <a:spLocks noChangeArrowheads="1"/>
              </p:cNvSpPr>
              <p:nvPr/>
            </p:nvSpPr>
            <p:spPr bwMode="auto">
              <a:xfrm>
                <a:off x="2418" y="3101"/>
                <a:ext cx="95" cy="101"/>
              </a:xfrm>
              <a:prstGeom prst="ellipse">
                <a:avLst/>
              </a:pr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41011" name="Freeform 24"/>
              <p:cNvSpPr>
                <a:spLocks/>
              </p:cNvSpPr>
              <p:nvPr/>
            </p:nvSpPr>
            <p:spPr bwMode="auto">
              <a:xfrm>
                <a:off x="2326" y="3223"/>
                <a:ext cx="281" cy="504"/>
              </a:xfrm>
              <a:custGeom>
                <a:avLst/>
                <a:gdLst>
                  <a:gd name="T0" fmla="*/ 208 w 281"/>
                  <a:gd name="T1" fmla="*/ 0 h 504"/>
                  <a:gd name="T2" fmla="*/ 217 w 281"/>
                  <a:gd name="T3" fmla="*/ 3 h 504"/>
                  <a:gd name="T4" fmla="*/ 228 w 281"/>
                  <a:gd name="T5" fmla="*/ 9 h 504"/>
                  <a:gd name="T6" fmla="*/ 232 w 281"/>
                  <a:gd name="T7" fmla="*/ 16 h 504"/>
                  <a:gd name="T8" fmla="*/ 237 w 281"/>
                  <a:gd name="T9" fmla="*/ 24 h 504"/>
                  <a:gd name="T10" fmla="*/ 241 w 281"/>
                  <a:gd name="T11" fmla="*/ 35 h 504"/>
                  <a:gd name="T12" fmla="*/ 280 w 281"/>
                  <a:gd name="T13" fmla="*/ 189 h 504"/>
                  <a:gd name="T14" fmla="*/ 280 w 281"/>
                  <a:gd name="T15" fmla="*/ 201 h 504"/>
                  <a:gd name="T16" fmla="*/ 276 w 281"/>
                  <a:gd name="T17" fmla="*/ 208 h 504"/>
                  <a:gd name="T18" fmla="*/ 268 w 281"/>
                  <a:gd name="T19" fmla="*/ 214 h 504"/>
                  <a:gd name="T20" fmla="*/ 258 w 281"/>
                  <a:gd name="T21" fmla="*/ 214 h 504"/>
                  <a:gd name="T22" fmla="*/ 252 w 281"/>
                  <a:gd name="T23" fmla="*/ 212 h 504"/>
                  <a:gd name="T24" fmla="*/ 244 w 281"/>
                  <a:gd name="T25" fmla="*/ 208 h 504"/>
                  <a:gd name="T26" fmla="*/ 240 w 281"/>
                  <a:gd name="T27" fmla="*/ 201 h 504"/>
                  <a:gd name="T28" fmla="*/ 253 w 281"/>
                  <a:gd name="T29" fmla="*/ 310 h 504"/>
                  <a:gd name="T30" fmla="*/ 202 w 281"/>
                  <a:gd name="T31" fmla="*/ 484 h 504"/>
                  <a:gd name="T32" fmla="*/ 198 w 281"/>
                  <a:gd name="T33" fmla="*/ 494 h 504"/>
                  <a:gd name="T34" fmla="*/ 190 w 281"/>
                  <a:gd name="T35" fmla="*/ 499 h 504"/>
                  <a:gd name="T36" fmla="*/ 184 w 281"/>
                  <a:gd name="T37" fmla="*/ 503 h 504"/>
                  <a:gd name="T38" fmla="*/ 174 w 281"/>
                  <a:gd name="T39" fmla="*/ 503 h 504"/>
                  <a:gd name="T40" fmla="*/ 166 w 281"/>
                  <a:gd name="T41" fmla="*/ 500 h 504"/>
                  <a:gd name="T42" fmla="*/ 159 w 281"/>
                  <a:gd name="T43" fmla="*/ 494 h 504"/>
                  <a:gd name="T44" fmla="*/ 154 w 281"/>
                  <a:gd name="T45" fmla="*/ 487 h 504"/>
                  <a:gd name="T46" fmla="*/ 153 w 281"/>
                  <a:gd name="T47" fmla="*/ 479 h 504"/>
                  <a:gd name="T48" fmla="*/ 127 w 281"/>
                  <a:gd name="T49" fmla="*/ 479 h 504"/>
                  <a:gd name="T50" fmla="*/ 126 w 281"/>
                  <a:gd name="T51" fmla="*/ 487 h 504"/>
                  <a:gd name="T52" fmla="*/ 121 w 281"/>
                  <a:gd name="T53" fmla="*/ 496 h 504"/>
                  <a:gd name="T54" fmla="*/ 114 w 281"/>
                  <a:gd name="T55" fmla="*/ 500 h 504"/>
                  <a:gd name="T56" fmla="*/ 106 w 281"/>
                  <a:gd name="T57" fmla="*/ 503 h 504"/>
                  <a:gd name="T58" fmla="*/ 96 w 281"/>
                  <a:gd name="T59" fmla="*/ 503 h 504"/>
                  <a:gd name="T60" fmla="*/ 90 w 281"/>
                  <a:gd name="T61" fmla="*/ 499 h 504"/>
                  <a:gd name="T62" fmla="*/ 82 w 281"/>
                  <a:gd name="T63" fmla="*/ 494 h 504"/>
                  <a:gd name="T64" fmla="*/ 78 w 281"/>
                  <a:gd name="T65" fmla="*/ 484 h 504"/>
                  <a:gd name="T66" fmla="*/ 78 w 281"/>
                  <a:gd name="T67" fmla="*/ 313 h 504"/>
                  <a:gd name="T68" fmla="*/ 78 w 281"/>
                  <a:gd name="T69" fmla="*/ 71 h 504"/>
                  <a:gd name="T70" fmla="*/ 39 w 281"/>
                  <a:gd name="T71" fmla="*/ 209 h 504"/>
                  <a:gd name="T72" fmla="*/ 31 w 281"/>
                  <a:gd name="T73" fmla="*/ 217 h 504"/>
                  <a:gd name="T74" fmla="*/ 22 w 281"/>
                  <a:gd name="T75" fmla="*/ 220 h 504"/>
                  <a:gd name="T76" fmla="*/ 15 w 281"/>
                  <a:gd name="T77" fmla="*/ 220 h 504"/>
                  <a:gd name="T78" fmla="*/ 4 w 281"/>
                  <a:gd name="T79" fmla="*/ 212 h 504"/>
                  <a:gd name="T80" fmla="*/ 0 w 281"/>
                  <a:gd name="T81" fmla="*/ 202 h 504"/>
                  <a:gd name="T82" fmla="*/ 0 w 281"/>
                  <a:gd name="T83" fmla="*/ 196 h 504"/>
                  <a:gd name="T84" fmla="*/ 40 w 281"/>
                  <a:gd name="T85" fmla="*/ 38 h 504"/>
                  <a:gd name="T86" fmla="*/ 43 w 281"/>
                  <a:gd name="T87" fmla="*/ 28 h 504"/>
                  <a:gd name="T88" fmla="*/ 46 w 281"/>
                  <a:gd name="T89" fmla="*/ 19 h 504"/>
                  <a:gd name="T90" fmla="*/ 52 w 281"/>
                  <a:gd name="T91" fmla="*/ 12 h 504"/>
                  <a:gd name="T92" fmla="*/ 60 w 281"/>
                  <a:gd name="T93" fmla="*/ 4 h 504"/>
                  <a:gd name="T94" fmla="*/ 72 w 281"/>
                  <a:gd name="T95" fmla="*/ 0 h 50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81" h="504">
                    <a:moveTo>
                      <a:pt x="78" y="0"/>
                    </a:moveTo>
                    <a:lnTo>
                      <a:pt x="205" y="0"/>
                    </a:lnTo>
                    <a:lnTo>
                      <a:pt x="208" y="0"/>
                    </a:lnTo>
                    <a:lnTo>
                      <a:pt x="210" y="0"/>
                    </a:lnTo>
                    <a:lnTo>
                      <a:pt x="214" y="3"/>
                    </a:lnTo>
                    <a:lnTo>
                      <a:pt x="217" y="3"/>
                    </a:lnTo>
                    <a:lnTo>
                      <a:pt x="220" y="4"/>
                    </a:lnTo>
                    <a:lnTo>
                      <a:pt x="222" y="7"/>
                    </a:lnTo>
                    <a:lnTo>
                      <a:pt x="228" y="9"/>
                    </a:lnTo>
                    <a:lnTo>
                      <a:pt x="229" y="12"/>
                    </a:lnTo>
                    <a:lnTo>
                      <a:pt x="229" y="15"/>
                    </a:lnTo>
                    <a:lnTo>
                      <a:pt x="232" y="16"/>
                    </a:lnTo>
                    <a:lnTo>
                      <a:pt x="234" y="19"/>
                    </a:lnTo>
                    <a:lnTo>
                      <a:pt x="237" y="22"/>
                    </a:lnTo>
                    <a:lnTo>
                      <a:pt x="237" y="24"/>
                    </a:lnTo>
                    <a:lnTo>
                      <a:pt x="240" y="27"/>
                    </a:lnTo>
                    <a:lnTo>
                      <a:pt x="240" y="31"/>
                    </a:lnTo>
                    <a:lnTo>
                      <a:pt x="241" y="35"/>
                    </a:lnTo>
                    <a:lnTo>
                      <a:pt x="241" y="38"/>
                    </a:lnTo>
                    <a:lnTo>
                      <a:pt x="241" y="43"/>
                    </a:lnTo>
                    <a:lnTo>
                      <a:pt x="280" y="189"/>
                    </a:lnTo>
                    <a:lnTo>
                      <a:pt x="280" y="193"/>
                    </a:lnTo>
                    <a:lnTo>
                      <a:pt x="280" y="196"/>
                    </a:lnTo>
                    <a:lnTo>
                      <a:pt x="280" y="201"/>
                    </a:lnTo>
                    <a:lnTo>
                      <a:pt x="280" y="202"/>
                    </a:lnTo>
                    <a:lnTo>
                      <a:pt x="277" y="205"/>
                    </a:lnTo>
                    <a:lnTo>
                      <a:pt x="276" y="208"/>
                    </a:lnTo>
                    <a:lnTo>
                      <a:pt x="273" y="209"/>
                    </a:lnTo>
                    <a:lnTo>
                      <a:pt x="271" y="212"/>
                    </a:lnTo>
                    <a:lnTo>
                      <a:pt x="268" y="214"/>
                    </a:lnTo>
                    <a:lnTo>
                      <a:pt x="265" y="214"/>
                    </a:lnTo>
                    <a:lnTo>
                      <a:pt x="261" y="214"/>
                    </a:lnTo>
                    <a:lnTo>
                      <a:pt x="258" y="214"/>
                    </a:lnTo>
                    <a:lnTo>
                      <a:pt x="256" y="214"/>
                    </a:lnTo>
                    <a:lnTo>
                      <a:pt x="253" y="214"/>
                    </a:lnTo>
                    <a:lnTo>
                      <a:pt x="252" y="212"/>
                    </a:lnTo>
                    <a:lnTo>
                      <a:pt x="249" y="212"/>
                    </a:lnTo>
                    <a:lnTo>
                      <a:pt x="246" y="209"/>
                    </a:lnTo>
                    <a:lnTo>
                      <a:pt x="244" y="208"/>
                    </a:lnTo>
                    <a:lnTo>
                      <a:pt x="241" y="205"/>
                    </a:lnTo>
                    <a:lnTo>
                      <a:pt x="241" y="202"/>
                    </a:lnTo>
                    <a:lnTo>
                      <a:pt x="240" y="201"/>
                    </a:lnTo>
                    <a:lnTo>
                      <a:pt x="202" y="71"/>
                    </a:lnTo>
                    <a:lnTo>
                      <a:pt x="190" y="71"/>
                    </a:lnTo>
                    <a:lnTo>
                      <a:pt x="253" y="310"/>
                    </a:lnTo>
                    <a:lnTo>
                      <a:pt x="202" y="310"/>
                    </a:lnTo>
                    <a:lnTo>
                      <a:pt x="202" y="479"/>
                    </a:lnTo>
                    <a:lnTo>
                      <a:pt x="202" y="484"/>
                    </a:lnTo>
                    <a:lnTo>
                      <a:pt x="202" y="487"/>
                    </a:lnTo>
                    <a:lnTo>
                      <a:pt x="201" y="488"/>
                    </a:lnTo>
                    <a:lnTo>
                      <a:pt x="198" y="494"/>
                    </a:lnTo>
                    <a:lnTo>
                      <a:pt x="196" y="496"/>
                    </a:lnTo>
                    <a:lnTo>
                      <a:pt x="196" y="499"/>
                    </a:lnTo>
                    <a:lnTo>
                      <a:pt x="190" y="499"/>
                    </a:lnTo>
                    <a:lnTo>
                      <a:pt x="189" y="500"/>
                    </a:lnTo>
                    <a:lnTo>
                      <a:pt x="186" y="503"/>
                    </a:lnTo>
                    <a:lnTo>
                      <a:pt x="184" y="503"/>
                    </a:lnTo>
                    <a:lnTo>
                      <a:pt x="181" y="503"/>
                    </a:lnTo>
                    <a:lnTo>
                      <a:pt x="178" y="503"/>
                    </a:lnTo>
                    <a:lnTo>
                      <a:pt x="174" y="503"/>
                    </a:lnTo>
                    <a:lnTo>
                      <a:pt x="171" y="503"/>
                    </a:lnTo>
                    <a:lnTo>
                      <a:pt x="169" y="500"/>
                    </a:lnTo>
                    <a:lnTo>
                      <a:pt x="166" y="500"/>
                    </a:lnTo>
                    <a:lnTo>
                      <a:pt x="165" y="499"/>
                    </a:lnTo>
                    <a:lnTo>
                      <a:pt x="162" y="496"/>
                    </a:lnTo>
                    <a:lnTo>
                      <a:pt x="159" y="494"/>
                    </a:lnTo>
                    <a:lnTo>
                      <a:pt x="157" y="494"/>
                    </a:lnTo>
                    <a:lnTo>
                      <a:pt x="157" y="488"/>
                    </a:lnTo>
                    <a:lnTo>
                      <a:pt x="154" y="487"/>
                    </a:lnTo>
                    <a:lnTo>
                      <a:pt x="154" y="484"/>
                    </a:lnTo>
                    <a:lnTo>
                      <a:pt x="153" y="481"/>
                    </a:lnTo>
                    <a:lnTo>
                      <a:pt x="153" y="479"/>
                    </a:lnTo>
                    <a:lnTo>
                      <a:pt x="153" y="313"/>
                    </a:lnTo>
                    <a:lnTo>
                      <a:pt x="127" y="313"/>
                    </a:lnTo>
                    <a:lnTo>
                      <a:pt x="127" y="479"/>
                    </a:lnTo>
                    <a:lnTo>
                      <a:pt x="127" y="481"/>
                    </a:lnTo>
                    <a:lnTo>
                      <a:pt x="127" y="484"/>
                    </a:lnTo>
                    <a:lnTo>
                      <a:pt x="126" y="487"/>
                    </a:lnTo>
                    <a:lnTo>
                      <a:pt x="126" y="488"/>
                    </a:lnTo>
                    <a:lnTo>
                      <a:pt x="123" y="494"/>
                    </a:lnTo>
                    <a:lnTo>
                      <a:pt x="121" y="496"/>
                    </a:lnTo>
                    <a:lnTo>
                      <a:pt x="118" y="499"/>
                    </a:lnTo>
                    <a:lnTo>
                      <a:pt x="115" y="499"/>
                    </a:lnTo>
                    <a:lnTo>
                      <a:pt x="114" y="500"/>
                    </a:lnTo>
                    <a:lnTo>
                      <a:pt x="111" y="503"/>
                    </a:lnTo>
                    <a:lnTo>
                      <a:pt x="109" y="503"/>
                    </a:lnTo>
                    <a:lnTo>
                      <a:pt x="106" y="503"/>
                    </a:lnTo>
                    <a:lnTo>
                      <a:pt x="102" y="503"/>
                    </a:lnTo>
                    <a:lnTo>
                      <a:pt x="99" y="503"/>
                    </a:lnTo>
                    <a:lnTo>
                      <a:pt x="96" y="503"/>
                    </a:lnTo>
                    <a:lnTo>
                      <a:pt x="94" y="500"/>
                    </a:lnTo>
                    <a:lnTo>
                      <a:pt x="91" y="500"/>
                    </a:lnTo>
                    <a:lnTo>
                      <a:pt x="90" y="499"/>
                    </a:lnTo>
                    <a:lnTo>
                      <a:pt x="87" y="499"/>
                    </a:lnTo>
                    <a:lnTo>
                      <a:pt x="84" y="496"/>
                    </a:lnTo>
                    <a:lnTo>
                      <a:pt x="82" y="494"/>
                    </a:lnTo>
                    <a:lnTo>
                      <a:pt x="79" y="491"/>
                    </a:lnTo>
                    <a:lnTo>
                      <a:pt x="79" y="488"/>
                    </a:lnTo>
                    <a:lnTo>
                      <a:pt x="78" y="484"/>
                    </a:lnTo>
                    <a:lnTo>
                      <a:pt x="78" y="481"/>
                    </a:lnTo>
                    <a:lnTo>
                      <a:pt x="78" y="479"/>
                    </a:lnTo>
                    <a:lnTo>
                      <a:pt x="78" y="313"/>
                    </a:lnTo>
                    <a:lnTo>
                      <a:pt x="28" y="313"/>
                    </a:lnTo>
                    <a:lnTo>
                      <a:pt x="90" y="71"/>
                    </a:lnTo>
                    <a:lnTo>
                      <a:pt x="78" y="71"/>
                    </a:lnTo>
                    <a:lnTo>
                      <a:pt x="40" y="202"/>
                    </a:lnTo>
                    <a:lnTo>
                      <a:pt x="39" y="205"/>
                    </a:lnTo>
                    <a:lnTo>
                      <a:pt x="39" y="209"/>
                    </a:lnTo>
                    <a:lnTo>
                      <a:pt x="36" y="212"/>
                    </a:lnTo>
                    <a:lnTo>
                      <a:pt x="34" y="214"/>
                    </a:lnTo>
                    <a:lnTo>
                      <a:pt x="31" y="217"/>
                    </a:lnTo>
                    <a:lnTo>
                      <a:pt x="28" y="217"/>
                    </a:lnTo>
                    <a:lnTo>
                      <a:pt x="27" y="220"/>
                    </a:lnTo>
                    <a:lnTo>
                      <a:pt x="22" y="220"/>
                    </a:lnTo>
                    <a:lnTo>
                      <a:pt x="19" y="220"/>
                    </a:lnTo>
                    <a:lnTo>
                      <a:pt x="16" y="220"/>
                    </a:lnTo>
                    <a:lnTo>
                      <a:pt x="15" y="220"/>
                    </a:lnTo>
                    <a:lnTo>
                      <a:pt x="9" y="217"/>
                    </a:lnTo>
                    <a:lnTo>
                      <a:pt x="7" y="214"/>
                    </a:lnTo>
                    <a:lnTo>
                      <a:pt x="4" y="212"/>
                    </a:lnTo>
                    <a:lnTo>
                      <a:pt x="3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1"/>
                    </a:lnTo>
                    <a:lnTo>
                      <a:pt x="0" y="198"/>
                    </a:lnTo>
                    <a:lnTo>
                      <a:pt x="0" y="196"/>
                    </a:lnTo>
                    <a:lnTo>
                      <a:pt x="0" y="193"/>
                    </a:lnTo>
                    <a:lnTo>
                      <a:pt x="39" y="40"/>
                    </a:lnTo>
                    <a:lnTo>
                      <a:pt x="40" y="38"/>
                    </a:lnTo>
                    <a:lnTo>
                      <a:pt x="40" y="34"/>
                    </a:lnTo>
                    <a:lnTo>
                      <a:pt x="40" y="31"/>
                    </a:lnTo>
                    <a:lnTo>
                      <a:pt x="43" y="28"/>
                    </a:lnTo>
                    <a:lnTo>
                      <a:pt x="43" y="27"/>
                    </a:lnTo>
                    <a:lnTo>
                      <a:pt x="43" y="24"/>
                    </a:lnTo>
                    <a:lnTo>
                      <a:pt x="46" y="19"/>
                    </a:lnTo>
                    <a:lnTo>
                      <a:pt x="48" y="16"/>
                    </a:lnTo>
                    <a:lnTo>
                      <a:pt x="51" y="15"/>
                    </a:lnTo>
                    <a:lnTo>
                      <a:pt x="52" y="12"/>
                    </a:lnTo>
                    <a:lnTo>
                      <a:pt x="55" y="9"/>
                    </a:lnTo>
                    <a:lnTo>
                      <a:pt x="58" y="7"/>
                    </a:lnTo>
                    <a:lnTo>
                      <a:pt x="60" y="4"/>
                    </a:lnTo>
                    <a:lnTo>
                      <a:pt x="63" y="3"/>
                    </a:lnTo>
                    <a:lnTo>
                      <a:pt x="67" y="3"/>
                    </a:lnTo>
                    <a:lnTo>
                      <a:pt x="72" y="0"/>
                    </a:lnTo>
                    <a:lnTo>
                      <a:pt x="78" y="0"/>
                    </a:lnTo>
                  </a:path>
                </a:pathLst>
              </a:cu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07" name="AutoShape 25"/>
            <p:cNvSpPr>
              <a:spLocks noChangeArrowheads="1"/>
            </p:cNvSpPr>
            <p:nvPr/>
          </p:nvSpPr>
          <p:spPr bwMode="auto">
            <a:xfrm flipV="1">
              <a:off x="2640" y="1008"/>
              <a:ext cx="480" cy="624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sz="1000"/>
                <a:t>Important Contract</a:t>
              </a:r>
            </a:p>
            <a:p>
              <a:pPr eaLnBrk="0" hangingPunct="0"/>
              <a:r>
                <a:rPr lang="fr-CA" sz="1000"/>
                <a:t>ATN: Private Group</a:t>
              </a:r>
              <a:endParaRPr lang="en-US" sz="1000"/>
            </a:p>
          </p:txBody>
        </p:sp>
        <p:sp>
          <p:nvSpPr>
            <p:cNvPr id="41008" name="Text Box 50"/>
            <p:cNvSpPr txBox="1">
              <a:spLocks noChangeArrowheads="1"/>
            </p:cNvSpPr>
            <p:nvPr/>
          </p:nvSpPr>
          <p:spPr bwMode="auto">
            <a:xfrm>
              <a:off x="1872" y="1776"/>
              <a:ext cx="1584" cy="576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Message is encrypted with Session Key (symmetric key)</a:t>
              </a:r>
              <a:endParaRPr lang="en-US" sz="2000"/>
            </a:p>
          </p:txBody>
        </p:sp>
        <p:sp>
          <p:nvSpPr>
            <p:cNvPr id="28729" name="Oval 57"/>
            <p:cNvSpPr>
              <a:spLocks noChangeArrowheads="1"/>
            </p:cNvSpPr>
            <p:nvPr/>
          </p:nvSpPr>
          <p:spPr bwMode="auto">
            <a:xfrm>
              <a:off x="1680" y="1680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5638800" y="890588"/>
            <a:ext cx="2895600" cy="2590800"/>
            <a:chOff x="3552" y="720"/>
            <a:chExt cx="1824" cy="1632"/>
          </a:xfrm>
        </p:grpSpPr>
        <p:grpSp>
          <p:nvGrpSpPr>
            <p:cNvPr id="40996" name="Group 31"/>
            <p:cNvGrpSpPr>
              <a:grpSpLocks/>
            </p:cNvGrpSpPr>
            <p:nvPr/>
          </p:nvGrpSpPr>
          <p:grpSpPr bwMode="auto">
            <a:xfrm>
              <a:off x="3840" y="720"/>
              <a:ext cx="452" cy="1008"/>
              <a:chOff x="2326" y="3101"/>
              <a:chExt cx="281" cy="626"/>
            </a:xfrm>
          </p:grpSpPr>
          <p:sp>
            <p:nvSpPr>
              <p:cNvPr id="41004" name="Oval 32"/>
              <p:cNvSpPr>
                <a:spLocks noChangeArrowheads="1"/>
              </p:cNvSpPr>
              <p:nvPr/>
            </p:nvSpPr>
            <p:spPr bwMode="auto">
              <a:xfrm>
                <a:off x="2418" y="3101"/>
                <a:ext cx="95" cy="101"/>
              </a:xfrm>
              <a:prstGeom prst="ellipse">
                <a:avLst/>
              </a:pr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41005" name="Freeform 33"/>
              <p:cNvSpPr>
                <a:spLocks/>
              </p:cNvSpPr>
              <p:nvPr/>
            </p:nvSpPr>
            <p:spPr bwMode="auto">
              <a:xfrm>
                <a:off x="2326" y="3223"/>
                <a:ext cx="281" cy="504"/>
              </a:xfrm>
              <a:custGeom>
                <a:avLst/>
                <a:gdLst>
                  <a:gd name="T0" fmla="*/ 208 w 281"/>
                  <a:gd name="T1" fmla="*/ 0 h 504"/>
                  <a:gd name="T2" fmla="*/ 217 w 281"/>
                  <a:gd name="T3" fmla="*/ 3 h 504"/>
                  <a:gd name="T4" fmla="*/ 228 w 281"/>
                  <a:gd name="T5" fmla="*/ 9 h 504"/>
                  <a:gd name="T6" fmla="*/ 232 w 281"/>
                  <a:gd name="T7" fmla="*/ 16 h 504"/>
                  <a:gd name="T8" fmla="*/ 237 w 281"/>
                  <a:gd name="T9" fmla="*/ 24 h 504"/>
                  <a:gd name="T10" fmla="*/ 241 w 281"/>
                  <a:gd name="T11" fmla="*/ 35 h 504"/>
                  <a:gd name="T12" fmla="*/ 280 w 281"/>
                  <a:gd name="T13" fmla="*/ 189 h 504"/>
                  <a:gd name="T14" fmla="*/ 280 w 281"/>
                  <a:gd name="T15" fmla="*/ 201 h 504"/>
                  <a:gd name="T16" fmla="*/ 276 w 281"/>
                  <a:gd name="T17" fmla="*/ 208 h 504"/>
                  <a:gd name="T18" fmla="*/ 268 w 281"/>
                  <a:gd name="T19" fmla="*/ 214 h 504"/>
                  <a:gd name="T20" fmla="*/ 258 w 281"/>
                  <a:gd name="T21" fmla="*/ 214 h 504"/>
                  <a:gd name="T22" fmla="*/ 252 w 281"/>
                  <a:gd name="T23" fmla="*/ 212 h 504"/>
                  <a:gd name="T24" fmla="*/ 244 w 281"/>
                  <a:gd name="T25" fmla="*/ 208 h 504"/>
                  <a:gd name="T26" fmla="*/ 240 w 281"/>
                  <a:gd name="T27" fmla="*/ 201 h 504"/>
                  <a:gd name="T28" fmla="*/ 253 w 281"/>
                  <a:gd name="T29" fmla="*/ 310 h 504"/>
                  <a:gd name="T30" fmla="*/ 202 w 281"/>
                  <a:gd name="T31" fmla="*/ 484 h 504"/>
                  <a:gd name="T32" fmla="*/ 198 w 281"/>
                  <a:gd name="T33" fmla="*/ 494 h 504"/>
                  <a:gd name="T34" fmla="*/ 190 w 281"/>
                  <a:gd name="T35" fmla="*/ 499 h 504"/>
                  <a:gd name="T36" fmla="*/ 184 w 281"/>
                  <a:gd name="T37" fmla="*/ 503 h 504"/>
                  <a:gd name="T38" fmla="*/ 174 w 281"/>
                  <a:gd name="T39" fmla="*/ 503 h 504"/>
                  <a:gd name="T40" fmla="*/ 166 w 281"/>
                  <a:gd name="T41" fmla="*/ 500 h 504"/>
                  <a:gd name="T42" fmla="*/ 159 w 281"/>
                  <a:gd name="T43" fmla="*/ 494 h 504"/>
                  <a:gd name="T44" fmla="*/ 154 w 281"/>
                  <a:gd name="T45" fmla="*/ 487 h 504"/>
                  <a:gd name="T46" fmla="*/ 153 w 281"/>
                  <a:gd name="T47" fmla="*/ 479 h 504"/>
                  <a:gd name="T48" fmla="*/ 127 w 281"/>
                  <a:gd name="T49" fmla="*/ 479 h 504"/>
                  <a:gd name="T50" fmla="*/ 126 w 281"/>
                  <a:gd name="T51" fmla="*/ 487 h 504"/>
                  <a:gd name="T52" fmla="*/ 121 w 281"/>
                  <a:gd name="T53" fmla="*/ 496 h 504"/>
                  <a:gd name="T54" fmla="*/ 114 w 281"/>
                  <a:gd name="T55" fmla="*/ 500 h 504"/>
                  <a:gd name="T56" fmla="*/ 106 w 281"/>
                  <a:gd name="T57" fmla="*/ 503 h 504"/>
                  <a:gd name="T58" fmla="*/ 96 w 281"/>
                  <a:gd name="T59" fmla="*/ 503 h 504"/>
                  <a:gd name="T60" fmla="*/ 90 w 281"/>
                  <a:gd name="T61" fmla="*/ 499 h 504"/>
                  <a:gd name="T62" fmla="*/ 82 w 281"/>
                  <a:gd name="T63" fmla="*/ 494 h 504"/>
                  <a:gd name="T64" fmla="*/ 78 w 281"/>
                  <a:gd name="T65" fmla="*/ 484 h 504"/>
                  <a:gd name="T66" fmla="*/ 78 w 281"/>
                  <a:gd name="T67" fmla="*/ 313 h 504"/>
                  <a:gd name="T68" fmla="*/ 78 w 281"/>
                  <a:gd name="T69" fmla="*/ 71 h 504"/>
                  <a:gd name="T70" fmla="*/ 39 w 281"/>
                  <a:gd name="T71" fmla="*/ 209 h 504"/>
                  <a:gd name="T72" fmla="*/ 31 w 281"/>
                  <a:gd name="T73" fmla="*/ 217 h 504"/>
                  <a:gd name="T74" fmla="*/ 22 w 281"/>
                  <a:gd name="T75" fmla="*/ 220 h 504"/>
                  <a:gd name="T76" fmla="*/ 15 w 281"/>
                  <a:gd name="T77" fmla="*/ 220 h 504"/>
                  <a:gd name="T78" fmla="*/ 4 w 281"/>
                  <a:gd name="T79" fmla="*/ 212 h 504"/>
                  <a:gd name="T80" fmla="*/ 0 w 281"/>
                  <a:gd name="T81" fmla="*/ 202 h 504"/>
                  <a:gd name="T82" fmla="*/ 0 w 281"/>
                  <a:gd name="T83" fmla="*/ 196 h 504"/>
                  <a:gd name="T84" fmla="*/ 40 w 281"/>
                  <a:gd name="T85" fmla="*/ 38 h 504"/>
                  <a:gd name="T86" fmla="*/ 43 w 281"/>
                  <a:gd name="T87" fmla="*/ 28 h 504"/>
                  <a:gd name="T88" fmla="*/ 46 w 281"/>
                  <a:gd name="T89" fmla="*/ 19 h 504"/>
                  <a:gd name="T90" fmla="*/ 52 w 281"/>
                  <a:gd name="T91" fmla="*/ 12 h 504"/>
                  <a:gd name="T92" fmla="*/ 60 w 281"/>
                  <a:gd name="T93" fmla="*/ 4 h 504"/>
                  <a:gd name="T94" fmla="*/ 72 w 281"/>
                  <a:gd name="T95" fmla="*/ 0 h 50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81" h="504">
                    <a:moveTo>
                      <a:pt x="78" y="0"/>
                    </a:moveTo>
                    <a:lnTo>
                      <a:pt x="205" y="0"/>
                    </a:lnTo>
                    <a:lnTo>
                      <a:pt x="208" y="0"/>
                    </a:lnTo>
                    <a:lnTo>
                      <a:pt x="210" y="0"/>
                    </a:lnTo>
                    <a:lnTo>
                      <a:pt x="214" y="3"/>
                    </a:lnTo>
                    <a:lnTo>
                      <a:pt x="217" y="3"/>
                    </a:lnTo>
                    <a:lnTo>
                      <a:pt x="220" y="4"/>
                    </a:lnTo>
                    <a:lnTo>
                      <a:pt x="222" y="7"/>
                    </a:lnTo>
                    <a:lnTo>
                      <a:pt x="228" y="9"/>
                    </a:lnTo>
                    <a:lnTo>
                      <a:pt x="229" y="12"/>
                    </a:lnTo>
                    <a:lnTo>
                      <a:pt x="229" y="15"/>
                    </a:lnTo>
                    <a:lnTo>
                      <a:pt x="232" y="16"/>
                    </a:lnTo>
                    <a:lnTo>
                      <a:pt x="234" y="19"/>
                    </a:lnTo>
                    <a:lnTo>
                      <a:pt x="237" y="22"/>
                    </a:lnTo>
                    <a:lnTo>
                      <a:pt x="237" y="24"/>
                    </a:lnTo>
                    <a:lnTo>
                      <a:pt x="240" y="27"/>
                    </a:lnTo>
                    <a:lnTo>
                      <a:pt x="240" y="31"/>
                    </a:lnTo>
                    <a:lnTo>
                      <a:pt x="241" y="35"/>
                    </a:lnTo>
                    <a:lnTo>
                      <a:pt x="241" y="38"/>
                    </a:lnTo>
                    <a:lnTo>
                      <a:pt x="241" y="43"/>
                    </a:lnTo>
                    <a:lnTo>
                      <a:pt x="280" y="189"/>
                    </a:lnTo>
                    <a:lnTo>
                      <a:pt x="280" y="193"/>
                    </a:lnTo>
                    <a:lnTo>
                      <a:pt x="280" y="196"/>
                    </a:lnTo>
                    <a:lnTo>
                      <a:pt x="280" y="201"/>
                    </a:lnTo>
                    <a:lnTo>
                      <a:pt x="280" y="202"/>
                    </a:lnTo>
                    <a:lnTo>
                      <a:pt x="277" y="205"/>
                    </a:lnTo>
                    <a:lnTo>
                      <a:pt x="276" y="208"/>
                    </a:lnTo>
                    <a:lnTo>
                      <a:pt x="273" y="209"/>
                    </a:lnTo>
                    <a:lnTo>
                      <a:pt x="271" y="212"/>
                    </a:lnTo>
                    <a:lnTo>
                      <a:pt x="268" y="214"/>
                    </a:lnTo>
                    <a:lnTo>
                      <a:pt x="265" y="214"/>
                    </a:lnTo>
                    <a:lnTo>
                      <a:pt x="261" y="214"/>
                    </a:lnTo>
                    <a:lnTo>
                      <a:pt x="258" y="214"/>
                    </a:lnTo>
                    <a:lnTo>
                      <a:pt x="256" y="214"/>
                    </a:lnTo>
                    <a:lnTo>
                      <a:pt x="253" y="214"/>
                    </a:lnTo>
                    <a:lnTo>
                      <a:pt x="252" y="212"/>
                    </a:lnTo>
                    <a:lnTo>
                      <a:pt x="249" y="212"/>
                    </a:lnTo>
                    <a:lnTo>
                      <a:pt x="246" y="209"/>
                    </a:lnTo>
                    <a:lnTo>
                      <a:pt x="244" y="208"/>
                    </a:lnTo>
                    <a:lnTo>
                      <a:pt x="241" y="205"/>
                    </a:lnTo>
                    <a:lnTo>
                      <a:pt x="241" y="202"/>
                    </a:lnTo>
                    <a:lnTo>
                      <a:pt x="240" y="201"/>
                    </a:lnTo>
                    <a:lnTo>
                      <a:pt x="202" y="71"/>
                    </a:lnTo>
                    <a:lnTo>
                      <a:pt x="190" y="71"/>
                    </a:lnTo>
                    <a:lnTo>
                      <a:pt x="253" y="310"/>
                    </a:lnTo>
                    <a:lnTo>
                      <a:pt x="202" y="310"/>
                    </a:lnTo>
                    <a:lnTo>
                      <a:pt x="202" y="479"/>
                    </a:lnTo>
                    <a:lnTo>
                      <a:pt x="202" y="484"/>
                    </a:lnTo>
                    <a:lnTo>
                      <a:pt x="202" y="487"/>
                    </a:lnTo>
                    <a:lnTo>
                      <a:pt x="201" y="488"/>
                    </a:lnTo>
                    <a:lnTo>
                      <a:pt x="198" y="494"/>
                    </a:lnTo>
                    <a:lnTo>
                      <a:pt x="196" y="496"/>
                    </a:lnTo>
                    <a:lnTo>
                      <a:pt x="196" y="499"/>
                    </a:lnTo>
                    <a:lnTo>
                      <a:pt x="190" y="499"/>
                    </a:lnTo>
                    <a:lnTo>
                      <a:pt x="189" y="500"/>
                    </a:lnTo>
                    <a:lnTo>
                      <a:pt x="186" y="503"/>
                    </a:lnTo>
                    <a:lnTo>
                      <a:pt x="184" y="503"/>
                    </a:lnTo>
                    <a:lnTo>
                      <a:pt x="181" y="503"/>
                    </a:lnTo>
                    <a:lnTo>
                      <a:pt x="178" y="503"/>
                    </a:lnTo>
                    <a:lnTo>
                      <a:pt x="174" y="503"/>
                    </a:lnTo>
                    <a:lnTo>
                      <a:pt x="171" y="503"/>
                    </a:lnTo>
                    <a:lnTo>
                      <a:pt x="169" y="500"/>
                    </a:lnTo>
                    <a:lnTo>
                      <a:pt x="166" y="500"/>
                    </a:lnTo>
                    <a:lnTo>
                      <a:pt x="165" y="499"/>
                    </a:lnTo>
                    <a:lnTo>
                      <a:pt x="162" y="496"/>
                    </a:lnTo>
                    <a:lnTo>
                      <a:pt x="159" y="494"/>
                    </a:lnTo>
                    <a:lnTo>
                      <a:pt x="157" y="494"/>
                    </a:lnTo>
                    <a:lnTo>
                      <a:pt x="157" y="488"/>
                    </a:lnTo>
                    <a:lnTo>
                      <a:pt x="154" y="487"/>
                    </a:lnTo>
                    <a:lnTo>
                      <a:pt x="154" y="484"/>
                    </a:lnTo>
                    <a:lnTo>
                      <a:pt x="153" y="481"/>
                    </a:lnTo>
                    <a:lnTo>
                      <a:pt x="153" y="479"/>
                    </a:lnTo>
                    <a:lnTo>
                      <a:pt x="153" y="313"/>
                    </a:lnTo>
                    <a:lnTo>
                      <a:pt x="127" y="313"/>
                    </a:lnTo>
                    <a:lnTo>
                      <a:pt x="127" y="479"/>
                    </a:lnTo>
                    <a:lnTo>
                      <a:pt x="127" y="481"/>
                    </a:lnTo>
                    <a:lnTo>
                      <a:pt x="127" y="484"/>
                    </a:lnTo>
                    <a:lnTo>
                      <a:pt x="126" y="487"/>
                    </a:lnTo>
                    <a:lnTo>
                      <a:pt x="126" y="488"/>
                    </a:lnTo>
                    <a:lnTo>
                      <a:pt x="123" y="494"/>
                    </a:lnTo>
                    <a:lnTo>
                      <a:pt x="121" y="496"/>
                    </a:lnTo>
                    <a:lnTo>
                      <a:pt x="118" y="499"/>
                    </a:lnTo>
                    <a:lnTo>
                      <a:pt x="115" y="499"/>
                    </a:lnTo>
                    <a:lnTo>
                      <a:pt x="114" y="500"/>
                    </a:lnTo>
                    <a:lnTo>
                      <a:pt x="111" y="503"/>
                    </a:lnTo>
                    <a:lnTo>
                      <a:pt x="109" y="503"/>
                    </a:lnTo>
                    <a:lnTo>
                      <a:pt x="106" y="503"/>
                    </a:lnTo>
                    <a:lnTo>
                      <a:pt x="102" y="503"/>
                    </a:lnTo>
                    <a:lnTo>
                      <a:pt x="99" y="503"/>
                    </a:lnTo>
                    <a:lnTo>
                      <a:pt x="96" y="503"/>
                    </a:lnTo>
                    <a:lnTo>
                      <a:pt x="94" y="500"/>
                    </a:lnTo>
                    <a:lnTo>
                      <a:pt x="91" y="500"/>
                    </a:lnTo>
                    <a:lnTo>
                      <a:pt x="90" y="499"/>
                    </a:lnTo>
                    <a:lnTo>
                      <a:pt x="87" y="499"/>
                    </a:lnTo>
                    <a:lnTo>
                      <a:pt x="84" y="496"/>
                    </a:lnTo>
                    <a:lnTo>
                      <a:pt x="82" y="494"/>
                    </a:lnTo>
                    <a:lnTo>
                      <a:pt x="79" y="491"/>
                    </a:lnTo>
                    <a:lnTo>
                      <a:pt x="79" y="488"/>
                    </a:lnTo>
                    <a:lnTo>
                      <a:pt x="78" y="484"/>
                    </a:lnTo>
                    <a:lnTo>
                      <a:pt x="78" y="481"/>
                    </a:lnTo>
                    <a:lnTo>
                      <a:pt x="78" y="479"/>
                    </a:lnTo>
                    <a:lnTo>
                      <a:pt x="78" y="313"/>
                    </a:lnTo>
                    <a:lnTo>
                      <a:pt x="28" y="313"/>
                    </a:lnTo>
                    <a:lnTo>
                      <a:pt x="90" y="71"/>
                    </a:lnTo>
                    <a:lnTo>
                      <a:pt x="78" y="71"/>
                    </a:lnTo>
                    <a:lnTo>
                      <a:pt x="40" y="202"/>
                    </a:lnTo>
                    <a:lnTo>
                      <a:pt x="39" y="205"/>
                    </a:lnTo>
                    <a:lnTo>
                      <a:pt x="39" y="209"/>
                    </a:lnTo>
                    <a:lnTo>
                      <a:pt x="36" y="212"/>
                    </a:lnTo>
                    <a:lnTo>
                      <a:pt x="34" y="214"/>
                    </a:lnTo>
                    <a:lnTo>
                      <a:pt x="31" y="217"/>
                    </a:lnTo>
                    <a:lnTo>
                      <a:pt x="28" y="217"/>
                    </a:lnTo>
                    <a:lnTo>
                      <a:pt x="27" y="220"/>
                    </a:lnTo>
                    <a:lnTo>
                      <a:pt x="22" y="220"/>
                    </a:lnTo>
                    <a:lnTo>
                      <a:pt x="19" y="220"/>
                    </a:lnTo>
                    <a:lnTo>
                      <a:pt x="16" y="220"/>
                    </a:lnTo>
                    <a:lnTo>
                      <a:pt x="15" y="220"/>
                    </a:lnTo>
                    <a:lnTo>
                      <a:pt x="9" y="217"/>
                    </a:lnTo>
                    <a:lnTo>
                      <a:pt x="7" y="214"/>
                    </a:lnTo>
                    <a:lnTo>
                      <a:pt x="4" y="212"/>
                    </a:lnTo>
                    <a:lnTo>
                      <a:pt x="3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1"/>
                    </a:lnTo>
                    <a:lnTo>
                      <a:pt x="0" y="198"/>
                    </a:lnTo>
                    <a:lnTo>
                      <a:pt x="0" y="196"/>
                    </a:lnTo>
                    <a:lnTo>
                      <a:pt x="0" y="193"/>
                    </a:lnTo>
                    <a:lnTo>
                      <a:pt x="39" y="40"/>
                    </a:lnTo>
                    <a:lnTo>
                      <a:pt x="40" y="38"/>
                    </a:lnTo>
                    <a:lnTo>
                      <a:pt x="40" y="34"/>
                    </a:lnTo>
                    <a:lnTo>
                      <a:pt x="40" y="31"/>
                    </a:lnTo>
                    <a:lnTo>
                      <a:pt x="43" y="28"/>
                    </a:lnTo>
                    <a:lnTo>
                      <a:pt x="43" y="27"/>
                    </a:lnTo>
                    <a:lnTo>
                      <a:pt x="43" y="24"/>
                    </a:lnTo>
                    <a:lnTo>
                      <a:pt x="46" y="19"/>
                    </a:lnTo>
                    <a:lnTo>
                      <a:pt x="48" y="16"/>
                    </a:lnTo>
                    <a:lnTo>
                      <a:pt x="51" y="15"/>
                    </a:lnTo>
                    <a:lnTo>
                      <a:pt x="52" y="12"/>
                    </a:lnTo>
                    <a:lnTo>
                      <a:pt x="55" y="9"/>
                    </a:lnTo>
                    <a:lnTo>
                      <a:pt x="58" y="7"/>
                    </a:lnTo>
                    <a:lnTo>
                      <a:pt x="60" y="4"/>
                    </a:lnTo>
                    <a:lnTo>
                      <a:pt x="63" y="3"/>
                    </a:lnTo>
                    <a:lnTo>
                      <a:pt x="67" y="3"/>
                    </a:lnTo>
                    <a:lnTo>
                      <a:pt x="72" y="0"/>
                    </a:lnTo>
                    <a:lnTo>
                      <a:pt x="78" y="0"/>
                    </a:lnTo>
                  </a:path>
                </a:pathLst>
              </a:cu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97" name="Group 34"/>
            <p:cNvGrpSpPr>
              <a:grpSpLocks/>
            </p:cNvGrpSpPr>
            <p:nvPr/>
          </p:nvGrpSpPr>
          <p:grpSpPr bwMode="auto">
            <a:xfrm>
              <a:off x="4512" y="864"/>
              <a:ext cx="540" cy="245"/>
              <a:chOff x="1686" y="2462"/>
              <a:chExt cx="1110" cy="512"/>
            </a:xfrm>
          </p:grpSpPr>
          <p:sp>
            <p:nvSpPr>
              <p:cNvPr id="41000" name="AutoShape 35"/>
              <p:cNvSpPr>
                <a:spLocks noChangeArrowheads="1"/>
              </p:cNvSpPr>
              <p:nvPr/>
            </p:nvSpPr>
            <p:spPr bwMode="auto">
              <a:xfrm rot="16200000" flipH="1">
                <a:off x="2387" y="2262"/>
                <a:ext cx="69" cy="748"/>
              </a:xfrm>
              <a:prstGeom prst="roundRect">
                <a:avLst>
                  <a:gd name="adj" fmla="val 33931"/>
                </a:avLst>
              </a:prstGeom>
              <a:gradFill rotWithShape="0">
                <a:gsLst>
                  <a:gs pos="0">
                    <a:srgbClr val="454545"/>
                  </a:gs>
                  <a:gs pos="50000">
                    <a:srgbClr val="969696"/>
                  </a:gs>
                  <a:gs pos="100000">
                    <a:srgbClr val="454545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41001" name="Freeform 36"/>
              <p:cNvSpPr>
                <a:spLocks/>
              </p:cNvSpPr>
              <p:nvPr/>
            </p:nvSpPr>
            <p:spPr bwMode="auto">
              <a:xfrm>
                <a:off x="2442" y="2665"/>
                <a:ext cx="278" cy="309"/>
              </a:xfrm>
              <a:custGeom>
                <a:avLst/>
                <a:gdLst>
                  <a:gd name="T0" fmla="*/ 22 w 278"/>
                  <a:gd name="T1" fmla="*/ 2 h 310"/>
                  <a:gd name="T2" fmla="*/ 23 w 278"/>
                  <a:gd name="T3" fmla="*/ 92 h 310"/>
                  <a:gd name="T4" fmla="*/ 64 w 278"/>
                  <a:gd name="T5" fmla="*/ 92 h 310"/>
                  <a:gd name="T6" fmla="*/ 64 w 278"/>
                  <a:gd name="T7" fmla="*/ 128 h 310"/>
                  <a:gd name="T8" fmla="*/ 0 w 278"/>
                  <a:gd name="T9" fmla="*/ 128 h 310"/>
                  <a:gd name="T10" fmla="*/ 0 w 278"/>
                  <a:gd name="T11" fmla="*/ 165 h 310"/>
                  <a:gd name="T12" fmla="*/ 69 w 278"/>
                  <a:gd name="T13" fmla="*/ 165 h 310"/>
                  <a:gd name="T14" fmla="*/ 69 w 278"/>
                  <a:gd name="T15" fmla="*/ 282 h 310"/>
                  <a:gd name="T16" fmla="*/ 106 w 278"/>
                  <a:gd name="T17" fmla="*/ 282 h 310"/>
                  <a:gd name="T18" fmla="*/ 106 w 278"/>
                  <a:gd name="T19" fmla="*/ 310 h 310"/>
                  <a:gd name="T20" fmla="*/ 152 w 278"/>
                  <a:gd name="T21" fmla="*/ 310 h 310"/>
                  <a:gd name="T22" fmla="*/ 152 w 278"/>
                  <a:gd name="T23" fmla="*/ 236 h 310"/>
                  <a:gd name="T24" fmla="*/ 207 w 278"/>
                  <a:gd name="T25" fmla="*/ 236 h 310"/>
                  <a:gd name="T26" fmla="*/ 207 w 278"/>
                  <a:gd name="T27" fmla="*/ 177 h 310"/>
                  <a:gd name="T28" fmla="*/ 227 w 278"/>
                  <a:gd name="T29" fmla="*/ 177 h 310"/>
                  <a:gd name="T30" fmla="*/ 227 w 278"/>
                  <a:gd name="T31" fmla="*/ 239 h 310"/>
                  <a:gd name="T32" fmla="*/ 260 w 278"/>
                  <a:gd name="T33" fmla="*/ 239 h 310"/>
                  <a:gd name="T34" fmla="*/ 260 w 278"/>
                  <a:gd name="T35" fmla="*/ 179 h 310"/>
                  <a:gd name="T36" fmla="*/ 278 w 278"/>
                  <a:gd name="T37" fmla="*/ 179 h 310"/>
                  <a:gd name="T38" fmla="*/ 278 w 278"/>
                  <a:gd name="T39" fmla="*/ 128 h 310"/>
                  <a:gd name="T40" fmla="*/ 207 w 278"/>
                  <a:gd name="T41" fmla="*/ 128 h 310"/>
                  <a:gd name="T42" fmla="*/ 207 w 278"/>
                  <a:gd name="T43" fmla="*/ 87 h 310"/>
                  <a:gd name="T44" fmla="*/ 244 w 278"/>
                  <a:gd name="T45" fmla="*/ 87 h 310"/>
                  <a:gd name="T46" fmla="*/ 244 w 278"/>
                  <a:gd name="T47" fmla="*/ 48 h 310"/>
                  <a:gd name="T48" fmla="*/ 271 w 278"/>
                  <a:gd name="T49" fmla="*/ 48 h 310"/>
                  <a:gd name="T50" fmla="*/ 272 w 278"/>
                  <a:gd name="T51" fmla="*/ 0 h 3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78" h="310">
                    <a:moveTo>
                      <a:pt x="22" y="2"/>
                    </a:moveTo>
                    <a:lnTo>
                      <a:pt x="23" y="92"/>
                    </a:lnTo>
                    <a:lnTo>
                      <a:pt x="64" y="92"/>
                    </a:lnTo>
                    <a:lnTo>
                      <a:pt x="64" y="128"/>
                    </a:lnTo>
                    <a:lnTo>
                      <a:pt x="0" y="128"/>
                    </a:lnTo>
                    <a:lnTo>
                      <a:pt x="0" y="165"/>
                    </a:lnTo>
                    <a:lnTo>
                      <a:pt x="69" y="165"/>
                    </a:lnTo>
                    <a:lnTo>
                      <a:pt x="69" y="282"/>
                    </a:lnTo>
                    <a:lnTo>
                      <a:pt x="106" y="282"/>
                    </a:lnTo>
                    <a:lnTo>
                      <a:pt x="106" y="310"/>
                    </a:lnTo>
                    <a:lnTo>
                      <a:pt x="152" y="310"/>
                    </a:lnTo>
                    <a:lnTo>
                      <a:pt x="152" y="236"/>
                    </a:lnTo>
                    <a:lnTo>
                      <a:pt x="207" y="236"/>
                    </a:lnTo>
                    <a:lnTo>
                      <a:pt x="207" y="177"/>
                    </a:lnTo>
                    <a:lnTo>
                      <a:pt x="227" y="177"/>
                    </a:lnTo>
                    <a:lnTo>
                      <a:pt x="227" y="239"/>
                    </a:lnTo>
                    <a:lnTo>
                      <a:pt x="260" y="239"/>
                    </a:lnTo>
                    <a:lnTo>
                      <a:pt x="260" y="179"/>
                    </a:lnTo>
                    <a:lnTo>
                      <a:pt x="278" y="179"/>
                    </a:lnTo>
                    <a:lnTo>
                      <a:pt x="278" y="128"/>
                    </a:lnTo>
                    <a:lnTo>
                      <a:pt x="207" y="128"/>
                    </a:lnTo>
                    <a:lnTo>
                      <a:pt x="207" y="87"/>
                    </a:lnTo>
                    <a:lnTo>
                      <a:pt x="244" y="87"/>
                    </a:lnTo>
                    <a:lnTo>
                      <a:pt x="244" y="48"/>
                    </a:lnTo>
                    <a:lnTo>
                      <a:pt x="271" y="48"/>
                    </a:lnTo>
                    <a:lnTo>
                      <a:pt x="272" y="0"/>
                    </a:lnTo>
                  </a:path>
                </a:pathLst>
              </a:custGeom>
              <a:gradFill rotWithShape="0">
                <a:gsLst>
                  <a:gs pos="0">
                    <a:srgbClr val="454545"/>
                  </a:gs>
                  <a:gs pos="100000">
                    <a:srgbClr val="969696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AutoShape 37"/>
              <p:cNvSpPr>
                <a:spLocks noChangeArrowheads="1"/>
              </p:cNvSpPr>
              <p:nvPr/>
            </p:nvSpPr>
            <p:spPr bwMode="auto">
              <a:xfrm rot="16200000" flipH="1">
                <a:off x="1686" y="2462"/>
                <a:ext cx="353" cy="354"/>
              </a:xfrm>
              <a:custGeom>
                <a:avLst/>
                <a:gdLst>
                  <a:gd name="T0" fmla="*/ 177 w 21600"/>
                  <a:gd name="T1" fmla="*/ 0 h 21600"/>
                  <a:gd name="T2" fmla="*/ 52 w 21600"/>
                  <a:gd name="T3" fmla="*/ 52 h 21600"/>
                  <a:gd name="T4" fmla="*/ 0 w 21600"/>
                  <a:gd name="T5" fmla="*/ 177 h 21600"/>
                  <a:gd name="T6" fmla="*/ 52 w 21600"/>
                  <a:gd name="T7" fmla="*/ 302 h 21600"/>
                  <a:gd name="T8" fmla="*/ 177 w 21600"/>
                  <a:gd name="T9" fmla="*/ 354 h 21600"/>
                  <a:gd name="T10" fmla="*/ 301 w 21600"/>
                  <a:gd name="T11" fmla="*/ 302 h 21600"/>
                  <a:gd name="T12" fmla="*/ 353 w 21600"/>
                  <a:gd name="T13" fmla="*/ 177 h 21600"/>
                  <a:gd name="T14" fmla="*/ 301 w 21600"/>
                  <a:gd name="T15" fmla="*/ 52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82 w 21600"/>
                  <a:gd name="T25" fmla="*/ 3173 h 21600"/>
                  <a:gd name="T26" fmla="*/ 18418 w 21600"/>
                  <a:gd name="T27" fmla="*/ 18427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097" y="10800"/>
                    </a:moveTo>
                    <a:cubicBezTo>
                      <a:pt x="4097" y="14502"/>
                      <a:pt x="7098" y="17503"/>
                      <a:pt x="10800" y="17503"/>
                    </a:cubicBezTo>
                    <a:cubicBezTo>
                      <a:pt x="14502" y="17503"/>
                      <a:pt x="17503" y="14502"/>
                      <a:pt x="17503" y="10800"/>
                    </a:cubicBezTo>
                    <a:cubicBezTo>
                      <a:pt x="17503" y="7098"/>
                      <a:pt x="14502" y="4097"/>
                      <a:pt x="10800" y="4097"/>
                    </a:cubicBezTo>
                    <a:cubicBezTo>
                      <a:pt x="7098" y="4097"/>
                      <a:pt x="4097" y="7098"/>
                      <a:pt x="4097" y="10800"/>
                    </a:cubicBez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38"/>
              <p:cNvSpPr>
                <a:spLocks noChangeArrowheads="1"/>
              </p:cNvSpPr>
              <p:nvPr/>
            </p:nvSpPr>
            <p:spPr bwMode="auto">
              <a:xfrm rot="16200000" flipH="1">
                <a:off x="1972" y="2611"/>
                <a:ext cx="169" cy="55"/>
              </a:xfrm>
              <a:prstGeom prst="rect">
                <a:avLst/>
              </a:prstGeom>
              <a:gradFill rotWithShape="0">
                <a:gsLst>
                  <a:gs pos="0">
                    <a:srgbClr val="454545"/>
                  </a:gs>
                  <a:gs pos="50000">
                    <a:srgbClr val="969696"/>
                  </a:gs>
                  <a:gs pos="100000">
                    <a:srgbClr val="454545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sp>
          <p:nvSpPr>
            <p:cNvPr id="40998" name="Text Box 51"/>
            <p:cNvSpPr txBox="1">
              <a:spLocks noChangeArrowheads="1"/>
            </p:cNvSpPr>
            <p:nvPr/>
          </p:nvSpPr>
          <p:spPr bwMode="auto">
            <a:xfrm>
              <a:off x="3744" y="1776"/>
              <a:ext cx="1632" cy="576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Session key is encrypted with Bob’s Public Key</a:t>
              </a:r>
              <a:endParaRPr lang="en-US" sz="2000"/>
            </a:p>
          </p:txBody>
        </p:sp>
        <p:sp>
          <p:nvSpPr>
            <p:cNvPr id="28730" name="Oval 58"/>
            <p:cNvSpPr>
              <a:spLocks noChangeArrowheads="1"/>
            </p:cNvSpPr>
            <p:nvPr/>
          </p:nvSpPr>
          <p:spPr bwMode="auto">
            <a:xfrm>
              <a:off x="3552" y="1680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76200" y="3481388"/>
            <a:ext cx="3124200" cy="2590800"/>
            <a:chOff x="48" y="2352"/>
            <a:chExt cx="1968" cy="1632"/>
          </a:xfrm>
        </p:grpSpPr>
        <p:grpSp>
          <p:nvGrpSpPr>
            <p:cNvPr id="40989" name="Group 41"/>
            <p:cNvGrpSpPr>
              <a:grpSpLocks/>
            </p:cNvGrpSpPr>
            <p:nvPr/>
          </p:nvGrpSpPr>
          <p:grpSpPr bwMode="auto">
            <a:xfrm>
              <a:off x="288" y="2352"/>
              <a:ext cx="452" cy="1008"/>
              <a:chOff x="2326" y="3101"/>
              <a:chExt cx="281" cy="626"/>
            </a:xfrm>
          </p:grpSpPr>
          <p:sp>
            <p:nvSpPr>
              <p:cNvPr id="40994" name="Oval 42"/>
              <p:cNvSpPr>
                <a:spLocks noChangeArrowheads="1"/>
              </p:cNvSpPr>
              <p:nvPr/>
            </p:nvSpPr>
            <p:spPr bwMode="auto">
              <a:xfrm>
                <a:off x="2418" y="3101"/>
                <a:ext cx="95" cy="101"/>
              </a:xfrm>
              <a:prstGeom prst="ellipse">
                <a:avLst/>
              </a:pr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40995" name="Freeform 43"/>
              <p:cNvSpPr>
                <a:spLocks/>
              </p:cNvSpPr>
              <p:nvPr/>
            </p:nvSpPr>
            <p:spPr bwMode="auto">
              <a:xfrm>
                <a:off x="2326" y="3223"/>
                <a:ext cx="281" cy="504"/>
              </a:xfrm>
              <a:custGeom>
                <a:avLst/>
                <a:gdLst>
                  <a:gd name="T0" fmla="*/ 208 w 281"/>
                  <a:gd name="T1" fmla="*/ 0 h 504"/>
                  <a:gd name="T2" fmla="*/ 217 w 281"/>
                  <a:gd name="T3" fmla="*/ 3 h 504"/>
                  <a:gd name="T4" fmla="*/ 228 w 281"/>
                  <a:gd name="T5" fmla="*/ 9 h 504"/>
                  <a:gd name="T6" fmla="*/ 232 w 281"/>
                  <a:gd name="T7" fmla="*/ 16 h 504"/>
                  <a:gd name="T8" fmla="*/ 237 w 281"/>
                  <a:gd name="T9" fmla="*/ 24 h 504"/>
                  <a:gd name="T10" fmla="*/ 241 w 281"/>
                  <a:gd name="T11" fmla="*/ 35 h 504"/>
                  <a:gd name="T12" fmla="*/ 280 w 281"/>
                  <a:gd name="T13" fmla="*/ 189 h 504"/>
                  <a:gd name="T14" fmla="*/ 280 w 281"/>
                  <a:gd name="T15" fmla="*/ 201 h 504"/>
                  <a:gd name="T16" fmla="*/ 276 w 281"/>
                  <a:gd name="T17" fmla="*/ 208 h 504"/>
                  <a:gd name="T18" fmla="*/ 268 w 281"/>
                  <a:gd name="T19" fmla="*/ 214 h 504"/>
                  <a:gd name="T20" fmla="*/ 258 w 281"/>
                  <a:gd name="T21" fmla="*/ 214 h 504"/>
                  <a:gd name="T22" fmla="*/ 252 w 281"/>
                  <a:gd name="T23" fmla="*/ 212 h 504"/>
                  <a:gd name="T24" fmla="*/ 244 w 281"/>
                  <a:gd name="T25" fmla="*/ 208 h 504"/>
                  <a:gd name="T26" fmla="*/ 240 w 281"/>
                  <a:gd name="T27" fmla="*/ 201 h 504"/>
                  <a:gd name="T28" fmla="*/ 253 w 281"/>
                  <a:gd name="T29" fmla="*/ 310 h 504"/>
                  <a:gd name="T30" fmla="*/ 202 w 281"/>
                  <a:gd name="T31" fmla="*/ 484 h 504"/>
                  <a:gd name="T32" fmla="*/ 198 w 281"/>
                  <a:gd name="T33" fmla="*/ 494 h 504"/>
                  <a:gd name="T34" fmla="*/ 190 w 281"/>
                  <a:gd name="T35" fmla="*/ 499 h 504"/>
                  <a:gd name="T36" fmla="*/ 184 w 281"/>
                  <a:gd name="T37" fmla="*/ 503 h 504"/>
                  <a:gd name="T38" fmla="*/ 174 w 281"/>
                  <a:gd name="T39" fmla="*/ 503 h 504"/>
                  <a:gd name="T40" fmla="*/ 166 w 281"/>
                  <a:gd name="T41" fmla="*/ 500 h 504"/>
                  <a:gd name="T42" fmla="*/ 159 w 281"/>
                  <a:gd name="T43" fmla="*/ 494 h 504"/>
                  <a:gd name="T44" fmla="*/ 154 w 281"/>
                  <a:gd name="T45" fmla="*/ 487 h 504"/>
                  <a:gd name="T46" fmla="*/ 153 w 281"/>
                  <a:gd name="T47" fmla="*/ 479 h 504"/>
                  <a:gd name="T48" fmla="*/ 127 w 281"/>
                  <a:gd name="T49" fmla="*/ 479 h 504"/>
                  <a:gd name="T50" fmla="*/ 126 w 281"/>
                  <a:gd name="T51" fmla="*/ 487 h 504"/>
                  <a:gd name="T52" fmla="*/ 121 w 281"/>
                  <a:gd name="T53" fmla="*/ 496 h 504"/>
                  <a:gd name="T54" fmla="*/ 114 w 281"/>
                  <a:gd name="T55" fmla="*/ 500 h 504"/>
                  <a:gd name="T56" fmla="*/ 106 w 281"/>
                  <a:gd name="T57" fmla="*/ 503 h 504"/>
                  <a:gd name="T58" fmla="*/ 96 w 281"/>
                  <a:gd name="T59" fmla="*/ 503 h 504"/>
                  <a:gd name="T60" fmla="*/ 90 w 281"/>
                  <a:gd name="T61" fmla="*/ 499 h 504"/>
                  <a:gd name="T62" fmla="*/ 82 w 281"/>
                  <a:gd name="T63" fmla="*/ 494 h 504"/>
                  <a:gd name="T64" fmla="*/ 78 w 281"/>
                  <a:gd name="T65" fmla="*/ 484 h 504"/>
                  <a:gd name="T66" fmla="*/ 78 w 281"/>
                  <a:gd name="T67" fmla="*/ 313 h 504"/>
                  <a:gd name="T68" fmla="*/ 78 w 281"/>
                  <a:gd name="T69" fmla="*/ 71 h 504"/>
                  <a:gd name="T70" fmla="*/ 39 w 281"/>
                  <a:gd name="T71" fmla="*/ 209 h 504"/>
                  <a:gd name="T72" fmla="*/ 31 w 281"/>
                  <a:gd name="T73" fmla="*/ 217 h 504"/>
                  <a:gd name="T74" fmla="*/ 22 w 281"/>
                  <a:gd name="T75" fmla="*/ 220 h 504"/>
                  <a:gd name="T76" fmla="*/ 15 w 281"/>
                  <a:gd name="T77" fmla="*/ 220 h 504"/>
                  <a:gd name="T78" fmla="*/ 4 w 281"/>
                  <a:gd name="T79" fmla="*/ 212 h 504"/>
                  <a:gd name="T80" fmla="*/ 0 w 281"/>
                  <a:gd name="T81" fmla="*/ 202 h 504"/>
                  <a:gd name="T82" fmla="*/ 0 w 281"/>
                  <a:gd name="T83" fmla="*/ 196 h 504"/>
                  <a:gd name="T84" fmla="*/ 40 w 281"/>
                  <a:gd name="T85" fmla="*/ 38 h 504"/>
                  <a:gd name="T86" fmla="*/ 43 w 281"/>
                  <a:gd name="T87" fmla="*/ 28 h 504"/>
                  <a:gd name="T88" fmla="*/ 46 w 281"/>
                  <a:gd name="T89" fmla="*/ 19 h 504"/>
                  <a:gd name="T90" fmla="*/ 52 w 281"/>
                  <a:gd name="T91" fmla="*/ 12 h 504"/>
                  <a:gd name="T92" fmla="*/ 60 w 281"/>
                  <a:gd name="T93" fmla="*/ 4 h 504"/>
                  <a:gd name="T94" fmla="*/ 72 w 281"/>
                  <a:gd name="T95" fmla="*/ 0 h 50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81" h="504">
                    <a:moveTo>
                      <a:pt x="78" y="0"/>
                    </a:moveTo>
                    <a:lnTo>
                      <a:pt x="205" y="0"/>
                    </a:lnTo>
                    <a:lnTo>
                      <a:pt x="208" y="0"/>
                    </a:lnTo>
                    <a:lnTo>
                      <a:pt x="210" y="0"/>
                    </a:lnTo>
                    <a:lnTo>
                      <a:pt x="214" y="3"/>
                    </a:lnTo>
                    <a:lnTo>
                      <a:pt x="217" y="3"/>
                    </a:lnTo>
                    <a:lnTo>
                      <a:pt x="220" y="4"/>
                    </a:lnTo>
                    <a:lnTo>
                      <a:pt x="222" y="7"/>
                    </a:lnTo>
                    <a:lnTo>
                      <a:pt x="228" y="9"/>
                    </a:lnTo>
                    <a:lnTo>
                      <a:pt x="229" y="12"/>
                    </a:lnTo>
                    <a:lnTo>
                      <a:pt x="229" y="15"/>
                    </a:lnTo>
                    <a:lnTo>
                      <a:pt x="232" y="16"/>
                    </a:lnTo>
                    <a:lnTo>
                      <a:pt x="234" y="19"/>
                    </a:lnTo>
                    <a:lnTo>
                      <a:pt x="237" y="22"/>
                    </a:lnTo>
                    <a:lnTo>
                      <a:pt x="237" y="24"/>
                    </a:lnTo>
                    <a:lnTo>
                      <a:pt x="240" y="27"/>
                    </a:lnTo>
                    <a:lnTo>
                      <a:pt x="240" y="31"/>
                    </a:lnTo>
                    <a:lnTo>
                      <a:pt x="241" y="35"/>
                    </a:lnTo>
                    <a:lnTo>
                      <a:pt x="241" y="38"/>
                    </a:lnTo>
                    <a:lnTo>
                      <a:pt x="241" y="43"/>
                    </a:lnTo>
                    <a:lnTo>
                      <a:pt x="280" y="189"/>
                    </a:lnTo>
                    <a:lnTo>
                      <a:pt x="280" y="193"/>
                    </a:lnTo>
                    <a:lnTo>
                      <a:pt x="280" y="196"/>
                    </a:lnTo>
                    <a:lnTo>
                      <a:pt x="280" y="201"/>
                    </a:lnTo>
                    <a:lnTo>
                      <a:pt x="280" y="202"/>
                    </a:lnTo>
                    <a:lnTo>
                      <a:pt x="277" y="205"/>
                    </a:lnTo>
                    <a:lnTo>
                      <a:pt x="276" y="208"/>
                    </a:lnTo>
                    <a:lnTo>
                      <a:pt x="273" y="209"/>
                    </a:lnTo>
                    <a:lnTo>
                      <a:pt x="271" y="212"/>
                    </a:lnTo>
                    <a:lnTo>
                      <a:pt x="268" y="214"/>
                    </a:lnTo>
                    <a:lnTo>
                      <a:pt x="265" y="214"/>
                    </a:lnTo>
                    <a:lnTo>
                      <a:pt x="261" y="214"/>
                    </a:lnTo>
                    <a:lnTo>
                      <a:pt x="258" y="214"/>
                    </a:lnTo>
                    <a:lnTo>
                      <a:pt x="256" y="214"/>
                    </a:lnTo>
                    <a:lnTo>
                      <a:pt x="253" y="214"/>
                    </a:lnTo>
                    <a:lnTo>
                      <a:pt x="252" y="212"/>
                    </a:lnTo>
                    <a:lnTo>
                      <a:pt x="249" y="212"/>
                    </a:lnTo>
                    <a:lnTo>
                      <a:pt x="246" y="209"/>
                    </a:lnTo>
                    <a:lnTo>
                      <a:pt x="244" y="208"/>
                    </a:lnTo>
                    <a:lnTo>
                      <a:pt x="241" y="205"/>
                    </a:lnTo>
                    <a:lnTo>
                      <a:pt x="241" y="202"/>
                    </a:lnTo>
                    <a:lnTo>
                      <a:pt x="240" y="201"/>
                    </a:lnTo>
                    <a:lnTo>
                      <a:pt x="202" y="71"/>
                    </a:lnTo>
                    <a:lnTo>
                      <a:pt x="190" y="71"/>
                    </a:lnTo>
                    <a:lnTo>
                      <a:pt x="253" y="310"/>
                    </a:lnTo>
                    <a:lnTo>
                      <a:pt x="202" y="310"/>
                    </a:lnTo>
                    <a:lnTo>
                      <a:pt x="202" y="479"/>
                    </a:lnTo>
                    <a:lnTo>
                      <a:pt x="202" y="484"/>
                    </a:lnTo>
                    <a:lnTo>
                      <a:pt x="202" y="487"/>
                    </a:lnTo>
                    <a:lnTo>
                      <a:pt x="201" y="488"/>
                    </a:lnTo>
                    <a:lnTo>
                      <a:pt x="198" y="494"/>
                    </a:lnTo>
                    <a:lnTo>
                      <a:pt x="196" y="496"/>
                    </a:lnTo>
                    <a:lnTo>
                      <a:pt x="196" y="499"/>
                    </a:lnTo>
                    <a:lnTo>
                      <a:pt x="190" y="499"/>
                    </a:lnTo>
                    <a:lnTo>
                      <a:pt x="189" y="500"/>
                    </a:lnTo>
                    <a:lnTo>
                      <a:pt x="186" y="503"/>
                    </a:lnTo>
                    <a:lnTo>
                      <a:pt x="184" y="503"/>
                    </a:lnTo>
                    <a:lnTo>
                      <a:pt x="181" y="503"/>
                    </a:lnTo>
                    <a:lnTo>
                      <a:pt x="178" y="503"/>
                    </a:lnTo>
                    <a:lnTo>
                      <a:pt x="174" y="503"/>
                    </a:lnTo>
                    <a:lnTo>
                      <a:pt x="171" y="503"/>
                    </a:lnTo>
                    <a:lnTo>
                      <a:pt x="169" y="500"/>
                    </a:lnTo>
                    <a:lnTo>
                      <a:pt x="166" y="500"/>
                    </a:lnTo>
                    <a:lnTo>
                      <a:pt x="165" y="499"/>
                    </a:lnTo>
                    <a:lnTo>
                      <a:pt x="162" y="496"/>
                    </a:lnTo>
                    <a:lnTo>
                      <a:pt x="159" y="494"/>
                    </a:lnTo>
                    <a:lnTo>
                      <a:pt x="157" y="494"/>
                    </a:lnTo>
                    <a:lnTo>
                      <a:pt x="157" y="488"/>
                    </a:lnTo>
                    <a:lnTo>
                      <a:pt x="154" y="487"/>
                    </a:lnTo>
                    <a:lnTo>
                      <a:pt x="154" y="484"/>
                    </a:lnTo>
                    <a:lnTo>
                      <a:pt x="153" y="481"/>
                    </a:lnTo>
                    <a:lnTo>
                      <a:pt x="153" y="479"/>
                    </a:lnTo>
                    <a:lnTo>
                      <a:pt x="153" y="313"/>
                    </a:lnTo>
                    <a:lnTo>
                      <a:pt x="127" y="313"/>
                    </a:lnTo>
                    <a:lnTo>
                      <a:pt x="127" y="479"/>
                    </a:lnTo>
                    <a:lnTo>
                      <a:pt x="127" y="481"/>
                    </a:lnTo>
                    <a:lnTo>
                      <a:pt x="127" y="484"/>
                    </a:lnTo>
                    <a:lnTo>
                      <a:pt x="126" y="487"/>
                    </a:lnTo>
                    <a:lnTo>
                      <a:pt x="126" y="488"/>
                    </a:lnTo>
                    <a:lnTo>
                      <a:pt x="123" y="494"/>
                    </a:lnTo>
                    <a:lnTo>
                      <a:pt x="121" y="496"/>
                    </a:lnTo>
                    <a:lnTo>
                      <a:pt x="118" y="499"/>
                    </a:lnTo>
                    <a:lnTo>
                      <a:pt x="115" y="499"/>
                    </a:lnTo>
                    <a:lnTo>
                      <a:pt x="114" y="500"/>
                    </a:lnTo>
                    <a:lnTo>
                      <a:pt x="111" y="503"/>
                    </a:lnTo>
                    <a:lnTo>
                      <a:pt x="109" y="503"/>
                    </a:lnTo>
                    <a:lnTo>
                      <a:pt x="106" y="503"/>
                    </a:lnTo>
                    <a:lnTo>
                      <a:pt x="102" y="503"/>
                    </a:lnTo>
                    <a:lnTo>
                      <a:pt x="99" y="503"/>
                    </a:lnTo>
                    <a:lnTo>
                      <a:pt x="96" y="503"/>
                    </a:lnTo>
                    <a:lnTo>
                      <a:pt x="94" y="500"/>
                    </a:lnTo>
                    <a:lnTo>
                      <a:pt x="91" y="500"/>
                    </a:lnTo>
                    <a:lnTo>
                      <a:pt x="90" y="499"/>
                    </a:lnTo>
                    <a:lnTo>
                      <a:pt x="87" y="499"/>
                    </a:lnTo>
                    <a:lnTo>
                      <a:pt x="84" y="496"/>
                    </a:lnTo>
                    <a:lnTo>
                      <a:pt x="82" y="494"/>
                    </a:lnTo>
                    <a:lnTo>
                      <a:pt x="79" y="491"/>
                    </a:lnTo>
                    <a:lnTo>
                      <a:pt x="79" y="488"/>
                    </a:lnTo>
                    <a:lnTo>
                      <a:pt x="78" y="484"/>
                    </a:lnTo>
                    <a:lnTo>
                      <a:pt x="78" y="481"/>
                    </a:lnTo>
                    <a:lnTo>
                      <a:pt x="78" y="479"/>
                    </a:lnTo>
                    <a:lnTo>
                      <a:pt x="78" y="313"/>
                    </a:lnTo>
                    <a:lnTo>
                      <a:pt x="28" y="313"/>
                    </a:lnTo>
                    <a:lnTo>
                      <a:pt x="90" y="71"/>
                    </a:lnTo>
                    <a:lnTo>
                      <a:pt x="78" y="71"/>
                    </a:lnTo>
                    <a:lnTo>
                      <a:pt x="40" y="202"/>
                    </a:lnTo>
                    <a:lnTo>
                      <a:pt x="39" y="205"/>
                    </a:lnTo>
                    <a:lnTo>
                      <a:pt x="39" y="209"/>
                    </a:lnTo>
                    <a:lnTo>
                      <a:pt x="36" y="212"/>
                    </a:lnTo>
                    <a:lnTo>
                      <a:pt x="34" y="214"/>
                    </a:lnTo>
                    <a:lnTo>
                      <a:pt x="31" y="217"/>
                    </a:lnTo>
                    <a:lnTo>
                      <a:pt x="28" y="217"/>
                    </a:lnTo>
                    <a:lnTo>
                      <a:pt x="27" y="220"/>
                    </a:lnTo>
                    <a:lnTo>
                      <a:pt x="22" y="220"/>
                    </a:lnTo>
                    <a:lnTo>
                      <a:pt x="19" y="220"/>
                    </a:lnTo>
                    <a:lnTo>
                      <a:pt x="16" y="220"/>
                    </a:lnTo>
                    <a:lnTo>
                      <a:pt x="15" y="220"/>
                    </a:lnTo>
                    <a:lnTo>
                      <a:pt x="9" y="217"/>
                    </a:lnTo>
                    <a:lnTo>
                      <a:pt x="7" y="214"/>
                    </a:lnTo>
                    <a:lnTo>
                      <a:pt x="4" y="212"/>
                    </a:lnTo>
                    <a:lnTo>
                      <a:pt x="3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1"/>
                    </a:lnTo>
                    <a:lnTo>
                      <a:pt x="0" y="198"/>
                    </a:lnTo>
                    <a:lnTo>
                      <a:pt x="0" y="196"/>
                    </a:lnTo>
                    <a:lnTo>
                      <a:pt x="0" y="193"/>
                    </a:lnTo>
                    <a:lnTo>
                      <a:pt x="39" y="40"/>
                    </a:lnTo>
                    <a:lnTo>
                      <a:pt x="40" y="38"/>
                    </a:lnTo>
                    <a:lnTo>
                      <a:pt x="40" y="34"/>
                    </a:lnTo>
                    <a:lnTo>
                      <a:pt x="40" y="31"/>
                    </a:lnTo>
                    <a:lnTo>
                      <a:pt x="43" y="28"/>
                    </a:lnTo>
                    <a:lnTo>
                      <a:pt x="43" y="27"/>
                    </a:lnTo>
                    <a:lnTo>
                      <a:pt x="43" y="24"/>
                    </a:lnTo>
                    <a:lnTo>
                      <a:pt x="46" y="19"/>
                    </a:lnTo>
                    <a:lnTo>
                      <a:pt x="48" y="16"/>
                    </a:lnTo>
                    <a:lnTo>
                      <a:pt x="51" y="15"/>
                    </a:lnTo>
                    <a:lnTo>
                      <a:pt x="52" y="12"/>
                    </a:lnTo>
                    <a:lnTo>
                      <a:pt x="55" y="9"/>
                    </a:lnTo>
                    <a:lnTo>
                      <a:pt x="58" y="7"/>
                    </a:lnTo>
                    <a:lnTo>
                      <a:pt x="60" y="4"/>
                    </a:lnTo>
                    <a:lnTo>
                      <a:pt x="63" y="3"/>
                    </a:lnTo>
                    <a:lnTo>
                      <a:pt x="67" y="3"/>
                    </a:lnTo>
                    <a:lnTo>
                      <a:pt x="72" y="0"/>
                    </a:lnTo>
                    <a:lnTo>
                      <a:pt x="78" y="0"/>
                    </a:lnTo>
                  </a:path>
                </a:pathLst>
              </a:custGeom>
              <a:gradFill rotWithShape="0">
                <a:gsLst>
                  <a:gs pos="0">
                    <a:srgbClr val="C7E373"/>
                  </a:gs>
                  <a:gs pos="100000">
                    <a:srgbClr val="99CC00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90" name="AutoShape 44"/>
            <p:cNvSpPr>
              <a:spLocks noChangeArrowheads="1"/>
            </p:cNvSpPr>
            <p:nvPr/>
          </p:nvSpPr>
          <p:spPr bwMode="auto">
            <a:xfrm flipV="1">
              <a:off x="864" y="2400"/>
              <a:ext cx="480" cy="624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b="0"/>
                <a:t>2AE9XFP49FOAC! E$AC948«««««5DdAsDFFzFF09XPPSDQeR945$RE</a:t>
              </a:r>
              <a:endParaRPr lang="en-US" b="0"/>
            </a:p>
          </p:txBody>
        </p:sp>
        <p:sp>
          <p:nvSpPr>
            <p:cNvPr id="40991" name="AutoShape 45"/>
            <p:cNvSpPr>
              <a:spLocks noChangeArrowheads="1"/>
            </p:cNvSpPr>
            <p:nvPr/>
          </p:nvSpPr>
          <p:spPr bwMode="auto">
            <a:xfrm flipV="1">
              <a:off x="864" y="3120"/>
              <a:ext cx="768" cy="192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b="0"/>
                <a:t>2A«E9XFP49FOAC! E$</a:t>
              </a:r>
              <a:endParaRPr lang="en-US" b="0"/>
            </a:p>
          </p:txBody>
        </p:sp>
        <p:sp>
          <p:nvSpPr>
            <p:cNvPr id="40992" name="Text Box 52"/>
            <p:cNvSpPr txBox="1">
              <a:spLocks noChangeArrowheads="1"/>
            </p:cNvSpPr>
            <p:nvPr/>
          </p:nvSpPr>
          <p:spPr bwMode="auto">
            <a:xfrm>
              <a:off x="240" y="3600"/>
              <a:ext cx="1776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Encrypted Session Key is appended to message</a:t>
              </a:r>
              <a:endParaRPr lang="en-US" sz="2000"/>
            </a:p>
          </p:txBody>
        </p:sp>
        <p:sp>
          <p:nvSpPr>
            <p:cNvPr id="28731" name="Oval 59"/>
            <p:cNvSpPr>
              <a:spLocks noChangeArrowheads="1"/>
            </p:cNvSpPr>
            <p:nvPr/>
          </p:nvSpPr>
          <p:spPr bwMode="auto">
            <a:xfrm>
              <a:off x="48" y="3461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8679" name="AutoShape 7"/>
          <p:cNvSpPr>
            <a:spLocks noChangeArrowheads="1"/>
          </p:cNvSpPr>
          <p:nvPr/>
        </p:nvSpPr>
        <p:spPr bwMode="auto">
          <a:xfrm flipV="1">
            <a:off x="4191000" y="1347788"/>
            <a:ext cx="762000" cy="9906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b="0"/>
              <a:t>2AE9XFP49FOAC! E$AC9485DdAsDFFzFF09XPPSDQeR945$RE</a:t>
            </a:r>
            <a:endParaRPr lang="en-US" b="0"/>
          </a:p>
        </p:txBody>
      </p: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4495800" y="1271588"/>
            <a:ext cx="857250" cy="388937"/>
            <a:chOff x="1686" y="2462"/>
            <a:chExt cx="1110" cy="512"/>
          </a:xfrm>
        </p:grpSpPr>
        <p:sp>
          <p:nvSpPr>
            <p:cNvPr id="40985" name="AutoShape 27"/>
            <p:cNvSpPr>
              <a:spLocks noChangeArrowheads="1"/>
            </p:cNvSpPr>
            <p:nvPr/>
          </p:nvSpPr>
          <p:spPr bwMode="auto">
            <a:xfrm rot="16200000" flipH="1">
              <a:off x="2387" y="2262"/>
              <a:ext cx="69" cy="748"/>
            </a:xfrm>
            <a:prstGeom prst="roundRect">
              <a:avLst>
                <a:gd name="adj" fmla="val 33931"/>
              </a:avLst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0986" name="Freeform 28"/>
            <p:cNvSpPr>
              <a:spLocks/>
            </p:cNvSpPr>
            <p:nvPr/>
          </p:nvSpPr>
          <p:spPr bwMode="auto">
            <a:xfrm>
              <a:off x="2442" y="2665"/>
              <a:ext cx="278" cy="309"/>
            </a:xfrm>
            <a:custGeom>
              <a:avLst/>
              <a:gdLst>
                <a:gd name="T0" fmla="*/ 22 w 278"/>
                <a:gd name="T1" fmla="*/ 2 h 310"/>
                <a:gd name="T2" fmla="*/ 23 w 278"/>
                <a:gd name="T3" fmla="*/ 92 h 310"/>
                <a:gd name="T4" fmla="*/ 64 w 278"/>
                <a:gd name="T5" fmla="*/ 92 h 310"/>
                <a:gd name="T6" fmla="*/ 64 w 278"/>
                <a:gd name="T7" fmla="*/ 128 h 310"/>
                <a:gd name="T8" fmla="*/ 0 w 278"/>
                <a:gd name="T9" fmla="*/ 128 h 310"/>
                <a:gd name="T10" fmla="*/ 0 w 278"/>
                <a:gd name="T11" fmla="*/ 165 h 310"/>
                <a:gd name="T12" fmla="*/ 69 w 278"/>
                <a:gd name="T13" fmla="*/ 165 h 310"/>
                <a:gd name="T14" fmla="*/ 69 w 278"/>
                <a:gd name="T15" fmla="*/ 282 h 310"/>
                <a:gd name="T16" fmla="*/ 106 w 278"/>
                <a:gd name="T17" fmla="*/ 282 h 310"/>
                <a:gd name="T18" fmla="*/ 106 w 278"/>
                <a:gd name="T19" fmla="*/ 310 h 310"/>
                <a:gd name="T20" fmla="*/ 152 w 278"/>
                <a:gd name="T21" fmla="*/ 310 h 310"/>
                <a:gd name="T22" fmla="*/ 152 w 278"/>
                <a:gd name="T23" fmla="*/ 236 h 310"/>
                <a:gd name="T24" fmla="*/ 207 w 278"/>
                <a:gd name="T25" fmla="*/ 236 h 310"/>
                <a:gd name="T26" fmla="*/ 207 w 278"/>
                <a:gd name="T27" fmla="*/ 177 h 310"/>
                <a:gd name="T28" fmla="*/ 227 w 278"/>
                <a:gd name="T29" fmla="*/ 177 h 310"/>
                <a:gd name="T30" fmla="*/ 227 w 278"/>
                <a:gd name="T31" fmla="*/ 239 h 310"/>
                <a:gd name="T32" fmla="*/ 260 w 278"/>
                <a:gd name="T33" fmla="*/ 239 h 310"/>
                <a:gd name="T34" fmla="*/ 260 w 278"/>
                <a:gd name="T35" fmla="*/ 179 h 310"/>
                <a:gd name="T36" fmla="*/ 278 w 278"/>
                <a:gd name="T37" fmla="*/ 179 h 310"/>
                <a:gd name="T38" fmla="*/ 278 w 278"/>
                <a:gd name="T39" fmla="*/ 128 h 310"/>
                <a:gd name="T40" fmla="*/ 207 w 278"/>
                <a:gd name="T41" fmla="*/ 128 h 310"/>
                <a:gd name="T42" fmla="*/ 207 w 278"/>
                <a:gd name="T43" fmla="*/ 87 h 310"/>
                <a:gd name="T44" fmla="*/ 244 w 278"/>
                <a:gd name="T45" fmla="*/ 87 h 310"/>
                <a:gd name="T46" fmla="*/ 244 w 278"/>
                <a:gd name="T47" fmla="*/ 48 h 310"/>
                <a:gd name="T48" fmla="*/ 271 w 278"/>
                <a:gd name="T49" fmla="*/ 48 h 310"/>
                <a:gd name="T50" fmla="*/ 272 w 278"/>
                <a:gd name="T51" fmla="*/ 0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78" h="310">
                  <a:moveTo>
                    <a:pt x="22" y="2"/>
                  </a:moveTo>
                  <a:lnTo>
                    <a:pt x="23" y="92"/>
                  </a:lnTo>
                  <a:lnTo>
                    <a:pt x="64" y="92"/>
                  </a:lnTo>
                  <a:lnTo>
                    <a:pt x="64" y="128"/>
                  </a:lnTo>
                  <a:lnTo>
                    <a:pt x="0" y="128"/>
                  </a:lnTo>
                  <a:lnTo>
                    <a:pt x="0" y="165"/>
                  </a:lnTo>
                  <a:lnTo>
                    <a:pt x="69" y="165"/>
                  </a:lnTo>
                  <a:lnTo>
                    <a:pt x="69" y="282"/>
                  </a:lnTo>
                  <a:lnTo>
                    <a:pt x="106" y="282"/>
                  </a:lnTo>
                  <a:lnTo>
                    <a:pt x="106" y="310"/>
                  </a:lnTo>
                  <a:lnTo>
                    <a:pt x="152" y="310"/>
                  </a:lnTo>
                  <a:lnTo>
                    <a:pt x="152" y="236"/>
                  </a:lnTo>
                  <a:lnTo>
                    <a:pt x="207" y="236"/>
                  </a:lnTo>
                  <a:lnTo>
                    <a:pt x="207" y="177"/>
                  </a:lnTo>
                  <a:lnTo>
                    <a:pt x="227" y="177"/>
                  </a:lnTo>
                  <a:lnTo>
                    <a:pt x="227" y="239"/>
                  </a:lnTo>
                  <a:lnTo>
                    <a:pt x="260" y="239"/>
                  </a:lnTo>
                  <a:lnTo>
                    <a:pt x="260" y="179"/>
                  </a:lnTo>
                  <a:lnTo>
                    <a:pt x="278" y="179"/>
                  </a:lnTo>
                  <a:lnTo>
                    <a:pt x="278" y="128"/>
                  </a:lnTo>
                  <a:lnTo>
                    <a:pt x="207" y="128"/>
                  </a:lnTo>
                  <a:lnTo>
                    <a:pt x="207" y="87"/>
                  </a:lnTo>
                  <a:lnTo>
                    <a:pt x="244" y="87"/>
                  </a:lnTo>
                  <a:lnTo>
                    <a:pt x="244" y="48"/>
                  </a:lnTo>
                  <a:lnTo>
                    <a:pt x="271" y="48"/>
                  </a:lnTo>
                  <a:lnTo>
                    <a:pt x="272" y="0"/>
                  </a:lnTo>
                </a:path>
              </a:pathLst>
            </a:cu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0987" name="AutoShape 29"/>
            <p:cNvSpPr>
              <a:spLocks noChangeArrowheads="1"/>
            </p:cNvSpPr>
            <p:nvPr/>
          </p:nvSpPr>
          <p:spPr bwMode="auto">
            <a:xfrm rot="16200000" flipH="1">
              <a:off x="1686" y="2462"/>
              <a:ext cx="353" cy="354"/>
            </a:xfrm>
            <a:custGeom>
              <a:avLst/>
              <a:gdLst>
                <a:gd name="T0" fmla="*/ 177 w 21600"/>
                <a:gd name="T1" fmla="*/ 0 h 21600"/>
                <a:gd name="T2" fmla="*/ 52 w 21600"/>
                <a:gd name="T3" fmla="*/ 52 h 21600"/>
                <a:gd name="T4" fmla="*/ 0 w 21600"/>
                <a:gd name="T5" fmla="*/ 177 h 21600"/>
                <a:gd name="T6" fmla="*/ 52 w 21600"/>
                <a:gd name="T7" fmla="*/ 302 h 21600"/>
                <a:gd name="T8" fmla="*/ 177 w 21600"/>
                <a:gd name="T9" fmla="*/ 354 h 21600"/>
                <a:gd name="T10" fmla="*/ 301 w 21600"/>
                <a:gd name="T11" fmla="*/ 302 h 21600"/>
                <a:gd name="T12" fmla="*/ 353 w 21600"/>
                <a:gd name="T13" fmla="*/ 177 h 21600"/>
                <a:gd name="T14" fmla="*/ 301 w 21600"/>
                <a:gd name="T15" fmla="*/ 5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82 w 21600"/>
                <a:gd name="T25" fmla="*/ 3173 h 21600"/>
                <a:gd name="T26" fmla="*/ 18418 w 21600"/>
                <a:gd name="T27" fmla="*/ 1842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097" y="10800"/>
                  </a:moveTo>
                  <a:cubicBezTo>
                    <a:pt x="4097" y="14502"/>
                    <a:pt x="7098" y="17503"/>
                    <a:pt x="10800" y="17503"/>
                  </a:cubicBezTo>
                  <a:cubicBezTo>
                    <a:pt x="14502" y="17503"/>
                    <a:pt x="17503" y="14502"/>
                    <a:pt x="17503" y="10800"/>
                  </a:cubicBezTo>
                  <a:cubicBezTo>
                    <a:pt x="17503" y="7098"/>
                    <a:pt x="14502" y="4097"/>
                    <a:pt x="10800" y="4097"/>
                  </a:cubicBezTo>
                  <a:cubicBezTo>
                    <a:pt x="7098" y="4097"/>
                    <a:pt x="4097" y="7098"/>
                    <a:pt x="4097" y="10800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0988" name="Rectangle 30"/>
            <p:cNvSpPr>
              <a:spLocks noChangeArrowheads="1"/>
            </p:cNvSpPr>
            <p:nvPr/>
          </p:nvSpPr>
          <p:spPr bwMode="auto">
            <a:xfrm rot="16200000" flipH="1">
              <a:off x="1972" y="2611"/>
              <a:ext cx="169" cy="55"/>
            </a:xfrm>
            <a:prstGeom prst="rect">
              <a:avLst/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7620000" y="1308100"/>
            <a:ext cx="1219200" cy="885825"/>
            <a:chOff x="4800" y="983"/>
            <a:chExt cx="768" cy="558"/>
          </a:xfrm>
        </p:grpSpPr>
        <p:sp>
          <p:nvSpPr>
            <p:cNvPr id="40979" name="Line 40"/>
            <p:cNvSpPr>
              <a:spLocks noChangeShapeType="1"/>
            </p:cNvSpPr>
            <p:nvPr/>
          </p:nvSpPr>
          <p:spPr bwMode="auto">
            <a:xfrm>
              <a:off x="4800" y="1013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80" name="Group 9"/>
            <p:cNvGrpSpPr>
              <a:grpSpLocks/>
            </p:cNvGrpSpPr>
            <p:nvPr/>
          </p:nvGrpSpPr>
          <p:grpSpPr bwMode="auto">
            <a:xfrm rot="-3799131">
              <a:off x="4905" y="878"/>
              <a:ext cx="558" cy="768"/>
              <a:chOff x="2107" y="2721"/>
              <a:chExt cx="495" cy="681"/>
            </a:xfrm>
          </p:grpSpPr>
          <p:sp>
            <p:nvSpPr>
              <p:cNvPr id="40981" name="Freeform 10"/>
              <p:cNvSpPr>
                <a:spLocks/>
              </p:cNvSpPr>
              <p:nvPr/>
            </p:nvSpPr>
            <p:spPr bwMode="auto">
              <a:xfrm rot="2731444" flipH="1">
                <a:off x="2089" y="2806"/>
                <a:ext cx="531" cy="495"/>
              </a:xfrm>
              <a:custGeom>
                <a:avLst/>
                <a:gdLst>
                  <a:gd name="T0" fmla="*/ 531 w 531"/>
                  <a:gd name="T1" fmla="*/ 51 h 495"/>
                  <a:gd name="T2" fmla="*/ 426 w 531"/>
                  <a:gd name="T3" fmla="*/ 0 h 495"/>
                  <a:gd name="T4" fmla="*/ 318 w 531"/>
                  <a:gd name="T5" fmla="*/ 0 h 495"/>
                  <a:gd name="T6" fmla="*/ 210 w 531"/>
                  <a:gd name="T7" fmla="*/ 117 h 495"/>
                  <a:gd name="T8" fmla="*/ 228 w 531"/>
                  <a:gd name="T9" fmla="*/ 210 h 495"/>
                  <a:gd name="T10" fmla="*/ 0 w 531"/>
                  <a:gd name="T11" fmla="*/ 423 h 495"/>
                  <a:gd name="T12" fmla="*/ 0 w 531"/>
                  <a:gd name="T13" fmla="*/ 489 h 495"/>
                  <a:gd name="T14" fmla="*/ 30 w 531"/>
                  <a:gd name="T15" fmla="*/ 489 h 495"/>
                  <a:gd name="T16" fmla="*/ 84 w 531"/>
                  <a:gd name="T17" fmla="*/ 495 h 495"/>
                  <a:gd name="T18" fmla="*/ 135 w 531"/>
                  <a:gd name="T19" fmla="*/ 477 h 495"/>
                  <a:gd name="T20" fmla="*/ 138 w 531"/>
                  <a:gd name="T21" fmla="*/ 450 h 495"/>
                  <a:gd name="T22" fmla="*/ 123 w 531"/>
                  <a:gd name="T23" fmla="*/ 429 h 495"/>
                  <a:gd name="T24" fmla="*/ 198 w 531"/>
                  <a:gd name="T25" fmla="*/ 426 h 495"/>
                  <a:gd name="T26" fmla="*/ 228 w 531"/>
                  <a:gd name="T27" fmla="*/ 402 h 495"/>
                  <a:gd name="T28" fmla="*/ 213 w 531"/>
                  <a:gd name="T29" fmla="*/ 384 h 495"/>
                  <a:gd name="T30" fmla="*/ 207 w 531"/>
                  <a:gd name="T31" fmla="*/ 363 h 495"/>
                  <a:gd name="T32" fmla="*/ 282 w 531"/>
                  <a:gd name="T33" fmla="*/ 360 h 495"/>
                  <a:gd name="T34" fmla="*/ 303 w 531"/>
                  <a:gd name="T35" fmla="*/ 333 h 495"/>
                  <a:gd name="T36" fmla="*/ 270 w 531"/>
                  <a:gd name="T37" fmla="*/ 300 h 495"/>
                  <a:gd name="T38" fmla="*/ 312 w 531"/>
                  <a:gd name="T39" fmla="*/ 255 h 495"/>
                  <a:gd name="T40" fmla="*/ 426 w 531"/>
                  <a:gd name="T41" fmla="*/ 255 h 495"/>
                  <a:gd name="T42" fmla="*/ 525 w 531"/>
                  <a:gd name="T43" fmla="*/ 156 h 495"/>
                  <a:gd name="T44" fmla="*/ 531 w 531"/>
                  <a:gd name="T45" fmla="*/ 51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1"/>
                  <a:gd name="T70" fmla="*/ 0 h 495"/>
                  <a:gd name="T71" fmla="*/ 531 w 531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1" h="495">
                    <a:moveTo>
                      <a:pt x="531" y="51"/>
                    </a:moveTo>
                    <a:lnTo>
                      <a:pt x="426" y="0"/>
                    </a:lnTo>
                    <a:lnTo>
                      <a:pt x="318" y="0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1" y="51"/>
                    </a:lnTo>
                    <a:close/>
                  </a:path>
                </a:pathLst>
              </a:custGeom>
              <a:solidFill>
                <a:srgbClr val="C0C0C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2" name="Freeform 11"/>
              <p:cNvSpPr>
                <a:spLocks/>
              </p:cNvSpPr>
              <p:nvPr/>
            </p:nvSpPr>
            <p:spPr bwMode="auto">
              <a:xfrm>
                <a:off x="2254" y="2721"/>
                <a:ext cx="251" cy="681"/>
              </a:xfrm>
              <a:custGeom>
                <a:avLst/>
                <a:gdLst>
                  <a:gd name="T0" fmla="*/ 59 w 251"/>
                  <a:gd name="T1" fmla="*/ 0 h 681"/>
                  <a:gd name="T2" fmla="*/ 181 w 251"/>
                  <a:gd name="T3" fmla="*/ 35 h 681"/>
                  <a:gd name="T4" fmla="*/ 251 w 251"/>
                  <a:gd name="T5" fmla="*/ 110 h 681"/>
                  <a:gd name="T6" fmla="*/ 249 w 251"/>
                  <a:gd name="T7" fmla="*/ 271 h 681"/>
                  <a:gd name="T8" fmla="*/ 170 w 251"/>
                  <a:gd name="T9" fmla="*/ 323 h 681"/>
                  <a:gd name="T10" fmla="*/ 168 w 251"/>
                  <a:gd name="T11" fmla="*/ 645 h 681"/>
                  <a:gd name="T12" fmla="*/ 131 w 251"/>
                  <a:gd name="T13" fmla="*/ 681 h 681"/>
                  <a:gd name="T14" fmla="*/ 110 w 251"/>
                  <a:gd name="T15" fmla="*/ 660 h 681"/>
                  <a:gd name="T16" fmla="*/ 68 w 251"/>
                  <a:gd name="T17" fmla="*/ 626 h 681"/>
                  <a:gd name="T18" fmla="*/ 45 w 251"/>
                  <a:gd name="T19" fmla="*/ 577 h 681"/>
                  <a:gd name="T20" fmla="*/ 62 w 251"/>
                  <a:gd name="T21" fmla="*/ 555 h 681"/>
                  <a:gd name="T22" fmla="*/ 88 w 251"/>
                  <a:gd name="T23" fmla="*/ 551 h 681"/>
                  <a:gd name="T24" fmla="*/ 37 w 251"/>
                  <a:gd name="T25" fmla="*/ 496 h 681"/>
                  <a:gd name="T26" fmla="*/ 33 w 251"/>
                  <a:gd name="T27" fmla="*/ 458 h 681"/>
                  <a:gd name="T28" fmla="*/ 57 w 251"/>
                  <a:gd name="T29" fmla="*/ 456 h 681"/>
                  <a:gd name="T30" fmla="*/ 76 w 251"/>
                  <a:gd name="T31" fmla="*/ 445 h 681"/>
                  <a:gd name="T32" fmla="*/ 25 w 251"/>
                  <a:gd name="T33" fmla="*/ 390 h 681"/>
                  <a:gd name="T34" fmla="*/ 30 w 251"/>
                  <a:gd name="T35" fmla="*/ 356 h 681"/>
                  <a:gd name="T36" fmla="*/ 77 w 251"/>
                  <a:gd name="T37" fmla="*/ 356 h 681"/>
                  <a:gd name="T38" fmla="*/ 79 w 251"/>
                  <a:gd name="T39" fmla="*/ 295 h 681"/>
                  <a:gd name="T40" fmla="*/ 0 w 251"/>
                  <a:gd name="T41" fmla="*/ 213 h 681"/>
                  <a:gd name="T42" fmla="*/ 1 w 251"/>
                  <a:gd name="T43" fmla="*/ 73 h 681"/>
                  <a:gd name="T44" fmla="*/ 59 w 251"/>
                  <a:gd name="T45" fmla="*/ 0 h 6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1"/>
                  <a:gd name="T70" fmla="*/ 0 h 681"/>
                  <a:gd name="T71" fmla="*/ 251 w 251"/>
                  <a:gd name="T72" fmla="*/ 681 h 68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1" h="681">
                    <a:moveTo>
                      <a:pt x="59" y="0"/>
                    </a:moveTo>
                    <a:lnTo>
                      <a:pt x="181" y="35"/>
                    </a:lnTo>
                    <a:lnTo>
                      <a:pt x="251" y="110"/>
                    </a:lnTo>
                    <a:lnTo>
                      <a:pt x="249" y="271"/>
                    </a:lnTo>
                    <a:lnTo>
                      <a:pt x="170" y="323"/>
                    </a:lnTo>
                    <a:lnTo>
                      <a:pt x="168" y="645"/>
                    </a:lnTo>
                    <a:lnTo>
                      <a:pt x="131" y="681"/>
                    </a:lnTo>
                    <a:lnTo>
                      <a:pt x="110" y="660"/>
                    </a:lnTo>
                    <a:lnTo>
                      <a:pt x="68" y="626"/>
                    </a:lnTo>
                    <a:lnTo>
                      <a:pt x="45" y="577"/>
                    </a:lnTo>
                    <a:lnTo>
                      <a:pt x="62" y="555"/>
                    </a:lnTo>
                    <a:lnTo>
                      <a:pt x="88" y="551"/>
                    </a:lnTo>
                    <a:lnTo>
                      <a:pt x="37" y="496"/>
                    </a:lnTo>
                    <a:lnTo>
                      <a:pt x="33" y="458"/>
                    </a:lnTo>
                    <a:lnTo>
                      <a:pt x="57" y="456"/>
                    </a:lnTo>
                    <a:lnTo>
                      <a:pt x="76" y="445"/>
                    </a:lnTo>
                    <a:lnTo>
                      <a:pt x="25" y="390"/>
                    </a:lnTo>
                    <a:lnTo>
                      <a:pt x="30" y="356"/>
                    </a:lnTo>
                    <a:lnTo>
                      <a:pt x="77" y="356"/>
                    </a:lnTo>
                    <a:lnTo>
                      <a:pt x="79" y="295"/>
                    </a:lnTo>
                    <a:lnTo>
                      <a:pt x="0" y="213"/>
                    </a:lnTo>
                    <a:lnTo>
                      <a:pt x="1" y="7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12"/>
              <p:cNvSpPr>
                <a:spLocks noChangeShapeType="1"/>
              </p:cNvSpPr>
              <p:nvPr/>
            </p:nvSpPr>
            <p:spPr bwMode="auto">
              <a:xfrm rot="2731444" flipH="1" flipV="1">
                <a:off x="2278" y="3100"/>
                <a:ext cx="232" cy="23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Oval 13"/>
              <p:cNvSpPr>
                <a:spLocks noChangeArrowheads="1"/>
              </p:cNvSpPr>
              <p:nvPr/>
            </p:nvSpPr>
            <p:spPr bwMode="auto">
              <a:xfrm rot="2731444" flipH="1">
                <a:off x="2341" y="2783"/>
                <a:ext cx="87" cy="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1" grpId="0" animBg="1" autoUpdateAnimBg="0"/>
      <p:bldP spid="2867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2235" y="381000"/>
            <a:ext cx="8717935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Receiving and decrypting messages using PKI</a:t>
            </a:r>
          </a:p>
        </p:txBody>
      </p:sp>
      <p:sp>
        <p:nvSpPr>
          <p:cNvPr id="41987" name="Content Placeholder 46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12214B-538E-4552-8C32-77EE5F8477A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304800" y="857250"/>
            <a:ext cx="8458200" cy="51816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019800" y="2228850"/>
            <a:ext cx="2633663" cy="2667000"/>
            <a:chOff x="3792" y="1104"/>
            <a:chExt cx="1659" cy="1680"/>
          </a:xfrm>
        </p:grpSpPr>
        <p:sp>
          <p:nvSpPr>
            <p:cNvPr id="42026" name="AutoShape 46"/>
            <p:cNvSpPr>
              <a:spLocks noChangeArrowheads="1"/>
            </p:cNvSpPr>
            <p:nvPr/>
          </p:nvSpPr>
          <p:spPr bwMode="auto">
            <a:xfrm flipV="1">
              <a:off x="4032" y="1296"/>
              <a:ext cx="480" cy="624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b="0"/>
                <a:t>2AE9XFP49FOAC! E$AC948«««««5DdAsDFFzFF09XPPSDQeR945$RE</a:t>
              </a:r>
              <a:endParaRPr lang="en-US" b="0"/>
            </a:p>
          </p:txBody>
        </p:sp>
        <p:grpSp>
          <p:nvGrpSpPr>
            <p:cNvPr id="42027" name="Group 38"/>
            <p:cNvGrpSpPr>
              <a:grpSpLocks/>
            </p:cNvGrpSpPr>
            <p:nvPr/>
          </p:nvGrpSpPr>
          <p:grpSpPr bwMode="auto">
            <a:xfrm>
              <a:off x="5040" y="1104"/>
              <a:ext cx="411" cy="1056"/>
              <a:chOff x="4752" y="2976"/>
              <a:chExt cx="355" cy="912"/>
            </a:xfrm>
          </p:grpSpPr>
          <p:sp>
            <p:nvSpPr>
              <p:cNvPr id="29735" name="Oval 39"/>
              <p:cNvSpPr>
                <a:spLocks noChangeArrowheads="1"/>
              </p:cNvSpPr>
              <p:nvPr/>
            </p:nvSpPr>
            <p:spPr bwMode="auto">
              <a:xfrm>
                <a:off x="4850" y="2976"/>
                <a:ext cx="149" cy="15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sp>
            <p:nvSpPr>
              <p:cNvPr id="29736" name="Freeform 40"/>
              <p:cNvSpPr>
                <a:spLocks/>
              </p:cNvSpPr>
              <p:nvPr/>
            </p:nvSpPr>
            <p:spPr bwMode="auto">
              <a:xfrm>
                <a:off x="4752" y="3148"/>
                <a:ext cx="355" cy="740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95" y="3"/>
                  </a:cxn>
                  <a:cxn ang="0">
                    <a:pos x="204" y="4"/>
                  </a:cxn>
                  <a:cxn ang="0">
                    <a:pos x="212" y="9"/>
                  </a:cxn>
                  <a:cxn ang="0">
                    <a:pos x="224" y="13"/>
                  </a:cxn>
                  <a:cxn ang="0">
                    <a:pos x="230" y="24"/>
                  </a:cxn>
                  <a:cxn ang="0">
                    <a:pos x="237" y="34"/>
                  </a:cxn>
                  <a:cxn ang="0">
                    <a:pos x="237" y="226"/>
                  </a:cxn>
                  <a:cxn ang="0">
                    <a:pos x="234" y="232"/>
                  </a:cxn>
                  <a:cxn ang="0">
                    <a:pos x="230" y="239"/>
                  </a:cxn>
                  <a:cxn ang="0">
                    <a:pos x="221" y="242"/>
                  </a:cxn>
                  <a:cxn ang="0">
                    <a:pos x="212" y="244"/>
                  </a:cxn>
                  <a:cxn ang="0">
                    <a:pos x="204" y="242"/>
                  </a:cxn>
                  <a:cxn ang="0">
                    <a:pos x="200" y="235"/>
                  </a:cxn>
                  <a:cxn ang="0">
                    <a:pos x="195" y="230"/>
                  </a:cxn>
                  <a:cxn ang="0">
                    <a:pos x="195" y="84"/>
                  </a:cxn>
                  <a:cxn ang="0">
                    <a:pos x="182" y="471"/>
                  </a:cxn>
                  <a:cxn ang="0">
                    <a:pos x="177" y="483"/>
                  </a:cxn>
                  <a:cxn ang="0">
                    <a:pos x="170" y="491"/>
                  </a:cxn>
                  <a:cxn ang="0">
                    <a:pos x="161" y="495"/>
                  </a:cxn>
                  <a:cxn ang="0">
                    <a:pos x="152" y="495"/>
                  </a:cxn>
                  <a:cxn ang="0">
                    <a:pos x="140" y="492"/>
                  </a:cxn>
                  <a:cxn ang="0">
                    <a:pos x="132" y="486"/>
                  </a:cxn>
                  <a:cxn ang="0">
                    <a:pos x="128" y="479"/>
                  </a:cxn>
                  <a:cxn ang="0">
                    <a:pos x="126" y="470"/>
                  </a:cxn>
                  <a:cxn ang="0">
                    <a:pos x="111" y="470"/>
                  </a:cxn>
                  <a:cxn ang="0">
                    <a:pos x="107" y="479"/>
                  </a:cxn>
                  <a:cxn ang="0">
                    <a:pos x="101" y="491"/>
                  </a:cxn>
                  <a:cxn ang="0">
                    <a:pos x="89" y="495"/>
                  </a:cxn>
                  <a:cxn ang="0">
                    <a:pos x="77" y="495"/>
                  </a:cxn>
                  <a:cxn ang="0">
                    <a:pos x="69" y="491"/>
                  </a:cxn>
                  <a:cxn ang="0">
                    <a:pos x="60" y="486"/>
                  </a:cxn>
                  <a:cxn ang="0">
                    <a:pos x="56" y="477"/>
                  </a:cxn>
                  <a:cxn ang="0">
                    <a:pos x="56" y="84"/>
                  </a:cxn>
                  <a:cxn ang="0">
                    <a:pos x="42" y="227"/>
                  </a:cxn>
                  <a:cxn ang="0">
                    <a:pos x="38" y="235"/>
                  </a:cxn>
                  <a:cxn ang="0">
                    <a:pos x="33" y="239"/>
                  </a:cxn>
                  <a:cxn ang="0">
                    <a:pos x="26" y="244"/>
                  </a:cxn>
                  <a:cxn ang="0">
                    <a:pos x="17" y="244"/>
                  </a:cxn>
                  <a:cxn ang="0">
                    <a:pos x="9" y="239"/>
                  </a:cxn>
                  <a:cxn ang="0">
                    <a:pos x="5" y="238"/>
                  </a:cxn>
                  <a:cxn ang="0">
                    <a:pos x="0" y="230"/>
                  </a:cxn>
                  <a:cxn ang="0">
                    <a:pos x="0" y="39"/>
                  </a:cxn>
                  <a:cxn ang="0">
                    <a:pos x="5" y="25"/>
                  </a:cxn>
                  <a:cxn ang="0">
                    <a:pos x="14" y="13"/>
                  </a:cxn>
                  <a:cxn ang="0">
                    <a:pos x="30" y="7"/>
                  </a:cxn>
                  <a:cxn ang="0">
                    <a:pos x="44" y="3"/>
                  </a:cxn>
                </a:cxnLst>
                <a:rect l="0" t="0" r="r" b="b"/>
                <a:pathLst>
                  <a:path w="238" h="496">
                    <a:moveTo>
                      <a:pt x="56" y="0"/>
                    </a:moveTo>
                    <a:lnTo>
                      <a:pt x="182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1" y="0"/>
                    </a:lnTo>
                    <a:lnTo>
                      <a:pt x="195" y="3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4" y="4"/>
                    </a:lnTo>
                    <a:lnTo>
                      <a:pt x="207" y="4"/>
                    </a:lnTo>
                    <a:lnTo>
                      <a:pt x="209" y="7"/>
                    </a:lnTo>
                    <a:lnTo>
                      <a:pt x="212" y="9"/>
                    </a:lnTo>
                    <a:lnTo>
                      <a:pt x="216" y="9"/>
                    </a:lnTo>
                    <a:lnTo>
                      <a:pt x="219" y="12"/>
                    </a:lnTo>
                    <a:lnTo>
                      <a:pt x="224" y="13"/>
                    </a:lnTo>
                    <a:lnTo>
                      <a:pt x="225" y="18"/>
                    </a:lnTo>
                    <a:lnTo>
                      <a:pt x="228" y="21"/>
                    </a:lnTo>
                    <a:lnTo>
                      <a:pt x="230" y="24"/>
                    </a:lnTo>
                    <a:lnTo>
                      <a:pt x="234" y="28"/>
                    </a:lnTo>
                    <a:lnTo>
                      <a:pt x="234" y="30"/>
                    </a:lnTo>
                    <a:lnTo>
                      <a:pt x="237" y="34"/>
                    </a:lnTo>
                    <a:lnTo>
                      <a:pt x="237" y="39"/>
                    </a:lnTo>
                    <a:lnTo>
                      <a:pt x="237" y="42"/>
                    </a:lnTo>
                    <a:lnTo>
                      <a:pt x="237" y="226"/>
                    </a:lnTo>
                    <a:lnTo>
                      <a:pt x="237" y="227"/>
                    </a:lnTo>
                    <a:lnTo>
                      <a:pt x="234" y="230"/>
                    </a:lnTo>
                    <a:lnTo>
                      <a:pt x="234" y="232"/>
                    </a:lnTo>
                    <a:lnTo>
                      <a:pt x="234" y="235"/>
                    </a:lnTo>
                    <a:lnTo>
                      <a:pt x="233" y="238"/>
                    </a:lnTo>
                    <a:lnTo>
                      <a:pt x="230" y="239"/>
                    </a:lnTo>
                    <a:lnTo>
                      <a:pt x="228" y="239"/>
                    </a:lnTo>
                    <a:lnTo>
                      <a:pt x="224" y="242"/>
                    </a:lnTo>
                    <a:lnTo>
                      <a:pt x="221" y="242"/>
                    </a:lnTo>
                    <a:lnTo>
                      <a:pt x="219" y="244"/>
                    </a:lnTo>
                    <a:lnTo>
                      <a:pt x="216" y="244"/>
                    </a:lnTo>
                    <a:lnTo>
                      <a:pt x="212" y="244"/>
                    </a:lnTo>
                    <a:lnTo>
                      <a:pt x="209" y="242"/>
                    </a:lnTo>
                    <a:lnTo>
                      <a:pt x="207" y="242"/>
                    </a:lnTo>
                    <a:lnTo>
                      <a:pt x="204" y="242"/>
                    </a:lnTo>
                    <a:lnTo>
                      <a:pt x="203" y="239"/>
                    </a:lnTo>
                    <a:lnTo>
                      <a:pt x="200" y="238"/>
                    </a:lnTo>
                    <a:lnTo>
                      <a:pt x="200" y="235"/>
                    </a:lnTo>
                    <a:lnTo>
                      <a:pt x="198" y="235"/>
                    </a:lnTo>
                    <a:lnTo>
                      <a:pt x="195" y="232"/>
                    </a:lnTo>
                    <a:lnTo>
                      <a:pt x="195" y="230"/>
                    </a:lnTo>
                    <a:lnTo>
                      <a:pt x="195" y="227"/>
                    </a:lnTo>
                    <a:lnTo>
                      <a:pt x="195" y="226"/>
                    </a:lnTo>
                    <a:lnTo>
                      <a:pt x="195" y="84"/>
                    </a:lnTo>
                    <a:lnTo>
                      <a:pt x="182" y="84"/>
                    </a:lnTo>
                    <a:lnTo>
                      <a:pt x="182" y="467"/>
                    </a:lnTo>
                    <a:lnTo>
                      <a:pt x="182" y="471"/>
                    </a:lnTo>
                    <a:lnTo>
                      <a:pt x="182" y="474"/>
                    </a:lnTo>
                    <a:lnTo>
                      <a:pt x="179" y="479"/>
                    </a:lnTo>
                    <a:lnTo>
                      <a:pt x="177" y="483"/>
                    </a:lnTo>
                    <a:lnTo>
                      <a:pt x="174" y="486"/>
                    </a:lnTo>
                    <a:lnTo>
                      <a:pt x="173" y="488"/>
                    </a:lnTo>
                    <a:lnTo>
                      <a:pt x="170" y="491"/>
                    </a:lnTo>
                    <a:lnTo>
                      <a:pt x="165" y="492"/>
                    </a:lnTo>
                    <a:lnTo>
                      <a:pt x="162" y="492"/>
                    </a:lnTo>
                    <a:lnTo>
                      <a:pt x="161" y="495"/>
                    </a:lnTo>
                    <a:lnTo>
                      <a:pt x="156" y="495"/>
                    </a:lnTo>
                    <a:lnTo>
                      <a:pt x="153" y="495"/>
                    </a:lnTo>
                    <a:lnTo>
                      <a:pt x="152" y="495"/>
                    </a:lnTo>
                    <a:lnTo>
                      <a:pt x="147" y="495"/>
                    </a:lnTo>
                    <a:lnTo>
                      <a:pt x="144" y="492"/>
                    </a:lnTo>
                    <a:lnTo>
                      <a:pt x="140" y="492"/>
                    </a:lnTo>
                    <a:lnTo>
                      <a:pt x="137" y="491"/>
                    </a:lnTo>
                    <a:lnTo>
                      <a:pt x="135" y="488"/>
                    </a:lnTo>
                    <a:lnTo>
                      <a:pt x="132" y="486"/>
                    </a:lnTo>
                    <a:lnTo>
                      <a:pt x="131" y="483"/>
                    </a:lnTo>
                    <a:lnTo>
                      <a:pt x="128" y="482"/>
                    </a:lnTo>
                    <a:lnTo>
                      <a:pt x="128" y="479"/>
                    </a:lnTo>
                    <a:lnTo>
                      <a:pt x="126" y="477"/>
                    </a:lnTo>
                    <a:lnTo>
                      <a:pt x="126" y="474"/>
                    </a:lnTo>
                    <a:lnTo>
                      <a:pt x="126" y="470"/>
                    </a:lnTo>
                    <a:lnTo>
                      <a:pt x="126" y="238"/>
                    </a:lnTo>
                    <a:lnTo>
                      <a:pt x="111" y="238"/>
                    </a:lnTo>
                    <a:lnTo>
                      <a:pt x="111" y="470"/>
                    </a:lnTo>
                    <a:lnTo>
                      <a:pt x="111" y="471"/>
                    </a:lnTo>
                    <a:lnTo>
                      <a:pt x="110" y="477"/>
                    </a:lnTo>
                    <a:lnTo>
                      <a:pt x="107" y="479"/>
                    </a:lnTo>
                    <a:lnTo>
                      <a:pt x="107" y="483"/>
                    </a:lnTo>
                    <a:lnTo>
                      <a:pt x="105" y="486"/>
                    </a:lnTo>
                    <a:lnTo>
                      <a:pt x="101" y="491"/>
                    </a:lnTo>
                    <a:lnTo>
                      <a:pt x="98" y="491"/>
                    </a:lnTo>
                    <a:lnTo>
                      <a:pt x="93" y="492"/>
                    </a:lnTo>
                    <a:lnTo>
                      <a:pt x="89" y="495"/>
                    </a:lnTo>
                    <a:lnTo>
                      <a:pt x="86" y="495"/>
                    </a:lnTo>
                    <a:lnTo>
                      <a:pt x="81" y="495"/>
                    </a:lnTo>
                    <a:lnTo>
                      <a:pt x="77" y="495"/>
                    </a:lnTo>
                    <a:lnTo>
                      <a:pt x="75" y="495"/>
                    </a:lnTo>
                    <a:lnTo>
                      <a:pt x="72" y="492"/>
                    </a:lnTo>
                    <a:lnTo>
                      <a:pt x="69" y="491"/>
                    </a:lnTo>
                    <a:lnTo>
                      <a:pt x="65" y="491"/>
                    </a:lnTo>
                    <a:lnTo>
                      <a:pt x="63" y="486"/>
                    </a:lnTo>
                    <a:lnTo>
                      <a:pt x="60" y="486"/>
                    </a:lnTo>
                    <a:lnTo>
                      <a:pt x="59" y="482"/>
                    </a:lnTo>
                    <a:lnTo>
                      <a:pt x="59" y="479"/>
                    </a:lnTo>
                    <a:lnTo>
                      <a:pt x="56" y="477"/>
                    </a:lnTo>
                    <a:lnTo>
                      <a:pt x="56" y="474"/>
                    </a:lnTo>
                    <a:lnTo>
                      <a:pt x="56" y="470"/>
                    </a:lnTo>
                    <a:lnTo>
                      <a:pt x="56" y="84"/>
                    </a:lnTo>
                    <a:lnTo>
                      <a:pt x="42" y="84"/>
                    </a:lnTo>
                    <a:lnTo>
                      <a:pt x="42" y="226"/>
                    </a:lnTo>
                    <a:lnTo>
                      <a:pt x="42" y="227"/>
                    </a:lnTo>
                    <a:lnTo>
                      <a:pt x="39" y="230"/>
                    </a:lnTo>
                    <a:lnTo>
                      <a:pt x="39" y="232"/>
                    </a:lnTo>
                    <a:lnTo>
                      <a:pt x="38" y="235"/>
                    </a:lnTo>
                    <a:lnTo>
                      <a:pt x="35" y="238"/>
                    </a:lnTo>
                    <a:lnTo>
                      <a:pt x="35" y="239"/>
                    </a:lnTo>
                    <a:lnTo>
                      <a:pt x="33" y="239"/>
                    </a:lnTo>
                    <a:lnTo>
                      <a:pt x="30" y="242"/>
                    </a:lnTo>
                    <a:lnTo>
                      <a:pt x="29" y="242"/>
                    </a:lnTo>
                    <a:lnTo>
                      <a:pt x="26" y="244"/>
                    </a:lnTo>
                    <a:lnTo>
                      <a:pt x="23" y="244"/>
                    </a:lnTo>
                    <a:lnTo>
                      <a:pt x="18" y="244"/>
                    </a:lnTo>
                    <a:lnTo>
                      <a:pt x="17" y="244"/>
                    </a:lnTo>
                    <a:lnTo>
                      <a:pt x="14" y="242"/>
                    </a:lnTo>
                    <a:lnTo>
                      <a:pt x="12" y="242"/>
                    </a:lnTo>
                    <a:lnTo>
                      <a:pt x="9" y="239"/>
                    </a:lnTo>
                    <a:lnTo>
                      <a:pt x="8" y="239"/>
                    </a:lnTo>
                    <a:lnTo>
                      <a:pt x="8" y="238"/>
                    </a:lnTo>
                    <a:lnTo>
                      <a:pt x="5" y="238"/>
                    </a:lnTo>
                    <a:lnTo>
                      <a:pt x="3" y="235"/>
                    </a:lnTo>
                    <a:lnTo>
                      <a:pt x="3" y="232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3" y="30"/>
                    </a:lnTo>
                    <a:lnTo>
                      <a:pt x="5" y="25"/>
                    </a:lnTo>
                    <a:lnTo>
                      <a:pt x="8" y="21"/>
                    </a:lnTo>
                    <a:lnTo>
                      <a:pt x="12" y="18"/>
                    </a:lnTo>
                    <a:lnTo>
                      <a:pt x="14" y="13"/>
                    </a:lnTo>
                    <a:lnTo>
                      <a:pt x="18" y="12"/>
                    </a:lnTo>
                    <a:lnTo>
                      <a:pt x="26" y="9"/>
                    </a:lnTo>
                    <a:lnTo>
                      <a:pt x="30" y="7"/>
                    </a:lnTo>
                    <a:lnTo>
                      <a:pt x="33" y="4"/>
                    </a:lnTo>
                    <a:lnTo>
                      <a:pt x="39" y="3"/>
                    </a:lnTo>
                    <a:lnTo>
                      <a:pt x="44" y="3"/>
                    </a:lnTo>
                    <a:lnTo>
                      <a:pt x="51" y="0"/>
                    </a:lnTo>
                    <a:lnTo>
                      <a:pt x="56" y="0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</p:grpSp>
        <p:sp>
          <p:nvSpPr>
            <p:cNvPr id="42028" name="Text Box 52"/>
            <p:cNvSpPr txBox="1">
              <a:spLocks noChangeArrowheads="1"/>
            </p:cNvSpPr>
            <p:nvPr/>
          </p:nvSpPr>
          <p:spPr bwMode="auto">
            <a:xfrm>
              <a:off x="3984" y="2304"/>
              <a:ext cx="1440" cy="480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Session Key is used to decrypt Message</a:t>
              </a:r>
              <a:endParaRPr lang="en-US" sz="2000"/>
            </a:p>
          </p:txBody>
        </p:sp>
        <p:sp>
          <p:nvSpPr>
            <p:cNvPr id="29750" name="Oval 54"/>
            <p:cNvSpPr>
              <a:spLocks noChangeArrowheads="1"/>
            </p:cNvSpPr>
            <p:nvPr/>
          </p:nvSpPr>
          <p:spPr bwMode="auto">
            <a:xfrm>
              <a:off x="3792" y="2256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76200" y="2228850"/>
            <a:ext cx="2057400" cy="1676400"/>
            <a:chOff x="48" y="1104"/>
            <a:chExt cx="1296" cy="1056"/>
          </a:xfrm>
        </p:grpSpPr>
        <p:sp>
          <p:nvSpPr>
            <p:cNvPr id="42022" name="AutoShape 7"/>
            <p:cNvSpPr>
              <a:spLocks noChangeArrowheads="1"/>
            </p:cNvSpPr>
            <p:nvPr/>
          </p:nvSpPr>
          <p:spPr bwMode="auto">
            <a:xfrm flipV="1">
              <a:off x="480" y="1152"/>
              <a:ext cx="480" cy="624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b="0"/>
                <a:t>2AE9XFP49FOAC! E$AC948«««««5DdAsDFFzFF09XPPSDQeR945$RE</a:t>
              </a:r>
              <a:endParaRPr lang="en-US" b="0"/>
            </a:p>
          </p:txBody>
        </p:sp>
        <p:sp>
          <p:nvSpPr>
            <p:cNvPr id="42023" name="AutoShape 8"/>
            <p:cNvSpPr>
              <a:spLocks noChangeArrowheads="1"/>
            </p:cNvSpPr>
            <p:nvPr/>
          </p:nvSpPr>
          <p:spPr bwMode="auto">
            <a:xfrm flipV="1">
              <a:off x="480" y="1872"/>
              <a:ext cx="768" cy="192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b="0"/>
                <a:t>2A«E9XFP49FOAC! E$</a:t>
              </a:r>
              <a:endParaRPr lang="en-US" b="0"/>
            </a:p>
          </p:txBody>
        </p:sp>
        <p:sp>
          <p:nvSpPr>
            <p:cNvPr id="42024" name="Rectangle 12"/>
            <p:cNvSpPr>
              <a:spLocks noChangeArrowheads="1"/>
            </p:cNvSpPr>
            <p:nvPr/>
          </p:nvSpPr>
          <p:spPr bwMode="auto">
            <a:xfrm>
              <a:off x="384" y="1104"/>
              <a:ext cx="960" cy="105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2025" name="Line 13"/>
            <p:cNvSpPr>
              <a:spLocks noChangeShapeType="1"/>
            </p:cNvSpPr>
            <p:nvPr/>
          </p:nvSpPr>
          <p:spPr bwMode="auto">
            <a:xfrm>
              <a:off x="48" y="1584"/>
              <a:ext cx="33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92" name="Group 14"/>
          <p:cNvGrpSpPr>
            <a:grpSpLocks/>
          </p:cNvGrpSpPr>
          <p:nvPr/>
        </p:nvGrpSpPr>
        <p:grpSpPr bwMode="auto">
          <a:xfrm>
            <a:off x="2286000" y="2228850"/>
            <a:ext cx="652463" cy="1676400"/>
            <a:chOff x="4752" y="2976"/>
            <a:chExt cx="355" cy="912"/>
          </a:xfrm>
        </p:grpSpPr>
        <p:sp>
          <p:nvSpPr>
            <p:cNvPr id="29711" name="Oval 15"/>
            <p:cNvSpPr>
              <a:spLocks noChangeArrowheads="1"/>
            </p:cNvSpPr>
            <p:nvPr/>
          </p:nvSpPr>
          <p:spPr bwMode="auto">
            <a:xfrm>
              <a:off x="4850" y="2976"/>
              <a:ext cx="149" cy="151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auto">
            <a:xfrm>
              <a:off x="4752" y="3148"/>
              <a:ext cx="355" cy="74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95" y="3"/>
                </a:cxn>
                <a:cxn ang="0">
                  <a:pos x="204" y="4"/>
                </a:cxn>
                <a:cxn ang="0">
                  <a:pos x="212" y="9"/>
                </a:cxn>
                <a:cxn ang="0">
                  <a:pos x="224" y="13"/>
                </a:cxn>
                <a:cxn ang="0">
                  <a:pos x="230" y="24"/>
                </a:cxn>
                <a:cxn ang="0">
                  <a:pos x="237" y="34"/>
                </a:cxn>
                <a:cxn ang="0">
                  <a:pos x="237" y="226"/>
                </a:cxn>
                <a:cxn ang="0">
                  <a:pos x="234" y="232"/>
                </a:cxn>
                <a:cxn ang="0">
                  <a:pos x="230" y="239"/>
                </a:cxn>
                <a:cxn ang="0">
                  <a:pos x="221" y="242"/>
                </a:cxn>
                <a:cxn ang="0">
                  <a:pos x="212" y="244"/>
                </a:cxn>
                <a:cxn ang="0">
                  <a:pos x="204" y="242"/>
                </a:cxn>
                <a:cxn ang="0">
                  <a:pos x="200" y="235"/>
                </a:cxn>
                <a:cxn ang="0">
                  <a:pos x="195" y="230"/>
                </a:cxn>
                <a:cxn ang="0">
                  <a:pos x="195" y="84"/>
                </a:cxn>
                <a:cxn ang="0">
                  <a:pos x="182" y="471"/>
                </a:cxn>
                <a:cxn ang="0">
                  <a:pos x="177" y="483"/>
                </a:cxn>
                <a:cxn ang="0">
                  <a:pos x="170" y="491"/>
                </a:cxn>
                <a:cxn ang="0">
                  <a:pos x="161" y="495"/>
                </a:cxn>
                <a:cxn ang="0">
                  <a:pos x="152" y="495"/>
                </a:cxn>
                <a:cxn ang="0">
                  <a:pos x="140" y="492"/>
                </a:cxn>
                <a:cxn ang="0">
                  <a:pos x="132" y="486"/>
                </a:cxn>
                <a:cxn ang="0">
                  <a:pos x="128" y="479"/>
                </a:cxn>
                <a:cxn ang="0">
                  <a:pos x="126" y="470"/>
                </a:cxn>
                <a:cxn ang="0">
                  <a:pos x="111" y="470"/>
                </a:cxn>
                <a:cxn ang="0">
                  <a:pos x="107" y="479"/>
                </a:cxn>
                <a:cxn ang="0">
                  <a:pos x="101" y="491"/>
                </a:cxn>
                <a:cxn ang="0">
                  <a:pos x="89" y="495"/>
                </a:cxn>
                <a:cxn ang="0">
                  <a:pos x="77" y="495"/>
                </a:cxn>
                <a:cxn ang="0">
                  <a:pos x="69" y="491"/>
                </a:cxn>
                <a:cxn ang="0">
                  <a:pos x="60" y="486"/>
                </a:cxn>
                <a:cxn ang="0">
                  <a:pos x="56" y="477"/>
                </a:cxn>
                <a:cxn ang="0">
                  <a:pos x="56" y="84"/>
                </a:cxn>
                <a:cxn ang="0">
                  <a:pos x="42" y="227"/>
                </a:cxn>
                <a:cxn ang="0">
                  <a:pos x="38" y="235"/>
                </a:cxn>
                <a:cxn ang="0">
                  <a:pos x="33" y="239"/>
                </a:cxn>
                <a:cxn ang="0">
                  <a:pos x="26" y="244"/>
                </a:cxn>
                <a:cxn ang="0">
                  <a:pos x="17" y="244"/>
                </a:cxn>
                <a:cxn ang="0">
                  <a:pos x="9" y="239"/>
                </a:cxn>
                <a:cxn ang="0">
                  <a:pos x="5" y="238"/>
                </a:cxn>
                <a:cxn ang="0">
                  <a:pos x="0" y="230"/>
                </a:cxn>
                <a:cxn ang="0">
                  <a:pos x="0" y="39"/>
                </a:cxn>
                <a:cxn ang="0">
                  <a:pos x="5" y="25"/>
                </a:cxn>
                <a:cxn ang="0">
                  <a:pos x="14" y="13"/>
                </a:cxn>
                <a:cxn ang="0">
                  <a:pos x="30" y="7"/>
                </a:cxn>
                <a:cxn ang="0">
                  <a:pos x="44" y="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657600" y="3448050"/>
            <a:ext cx="857250" cy="388938"/>
            <a:chOff x="1686" y="2462"/>
            <a:chExt cx="1110" cy="512"/>
          </a:xfrm>
        </p:grpSpPr>
        <p:sp>
          <p:nvSpPr>
            <p:cNvPr id="42016" name="AutoShape 34"/>
            <p:cNvSpPr>
              <a:spLocks noChangeArrowheads="1"/>
            </p:cNvSpPr>
            <p:nvPr/>
          </p:nvSpPr>
          <p:spPr bwMode="auto">
            <a:xfrm rot="16200000" flipH="1">
              <a:off x="2387" y="2262"/>
              <a:ext cx="69" cy="748"/>
            </a:xfrm>
            <a:prstGeom prst="roundRect">
              <a:avLst>
                <a:gd name="adj" fmla="val 33931"/>
              </a:avLst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2017" name="Freeform 35"/>
            <p:cNvSpPr>
              <a:spLocks/>
            </p:cNvSpPr>
            <p:nvPr/>
          </p:nvSpPr>
          <p:spPr bwMode="auto">
            <a:xfrm>
              <a:off x="2442" y="2665"/>
              <a:ext cx="278" cy="309"/>
            </a:xfrm>
            <a:custGeom>
              <a:avLst/>
              <a:gdLst>
                <a:gd name="T0" fmla="*/ 22 w 278"/>
                <a:gd name="T1" fmla="*/ 2 h 310"/>
                <a:gd name="T2" fmla="*/ 23 w 278"/>
                <a:gd name="T3" fmla="*/ 92 h 310"/>
                <a:gd name="T4" fmla="*/ 64 w 278"/>
                <a:gd name="T5" fmla="*/ 92 h 310"/>
                <a:gd name="T6" fmla="*/ 64 w 278"/>
                <a:gd name="T7" fmla="*/ 128 h 310"/>
                <a:gd name="T8" fmla="*/ 0 w 278"/>
                <a:gd name="T9" fmla="*/ 128 h 310"/>
                <a:gd name="T10" fmla="*/ 0 w 278"/>
                <a:gd name="T11" fmla="*/ 165 h 310"/>
                <a:gd name="T12" fmla="*/ 69 w 278"/>
                <a:gd name="T13" fmla="*/ 165 h 310"/>
                <a:gd name="T14" fmla="*/ 69 w 278"/>
                <a:gd name="T15" fmla="*/ 282 h 310"/>
                <a:gd name="T16" fmla="*/ 106 w 278"/>
                <a:gd name="T17" fmla="*/ 282 h 310"/>
                <a:gd name="T18" fmla="*/ 106 w 278"/>
                <a:gd name="T19" fmla="*/ 310 h 310"/>
                <a:gd name="T20" fmla="*/ 152 w 278"/>
                <a:gd name="T21" fmla="*/ 310 h 310"/>
                <a:gd name="T22" fmla="*/ 152 w 278"/>
                <a:gd name="T23" fmla="*/ 236 h 310"/>
                <a:gd name="T24" fmla="*/ 207 w 278"/>
                <a:gd name="T25" fmla="*/ 236 h 310"/>
                <a:gd name="T26" fmla="*/ 207 w 278"/>
                <a:gd name="T27" fmla="*/ 177 h 310"/>
                <a:gd name="T28" fmla="*/ 227 w 278"/>
                <a:gd name="T29" fmla="*/ 177 h 310"/>
                <a:gd name="T30" fmla="*/ 227 w 278"/>
                <a:gd name="T31" fmla="*/ 239 h 310"/>
                <a:gd name="T32" fmla="*/ 260 w 278"/>
                <a:gd name="T33" fmla="*/ 239 h 310"/>
                <a:gd name="T34" fmla="*/ 260 w 278"/>
                <a:gd name="T35" fmla="*/ 179 h 310"/>
                <a:gd name="T36" fmla="*/ 278 w 278"/>
                <a:gd name="T37" fmla="*/ 179 h 310"/>
                <a:gd name="T38" fmla="*/ 278 w 278"/>
                <a:gd name="T39" fmla="*/ 128 h 310"/>
                <a:gd name="T40" fmla="*/ 207 w 278"/>
                <a:gd name="T41" fmla="*/ 128 h 310"/>
                <a:gd name="T42" fmla="*/ 207 w 278"/>
                <a:gd name="T43" fmla="*/ 87 h 310"/>
                <a:gd name="T44" fmla="*/ 244 w 278"/>
                <a:gd name="T45" fmla="*/ 87 h 310"/>
                <a:gd name="T46" fmla="*/ 244 w 278"/>
                <a:gd name="T47" fmla="*/ 48 h 310"/>
                <a:gd name="T48" fmla="*/ 271 w 278"/>
                <a:gd name="T49" fmla="*/ 48 h 310"/>
                <a:gd name="T50" fmla="*/ 272 w 278"/>
                <a:gd name="T51" fmla="*/ 0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78" h="310">
                  <a:moveTo>
                    <a:pt x="22" y="2"/>
                  </a:moveTo>
                  <a:lnTo>
                    <a:pt x="23" y="92"/>
                  </a:lnTo>
                  <a:lnTo>
                    <a:pt x="64" y="92"/>
                  </a:lnTo>
                  <a:lnTo>
                    <a:pt x="64" y="128"/>
                  </a:lnTo>
                  <a:lnTo>
                    <a:pt x="0" y="128"/>
                  </a:lnTo>
                  <a:lnTo>
                    <a:pt x="0" y="165"/>
                  </a:lnTo>
                  <a:lnTo>
                    <a:pt x="69" y="165"/>
                  </a:lnTo>
                  <a:lnTo>
                    <a:pt x="69" y="282"/>
                  </a:lnTo>
                  <a:lnTo>
                    <a:pt x="106" y="282"/>
                  </a:lnTo>
                  <a:lnTo>
                    <a:pt x="106" y="310"/>
                  </a:lnTo>
                  <a:lnTo>
                    <a:pt x="152" y="310"/>
                  </a:lnTo>
                  <a:lnTo>
                    <a:pt x="152" y="236"/>
                  </a:lnTo>
                  <a:lnTo>
                    <a:pt x="207" y="236"/>
                  </a:lnTo>
                  <a:lnTo>
                    <a:pt x="207" y="177"/>
                  </a:lnTo>
                  <a:lnTo>
                    <a:pt x="227" y="177"/>
                  </a:lnTo>
                  <a:lnTo>
                    <a:pt x="227" y="239"/>
                  </a:lnTo>
                  <a:lnTo>
                    <a:pt x="260" y="239"/>
                  </a:lnTo>
                  <a:lnTo>
                    <a:pt x="260" y="179"/>
                  </a:lnTo>
                  <a:lnTo>
                    <a:pt x="278" y="179"/>
                  </a:lnTo>
                  <a:lnTo>
                    <a:pt x="278" y="128"/>
                  </a:lnTo>
                  <a:lnTo>
                    <a:pt x="207" y="128"/>
                  </a:lnTo>
                  <a:lnTo>
                    <a:pt x="207" y="87"/>
                  </a:lnTo>
                  <a:lnTo>
                    <a:pt x="244" y="87"/>
                  </a:lnTo>
                  <a:lnTo>
                    <a:pt x="244" y="48"/>
                  </a:lnTo>
                  <a:lnTo>
                    <a:pt x="271" y="48"/>
                  </a:lnTo>
                  <a:lnTo>
                    <a:pt x="272" y="0"/>
                  </a:lnTo>
                </a:path>
              </a:pathLst>
            </a:cu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2018" name="AutoShape 36"/>
            <p:cNvSpPr>
              <a:spLocks noChangeArrowheads="1"/>
            </p:cNvSpPr>
            <p:nvPr/>
          </p:nvSpPr>
          <p:spPr bwMode="auto">
            <a:xfrm rot="16200000" flipH="1">
              <a:off x="1686" y="2462"/>
              <a:ext cx="353" cy="354"/>
            </a:xfrm>
            <a:custGeom>
              <a:avLst/>
              <a:gdLst>
                <a:gd name="T0" fmla="*/ 177 w 21600"/>
                <a:gd name="T1" fmla="*/ 0 h 21600"/>
                <a:gd name="T2" fmla="*/ 52 w 21600"/>
                <a:gd name="T3" fmla="*/ 52 h 21600"/>
                <a:gd name="T4" fmla="*/ 0 w 21600"/>
                <a:gd name="T5" fmla="*/ 177 h 21600"/>
                <a:gd name="T6" fmla="*/ 52 w 21600"/>
                <a:gd name="T7" fmla="*/ 302 h 21600"/>
                <a:gd name="T8" fmla="*/ 177 w 21600"/>
                <a:gd name="T9" fmla="*/ 354 h 21600"/>
                <a:gd name="T10" fmla="*/ 301 w 21600"/>
                <a:gd name="T11" fmla="*/ 302 h 21600"/>
                <a:gd name="T12" fmla="*/ 353 w 21600"/>
                <a:gd name="T13" fmla="*/ 177 h 21600"/>
                <a:gd name="T14" fmla="*/ 301 w 21600"/>
                <a:gd name="T15" fmla="*/ 5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82 w 21600"/>
                <a:gd name="T25" fmla="*/ 3173 h 21600"/>
                <a:gd name="T26" fmla="*/ 18418 w 21600"/>
                <a:gd name="T27" fmla="*/ 1842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097" y="10800"/>
                  </a:moveTo>
                  <a:cubicBezTo>
                    <a:pt x="4097" y="14502"/>
                    <a:pt x="7098" y="17503"/>
                    <a:pt x="10800" y="17503"/>
                  </a:cubicBezTo>
                  <a:cubicBezTo>
                    <a:pt x="14502" y="17503"/>
                    <a:pt x="17503" y="14502"/>
                    <a:pt x="17503" y="10800"/>
                  </a:cubicBezTo>
                  <a:cubicBezTo>
                    <a:pt x="17503" y="7098"/>
                    <a:pt x="14502" y="4097"/>
                    <a:pt x="10800" y="4097"/>
                  </a:cubicBezTo>
                  <a:cubicBezTo>
                    <a:pt x="7098" y="4097"/>
                    <a:pt x="4097" y="7098"/>
                    <a:pt x="4097" y="10800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2019" name="Rectangle 37"/>
            <p:cNvSpPr>
              <a:spLocks noChangeArrowheads="1"/>
            </p:cNvSpPr>
            <p:nvPr/>
          </p:nvSpPr>
          <p:spPr bwMode="auto">
            <a:xfrm rot="16200000" flipH="1">
              <a:off x="1972" y="2611"/>
              <a:ext cx="169" cy="55"/>
            </a:xfrm>
            <a:prstGeom prst="rect">
              <a:avLst/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29743" name="AutoShape 47"/>
          <p:cNvSpPr>
            <a:spLocks noChangeArrowheads="1"/>
          </p:cNvSpPr>
          <p:nvPr/>
        </p:nvSpPr>
        <p:spPr bwMode="auto">
          <a:xfrm flipV="1">
            <a:off x="6400800" y="2533650"/>
            <a:ext cx="762000" cy="9906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sz="1000"/>
              <a:t>Important Contract</a:t>
            </a:r>
          </a:p>
          <a:p>
            <a:pPr eaLnBrk="0" hangingPunct="0"/>
            <a:r>
              <a:rPr lang="fr-CA" sz="1000"/>
              <a:t>ATN: Private Group</a:t>
            </a:r>
            <a:endParaRPr lang="en-US" sz="100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6934200" y="2838450"/>
            <a:ext cx="857250" cy="388938"/>
            <a:chOff x="1686" y="2462"/>
            <a:chExt cx="1110" cy="512"/>
          </a:xfrm>
        </p:grpSpPr>
        <p:sp>
          <p:nvSpPr>
            <p:cNvPr id="42012" name="AutoShape 42"/>
            <p:cNvSpPr>
              <a:spLocks noChangeArrowheads="1"/>
            </p:cNvSpPr>
            <p:nvPr/>
          </p:nvSpPr>
          <p:spPr bwMode="auto">
            <a:xfrm rot="16200000" flipH="1">
              <a:off x="2387" y="2262"/>
              <a:ext cx="69" cy="748"/>
            </a:xfrm>
            <a:prstGeom prst="roundRect">
              <a:avLst>
                <a:gd name="adj" fmla="val 33931"/>
              </a:avLst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2013" name="Freeform 43"/>
            <p:cNvSpPr>
              <a:spLocks/>
            </p:cNvSpPr>
            <p:nvPr/>
          </p:nvSpPr>
          <p:spPr bwMode="auto">
            <a:xfrm>
              <a:off x="2442" y="2665"/>
              <a:ext cx="278" cy="309"/>
            </a:xfrm>
            <a:custGeom>
              <a:avLst/>
              <a:gdLst>
                <a:gd name="T0" fmla="*/ 22 w 278"/>
                <a:gd name="T1" fmla="*/ 2 h 310"/>
                <a:gd name="T2" fmla="*/ 23 w 278"/>
                <a:gd name="T3" fmla="*/ 92 h 310"/>
                <a:gd name="T4" fmla="*/ 64 w 278"/>
                <a:gd name="T5" fmla="*/ 92 h 310"/>
                <a:gd name="T6" fmla="*/ 64 w 278"/>
                <a:gd name="T7" fmla="*/ 128 h 310"/>
                <a:gd name="T8" fmla="*/ 0 w 278"/>
                <a:gd name="T9" fmla="*/ 128 h 310"/>
                <a:gd name="T10" fmla="*/ 0 w 278"/>
                <a:gd name="T11" fmla="*/ 165 h 310"/>
                <a:gd name="T12" fmla="*/ 69 w 278"/>
                <a:gd name="T13" fmla="*/ 165 h 310"/>
                <a:gd name="T14" fmla="*/ 69 w 278"/>
                <a:gd name="T15" fmla="*/ 282 h 310"/>
                <a:gd name="T16" fmla="*/ 106 w 278"/>
                <a:gd name="T17" fmla="*/ 282 h 310"/>
                <a:gd name="T18" fmla="*/ 106 w 278"/>
                <a:gd name="T19" fmla="*/ 310 h 310"/>
                <a:gd name="T20" fmla="*/ 152 w 278"/>
                <a:gd name="T21" fmla="*/ 310 h 310"/>
                <a:gd name="T22" fmla="*/ 152 w 278"/>
                <a:gd name="T23" fmla="*/ 236 h 310"/>
                <a:gd name="T24" fmla="*/ 207 w 278"/>
                <a:gd name="T25" fmla="*/ 236 h 310"/>
                <a:gd name="T26" fmla="*/ 207 w 278"/>
                <a:gd name="T27" fmla="*/ 177 h 310"/>
                <a:gd name="T28" fmla="*/ 227 w 278"/>
                <a:gd name="T29" fmla="*/ 177 h 310"/>
                <a:gd name="T30" fmla="*/ 227 w 278"/>
                <a:gd name="T31" fmla="*/ 239 h 310"/>
                <a:gd name="T32" fmla="*/ 260 w 278"/>
                <a:gd name="T33" fmla="*/ 239 h 310"/>
                <a:gd name="T34" fmla="*/ 260 w 278"/>
                <a:gd name="T35" fmla="*/ 179 h 310"/>
                <a:gd name="T36" fmla="*/ 278 w 278"/>
                <a:gd name="T37" fmla="*/ 179 h 310"/>
                <a:gd name="T38" fmla="*/ 278 w 278"/>
                <a:gd name="T39" fmla="*/ 128 h 310"/>
                <a:gd name="T40" fmla="*/ 207 w 278"/>
                <a:gd name="T41" fmla="*/ 128 h 310"/>
                <a:gd name="T42" fmla="*/ 207 w 278"/>
                <a:gd name="T43" fmla="*/ 87 h 310"/>
                <a:gd name="T44" fmla="*/ 244 w 278"/>
                <a:gd name="T45" fmla="*/ 87 h 310"/>
                <a:gd name="T46" fmla="*/ 244 w 278"/>
                <a:gd name="T47" fmla="*/ 48 h 310"/>
                <a:gd name="T48" fmla="*/ 271 w 278"/>
                <a:gd name="T49" fmla="*/ 48 h 310"/>
                <a:gd name="T50" fmla="*/ 272 w 278"/>
                <a:gd name="T51" fmla="*/ 0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78" h="310">
                  <a:moveTo>
                    <a:pt x="22" y="2"/>
                  </a:moveTo>
                  <a:lnTo>
                    <a:pt x="23" y="92"/>
                  </a:lnTo>
                  <a:lnTo>
                    <a:pt x="64" y="92"/>
                  </a:lnTo>
                  <a:lnTo>
                    <a:pt x="64" y="128"/>
                  </a:lnTo>
                  <a:lnTo>
                    <a:pt x="0" y="128"/>
                  </a:lnTo>
                  <a:lnTo>
                    <a:pt x="0" y="165"/>
                  </a:lnTo>
                  <a:lnTo>
                    <a:pt x="69" y="165"/>
                  </a:lnTo>
                  <a:lnTo>
                    <a:pt x="69" y="282"/>
                  </a:lnTo>
                  <a:lnTo>
                    <a:pt x="106" y="282"/>
                  </a:lnTo>
                  <a:lnTo>
                    <a:pt x="106" y="310"/>
                  </a:lnTo>
                  <a:lnTo>
                    <a:pt x="152" y="310"/>
                  </a:lnTo>
                  <a:lnTo>
                    <a:pt x="152" y="236"/>
                  </a:lnTo>
                  <a:lnTo>
                    <a:pt x="207" y="236"/>
                  </a:lnTo>
                  <a:lnTo>
                    <a:pt x="207" y="177"/>
                  </a:lnTo>
                  <a:lnTo>
                    <a:pt x="227" y="177"/>
                  </a:lnTo>
                  <a:lnTo>
                    <a:pt x="227" y="239"/>
                  </a:lnTo>
                  <a:lnTo>
                    <a:pt x="260" y="239"/>
                  </a:lnTo>
                  <a:lnTo>
                    <a:pt x="260" y="179"/>
                  </a:lnTo>
                  <a:lnTo>
                    <a:pt x="278" y="179"/>
                  </a:lnTo>
                  <a:lnTo>
                    <a:pt x="278" y="128"/>
                  </a:lnTo>
                  <a:lnTo>
                    <a:pt x="207" y="128"/>
                  </a:lnTo>
                  <a:lnTo>
                    <a:pt x="207" y="87"/>
                  </a:lnTo>
                  <a:lnTo>
                    <a:pt x="244" y="87"/>
                  </a:lnTo>
                  <a:lnTo>
                    <a:pt x="244" y="48"/>
                  </a:lnTo>
                  <a:lnTo>
                    <a:pt x="271" y="48"/>
                  </a:lnTo>
                  <a:lnTo>
                    <a:pt x="272" y="0"/>
                  </a:lnTo>
                </a:path>
              </a:pathLst>
            </a:cu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2014" name="AutoShape 44"/>
            <p:cNvSpPr>
              <a:spLocks noChangeArrowheads="1"/>
            </p:cNvSpPr>
            <p:nvPr/>
          </p:nvSpPr>
          <p:spPr bwMode="auto">
            <a:xfrm rot="16200000" flipH="1">
              <a:off x="1686" y="2462"/>
              <a:ext cx="353" cy="354"/>
            </a:xfrm>
            <a:custGeom>
              <a:avLst/>
              <a:gdLst>
                <a:gd name="T0" fmla="*/ 177 w 21600"/>
                <a:gd name="T1" fmla="*/ 0 h 21600"/>
                <a:gd name="T2" fmla="*/ 52 w 21600"/>
                <a:gd name="T3" fmla="*/ 52 h 21600"/>
                <a:gd name="T4" fmla="*/ 0 w 21600"/>
                <a:gd name="T5" fmla="*/ 177 h 21600"/>
                <a:gd name="T6" fmla="*/ 52 w 21600"/>
                <a:gd name="T7" fmla="*/ 302 h 21600"/>
                <a:gd name="T8" fmla="*/ 177 w 21600"/>
                <a:gd name="T9" fmla="*/ 354 h 21600"/>
                <a:gd name="T10" fmla="*/ 301 w 21600"/>
                <a:gd name="T11" fmla="*/ 302 h 21600"/>
                <a:gd name="T12" fmla="*/ 353 w 21600"/>
                <a:gd name="T13" fmla="*/ 177 h 21600"/>
                <a:gd name="T14" fmla="*/ 301 w 21600"/>
                <a:gd name="T15" fmla="*/ 5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82 w 21600"/>
                <a:gd name="T25" fmla="*/ 3173 h 21600"/>
                <a:gd name="T26" fmla="*/ 18418 w 21600"/>
                <a:gd name="T27" fmla="*/ 1842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097" y="10800"/>
                  </a:moveTo>
                  <a:cubicBezTo>
                    <a:pt x="4097" y="14502"/>
                    <a:pt x="7098" y="17503"/>
                    <a:pt x="10800" y="17503"/>
                  </a:cubicBezTo>
                  <a:cubicBezTo>
                    <a:pt x="14502" y="17503"/>
                    <a:pt x="17503" y="14502"/>
                    <a:pt x="17503" y="10800"/>
                  </a:cubicBezTo>
                  <a:cubicBezTo>
                    <a:pt x="17503" y="7098"/>
                    <a:pt x="14502" y="4097"/>
                    <a:pt x="10800" y="4097"/>
                  </a:cubicBezTo>
                  <a:cubicBezTo>
                    <a:pt x="7098" y="4097"/>
                    <a:pt x="4097" y="7098"/>
                    <a:pt x="4097" y="10800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42015" name="Rectangle 45"/>
            <p:cNvSpPr>
              <a:spLocks noChangeArrowheads="1"/>
            </p:cNvSpPr>
            <p:nvPr/>
          </p:nvSpPr>
          <p:spPr bwMode="auto">
            <a:xfrm rot="16200000" flipH="1">
              <a:off x="1972" y="2611"/>
              <a:ext cx="169" cy="55"/>
            </a:xfrm>
            <a:prstGeom prst="rect">
              <a:avLst/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41996" name="Text Box 49"/>
          <p:cNvSpPr txBox="1">
            <a:spLocks noChangeArrowheads="1"/>
          </p:cNvSpPr>
          <p:nvPr/>
        </p:nvSpPr>
        <p:spPr bwMode="auto">
          <a:xfrm>
            <a:off x="838200" y="4133850"/>
            <a:ext cx="1981200" cy="6096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tIns="27432" bIns="27432" anchor="ctr"/>
          <a:lstStyle/>
          <a:p>
            <a:pPr eaLnBrk="0" hangingPunct="0"/>
            <a:r>
              <a:rPr lang="fr-CA" sz="2000"/>
              <a:t>Bob receives Alice’s message</a:t>
            </a:r>
            <a:endParaRPr lang="en-US" sz="2000"/>
          </a:p>
        </p:txBody>
      </p:sp>
      <p:sp>
        <p:nvSpPr>
          <p:cNvPr id="29746" name="Oval 50"/>
          <p:cNvSpPr>
            <a:spLocks noChangeArrowheads="1"/>
          </p:cNvSpPr>
          <p:nvPr/>
        </p:nvSpPr>
        <p:spPr bwMode="auto">
          <a:xfrm>
            <a:off x="533400" y="4057650"/>
            <a:ext cx="423863" cy="373063"/>
          </a:xfrm>
          <a:prstGeom prst="ellipse">
            <a:avLst/>
          </a:prstGeom>
          <a:gradFill rotWithShape="0">
            <a:gsLst>
              <a:gs pos="0">
                <a:srgbClr val="FF0000">
                  <a:gamma/>
                  <a:tint val="63922"/>
                  <a:invGamma/>
                </a:srgbClr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tIns="27432" bIns="27432" anchor="ctr"/>
          <a:lstStyle/>
          <a:p>
            <a:pPr algn="ctr" eaLnBrk="0" hangingPunct="0">
              <a:defRPr/>
            </a:pPr>
            <a:r>
              <a:rPr lang="fr-CA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3200400" y="2228850"/>
            <a:ext cx="2590800" cy="3200400"/>
            <a:chOff x="2016" y="1104"/>
            <a:chExt cx="1632" cy="2016"/>
          </a:xfrm>
        </p:grpSpPr>
        <p:grpSp>
          <p:nvGrpSpPr>
            <p:cNvPr id="42006" name="Group 17"/>
            <p:cNvGrpSpPr>
              <a:grpSpLocks/>
            </p:cNvGrpSpPr>
            <p:nvPr/>
          </p:nvGrpSpPr>
          <p:grpSpPr bwMode="auto">
            <a:xfrm>
              <a:off x="3072" y="1104"/>
              <a:ext cx="411" cy="1056"/>
              <a:chOff x="4752" y="2976"/>
              <a:chExt cx="355" cy="912"/>
            </a:xfrm>
          </p:grpSpPr>
          <p:sp>
            <p:nvSpPr>
              <p:cNvPr id="29714" name="Oval 18"/>
              <p:cNvSpPr>
                <a:spLocks noChangeArrowheads="1"/>
              </p:cNvSpPr>
              <p:nvPr/>
            </p:nvSpPr>
            <p:spPr bwMode="auto">
              <a:xfrm>
                <a:off x="4850" y="2976"/>
                <a:ext cx="149" cy="15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  <p:sp>
            <p:nvSpPr>
              <p:cNvPr id="29715" name="Freeform 19"/>
              <p:cNvSpPr>
                <a:spLocks/>
              </p:cNvSpPr>
              <p:nvPr/>
            </p:nvSpPr>
            <p:spPr bwMode="auto">
              <a:xfrm>
                <a:off x="4752" y="3148"/>
                <a:ext cx="355" cy="740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95" y="3"/>
                  </a:cxn>
                  <a:cxn ang="0">
                    <a:pos x="204" y="4"/>
                  </a:cxn>
                  <a:cxn ang="0">
                    <a:pos x="212" y="9"/>
                  </a:cxn>
                  <a:cxn ang="0">
                    <a:pos x="224" y="13"/>
                  </a:cxn>
                  <a:cxn ang="0">
                    <a:pos x="230" y="24"/>
                  </a:cxn>
                  <a:cxn ang="0">
                    <a:pos x="237" y="34"/>
                  </a:cxn>
                  <a:cxn ang="0">
                    <a:pos x="237" y="226"/>
                  </a:cxn>
                  <a:cxn ang="0">
                    <a:pos x="234" y="232"/>
                  </a:cxn>
                  <a:cxn ang="0">
                    <a:pos x="230" y="239"/>
                  </a:cxn>
                  <a:cxn ang="0">
                    <a:pos x="221" y="242"/>
                  </a:cxn>
                  <a:cxn ang="0">
                    <a:pos x="212" y="244"/>
                  </a:cxn>
                  <a:cxn ang="0">
                    <a:pos x="204" y="242"/>
                  </a:cxn>
                  <a:cxn ang="0">
                    <a:pos x="200" y="235"/>
                  </a:cxn>
                  <a:cxn ang="0">
                    <a:pos x="195" y="230"/>
                  </a:cxn>
                  <a:cxn ang="0">
                    <a:pos x="195" y="84"/>
                  </a:cxn>
                  <a:cxn ang="0">
                    <a:pos x="182" y="471"/>
                  </a:cxn>
                  <a:cxn ang="0">
                    <a:pos x="177" y="483"/>
                  </a:cxn>
                  <a:cxn ang="0">
                    <a:pos x="170" y="491"/>
                  </a:cxn>
                  <a:cxn ang="0">
                    <a:pos x="161" y="495"/>
                  </a:cxn>
                  <a:cxn ang="0">
                    <a:pos x="152" y="495"/>
                  </a:cxn>
                  <a:cxn ang="0">
                    <a:pos x="140" y="492"/>
                  </a:cxn>
                  <a:cxn ang="0">
                    <a:pos x="132" y="486"/>
                  </a:cxn>
                  <a:cxn ang="0">
                    <a:pos x="128" y="479"/>
                  </a:cxn>
                  <a:cxn ang="0">
                    <a:pos x="126" y="470"/>
                  </a:cxn>
                  <a:cxn ang="0">
                    <a:pos x="111" y="470"/>
                  </a:cxn>
                  <a:cxn ang="0">
                    <a:pos x="107" y="479"/>
                  </a:cxn>
                  <a:cxn ang="0">
                    <a:pos x="101" y="491"/>
                  </a:cxn>
                  <a:cxn ang="0">
                    <a:pos x="89" y="495"/>
                  </a:cxn>
                  <a:cxn ang="0">
                    <a:pos x="77" y="495"/>
                  </a:cxn>
                  <a:cxn ang="0">
                    <a:pos x="69" y="491"/>
                  </a:cxn>
                  <a:cxn ang="0">
                    <a:pos x="60" y="486"/>
                  </a:cxn>
                  <a:cxn ang="0">
                    <a:pos x="56" y="477"/>
                  </a:cxn>
                  <a:cxn ang="0">
                    <a:pos x="56" y="84"/>
                  </a:cxn>
                  <a:cxn ang="0">
                    <a:pos x="42" y="227"/>
                  </a:cxn>
                  <a:cxn ang="0">
                    <a:pos x="38" y="235"/>
                  </a:cxn>
                  <a:cxn ang="0">
                    <a:pos x="33" y="239"/>
                  </a:cxn>
                  <a:cxn ang="0">
                    <a:pos x="26" y="244"/>
                  </a:cxn>
                  <a:cxn ang="0">
                    <a:pos x="17" y="244"/>
                  </a:cxn>
                  <a:cxn ang="0">
                    <a:pos x="9" y="239"/>
                  </a:cxn>
                  <a:cxn ang="0">
                    <a:pos x="5" y="238"/>
                  </a:cxn>
                  <a:cxn ang="0">
                    <a:pos x="0" y="230"/>
                  </a:cxn>
                  <a:cxn ang="0">
                    <a:pos x="0" y="39"/>
                  </a:cxn>
                  <a:cxn ang="0">
                    <a:pos x="5" y="25"/>
                  </a:cxn>
                  <a:cxn ang="0">
                    <a:pos x="14" y="13"/>
                  </a:cxn>
                  <a:cxn ang="0">
                    <a:pos x="30" y="7"/>
                  </a:cxn>
                  <a:cxn ang="0">
                    <a:pos x="44" y="3"/>
                  </a:cxn>
                </a:cxnLst>
                <a:rect l="0" t="0" r="r" b="b"/>
                <a:pathLst>
                  <a:path w="238" h="496">
                    <a:moveTo>
                      <a:pt x="56" y="0"/>
                    </a:moveTo>
                    <a:lnTo>
                      <a:pt x="182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1" y="0"/>
                    </a:lnTo>
                    <a:lnTo>
                      <a:pt x="195" y="3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4" y="4"/>
                    </a:lnTo>
                    <a:lnTo>
                      <a:pt x="207" y="4"/>
                    </a:lnTo>
                    <a:lnTo>
                      <a:pt x="209" y="7"/>
                    </a:lnTo>
                    <a:lnTo>
                      <a:pt x="212" y="9"/>
                    </a:lnTo>
                    <a:lnTo>
                      <a:pt x="216" y="9"/>
                    </a:lnTo>
                    <a:lnTo>
                      <a:pt x="219" y="12"/>
                    </a:lnTo>
                    <a:lnTo>
                      <a:pt x="224" y="13"/>
                    </a:lnTo>
                    <a:lnTo>
                      <a:pt x="225" y="18"/>
                    </a:lnTo>
                    <a:lnTo>
                      <a:pt x="228" y="21"/>
                    </a:lnTo>
                    <a:lnTo>
                      <a:pt x="230" y="24"/>
                    </a:lnTo>
                    <a:lnTo>
                      <a:pt x="234" y="28"/>
                    </a:lnTo>
                    <a:lnTo>
                      <a:pt x="234" y="30"/>
                    </a:lnTo>
                    <a:lnTo>
                      <a:pt x="237" y="34"/>
                    </a:lnTo>
                    <a:lnTo>
                      <a:pt x="237" y="39"/>
                    </a:lnTo>
                    <a:lnTo>
                      <a:pt x="237" y="42"/>
                    </a:lnTo>
                    <a:lnTo>
                      <a:pt x="237" y="226"/>
                    </a:lnTo>
                    <a:lnTo>
                      <a:pt x="237" y="227"/>
                    </a:lnTo>
                    <a:lnTo>
                      <a:pt x="234" y="230"/>
                    </a:lnTo>
                    <a:lnTo>
                      <a:pt x="234" y="232"/>
                    </a:lnTo>
                    <a:lnTo>
                      <a:pt x="234" y="235"/>
                    </a:lnTo>
                    <a:lnTo>
                      <a:pt x="233" y="238"/>
                    </a:lnTo>
                    <a:lnTo>
                      <a:pt x="230" y="239"/>
                    </a:lnTo>
                    <a:lnTo>
                      <a:pt x="228" y="239"/>
                    </a:lnTo>
                    <a:lnTo>
                      <a:pt x="224" y="242"/>
                    </a:lnTo>
                    <a:lnTo>
                      <a:pt x="221" y="242"/>
                    </a:lnTo>
                    <a:lnTo>
                      <a:pt x="219" y="244"/>
                    </a:lnTo>
                    <a:lnTo>
                      <a:pt x="216" y="244"/>
                    </a:lnTo>
                    <a:lnTo>
                      <a:pt x="212" y="244"/>
                    </a:lnTo>
                    <a:lnTo>
                      <a:pt x="209" y="242"/>
                    </a:lnTo>
                    <a:lnTo>
                      <a:pt x="207" y="242"/>
                    </a:lnTo>
                    <a:lnTo>
                      <a:pt x="204" y="242"/>
                    </a:lnTo>
                    <a:lnTo>
                      <a:pt x="203" y="239"/>
                    </a:lnTo>
                    <a:lnTo>
                      <a:pt x="200" y="238"/>
                    </a:lnTo>
                    <a:lnTo>
                      <a:pt x="200" y="235"/>
                    </a:lnTo>
                    <a:lnTo>
                      <a:pt x="198" y="235"/>
                    </a:lnTo>
                    <a:lnTo>
                      <a:pt x="195" y="232"/>
                    </a:lnTo>
                    <a:lnTo>
                      <a:pt x="195" y="230"/>
                    </a:lnTo>
                    <a:lnTo>
                      <a:pt x="195" y="227"/>
                    </a:lnTo>
                    <a:lnTo>
                      <a:pt x="195" y="226"/>
                    </a:lnTo>
                    <a:lnTo>
                      <a:pt x="195" y="84"/>
                    </a:lnTo>
                    <a:lnTo>
                      <a:pt x="182" y="84"/>
                    </a:lnTo>
                    <a:lnTo>
                      <a:pt x="182" y="467"/>
                    </a:lnTo>
                    <a:lnTo>
                      <a:pt x="182" y="471"/>
                    </a:lnTo>
                    <a:lnTo>
                      <a:pt x="182" y="474"/>
                    </a:lnTo>
                    <a:lnTo>
                      <a:pt x="179" y="479"/>
                    </a:lnTo>
                    <a:lnTo>
                      <a:pt x="177" y="483"/>
                    </a:lnTo>
                    <a:lnTo>
                      <a:pt x="174" y="486"/>
                    </a:lnTo>
                    <a:lnTo>
                      <a:pt x="173" y="488"/>
                    </a:lnTo>
                    <a:lnTo>
                      <a:pt x="170" y="491"/>
                    </a:lnTo>
                    <a:lnTo>
                      <a:pt x="165" y="492"/>
                    </a:lnTo>
                    <a:lnTo>
                      <a:pt x="162" y="492"/>
                    </a:lnTo>
                    <a:lnTo>
                      <a:pt x="161" y="495"/>
                    </a:lnTo>
                    <a:lnTo>
                      <a:pt x="156" y="495"/>
                    </a:lnTo>
                    <a:lnTo>
                      <a:pt x="153" y="495"/>
                    </a:lnTo>
                    <a:lnTo>
                      <a:pt x="152" y="495"/>
                    </a:lnTo>
                    <a:lnTo>
                      <a:pt x="147" y="495"/>
                    </a:lnTo>
                    <a:lnTo>
                      <a:pt x="144" y="492"/>
                    </a:lnTo>
                    <a:lnTo>
                      <a:pt x="140" y="492"/>
                    </a:lnTo>
                    <a:lnTo>
                      <a:pt x="137" y="491"/>
                    </a:lnTo>
                    <a:lnTo>
                      <a:pt x="135" y="488"/>
                    </a:lnTo>
                    <a:lnTo>
                      <a:pt x="132" y="486"/>
                    </a:lnTo>
                    <a:lnTo>
                      <a:pt x="131" y="483"/>
                    </a:lnTo>
                    <a:lnTo>
                      <a:pt x="128" y="482"/>
                    </a:lnTo>
                    <a:lnTo>
                      <a:pt x="128" y="479"/>
                    </a:lnTo>
                    <a:lnTo>
                      <a:pt x="126" y="477"/>
                    </a:lnTo>
                    <a:lnTo>
                      <a:pt x="126" y="474"/>
                    </a:lnTo>
                    <a:lnTo>
                      <a:pt x="126" y="470"/>
                    </a:lnTo>
                    <a:lnTo>
                      <a:pt x="126" y="238"/>
                    </a:lnTo>
                    <a:lnTo>
                      <a:pt x="111" y="238"/>
                    </a:lnTo>
                    <a:lnTo>
                      <a:pt x="111" y="470"/>
                    </a:lnTo>
                    <a:lnTo>
                      <a:pt x="111" y="471"/>
                    </a:lnTo>
                    <a:lnTo>
                      <a:pt x="110" y="477"/>
                    </a:lnTo>
                    <a:lnTo>
                      <a:pt x="107" y="479"/>
                    </a:lnTo>
                    <a:lnTo>
                      <a:pt x="107" y="483"/>
                    </a:lnTo>
                    <a:lnTo>
                      <a:pt x="105" y="486"/>
                    </a:lnTo>
                    <a:lnTo>
                      <a:pt x="101" y="491"/>
                    </a:lnTo>
                    <a:lnTo>
                      <a:pt x="98" y="491"/>
                    </a:lnTo>
                    <a:lnTo>
                      <a:pt x="93" y="492"/>
                    </a:lnTo>
                    <a:lnTo>
                      <a:pt x="89" y="495"/>
                    </a:lnTo>
                    <a:lnTo>
                      <a:pt x="86" y="495"/>
                    </a:lnTo>
                    <a:lnTo>
                      <a:pt x="81" y="495"/>
                    </a:lnTo>
                    <a:lnTo>
                      <a:pt x="77" y="495"/>
                    </a:lnTo>
                    <a:lnTo>
                      <a:pt x="75" y="495"/>
                    </a:lnTo>
                    <a:lnTo>
                      <a:pt x="72" y="492"/>
                    </a:lnTo>
                    <a:lnTo>
                      <a:pt x="69" y="491"/>
                    </a:lnTo>
                    <a:lnTo>
                      <a:pt x="65" y="491"/>
                    </a:lnTo>
                    <a:lnTo>
                      <a:pt x="63" y="486"/>
                    </a:lnTo>
                    <a:lnTo>
                      <a:pt x="60" y="486"/>
                    </a:lnTo>
                    <a:lnTo>
                      <a:pt x="59" y="482"/>
                    </a:lnTo>
                    <a:lnTo>
                      <a:pt x="59" y="479"/>
                    </a:lnTo>
                    <a:lnTo>
                      <a:pt x="56" y="477"/>
                    </a:lnTo>
                    <a:lnTo>
                      <a:pt x="56" y="474"/>
                    </a:lnTo>
                    <a:lnTo>
                      <a:pt x="56" y="470"/>
                    </a:lnTo>
                    <a:lnTo>
                      <a:pt x="56" y="84"/>
                    </a:lnTo>
                    <a:lnTo>
                      <a:pt x="42" y="84"/>
                    </a:lnTo>
                    <a:lnTo>
                      <a:pt x="42" y="226"/>
                    </a:lnTo>
                    <a:lnTo>
                      <a:pt x="42" y="227"/>
                    </a:lnTo>
                    <a:lnTo>
                      <a:pt x="39" y="230"/>
                    </a:lnTo>
                    <a:lnTo>
                      <a:pt x="39" y="232"/>
                    </a:lnTo>
                    <a:lnTo>
                      <a:pt x="38" y="235"/>
                    </a:lnTo>
                    <a:lnTo>
                      <a:pt x="35" y="238"/>
                    </a:lnTo>
                    <a:lnTo>
                      <a:pt x="35" y="239"/>
                    </a:lnTo>
                    <a:lnTo>
                      <a:pt x="33" y="239"/>
                    </a:lnTo>
                    <a:lnTo>
                      <a:pt x="30" y="242"/>
                    </a:lnTo>
                    <a:lnTo>
                      <a:pt x="29" y="242"/>
                    </a:lnTo>
                    <a:lnTo>
                      <a:pt x="26" y="244"/>
                    </a:lnTo>
                    <a:lnTo>
                      <a:pt x="23" y="244"/>
                    </a:lnTo>
                    <a:lnTo>
                      <a:pt x="18" y="244"/>
                    </a:lnTo>
                    <a:lnTo>
                      <a:pt x="17" y="244"/>
                    </a:lnTo>
                    <a:lnTo>
                      <a:pt x="14" y="242"/>
                    </a:lnTo>
                    <a:lnTo>
                      <a:pt x="12" y="242"/>
                    </a:lnTo>
                    <a:lnTo>
                      <a:pt x="9" y="239"/>
                    </a:lnTo>
                    <a:lnTo>
                      <a:pt x="8" y="239"/>
                    </a:lnTo>
                    <a:lnTo>
                      <a:pt x="8" y="238"/>
                    </a:lnTo>
                    <a:lnTo>
                      <a:pt x="5" y="238"/>
                    </a:lnTo>
                    <a:lnTo>
                      <a:pt x="3" y="235"/>
                    </a:lnTo>
                    <a:lnTo>
                      <a:pt x="3" y="232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3" y="30"/>
                    </a:lnTo>
                    <a:lnTo>
                      <a:pt x="5" y="25"/>
                    </a:lnTo>
                    <a:lnTo>
                      <a:pt x="8" y="21"/>
                    </a:lnTo>
                    <a:lnTo>
                      <a:pt x="12" y="18"/>
                    </a:lnTo>
                    <a:lnTo>
                      <a:pt x="14" y="13"/>
                    </a:lnTo>
                    <a:lnTo>
                      <a:pt x="18" y="12"/>
                    </a:lnTo>
                    <a:lnTo>
                      <a:pt x="26" y="9"/>
                    </a:lnTo>
                    <a:lnTo>
                      <a:pt x="30" y="7"/>
                    </a:lnTo>
                    <a:lnTo>
                      <a:pt x="33" y="4"/>
                    </a:lnTo>
                    <a:lnTo>
                      <a:pt x="39" y="3"/>
                    </a:lnTo>
                    <a:lnTo>
                      <a:pt x="44" y="3"/>
                    </a:lnTo>
                    <a:lnTo>
                      <a:pt x="51" y="0"/>
                    </a:lnTo>
                    <a:lnTo>
                      <a:pt x="56" y="0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32549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  <a:defRPr/>
                </a:pPr>
                <a:endParaRPr lang="en-US"/>
              </a:p>
            </p:txBody>
          </p:sp>
        </p:grpSp>
        <p:sp>
          <p:nvSpPr>
            <p:cNvPr id="42007" name="AutoShape 20"/>
            <p:cNvSpPr>
              <a:spLocks noChangeArrowheads="1"/>
            </p:cNvSpPr>
            <p:nvPr/>
          </p:nvSpPr>
          <p:spPr bwMode="auto">
            <a:xfrm flipV="1">
              <a:off x="2256" y="1200"/>
              <a:ext cx="768" cy="192"/>
            </a:xfrm>
            <a:prstGeom prst="foldedCorner">
              <a:avLst>
                <a:gd name="adj" fmla="val 2006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r>
                <a:rPr lang="fr-CA" b="0"/>
                <a:t>2A«E9XFP49FOAC! E$</a:t>
              </a:r>
              <a:endParaRPr lang="en-US" b="0"/>
            </a:p>
          </p:txBody>
        </p:sp>
        <p:sp>
          <p:nvSpPr>
            <p:cNvPr id="42008" name="Text Box 51"/>
            <p:cNvSpPr txBox="1">
              <a:spLocks noChangeArrowheads="1"/>
            </p:cNvSpPr>
            <p:nvPr/>
          </p:nvSpPr>
          <p:spPr bwMode="auto">
            <a:xfrm>
              <a:off x="2208" y="2304"/>
              <a:ext cx="1440" cy="816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Encrypted Session Key is decrypted with Bob’s Private Key</a:t>
              </a:r>
              <a:endParaRPr lang="en-US" sz="2000"/>
            </a:p>
          </p:txBody>
        </p:sp>
        <p:sp>
          <p:nvSpPr>
            <p:cNvPr id="29749" name="Oval 53"/>
            <p:cNvSpPr>
              <a:spLocks noChangeArrowheads="1"/>
            </p:cNvSpPr>
            <p:nvPr/>
          </p:nvSpPr>
          <p:spPr bwMode="auto">
            <a:xfrm>
              <a:off x="2016" y="2256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4038600" y="2609850"/>
            <a:ext cx="1128713" cy="1071563"/>
            <a:chOff x="2544" y="1344"/>
            <a:chExt cx="711" cy="675"/>
          </a:xfrm>
        </p:grpSpPr>
        <p:grpSp>
          <p:nvGrpSpPr>
            <p:cNvPr id="42000" name="Group 21"/>
            <p:cNvGrpSpPr>
              <a:grpSpLocks/>
            </p:cNvGrpSpPr>
            <p:nvPr/>
          </p:nvGrpSpPr>
          <p:grpSpPr bwMode="auto">
            <a:xfrm rot="-1763049">
              <a:off x="2640" y="1344"/>
              <a:ext cx="615" cy="675"/>
              <a:chOff x="2272" y="2751"/>
              <a:chExt cx="511" cy="561"/>
            </a:xfrm>
          </p:grpSpPr>
          <p:sp>
            <p:nvSpPr>
              <p:cNvPr id="42002" name="Freeform 22"/>
              <p:cNvSpPr>
                <a:spLocks/>
              </p:cNvSpPr>
              <p:nvPr/>
            </p:nvSpPr>
            <p:spPr bwMode="auto">
              <a:xfrm>
                <a:off x="2288" y="2760"/>
                <a:ext cx="464" cy="552"/>
              </a:xfrm>
              <a:custGeom>
                <a:avLst/>
                <a:gdLst>
                  <a:gd name="T0" fmla="*/ 14 w 464"/>
                  <a:gd name="T1" fmla="*/ 20 h 552"/>
                  <a:gd name="T2" fmla="*/ 32 w 464"/>
                  <a:gd name="T3" fmla="*/ 0 h 552"/>
                  <a:gd name="T4" fmla="*/ 233 w 464"/>
                  <a:gd name="T5" fmla="*/ 11 h 552"/>
                  <a:gd name="T6" fmla="*/ 317 w 464"/>
                  <a:gd name="T7" fmla="*/ 147 h 552"/>
                  <a:gd name="T8" fmla="*/ 281 w 464"/>
                  <a:gd name="T9" fmla="*/ 234 h 552"/>
                  <a:gd name="T10" fmla="*/ 458 w 464"/>
                  <a:gd name="T11" fmla="*/ 458 h 552"/>
                  <a:gd name="T12" fmla="*/ 464 w 464"/>
                  <a:gd name="T13" fmla="*/ 487 h 552"/>
                  <a:gd name="T14" fmla="*/ 451 w 464"/>
                  <a:gd name="T15" fmla="*/ 552 h 552"/>
                  <a:gd name="T16" fmla="*/ 422 w 464"/>
                  <a:gd name="T17" fmla="*/ 546 h 552"/>
                  <a:gd name="T18" fmla="*/ 368 w 464"/>
                  <a:gd name="T19" fmla="*/ 542 h 552"/>
                  <a:gd name="T20" fmla="*/ 321 w 464"/>
                  <a:gd name="T21" fmla="*/ 514 h 552"/>
                  <a:gd name="T22" fmla="*/ 323 w 464"/>
                  <a:gd name="T23" fmla="*/ 487 h 552"/>
                  <a:gd name="T24" fmla="*/ 342 w 464"/>
                  <a:gd name="T25" fmla="*/ 470 h 552"/>
                  <a:gd name="T26" fmla="*/ 269 w 464"/>
                  <a:gd name="T27" fmla="*/ 452 h 552"/>
                  <a:gd name="T28" fmla="*/ 244 w 464"/>
                  <a:gd name="T29" fmla="*/ 423 h 552"/>
                  <a:gd name="T30" fmla="*/ 248 w 464"/>
                  <a:gd name="T31" fmla="*/ 402 h 552"/>
                  <a:gd name="T32" fmla="*/ 272 w 464"/>
                  <a:gd name="T33" fmla="*/ 389 h 552"/>
                  <a:gd name="T34" fmla="*/ 199 w 464"/>
                  <a:gd name="T35" fmla="*/ 371 h 552"/>
                  <a:gd name="T36" fmla="*/ 184 w 464"/>
                  <a:gd name="T37" fmla="*/ 341 h 552"/>
                  <a:gd name="T38" fmla="*/ 188 w 464"/>
                  <a:gd name="T39" fmla="*/ 316 h 552"/>
                  <a:gd name="T40" fmla="*/ 226 w 464"/>
                  <a:gd name="T41" fmla="*/ 312 h 552"/>
                  <a:gd name="T42" fmla="*/ 190 w 464"/>
                  <a:gd name="T43" fmla="*/ 263 h 552"/>
                  <a:gd name="T44" fmla="*/ 78 w 464"/>
                  <a:gd name="T45" fmla="*/ 241 h 552"/>
                  <a:gd name="T46" fmla="*/ 0 w 464"/>
                  <a:gd name="T47" fmla="*/ 125 h 552"/>
                  <a:gd name="T48" fmla="*/ 14 w 464"/>
                  <a:gd name="T49" fmla="*/ 20 h 5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4"/>
                  <a:gd name="T76" fmla="*/ 0 h 552"/>
                  <a:gd name="T77" fmla="*/ 464 w 464"/>
                  <a:gd name="T78" fmla="*/ 552 h 5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4" h="552">
                    <a:moveTo>
                      <a:pt x="14" y="20"/>
                    </a:moveTo>
                    <a:lnTo>
                      <a:pt x="32" y="0"/>
                    </a:lnTo>
                    <a:lnTo>
                      <a:pt x="233" y="11"/>
                    </a:lnTo>
                    <a:lnTo>
                      <a:pt x="317" y="147"/>
                    </a:lnTo>
                    <a:lnTo>
                      <a:pt x="281" y="234"/>
                    </a:lnTo>
                    <a:lnTo>
                      <a:pt x="458" y="458"/>
                    </a:lnTo>
                    <a:lnTo>
                      <a:pt x="464" y="487"/>
                    </a:lnTo>
                    <a:lnTo>
                      <a:pt x="451" y="552"/>
                    </a:lnTo>
                    <a:lnTo>
                      <a:pt x="422" y="546"/>
                    </a:lnTo>
                    <a:lnTo>
                      <a:pt x="368" y="542"/>
                    </a:lnTo>
                    <a:lnTo>
                      <a:pt x="321" y="514"/>
                    </a:lnTo>
                    <a:lnTo>
                      <a:pt x="323" y="487"/>
                    </a:lnTo>
                    <a:lnTo>
                      <a:pt x="342" y="470"/>
                    </a:lnTo>
                    <a:lnTo>
                      <a:pt x="269" y="452"/>
                    </a:lnTo>
                    <a:lnTo>
                      <a:pt x="244" y="423"/>
                    </a:lnTo>
                    <a:lnTo>
                      <a:pt x="248" y="402"/>
                    </a:lnTo>
                    <a:lnTo>
                      <a:pt x="272" y="389"/>
                    </a:lnTo>
                    <a:lnTo>
                      <a:pt x="199" y="371"/>
                    </a:lnTo>
                    <a:lnTo>
                      <a:pt x="184" y="341"/>
                    </a:lnTo>
                    <a:lnTo>
                      <a:pt x="188" y="316"/>
                    </a:lnTo>
                    <a:lnTo>
                      <a:pt x="226" y="312"/>
                    </a:lnTo>
                    <a:lnTo>
                      <a:pt x="190" y="263"/>
                    </a:lnTo>
                    <a:lnTo>
                      <a:pt x="78" y="241"/>
                    </a:lnTo>
                    <a:lnTo>
                      <a:pt x="0" y="125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E07000"/>
              </a:solidFill>
              <a:ln w="6350">
                <a:noFill/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3" name="Freeform 23"/>
              <p:cNvSpPr>
                <a:spLocks/>
              </p:cNvSpPr>
              <p:nvPr/>
            </p:nvSpPr>
            <p:spPr bwMode="auto">
              <a:xfrm rot="661869" flipH="1">
                <a:off x="2272" y="2751"/>
                <a:ext cx="511" cy="495"/>
              </a:xfrm>
              <a:custGeom>
                <a:avLst/>
                <a:gdLst>
                  <a:gd name="T0" fmla="*/ 399 w 537"/>
                  <a:gd name="T1" fmla="*/ 63 h 495"/>
                  <a:gd name="T2" fmla="*/ 315 w 537"/>
                  <a:gd name="T3" fmla="*/ 0 h 495"/>
                  <a:gd name="T4" fmla="*/ 240 w 537"/>
                  <a:gd name="T5" fmla="*/ 3 h 495"/>
                  <a:gd name="T6" fmla="*/ 156 w 537"/>
                  <a:gd name="T7" fmla="*/ 117 h 495"/>
                  <a:gd name="T8" fmla="*/ 169 w 537"/>
                  <a:gd name="T9" fmla="*/ 210 h 495"/>
                  <a:gd name="T10" fmla="*/ 0 w 537"/>
                  <a:gd name="T11" fmla="*/ 423 h 495"/>
                  <a:gd name="T12" fmla="*/ 0 w 537"/>
                  <a:gd name="T13" fmla="*/ 489 h 495"/>
                  <a:gd name="T14" fmla="*/ 24 w 537"/>
                  <a:gd name="T15" fmla="*/ 489 h 495"/>
                  <a:gd name="T16" fmla="*/ 63 w 537"/>
                  <a:gd name="T17" fmla="*/ 495 h 495"/>
                  <a:gd name="T18" fmla="*/ 100 w 537"/>
                  <a:gd name="T19" fmla="*/ 477 h 495"/>
                  <a:gd name="T20" fmla="*/ 103 w 537"/>
                  <a:gd name="T21" fmla="*/ 450 h 495"/>
                  <a:gd name="T22" fmla="*/ 91 w 537"/>
                  <a:gd name="T23" fmla="*/ 429 h 495"/>
                  <a:gd name="T24" fmla="*/ 147 w 537"/>
                  <a:gd name="T25" fmla="*/ 426 h 495"/>
                  <a:gd name="T26" fmla="*/ 169 w 537"/>
                  <a:gd name="T27" fmla="*/ 402 h 495"/>
                  <a:gd name="T28" fmla="*/ 159 w 537"/>
                  <a:gd name="T29" fmla="*/ 384 h 495"/>
                  <a:gd name="T30" fmla="*/ 153 w 537"/>
                  <a:gd name="T31" fmla="*/ 363 h 495"/>
                  <a:gd name="T32" fmla="*/ 209 w 537"/>
                  <a:gd name="T33" fmla="*/ 360 h 495"/>
                  <a:gd name="T34" fmla="*/ 225 w 537"/>
                  <a:gd name="T35" fmla="*/ 333 h 495"/>
                  <a:gd name="T36" fmla="*/ 201 w 537"/>
                  <a:gd name="T37" fmla="*/ 300 h 495"/>
                  <a:gd name="T38" fmla="*/ 232 w 537"/>
                  <a:gd name="T39" fmla="*/ 255 h 495"/>
                  <a:gd name="T40" fmla="*/ 315 w 537"/>
                  <a:gd name="T41" fmla="*/ 255 h 495"/>
                  <a:gd name="T42" fmla="*/ 390 w 537"/>
                  <a:gd name="T43" fmla="*/ 156 h 495"/>
                  <a:gd name="T44" fmla="*/ 399 w 537"/>
                  <a:gd name="T45" fmla="*/ 63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7"/>
                  <a:gd name="T70" fmla="*/ 0 h 495"/>
                  <a:gd name="T71" fmla="*/ 537 w 537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7" h="495">
                    <a:moveTo>
                      <a:pt x="537" y="63"/>
                    </a:moveTo>
                    <a:lnTo>
                      <a:pt x="426" y="0"/>
                    </a:lnTo>
                    <a:lnTo>
                      <a:pt x="324" y="3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7" y="6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9BF40"/>
                  </a:gs>
                  <a:gs pos="100000">
                    <a:srgbClr val="FFFF99"/>
                  </a:gs>
                </a:gsLst>
                <a:lin ang="18900000" scaled="1"/>
              </a:gradFill>
              <a:ln w="9525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4" name="Line 24"/>
              <p:cNvSpPr>
                <a:spLocks noChangeShapeType="1"/>
              </p:cNvSpPr>
              <p:nvPr/>
            </p:nvSpPr>
            <p:spPr bwMode="auto">
              <a:xfrm rot="661869" flipH="1" flipV="1">
                <a:off x="2528" y="3011"/>
                <a:ext cx="231" cy="225"/>
              </a:xfrm>
              <a:prstGeom prst="line">
                <a:avLst/>
              </a:prstGeom>
              <a:noFill/>
              <a:ln w="1270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5" name="Oval 25"/>
              <p:cNvSpPr>
                <a:spLocks noChangeArrowheads="1"/>
              </p:cNvSpPr>
              <p:nvPr/>
            </p:nvSpPr>
            <p:spPr bwMode="auto">
              <a:xfrm rot="661869" flipH="1">
                <a:off x="2377" y="2776"/>
                <a:ext cx="87" cy="51"/>
              </a:xfrm>
              <a:prstGeom prst="ellipse">
                <a:avLst/>
              </a:prstGeom>
              <a:solidFill>
                <a:srgbClr val="E07000"/>
              </a:solidFill>
              <a:ln w="635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sp>
          <p:nvSpPr>
            <p:cNvPr id="42001" name="Line 27"/>
            <p:cNvSpPr>
              <a:spLocks noChangeShapeType="1"/>
            </p:cNvSpPr>
            <p:nvPr/>
          </p:nvSpPr>
          <p:spPr bwMode="auto">
            <a:xfrm>
              <a:off x="2544" y="14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409575" y="3173413"/>
            <a:ext cx="8434388" cy="547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Public Key Infrastructure (PKI)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1000" y="2514600"/>
            <a:ext cx="8434388" cy="723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We have seen Public and Private Key Cryptography.</a:t>
            </a:r>
          </a:p>
          <a:p>
            <a:pPr eaLnBrk="1" hangingPunct="1"/>
            <a:r>
              <a:rPr lang="en-US" smtClean="0"/>
              <a:t>Why do we need an Infrastructure for it?</a:t>
            </a:r>
          </a:p>
          <a:p>
            <a:pPr eaLnBrk="1" hangingPunct="1"/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30200" y="6330950"/>
            <a:ext cx="228600" cy="373063"/>
          </a:xfrm>
          <a:noFill/>
        </p:spPr>
        <p:txBody>
          <a:bodyPr/>
          <a:lstStyle/>
          <a:p>
            <a:fld id="{C08967EA-21CA-422D-9FB3-8646A1F65FF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Concept of a Digital Certificate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certificate associates in a SECURE way: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 public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An owner (who must own the private key of the key-set)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 period of validity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 defined key usage (signature only,</a:t>
            </a:r>
            <a:br>
              <a:rPr lang="en-US" sz="1800" dirty="0" smtClean="0"/>
            </a:br>
            <a:r>
              <a:rPr lang="en-US" sz="1800" dirty="0" smtClean="0"/>
              <a:t>encryption, both,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Other optional elements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certificate is signed by a TRUSTED authority and any change brought to the certificate after the signature of the authority would become evident once the signature is verified.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9E4486-4890-4959-B367-6FD649734F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 rot="-572827">
            <a:off x="5535613" y="2171700"/>
            <a:ext cx="2879725" cy="23034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17414" name="Group 11"/>
          <p:cNvGrpSpPr>
            <a:grpSpLocks/>
          </p:cNvGrpSpPr>
          <p:nvPr/>
        </p:nvGrpSpPr>
        <p:grpSpPr bwMode="auto">
          <a:xfrm rot="-6213838">
            <a:off x="6930431" y="2809153"/>
            <a:ext cx="646173" cy="1015256"/>
            <a:chOff x="2107" y="2721"/>
            <a:chExt cx="495" cy="681"/>
          </a:xfrm>
        </p:grpSpPr>
        <p:sp>
          <p:nvSpPr>
            <p:cNvPr id="17424" name="Freeform 12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7425" name="Freeform 13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7426" name="Line 14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7427" name="Oval 15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17415" name="Text Box 16"/>
          <p:cNvSpPr txBox="1">
            <a:spLocks noChangeArrowheads="1"/>
          </p:cNvSpPr>
          <p:nvPr/>
        </p:nvSpPr>
        <p:spPr bwMode="auto">
          <a:xfrm rot="-592777">
            <a:off x="5858585" y="2497029"/>
            <a:ext cx="1954381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/>
              <a:t>This key belongs </a:t>
            </a:r>
            <a:r>
              <a:rPr lang="en-US" sz="1800" dirty="0" smtClean="0"/>
              <a:t>to</a:t>
            </a:r>
          </a:p>
          <a:p>
            <a:pPr algn="ctr" eaLnBrk="0" hangingPunct="0"/>
            <a:r>
              <a:rPr lang="en-US" sz="1800" dirty="0" smtClean="0"/>
              <a:t> Alice</a:t>
            </a:r>
            <a:endParaRPr lang="en-US" sz="1800" dirty="0"/>
          </a:p>
        </p:txBody>
      </p:sp>
      <p:sp>
        <p:nvSpPr>
          <p:cNvPr id="17416" name="Text Box 17"/>
          <p:cNvSpPr txBox="1">
            <a:spLocks noChangeArrowheads="1"/>
          </p:cNvSpPr>
          <p:nvPr/>
        </p:nvSpPr>
        <p:spPr bwMode="auto">
          <a:xfrm rot="-592765">
            <a:off x="6077858" y="3932516"/>
            <a:ext cx="2077813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smtClean="0"/>
              <a:t>alice@Business.com</a:t>
            </a:r>
            <a:endParaRPr lang="en-US" sz="1800" dirty="0"/>
          </a:p>
        </p:txBody>
      </p:sp>
      <p:sp>
        <p:nvSpPr>
          <p:cNvPr id="17417" name="Text Box 18"/>
          <p:cNvSpPr txBox="1">
            <a:spLocks noChangeArrowheads="1"/>
          </p:cNvSpPr>
          <p:nvPr/>
        </p:nvSpPr>
        <p:spPr bwMode="auto">
          <a:xfrm rot="-592765">
            <a:off x="5914107" y="3644900"/>
            <a:ext cx="1100137" cy="2778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dirty="0"/>
              <a:t>Valid until </a:t>
            </a:r>
            <a:r>
              <a:rPr lang="en-US" sz="1200" dirty="0" smtClean="0"/>
              <a:t>2012</a:t>
            </a:r>
            <a:endParaRPr lang="en-US" sz="1200" dirty="0"/>
          </a:p>
        </p:txBody>
      </p:sp>
      <p:sp>
        <p:nvSpPr>
          <p:cNvPr id="17418" name="Text Box 19"/>
          <p:cNvSpPr txBox="1">
            <a:spLocks noChangeArrowheads="1"/>
          </p:cNvSpPr>
          <p:nvPr/>
        </p:nvSpPr>
        <p:spPr bwMode="auto">
          <a:xfrm rot="-592765">
            <a:off x="5939815" y="3788182"/>
            <a:ext cx="192552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dirty="0"/>
              <a:t>Intended for </a:t>
            </a:r>
            <a:r>
              <a:rPr lang="en-US" sz="1200" dirty="0" smtClean="0"/>
              <a:t>digital signature</a:t>
            </a:r>
            <a:endParaRPr lang="en-US" sz="1200" dirty="0"/>
          </a:p>
        </p:txBody>
      </p:sp>
      <p:grpSp>
        <p:nvGrpSpPr>
          <p:cNvPr id="17419" name="Group 6"/>
          <p:cNvGrpSpPr>
            <a:grpSpLocks/>
          </p:cNvGrpSpPr>
          <p:nvPr/>
        </p:nvGrpSpPr>
        <p:grpSpPr bwMode="auto">
          <a:xfrm rot="-426541">
            <a:off x="7956550" y="3933825"/>
            <a:ext cx="622300" cy="1117600"/>
            <a:chOff x="1824" y="3600"/>
            <a:chExt cx="192" cy="292"/>
          </a:xfrm>
        </p:grpSpPr>
        <p:grpSp>
          <p:nvGrpSpPr>
            <p:cNvPr id="17420" name="Group 7"/>
            <p:cNvGrpSpPr>
              <a:grpSpLocks/>
            </p:cNvGrpSpPr>
            <p:nvPr/>
          </p:nvGrpSpPr>
          <p:grpSpPr bwMode="auto">
            <a:xfrm>
              <a:off x="1848" y="3700"/>
              <a:ext cx="144" cy="192"/>
              <a:chOff x="1872" y="3696"/>
              <a:chExt cx="144" cy="192"/>
            </a:xfrm>
          </p:grpSpPr>
          <p:sp>
            <p:nvSpPr>
              <p:cNvPr id="17422" name="AutoShape 8"/>
              <p:cNvSpPr>
                <a:spLocks noChangeArrowheads="1"/>
              </p:cNvSpPr>
              <p:nvPr/>
            </p:nvSpPr>
            <p:spPr bwMode="auto">
              <a:xfrm rot="-6828994">
                <a:off x="1892" y="3768"/>
                <a:ext cx="192" cy="48"/>
              </a:xfrm>
              <a:prstGeom prst="chevron">
                <a:avLst>
                  <a:gd name="adj" fmla="val 100000"/>
                </a:avLst>
              </a:prstGeom>
              <a:gradFill rotWithShape="0">
                <a:gsLst>
                  <a:gs pos="0">
                    <a:srgbClr val="BABADD"/>
                  </a:gs>
                  <a:gs pos="100000">
                    <a:srgbClr val="333399"/>
                  </a:gs>
                </a:gsLst>
                <a:lin ang="5400000" scaled="1"/>
              </a:gradFill>
              <a:ln w="317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CECECE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17423" name="AutoShape 9"/>
              <p:cNvSpPr>
                <a:spLocks noChangeArrowheads="1"/>
              </p:cNvSpPr>
              <p:nvPr/>
            </p:nvSpPr>
            <p:spPr bwMode="auto">
              <a:xfrm rot="6828994" flipH="1">
                <a:off x="1794" y="3768"/>
                <a:ext cx="192" cy="48"/>
              </a:xfrm>
              <a:prstGeom prst="chevron">
                <a:avLst>
                  <a:gd name="adj" fmla="val 100000"/>
                </a:avLst>
              </a:prstGeom>
              <a:gradFill rotWithShape="0">
                <a:gsLst>
                  <a:gs pos="0">
                    <a:srgbClr val="BABADD"/>
                  </a:gs>
                  <a:gs pos="100000">
                    <a:srgbClr val="333399"/>
                  </a:gs>
                </a:gsLst>
                <a:lin ang="5400000" scaled="1"/>
              </a:gradFill>
              <a:ln w="317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CECECE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sp>
          <p:nvSpPr>
            <p:cNvPr id="17421" name="AutoShape 10"/>
            <p:cNvSpPr>
              <a:spLocks noChangeArrowheads="1"/>
            </p:cNvSpPr>
            <p:nvPr/>
          </p:nvSpPr>
          <p:spPr bwMode="auto">
            <a:xfrm>
              <a:off x="1824" y="3600"/>
              <a:ext cx="192" cy="192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CC00"/>
                </a:gs>
                <a:gs pos="100000">
                  <a:srgbClr val="FFFFCC"/>
                </a:gs>
              </a:gsLst>
              <a:lin ang="18900000" scaled="1"/>
            </a:gradFill>
            <a:ln w="317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Main PKI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Certification Authority (CA)</a:t>
            </a:r>
          </a:p>
          <a:p>
            <a:pPr eaLnBrk="1" hangingPunct="1"/>
            <a:r>
              <a:rPr lang="en-US" smtClean="0"/>
              <a:t>Registration Authority (RA)</a:t>
            </a:r>
          </a:p>
          <a:p>
            <a:pPr eaLnBrk="1" hangingPunct="1"/>
            <a:r>
              <a:rPr lang="en-US" smtClean="0"/>
              <a:t>Certificate Repository</a:t>
            </a:r>
          </a:p>
          <a:p>
            <a:pPr eaLnBrk="1" hangingPunct="1"/>
            <a:r>
              <a:rPr lang="en-US" smtClean="0"/>
              <a:t>Certificate Revocation Point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4912B0-AB91-48D4-A90C-DD97C2638B02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18437" name="Group 77"/>
          <p:cNvGrpSpPr>
            <a:grpSpLocks/>
          </p:cNvGrpSpPr>
          <p:nvPr/>
        </p:nvGrpSpPr>
        <p:grpSpPr bwMode="auto">
          <a:xfrm>
            <a:off x="2914650" y="3635375"/>
            <a:ext cx="312738" cy="803275"/>
            <a:chOff x="2794" y="2069"/>
            <a:chExt cx="267" cy="687"/>
          </a:xfrm>
        </p:grpSpPr>
        <p:sp>
          <p:nvSpPr>
            <p:cNvPr id="18485" name="Oval 78"/>
            <p:cNvSpPr>
              <a:spLocks noChangeArrowheads="1"/>
            </p:cNvSpPr>
            <p:nvPr/>
          </p:nvSpPr>
          <p:spPr bwMode="auto">
            <a:xfrm>
              <a:off x="2868" y="2069"/>
              <a:ext cx="111" cy="11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8486" name="Freeform 79"/>
            <p:cNvSpPr>
              <a:spLocks/>
            </p:cNvSpPr>
            <p:nvPr/>
          </p:nvSpPr>
          <p:spPr bwMode="auto">
            <a:xfrm>
              <a:off x="2794" y="2199"/>
              <a:ext cx="267" cy="557"/>
            </a:xfrm>
            <a:custGeom>
              <a:avLst/>
              <a:gdLst>
                <a:gd name="T0" fmla="*/ 371 w 238"/>
                <a:gd name="T1" fmla="*/ 0 h 496"/>
                <a:gd name="T2" fmla="*/ 390 w 238"/>
                <a:gd name="T3" fmla="*/ 3 h 496"/>
                <a:gd name="T4" fmla="*/ 406 w 238"/>
                <a:gd name="T5" fmla="*/ 4 h 496"/>
                <a:gd name="T6" fmla="*/ 424 w 238"/>
                <a:gd name="T7" fmla="*/ 17 h 496"/>
                <a:gd name="T8" fmla="*/ 446 w 238"/>
                <a:gd name="T9" fmla="*/ 27 h 496"/>
                <a:gd name="T10" fmla="*/ 457 w 238"/>
                <a:gd name="T11" fmla="*/ 48 h 496"/>
                <a:gd name="T12" fmla="*/ 472 w 238"/>
                <a:gd name="T13" fmla="*/ 69 h 496"/>
                <a:gd name="T14" fmla="*/ 472 w 238"/>
                <a:gd name="T15" fmla="*/ 453 h 496"/>
                <a:gd name="T16" fmla="*/ 467 w 238"/>
                <a:gd name="T17" fmla="*/ 465 h 496"/>
                <a:gd name="T18" fmla="*/ 457 w 238"/>
                <a:gd name="T19" fmla="*/ 480 h 496"/>
                <a:gd name="T20" fmla="*/ 441 w 238"/>
                <a:gd name="T21" fmla="*/ 485 h 496"/>
                <a:gd name="T22" fmla="*/ 424 w 238"/>
                <a:gd name="T23" fmla="*/ 491 h 496"/>
                <a:gd name="T24" fmla="*/ 406 w 238"/>
                <a:gd name="T25" fmla="*/ 485 h 496"/>
                <a:gd name="T26" fmla="*/ 398 w 238"/>
                <a:gd name="T27" fmla="*/ 471 h 496"/>
                <a:gd name="T28" fmla="*/ 390 w 238"/>
                <a:gd name="T29" fmla="*/ 462 h 496"/>
                <a:gd name="T30" fmla="*/ 390 w 238"/>
                <a:gd name="T31" fmla="*/ 168 h 496"/>
                <a:gd name="T32" fmla="*/ 362 w 238"/>
                <a:gd name="T33" fmla="*/ 944 h 496"/>
                <a:gd name="T34" fmla="*/ 352 w 238"/>
                <a:gd name="T35" fmla="*/ 968 h 496"/>
                <a:gd name="T36" fmla="*/ 339 w 238"/>
                <a:gd name="T37" fmla="*/ 984 h 496"/>
                <a:gd name="T38" fmla="*/ 322 w 238"/>
                <a:gd name="T39" fmla="*/ 993 h 496"/>
                <a:gd name="T40" fmla="*/ 303 w 238"/>
                <a:gd name="T41" fmla="*/ 993 h 496"/>
                <a:gd name="T42" fmla="*/ 278 w 238"/>
                <a:gd name="T43" fmla="*/ 987 h 496"/>
                <a:gd name="T44" fmla="*/ 263 w 238"/>
                <a:gd name="T45" fmla="*/ 975 h 496"/>
                <a:gd name="T46" fmla="*/ 257 w 238"/>
                <a:gd name="T47" fmla="*/ 960 h 496"/>
                <a:gd name="T48" fmla="*/ 250 w 238"/>
                <a:gd name="T49" fmla="*/ 943 h 496"/>
                <a:gd name="T50" fmla="*/ 221 w 238"/>
                <a:gd name="T51" fmla="*/ 943 h 496"/>
                <a:gd name="T52" fmla="*/ 213 w 238"/>
                <a:gd name="T53" fmla="*/ 960 h 496"/>
                <a:gd name="T54" fmla="*/ 200 w 238"/>
                <a:gd name="T55" fmla="*/ 984 h 496"/>
                <a:gd name="T56" fmla="*/ 177 w 238"/>
                <a:gd name="T57" fmla="*/ 993 h 496"/>
                <a:gd name="T58" fmla="*/ 153 w 238"/>
                <a:gd name="T59" fmla="*/ 993 h 496"/>
                <a:gd name="T60" fmla="*/ 136 w 238"/>
                <a:gd name="T61" fmla="*/ 984 h 496"/>
                <a:gd name="T62" fmla="*/ 118 w 238"/>
                <a:gd name="T63" fmla="*/ 975 h 496"/>
                <a:gd name="T64" fmla="*/ 113 w 238"/>
                <a:gd name="T65" fmla="*/ 957 h 496"/>
                <a:gd name="T66" fmla="*/ 113 w 238"/>
                <a:gd name="T67" fmla="*/ 168 h 496"/>
                <a:gd name="T68" fmla="*/ 83 w 238"/>
                <a:gd name="T69" fmla="*/ 454 h 496"/>
                <a:gd name="T70" fmla="*/ 76 w 238"/>
                <a:gd name="T71" fmla="*/ 471 h 496"/>
                <a:gd name="T72" fmla="*/ 66 w 238"/>
                <a:gd name="T73" fmla="*/ 480 h 496"/>
                <a:gd name="T74" fmla="*/ 53 w 238"/>
                <a:gd name="T75" fmla="*/ 491 h 496"/>
                <a:gd name="T76" fmla="*/ 34 w 238"/>
                <a:gd name="T77" fmla="*/ 491 h 496"/>
                <a:gd name="T78" fmla="*/ 17 w 238"/>
                <a:gd name="T79" fmla="*/ 480 h 496"/>
                <a:gd name="T80" fmla="*/ 11 w 238"/>
                <a:gd name="T81" fmla="*/ 476 h 496"/>
                <a:gd name="T82" fmla="*/ 0 w 238"/>
                <a:gd name="T83" fmla="*/ 462 h 496"/>
                <a:gd name="T84" fmla="*/ 0 w 238"/>
                <a:gd name="T85" fmla="*/ 79 h 496"/>
                <a:gd name="T86" fmla="*/ 11 w 238"/>
                <a:gd name="T87" fmla="*/ 49 h 496"/>
                <a:gd name="T88" fmla="*/ 28 w 238"/>
                <a:gd name="T89" fmla="*/ 27 h 496"/>
                <a:gd name="T90" fmla="*/ 61 w 238"/>
                <a:gd name="T91" fmla="*/ 13 h 496"/>
                <a:gd name="T92" fmla="*/ 89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38"/>
                <a:gd name="T142" fmla="*/ 0 h 496"/>
                <a:gd name="T143" fmla="*/ 238 w 238"/>
                <a:gd name="T144" fmla="*/ 496 h 49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70"/>
          <p:cNvGrpSpPr>
            <a:grpSpLocks/>
          </p:cNvGrpSpPr>
          <p:nvPr/>
        </p:nvGrpSpPr>
        <p:grpSpPr bwMode="auto">
          <a:xfrm>
            <a:off x="1619250" y="3635375"/>
            <a:ext cx="312738" cy="803275"/>
            <a:chOff x="2794" y="2069"/>
            <a:chExt cx="267" cy="687"/>
          </a:xfrm>
        </p:grpSpPr>
        <p:sp>
          <p:nvSpPr>
            <p:cNvPr id="18483" name="Oval 71"/>
            <p:cNvSpPr>
              <a:spLocks noChangeArrowheads="1"/>
            </p:cNvSpPr>
            <p:nvPr/>
          </p:nvSpPr>
          <p:spPr bwMode="auto">
            <a:xfrm>
              <a:off x="2868" y="2069"/>
              <a:ext cx="111" cy="11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8484" name="Freeform 72"/>
            <p:cNvSpPr>
              <a:spLocks/>
            </p:cNvSpPr>
            <p:nvPr/>
          </p:nvSpPr>
          <p:spPr bwMode="auto">
            <a:xfrm>
              <a:off x="2794" y="2199"/>
              <a:ext cx="267" cy="557"/>
            </a:xfrm>
            <a:custGeom>
              <a:avLst/>
              <a:gdLst>
                <a:gd name="T0" fmla="*/ 371 w 238"/>
                <a:gd name="T1" fmla="*/ 0 h 496"/>
                <a:gd name="T2" fmla="*/ 390 w 238"/>
                <a:gd name="T3" fmla="*/ 3 h 496"/>
                <a:gd name="T4" fmla="*/ 406 w 238"/>
                <a:gd name="T5" fmla="*/ 4 h 496"/>
                <a:gd name="T6" fmla="*/ 424 w 238"/>
                <a:gd name="T7" fmla="*/ 17 h 496"/>
                <a:gd name="T8" fmla="*/ 446 w 238"/>
                <a:gd name="T9" fmla="*/ 27 h 496"/>
                <a:gd name="T10" fmla="*/ 457 w 238"/>
                <a:gd name="T11" fmla="*/ 48 h 496"/>
                <a:gd name="T12" fmla="*/ 472 w 238"/>
                <a:gd name="T13" fmla="*/ 69 h 496"/>
                <a:gd name="T14" fmla="*/ 472 w 238"/>
                <a:gd name="T15" fmla="*/ 453 h 496"/>
                <a:gd name="T16" fmla="*/ 467 w 238"/>
                <a:gd name="T17" fmla="*/ 465 h 496"/>
                <a:gd name="T18" fmla="*/ 457 w 238"/>
                <a:gd name="T19" fmla="*/ 480 h 496"/>
                <a:gd name="T20" fmla="*/ 441 w 238"/>
                <a:gd name="T21" fmla="*/ 485 h 496"/>
                <a:gd name="T22" fmla="*/ 424 w 238"/>
                <a:gd name="T23" fmla="*/ 491 h 496"/>
                <a:gd name="T24" fmla="*/ 406 w 238"/>
                <a:gd name="T25" fmla="*/ 485 h 496"/>
                <a:gd name="T26" fmla="*/ 398 w 238"/>
                <a:gd name="T27" fmla="*/ 471 h 496"/>
                <a:gd name="T28" fmla="*/ 390 w 238"/>
                <a:gd name="T29" fmla="*/ 462 h 496"/>
                <a:gd name="T30" fmla="*/ 390 w 238"/>
                <a:gd name="T31" fmla="*/ 168 h 496"/>
                <a:gd name="T32" fmla="*/ 362 w 238"/>
                <a:gd name="T33" fmla="*/ 944 h 496"/>
                <a:gd name="T34" fmla="*/ 352 w 238"/>
                <a:gd name="T35" fmla="*/ 968 h 496"/>
                <a:gd name="T36" fmla="*/ 339 w 238"/>
                <a:gd name="T37" fmla="*/ 984 h 496"/>
                <a:gd name="T38" fmla="*/ 322 w 238"/>
                <a:gd name="T39" fmla="*/ 993 h 496"/>
                <a:gd name="T40" fmla="*/ 303 w 238"/>
                <a:gd name="T41" fmla="*/ 993 h 496"/>
                <a:gd name="T42" fmla="*/ 278 w 238"/>
                <a:gd name="T43" fmla="*/ 987 h 496"/>
                <a:gd name="T44" fmla="*/ 263 w 238"/>
                <a:gd name="T45" fmla="*/ 975 h 496"/>
                <a:gd name="T46" fmla="*/ 257 w 238"/>
                <a:gd name="T47" fmla="*/ 960 h 496"/>
                <a:gd name="T48" fmla="*/ 250 w 238"/>
                <a:gd name="T49" fmla="*/ 943 h 496"/>
                <a:gd name="T50" fmla="*/ 221 w 238"/>
                <a:gd name="T51" fmla="*/ 943 h 496"/>
                <a:gd name="T52" fmla="*/ 213 w 238"/>
                <a:gd name="T53" fmla="*/ 960 h 496"/>
                <a:gd name="T54" fmla="*/ 200 w 238"/>
                <a:gd name="T55" fmla="*/ 984 h 496"/>
                <a:gd name="T56" fmla="*/ 177 w 238"/>
                <a:gd name="T57" fmla="*/ 993 h 496"/>
                <a:gd name="T58" fmla="*/ 153 w 238"/>
                <a:gd name="T59" fmla="*/ 993 h 496"/>
                <a:gd name="T60" fmla="*/ 136 w 238"/>
                <a:gd name="T61" fmla="*/ 984 h 496"/>
                <a:gd name="T62" fmla="*/ 118 w 238"/>
                <a:gd name="T63" fmla="*/ 975 h 496"/>
                <a:gd name="T64" fmla="*/ 113 w 238"/>
                <a:gd name="T65" fmla="*/ 957 h 496"/>
                <a:gd name="T66" fmla="*/ 113 w 238"/>
                <a:gd name="T67" fmla="*/ 168 h 496"/>
                <a:gd name="T68" fmla="*/ 83 w 238"/>
                <a:gd name="T69" fmla="*/ 454 h 496"/>
                <a:gd name="T70" fmla="*/ 76 w 238"/>
                <a:gd name="T71" fmla="*/ 471 h 496"/>
                <a:gd name="T72" fmla="*/ 66 w 238"/>
                <a:gd name="T73" fmla="*/ 480 h 496"/>
                <a:gd name="T74" fmla="*/ 53 w 238"/>
                <a:gd name="T75" fmla="*/ 491 h 496"/>
                <a:gd name="T76" fmla="*/ 34 w 238"/>
                <a:gd name="T77" fmla="*/ 491 h 496"/>
                <a:gd name="T78" fmla="*/ 17 w 238"/>
                <a:gd name="T79" fmla="*/ 480 h 496"/>
                <a:gd name="T80" fmla="*/ 11 w 238"/>
                <a:gd name="T81" fmla="*/ 476 h 496"/>
                <a:gd name="T82" fmla="*/ 0 w 238"/>
                <a:gd name="T83" fmla="*/ 462 h 496"/>
                <a:gd name="T84" fmla="*/ 0 w 238"/>
                <a:gd name="T85" fmla="*/ 79 h 496"/>
                <a:gd name="T86" fmla="*/ 11 w 238"/>
                <a:gd name="T87" fmla="*/ 49 h 496"/>
                <a:gd name="T88" fmla="*/ 28 w 238"/>
                <a:gd name="T89" fmla="*/ 27 h 496"/>
                <a:gd name="T90" fmla="*/ 61 w 238"/>
                <a:gd name="T91" fmla="*/ 13 h 496"/>
                <a:gd name="T92" fmla="*/ 89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38"/>
                <a:gd name="T142" fmla="*/ 0 h 496"/>
                <a:gd name="T143" fmla="*/ 238 w 238"/>
                <a:gd name="T144" fmla="*/ 496 h 49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Line 69"/>
          <p:cNvSpPr>
            <a:spLocks noChangeShapeType="1"/>
          </p:cNvSpPr>
          <p:nvPr/>
        </p:nvSpPr>
        <p:spPr bwMode="auto">
          <a:xfrm flipV="1">
            <a:off x="2627313" y="4006850"/>
            <a:ext cx="0" cy="9144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19"/>
          <p:cNvSpPr>
            <a:spLocks noChangeShapeType="1"/>
          </p:cNvSpPr>
          <p:nvPr/>
        </p:nvSpPr>
        <p:spPr bwMode="auto">
          <a:xfrm>
            <a:off x="685800" y="4899025"/>
            <a:ext cx="7772400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20"/>
          <p:cNvSpPr>
            <a:spLocks noChangeShapeType="1"/>
          </p:cNvSpPr>
          <p:nvPr/>
        </p:nvSpPr>
        <p:spPr bwMode="auto">
          <a:xfrm flipV="1">
            <a:off x="1331913" y="3984625"/>
            <a:ext cx="0" cy="9144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21"/>
          <p:cNvSpPr>
            <a:spLocks noChangeShapeType="1"/>
          </p:cNvSpPr>
          <p:nvPr/>
        </p:nvSpPr>
        <p:spPr bwMode="auto">
          <a:xfrm flipV="1">
            <a:off x="4129088" y="3984625"/>
            <a:ext cx="0" cy="9144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3824288" y="3887788"/>
            <a:ext cx="609600" cy="685800"/>
          </a:xfrm>
          <a:prstGeom prst="can">
            <a:avLst>
              <a:gd name="adj" fmla="val 28125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1042988" y="3862388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900113" y="3141663"/>
            <a:ext cx="996950" cy="5810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sz="1600"/>
              <a:t>Certificate</a:t>
            </a:r>
            <a:br>
              <a:rPr lang="fr-CA" sz="1600"/>
            </a:br>
            <a:r>
              <a:rPr lang="fr-CA" sz="1600"/>
              <a:t>Authority</a:t>
            </a:r>
            <a:endParaRPr lang="fr-CA" sz="1600" noProof="1"/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3671888" y="3154363"/>
            <a:ext cx="1052512" cy="5810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sz="1600"/>
              <a:t>Certificate</a:t>
            </a:r>
            <a:br>
              <a:rPr lang="fr-CA" sz="1600"/>
            </a:br>
            <a:r>
              <a:rPr lang="fr-CA" sz="1600"/>
              <a:t>Repository</a:t>
            </a:r>
            <a:endParaRPr lang="fr-CA" sz="1600" noProof="1"/>
          </a:p>
        </p:txBody>
      </p:sp>
      <p:grpSp>
        <p:nvGrpSpPr>
          <p:cNvPr id="18447" name="Group 22"/>
          <p:cNvGrpSpPr>
            <a:grpSpLocks/>
          </p:cNvGrpSpPr>
          <p:nvPr/>
        </p:nvGrpSpPr>
        <p:grpSpPr bwMode="auto">
          <a:xfrm>
            <a:off x="4114800" y="3811588"/>
            <a:ext cx="533400" cy="374650"/>
            <a:chOff x="2105" y="3009"/>
            <a:chExt cx="815" cy="575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18478" name="Group 24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18479" name="Group 25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18481" name="AutoShape 26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18482" name="AutoShape 27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18480" name="AutoShape 28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18448" name="Group 29"/>
          <p:cNvGrpSpPr>
            <a:grpSpLocks/>
          </p:cNvGrpSpPr>
          <p:nvPr/>
        </p:nvGrpSpPr>
        <p:grpSpPr bwMode="auto">
          <a:xfrm>
            <a:off x="4267200" y="4040188"/>
            <a:ext cx="533400" cy="374650"/>
            <a:chOff x="2105" y="3009"/>
            <a:chExt cx="815" cy="575"/>
          </a:xfrm>
        </p:grpSpPr>
        <p:sp>
          <p:nvSpPr>
            <p:cNvPr id="11294" name="AutoShape 30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18472" name="Group 31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18473" name="Group 32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18475" name="AutoShape 33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18476" name="AutoShape 34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18474" name="AutoShape 35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18449" name="Group 36"/>
          <p:cNvGrpSpPr>
            <a:grpSpLocks/>
          </p:cNvGrpSpPr>
          <p:nvPr/>
        </p:nvGrpSpPr>
        <p:grpSpPr bwMode="auto">
          <a:xfrm>
            <a:off x="4419600" y="4268788"/>
            <a:ext cx="533400" cy="374650"/>
            <a:chOff x="2105" y="3009"/>
            <a:chExt cx="815" cy="575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18466" name="Group 38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18467" name="Group 39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18469" name="AutoShape 40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18470" name="AutoShape 41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18468" name="AutoShape 42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sp>
        <p:nvSpPr>
          <p:cNvPr id="18450" name="Line 43"/>
          <p:cNvSpPr>
            <a:spLocks noChangeShapeType="1"/>
          </p:cNvSpPr>
          <p:nvPr/>
        </p:nvSpPr>
        <p:spPr bwMode="auto">
          <a:xfrm flipV="1">
            <a:off x="6553200" y="3984625"/>
            <a:ext cx="0" cy="9144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AutoShape 44"/>
          <p:cNvSpPr>
            <a:spLocks noChangeArrowheads="1"/>
          </p:cNvSpPr>
          <p:nvPr/>
        </p:nvSpPr>
        <p:spPr bwMode="auto">
          <a:xfrm>
            <a:off x="6248400" y="3887788"/>
            <a:ext cx="609600" cy="685800"/>
          </a:xfrm>
          <a:prstGeom prst="can">
            <a:avLst>
              <a:gd name="adj" fmla="val 28125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1310" name="AutoShape 46"/>
          <p:cNvSpPr>
            <a:spLocks noChangeArrowheads="1"/>
          </p:cNvSpPr>
          <p:nvPr/>
        </p:nvSpPr>
        <p:spPr bwMode="auto">
          <a:xfrm rot="-572827">
            <a:off x="6553200" y="3887788"/>
            <a:ext cx="914400" cy="723900"/>
          </a:xfrm>
          <a:prstGeom prst="verticalScroll">
            <a:avLst>
              <a:gd name="adj" fmla="val 25000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8453" name="Text Box 52"/>
          <p:cNvSpPr txBox="1">
            <a:spLocks noChangeArrowheads="1"/>
          </p:cNvSpPr>
          <p:nvPr/>
        </p:nvSpPr>
        <p:spPr bwMode="auto">
          <a:xfrm>
            <a:off x="5776913" y="3217863"/>
            <a:ext cx="1543050" cy="5810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sz="1600"/>
              <a:t>Certificate</a:t>
            </a:r>
            <a:br>
              <a:rPr lang="fr-CA" sz="1600"/>
            </a:br>
            <a:r>
              <a:rPr lang="fr-CA" sz="1600"/>
              <a:t>Revocation Point</a:t>
            </a:r>
            <a:endParaRPr lang="fr-CA" sz="1600" noProof="1"/>
          </a:p>
        </p:txBody>
      </p:sp>
      <p:sp>
        <p:nvSpPr>
          <p:cNvPr id="18454" name="Text Box 53"/>
          <p:cNvSpPr txBox="1">
            <a:spLocks noChangeArrowheads="1"/>
          </p:cNvSpPr>
          <p:nvPr/>
        </p:nvSpPr>
        <p:spPr bwMode="auto">
          <a:xfrm rot="-624650">
            <a:off x="6781800" y="4116388"/>
            <a:ext cx="527050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sz="1600"/>
              <a:t>CRL</a:t>
            </a:r>
            <a:endParaRPr lang="fr-CA" sz="1600" noProof="1"/>
          </a:p>
        </p:txBody>
      </p:sp>
      <p:sp>
        <p:nvSpPr>
          <p:cNvPr id="18455" name="Text Box 57"/>
          <p:cNvSpPr txBox="1">
            <a:spLocks noChangeArrowheads="1"/>
          </p:cNvSpPr>
          <p:nvPr/>
        </p:nvSpPr>
        <p:spPr bwMode="auto">
          <a:xfrm>
            <a:off x="3276600" y="5051425"/>
            <a:ext cx="1676400" cy="8382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 eaLnBrk="0" hangingPunct="0"/>
            <a:r>
              <a:rPr lang="fr-CA" sz="1600"/>
              <a:t>i.e. X500, LDAP, Active Directory, Web Servers, NDS</a:t>
            </a:r>
            <a:endParaRPr lang="fr-CA" sz="1600" noProof="1"/>
          </a:p>
        </p:txBody>
      </p:sp>
      <p:sp>
        <p:nvSpPr>
          <p:cNvPr id="18456" name="Text Box 58"/>
          <p:cNvSpPr txBox="1">
            <a:spLocks noChangeArrowheads="1"/>
          </p:cNvSpPr>
          <p:nvPr/>
        </p:nvSpPr>
        <p:spPr bwMode="auto">
          <a:xfrm>
            <a:off x="914400" y="5051425"/>
            <a:ext cx="2133600" cy="8382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 eaLnBrk="0" hangingPunct="0"/>
            <a:r>
              <a:rPr lang="fr-CA" sz="1600"/>
              <a:t>i.e. Verisign, Entrust, Microsoft, Baltimore, Novell</a:t>
            </a:r>
            <a:endParaRPr lang="fr-CA" sz="1600" noProof="1"/>
          </a:p>
        </p:txBody>
      </p:sp>
      <p:sp>
        <p:nvSpPr>
          <p:cNvPr id="18457" name="Text Box 59"/>
          <p:cNvSpPr txBox="1">
            <a:spLocks noChangeArrowheads="1"/>
          </p:cNvSpPr>
          <p:nvPr/>
        </p:nvSpPr>
        <p:spPr bwMode="auto">
          <a:xfrm>
            <a:off x="5638800" y="5051425"/>
            <a:ext cx="1676400" cy="8382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 eaLnBrk="0" hangingPunct="0"/>
            <a:r>
              <a:rPr lang="fr-CA" sz="1600"/>
              <a:t>i.e. LDAP, FTP, HTTP, OCSP</a:t>
            </a:r>
            <a:endParaRPr lang="fr-CA" sz="1600" noProof="1"/>
          </a:p>
        </p:txBody>
      </p:sp>
      <p:grpSp>
        <p:nvGrpSpPr>
          <p:cNvPr id="18458" name="Group 62"/>
          <p:cNvGrpSpPr>
            <a:grpSpLocks/>
          </p:cNvGrpSpPr>
          <p:nvPr/>
        </p:nvGrpSpPr>
        <p:grpSpPr bwMode="auto">
          <a:xfrm rot="-426541">
            <a:off x="7162800" y="4421188"/>
            <a:ext cx="153988" cy="233362"/>
            <a:chOff x="1824" y="3600"/>
            <a:chExt cx="192" cy="292"/>
          </a:xfrm>
        </p:grpSpPr>
        <p:grpSp>
          <p:nvGrpSpPr>
            <p:cNvPr id="18461" name="Group 63"/>
            <p:cNvGrpSpPr>
              <a:grpSpLocks/>
            </p:cNvGrpSpPr>
            <p:nvPr/>
          </p:nvGrpSpPr>
          <p:grpSpPr bwMode="auto">
            <a:xfrm>
              <a:off x="1848" y="3700"/>
              <a:ext cx="144" cy="192"/>
              <a:chOff x="1872" y="3696"/>
              <a:chExt cx="144" cy="192"/>
            </a:xfrm>
          </p:grpSpPr>
          <p:sp>
            <p:nvSpPr>
              <p:cNvPr id="18463" name="AutoShape 64"/>
              <p:cNvSpPr>
                <a:spLocks noChangeArrowheads="1"/>
              </p:cNvSpPr>
              <p:nvPr/>
            </p:nvSpPr>
            <p:spPr bwMode="auto">
              <a:xfrm rot="-6828994">
                <a:off x="1891" y="3746"/>
                <a:ext cx="203" cy="49"/>
              </a:xfrm>
              <a:prstGeom prst="chevron">
                <a:avLst>
                  <a:gd name="adj" fmla="val 100004"/>
                </a:avLst>
              </a:prstGeom>
              <a:gradFill rotWithShape="0">
                <a:gsLst>
                  <a:gs pos="0">
                    <a:srgbClr val="BABADD"/>
                  </a:gs>
                  <a:gs pos="100000">
                    <a:srgbClr val="333399"/>
                  </a:gs>
                </a:gsLst>
                <a:lin ang="5400000" scaled="1"/>
              </a:gradFill>
              <a:ln w="317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CECECE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18464" name="AutoShape 65"/>
              <p:cNvSpPr>
                <a:spLocks noChangeArrowheads="1"/>
              </p:cNvSpPr>
              <p:nvPr/>
            </p:nvSpPr>
            <p:spPr bwMode="auto">
              <a:xfrm rot="6828994" flipH="1">
                <a:off x="1787" y="3749"/>
                <a:ext cx="203" cy="49"/>
              </a:xfrm>
              <a:prstGeom prst="chevron">
                <a:avLst>
                  <a:gd name="adj" fmla="val 100004"/>
                </a:avLst>
              </a:prstGeom>
              <a:gradFill rotWithShape="0">
                <a:gsLst>
                  <a:gs pos="0">
                    <a:srgbClr val="BABADD"/>
                  </a:gs>
                  <a:gs pos="100000">
                    <a:srgbClr val="333399"/>
                  </a:gs>
                </a:gsLst>
                <a:lin ang="5400000" scaled="1"/>
              </a:gradFill>
              <a:ln w="317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CECECE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sp>
          <p:nvSpPr>
            <p:cNvPr id="18462" name="AutoShape 66"/>
            <p:cNvSpPr>
              <a:spLocks noChangeArrowheads="1"/>
            </p:cNvSpPr>
            <p:nvPr/>
          </p:nvSpPr>
          <p:spPr bwMode="auto">
            <a:xfrm>
              <a:off x="1824" y="3600"/>
              <a:ext cx="192" cy="192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CC00"/>
                </a:gs>
                <a:gs pos="100000">
                  <a:srgbClr val="FFFFCC"/>
                </a:gs>
              </a:gsLst>
              <a:lin ang="18900000" scaled="1"/>
            </a:gradFill>
            <a:ln w="317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11331" name="AutoShape 67"/>
          <p:cNvSpPr>
            <a:spLocks noChangeArrowheads="1"/>
          </p:cNvSpPr>
          <p:nvPr/>
        </p:nvSpPr>
        <p:spPr bwMode="auto">
          <a:xfrm>
            <a:off x="2341563" y="3884613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8460" name="Text Box 68"/>
          <p:cNvSpPr txBox="1">
            <a:spLocks noChangeArrowheads="1"/>
          </p:cNvSpPr>
          <p:nvPr/>
        </p:nvSpPr>
        <p:spPr bwMode="auto">
          <a:xfrm>
            <a:off x="2122488" y="3141663"/>
            <a:ext cx="1154112" cy="5810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sz="1600"/>
              <a:t>Registration</a:t>
            </a:r>
            <a:br>
              <a:rPr lang="fr-CA" sz="1600"/>
            </a:br>
            <a:r>
              <a:rPr lang="fr-CA" sz="1600"/>
              <a:t>Authority</a:t>
            </a:r>
            <a:endParaRPr lang="fr-CA" sz="16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Cryptography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Cryptography is the use of mathematical algorithms and processes to transform intelligible plain text/data into cipher text, and vice versa.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It can be used for:</a:t>
            </a:r>
          </a:p>
          <a:p>
            <a:pPr lvl="1" eaLnBrk="1" hangingPunct="1"/>
            <a:r>
              <a:rPr lang="en-US" sz="1800" dirty="0" smtClean="0"/>
              <a:t>Confidentiality (Data Encryption)</a:t>
            </a:r>
          </a:p>
          <a:p>
            <a:pPr lvl="1" eaLnBrk="1" hangingPunct="1"/>
            <a:r>
              <a:rPr lang="en-US" sz="1800" dirty="0" smtClean="0"/>
              <a:t>Non-repudiation (Digital Signature)</a:t>
            </a:r>
          </a:p>
          <a:p>
            <a:pPr lvl="1" eaLnBrk="1" hangingPunct="1"/>
            <a:r>
              <a:rPr lang="en-US" sz="1800" dirty="0" smtClean="0"/>
              <a:t>Data integrity (Cryptographic Hashes and Digital Signatures)</a:t>
            </a:r>
          </a:p>
          <a:p>
            <a:pPr lvl="1" eaLnBrk="1" hangingPunct="1"/>
            <a:r>
              <a:rPr lang="en-US" sz="1800" dirty="0" smtClean="0"/>
              <a:t>Authentication for people, applications, and services (Digital Signature)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can be used when:</a:t>
            </a:r>
          </a:p>
          <a:p>
            <a:pPr lvl="1" eaLnBrk="1" hangingPunct="1"/>
            <a:r>
              <a:rPr lang="en-US" sz="1800" dirty="0" smtClean="0"/>
              <a:t>Storing and Retrieving Data</a:t>
            </a:r>
          </a:p>
          <a:p>
            <a:pPr lvl="1" eaLnBrk="1" hangingPunct="1"/>
            <a:r>
              <a:rPr lang="en-US" sz="1800" dirty="0" smtClean="0"/>
              <a:t>Transmitting Data</a:t>
            </a:r>
          </a:p>
          <a:p>
            <a:pPr lvl="1" eaLnBrk="1" hangingPunct="1"/>
            <a:r>
              <a:rPr lang="en-US" sz="1800" dirty="0" smtClean="0"/>
              <a:t>Verifying Data Received</a:t>
            </a:r>
          </a:p>
          <a:p>
            <a:pPr lvl="1" eaLnBrk="1" hangingPunct="1"/>
            <a:r>
              <a:rPr lang="en-US" sz="1800" dirty="0" smtClean="0"/>
              <a:t>Gaining access to Data or Services (Access Control Systems)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EAE6ED-6707-426A-BA0B-344B905B361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Hierarchy of Certification Authorities</a:t>
            </a:r>
          </a:p>
        </p:txBody>
      </p:sp>
      <p:sp>
        <p:nvSpPr>
          <p:cNvPr id="3789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A876BA-B8A4-449F-82DC-71CD2A64B88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715" name="Rectangle 139"/>
          <p:cNvSpPr>
            <a:spLocks noChangeArrowheads="1"/>
          </p:cNvSpPr>
          <p:nvPr/>
        </p:nvSpPr>
        <p:spPr bwMode="auto">
          <a:xfrm>
            <a:off x="304800" y="1219200"/>
            <a:ext cx="7162800" cy="4953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3657600" y="1371600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A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905000" y="2438400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B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4267200" y="2438400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C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867400" y="2438400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D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990600" y="3657600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E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2438400" y="3657600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F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4114800" y="3657600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G</a:t>
            </a: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5715000" y="3657600"/>
            <a:ext cx="685800" cy="6096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F0E86"/>
              </a:gs>
              <a:gs pos="50000">
                <a:schemeClr val="bg1"/>
              </a:gs>
              <a:gs pos="100000">
                <a:srgbClr val="1F0E8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H</a:t>
            </a:r>
          </a:p>
        </p:txBody>
      </p:sp>
      <p:grpSp>
        <p:nvGrpSpPr>
          <p:cNvPr id="37902" name="Group 27"/>
          <p:cNvGrpSpPr>
            <a:grpSpLocks/>
          </p:cNvGrpSpPr>
          <p:nvPr/>
        </p:nvGrpSpPr>
        <p:grpSpPr bwMode="auto">
          <a:xfrm>
            <a:off x="1600200" y="5029200"/>
            <a:ext cx="681038" cy="727075"/>
            <a:chOff x="2056" y="2056"/>
            <a:chExt cx="1060" cy="1133"/>
          </a:xfrm>
        </p:grpSpPr>
        <p:grpSp>
          <p:nvGrpSpPr>
            <p:cNvPr id="38069" name="Group 28"/>
            <p:cNvGrpSpPr>
              <a:grpSpLocks/>
            </p:cNvGrpSpPr>
            <p:nvPr/>
          </p:nvGrpSpPr>
          <p:grpSpPr bwMode="auto">
            <a:xfrm>
              <a:off x="2056" y="2056"/>
              <a:ext cx="626" cy="1012"/>
              <a:chOff x="934" y="830"/>
              <a:chExt cx="626" cy="1012"/>
            </a:xfrm>
          </p:grpSpPr>
          <p:sp>
            <p:nvSpPr>
              <p:cNvPr id="38082" name="Freeform 29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4 h 536"/>
                  <a:gd name="T2" fmla="*/ 0 w 1252"/>
                  <a:gd name="T3" fmla="*/ 5 h 536"/>
                  <a:gd name="T4" fmla="*/ 7 w 1252"/>
                  <a:gd name="T5" fmla="*/ 7 h 536"/>
                  <a:gd name="T6" fmla="*/ 16 w 1252"/>
                  <a:gd name="T7" fmla="*/ 1 h 536"/>
                  <a:gd name="T8" fmla="*/ 16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2"/>
                  <a:gd name="T16" fmla="*/ 0 h 536"/>
                  <a:gd name="T17" fmla="*/ 1252 w 1252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083" name="Group 30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38084" name="Freeform 31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4 h 449"/>
                    <a:gd name="T2" fmla="*/ 7 w 1291"/>
                    <a:gd name="T3" fmla="*/ 6 h 449"/>
                    <a:gd name="T4" fmla="*/ 16 w 1291"/>
                    <a:gd name="T5" fmla="*/ 1 h 449"/>
                    <a:gd name="T6" fmla="*/ 9 w 1291"/>
                    <a:gd name="T7" fmla="*/ 0 h 449"/>
                    <a:gd name="T8" fmla="*/ 0 w 1291"/>
                    <a:gd name="T9" fmla="*/ 4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85" name="Freeform 32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4 h 1916"/>
                    <a:gd name="T2" fmla="*/ 0 w 729"/>
                    <a:gd name="T3" fmla="*/ 25 h 1916"/>
                    <a:gd name="T4" fmla="*/ 9 w 729"/>
                    <a:gd name="T5" fmla="*/ 19 h 1916"/>
                    <a:gd name="T6" fmla="*/ 9 w 729"/>
                    <a:gd name="T7" fmla="*/ 0 h 1916"/>
                    <a:gd name="T8" fmla="*/ 0 w 729"/>
                    <a:gd name="T9" fmla="*/ 4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86" name="Freeform 33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7 w 577"/>
                    <a:gd name="T1" fmla="*/ 2 h 1728"/>
                    <a:gd name="T2" fmla="*/ 7 w 577"/>
                    <a:gd name="T3" fmla="*/ 22 h 1728"/>
                    <a:gd name="T4" fmla="*/ 0 w 577"/>
                    <a:gd name="T5" fmla="*/ 20 h 1728"/>
                    <a:gd name="T6" fmla="*/ 0 w 577"/>
                    <a:gd name="T7" fmla="*/ 0 h 1728"/>
                    <a:gd name="T8" fmla="*/ 7 w 577"/>
                    <a:gd name="T9" fmla="*/ 2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87" name="Line 34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88" name="Oval 35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8089" name="Line 36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90" name="Line 37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91" name="Line 38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92" name="Line 39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93" name="Freeform 40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8 h 733"/>
                    <a:gd name="T2" fmla="*/ 5 w 397"/>
                    <a:gd name="T3" fmla="*/ 9 h 733"/>
                    <a:gd name="T4" fmla="*/ 5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4" name="Freeform 41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6 w 453"/>
                    <a:gd name="T1" fmla="*/ 1 h 1278"/>
                    <a:gd name="T2" fmla="*/ 0 w 453"/>
                    <a:gd name="T3" fmla="*/ 0 h 1278"/>
                    <a:gd name="T4" fmla="*/ 0 w 453"/>
                    <a:gd name="T5" fmla="*/ 16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5" name="Freeform 42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5 w 402"/>
                    <a:gd name="T1" fmla="*/ 1 h 726"/>
                    <a:gd name="T2" fmla="*/ 0 w 402"/>
                    <a:gd name="T3" fmla="*/ 0 h 726"/>
                    <a:gd name="T4" fmla="*/ 0 w 402"/>
                    <a:gd name="T5" fmla="*/ 9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6" name="Line 43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97" name="Line 44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98" name="Line 45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99" name="Freeform 46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2 w 152"/>
                    <a:gd name="T5" fmla="*/ 1 h 82"/>
                    <a:gd name="T6" fmla="*/ 2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00" name="Line 47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101" name="Freeform 48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4 w 351"/>
                    <a:gd name="T5" fmla="*/ 0 h 183"/>
                    <a:gd name="T6" fmla="*/ 4 w 351"/>
                    <a:gd name="T7" fmla="*/ 1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02" name="Freeform 49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 h 182"/>
                    <a:gd name="T2" fmla="*/ 0 w 351"/>
                    <a:gd name="T3" fmla="*/ 0 h 182"/>
                    <a:gd name="T4" fmla="*/ 4 w 351"/>
                    <a:gd name="T5" fmla="*/ 1 h 182"/>
                    <a:gd name="T6" fmla="*/ 4 w 351"/>
                    <a:gd name="T7" fmla="*/ 2 h 182"/>
                    <a:gd name="T8" fmla="*/ 0 w 351"/>
                    <a:gd name="T9" fmla="*/ 1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03" name="Freeform 50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4 w 351"/>
                    <a:gd name="T5" fmla="*/ 0 h 182"/>
                    <a:gd name="T6" fmla="*/ 4 w 351"/>
                    <a:gd name="T7" fmla="*/ 1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04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105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106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070" name="Group 54"/>
            <p:cNvGrpSpPr>
              <a:grpSpLocks/>
            </p:cNvGrpSpPr>
            <p:nvPr/>
          </p:nvGrpSpPr>
          <p:grpSpPr bwMode="auto">
            <a:xfrm>
              <a:off x="2402" y="2517"/>
              <a:ext cx="714" cy="672"/>
              <a:chOff x="2004" y="885"/>
              <a:chExt cx="714" cy="672"/>
            </a:xfrm>
          </p:grpSpPr>
          <p:sp>
            <p:nvSpPr>
              <p:cNvPr id="38071" name="Freeform 55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72" name="Freeform 56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73" name="Oval 57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38074" name="Freeform 58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2 w 646"/>
                  <a:gd name="T3" fmla="*/ 4 h 180"/>
                  <a:gd name="T4" fmla="*/ 68 w 646"/>
                  <a:gd name="T5" fmla="*/ 21 h 180"/>
                  <a:gd name="T6" fmla="*/ 76 w 646"/>
                  <a:gd name="T7" fmla="*/ 1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75" name="Freeform 59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72 w 808"/>
                  <a:gd name="T1" fmla="*/ 86 h 746"/>
                  <a:gd name="T2" fmla="*/ 94 w 808"/>
                  <a:gd name="T3" fmla="*/ 60 h 746"/>
                  <a:gd name="T4" fmla="*/ 94 w 808"/>
                  <a:gd name="T5" fmla="*/ 12 h 746"/>
                  <a:gd name="T6" fmla="*/ 39 w 808"/>
                  <a:gd name="T7" fmla="*/ 0 h 746"/>
                  <a:gd name="T8" fmla="*/ 0 w 808"/>
                  <a:gd name="T9" fmla="*/ 6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76" name="Freeform 60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52 h 644"/>
                  <a:gd name="T2" fmla="*/ 0 w 144"/>
                  <a:gd name="T3" fmla="*/ 19 h 644"/>
                  <a:gd name="T4" fmla="*/ 34 w 144"/>
                  <a:gd name="T5" fmla="*/ 0 h 644"/>
                  <a:gd name="T6" fmla="*/ 34 w 144"/>
                  <a:gd name="T7" fmla="*/ 130 h 644"/>
                  <a:gd name="T8" fmla="*/ 0 w 144"/>
                  <a:gd name="T9" fmla="*/ 15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77" name="Freeform 61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52 w 782"/>
                  <a:gd name="T1" fmla="*/ 51 h 219"/>
                  <a:gd name="T2" fmla="*/ 0 w 782"/>
                  <a:gd name="T3" fmla="*/ 16 h 219"/>
                  <a:gd name="T4" fmla="*/ 38 w 782"/>
                  <a:gd name="T5" fmla="*/ 0 h 219"/>
                  <a:gd name="T6" fmla="*/ 186 w 782"/>
                  <a:gd name="T7" fmla="*/ 33 h 219"/>
                  <a:gd name="T8" fmla="*/ 152 w 782"/>
                  <a:gd name="T9" fmla="*/ 5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78" name="Freeform 62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116 w 672"/>
                  <a:gd name="T1" fmla="*/ 134 h 754"/>
                  <a:gd name="T2" fmla="*/ 116 w 672"/>
                  <a:gd name="T3" fmla="*/ 29 h 754"/>
                  <a:gd name="T4" fmla="*/ 0 w 672"/>
                  <a:gd name="T5" fmla="*/ 0 h 754"/>
                  <a:gd name="T6" fmla="*/ 0 w 672"/>
                  <a:gd name="T7" fmla="*/ 104 h 754"/>
                  <a:gd name="T8" fmla="*/ 116 w 672"/>
                  <a:gd name="T9" fmla="*/ 13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79" name="Freeform 63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206 w 491"/>
                  <a:gd name="T1" fmla="*/ 199 h 549"/>
                  <a:gd name="T2" fmla="*/ 206 w 491"/>
                  <a:gd name="T3" fmla="*/ 43 h 549"/>
                  <a:gd name="T4" fmla="*/ 0 w 491"/>
                  <a:gd name="T5" fmla="*/ 0 h 549"/>
                  <a:gd name="T6" fmla="*/ 0 w 491"/>
                  <a:gd name="T7" fmla="*/ 155 h 549"/>
                  <a:gd name="T8" fmla="*/ 206 w 491"/>
                  <a:gd name="T9" fmla="*/ 199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80" name="Freeform 64"/>
              <p:cNvSpPr>
                <a:spLocks/>
              </p:cNvSpPr>
              <p:nvPr/>
            </p:nvSpPr>
            <p:spPr bwMode="auto">
              <a:xfrm>
                <a:off x="2068" y="1023"/>
                <a:ext cx="373" cy="401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454 h 592"/>
                  <a:gd name="T4" fmla="*/ 542 w 542"/>
                  <a:gd name="T5" fmla="*/ 592 h 592"/>
                  <a:gd name="T6" fmla="*/ 542 w 542"/>
                  <a:gd name="T7" fmla="*/ 130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1" name="Line 65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903" name="Group 66"/>
          <p:cNvGrpSpPr>
            <a:grpSpLocks/>
          </p:cNvGrpSpPr>
          <p:nvPr/>
        </p:nvGrpSpPr>
        <p:grpSpPr bwMode="auto">
          <a:xfrm>
            <a:off x="457200" y="4800600"/>
            <a:ext cx="385763" cy="990600"/>
            <a:chOff x="4704" y="2880"/>
            <a:chExt cx="411" cy="1056"/>
          </a:xfrm>
        </p:grpSpPr>
        <p:sp>
          <p:nvSpPr>
            <p:cNvPr id="24643" name="Oval 67"/>
            <p:cNvSpPr>
              <a:spLocks noChangeArrowheads="1"/>
            </p:cNvSpPr>
            <p:nvPr/>
          </p:nvSpPr>
          <p:spPr bwMode="auto">
            <a:xfrm>
              <a:off x="4817" y="2880"/>
              <a:ext cx="173" cy="174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24644" name="Freeform 68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95" y="3"/>
                </a:cxn>
                <a:cxn ang="0">
                  <a:pos x="204" y="4"/>
                </a:cxn>
                <a:cxn ang="0">
                  <a:pos x="212" y="9"/>
                </a:cxn>
                <a:cxn ang="0">
                  <a:pos x="224" y="13"/>
                </a:cxn>
                <a:cxn ang="0">
                  <a:pos x="230" y="24"/>
                </a:cxn>
                <a:cxn ang="0">
                  <a:pos x="237" y="34"/>
                </a:cxn>
                <a:cxn ang="0">
                  <a:pos x="237" y="226"/>
                </a:cxn>
                <a:cxn ang="0">
                  <a:pos x="234" y="232"/>
                </a:cxn>
                <a:cxn ang="0">
                  <a:pos x="230" y="239"/>
                </a:cxn>
                <a:cxn ang="0">
                  <a:pos x="221" y="242"/>
                </a:cxn>
                <a:cxn ang="0">
                  <a:pos x="212" y="244"/>
                </a:cxn>
                <a:cxn ang="0">
                  <a:pos x="204" y="242"/>
                </a:cxn>
                <a:cxn ang="0">
                  <a:pos x="200" y="235"/>
                </a:cxn>
                <a:cxn ang="0">
                  <a:pos x="195" y="230"/>
                </a:cxn>
                <a:cxn ang="0">
                  <a:pos x="195" y="84"/>
                </a:cxn>
                <a:cxn ang="0">
                  <a:pos x="182" y="471"/>
                </a:cxn>
                <a:cxn ang="0">
                  <a:pos x="177" y="483"/>
                </a:cxn>
                <a:cxn ang="0">
                  <a:pos x="170" y="491"/>
                </a:cxn>
                <a:cxn ang="0">
                  <a:pos x="161" y="495"/>
                </a:cxn>
                <a:cxn ang="0">
                  <a:pos x="152" y="495"/>
                </a:cxn>
                <a:cxn ang="0">
                  <a:pos x="140" y="492"/>
                </a:cxn>
                <a:cxn ang="0">
                  <a:pos x="132" y="486"/>
                </a:cxn>
                <a:cxn ang="0">
                  <a:pos x="128" y="479"/>
                </a:cxn>
                <a:cxn ang="0">
                  <a:pos x="126" y="470"/>
                </a:cxn>
                <a:cxn ang="0">
                  <a:pos x="111" y="470"/>
                </a:cxn>
                <a:cxn ang="0">
                  <a:pos x="107" y="479"/>
                </a:cxn>
                <a:cxn ang="0">
                  <a:pos x="101" y="491"/>
                </a:cxn>
                <a:cxn ang="0">
                  <a:pos x="89" y="495"/>
                </a:cxn>
                <a:cxn ang="0">
                  <a:pos x="77" y="495"/>
                </a:cxn>
                <a:cxn ang="0">
                  <a:pos x="69" y="491"/>
                </a:cxn>
                <a:cxn ang="0">
                  <a:pos x="60" y="486"/>
                </a:cxn>
                <a:cxn ang="0">
                  <a:pos x="56" y="477"/>
                </a:cxn>
                <a:cxn ang="0">
                  <a:pos x="56" y="84"/>
                </a:cxn>
                <a:cxn ang="0">
                  <a:pos x="42" y="227"/>
                </a:cxn>
                <a:cxn ang="0">
                  <a:pos x="38" y="235"/>
                </a:cxn>
                <a:cxn ang="0">
                  <a:pos x="33" y="239"/>
                </a:cxn>
                <a:cxn ang="0">
                  <a:pos x="26" y="244"/>
                </a:cxn>
                <a:cxn ang="0">
                  <a:pos x="17" y="244"/>
                </a:cxn>
                <a:cxn ang="0">
                  <a:pos x="9" y="239"/>
                </a:cxn>
                <a:cxn ang="0">
                  <a:pos x="5" y="238"/>
                </a:cxn>
                <a:cxn ang="0">
                  <a:pos x="0" y="230"/>
                </a:cxn>
                <a:cxn ang="0">
                  <a:pos x="0" y="39"/>
                </a:cxn>
                <a:cxn ang="0">
                  <a:pos x="5" y="25"/>
                </a:cxn>
                <a:cxn ang="0">
                  <a:pos x="14" y="13"/>
                </a:cxn>
                <a:cxn ang="0">
                  <a:pos x="30" y="7"/>
                </a:cxn>
                <a:cxn ang="0">
                  <a:pos x="44" y="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</p:grpSp>
      <p:grpSp>
        <p:nvGrpSpPr>
          <p:cNvPr id="37904" name="Group 69"/>
          <p:cNvGrpSpPr>
            <a:grpSpLocks/>
          </p:cNvGrpSpPr>
          <p:nvPr/>
        </p:nvGrpSpPr>
        <p:grpSpPr bwMode="auto">
          <a:xfrm>
            <a:off x="2590800" y="4800600"/>
            <a:ext cx="444500" cy="990600"/>
            <a:chOff x="2326" y="3101"/>
            <a:chExt cx="281" cy="626"/>
          </a:xfrm>
        </p:grpSpPr>
        <p:sp>
          <p:nvSpPr>
            <p:cNvPr id="38065" name="Oval 70"/>
            <p:cNvSpPr>
              <a:spLocks noChangeArrowheads="1"/>
            </p:cNvSpPr>
            <p:nvPr/>
          </p:nvSpPr>
          <p:spPr bwMode="auto">
            <a:xfrm>
              <a:off x="2418" y="3101"/>
              <a:ext cx="89" cy="101"/>
            </a:xfrm>
            <a:prstGeom prst="ellipse">
              <a:avLst/>
            </a:pr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38066" name="Freeform 71"/>
            <p:cNvSpPr>
              <a:spLocks/>
            </p:cNvSpPr>
            <p:nvPr/>
          </p:nvSpPr>
          <p:spPr bwMode="auto">
            <a:xfrm>
              <a:off x="2326" y="3223"/>
              <a:ext cx="281" cy="504"/>
            </a:xfrm>
            <a:custGeom>
              <a:avLst/>
              <a:gdLst>
                <a:gd name="T0" fmla="*/ 208 w 281"/>
                <a:gd name="T1" fmla="*/ 0 h 504"/>
                <a:gd name="T2" fmla="*/ 217 w 281"/>
                <a:gd name="T3" fmla="*/ 3 h 504"/>
                <a:gd name="T4" fmla="*/ 228 w 281"/>
                <a:gd name="T5" fmla="*/ 9 h 504"/>
                <a:gd name="T6" fmla="*/ 232 w 281"/>
                <a:gd name="T7" fmla="*/ 16 h 504"/>
                <a:gd name="T8" fmla="*/ 237 w 281"/>
                <a:gd name="T9" fmla="*/ 24 h 504"/>
                <a:gd name="T10" fmla="*/ 241 w 281"/>
                <a:gd name="T11" fmla="*/ 35 h 504"/>
                <a:gd name="T12" fmla="*/ 280 w 281"/>
                <a:gd name="T13" fmla="*/ 189 h 504"/>
                <a:gd name="T14" fmla="*/ 280 w 281"/>
                <a:gd name="T15" fmla="*/ 201 h 504"/>
                <a:gd name="T16" fmla="*/ 276 w 281"/>
                <a:gd name="T17" fmla="*/ 208 h 504"/>
                <a:gd name="T18" fmla="*/ 268 w 281"/>
                <a:gd name="T19" fmla="*/ 214 h 504"/>
                <a:gd name="T20" fmla="*/ 258 w 281"/>
                <a:gd name="T21" fmla="*/ 214 h 504"/>
                <a:gd name="T22" fmla="*/ 252 w 281"/>
                <a:gd name="T23" fmla="*/ 212 h 504"/>
                <a:gd name="T24" fmla="*/ 244 w 281"/>
                <a:gd name="T25" fmla="*/ 208 h 504"/>
                <a:gd name="T26" fmla="*/ 240 w 281"/>
                <a:gd name="T27" fmla="*/ 201 h 504"/>
                <a:gd name="T28" fmla="*/ 253 w 281"/>
                <a:gd name="T29" fmla="*/ 310 h 504"/>
                <a:gd name="T30" fmla="*/ 202 w 281"/>
                <a:gd name="T31" fmla="*/ 484 h 504"/>
                <a:gd name="T32" fmla="*/ 198 w 281"/>
                <a:gd name="T33" fmla="*/ 494 h 504"/>
                <a:gd name="T34" fmla="*/ 190 w 281"/>
                <a:gd name="T35" fmla="*/ 499 h 504"/>
                <a:gd name="T36" fmla="*/ 184 w 281"/>
                <a:gd name="T37" fmla="*/ 503 h 504"/>
                <a:gd name="T38" fmla="*/ 174 w 281"/>
                <a:gd name="T39" fmla="*/ 503 h 504"/>
                <a:gd name="T40" fmla="*/ 166 w 281"/>
                <a:gd name="T41" fmla="*/ 500 h 504"/>
                <a:gd name="T42" fmla="*/ 159 w 281"/>
                <a:gd name="T43" fmla="*/ 494 h 504"/>
                <a:gd name="T44" fmla="*/ 154 w 281"/>
                <a:gd name="T45" fmla="*/ 487 h 504"/>
                <a:gd name="T46" fmla="*/ 153 w 281"/>
                <a:gd name="T47" fmla="*/ 479 h 504"/>
                <a:gd name="T48" fmla="*/ 127 w 281"/>
                <a:gd name="T49" fmla="*/ 479 h 504"/>
                <a:gd name="T50" fmla="*/ 126 w 281"/>
                <a:gd name="T51" fmla="*/ 487 h 504"/>
                <a:gd name="T52" fmla="*/ 121 w 281"/>
                <a:gd name="T53" fmla="*/ 496 h 504"/>
                <a:gd name="T54" fmla="*/ 114 w 281"/>
                <a:gd name="T55" fmla="*/ 500 h 504"/>
                <a:gd name="T56" fmla="*/ 106 w 281"/>
                <a:gd name="T57" fmla="*/ 503 h 504"/>
                <a:gd name="T58" fmla="*/ 96 w 281"/>
                <a:gd name="T59" fmla="*/ 503 h 504"/>
                <a:gd name="T60" fmla="*/ 90 w 281"/>
                <a:gd name="T61" fmla="*/ 499 h 504"/>
                <a:gd name="T62" fmla="*/ 82 w 281"/>
                <a:gd name="T63" fmla="*/ 494 h 504"/>
                <a:gd name="T64" fmla="*/ 78 w 281"/>
                <a:gd name="T65" fmla="*/ 484 h 504"/>
                <a:gd name="T66" fmla="*/ 78 w 281"/>
                <a:gd name="T67" fmla="*/ 313 h 504"/>
                <a:gd name="T68" fmla="*/ 78 w 281"/>
                <a:gd name="T69" fmla="*/ 71 h 504"/>
                <a:gd name="T70" fmla="*/ 39 w 281"/>
                <a:gd name="T71" fmla="*/ 209 h 504"/>
                <a:gd name="T72" fmla="*/ 31 w 281"/>
                <a:gd name="T73" fmla="*/ 217 h 504"/>
                <a:gd name="T74" fmla="*/ 22 w 281"/>
                <a:gd name="T75" fmla="*/ 220 h 504"/>
                <a:gd name="T76" fmla="*/ 15 w 281"/>
                <a:gd name="T77" fmla="*/ 220 h 504"/>
                <a:gd name="T78" fmla="*/ 4 w 281"/>
                <a:gd name="T79" fmla="*/ 212 h 504"/>
                <a:gd name="T80" fmla="*/ 0 w 281"/>
                <a:gd name="T81" fmla="*/ 202 h 504"/>
                <a:gd name="T82" fmla="*/ 0 w 281"/>
                <a:gd name="T83" fmla="*/ 196 h 504"/>
                <a:gd name="T84" fmla="*/ 40 w 281"/>
                <a:gd name="T85" fmla="*/ 38 h 504"/>
                <a:gd name="T86" fmla="*/ 43 w 281"/>
                <a:gd name="T87" fmla="*/ 28 h 504"/>
                <a:gd name="T88" fmla="*/ 46 w 281"/>
                <a:gd name="T89" fmla="*/ 19 h 504"/>
                <a:gd name="T90" fmla="*/ 52 w 281"/>
                <a:gd name="T91" fmla="*/ 12 h 504"/>
                <a:gd name="T92" fmla="*/ 60 w 281"/>
                <a:gd name="T93" fmla="*/ 4 h 504"/>
                <a:gd name="T94" fmla="*/ 72 w 281"/>
                <a:gd name="T95" fmla="*/ 0 h 5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1" h="504">
                  <a:moveTo>
                    <a:pt x="78" y="0"/>
                  </a:moveTo>
                  <a:lnTo>
                    <a:pt x="205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14" y="3"/>
                  </a:lnTo>
                  <a:lnTo>
                    <a:pt x="217" y="3"/>
                  </a:lnTo>
                  <a:lnTo>
                    <a:pt x="220" y="4"/>
                  </a:lnTo>
                  <a:lnTo>
                    <a:pt x="222" y="7"/>
                  </a:lnTo>
                  <a:lnTo>
                    <a:pt x="228" y="9"/>
                  </a:lnTo>
                  <a:lnTo>
                    <a:pt x="229" y="12"/>
                  </a:lnTo>
                  <a:lnTo>
                    <a:pt x="229" y="15"/>
                  </a:lnTo>
                  <a:lnTo>
                    <a:pt x="232" y="16"/>
                  </a:lnTo>
                  <a:lnTo>
                    <a:pt x="234" y="19"/>
                  </a:lnTo>
                  <a:lnTo>
                    <a:pt x="237" y="22"/>
                  </a:lnTo>
                  <a:lnTo>
                    <a:pt x="237" y="24"/>
                  </a:lnTo>
                  <a:lnTo>
                    <a:pt x="240" y="27"/>
                  </a:lnTo>
                  <a:lnTo>
                    <a:pt x="240" y="31"/>
                  </a:lnTo>
                  <a:lnTo>
                    <a:pt x="241" y="35"/>
                  </a:lnTo>
                  <a:lnTo>
                    <a:pt x="241" y="38"/>
                  </a:lnTo>
                  <a:lnTo>
                    <a:pt x="241" y="43"/>
                  </a:lnTo>
                  <a:lnTo>
                    <a:pt x="280" y="189"/>
                  </a:lnTo>
                  <a:lnTo>
                    <a:pt x="280" y="193"/>
                  </a:lnTo>
                  <a:lnTo>
                    <a:pt x="280" y="196"/>
                  </a:lnTo>
                  <a:lnTo>
                    <a:pt x="280" y="201"/>
                  </a:lnTo>
                  <a:lnTo>
                    <a:pt x="280" y="202"/>
                  </a:lnTo>
                  <a:lnTo>
                    <a:pt x="277" y="205"/>
                  </a:lnTo>
                  <a:lnTo>
                    <a:pt x="276" y="208"/>
                  </a:lnTo>
                  <a:lnTo>
                    <a:pt x="273" y="209"/>
                  </a:lnTo>
                  <a:lnTo>
                    <a:pt x="271" y="212"/>
                  </a:lnTo>
                  <a:lnTo>
                    <a:pt x="268" y="214"/>
                  </a:lnTo>
                  <a:lnTo>
                    <a:pt x="265" y="214"/>
                  </a:lnTo>
                  <a:lnTo>
                    <a:pt x="261" y="214"/>
                  </a:lnTo>
                  <a:lnTo>
                    <a:pt x="258" y="214"/>
                  </a:lnTo>
                  <a:lnTo>
                    <a:pt x="256" y="214"/>
                  </a:lnTo>
                  <a:lnTo>
                    <a:pt x="253" y="214"/>
                  </a:lnTo>
                  <a:lnTo>
                    <a:pt x="252" y="212"/>
                  </a:lnTo>
                  <a:lnTo>
                    <a:pt x="249" y="212"/>
                  </a:lnTo>
                  <a:lnTo>
                    <a:pt x="246" y="209"/>
                  </a:lnTo>
                  <a:lnTo>
                    <a:pt x="244" y="208"/>
                  </a:lnTo>
                  <a:lnTo>
                    <a:pt x="241" y="205"/>
                  </a:lnTo>
                  <a:lnTo>
                    <a:pt x="241" y="202"/>
                  </a:lnTo>
                  <a:lnTo>
                    <a:pt x="240" y="201"/>
                  </a:lnTo>
                  <a:lnTo>
                    <a:pt x="202" y="71"/>
                  </a:lnTo>
                  <a:lnTo>
                    <a:pt x="190" y="71"/>
                  </a:lnTo>
                  <a:lnTo>
                    <a:pt x="253" y="310"/>
                  </a:lnTo>
                  <a:lnTo>
                    <a:pt x="202" y="310"/>
                  </a:lnTo>
                  <a:lnTo>
                    <a:pt x="202" y="479"/>
                  </a:lnTo>
                  <a:lnTo>
                    <a:pt x="202" y="484"/>
                  </a:lnTo>
                  <a:lnTo>
                    <a:pt x="202" y="487"/>
                  </a:lnTo>
                  <a:lnTo>
                    <a:pt x="201" y="488"/>
                  </a:lnTo>
                  <a:lnTo>
                    <a:pt x="198" y="494"/>
                  </a:lnTo>
                  <a:lnTo>
                    <a:pt x="196" y="496"/>
                  </a:lnTo>
                  <a:lnTo>
                    <a:pt x="196" y="499"/>
                  </a:lnTo>
                  <a:lnTo>
                    <a:pt x="190" y="499"/>
                  </a:lnTo>
                  <a:lnTo>
                    <a:pt x="189" y="500"/>
                  </a:lnTo>
                  <a:lnTo>
                    <a:pt x="186" y="503"/>
                  </a:lnTo>
                  <a:lnTo>
                    <a:pt x="184" y="503"/>
                  </a:lnTo>
                  <a:lnTo>
                    <a:pt x="181" y="503"/>
                  </a:lnTo>
                  <a:lnTo>
                    <a:pt x="178" y="503"/>
                  </a:lnTo>
                  <a:lnTo>
                    <a:pt x="174" y="503"/>
                  </a:lnTo>
                  <a:lnTo>
                    <a:pt x="171" y="503"/>
                  </a:lnTo>
                  <a:lnTo>
                    <a:pt x="169" y="500"/>
                  </a:lnTo>
                  <a:lnTo>
                    <a:pt x="166" y="500"/>
                  </a:lnTo>
                  <a:lnTo>
                    <a:pt x="165" y="499"/>
                  </a:lnTo>
                  <a:lnTo>
                    <a:pt x="162" y="496"/>
                  </a:lnTo>
                  <a:lnTo>
                    <a:pt x="159" y="494"/>
                  </a:lnTo>
                  <a:lnTo>
                    <a:pt x="157" y="494"/>
                  </a:lnTo>
                  <a:lnTo>
                    <a:pt x="157" y="488"/>
                  </a:lnTo>
                  <a:lnTo>
                    <a:pt x="154" y="487"/>
                  </a:lnTo>
                  <a:lnTo>
                    <a:pt x="154" y="484"/>
                  </a:lnTo>
                  <a:lnTo>
                    <a:pt x="153" y="481"/>
                  </a:lnTo>
                  <a:lnTo>
                    <a:pt x="153" y="479"/>
                  </a:lnTo>
                  <a:lnTo>
                    <a:pt x="153" y="313"/>
                  </a:lnTo>
                  <a:lnTo>
                    <a:pt x="127" y="313"/>
                  </a:lnTo>
                  <a:lnTo>
                    <a:pt x="127" y="479"/>
                  </a:lnTo>
                  <a:lnTo>
                    <a:pt x="127" y="481"/>
                  </a:lnTo>
                  <a:lnTo>
                    <a:pt x="127" y="484"/>
                  </a:lnTo>
                  <a:lnTo>
                    <a:pt x="126" y="487"/>
                  </a:lnTo>
                  <a:lnTo>
                    <a:pt x="126" y="488"/>
                  </a:lnTo>
                  <a:lnTo>
                    <a:pt x="123" y="494"/>
                  </a:lnTo>
                  <a:lnTo>
                    <a:pt x="121" y="496"/>
                  </a:lnTo>
                  <a:lnTo>
                    <a:pt x="118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1" y="503"/>
                  </a:lnTo>
                  <a:lnTo>
                    <a:pt x="109" y="503"/>
                  </a:lnTo>
                  <a:lnTo>
                    <a:pt x="106" y="503"/>
                  </a:lnTo>
                  <a:lnTo>
                    <a:pt x="102" y="503"/>
                  </a:lnTo>
                  <a:lnTo>
                    <a:pt x="99" y="503"/>
                  </a:lnTo>
                  <a:lnTo>
                    <a:pt x="96" y="503"/>
                  </a:lnTo>
                  <a:lnTo>
                    <a:pt x="94" y="500"/>
                  </a:lnTo>
                  <a:lnTo>
                    <a:pt x="91" y="500"/>
                  </a:lnTo>
                  <a:lnTo>
                    <a:pt x="90" y="499"/>
                  </a:lnTo>
                  <a:lnTo>
                    <a:pt x="87" y="499"/>
                  </a:lnTo>
                  <a:lnTo>
                    <a:pt x="84" y="496"/>
                  </a:lnTo>
                  <a:lnTo>
                    <a:pt x="82" y="494"/>
                  </a:lnTo>
                  <a:lnTo>
                    <a:pt x="79" y="491"/>
                  </a:lnTo>
                  <a:lnTo>
                    <a:pt x="79" y="488"/>
                  </a:lnTo>
                  <a:lnTo>
                    <a:pt x="78" y="484"/>
                  </a:lnTo>
                  <a:lnTo>
                    <a:pt x="78" y="481"/>
                  </a:lnTo>
                  <a:lnTo>
                    <a:pt x="78" y="479"/>
                  </a:lnTo>
                  <a:lnTo>
                    <a:pt x="78" y="313"/>
                  </a:lnTo>
                  <a:lnTo>
                    <a:pt x="28" y="313"/>
                  </a:lnTo>
                  <a:lnTo>
                    <a:pt x="90" y="71"/>
                  </a:lnTo>
                  <a:lnTo>
                    <a:pt x="78" y="71"/>
                  </a:lnTo>
                  <a:lnTo>
                    <a:pt x="40" y="202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36" y="212"/>
                  </a:lnTo>
                  <a:lnTo>
                    <a:pt x="34" y="214"/>
                  </a:lnTo>
                  <a:lnTo>
                    <a:pt x="31" y="217"/>
                  </a:lnTo>
                  <a:lnTo>
                    <a:pt x="28" y="217"/>
                  </a:lnTo>
                  <a:lnTo>
                    <a:pt x="27" y="220"/>
                  </a:lnTo>
                  <a:lnTo>
                    <a:pt x="22" y="220"/>
                  </a:lnTo>
                  <a:lnTo>
                    <a:pt x="19" y="220"/>
                  </a:lnTo>
                  <a:lnTo>
                    <a:pt x="16" y="220"/>
                  </a:lnTo>
                  <a:lnTo>
                    <a:pt x="15" y="220"/>
                  </a:lnTo>
                  <a:lnTo>
                    <a:pt x="9" y="217"/>
                  </a:lnTo>
                  <a:lnTo>
                    <a:pt x="7" y="214"/>
                  </a:lnTo>
                  <a:lnTo>
                    <a:pt x="4" y="212"/>
                  </a:lnTo>
                  <a:lnTo>
                    <a:pt x="3" y="208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6"/>
                  </a:lnTo>
                  <a:lnTo>
                    <a:pt x="0" y="193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2" y="12"/>
                  </a:lnTo>
                  <a:lnTo>
                    <a:pt x="55" y="9"/>
                  </a:lnTo>
                  <a:lnTo>
                    <a:pt x="58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05" name="Group 72"/>
          <p:cNvGrpSpPr>
            <a:grpSpLocks/>
          </p:cNvGrpSpPr>
          <p:nvPr/>
        </p:nvGrpSpPr>
        <p:grpSpPr bwMode="auto">
          <a:xfrm>
            <a:off x="4068763" y="4786313"/>
            <a:ext cx="384175" cy="990600"/>
            <a:chOff x="4704" y="2880"/>
            <a:chExt cx="411" cy="1056"/>
          </a:xfrm>
        </p:grpSpPr>
        <p:sp>
          <p:nvSpPr>
            <p:cNvPr id="24649" name="Oval 73"/>
            <p:cNvSpPr>
              <a:spLocks noChangeArrowheads="1"/>
            </p:cNvSpPr>
            <p:nvPr/>
          </p:nvSpPr>
          <p:spPr bwMode="auto">
            <a:xfrm>
              <a:off x="4818" y="2880"/>
              <a:ext cx="172" cy="174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24650" name="Freeform 74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95" y="3"/>
                </a:cxn>
                <a:cxn ang="0">
                  <a:pos x="204" y="4"/>
                </a:cxn>
                <a:cxn ang="0">
                  <a:pos x="212" y="9"/>
                </a:cxn>
                <a:cxn ang="0">
                  <a:pos x="224" y="13"/>
                </a:cxn>
                <a:cxn ang="0">
                  <a:pos x="230" y="24"/>
                </a:cxn>
                <a:cxn ang="0">
                  <a:pos x="237" y="34"/>
                </a:cxn>
                <a:cxn ang="0">
                  <a:pos x="237" y="226"/>
                </a:cxn>
                <a:cxn ang="0">
                  <a:pos x="234" y="232"/>
                </a:cxn>
                <a:cxn ang="0">
                  <a:pos x="230" y="239"/>
                </a:cxn>
                <a:cxn ang="0">
                  <a:pos x="221" y="242"/>
                </a:cxn>
                <a:cxn ang="0">
                  <a:pos x="212" y="244"/>
                </a:cxn>
                <a:cxn ang="0">
                  <a:pos x="204" y="242"/>
                </a:cxn>
                <a:cxn ang="0">
                  <a:pos x="200" y="235"/>
                </a:cxn>
                <a:cxn ang="0">
                  <a:pos x="195" y="230"/>
                </a:cxn>
                <a:cxn ang="0">
                  <a:pos x="195" y="84"/>
                </a:cxn>
                <a:cxn ang="0">
                  <a:pos x="182" y="471"/>
                </a:cxn>
                <a:cxn ang="0">
                  <a:pos x="177" y="483"/>
                </a:cxn>
                <a:cxn ang="0">
                  <a:pos x="170" y="491"/>
                </a:cxn>
                <a:cxn ang="0">
                  <a:pos x="161" y="495"/>
                </a:cxn>
                <a:cxn ang="0">
                  <a:pos x="152" y="495"/>
                </a:cxn>
                <a:cxn ang="0">
                  <a:pos x="140" y="492"/>
                </a:cxn>
                <a:cxn ang="0">
                  <a:pos x="132" y="486"/>
                </a:cxn>
                <a:cxn ang="0">
                  <a:pos x="128" y="479"/>
                </a:cxn>
                <a:cxn ang="0">
                  <a:pos x="126" y="470"/>
                </a:cxn>
                <a:cxn ang="0">
                  <a:pos x="111" y="470"/>
                </a:cxn>
                <a:cxn ang="0">
                  <a:pos x="107" y="479"/>
                </a:cxn>
                <a:cxn ang="0">
                  <a:pos x="101" y="491"/>
                </a:cxn>
                <a:cxn ang="0">
                  <a:pos x="89" y="495"/>
                </a:cxn>
                <a:cxn ang="0">
                  <a:pos x="77" y="495"/>
                </a:cxn>
                <a:cxn ang="0">
                  <a:pos x="69" y="491"/>
                </a:cxn>
                <a:cxn ang="0">
                  <a:pos x="60" y="486"/>
                </a:cxn>
                <a:cxn ang="0">
                  <a:pos x="56" y="477"/>
                </a:cxn>
                <a:cxn ang="0">
                  <a:pos x="56" y="84"/>
                </a:cxn>
                <a:cxn ang="0">
                  <a:pos x="42" y="227"/>
                </a:cxn>
                <a:cxn ang="0">
                  <a:pos x="38" y="235"/>
                </a:cxn>
                <a:cxn ang="0">
                  <a:pos x="33" y="239"/>
                </a:cxn>
                <a:cxn ang="0">
                  <a:pos x="26" y="244"/>
                </a:cxn>
                <a:cxn ang="0">
                  <a:pos x="17" y="244"/>
                </a:cxn>
                <a:cxn ang="0">
                  <a:pos x="9" y="239"/>
                </a:cxn>
                <a:cxn ang="0">
                  <a:pos x="5" y="238"/>
                </a:cxn>
                <a:cxn ang="0">
                  <a:pos x="0" y="230"/>
                </a:cxn>
                <a:cxn ang="0">
                  <a:pos x="0" y="39"/>
                </a:cxn>
                <a:cxn ang="0">
                  <a:pos x="5" y="25"/>
                </a:cxn>
                <a:cxn ang="0">
                  <a:pos x="14" y="13"/>
                </a:cxn>
                <a:cxn ang="0">
                  <a:pos x="30" y="7"/>
                </a:cxn>
                <a:cxn ang="0">
                  <a:pos x="44" y="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</p:grpSp>
      <p:grpSp>
        <p:nvGrpSpPr>
          <p:cNvPr id="37906" name="Group 75"/>
          <p:cNvGrpSpPr>
            <a:grpSpLocks/>
          </p:cNvGrpSpPr>
          <p:nvPr/>
        </p:nvGrpSpPr>
        <p:grpSpPr bwMode="auto">
          <a:xfrm>
            <a:off x="5105400" y="4800600"/>
            <a:ext cx="444500" cy="990600"/>
            <a:chOff x="2326" y="3101"/>
            <a:chExt cx="281" cy="626"/>
          </a:xfrm>
        </p:grpSpPr>
        <p:sp>
          <p:nvSpPr>
            <p:cNvPr id="38061" name="Oval 76"/>
            <p:cNvSpPr>
              <a:spLocks noChangeArrowheads="1"/>
            </p:cNvSpPr>
            <p:nvPr/>
          </p:nvSpPr>
          <p:spPr bwMode="auto">
            <a:xfrm>
              <a:off x="2418" y="3101"/>
              <a:ext cx="89" cy="101"/>
            </a:xfrm>
            <a:prstGeom prst="ellipse">
              <a:avLst/>
            </a:pr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38062" name="Freeform 77"/>
            <p:cNvSpPr>
              <a:spLocks/>
            </p:cNvSpPr>
            <p:nvPr/>
          </p:nvSpPr>
          <p:spPr bwMode="auto">
            <a:xfrm>
              <a:off x="2326" y="3223"/>
              <a:ext cx="281" cy="504"/>
            </a:xfrm>
            <a:custGeom>
              <a:avLst/>
              <a:gdLst>
                <a:gd name="T0" fmla="*/ 208 w 281"/>
                <a:gd name="T1" fmla="*/ 0 h 504"/>
                <a:gd name="T2" fmla="*/ 217 w 281"/>
                <a:gd name="T3" fmla="*/ 3 h 504"/>
                <a:gd name="T4" fmla="*/ 228 w 281"/>
                <a:gd name="T5" fmla="*/ 9 h 504"/>
                <a:gd name="T6" fmla="*/ 232 w 281"/>
                <a:gd name="T7" fmla="*/ 16 h 504"/>
                <a:gd name="T8" fmla="*/ 237 w 281"/>
                <a:gd name="T9" fmla="*/ 24 h 504"/>
                <a:gd name="T10" fmla="*/ 241 w 281"/>
                <a:gd name="T11" fmla="*/ 35 h 504"/>
                <a:gd name="T12" fmla="*/ 280 w 281"/>
                <a:gd name="T13" fmla="*/ 189 h 504"/>
                <a:gd name="T14" fmla="*/ 280 w 281"/>
                <a:gd name="T15" fmla="*/ 201 h 504"/>
                <a:gd name="T16" fmla="*/ 276 w 281"/>
                <a:gd name="T17" fmla="*/ 208 h 504"/>
                <a:gd name="T18" fmla="*/ 268 w 281"/>
                <a:gd name="T19" fmla="*/ 214 h 504"/>
                <a:gd name="T20" fmla="*/ 258 w 281"/>
                <a:gd name="T21" fmla="*/ 214 h 504"/>
                <a:gd name="T22" fmla="*/ 252 w 281"/>
                <a:gd name="T23" fmla="*/ 212 h 504"/>
                <a:gd name="T24" fmla="*/ 244 w 281"/>
                <a:gd name="T25" fmla="*/ 208 h 504"/>
                <a:gd name="T26" fmla="*/ 240 w 281"/>
                <a:gd name="T27" fmla="*/ 201 h 504"/>
                <a:gd name="T28" fmla="*/ 253 w 281"/>
                <a:gd name="T29" fmla="*/ 310 h 504"/>
                <a:gd name="T30" fmla="*/ 202 w 281"/>
                <a:gd name="T31" fmla="*/ 484 h 504"/>
                <a:gd name="T32" fmla="*/ 198 w 281"/>
                <a:gd name="T33" fmla="*/ 494 h 504"/>
                <a:gd name="T34" fmla="*/ 190 w 281"/>
                <a:gd name="T35" fmla="*/ 499 h 504"/>
                <a:gd name="T36" fmla="*/ 184 w 281"/>
                <a:gd name="T37" fmla="*/ 503 h 504"/>
                <a:gd name="T38" fmla="*/ 174 w 281"/>
                <a:gd name="T39" fmla="*/ 503 h 504"/>
                <a:gd name="T40" fmla="*/ 166 w 281"/>
                <a:gd name="T41" fmla="*/ 500 h 504"/>
                <a:gd name="T42" fmla="*/ 159 w 281"/>
                <a:gd name="T43" fmla="*/ 494 h 504"/>
                <a:gd name="T44" fmla="*/ 154 w 281"/>
                <a:gd name="T45" fmla="*/ 487 h 504"/>
                <a:gd name="T46" fmla="*/ 153 w 281"/>
                <a:gd name="T47" fmla="*/ 479 h 504"/>
                <a:gd name="T48" fmla="*/ 127 w 281"/>
                <a:gd name="T49" fmla="*/ 479 h 504"/>
                <a:gd name="T50" fmla="*/ 126 w 281"/>
                <a:gd name="T51" fmla="*/ 487 h 504"/>
                <a:gd name="T52" fmla="*/ 121 w 281"/>
                <a:gd name="T53" fmla="*/ 496 h 504"/>
                <a:gd name="T54" fmla="*/ 114 w 281"/>
                <a:gd name="T55" fmla="*/ 500 h 504"/>
                <a:gd name="T56" fmla="*/ 106 w 281"/>
                <a:gd name="T57" fmla="*/ 503 h 504"/>
                <a:gd name="T58" fmla="*/ 96 w 281"/>
                <a:gd name="T59" fmla="*/ 503 h 504"/>
                <a:gd name="T60" fmla="*/ 90 w 281"/>
                <a:gd name="T61" fmla="*/ 499 h 504"/>
                <a:gd name="T62" fmla="*/ 82 w 281"/>
                <a:gd name="T63" fmla="*/ 494 h 504"/>
                <a:gd name="T64" fmla="*/ 78 w 281"/>
                <a:gd name="T65" fmla="*/ 484 h 504"/>
                <a:gd name="T66" fmla="*/ 78 w 281"/>
                <a:gd name="T67" fmla="*/ 313 h 504"/>
                <a:gd name="T68" fmla="*/ 78 w 281"/>
                <a:gd name="T69" fmla="*/ 71 h 504"/>
                <a:gd name="T70" fmla="*/ 39 w 281"/>
                <a:gd name="T71" fmla="*/ 209 h 504"/>
                <a:gd name="T72" fmla="*/ 31 w 281"/>
                <a:gd name="T73" fmla="*/ 217 h 504"/>
                <a:gd name="T74" fmla="*/ 22 w 281"/>
                <a:gd name="T75" fmla="*/ 220 h 504"/>
                <a:gd name="T76" fmla="*/ 15 w 281"/>
                <a:gd name="T77" fmla="*/ 220 h 504"/>
                <a:gd name="T78" fmla="*/ 4 w 281"/>
                <a:gd name="T79" fmla="*/ 212 h 504"/>
                <a:gd name="T80" fmla="*/ 0 w 281"/>
                <a:gd name="T81" fmla="*/ 202 h 504"/>
                <a:gd name="T82" fmla="*/ 0 w 281"/>
                <a:gd name="T83" fmla="*/ 196 h 504"/>
                <a:gd name="T84" fmla="*/ 40 w 281"/>
                <a:gd name="T85" fmla="*/ 38 h 504"/>
                <a:gd name="T86" fmla="*/ 43 w 281"/>
                <a:gd name="T87" fmla="*/ 28 h 504"/>
                <a:gd name="T88" fmla="*/ 46 w 281"/>
                <a:gd name="T89" fmla="*/ 19 h 504"/>
                <a:gd name="T90" fmla="*/ 52 w 281"/>
                <a:gd name="T91" fmla="*/ 12 h 504"/>
                <a:gd name="T92" fmla="*/ 60 w 281"/>
                <a:gd name="T93" fmla="*/ 4 h 504"/>
                <a:gd name="T94" fmla="*/ 72 w 281"/>
                <a:gd name="T95" fmla="*/ 0 h 5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1" h="504">
                  <a:moveTo>
                    <a:pt x="78" y="0"/>
                  </a:moveTo>
                  <a:lnTo>
                    <a:pt x="205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14" y="3"/>
                  </a:lnTo>
                  <a:lnTo>
                    <a:pt x="217" y="3"/>
                  </a:lnTo>
                  <a:lnTo>
                    <a:pt x="220" y="4"/>
                  </a:lnTo>
                  <a:lnTo>
                    <a:pt x="222" y="7"/>
                  </a:lnTo>
                  <a:lnTo>
                    <a:pt x="228" y="9"/>
                  </a:lnTo>
                  <a:lnTo>
                    <a:pt x="229" y="12"/>
                  </a:lnTo>
                  <a:lnTo>
                    <a:pt x="229" y="15"/>
                  </a:lnTo>
                  <a:lnTo>
                    <a:pt x="232" y="16"/>
                  </a:lnTo>
                  <a:lnTo>
                    <a:pt x="234" y="19"/>
                  </a:lnTo>
                  <a:lnTo>
                    <a:pt x="237" y="22"/>
                  </a:lnTo>
                  <a:lnTo>
                    <a:pt x="237" y="24"/>
                  </a:lnTo>
                  <a:lnTo>
                    <a:pt x="240" y="27"/>
                  </a:lnTo>
                  <a:lnTo>
                    <a:pt x="240" y="31"/>
                  </a:lnTo>
                  <a:lnTo>
                    <a:pt x="241" y="35"/>
                  </a:lnTo>
                  <a:lnTo>
                    <a:pt x="241" y="38"/>
                  </a:lnTo>
                  <a:lnTo>
                    <a:pt x="241" y="43"/>
                  </a:lnTo>
                  <a:lnTo>
                    <a:pt x="280" y="189"/>
                  </a:lnTo>
                  <a:lnTo>
                    <a:pt x="280" y="193"/>
                  </a:lnTo>
                  <a:lnTo>
                    <a:pt x="280" y="196"/>
                  </a:lnTo>
                  <a:lnTo>
                    <a:pt x="280" y="201"/>
                  </a:lnTo>
                  <a:lnTo>
                    <a:pt x="280" y="202"/>
                  </a:lnTo>
                  <a:lnTo>
                    <a:pt x="277" y="205"/>
                  </a:lnTo>
                  <a:lnTo>
                    <a:pt x="276" y="208"/>
                  </a:lnTo>
                  <a:lnTo>
                    <a:pt x="273" y="209"/>
                  </a:lnTo>
                  <a:lnTo>
                    <a:pt x="271" y="212"/>
                  </a:lnTo>
                  <a:lnTo>
                    <a:pt x="268" y="214"/>
                  </a:lnTo>
                  <a:lnTo>
                    <a:pt x="265" y="214"/>
                  </a:lnTo>
                  <a:lnTo>
                    <a:pt x="261" y="214"/>
                  </a:lnTo>
                  <a:lnTo>
                    <a:pt x="258" y="214"/>
                  </a:lnTo>
                  <a:lnTo>
                    <a:pt x="256" y="214"/>
                  </a:lnTo>
                  <a:lnTo>
                    <a:pt x="253" y="214"/>
                  </a:lnTo>
                  <a:lnTo>
                    <a:pt x="252" y="212"/>
                  </a:lnTo>
                  <a:lnTo>
                    <a:pt x="249" y="212"/>
                  </a:lnTo>
                  <a:lnTo>
                    <a:pt x="246" y="209"/>
                  </a:lnTo>
                  <a:lnTo>
                    <a:pt x="244" y="208"/>
                  </a:lnTo>
                  <a:lnTo>
                    <a:pt x="241" y="205"/>
                  </a:lnTo>
                  <a:lnTo>
                    <a:pt x="241" y="202"/>
                  </a:lnTo>
                  <a:lnTo>
                    <a:pt x="240" y="201"/>
                  </a:lnTo>
                  <a:lnTo>
                    <a:pt x="202" y="71"/>
                  </a:lnTo>
                  <a:lnTo>
                    <a:pt x="190" y="71"/>
                  </a:lnTo>
                  <a:lnTo>
                    <a:pt x="253" y="310"/>
                  </a:lnTo>
                  <a:lnTo>
                    <a:pt x="202" y="310"/>
                  </a:lnTo>
                  <a:lnTo>
                    <a:pt x="202" y="479"/>
                  </a:lnTo>
                  <a:lnTo>
                    <a:pt x="202" y="484"/>
                  </a:lnTo>
                  <a:lnTo>
                    <a:pt x="202" y="487"/>
                  </a:lnTo>
                  <a:lnTo>
                    <a:pt x="201" y="488"/>
                  </a:lnTo>
                  <a:lnTo>
                    <a:pt x="198" y="494"/>
                  </a:lnTo>
                  <a:lnTo>
                    <a:pt x="196" y="496"/>
                  </a:lnTo>
                  <a:lnTo>
                    <a:pt x="196" y="499"/>
                  </a:lnTo>
                  <a:lnTo>
                    <a:pt x="190" y="499"/>
                  </a:lnTo>
                  <a:lnTo>
                    <a:pt x="189" y="500"/>
                  </a:lnTo>
                  <a:lnTo>
                    <a:pt x="186" y="503"/>
                  </a:lnTo>
                  <a:lnTo>
                    <a:pt x="184" y="503"/>
                  </a:lnTo>
                  <a:lnTo>
                    <a:pt x="181" y="503"/>
                  </a:lnTo>
                  <a:lnTo>
                    <a:pt x="178" y="503"/>
                  </a:lnTo>
                  <a:lnTo>
                    <a:pt x="174" y="503"/>
                  </a:lnTo>
                  <a:lnTo>
                    <a:pt x="171" y="503"/>
                  </a:lnTo>
                  <a:lnTo>
                    <a:pt x="169" y="500"/>
                  </a:lnTo>
                  <a:lnTo>
                    <a:pt x="166" y="500"/>
                  </a:lnTo>
                  <a:lnTo>
                    <a:pt x="165" y="499"/>
                  </a:lnTo>
                  <a:lnTo>
                    <a:pt x="162" y="496"/>
                  </a:lnTo>
                  <a:lnTo>
                    <a:pt x="159" y="494"/>
                  </a:lnTo>
                  <a:lnTo>
                    <a:pt x="157" y="494"/>
                  </a:lnTo>
                  <a:lnTo>
                    <a:pt x="157" y="488"/>
                  </a:lnTo>
                  <a:lnTo>
                    <a:pt x="154" y="487"/>
                  </a:lnTo>
                  <a:lnTo>
                    <a:pt x="154" y="484"/>
                  </a:lnTo>
                  <a:lnTo>
                    <a:pt x="153" y="481"/>
                  </a:lnTo>
                  <a:lnTo>
                    <a:pt x="153" y="479"/>
                  </a:lnTo>
                  <a:lnTo>
                    <a:pt x="153" y="313"/>
                  </a:lnTo>
                  <a:lnTo>
                    <a:pt x="127" y="313"/>
                  </a:lnTo>
                  <a:lnTo>
                    <a:pt x="127" y="479"/>
                  </a:lnTo>
                  <a:lnTo>
                    <a:pt x="127" y="481"/>
                  </a:lnTo>
                  <a:lnTo>
                    <a:pt x="127" y="484"/>
                  </a:lnTo>
                  <a:lnTo>
                    <a:pt x="126" y="487"/>
                  </a:lnTo>
                  <a:lnTo>
                    <a:pt x="126" y="488"/>
                  </a:lnTo>
                  <a:lnTo>
                    <a:pt x="123" y="494"/>
                  </a:lnTo>
                  <a:lnTo>
                    <a:pt x="121" y="496"/>
                  </a:lnTo>
                  <a:lnTo>
                    <a:pt x="118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1" y="503"/>
                  </a:lnTo>
                  <a:lnTo>
                    <a:pt x="109" y="503"/>
                  </a:lnTo>
                  <a:lnTo>
                    <a:pt x="106" y="503"/>
                  </a:lnTo>
                  <a:lnTo>
                    <a:pt x="102" y="503"/>
                  </a:lnTo>
                  <a:lnTo>
                    <a:pt x="99" y="503"/>
                  </a:lnTo>
                  <a:lnTo>
                    <a:pt x="96" y="503"/>
                  </a:lnTo>
                  <a:lnTo>
                    <a:pt x="94" y="500"/>
                  </a:lnTo>
                  <a:lnTo>
                    <a:pt x="91" y="500"/>
                  </a:lnTo>
                  <a:lnTo>
                    <a:pt x="90" y="499"/>
                  </a:lnTo>
                  <a:lnTo>
                    <a:pt x="87" y="499"/>
                  </a:lnTo>
                  <a:lnTo>
                    <a:pt x="84" y="496"/>
                  </a:lnTo>
                  <a:lnTo>
                    <a:pt x="82" y="494"/>
                  </a:lnTo>
                  <a:lnTo>
                    <a:pt x="79" y="491"/>
                  </a:lnTo>
                  <a:lnTo>
                    <a:pt x="79" y="488"/>
                  </a:lnTo>
                  <a:lnTo>
                    <a:pt x="78" y="484"/>
                  </a:lnTo>
                  <a:lnTo>
                    <a:pt x="78" y="481"/>
                  </a:lnTo>
                  <a:lnTo>
                    <a:pt x="78" y="479"/>
                  </a:lnTo>
                  <a:lnTo>
                    <a:pt x="78" y="313"/>
                  </a:lnTo>
                  <a:lnTo>
                    <a:pt x="28" y="313"/>
                  </a:lnTo>
                  <a:lnTo>
                    <a:pt x="90" y="71"/>
                  </a:lnTo>
                  <a:lnTo>
                    <a:pt x="78" y="71"/>
                  </a:lnTo>
                  <a:lnTo>
                    <a:pt x="40" y="202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36" y="212"/>
                  </a:lnTo>
                  <a:lnTo>
                    <a:pt x="34" y="214"/>
                  </a:lnTo>
                  <a:lnTo>
                    <a:pt x="31" y="217"/>
                  </a:lnTo>
                  <a:lnTo>
                    <a:pt x="28" y="217"/>
                  </a:lnTo>
                  <a:lnTo>
                    <a:pt x="27" y="220"/>
                  </a:lnTo>
                  <a:lnTo>
                    <a:pt x="22" y="220"/>
                  </a:lnTo>
                  <a:lnTo>
                    <a:pt x="19" y="220"/>
                  </a:lnTo>
                  <a:lnTo>
                    <a:pt x="16" y="220"/>
                  </a:lnTo>
                  <a:lnTo>
                    <a:pt x="15" y="220"/>
                  </a:lnTo>
                  <a:lnTo>
                    <a:pt x="9" y="217"/>
                  </a:lnTo>
                  <a:lnTo>
                    <a:pt x="7" y="214"/>
                  </a:lnTo>
                  <a:lnTo>
                    <a:pt x="4" y="212"/>
                  </a:lnTo>
                  <a:lnTo>
                    <a:pt x="3" y="208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6"/>
                  </a:lnTo>
                  <a:lnTo>
                    <a:pt x="0" y="193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2" y="12"/>
                  </a:lnTo>
                  <a:lnTo>
                    <a:pt x="55" y="9"/>
                  </a:lnTo>
                  <a:lnTo>
                    <a:pt x="58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07" name="Group 81"/>
          <p:cNvGrpSpPr>
            <a:grpSpLocks/>
          </p:cNvGrpSpPr>
          <p:nvPr/>
        </p:nvGrpSpPr>
        <p:grpSpPr bwMode="auto">
          <a:xfrm>
            <a:off x="6329363" y="5029200"/>
            <a:ext cx="681037" cy="727075"/>
            <a:chOff x="2056" y="2056"/>
            <a:chExt cx="1060" cy="1133"/>
          </a:xfrm>
        </p:grpSpPr>
        <p:grpSp>
          <p:nvGrpSpPr>
            <p:cNvPr id="38023" name="Group 82"/>
            <p:cNvGrpSpPr>
              <a:grpSpLocks/>
            </p:cNvGrpSpPr>
            <p:nvPr/>
          </p:nvGrpSpPr>
          <p:grpSpPr bwMode="auto">
            <a:xfrm>
              <a:off x="2056" y="2056"/>
              <a:ext cx="626" cy="1012"/>
              <a:chOff x="934" y="830"/>
              <a:chExt cx="626" cy="1012"/>
            </a:xfrm>
          </p:grpSpPr>
          <p:sp>
            <p:nvSpPr>
              <p:cNvPr id="38036" name="Freeform 83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4 h 536"/>
                  <a:gd name="T2" fmla="*/ 0 w 1252"/>
                  <a:gd name="T3" fmla="*/ 5 h 536"/>
                  <a:gd name="T4" fmla="*/ 7 w 1252"/>
                  <a:gd name="T5" fmla="*/ 7 h 536"/>
                  <a:gd name="T6" fmla="*/ 16 w 1252"/>
                  <a:gd name="T7" fmla="*/ 1 h 536"/>
                  <a:gd name="T8" fmla="*/ 16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2"/>
                  <a:gd name="T16" fmla="*/ 0 h 536"/>
                  <a:gd name="T17" fmla="*/ 1252 w 1252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037" name="Group 84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38038" name="Freeform 85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4 h 449"/>
                    <a:gd name="T2" fmla="*/ 7 w 1291"/>
                    <a:gd name="T3" fmla="*/ 6 h 449"/>
                    <a:gd name="T4" fmla="*/ 16 w 1291"/>
                    <a:gd name="T5" fmla="*/ 1 h 449"/>
                    <a:gd name="T6" fmla="*/ 9 w 1291"/>
                    <a:gd name="T7" fmla="*/ 0 h 449"/>
                    <a:gd name="T8" fmla="*/ 0 w 1291"/>
                    <a:gd name="T9" fmla="*/ 4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"/>
                    <a:gd name="T16" fmla="*/ 0 h 449"/>
                    <a:gd name="T17" fmla="*/ 1291 w 1291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39" name="Freeform 86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4 h 1916"/>
                    <a:gd name="T2" fmla="*/ 0 w 729"/>
                    <a:gd name="T3" fmla="*/ 25 h 1916"/>
                    <a:gd name="T4" fmla="*/ 9 w 729"/>
                    <a:gd name="T5" fmla="*/ 19 h 1916"/>
                    <a:gd name="T6" fmla="*/ 9 w 729"/>
                    <a:gd name="T7" fmla="*/ 0 h 1916"/>
                    <a:gd name="T8" fmla="*/ 0 w 729"/>
                    <a:gd name="T9" fmla="*/ 4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9"/>
                    <a:gd name="T16" fmla="*/ 0 h 1916"/>
                    <a:gd name="T17" fmla="*/ 729 w 729"/>
                    <a:gd name="T18" fmla="*/ 1916 h 19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40" name="Freeform 87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7 w 577"/>
                    <a:gd name="T1" fmla="*/ 2 h 1728"/>
                    <a:gd name="T2" fmla="*/ 7 w 577"/>
                    <a:gd name="T3" fmla="*/ 22 h 1728"/>
                    <a:gd name="T4" fmla="*/ 0 w 577"/>
                    <a:gd name="T5" fmla="*/ 20 h 1728"/>
                    <a:gd name="T6" fmla="*/ 0 w 577"/>
                    <a:gd name="T7" fmla="*/ 0 h 1728"/>
                    <a:gd name="T8" fmla="*/ 7 w 577"/>
                    <a:gd name="T9" fmla="*/ 2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7"/>
                    <a:gd name="T16" fmla="*/ 0 h 1728"/>
                    <a:gd name="T17" fmla="*/ 577 w 577"/>
                    <a:gd name="T18" fmla="*/ 1728 h 17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41" name="Line 88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42" name="Oval 89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8043" name="Line 90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44" name="Line 91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45" name="Line 92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46" name="Line 93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47" name="Freeform 94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8 h 733"/>
                    <a:gd name="T2" fmla="*/ 5 w 397"/>
                    <a:gd name="T3" fmla="*/ 9 h 733"/>
                    <a:gd name="T4" fmla="*/ 5 w 397"/>
                    <a:gd name="T5" fmla="*/ 0 h 733"/>
                    <a:gd name="T6" fmla="*/ 0 60000 65536"/>
                    <a:gd name="T7" fmla="*/ 0 60000 65536"/>
                    <a:gd name="T8" fmla="*/ 0 60000 65536"/>
                    <a:gd name="T9" fmla="*/ 0 w 397"/>
                    <a:gd name="T10" fmla="*/ 0 h 733"/>
                    <a:gd name="T11" fmla="*/ 397 w 397"/>
                    <a:gd name="T12" fmla="*/ 733 h 7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48" name="Freeform 95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6 w 453"/>
                    <a:gd name="T1" fmla="*/ 1 h 1278"/>
                    <a:gd name="T2" fmla="*/ 0 w 453"/>
                    <a:gd name="T3" fmla="*/ 0 h 1278"/>
                    <a:gd name="T4" fmla="*/ 0 w 453"/>
                    <a:gd name="T5" fmla="*/ 16 h 1278"/>
                    <a:gd name="T6" fmla="*/ 0 60000 65536"/>
                    <a:gd name="T7" fmla="*/ 0 60000 65536"/>
                    <a:gd name="T8" fmla="*/ 0 60000 65536"/>
                    <a:gd name="T9" fmla="*/ 0 w 453"/>
                    <a:gd name="T10" fmla="*/ 0 h 1278"/>
                    <a:gd name="T11" fmla="*/ 453 w 453"/>
                    <a:gd name="T12" fmla="*/ 1278 h 1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49" name="Freeform 96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5 w 402"/>
                    <a:gd name="T1" fmla="*/ 1 h 726"/>
                    <a:gd name="T2" fmla="*/ 0 w 402"/>
                    <a:gd name="T3" fmla="*/ 0 h 726"/>
                    <a:gd name="T4" fmla="*/ 0 w 402"/>
                    <a:gd name="T5" fmla="*/ 9 h 726"/>
                    <a:gd name="T6" fmla="*/ 0 60000 65536"/>
                    <a:gd name="T7" fmla="*/ 0 60000 65536"/>
                    <a:gd name="T8" fmla="*/ 0 60000 65536"/>
                    <a:gd name="T9" fmla="*/ 0 w 402"/>
                    <a:gd name="T10" fmla="*/ 0 h 726"/>
                    <a:gd name="T11" fmla="*/ 402 w 402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50" name="Line 97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51" name="Line 98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52" name="Line 99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53" name="Freeform 100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0 h 82"/>
                    <a:gd name="T4" fmla="*/ 2 w 152"/>
                    <a:gd name="T5" fmla="*/ 1 h 82"/>
                    <a:gd name="T6" fmla="*/ 2 w 152"/>
                    <a:gd name="T7" fmla="*/ 0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82"/>
                    <a:gd name="T17" fmla="*/ 152 w 15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54" name="Line 101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55" name="Freeform 102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0 h 183"/>
                    <a:gd name="T2" fmla="*/ 0 w 351"/>
                    <a:gd name="T3" fmla="*/ 0 h 183"/>
                    <a:gd name="T4" fmla="*/ 4 w 351"/>
                    <a:gd name="T5" fmla="*/ 0 h 183"/>
                    <a:gd name="T6" fmla="*/ 4 w 351"/>
                    <a:gd name="T7" fmla="*/ 1 h 183"/>
                    <a:gd name="T8" fmla="*/ 0 w 351"/>
                    <a:gd name="T9" fmla="*/ 0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3"/>
                    <a:gd name="T17" fmla="*/ 351 w 351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56" name="Freeform 103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 h 182"/>
                    <a:gd name="T2" fmla="*/ 0 w 351"/>
                    <a:gd name="T3" fmla="*/ 0 h 182"/>
                    <a:gd name="T4" fmla="*/ 4 w 351"/>
                    <a:gd name="T5" fmla="*/ 1 h 182"/>
                    <a:gd name="T6" fmla="*/ 4 w 351"/>
                    <a:gd name="T7" fmla="*/ 2 h 182"/>
                    <a:gd name="T8" fmla="*/ 0 w 351"/>
                    <a:gd name="T9" fmla="*/ 1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57" name="Freeform 104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0 h 182"/>
                    <a:gd name="T2" fmla="*/ 0 w 351"/>
                    <a:gd name="T3" fmla="*/ 0 h 182"/>
                    <a:gd name="T4" fmla="*/ 4 w 351"/>
                    <a:gd name="T5" fmla="*/ 0 h 182"/>
                    <a:gd name="T6" fmla="*/ 4 w 351"/>
                    <a:gd name="T7" fmla="*/ 1 h 182"/>
                    <a:gd name="T8" fmla="*/ 0 w 351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1"/>
                    <a:gd name="T16" fmla="*/ 0 h 182"/>
                    <a:gd name="T17" fmla="*/ 351 w 351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58" name="Line 105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59" name="Line 106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60" name="Line 107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024" name="Group 108"/>
            <p:cNvGrpSpPr>
              <a:grpSpLocks/>
            </p:cNvGrpSpPr>
            <p:nvPr/>
          </p:nvGrpSpPr>
          <p:grpSpPr bwMode="auto">
            <a:xfrm>
              <a:off x="2402" y="2517"/>
              <a:ext cx="714" cy="672"/>
              <a:chOff x="2004" y="885"/>
              <a:chExt cx="714" cy="672"/>
            </a:xfrm>
          </p:grpSpPr>
          <p:sp>
            <p:nvSpPr>
              <p:cNvPr id="38025" name="Freeform 109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6" name="Freeform 110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7" name="Oval 111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38028" name="Freeform 112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2 w 646"/>
                  <a:gd name="T3" fmla="*/ 4 h 180"/>
                  <a:gd name="T4" fmla="*/ 68 w 646"/>
                  <a:gd name="T5" fmla="*/ 21 h 180"/>
                  <a:gd name="T6" fmla="*/ 76 w 646"/>
                  <a:gd name="T7" fmla="*/ 1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9" name="Freeform 113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72 w 808"/>
                  <a:gd name="T1" fmla="*/ 86 h 746"/>
                  <a:gd name="T2" fmla="*/ 94 w 808"/>
                  <a:gd name="T3" fmla="*/ 60 h 746"/>
                  <a:gd name="T4" fmla="*/ 94 w 808"/>
                  <a:gd name="T5" fmla="*/ 12 h 746"/>
                  <a:gd name="T6" fmla="*/ 39 w 808"/>
                  <a:gd name="T7" fmla="*/ 0 h 746"/>
                  <a:gd name="T8" fmla="*/ 0 w 808"/>
                  <a:gd name="T9" fmla="*/ 6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0" name="Freeform 114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52 h 644"/>
                  <a:gd name="T2" fmla="*/ 0 w 144"/>
                  <a:gd name="T3" fmla="*/ 19 h 644"/>
                  <a:gd name="T4" fmla="*/ 34 w 144"/>
                  <a:gd name="T5" fmla="*/ 0 h 644"/>
                  <a:gd name="T6" fmla="*/ 34 w 144"/>
                  <a:gd name="T7" fmla="*/ 130 h 644"/>
                  <a:gd name="T8" fmla="*/ 0 w 144"/>
                  <a:gd name="T9" fmla="*/ 15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1" name="Freeform 115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52 w 782"/>
                  <a:gd name="T1" fmla="*/ 51 h 219"/>
                  <a:gd name="T2" fmla="*/ 0 w 782"/>
                  <a:gd name="T3" fmla="*/ 16 h 219"/>
                  <a:gd name="T4" fmla="*/ 38 w 782"/>
                  <a:gd name="T5" fmla="*/ 0 h 219"/>
                  <a:gd name="T6" fmla="*/ 186 w 782"/>
                  <a:gd name="T7" fmla="*/ 33 h 219"/>
                  <a:gd name="T8" fmla="*/ 152 w 782"/>
                  <a:gd name="T9" fmla="*/ 5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2" name="Freeform 116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116 w 672"/>
                  <a:gd name="T1" fmla="*/ 134 h 754"/>
                  <a:gd name="T2" fmla="*/ 116 w 672"/>
                  <a:gd name="T3" fmla="*/ 29 h 754"/>
                  <a:gd name="T4" fmla="*/ 0 w 672"/>
                  <a:gd name="T5" fmla="*/ 0 h 754"/>
                  <a:gd name="T6" fmla="*/ 0 w 672"/>
                  <a:gd name="T7" fmla="*/ 104 h 754"/>
                  <a:gd name="T8" fmla="*/ 116 w 672"/>
                  <a:gd name="T9" fmla="*/ 13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3" name="Freeform 117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206 w 491"/>
                  <a:gd name="T1" fmla="*/ 199 h 549"/>
                  <a:gd name="T2" fmla="*/ 206 w 491"/>
                  <a:gd name="T3" fmla="*/ 43 h 549"/>
                  <a:gd name="T4" fmla="*/ 0 w 491"/>
                  <a:gd name="T5" fmla="*/ 0 h 549"/>
                  <a:gd name="T6" fmla="*/ 0 w 491"/>
                  <a:gd name="T7" fmla="*/ 155 h 549"/>
                  <a:gd name="T8" fmla="*/ 206 w 491"/>
                  <a:gd name="T9" fmla="*/ 199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4" name="Freeform 118"/>
              <p:cNvSpPr>
                <a:spLocks/>
              </p:cNvSpPr>
              <p:nvPr/>
            </p:nvSpPr>
            <p:spPr bwMode="auto">
              <a:xfrm>
                <a:off x="2068" y="1023"/>
                <a:ext cx="373" cy="401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454 h 592"/>
                  <a:gd name="T4" fmla="*/ 542 w 542"/>
                  <a:gd name="T5" fmla="*/ 592 h 592"/>
                  <a:gd name="T6" fmla="*/ 542 w 542"/>
                  <a:gd name="T7" fmla="*/ 130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35" name="Line 119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908" name="Text Box 120"/>
          <p:cNvSpPr txBox="1">
            <a:spLocks noChangeArrowheads="1"/>
          </p:cNvSpPr>
          <p:nvPr/>
        </p:nvSpPr>
        <p:spPr bwMode="auto">
          <a:xfrm>
            <a:off x="7467600" y="1447800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CA" sz="1600"/>
              <a:t>Root CA</a:t>
            </a:r>
            <a:endParaRPr lang="en-US" sz="1600"/>
          </a:p>
        </p:txBody>
      </p:sp>
      <p:sp>
        <p:nvSpPr>
          <p:cNvPr id="37909" name="Text Box 121"/>
          <p:cNvSpPr txBox="1">
            <a:spLocks noChangeArrowheads="1"/>
          </p:cNvSpPr>
          <p:nvPr/>
        </p:nvSpPr>
        <p:spPr bwMode="auto">
          <a:xfrm>
            <a:off x="7440613" y="2832100"/>
            <a:ext cx="15509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CA" sz="1600"/>
              <a:t>Zero or more</a:t>
            </a:r>
            <a:br>
              <a:rPr lang="fr-CA" sz="1600"/>
            </a:br>
            <a:r>
              <a:rPr lang="fr-CA" sz="1600"/>
              <a:t>levels of</a:t>
            </a:r>
            <a:br>
              <a:rPr lang="fr-CA" sz="1600"/>
            </a:br>
            <a:r>
              <a:rPr lang="fr-CA" sz="1600"/>
              <a:t>Intermediate CAs</a:t>
            </a:r>
            <a:endParaRPr lang="en-US" sz="1600"/>
          </a:p>
        </p:txBody>
      </p:sp>
      <p:sp>
        <p:nvSpPr>
          <p:cNvPr id="37910" name="AutoShape 122"/>
          <p:cNvSpPr>
            <a:spLocks/>
          </p:cNvSpPr>
          <p:nvPr/>
        </p:nvSpPr>
        <p:spPr bwMode="auto">
          <a:xfrm flipH="1">
            <a:off x="6858000" y="2438400"/>
            <a:ext cx="533400" cy="1676400"/>
          </a:xfrm>
          <a:prstGeom prst="leftBrace">
            <a:avLst>
              <a:gd name="adj1" fmla="val 2619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37911" name="Text Box 123"/>
          <p:cNvSpPr txBox="1">
            <a:spLocks noChangeArrowheads="1"/>
          </p:cNvSpPr>
          <p:nvPr/>
        </p:nvSpPr>
        <p:spPr bwMode="auto">
          <a:xfrm>
            <a:off x="7456488" y="4876800"/>
            <a:ext cx="1154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CA" sz="1600"/>
              <a:t>Non-CA</a:t>
            </a:r>
            <a:br>
              <a:rPr lang="fr-CA" sz="1600"/>
            </a:br>
            <a:r>
              <a:rPr lang="fr-CA" sz="1600"/>
              <a:t>End-Entities</a:t>
            </a:r>
            <a:endParaRPr lang="en-US" sz="1600"/>
          </a:p>
        </p:txBody>
      </p:sp>
      <p:cxnSp>
        <p:nvCxnSpPr>
          <p:cNvPr id="37912" name="AutoShape 124"/>
          <p:cNvCxnSpPr>
            <a:cxnSpLocks noChangeShapeType="1"/>
            <a:stCxn id="24579" idx="3"/>
            <a:endCxn id="24581" idx="0"/>
          </p:cNvCxnSpPr>
          <p:nvPr/>
        </p:nvCxnSpPr>
        <p:spPr bwMode="auto">
          <a:xfrm>
            <a:off x="3924300" y="19812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3" name="AutoShape 125"/>
          <p:cNvCxnSpPr>
            <a:cxnSpLocks noChangeShapeType="1"/>
            <a:stCxn id="24579" idx="3"/>
            <a:endCxn id="24580" idx="0"/>
          </p:cNvCxnSpPr>
          <p:nvPr/>
        </p:nvCxnSpPr>
        <p:spPr bwMode="auto">
          <a:xfrm flipH="1">
            <a:off x="2324100" y="1981200"/>
            <a:ext cx="1600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4" name="AutoShape 126"/>
          <p:cNvCxnSpPr>
            <a:cxnSpLocks noChangeShapeType="1"/>
            <a:stCxn id="24579" idx="3"/>
            <a:endCxn id="24582" idx="0"/>
          </p:cNvCxnSpPr>
          <p:nvPr/>
        </p:nvCxnSpPr>
        <p:spPr bwMode="auto">
          <a:xfrm>
            <a:off x="3924300" y="1981200"/>
            <a:ext cx="2362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5" name="AutoShape 127"/>
          <p:cNvCxnSpPr>
            <a:cxnSpLocks noChangeShapeType="1"/>
            <a:stCxn id="24580" idx="3"/>
            <a:endCxn id="24583" idx="0"/>
          </p:cNvCxnSpPr>
          <p:nvPr/>
        </p:nvCxnSpPr>
        <p:spPr bwMode="auto">
          <a:xfrm flipH="1">
            <a:off x="1409700" y="3048000"/>
            <a:ext cx="762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6" name="AutoShape 128"/>
          <p:cNvCxnSpPr>
            <a:cxnSpLocks noChangeShapeType="1"/>
            <a:stCxn id="24580" idx="3"/>
            <a:endCxn id="24584" idx="0"/>
          </p:cNvCxnSpPr>
          <p:nvPr/>
        </p:nvCxnSpPr>
        <p:spPr bwMode="auto">
          <a:xfrm>
            <a:off x="2171700" y="30480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7" name="AutoShape 129"/>
          <p:cNvCxnSpPr>
            <a:cxnSpLocks noChangeShapeType="1"/>
            <a:stCxn id="24581" idx="3"/>
            <a:endCxn id="24585" idx="0"/>
          </p:cNvCxnSpPr>
          <p:nvPr/>
        </p:nvCxnSpPr>
        <p:spPr bwMode="auto">
          <a:xfrm>
            <a:off x="4533900" y="3048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8" name="AutoShape 130"/>
          <p:cNvCxnSpPr>
            <a:cxnSpLocks noChangeShapeType="1"/>
            <a:stCxn id="24582" idx="3"/>
            <a:endCxn id="24586" idx="0"/>
          </p:cNvCxnSpPr>
          <p:nvPr/>
        </p:nvCxnSpPr>
        <p:spPr bwMode="auto">
          <a:xfrm>
            <a:off x="6134100" y="3048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9" name="AutoShape 131"/>
          <p:cNvCxnSpPr>
            <a:cxnSpLocks noChangeShapeType="1"/>
            <a:stCxn id="24586" idx="3"/>
            <a:endCxn id="38038" idx="3"/>
          </p:cNvCxnSpPr>
          <p:nvPr/>
        </p:nvCxnSpPr>
        <p:spPr bwMode="auto">
          <a:xfrm>
            <a:off x="5981700" y="4267200"/>
            <a:ext cx="57467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0" name="AutoShape 133"/>
          <p:cNvCxnSpPr>
            <a:cxnSpLocks noChangeShapeType="1"/>
            <a:stCxn id="24586" idx="3"/>
            <a:endCxn id="38062" idx="4"/>
          </p:cNvCxnSpPr>
          <p:nvPr/>
        </p:nvCxnSpPr>
        <p:spPr bwMode="auto">
          <a:xfrm flipH="1">
            <a:off x="5480050" y="4267200"/>
            <a:ext cx="501650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1" name="AutoShape 134"/>
          <p:cNvCxnSpPr>
            <a:cxnSpLocks noChangeShapeType="1"/>
            <a:stCxn id="24585" idx="3"/>
            <a:endCxn id="24650" idx="1"/>
          </p:cNvCxnSpPr>
          <p:nvPr/>
        </p:nvCxnSpPr>
        <p:spPr bwMode="auto">
          <a:xfrm>
            <a:off x="4381500" y="4267200"/>
            <a:ext cx="1588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2" name="AutoShape 135"/>
          <p:cNvCxnSpPr>
            <a:cxnSpLocks noChangeShapeType="1"/>
            <a:stCxn id="24584" idx="3"/>
            <a:endCxn id="38066" idx="47"/>
          </p:cNvCxnSpPr>
          <p:nvPr/>
        </p:nvCxnSpPr>
        <p:spPr bwMode="auto">
          <a:xfrm>
            <a:off x="2705100" y="4267200"/>
            <a:ext cx="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3" name="AutoShape 137"/>
          <p:cNvCxnSpPr>
            <a:cxnSpLocks noChangeShapeType="1"/>
            <a:stCxn id="24583" idx="3"/>
            <a:endCxn id="38084" idx="3"/>
          </p:cNvCxnSpPr>
          <p:nvPr/>
        </p:nvCxnSpPr>
        <p:spPr bwMode="auto">
          <a:xfrm>
            <a:off x="1257300" y="4267200"/>
            <a:ext cx="569913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4" name="AutoShape 138"/>
          <p:cNvCxnSpPr>
            <a:cxnSpLocks noChangeShapeType="1"/>
            <a:stCxn id="24583" idx="3"/>
            <a:endCxn id="24644" idx="2"/>
          </p:cNvCxnSpPr>
          <p:nvPr/>
        </p:nvCxnSpPr>
        <p:spPr bwMode="auto">
          <a:xfrm flipH="1">
            <a:off x="787400" y="4267200"/>
            <a:ext cx="46990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7925" name="Group 140"/>
          <p:cNvGrpSpPr>
            <a:grpSpLocks/>
          </p:cNvGrpSpPr>
          <p:nvPr/>
        </p:nvGrpSpPr>
        <p:grpSpPr bwMode="auto">
          <a:xfrm>
            <a:off x="4038600" y="1600200"/>
            <a:ext cx="533400" cy="374650"/>
            <a:chOff x="2105" y="3009"/>
            <a:chExt cx="815" cy="575"/>
          </a:xfrm>
        </p:grpSpPr>
        <p:sp>
          <p:nvSpPr>
            <p:cNvPr id="24717" name="AutoShape 141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8018" name="Group 142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8019" name="Group 143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8021" name="AutoShape 144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8022" name="AutoShape 145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8020" name="AutoShape 146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26" name="Group 147"/>
          <p:cNvGrpSpPr>
            <a:grpSpLocks/>
          </p:cNvGrpSpPr>
          <p:nvPr/>
        </p:nvGrpSpPr>
        <p:grpSpPr bwMode="auto">
          <a:xfrm>
            <a:off x="2209800" y="2743200"/>
            <a:ext cx="533400" cy="374650"/>
            <a:chOff x="2105" y="3009"/>
            <a:chExt cx="815" cy="575"/>
          </a:xfrm>
        </p:grpSpPr>
        <p:sp>
          <p:nvSpPr>
            <p:cNvPr id="24724" name="AutoShape 148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8012" name="Group 149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8013" name="Group 150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8015" name="AutoShape 151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8016" name="AutoShape 152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8014" name="AutoShape 153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27" name="Group 154"/>
          <p:cNvGrpSpPr>
            <a:grpSpLocks/>
          </p:cNvGrpSpPr>
          <p:nvPr/>
        </p:nvGrpSpPr>
        <p:grpSpPr bwMode="auto">
          <a:xfrm>
            <a:off x="4572000" y="2743200"/>
            <a:ext cx="533400" cy="374650"/>
            <a:chOff x="2105" y="3009"/>
            <a:chExt cx="815" cy="575"/>
          </a:xfrm>
        </p:grpSpPr>
        <p:sp>
          <p:nvSpPr>
            <p:cNvPr id="24731" name="AutoShape 155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8006" name="Group 156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8007" name="Group 157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8009" name="AutoShape 158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8010" name="AutoShape 159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8008" name="AutoShape 16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28" name="Group 161"/>
          <p:cNvGrpSpPr>
            <a:grpSpLocks/>
          </p:cNvGrpSpPr>
          <p:nvPr/>
        </p:nvGrpSpPr>
        <p:grpSpPr bwMode="auto">
          <a:xfrm>
            <a:off x="6172200" y="2743200"/>
            <a:ext cx="533400" cy="374650"/>
            <a:chOff x="2105" y="3009"/>
            <a:chExt cx="815" cy="575"/>
          </a:xfrm>
        </p:grpSpPr>
        <p:sp>
          <p:nvSpPr>
            <p:cNvPr id="24738" name="AutoShape 162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8000" name="Group 163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8001" name="Group 164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8003" name="AutoShape 165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8004" name="AutoShape 166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8002" name="AutoShape 167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29" name="Group 168"/>
          <p:cNvGrpSpPr>
            <a:grpSpLocks/>
          </p:cNvGrpSpPr>
          <p:nvPr/>
        </p:nvGrpSpPr>
        <p:grpSpPr bwMode="auto">
          <a:xfrm>
            <a:off x="6096000" y="3962400"/>
            <a:ext cx="533400" cy="374650"/>
            <a:chOff x="2105" y="3009"/>
            <a:chExt cx="815" cy="575"/>
          </a:xfrm>
        </p:grpSpPr>
        <p:sp>
          <p:nvSpPr>
            <p:cNvPr id="24745" name="AutoShape 169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94" name="Group 170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95" name="Group 171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97" name="AutoShape 172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98" name="AutoShape 173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96" name="AutoShape 174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30" name="Group 175"/>
          <p:cNvGrpSpPr>
            <a:grpSpLocks/>
          </p:cNvGrpSpPr>
          <p:nvPr/>
        </p:nvGrpSpPr>
        <p:grpSpPr bwMode="auto">
          <a:xfrm>
            <a:off x="4419600" y="3962400"/>
            <a:ext cx="533400" cy="374650"/>
            <a:chOff x="2105" y="3009"/>
            <a:chExt cx="815" cy="575"/>
          </a:xfrm>
        </p:grpSpPr>
        <p:sp>
          <p:nvSpPr>
            <p:cNvPr id="24752" name="AutoShape 176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88" name="Group 177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89" name="Group 178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91" name="AutoShape 179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92" name="AutoShape 180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90" name="AutoShape 181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31" name="Group 182"/>
          <p:cNvGrpSpPr>
            <a:grpSpLocks/>
          </p:cNvGrpSpPr>
          <p:nvPr/>
        </p:nvGrpSpPr>
        <p:grpSpPr bwMode="auto">
          <a:xfrm>
            <a:off x="2743200" y="3962400"/>
            <a:ext cx="533400" cy="374650"/>
            <a:chOff x="2105" y="3009"/>
            <a:chExt cx="815" cy="575"/>
          </a:xfrm>
        </p:grpSpPr>
        <p:sp>
          <p:nvSpPr>
            <p:cNvPr id="24759" name="AutoShape 183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82" name="Group 184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83" name="Group 185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85" name="AutoShape 186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86" name="AutoShape 187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84" name="AutoShape 188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32" name="Group 189"/>
          <p:cNvGrpSpPr>
            <a:grpSpLocks/>
          </p:cNvGrpSpPr>
          <p:nvPr/>
        </p:nvGrpSpPr>
        <p:grpSpPr bwMode="auto">
          <a:xfrm>
            <a:off x="1295400" y="3962400"/>
            <a:ext cx="533400" cy="374650"/>
            <a:chOff x="2105" y="3009"/>
            <a:chExt cx="815" cy="575"/>
          </a:xfrm>
        </p:grpSpPr>
        <p:sp>
          <p:nvSpPr>
            <p:cNvPr id="24766" name="AutoShape 190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76" name="Group 191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77" name="Group 192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79" name="AutoShape 193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80" name="AutoShape 194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78" name="AutoShape 195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33" name="Group 196"/>
          <p:cNvGrpSpPr>
            <a:grpSpLocks/>
          </p:cNvGrpSpPr>
          <p:nvPr/>
        </p:nvGrpSpPr>
        <p:grpSpPr bwMode="auto">
          <a:xfrm>
            <a:off x="609600" y="5181600"/>
            <a:ext cx="533400" cy="374650"/>
            <a:chOff x="2105" y="3009"/>
            <a:chExt cx="815" cy="575"/>
          </a:xfrm>
        </p:grpSpPr>
        <p:sp>
          <p:nvSpPr>
            <p:cNvPr id="24773" name="AutoShape 197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70" name="Group 198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71" name="Group 199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73" name="AutoShape 200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74" name="AutoShape 201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72" name="AutoShape 202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34" name="Group 203"/>
          <p:cNvGrpSpPr>
            <a:grpSpLocks/>
          </p:cNvGrpSpPr>
          <p:nvPr/>
        </p:nvGrpSpPr>
        <p:grpSpPr bwMode="auto">
          <a:xfrm>
            <a:off x="1676400" y="5486400"/>
            <a:ext cx="533400" cy="374650"/>
            <a:chOff x="2105" y="3009"/>
            <a:chExt cx="815" cy="575"/>
          </a:xfrm>
        </p:grpSpPr>
        <p:sp>
          <p:nvSpPr>
            <p:cNvPr id="24780" name="AutoShape 204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64" name="Group 205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65" name="Group 206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67" name="AutoShape 207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68" name="AutoShape 208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66" name="AutoShape 209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35" name="Group 210"/>
          <p:cNvGrpSpPr>
            <a:grpSpLocks/>
          </p:cNvGrpSpPr>
          <p:nvPr/>
        </p:nvGrpSpPr>
        <p:grpSpPr bwMode="auto">
          <a:xfrm>
            <a:off x="2819400" y="5257800"/>
            <a:ext cx="533400" cy="374650"/>
            <a:chOff x="2105" y="3009"/>
            <a:chExt cx="815" cy="575"/>
          </a:xfrm>
        </p:grpSpPr>
        <p:sp>
          <p:nvSpPr>
            <p:cNvPr id="24787" name="AutoShape 211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58" name="Group 212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59" name="Group 213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61" name="AutoShape 214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62" name="AutoShape 215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60" name="AutoShape 216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36" name="Group 217"/>
          <p:cNvGrpSpPr>
            <a:grpSpLocks/>
          </p:cNvGrpSpPr>
          <p:nvPr/>
        </p:nvGrpSpPr>
        <p:grpSpPr bwMode="auto">
          <a:xfrm>
            <a:off x="4114800" y="5340350"/>
            <a:ext cx="533400" cy="374650"/>
            <a:chOff x="2105" y="3009"/>
            <a:chExt cx="815" cy="575"/>
          </a:xfrm>
        </p:grpSpPr>
        <p:sp>
          <p:nvSpPr>
            <p:cNvPr id="24794" name="AutoShape 218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52" name="Group 219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53" name="Group 220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55" name="AutoShape 221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56" name="AutoShape 222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54" name="AutoShape 223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37" name="Group 224"/>
          <p:cNvGrpSpPr>
            <a:grpSpLocks/>
          </p:cNvGrpSpPr>
          <p:nvPr/>
        </p:nvGrpSpPr>
        <p:grpSpPr bwMode="auto">
          <a:xfrm>
            <a:off x="5334000" y="5264150"/>
            <a:ext cx="533400" cy="374650"/>
            <a:chOff x="2105" y="3009"/>
            <a:chExt cx="815" cy="575"/>
          </a:xfrm>
        </p:grpSpPr>
        <p:sp>
          <p:nvSpPr>
            <p:cNvPr id="24801" name="AutoShape 225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46" name="Group 226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47" name="Group 227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49" name="AutoShape 228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50" name="AutoShape 229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48" name="AutoShape 23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7938" name="Group 231"/>
          <p:cNvGrpSpPr>
            <a:grpSpLocks/>
          </p:cNvGrpSpPr>
          <p:nvPr/>
        </p:nvGrpSpPr>
        <p:grpSpPr bwMode="auto">
          <a:xfrm>
            <a:off x="6629400" y="5486400"/>
            <a:ext cx="533400" cy="374650"/>
            <a:chOff x="2105" y="3009"/>
            <a:chExt cx="815" cy="575"/>
          </a:xfrm>
        </p:grpSpPr>
        <p:sp>
          <p:nvSpPr>
            <p:cNvPr id="24808" name="AutoShape 232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7940" name="Group 233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7941" name="Group 234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7943" name="AutoShape 235"/>
                <p:cNvSpPr>
                  <a:spLocks noChangeArrowheads="1"/>
                </p:cNvSpPr>
                <p:nvPr/>
              </p:nvSpPr>
              <p:spPr bwMode="auto">
                <a:xfrm rot="-6828994">
                  <a:off x="1887" y="3751"/>
                  <a:ext cx="203" cy="48"/>
                </a:xfrm>
                <a:prstGeom prst="chevron">
                  <a:avLst>
                    <a:gd name="adj" fmla="val 99992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7944" name="AutoShape 236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1" y="3745"/>
                  <a:ext cx="197" cy="52"/>
                </a:xfrm>
                <a:prstGeom prst="chevron">
                  <a:avLst>
                    <a:gd name="adj" fmla="val 100008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7942" name="AutoShape 237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Certificate Revocation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revoked, a certificate is no longer valid – even if the initial expiration date has not been reached yet.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Revocation Delay: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Time between knowledge that certificate is revoked and actual posting of revocation information.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Two types of Revocation Mechanisms: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Periodic Publication Mechanisms: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Certificate Revocation List (</a:t>
            </a:r>
            <a:r>
              <a:rPr lang="en-US" smtClean="0">
                <a:solidFill>
                  <a:schemeClr val="accent2"/>
                </a:solidFill>
              </a:rPr>
              <a:t>CRL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On-Line Query Mechanisms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Online Certificate Status Protocol (</a:t>
            </a:r>
            <a:r>
              <a:rPr lang="en-US" smtClean="0">
                <a:solidFill>
                  <a:srgbClr val="FF0000"/>
                </a:solidFill>
              </a:rPr>
              <a:t>OCSP</a:t>
            </a:r>
            <a:r>
              <a:rPr lang="en-US" smtClean="0"/>
              <a:t>)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390CCC-ED6B-4205-96F0-7B781022463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Other PKI 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PKI vendors can offer different services:</a:t>
            </a:r>
          </a:p>
          <a:p>
            <a:pPr lvl="1" eaLnBrk="1" hangingPunct="1"/>
            <a:r>
              <a:rPr lang="en-US" sz="1800" smtClean="0"/>
              <a:t>Key Backup and Recovery</a:t>
            </a:r>
          </a:p>
          <a:p>
            <a:pPr lvl="1" eaLnBrk="1" hangingPunct="1"/>
            <a:r>
              <a:rPr lang="en-US" sz="1800" smtClean="0"/>
              <a:t>Automatic Key Update</a:t>
            </a:r>
          </a:p>
          <a:p>
            <a:pPr lvl="1" eaLnBrk="1" hangingPunct="1"/>
            <a:r>
              <a:rPr lang="en-US" sz="1800" smtClean="0"/>
              <a:t>Certificate Renewal</a:t>
            </a:r>
          </a:p>
          <a:p>
            <a:pPr lvl="1" eaLnBrk="1" hangingPunct="1"/>
            <a:r>
              <a:rPr lang="en-US" sz="1800" smtClean="0"/>
              <a:t>Key History</a:t>
            </a:r>
          </a:p>
          <a:p>
            <a:pPr lvl="1" eaLnBrk="1" hangingPunct="1"/>
            <a:r>
              <a:rPr lang="en-US" sz="1800" smtClean="0"/>
              <a:t>Time Stamping</a:t>
            </a:r>
          </a:p>
          <a:p>
            <a:pPr lvl="1" eaLnBrk="1" hangingPunct="1"/>
            <a:r>
              <a:rPr lang="en-US" sz="1800" smtClean="0"/>
              <a:t>Client Software</a:t>
            </a:r>
          </a:p>
          <a:p>
            <a:pPr lvl="1" eaLnBrk="1" hangingPunct="1"/>
            <a:r>
              <a:rPr lang="en-US" sz="1800" smtClean="0"/>
              <a:t>Others…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9B23A3-1DF2-4DF2-9E04-D0906A2E3AE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Type of Certificates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smtClean="0"/>
              <a:t>Currently Used: X.509 v3</a:t>
            </a:r>
          </a:p>
          <a:p>
            <a:pPr eaLnBrk="1" hangingPunct="1"/>
            <a:r>
              <a:rPr lang="en-US" sz="2000" smtClean="0"/>
              <a:t>Information about X.509 v3:</a:t>
            </a:r>
          </a:p>
          <a:p>
            <a:pPr lvl="1" eaLnBrk="1" hangingPunct="1"/>
            <a:r>
              <a:rPr lang="en-US" sz="1600" smtClean="0"/>
              <a:t>Internet Engineering Task Force (IETF)</a:t>
            </a:r>
          </a:p>
          <a:p>
            <a:pPr lvl="1" eaLnBrk="1" hangingPunct="1"/>
            <a:r>
              <a:rPr lang="en-US" sz="1600" smtClean="0"/>
              <a:t>Public Key Infrastructure X.509 (PKIX) Working Group</a:t>
            </a:r>
          </a:p>
          <a:p>
            <a:pPr lvl="1" eaLnBrk="1" hangingPunct="1"/>
            <a:r>
              <a:rPr lang="en-US" sz="1600" smtClean="0"/>
              <a:t>RFC2459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Other types of certificates:</a:t>
            </a:r>
          </a:p>
          <a:p>
            <a:pPr lvl="1" eaLnBrk="1" hangingPunct="1"/>
            <a:r>
              <a:rPr lang="en-US" sz="1600" smtClean="0"/>
              <a:t>Older versions of X.509 Public-key certificates:</a:t>
            </a:r>
          </a:p>
          <a:p>
            <a:pPr lvl="2" eaLnBrk="1" hangingPunct="1"/>
            <a:r>
              <a:rPr lang="en-US" sz="1400" smtClean="0"/>
              <a:t>Version 1</a:t>
            </a:r>
          </a:p>
          <a:p>
            <a:pPr lvl="2" eaLnBrk="1" hangingPunct="1"/>
            <a:r>
              <a:rPr lang="en-US" sz="1400" smtClean="0"/>
              <a:t>Version 2</a:t>
            </a:r>
          </a:p>
          <a:p>
            <a:pPr lvl="1" eaLnBrk="1" hangingPunct="1"/>
            <a:r>
              <a:rPr lang="en-US" sz="1600" smtClean="0"/>
              <a:t>Simple Public Key Infrastructure (SPKI) certificates</a:t>
            </a:r>
          </a:p>
          <a:p>
            <a:pPr lvl="1" eaLnBrk="1" hangingPunct="1"/>
            <a:r>
              <a:rPr lang="en-US" sz="1600" smtClean="0"/>
              <a:t>Pretty Good Privacy (PGP) certificates</a:t>
            </a:r>
          </a:p>
          <a:p>
            <a:pPr lvl="1" eaLnBrk="1" hangingPunct="1"/>
            <a:r>
              <a:rPr lang="en-US" sz="1600" smtClean="0"/>
              <a:t>Attribute Certificates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30BC457-E98D-4A54-B0BD-0B987AB9B0A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X.509 Version 3 Certificate Structure</a:t>
            </a:r>
          </a:p>
        </p:txBody>
      </p:sp>
      <p:sp>
        <p:nvSpPr>
          <p:cNvPr id="21507" name="Content Placeholder 35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E98C1B-FAE3-4AFD-AE28-11FF0C5737C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1509" name="Rectangle 76"/>
          <p:cNvSpPr>
            <a:spLocks noChangeArrowheads="1"/>
          </p:cNvSpPr>
          <p:nvPr/>
        </p:nvSpPr>
        <p:spPr bwMode="auto">
          <a:xfrm>
            <a:off x="76200" y="857250"/>
            <a:ext cx="8534400" cy="5257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21510" name="Text Box 25"/>
          <p:cNvSpPr txBox="1">
            <a:spLocks noChangeArrowheads="1"/>
          </p:cNvSpPr>
          <p:nvPr/>
        </p:nvSpPr>
        <p:spPr bwMode="auto">
          <a:xfrm>
            <a:off x="2743200" y="1085850"/>
            <a:ext cx="1676400" cy="3810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Version</a:t>
            </a:r>
            <a:endParaRPr lang="fr-CA" sz="1600" noProof="1"/>
          </a:p>
        </p:txBody>
      </p:sp>
      <p:sp>
        <p:nvSpPr>
          <p:cNvPr id="21511" name="Text Box 36"/>
          <p:cNvSpPr txBox="1">
            <a:spLocks noChangeArrowheads="1"/>
          </p:cNvSpPr>
          <p:nvPr/>
        </p:nvSpPr>
        <p:spPr bwMode="auto">
          <a:xfrm>
            <a:off x="2743200" y="1543050"/>
            <a:ext cx="1676400" cy="3810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Serial Number</a:t>
            </a:r>
            <a:endParaRPr lang="fr-CA" sz="1600" noProof="1"/>
          </a:p>
        </p:txBody>
      </p:sp>
      <p:sp>
        <p:nvSpPr>
          <p:cNvPr id="21512" name="Text Box 37"/>
          <p:cNvSpPr txBox="1">
            <a:spLocks noChangeArrowheads="1"/>
          </p:cNvSpPr>
          <p:nvPr/>
        </p:nvSpPr>
        <p:spPr bwMode="auto">
          <a:xfrm>
            <a:off x="2743200" y="2000250"/>
            <a:ext cx="1676400" cy="3810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Signature</a:t>
            </a:r>
            <a:endParaRPr lang="fr-CA" sz="1600" noProof="1"/>
          </a:p>
        </p:txBody>
      </p:sp>
      <p:sp>
        <p:nvSpPr>
          <p:cNvPr id="21513" name="Text Box 38"/>
          <p:cNvSpPr txBox="1">
            <a:spLocks noChangeArrowheads="1"/>
          </p:cNvSpPr>
          <p:nvPr/>
        </p:nvSpPr>
        <p:spPr bwMode="auto">
          <a:xfrm>
            <a:off x="2743200" y="2457450"/>
            <a:ext cx="1676400" cy="3810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Issuer</a:t>
            </a:r>
            <a:endParaRPr lang="fr-CA" sz="1600" noProof="1"/>
          </a:p>
        </p:txBody>
      </p:sp>
      <p:sp>
        <p:nvSpPr>
          <p:cNvPr id="21514" name="Text Box 39"/>
          <p:cNvSpPr txBox="1">
            <a:spLocks noChangeArrowheads="1"/>
          </p:cNvSpPr>
          <p:nvPr/>
        </p:nvSpPr>
        <p:spPr bwMode="auto">
          <a:xfrm>
            <a:off x="2743200" y="2914650"/>
            <a:ext cx="1676400" cy="3810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Validity</a:t>
            </a:r>
            <a:endParaRPr lang="fr-CA" sz="1600" noProof="1"/>
          </a:p>
        </p:txBody>
      </p:sp>
      <p:sp>
        <p:nvSpPr>
          <p:cNvPr id="21515" name="Text Box 40"/>
          <p:cNvSpPr txBox="1">
            <a:spLocks noChangeArrowheads="1"/>
          </p:cNvSpPr>
          <p:nvPr/>
        </p:nvSpPr>
        <p:spPr bwMode="auto">
          <a:xfrm>
            <a:off x="2743200" y="3371850"/>
            <a:ext cx="1676400" cy="3810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Subject</a:t>
            </a:r>
            <a:endParaRPr lang="fr-CA" sz="1600" noProof="1"/>
          </a:p>
        </p:txBody>
      </p:sp>
      <p:sp>
        <p:nvSpPr>
          <p:cNvPr id="21516" name="Text Box 41"/>
          <p:cNvSpPr txBox="1">
            <a:spLocks noChangeArrowheads="1"/>
          </p:cNvSpPr>
          <p:nvPr/>
        </p:nvSpPr>
        <p:spPr bwMode="auto">
          <a:xfrm>
            <a:off x="2743200" y="3829050"/>
            <a:ext cx="1676400" cy="6096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Subject Public Key Information</a:t>
            </a:r>
            <a:endParaRPr lang="fr-CA" sz="1600" noProof="1"/>
          </a:p>
        </p:txBody>
      </p:sp>
      <p:sp>
        <p:nvSpPr>
          <p:cNvPr id="21517" name="Text Box 42"/>
          <p:cNvSpPr txBox="1">
            <a:spLocks noChangeArrowheads="1"/>
          </p:cNvSpPr>
          <p:nvPr/>
        </p:nvSpPr>
        <p:spPr bwMode="auto">
          <a:xfrm>
            <a:off x="2743200" y="4514850"/>
            <a:ext cx="1676400" cy="3810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Issuer Unique ID</a:t>
            </a:r>
            <a:endParaRPr lang="fr-CA" sz="1600" noProof="1"/>
          </a:p>
        </p:txBody>
      </p:sp>
      <p:sp>
        <p:nvSpPr>
          <p:cNvPr id="21518" name="Text Box 43"/>
          <p:cNvSpPr txBox="1">
            <a:spLocks noChangeArrowheads="1"/>
          </p:cNvSpPr>
          <p:nvPr/>
        </p:nvSpPr>
        <p:spPr bwMode="auto">
          <a:xfrm>
            <a:off x="2743200" y="4972050"/>
            <a:ext cx="1676400" cy="381000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Subject Unique ID</a:t>
            </a:r>
            <a:endParaRPr lang="fr-CA" sz="1600" noProof="1"/>
          </a:p>
        </p:txBody>
      </p:sp>
      <p:sp>
        <p:nvSpPr>
          <p:cNvPr id="21519" name="Text Box 44"/>
          <p:cNvSpPr txBox="1">
            <a:spLocks noChangeArrowheads="1"/>
          </p:cNvSpPr>
          <p:nvPr/>
        </p:nvSpPr>
        <p:spPr bwMode="auto">
          <a:xfrm>
            <a:off x="2743200" y="5429250"/>
            <a:ext cx="1676400" cy="598488"/>
          </a:xfrm>
          <a:prstGeom prst="rect">
            <a:avLst/>
          </a:prstGeom>
          <a:gradFill rotWithShape="0">
            <a:gsLst>
              <a:gs pos="0">
                <a:srgbClr val="C7E373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 w="12700" cap="rnd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0" hangingPunct="0"/>
            <a:r>
              <a:rPr lang="fr-CA" sz="1600"/>
              <a:t>Extensions</a:t>
            </a:r>
            <a:endParaRPr lang="fr-CA" sz="1600" noProof="1"/>
          </a:p>
        </p:txBody>
      </p:sp>
      <p:sp>
        <p:nvSpPr>
          <p:cNvPr id="21520" name="Text Box 45"/>
          <p:cNvSpPr txBox="1">
            <a:spLocks noChangeArrowheads="1"/>
          </p:cNvSpPr>
          <p:nvPr/>
        </p:nvSpPr>
        <p:spPr bwMode="auto">
          <a:xfrm>
            <a:off x="4800600" y="1085850"/>
            <a:ext cx="2667000" cy="38100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Version of Certificate</a:t>
            </a:r>
            <a:endParaRPr lang="fr-CA" sz="1600" noProof="1"/>
          </a:p>
        </p:txBody>
      </p:sp>
      <p:sp>
        <p:nvSpPr>
          <p:cNvPr id="21521" name="Text Box 46"/>
          <p:cNvSpPr txBox="1">
            <a:spLocks noChangeArrowheads="1"/>
          </p:cNvSpPr>
          <p:nvPr/>
        </p:nvSpPr>
        <p:spPr bwMode="auto">
          <a:xfrm>
            <a:off x="4800600" y="1543050"/>
            <a:ext cx="2667000" cy="38100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Unique Integer Identifier</a:t>
            </a:r>
            <a:endParaRPr lang="fr-CA" sz="1600" noProof="1"/>
          </a:p>
        </p:txBody>
      </p:sp>
      <p:sp>
        <p:nvSpPr>
          <p:cNvPr id="21522" name="Text Box 47"/>
          <p:cNvSpPr txBox="1">
            <a:spLocks noChangeArrowheads="1"/>
          </p:cNvSpPr>
          <p:nvPr/>
        </p:nvSpPr>
        <p:spPr bwMode="auto">
          <a:xfrm>
            <a:off x="4800600" y="2000250"/>
            <a:ext cx="2667000" cy="38100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Algorithm ID used to sign Cert</a:t>
            </a:r>
            <a:endParaRPr lang="fr-CA" sz="1600" noProof="1"/>
          </a:p>
        </p:txBody>
      </p:sp>
      <p:sp>
        <p:nvSpPr>
          <p:cNvPr id="21523" name="Text Box 48"/>
          <p:cNvSpPr txBox="1">
            <a:spLocks noChangeArrowheads="1"/>
          </p:cNvSpPr>
          <p:nvPr/>
        </p:nvSpPr>
        <p:spPr bwMode="auto">
          <a:xfrm>
            <a:off x="4800600" y="2457450"/>
            <a:ext cx="2667000" cy="38100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Unique Name of Cert Issuer</a:t>
            </a:r>
            <a:endParaRPr lang="fr-CA" sz="1600" noProof="1"/>
          </a:p>
        </p:txBody>
      </p:sp>
      <p:sp>
        <p:nvSpPr>
          <p:cNvPr id="21524" name="Text Box 49"/>
          <p:cNvSpPr txBox="1">
            <a:spLocks noChangeArrowheads="1"/>
          </p:cNvSpPr>
          <p:nvPr/>
        </p:nvSpPr>
        <p:spPr bwMode="auto">
          <a:xfrm>
            <a:off x="4800600" y="2914650"/>
            <a:ext cx="2667000" cy="38100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Not before and not after</a:t>
            </a:r>
            <a:endParaRPr lang="fr-CA" sz="1600" noProof="1"/>
          </a:p>
        </p:txBody>
      </p:sp>
      <p:sp>
        <p:nvSpPr>
          <p:cNvPr id="21525" name="Text Box 50"/>
          <p:cNvSpPr txBox="1">
            <a:spLocks noChangeArrowheads="1"/>
          </p:cNvSpPr>
          <p:nvPr/>
        </p:nvSpPr>
        <p:spPr bwMode="auto">
          <a:xfrm>
            <a:off x="4800600" y="3371850"/>
            <a:ext cx="2667000" cy="38100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Unique Name of Owner</a:t>
            </a:r>
            <a:endParaRPr lang="fr-CA" sz="1600" noProof="1"/>
          </a:p>
        </p:txBody>
      </p:sp>
      <p:sp>
        <p:nvSpPr>
          <p:cNvPr id="21526" name="Text Box 51"/>
          <p:cNvSpPr txBox="1">
            <a:spLocks noChangeArrowheads="1"/>
          </p:cNvSpPr>
          <p:nvPr/>
        </p:nvSpPr>
        <p:spPr bwMode="auto">
          <a:xfrm>
            <a:off x="4787900" y="3851275"/>
            <a:ext cx="2674938" cy="576263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Public Key </a:t>
            </a:r>
            <a:br>
              <a:rPr lang="fr-CA" sz="1600"/>
            </a:br>
            <a:r>
              <a:rPr lang="fr-CA" sz="1600"/>
              <a:t>of the Owner</a:t>
            </a:r>
            <a:endParaRPr lang="fr-CA" sz="1600" noProof="1"/>
          </a:p>
        </p:txBody>
      </p:sp>
      <p:sp>
        <p:nvSpPr>
          <p:cNvPr id="21527" name="Text Box 52"/>
          <p:cNvSpPr txBox="1">
            <a:spLocks noChangeArrowheads="1"/>
          </p:cNvSpPr>
          <p:nvPr/>
        </p:nvSpPr>
        <p:spPr bwMode="auto">
          <a:xfrm>
            <a:off x="4800600" y="4514850"/>
            <a:ext cx="2667000" cy="38100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Optional Unique ID of CA</a:t>
            </a:r>
            <a:endParaRPr lang="fr-CA" sz="1600" noProof="1"/>
          </a:p>
        </p:txBody>
      </p:sp>
      <p:sp>
        <p:nvSpPr>
          <p:cNvPr id="21528" name="Text Box 53"/>
          <p:cNvSpPr txBox="1">
            <a:spLocks noChangeArrowheads="1"/>
          </p:cNvSpPr>
          <p:nvPr/>
        </p:nvSpPr>
        <p:spPr bwMode="auto">
          <a:xfrm>
            <a:off x="4800600" y="4972050"/>
            <a:ext cx="2667000" cy="38100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Optional Unique ID of Subject</a:t>
            </a:r>
            <a:endParaRPr lang="fr-CA" sz="1600" noProof="1"/>
          </a:p>
        </p:txBody>
      </p:sp>
      <p:sp>
        <p:nvSpPr>
          <p:cNvPr id="21529" name="Text Box 54"/>
          <p:cNvSpPr txBox="1">
            <a:spLocks noChangeArrowheads="1"/>
          </p:cNvSpPr>
          <p:nvPr/>
        </p:nvSpPr>
        <p:spPr bwMode="auto">
          <a:xfrm>
            <a:off x="4800600" y="5429250"/>
            <a:ext cx="2667000" cy="598488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600"/>
              <a:t>Optional Extensions </a:t>
            </a:r>
            <a:br>
              <a:rPr lang="fr-CA" sz="1600"/>
            </a:br>
            <a:r>
              <a:rPr lang="fr-CA" sz="1600"/>
              <a:t>(eg. Key usage)</a:t>
            </a:r>
            <a:endParaRPr lang="fr-CA" sz="1600" noProof="1"/>
          </a:p>
        </p:txBody>
      </p:sp>
      <p:sp>
        <p:nvSpPr>
          <p:cNvPr id="21530" name="Line 69"/>
          <p:cNvSpPr>
            <a:spLocks noChangeShapeType="1"/>
          </p:cNvSpPr>
          <p:nvPr/>
        </p:nvSpPr>
        <p:spPr bwMode="auto">
          <a:xfrm flipH="1">
            <a:off x="2133600" y="108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70"/>
          <p:cNvSpPr>
            <a:spLocks noChangeShapeType="1"/>
          </p:cNvSpPr>
          <p:nvPr/>
        </p:nvSpPr>
        <p:spPr bwMode="auto">
          <a:xfrm>
            <a:off x="2133600" y="1085850"/>
            <a:ext cx="0" cy="49418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2" name="Line 71"/>
          <p:cNvSpPr>
            <a:spLocks noChangeShapeType="1"/>
          </p:cNvSpPr>
          <p:nvPr/>
        </p:nvSpPr>
        <p:spPr bwMode="auto">
          <a:xfrm flipH="1">
            <a:off x="2133600" y="108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Line 73"/>
          <p:cNvSpPr>
            <a:spLocks noChangeShapeType="1"/>
          </p:cNvSpPr>
          <p:nvPr/>
        </p:nvSpPr>
        <p:spPr bwMode="auto">
          <a:xfrm flipH="1">
            <a:off x="2133600" y="60277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Line 74"/>
          <p:cNvSpPr>
            <a:spLocks noChangeShapeType="1"/>
          </p:cNvSpPr>
          <p:nvPr/>
        </p:nvSpPr>
        <p:spPr bwMode="auto">
          <a:xfrm flipH="1">
            <a:off x="1676400" y="3448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5" name="Text Box 75"/>
          <p:cNvSpPr txBox="1">
            <a:spLocks noChangeArrowheads="1"/>
          </p:cNvSpPr>
          <p:nvPr/>
        </p:nvSpPr>
        <p:spPr bwMode="auto">
          <a:xfrm>
            <a:off x="228600" y="2914650"/>
            <a:ext cx="1524000" cy="1143000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 eaLnBrk="0" hangingPunct="0"/>
            <a:r>
              <a:rPr lang="fr-CA" sz="1600"/>
              <a:t>Signed by Authorized CA (issuer)</a:t>
            </a:r>
            <a:endParaRPr lang="fr-CA" sz="1600" noProof="1"/>
          </a:p>
        </p:txBody>
      </p:sp>
      <p:grpSp>
        <p:nvGrpSpPr>
          <p:cNvPr id="21536" name="Group 77"/>
          <p:cNvGrpSpPr>
            <a:grpSpLocks/>
          </p:cNvGrpSpPr>
          <p:nvPr/>
        </p:nvGrpSpPr>
        <p:grpSpPr bwMode="auto">
          <a:xfrm rot="-5400000">
            <a:off x="6327775" y="3557588"/>
            <a:ext cx="885825" cy="1219200"/>
            <a:chOff x="2107" y="2721"/>
            <a:chExt cx="495" cy="681"/>
          </a:xfrm>
        </p:grpSpPr>
        <p:sp>
          <p:nvSpPr>
            <p:cNvPr id="21537" name="Freeform 78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1538" name="Freeform 79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1539" name="Line 80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1540" name="Oval 81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Certificate Signature Process</a:t>
            </a:r>
          </a:p>
        </p:txBody>
      </p:sp>
      <p:sp>
        <p:nvSpPr>
          <p:cNvPr id="22531" name="Content Placeholder 40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3BAE8A-4743-4193-AACA-93AF5B071B4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60832" name="Rectangle 64"/>
          <p:cNvSpPr>
            <a:spLocks noChangeArrowheads="1"/>
          </p:cNvSpPr>
          <p:nvPr/>
        </p:nvSpPr>
        <p:spPr bwMode="auto">
          <a:xfrm>
            <a:off x="4594225" y="930275"/>
            <a:ext cx="3763963" cy="518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60831" name="Rectangle 63"/>
          <p:cNvSpPr>
            <a:spLocks noChangeArrowheads="1"/>
          </p:cNvSpPr>
          <p:nvPr/>
        </p:nvSpPr>
        <p:spPr bwMode="auto">
          <a:xfrm>
            <a:off x="274638" y="947738"/>
            <a:ext cx="3671887" cy="518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FFCC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22535" name="Group 3"/>
          <p:cNvGrpSpPr>
            <a:grpSpLocks/>
          </p:cNvGrpSpPr>
          <p:nvPr/>
        </p:nvGrpSpPr>
        <p:grpSpPr bwMode="auto">
          <a:xfrm flipH="1">
            <a:off x="1065213" y="3735388"/>
            <a:ext cx="685800" cy="719137"/>
            <a:chOff x="2595" y="893"/>
            <a:chExt cx="432" cy="453"/>
          </a:xfrm>
        </p:grpSpPr>
        <p:sp>
          <p:nvSpPr>
            <p:cNvPr id="22566" name="Freeform 4"/>
            <p:cNvSpPr>
              <a:spLocks/>
            </p:cNvSpPr>
            <p:nvPr/>
          </p:nvSpPr>
          <p:spPr bwMode="auto">
            <a:xfrm rot="-1763049">
              <a:off x="2623" y="899"/>
              <a:ext cx="376" cy="447"/>
            </a:xfrm>
            <a:custGeom>
              <a:avLst/>
              <a:gdLst>
                <a:gd name="T0" fmla="*/ 4 w 464"/>
                <a:gd name="T1" fmla="*/ 6 h 552"/>
                <a:gd name="T2" fmla="*/ 9 w 464"/>
                <a:gd name="T3" fmla="*/ 0 h 552"/>
                <a:gd name="T4" fmla="*/ 66 w 464"/>
                <a:gd name="T5" fmla="*/ 3 h 552"/>
                <a:gd name="T6" fmla="*/ 90 w 464"/>
                <a:gd name="T7" fmla="*/ 41 h 552"/>
                <a:gd name="T8" fmla="*/ 80 w 464"/>
                <a:gd name="T9" fmla="*/ 66 h 552"/>
                <a:gd name="T10" fmla="*/ 130 w 464"/>
                <a:gd name="T11" fmla="*/ 130 h 552"/>
                <a:gd name="T12" fmla="*/ 131 w 464"/>
                <a:gd name="T13" fmla="*/ 137 h 552"/>
                <a:gd name="T14" fmla="*/ 127 w 464"/>
                <a:gd name="T15" fmla="*/ 155 h 552"/>
                <a:gd name="T16" fmla="*/ 119 w 464"/>
                <a:gd name="T17" fmla="*/ 154 h 552"/>
                <a:gd name="T18" fmla="*/ 104 w 464"/>
                <a:gd name="T19" fmla="*/ 152 h 552"/>
                <a:gd name="T20" fmla="*/ 92 w 464"/>
                <a:gd name="T21" fmla="*/ 145 h 552"/>
                <a:gd name="T22" fmla="*/ 92 w 464"/>
                <a:gd name="T23" fmla="*/ 137 h 552"/>
                <a:gd name="T24" fmla="*/ 96 w 464"/>
                <a:gd name="T25" fmla="*/ 133 h 552"/>
                <a:gd name="T26" fmla="*/ 76 w 464"/>
                <a:gd name="T27" fmla="*/ 127 h 552"/>
                <a:gd name="T28" fmla="*/ 69 w 464"/>
                <a:gd name="T29" fmla="*/ 119 h 552"/>
                <a:gd name="T30" fmla="*/ 71 w 464"/>
                <a:gd name="T31" fmla="*/ 113 h 552"/>
                <a:gd name="T32" fmla="*/ 77 w 464"/>
                <a:gd name="T33" fmla="*/ 109 h 552"/>
                <a:gd name="T34" fmla="*/ 56 w 464"/>
                <a:gd name="T35" fmla="*/ 105 h 552"/>
                <a:gd name="T36" fmla="*/ 52 w 464"/>
                <a:gd name="T37" fmla="*/ 96 h 552"/>
                <a:gd name="T38" fmla="*/ 53 w 464"/>
                <a:gd name="T39" fmla="*/ 89 h 552"/>
                <a:gd name="T40" fmla="*/ 64 w 464"/>
                <a:gd name="T41" fmla="*/ 88 h 552"/>
                <a:gd name="T42" fmla="*/ 53 w 464"/>
                <a:gd name="T43" fmla="*/ 75 h 552"/>
                <a:gd name="T44" fmla="*/ 22 w 464"/>
                <a:gd name="T45" fmla="*/ 68 h 552"/>
                <a:gd name="T46" fmla="*/ 0 w 464"/>
                <a:gd name="T47" fmla="*/ 35 h 552"/>
                <a:gd name="T48" fmla="*/ 4 w 464"/>
                <a:gd name="T49" fmla="*/ 6 h 5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4"/>
                <a:gd name="T76" fmla="*/ 0 h 552"/>
                <a:gd name="T77" fmla="*/ 464 w 464"/>
                <a:gd name="T78" fmla="*/ 552 h 5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4" h="552">
                  <a:moveTo>
                    <a:pt x="14" y="20"/>
                  </a:moveTo>
                  <a:lnTo>
                    <a:pt x="32" y="0"/>
                  </a:lnTo>
                  <a:lnTo>
                    <a:pt x="233" y="11"/>
                  </a:lnTo>
                  <a:lnTo>
                    <a:pt x="317" y="147"/>
                  </a:lnTo>
                  <a:lnTo>
                    <a:pt x="281" y="234"/>
                  </a:lnTo>
                  <a:lnTo>
                    <a:pt x="458" y="458"/>
                  </a:lnTo>
                  <a:lnTo>
                    <a:pt x="464" y="487"/>
                  </a:lnTo>
                  <a:lnTo>
                    <a:pt x="451" y="552"/>
                  </a:lnTo>
                  <a:lnTo>
                    <a:pt x="422" y="546"/>
                  </a:lnTo>
                  <a:lnTo>
                    <a:pt x="368" y="542"/>
                  </a:lnTo>
                  <a:lnTo>
                    <a:pt x="321" y="514"/>
                  </a:lnTo>
                  <a:lnTo>
                    <a:pt x="323" y="487"/>
                  </a:lnTo>
                  <a:lnTo>
                    <a:pt x="342" y="470"/>
                  </a:lnTo>
                  <a:lnTo>
                    <a:pt x="269" y="452"/>
                  </a:lnTo>
                  <a:lnTo>
                    <a:pt x="244" y="423"/>
                  </a:lnTo>
                  <a:lnTo>
                    <a:pt x="248" y="402"/>
                  </a:lnTo>
                  <a:lnTo>
                    <a:pt x="272" y="389"/>
                  </a:lnTo>
                  <a:lnTo>
                    <a:pt x="199" y="371"/>
                  </a:lnTo>
                  <a:lnTo>
                    <a:pt x="184" y="341"/>
                  </a:lnTo>
                  <a:lnTo>
                    <a:pt x="188" y="316"/>
                  </a:lnTo>
                  <a:lnTo>
                    <a:pt x="226" y="312"/>
                  </a:lnTo>
                  <a:lnTo>
                    <a:pt x="190" y="263"/>
                  </a:lnTo>
                  <a:lnTo>
                    <a:pt x="78" y="241"/>
                  </a:lnTo>
                  <a:lnTo>
                    <a:pt x="0" y="125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E07000"/>
            </a:solidFill>
            <a:ln w="6350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2567" name="Freeform 5"/>
            <p:cNvSpPr>
              <a:spLocks/>
            </p:cNvSpPr>
            <p:nvPr/>
          </p:nvSpPr>
          <p:spPr bwMode="auto">
            <a:xfrm rot="20498819" flipH="1">
              <a:off x="2595" y="893"/>
              <a:ext cx="414" cy="401"/>
            </a:xfrm>
            <a:custGeom>
              <a:avLst/>
              <a:gdLst>
                <a:gd name="T0" fmla="*/ 113 w 537"/>
                <a:gd name="T1" fmla="*/ 18 h 495"/>
                <a:gd name="T2" fmla="*/ 89 w 537"/>
                <a:gd name="T3" fmla="*/ 0 h 495"/>
                <a:gd name="T4" fmla="*/ 69 w 537"/>
                <a:gd name="T5" fmla="*/ 2 h 495"/>
                <a:gd name="T6" fmla="*/ 44 w 537"/>
                <a:gd name="T7" fmla="*/ 33 h 495"/>
                <a:gd name="T8" fmla="*/ 48 w 537"/>
                <a:gd name="T9" fmla="*/ 60 h 495"/>
                <a:gd name="T10" fmla="*/ 0 w 537"/>
                <a:gd name="T11" fmla="*/ 119 h 495"/>
                <a:gd name="T12" fmla="*/ 0 w 537"/>
                <a:gd name="T13" fmla="*/ 139 h 495"/>
                <a:gd name="T14" fmla="*/ 6 w 537"/>
                <a:gd name="T15" fmla="*/ 139 h 495"/>
                <a:gd name="T16" fmla="*/ 18 w 537"/>
                <a:gd name="T17" fmla="*/ 140 h 495"/>
                <a:gd name="T18" fmla="*/ 29 w 537"/>
                <a:gd name="T19" fmla="*/ 135 h 495"/>
                <a:gd name="T20" fmla="*/ 29 w 537"/>
                <a:gd name="T21" fmla="*/ 127 h 495"/>
                <a:gd name="T22" fmla="*/ 25 w 537"/>
                <a:gd name="T23" fmla="*/ 122 h 495"/>
                <a:gd name="T24" fmla="*/ 42 w 537"/>
                <a:gd name="T25" fmla="*/ 120 h 495"/>
                <a:gd name="T26" fmla="*/ 48 w 537"/>
                <a:gd name="T27" fmla="*/ 113 h 495"/>
                <a:gd name="T28" fmla="*/ 45 w 537"/>
                <a:gd name="T29" fmla="*/ 109 h 495"/>
                <a:gd name="T30" fmla="*/ 43 w 537"/>
                <a:gd name="T31" fmla="*/ 102 h 495"/>
                <a:gd name="T32" fmla="*/ 59 w 537"/>
                <a:gd name="T33" fmla="*/ 102 h 495"/>
                <a:gd name="T34" fmla="*/ 63 w 537"/>
                <a:gd name="T35" fmla="*/ 94 h 495"/>
                <a:gd name="T36" fmla="*/ 56 w 537"/>
                <a:gd name="T37" fmla="*/ 85 h 495"/>
                <a:gd name="T38" fmla="*/ 66 w 537"/>
                <a:gd name="T39" fmla="*/ 72 h 495"/>
                <a:gd name="T40" fmla="*/ 89 w 537"/>
                <a:gd name="T41" fmla="*/ 72 h 495"/>
                <a:gd name="T42" fmla="*/ 110 w 537"/>
                <a:gd name="T43" fmla="*/ 44 h 495"/>
                <a:gd name="T44" fmla="*/ 113 w 537"/>
                <a:gd name="T45" fmla="*/ 18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495"/>
                <a:gd name="T71" fmla="*/ 537 w 537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495">
                  <a:moveTo>
                    <a:pt x="537" y="63"/>
                  </a:moveTo>
                  <a:lnTo>
                    <a:pt x="426" y="0"/>
                  </a:lnTo>
                  <a:lnTo>
                    <a:pt x="324" y="3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7" y="63"/>
                  </a:lnTo>
                  <a:close/>
                </a:path>
              </a:pathLst>
            </a:custGeom>
            <a:gradFill rotWithShape="0">
              <a:gsLst>
                <a:gs pos="0">
                  <a:srgbClr val="D9BF40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6"/>
            <p:cNvSpPr>
              <a:spLocks noChangeShapeType="1"/>
            </p:cNvSpPr>
            <p:nvPr/>
          </p:nvSpPr>
          <p:spPr bwMode="auto">
            <a:xfrm rot="-1101181" flipH="1" flipV="1">
              <a:off x="2839" y="1044"/>
              <a:ext cx="188" cy="182"/>
            </a:xfrm>
            <a:prstGeom prst="line">
              <a:avLst/>
            </a:prstGeom>
            <a:noFill/>
            <a:ln w="1270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2569" name="Oval 7"/>
            <p:cNvSpPr>
              <a:spLocks noChangeArrowheads="1"/>
            </p:cNvSpPr>
            <p:nvPr/>
          </p:nvSpPr>
          <p:spPr bwMode="auto">
            <a:xfrm rot="20498819" flipH="1">
              <a:off x="2612" y="976"/>
              <a:ext cx="71" cy="42"/>
            </a:xfrm>
            <a:prstGeom prst="ellipse">
              <a:avLst/>
            </a:prstGeom>
            <a:solidFill>
              <a:srgbClr val="E07000"/>
            </a:solidFill>
            <a:ln w="635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6163" y="1071563"/>
            <a:ext cx="1504950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37" name="Line 10"/>
          <p:cNvSpPr>
            <a:spLocks noChangeShapeType="1"/>
          </p:cNvSpPr>
          <p:nvPr/>
        </p:nvSpPr>
        <p:spPr bwMode="auto">
          <a:xfrm flipH="1">
            <a:off x="1570038" y="1719263"/>
            <a:ext cx="18002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 flipH="1">
            <a:off x="490538" y="1503363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/>
              <a:t>Hash(CA)</a:t>
            </a:r>
            <a:endParaRPr lang="en-US" sz="1600"/>
          </a:p>
        </p:txBody>
      </p:sp>
      <p:sp>
        <p:nvSpPr>
          <p:cNvPr id="22539" name="Text Box 24"/>
          <p:cNvSpPr txBox="1">
            <a:spLocks noChangeArrowheads="1"/>
          </p:cNvSpPr>
          <p:nvPr/>
        </p:nvSpPr>
        <p:spPr bwMode="auto">
          <a:xfrm flipH="1">
            <a:off x="922338" y="2943225"/>
            <a:ext cx="1355725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CA" sz="1600"/>
              <a:t>Hash is signed</a:t>
            </a:r>
            <a:br>
              <a:rPr lang="fr-CA" sz="1600"/>
            </a:br>
            <a:r>
              <a:rPr lang="fr-CA" sz="1600"/>
              <a:t>With CA’s </a:t>
            </a:r>
            <a:br>
              <a:rPr lang="fr-CA" sz="1600"/>
            </a:br>
            <a:r>
              <a:rPr lang="fr-CA" sz="1600"/>
              <a:t>Private Key</a:t>
            </a:r>
            <a:endParaRPr lang="en-US" sz="1600"/>
          </a:p>
        </p:txBody>
      </p:sp>
      <p:sp>
        <p:nvSpPr>
          <p:cNvPr id="22540" name="Text Box 25"/>
          <p:cNvSpPr txBox="1">
            <a:spLocks noChangeArrowheads="1"/>
          </p:cNvSpPr>
          <p:nvPr/>
        </p:nvSpPr>
        <p:spPr bwMode="auto">
          <a:xfrm flipH="1">
            <a:off x="2217738" y="1935163"/>
            <a:ext cx="977900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CA" sz="1600"/>
              <a:t>Hash is </a:t>
            </a:r>
            <a:br>
              <a:rPr lang="fr-CA" sz="1600"/>
            </a:br>
            <a:r>
              <a:rPr lang="fr-CA" sz="1600"/>
              <a:t>generated</a:t>
            </a:r>
            <a:endParaRPr lang="en-US" sz="1600"/>
          </a:p>
        </p:txBody>
      </p:sp>
      <p:sp>
        <p:nvSpPr>
          <p:cNvPr id="160795" name="Oval 27"/>
          <p:cNvSpPr>
            <a:spLocks noChangeArrowheads="1"/>
          </p:cNvSpPr>
          <p:nvPr/>
        </p:nvSpPr>
        <p:spPr bwMode="auto">
          <a:xfrm flipH="1">
            <a:off x="2865438" y="1504950"/>
            <a:ext cx="425450" cy="373063"/>
          </a:xfrm>
          <a:prstGeom prst="ellipse">
            <a:avLst/>
          </a:prstGeom>
          <a:gradFill rotWithShape="0">
            <a:gsLst>
              <a:gs pos="0">
                <a:srgbClr val="FF0000">
                  <a:gamma/>
                  <a:tint val="63922"/>
                  <a:invGamma/>
                </a:srgbClr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tIns="27432" bIns="27432" anchor="ctr"/>
          <a:lstStyle/>
          <a:p>
            <a:pPr algn="ctr" eaLnBrk="0" hangingPunct="0">
              <a:defRPr/>
            </a:pPr>
            <a:r>
              <a:rPr lang="fr-CA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542" name="Text Box 30"/>
          <p:cNvSpPr txBox="1">
            <a:spLocks noChangeArrowheads="1"/>
          </p:cNvSpPr>
          <p:nvPr/>
        </p:nvSpPr>
        <p:spPr bwMode="auto">
          <a:xfrm>
            <a:off x="1763713" y="5627688"/>
            <a:ext cx="1944687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CA" sz="1600"/>
              <a:t>Encrypted Hash</a:t>
            </a:r>
            <a:br>
              <a:rPr lang="fr-CA" sz="1600"/>
            </a:br>
            <a:r>
              <a:rPr lang="fr-CA" sz="1600"/>
              <a:t>(signature) is added </a:t>
            </a:r>
            <a:br>
              <a:rPr lang="fr-CA" sz="1600"/>
            </a:br>
            <a:r>
              <a:rPr lang="fr-CA" sz="1600"/>
              <a:t>to Certificate</a:t>
            </a:r>
            <a:endParaRPr lang="en-US" sz="1600"/>
          </a:p>
        </p:txBody>
      </p:sp>
      <p:sp>
        <p:nvSpPr>
          <p:cNvPr id="22543" name="Line 31"/>
          <p:cNvSpPr>
            <a:spLocks noChangeShapeType="1"/>
          </p:cNvSpPr>
          <p:nvPr/>
        </p:nvSpPr>
        <p:spPr bwMode="auto">
          <a:xfrm flipH="1">
            <a:off x="849313" y="2006600"/>
            <a:ext cx="0" cy="28813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0796" name="Oval 28"/>
          <p:cNvSpPr>
            <a:spLocks noChangeArrowheads="1"/>
          </p:cNvSpPr>
          <p:nvPr/>
        </p:nvSpPr>
        <p:spPr bwMode="auto">
          <a:xfrm flipH="1">
            <a:off x="633413" y="2154238"/>
            <a:ext cx="423862" cy="373062"/>
          </a:xfrm>
          <a:prstGeom prst="ellipse">
            <a:avLst/>
          </a:prstGeom>
          <a:gradFill rotWithShape="0">
            <a:gsLst>
              <a:gs pos="0">
                <a:srgbClr val="FF0000">
                  <a:gamma/>
                  <a:tint val="63922"/>
                  <a:invGamma/>
                </a:srgbClr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tIns="27432" bIns="27432" anchor="ctr"/>
          <a:lstStyle/>
          <a:p>
            <a:pPr algn="ctr" eaLnBrk="0" hangingPunct="0">
              <a:defRPr/>
            </a:pPr>
            <a:r>
              <a:rPr lang="fr-CA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2545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6163" y="3519488"/>
            <a:ext cx="1504950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46" name="Line 33"/>
          <p:cNvSpPr>
            <a:spLocks noChangeShapeType="1"/>
          </p:cNvSpPr>
          <p:nvPr/>
        </p:nvSpPr>
        <p:spPr bwMode="auto">
          <a:xfrm>
            <a:off x="2001838" y="5391150"/>
            <a:ext cx="13684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Rectangle 34"/>
          <p:cNvSpPr>
            <a:spLocks noChangeArrowheads="1"/>
          </p:cNvSpPr>
          <p:nvPr/>
        </p:nvSpPr>
        <p:spPr bwMode="auto">
          <a:xfrm>
            <a:off x="3586163" y="5030788"/>
            <a:ext cx="1511300" cy="576262"/>
          </a:xfrm>
          <a:prstGeom prst="rect">
            <a:avLst/>
          </a:prstGeom>
          <a:gradFill rotWithShape="0">
            <a:gsLst>
              <a:gs pos="0">
                <a:srgbClr val="D9BF40"/>
              </a:gs>
              <a:gs pos="100000">
                <a:srgbClr val="FFFF99"/>
              </a:gs>
            </a:gsLst>
            <a:lin ang="18900000" scaled="1"/>
          </a:gradFill>
          <a:ln w="9525" algn="ctr">
            <a:solidFill>
              <a:srgbClr val="E07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/>
              <a:t>Encrypted </a:t>
            </a:r>
            <a:br>
              <a:rPr lang="fr-CA" sz="1600"/>
            </a:br>
            <a:r>
              <a:rPr lang="fr-CA" sz="1600"/>
              <a:t>Hash(CA)</a:t>
            </a:r>
            <a:endParaRPr lang="en-US" sz="1600"/>
          </a:p>
        </p:txBody>
      </p:sp>
      <p:sp>
        <p:nvSpPr>
          <p:cNvPr id="22548" name="Rectangle 36"/>
          <p:cNvSpPr>
            <a:spLocks noChangeArrowheads="1"/>
          </p:cNvSpPr>
          <p:nvPr/>
        </p:nvSpPr>
        <p:spPr bwMode="auto">
          <a:xfrm flipH="1">
            <a:off x="346075" y="5030788"/>
            <a:ext cx="1511300" cy="576262"/>
          </a:xfrm>
          <a:prstGeom prst="rect">
            <a:avLst/>
          </a:prstGeom>
          <a:gradFill rotWithShape="0">
            <a:gsLst>
              <a:gs pos="0">
                <a:srgbClr val="D9BF40"/>
              </a:gs>
              <a:gs pos="100000">
                <a:srgbClr val="FFFF99"/>
              </a:gs>
            </a:gsLst>
            <a:lin ang="18900000" scaled="1"/>
          </a:gradFill>
          <a:ln w="9525" algn="ctr">
            <a:solidFill>
              <a:srgbClr val="E07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/>
              <a:t>Encrypted </a:t>
            </a:r>
            <a:br>
              <a:rPr lang="fr-CA" sz="1600"/>
            </a:br>
            <a:r>
              <a:rPr lang="fr-CA" sz="1600"/>
              <a:t>Hash(CA)</a:t>
            </a:r>
            <a:endParaRPr lang="en-US" sz="1600"/>
          </a:p>
        </p:txBody>
      </p:sp>
      <p:sp>
        <p:nvSpPr>
          <p:cNvPr id="160797" name="Oval 29"/>
          <p:cNvSpPr>
            <a:spLocks noChangeArrowheads="1"/>
          </p:cNvSpPr>
          <p:nvPr/>
        </p:nvSpPr>
        <p:spPr bwMode="auto">
          <a:xfrm flipH="1">
            <a:off x="2073275" y="5175250"/>
            <a:ext cx="423863" cy="373063"/>
          </a:xfrm>
          <a:prstGeom prst="ellipse">
            <a:avLst/>
          </a:prstGeom>
          <a:gradFill rotWithShape="0">
            <a:gsLst>
              <a:gs pos="0">
                <a:srgbClr val="FF0000">
                  <a:gamma/>
                  <a:tint val="63922"/>
                  <a:invGamma/>
                </a:srgbClr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tIns="27432" bIns="27432" anchor="ctr"/>
          <a:lstStyle/>
          <a:p>
            <a:pPr algn="ctr" eaLnBrk="0" hangingPunct="0">
              <a:defRPr/>
            </a:pPr>
            <a:r>
              <a:rPr lang="fr-CA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550" name="Line 39"/>
          <p:cNvSpPr>
            <a:spLocks noChangeShapeType="1"/>
          </p:cNvSpPr>
          <p:nvPr/>
        </p:nvSpPr>
        <p:spPr bwMode="auto">
          <a:xfrm>
            <a:off x="5241925" y="4167188"/>
            <a:ext cx="13700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40"/>
          <p:cNvSpPr>
            <a:spLocks noChangeShapeType="1"/>
          </p:cNvSpPr>
          <p:nvPr/>
        </p:nvSpPr>
        <p:spPr bwMode="auto">
          <a:xfrm>
            <a:off x="5241925" y="5391150"/>
            <a:ext cx="13700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Text Box 41"/>
          <p:cNvSpPr txBox="1">
            <a:spLocks noChangeArrowheads="1"/>
          </p:cNvSpPr>
          <p:nvPr/>
        </p:nvSpPr>
        <p:spPr bwMode="auto">
          <a:xfrm>
            <a:off x="5316538" y="5538788"/>
            <a:ext cx="1654175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CA" sz="1600"/>
              <a:t>Decrypt with CA’s</a:t>
            </a:r>
            <a:br>
              <a:rPr lang="fr-CA" sz="1600"/>
            </a:br>
            <a:r>
              <a:rPr lang="fr-CA" sz="1600"/>
              <a:t>Public Key</a:t>
            </a:r>
            <a:endParaRPr lang="en-US" sz="1600"/>
          </a:p>
        </p:txBody>
      </p:sp>
      <p:sp>
        <p:nvSpPr>
          <p:cNvPr id="22553" name="Rectangle 44"/>
          <p:cNvSpPr>
            <a:spLocks noChangeArrowheads="1"/>
          </p:cNvSpPr>
          <p:nvPr/>
        </p:nvSpPr>
        <p:spPr bwMode="auto">
          <a:xfrm flipH="1">
            <a:off x="6754813" y="517525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fr-CA" sz="1600"/>
              <a:t>Hash(CA)</a:t>
            </a:r>
            <a:endParaRPr lang="en-US" sz="160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 rot="3799131" flipH="1">
            <a:off x="5580062" y="4983163"/>
            <a:ext cx="650875" cy="895350"/>
            <a:chOff x="2107" y="2721"/>
            <a:chExt cx="495" cy="681"/>
          </a:xfrm>
        </p:grpSpPr>
        <p:sp>
          <p:nvSpPr>
            <p:cNvPr id="22562" name="Freeform 46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2563" name="Freeform 47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2564" name="Line 48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2565" name="Oval 49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22555" name="Text Box 50"/>
          <p:cNvSpPr txBox="1">
            <a:spLocks noChangeArrowheads="1"/>
          </p:cNvSpPr>
          <p:nvPr/>
        </p:nvSpPr>
        <p:spPr bwMode="auto">
          <a:xfrm>
            <a:off x="5316538" y="3087688"/>
            <a:ext cx="1654175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CA" sz="1600" dirty="0"/>
              <a:t>User </a:t>
            </a:r>
            <a:r>
              <a:rPr lang="fr-CA" sz="1600" dirty="0" err="1"/>
              <a:t>generates</a:t>
            </a:r>
            <a:r>
              <a:rPr lang="fr-CA" sz="1600" dirty="0"/>
              <a:t> </a:t>
            </a:r>
            <a:br>
              <a:rPr lang="fr-CA" sz="1600" dirty="0"/>
            </a:br>
            <a:r>
              <a:rPr lang="fr-CA" sz="1600" dirty="0"/>
              <a:t>hash of the </a:t>
            </a:r>
            <a:r>
              <a:rPr lang="fr-CA" sz="1600" dirty="0" err="1"/>
              <a:t>certificate</a:t>
            </a:r>
            <a:endParaRPr lang="en-US" sz="1600" dirty="0"/>
          </a:p>
        </p:txBody>
      </p:sp>
      <p:sp>
        <p:nvSpPr>
          <p:cNvPr id="160819" name="Rectangle 51"/>
          <p:cNvSpPr>
            <a:spLocks noChangeArrowheads="1"/>
          </p:cNvSpPr>
          <p:nvPr/>
        </p:nvSpPr>
        <p:spPr bwMode="auto">
          <a:xfrm flipH="1">
            <a:off x="6754813" y="4022725"/>
            <a:ext cx="1079500" cy="381000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50000">
                <a:schemeClr val="hlink"/>
              </a:gs>
              <a:gs pos="100000">
                <a:srgbClr val="6666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fr-CA" sz="1600"/>
              <a:t>Hash(user)</a:t>
            </a:r>
            <a:endParaRPr lang="en-US" sz="1600"/>
          </a:p>
        </p:txBody>
      </p:sp>
      <p:sp>
        <p:nvSpPr>
          <p:cNvPr id="22557" name="Text Box 58"/>
          <p:cNvSpPr txBox="1">
            <a:spLocks noChangeArrowheads="1"/>
          </p:cNvSpPr>
          <p:nvPr/>
        </p:nvSpPr>
        <p:spPr bwMode="auto">
          <a:xfrm>
            <a:off x="6754813" y="4537075"/>
            <a:ext cx="10795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CA" sz="3600" b="0" dirty="0">
                <a:latin typeface="Arial Black" pitchFamily="34" charset="0"/>
              </a:rPr>
              <a:t>?=?</a:t>
            </a:r>
            <a:endParaRPr lang="en-US" sz="3600" b="0" dirty="0">
              <a:latin typeface="Arial Black" pitchFamily="34" charset="0"/>
            </a:endParaRPr>
          </a:p>
        </p:txBody>
      </p:sp>
      <p:sp>
        <p:nvSpPr>
          <p:cNvPr id="22558" name="Text Box 59"/>
          <p:cNvSpPr txBox="1">
            <a:spLocks noChangeArrowheads="1"/>
          </p:cNvSpPr>
          <p:nvPr/>
        </p:nvSpPr>
        <p:spPr bwMode="auto">
          <a:xfrm flipH="1">
            <a:off x="3544888" y="2582863"/>
            <a:ext cx="1524000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sz="1600" dirty="0" err="1"/>
              <a:t>Signed</a:t>
            </a:r>
            <a:r>
              <a:rPr lang="fr-CA" sz="1600" dirty="0"/>
              <a:t> PKCS#10</a:t>
            </a:r>
            <a:br>
              <a:rPr lang="fr-CA" sz="1600" dirty="0"/>
            </a:br>
            <a:r>
              <a:rPr lang="fr-CA" sz="1600" dirty="0"/>
              <a:t>Message</a:t>
            </a:r>
            <a:endParaRPr lang="en-US" sz="1600" dirty="0"/>
          </a:p>
        </p:txBody>
      </p:sp>
      <p:sp>
        <p:nvSpPr>
          <p:cNvPr id="22559" name="Text Box 60"/>
          <p:cNvSpPr txBox="1">
            <a:spLocks noChangeArrowheads="1"/>
          </p:cNvSpPr>
          <p:nvPr/>
        </p:nvSpPr>
        <p:spPr bwMode="auto">
          <a:xfrm flipH="1">
            <a:off x="3856038" y="5607050"/>
            <a:ext cx="99695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CA" sz="1600"/>
              <a:t>Certificate</a:t>
            </a:r>
            <a:endParaRPr lang="en-US" sz="1600"/>
          </a:p>
        </p:txBody>
      </p:sp>
      <p:sp>
        <p:nvSpPr>
          <p:cNvPr id="22560" name="Rectangle 61"/>
          <p:cNvSpPr>
            <a:spLocks noChangeArrowheads="1"/>
          </p:cNvSpPr>
          <p:nvPr/>
        </p:nvSpPr>
        <p:spPr bwMode="auto">
          <a:xfrm flipH="1">
            <a:off x="490538" y="857250"/>
            <a:ext cx="2663825" cy="3810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tIns="27432" bIns="27432" anchor="ctr"/>
          <a:lstStyle/>
          <a:p>
            <a:pPr algn="ctr" eaLnBrk="0" hangingPunct="0"/>
            <a:r>
              <a:rPr lang="fr-CA" sz="2400"/>
              <a:t>CA Signature</a:t>
            </a:r>
            <a:endParaRPr lang="en-US" sz="2400"/>
          </a:p>
        </p:txBody>
      </p:sp>
      <p:sp>
        <p:nvSpPr>
          <p:cNvPr id="22561" name="Rectangle 62"/>
          <p:cNvSpPr>
            <a:spLocks noChangeArrowheads="1"/>
          </p:cNvSpPr>
          <p:nvPr/>
        </p:nvSpPr>
        <p:spPr bwMode="auto">
          <a:xfrm flipH="1">
            <a:off x="5316538" y="2513013"/>
            <a:ext cx="2878137" cy="3810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tIns="27432" bIns="27432" anchor="ctr"/>
          <a:lstStyle/>
          <a:p>
            <a:pPr algn="ctr" eaLnBrk="0" hangingPunct="0"/>
            <a:r>
              <a:rPr lang="fr-CA" sz="2400"/>
              <a:t>Signature Verification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38" grpId="0" animBg="1"/>
      <p:bldP spid="22539" grpId="0"/>
      <p:bldP spid="22540" grpId="0"/>
      <p:bldP spid="160795" grpId="0" animBg="1"/>
      <p:bldP spid="22542" grpId="0"/>
      <p:bldP spid="22543" grpId="0" animBg="1"/>
      <p:bldP spid="160796" grpId="0" animBg="1"/>
      <p:bldP spid="22546" grpId="0" animBg="1"/>
      <p:bldP spid="22547" grpId="0" animBg="1"/>
      <p:bldP spid="22547" grpId="1" animBg="1"/>
      <p:bldP spid="22548" grpId="0" animBg="1"/>
      <p:bldP spid="160797" grpId="0" animBg="1"/>
      <p:bldP spid="22550" grpId="0" animBg="1"/>
      <p:bldP spid="22551" grpId="0" animBg="1"/>
      <p:bldP spid="22552" grpId="0"/>
      <p:bldP spid="22553" grpId="0" animBg="1"/>
      <p:bldP spid="22555" grpId="0"/>
      <p:bldP spid="160819" grpId="0" animBg="1"/>
      <p:bldP spid="22557" grpId="0"/>
      <p:bldP spid="22558" grpId="0"/>
      <p:bldP spid="22559" grpId="0"/>
      <p:bldP spid="22560" grpId="0" animBg="1"/>
      <p:bldP spid="225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Standards that rely on a PKI</a:t>
            </a:r>
          </a:p>
        </p:txBody>
      </p:sp>
      <p:sp>
        <p:nvSpPr>
          <p:cNvPr id="25603" name="Rectangle 105"/>
          <p:cNvSpPr>
            <a:spLocks noGrp="1" noChangeArrowheads="1"/>
          </p:cNvSpPr>
          <p:nvPr>
            <p:ph idx="1"/>
          </p:nvPr>
        </p:nvSpPr>
        <p:spPr bwMode="auto">
          <a:xfrm>
            <a:off x="500063" y="857250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Following standards </a:t>
            </a:r>
            <a:r>
              <a:rPr lang="en-US" smtClean="0">
                <a:solidFill>
                  <a:srgbClr val="FF0000"/>
                </a:solidFill>
              </a:rPr>
              <a:t>assume</a:t>
            </a:r>
            <a:r>
              <a:rPr lang="en-US" smtClean="0"/>
              <a:t>, </a:t>
            </a:r>
            <a:r>
              <a:rPr lang="en-US" smtClean="0">
                <a:solidFill>
                  <a:schemeClr val="accent2"/>
                </a:solidFill>
              </a:rPr>
              <a:t>require</a:t>
            </a:r>
            <a:r>
              <a:rPr lang="en-US" smtClean="0"/>
              <a:t> or </a:t>
            </a:r>
            <a:r>
              <a:rPr lang="en-US" smtClean="0">
                <a:solidFill>
                  <a:srgbClr val="008000"/>
                </a:solidFill>
              </a:rPr>
              <a:t>allow</a:t>
            </a:r>
            <a:r>
              <a:rPr lang="en-US" smtClean="0"/>
              <a:t> the use of a PKI: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89F40C-64F6-40B4-9051-BEE75790F726}" type="slidenum">
              <a:rPr lang="en-US" smtClean="0"/>
              <a:pPr/>
              <a:t>25</a:t>
            </a:fld>
            <a:endParaRPr lang="en-US" smtClean="0"/>
          </a:p>
        </p:txBody>
      </p:sp>
      <p:grpSp>
        <p:nvGrpSpPr>
          <p:cNvPr id="25605" name="Group 45"/>
          <p:cNvGrpSpPr>
            <a:grpSpLocks/>
          </p:cNvGrpSpPr>
          <p:nvPr/>
        </p:nvGrpSpPr>
        <p:grpSpPr bwMode="auto">
          <a:xfrm>
            <a:off x="4572000" y="1357313"/>
            <a:ext cx="4267200" cy="2362200"/>
            <a:chOff x="2880" y="816"/>
            <a:chExt cx="2736" cy="1536"/>
          </a:xfrm>
        </p:grpSpPr>
        <p:sp>
          <p:nvSpPr>
            <p:cNvPr id="25662" name="Rectangle 46"/>
            <p:cNvSpPr>
              <a:spLocks noChangeArrowheads="1"/>
            </p:cNvSpPr>
            <p:nvPr/>
          </p:nvSpPr>
          <p:spPr bwMode="auto">
            <a:xfrm>
              <a:off x="2880" y="816"/>
              <a:ext cx="2736" cy="1536"/>
            </a:xfrm>
            <a:prstGeom prst="rect">
              <a:avLst/>
            </a:prstGeom>
            <a:gradFill rotWithShape="0">
              <a:gsLst>
                <a:gs pos="0">
                  <a:srgbClr val="1D398F"/>
                </a:gs>
                <a:gs pos="100000">
                  <a:srgbClr val="33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2400">
                  <a:solidFill>
                    <a:schemeClr val="bg1"/>
                  </a:solidFill>
                </a:rPr>
                <a:t>Secure E-Mail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663" name="Text Box 47"/>
            <p:cNvSpPr txBox="1">
              <a:spLocks noChangeArrowheads="1"/>
            </p:cNvSpPr>
            <p:nvPr/>
          </p:nvSpPr>
          <p:spPr bwMode="auto">
            <a:xfrm>
              <a:off x="3120" y="1162"/>
              <a:ext cx="2256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8925" indent="-288925" eaLnBrk="0" hangingPunct="0">
                <a:spcBef>
                  <a:spcPct val="50000"/>
                </a:spcBef>
                <a:buClr>
                  <a:srgbClr val="66FFFF"/>
                </a:buClr>
                <a:buSzPct val="70000"/>
                <a:buFont typeface="Wingdings" pitchFamily="2" charset="2"/>
                <a:buChar char="n"/>
              </a:pPr>
              <a:r>
                <a:rPr lang="fr-CA" sz="2400">
                  <a:solidFill>
                    <a:schemeClr val="bg1"/>
                  </a:solidFill>
                </a:rPr>
                <a:t>Secure Multipurpose Internet Mail Extensions (S/MIME)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664" name="Freeform 48"/>
            <p:cNvSpPr>
              <a:spLocks/>
            </p:cNvSpPr>
            <p:nvPr/>
          </p:nvSpPr>
          <p:spPr bwMode="auto">
            <a:xfrm>
              <a:off x="5135" y="2111"/>
              <a:ext cx="268" cy="112"/>
            </a:xfrm>
            <a:custGeom>
              <a:avLst/>
              <a:gdLst>
                <a:gd name="T0" fmla="*/ 1 w 872"/>
                <a:gd name="T1" fmla="*/ 0 h 366"/>
                <a:gd name="T2" fmla="*/ 1 w 872"/>
                <a:gd name="T3" fmla="*/ 0 h 366"/>
                <a:gd name="T4" fmla="*/ 1 w 872"/>
                <a:gd name="T5" fmla="*/ 0 h 366"/>
                <a:gd name="T6" fmla="*/ 0 w 872"/>
                <a:gd name="T7" fmla="*/ 0 h 366"/>
                <a:gd name="T8" fmla="*/ 0 w 872"/>
                <a:gd name="T9" fmla="*/ 0 h 366"/>
                <a:gd name="T10" fmla="*/ 0 w 872"/>
                <a:gd name="T11" fmla="*/ 0 h 366"/>
                <a:gd name="T12" fmla="*/ 1 w 872"/>
                <a:gd name="T13" fmla="*/ 0 h 3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2"/>
                <a:gd name="T22" fmla="*/ 0 h 366"/>
                <a:gd name="T23" fmla="*/ 872 w 872"/>
                <a:gd name="T24" fmla="*/ 366 h 3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2" h="366">
                  <a:moveTo>
                    <a:pt x="872" y="178"/>
                  </a:moveTo>
                  <a:lnTo>
                    <a:pt x="872" y="246"/>
                  </a:lnTo>
                  <a:lnTo>
                    <a:pt x="682" y="366"/>
                  </a:lnTo>
                  <a:lnTo>
                    <a:pt x="0" y="170"/>
                  </a:lnTo>
                  <a:lnTo>
                    <a:pt x="0" y="142"/>
                  </a:lnTo>
                  <a:lnTo>
                    <a:pt x="230" y="0"/>
                  </a:lnTo>
                  <a:lnTo>
                    <a:pt x="872" y="178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65" name="Freeform 49"/>
            <p:cNvSpPr>
              <a:spLocks/>
            </p:cNvSpPr>
            <p:nvPr/>
          </p:nvSpPr>
          <p:spPr bwMode="auto">
            <a:xfrm>
              <a:off x="5139" y="2113"/>
              <a:ext cx="261" cy="100"/>
            </a:xfrm>
            <a:custGeom>
              <a:avLst/>
              <a:gdLst>
                <a:gd name="T0" fmla="*/ 1 w 848"/>
                <a:gd name="T1" fmla="*/ 0 h 324"/>
                <a:gd name="T2" fmla="*/ 0 w 848"/>
                <a:gd name="T3" fmla="*/ 0 h 324"/>
                <a:gd name="T4" fmla="*/ 0 w 848"/>
                <a:gd name="T5" fmla="*/ 0 h 324"/>
                <a:gd name="T6" fmla="*/ 1 w 848"/>
                <a:gd name="T7" fmla="*/ 0 h 324"/>
                <a:gd name="T8" fmla="*/ 1 w 848"/>
                <a:gd name="T9" fmla="*/ 0 h 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324"/>
                <a:gd name="T17" fmla="*/ 848 w 848"/>
                <a:gd name="T18" fmla="*/ 324 h 3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324">
                  <a:moveTo>
                    <a:pt x="848" y="174"/>
                  </a:moveTo>
                  <a:lnTo>
                    <a:pt x="216" y="0"/>
                  </a:lnTo>
                  <a:lnTo>
                    <a:pt x="0" y="134"/>
                  </a:lnTo>
                  <a:lnTo>
                    <a:pt x="666" y="324"/>
                  </a:lnTo>
                  <a:lnTo>
                    <a:pt x="848" y="174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66" name="Freeform 50"/>
            <p:cNvSpPr>
              <a:spLocks/>
            </p:cNvSpPr>
            <p:nvPr/>
          </p:nvSpPr>
          <p:spPr bwMode="auto">
            <a:xfrm>
              <a:off x="5203" y="2119"/>
              <a:ext cx="147" cy="42"/>
            </a:xfrm>
            <a:custGeom>
              <a:avLst/>
              <a:gdLst>
                <a:gd name="T0" fmla="*/ 0 w 477"/>
                <a:gd name="T1" fmla="*/ 0 h 138"/>
                <a:gd name="T2" fmla="*/ 0 w 477"/>
                <a:gd name="T3" fmla="*/ 0 h 138"/>
                <a:gd name="T4" fmla="*/ 0 w 477"/>
                <a:gd name="T5" fmla="*/ 0 h 138"/>
                <a:gd name="T6" fmla="*/ 0 w 477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138"/>
                <a:gd name="T14" fmla="*/ 477 w 477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138">
                  <a:moveTo>
                    <a:pt x="0" y="12"/>
                  </a:moveTo>
                  <a:lnTo>
                    <a:pt x="456" y="138"/>
                  </a:lnTo>
                  <a:lnTo>
                    <a:pt x="477" y="125"/>
                  </a:lnTo>
                  <a:lnTo>
                    <a:pt x="20" y="0"/>
                  </a:lnTo>
                </a:path>
              </a:pathLst>
            </a:custGeom>
            <a:solidFill>
              <a:srgbClr val="B2B2B2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Freeform 51"/>
            <p:cNvSpPr>
              <a:spLocks/>
            </p:cNvSpPr>
            <p:nvPr/>
          </p:nvSpPr>
          <p:spPr bwMode="auto">
            <a:xfrm>
              <a:off x="5161" y="2128"/>
              <a:ext cx="153" cy="54"/>
            </a:xfrm>
            <a:custGeom>
              <a:avLst/>
              <a:gdLst>
                <a:gd name="T0" fmla="*/ 0 w 496"/>
                <a:gd name="T1" fmla="*/ 0 h 177"/>
                <a:gd name="T2" fmla="*/ 0 w 496"/>
                <a:gd name="T3" fmla="*/ 0 h 177"/>
                <a:gd name="T4" fmla="*/ 0 w 496"/>
                <a:gd name="T5" fmla="*/ 0 h 177"/>
                <a:gd name="T6" fmla="*/ 0 w 496"/>
                <a:gd name="T7" fmla="*/ 0 h 177"/>
                <a:gd name="T8" fmla="*/ 0 w 496"/>
                <a:gd name="T9" fmla="*/ 0 h 177"/>
                <a:gd name="T10" fmla="*/ 0 w 496"/>
                <a:gd name="T11" fmla="*/ 0 h 177"/>
                <a:gd name="T12" fmla="*/ 0 w 496"/>
                <a:gd name="T13" fmla="*/ 0 h 177"/>
                <a:gd name="T14" fmla="*/ 0 w 496"/>
                <a:gd name="T15" fmla="*/ 0 h 177"/>
                <a:gd name="T16" fmla="*/ 0 w 496"/>
                <a:gd name="T17" fmla="*/ 0 h 177"/>
                <a:gd name="T18" fmla="*/ 0 w 496"/>
                <a:gd name="T19" fmla="*/ 0 h 177"/>
                <a:gd name="T20" fmla="*/ 0 w 496"/>
                <a:gd name="T21" fmla="*/ 0 h 177"/>
                <a:gd name="T22" fmla="*/ 0 w 496"/>
                <a:gd name="T23" fmla="*/ 0 h 1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6"/>
                <a:gd name="T37" fmla="*/ 0 h 177"/>
                <a:gd name="T38" fmla="*/ 496 w 496"/>
                <a:gd name="T39" fmla="*/ 177 h 1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6" h="177">
                  <a:moveTo>
                    <a:pt x="0" y="66"/>
                  </a:moveTo>
                  <a:lnTo>
                    <a:pt x="21" y="73"/>
                  </a:lnTo>
                  <a:lnTo>
                    <a:pt x="45" y="61"/>
                  </a:lnTo>
                  <a:lnTo>
                    <a:pt x="60" y="66"/>
                  </a:lnTo>
                  <a:lnTo>
                    <a:pt x="45" y="80"/>
                  </a:lnTo>
                  <a:lnTo>
                    <a:pt x="344" y="163"/>
                  </a:lnTo>
                  <a:lnTo>
                    <a:pt x="360" y="151"/>
                  </a:lnTo>
                  <a:lnTo>
                    <a:pt x="386" y="158"/>
                  </a:lnTo>
                  <a:lnTo>
                    <a:pt x="370" y="170"/>
                  </a:lnTo>
                  <a:lnTo>
                    <a:pt x="396" y="177"/>
                  </a:lnTo>
                  <a:lnTo>
                    <a:pt x="496" y="106"/>
                  </a:lnTo>
                  <a:lnTo>
                    <a:pt x="111" y="0"/>
                  </a:lnTo>
                </a:path>
              </a:pathLst>
            </a:custGeom>
            <a:solidFill>
              <a:srgbClr val="B2B2B2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Freeform 52"/>
            <p:cNvSpPr>
              <a:spLocks/>
            </p:cNvSpPr>
            <p:nvPr/>
          </p:nvSpPr>
          <p:spPr bwMode="auto">
            <a:xfrm>
              <a:off x="5309" y="2163"/>
              <a:ext cx="33" cy="13"/>
            </a:xfrm>
            <a:custGeom>
              <a:avLst/>
              <a:gdLst>
                <a:gd name="T0" fmla="*/ 0 w 108"/>
                <a:gd name="T1" fmla="*/ 0 h 44"/>
                <a:gd name="T2" fmla="*/ 0 w 108"/>
                <a:gd name="T3" fmla="*/ 0 h 44"/>
                <a:gd name="T4" fmla="*/ 0 w 108"/>
                <a:gd name="T5" fmla="*/ 0 h 44"/>
                <a:gd name="T6" fmla="*/ 0 w 108"/>
                <a:gd name="T7" fmla="*/ 0 h 44"/>
                <a:gd name="T8" fmla="*/ 0 w 108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44"/>
                <a:gd name="T17" fmla="*/ 108 w 108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44">
                  <a:moveTo>
                    <a:pt x="40" y="0"/>
                  </a:moveTo>
                  <a:lnTo>
                    <a:pt x="107" y="17"/>
                  </a:lnTo>
                  <a:lnTo>
                    <a:pt x="69" y="43"/>
                  </a:lnTo>
                  <a:lnTo>
                    <a:pt x="0" y="25"/>
                  </a:lnTo>
                  <a:lnTo>
                    <a:pt x="40" y="0"/>
                  </a:lnTo>
                </a:path>
              </a:pathLst>
            </a:custGeom>
            <a:solidFill>
              <a:srgbClr val="B2B2B2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Freeform 53"/>
            <p:cNvSpPr>
              <a:spLocks/>
            </p:cNvSpPr>
            <p:nvPr/>
          </p:nvSpPr>
          <p:spPr bwMode="auto">
            <a:xfrm>
              <a:off x="5290" y="2177"/>
              <a:ext cx="29" cy="13"/>
            </a:xfrm>
            <a:custGeom>
              <a:avLst/>
              <a:gdLst>
                <a:gd name="T0" fmla="*/ 0 w 97"/>
                <a:gd name="T1" fmla="*/ 0 h 42"/>
                <a:gd name="T2" fmla="*/ 0 w 97"/>
                <a:gd name="T3" fmla="*/ 0 h 42"/>
                <a:gd name="T4" fmla="*/ 0 w 97"/>
                <a:gd name="T5" fmla="*/ 0 h 42"/>
                <a:gd name="T6" fmla="*/ 0 w 97"/>
                <a:gd name="T7" fmla="*/ 0 h 42"/>
                <a:gd name="T8" fmla="*/ 0 w 97"/>
                <a:gd name="T9" fmla="*/ 0 h 42"/>
                <a:gd name="T10" fmla="*/ 0 w 97"/>
                <a:gd name="T11" fmla="*/ 0 h 42"/>
                <a:gd name="T12" fmla="*/ 0 w 97"/>
                <a:gd name="T13" fmla="*/ 0 h 42"/>
                <a:gd name="T14" fmla="*/ 0 w 97"/>
                <a:gd name="T15" fmla="*/ 0 h 42"/>
                <a:gd name="T16" fmla="*/ 0 w 97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42"/>
                <a:gd name="T29" fmla="*/ 97 w 97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42">
                  <a:moveTo>
                    <a:pt x="21" y="7"/>
                  </a:moveTo>
                  <a:lnTo>
                    <a:pt x="46" y="11"/>
                  </a:lnTo>
                  <a:lnTo>
                    <a:pt x="60" y="0"/>
                  </a:lnTo>
                  <a:lnTo>
                    <a:pt x="84" y="8"/>
                  </a:lnTo>
                  <a:lnTo>
                    <a:pt x="72" y="19"/>
                  </a:lnTo>
                  <a:lnTo>
                    <a:pt x="96" y="25"/>
                  </a:lnTo>
                  <a:lnTo>
                    <a:pt x="77" y="41"/>
                  </a:lnTo>
                  <a:lnTo>
                    <a:pt x="0" y="21"/>
                  </a:lnTo>
                  <a:lnTo>
                    <a:pt x="21" y="7"/>
                  </a:lnTo>
                </a:path>
              </a:pathLst>
            </a:custGeom>
            <a:solidFill>
              <a:srgbClr val="B2B2B2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Freeform 54"/>
            <p:cNvSpPr>
              <a:spLocks/>
            </p:cNvSpPr>
            <p:nvPr/>
          </p:nvSpPr>
          <p:spPr bwMode="auto">
            <a:xfrm>
              <a:off x="5319" y="2168"/>
              <a:ext cx="57" cy="30"/>
            </a:xfrm>
            <a:custGeom>
              <a:avLst/>
              <a:gdLst>
                <a:gd name="T0" fmla="*/ 0 w 185"/>
                <a:gd name="T1" fmla="*/ 0 h 97"/>
                <a:gd name="T2" fmla="*/ 0 w 185"/>
                <a:gd name="T3" fmla="*/ 0 h 97"/>
                <a:gd name="T4" fmla="*/ 0 w 185"/>
                <a:gd name="T5" fmla="*/ 0 h 97"/>
                <a:gd name="T6" fmla="*/ 0 w 185"/>
                <a:gd name="T7" fmla="*/ 0 h 97"/>
                <a:gd name="T8" fmla="*/ 0 w 18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97"/>
                <a:gd name="T17" fmla="*/ 185 w 18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97">
                  <a:moveTo>
                    <a:pt x="101" y="0"/>
                  </a:moveTo>
                  <a:lnTo>
                    <a:pt x="185" y="22"/>
                  </a:lnTo>
                  <a:lnTo>
                    <a:pt x="83" y="97"/>
                  </a:lnTo>
                  <a:lnTo>
                    <a:pt x="0" y="74"/>
                  </a:lnTo>
                  <a:lnTo>
                    <a:pt x="101" y="0"/>
                  </a:lnTo>
                </a:path>
              </a:pathLst>
            </a:custGeom>
            <a:solidFill>
              <a:srgbClr val="B2B2B2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Freeform 55"/>
            <p:cNvSpPr>
              <a:spLocks noChangeAspect="1"/>
            </p:cNvSpPr>
            <p:nvPr/>
          </p:nvSpPr>
          <p:spPr bwMode="auto">
            <a:xfrm>
              <a:off x="5415" y="2047"/>
              <a:ext cx="100" cy="115"/>
            </a:xfrm>
            <a:custGeom>
              <a:avLst/>
              <a:gdLst>
                <a:gd name="T0" fmla="*/ 0 w 364"/>
                <a:gd name="T1" fmla="*/ 0 h 422"/>
                <a:gd name="T2" fmla="*/ 0 w 364"/>
                <a:gd name="T3" fmla="*/ 0 h 422"/>
                <a:gd name="T4" fmla="*/ 0 w 364"/>
                <a:gd name="T5" fmla="*/ 0 h 422"/>
                <a:gd name="T6" fmla="*/ 0 w 364"/>
                <a:gd name="T7" fmla="*/ 0 h 4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"/>
                <a:gd name="T13" fmla="*/ 0 h 422"/>
                <a:gd name="T14" fmla="*/ 364 w 364"/>
                <a:gd name="T15" fmla="*/ 422 h 4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" h="422">
                  <a:moveTo>
                    <a:pt x="3" y="212"/>
                  </a:moveTo>
                  <a:lnTo>
                    <a:pt x="364" y="0"/>
                  </a:lnTo>
                  <a:lnTo>
                    <a:pt x="364" y="180"/>
                  </a:lnTo>
                  <a:lnTo>
                    <a:pt x="0" y="422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Freeform 56"/>
            <p:cNvSpPr>
              <a:spLocks noChangeAspect="1"/>
            </p:cNvSpPr>
            <p:nvPr/>
          </p:nvSpPr>
          <p:spPr bwMode="auto">
            <a:xfrm>
              <a:off x="5227" y="2006"/>
              <a:ext cx="288" cy="100"/>
            </a:xfrm>
            <a:custGeom>
              <a:avLst/>
              <a:gdLst>
                <a:gd name="T0" fmla="*/ 0 w 1091"/>
                <a:gd name="T1" fmla="*/ 0 h 377"/>
                <a:gd name="T2" fmla="*/ 0 w 1091"/>
                <a:gd name="T3" fmla="*/ 0 h 377"/>
                <a:gd name="T4" fmla="*/ 0 w 1091"/>
                <a:gd name="T5" fmla="*/ 0 h 377"/>
                <a:gd name="T6" fmla="*/ 0 w 1091"/>
                <a:gd name="T7" fmla="*/ 0 h 377"/>
                <a:gd name="T8" fmla="*/ 0 w 1091"/>
                <a:gd name="T9" fmla="*/ 0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1"/>
                <a:gd name="T16" fmla="*/ 0 h 377"/>
                <a:gd name="T17" fmla="*/ 1091 w 1091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1" h="377">
                  <a:moveTo>
                    <a:pt x="715" y="376"/>
                  </a:moveTo>
                  <a:lnTo>
                    <a:pt x="0" y="187"/>
                  </a:lnTo>
                  <a:lnTo>
                    <a:pt x="397" y="0"/>
                  </a:lnTo>
                  <a:lnTo>
                    <a:pt x="1090" y="152"/>
                  </a:lnTo>
                  <a:lnTo>
                    <a:pt x="715" y="376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3" name="Freeform 57"/>
            <p:cNvSpPr>
              <a:spLocks noChangeAspect="1"/>
            </p:cNvSpPr>
            <p:nvPr/>
          </p:nvSpPr>
          <p:spPr bwMode="auto">
            <a:xfrm>
              <a:off x="5227" y="2055"/>
              <a:ext cx="188" cy="107"/>
            </a:xfrm>
            <a:custGeom>
              <a:avLst/>
              <a:gdLst>
                <a:gd name="T0" fmla="*/ 0 w 690"/>
                <a:gd name="T1" fmla="*/ 0 h 390"/>
                <a:gd name="T2" fmla="*/ 0 w 690"/>
                <a:gd name="T3" fmla="*/ 0 h 390"/>
                <a:gd name="T4" fmla="*/ 0 w 690"/>
                <a:gd name="T5" fmla="*/ 0 h 390"/>
                <a:gd name="T6" fmla="*/ 0 w 690"/>
                <a:gd name="T7" fmla="*/ 0 h 390"/>
                <a:gd name="T8" fmla="*/ 0 w 690"/>
                <a:gd name="T9" fmla="*/ 0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0"/>
                <a:gd name="T16" fmla="*/ 0 h 390"/>
                <a:gd name="T17" fmla="*/ 690 w 690"/>
                <a:gd name="T18" fmla="*/ 390 h 3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0" h="390">
                  <a:moveTo>
                    <a:pt x="0" y="5"/>
                  </a:moveTo>
                  <a:lnTo>
                    <a:pt x="0" y="192"/>
                  </a:lnTo>
                  <a:lnTo>
                    <a:pt x="690" y="390"/>
                  </a:lnTo>
                  <a:lnTo>
                    <a:pt x="690" y="185"/>
                  </a:lnTo>
                  <a:lnTo>
                    <a:pt x="4" y="0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4" name="Freeform 58"/>
            <p:cNvSpPr>
              <a:spLocks noChangeAspect="1"/>
            </p:cNvSpPr>
            <p:nvPr/>
          </p:nvSpPr>
          <p:spPr bwMode="auto">
            <a:xfrm>
              <a:off x="5326" y="2093"/>
              <a:ext cx="73" cy="52"/>
            </a:xfrm>
            <a:custGeom>
              <a:avLst/>
              <a:gdLst>
                <a:gd name="T0" fmla="*/ 0 w 271"/>
                <a:gd name="T1" fmla="*/ 0 h 189"/>
                <a:gd name="T2" fmla="*/ 0 w 271"/>
                <a:gd name="T3" fmla="*/ 0 h 189"/>
                <a:gd name="T4" fmla="*/ 0 w 271"/>
                <a:gd name="T5" fmla="*/ 0 h 189"/>
                <a:gd name="T6" fmla="*/ 0 w 271"/>
                <a:gd name="T7" fmla="*/ 0 h 189"/>
                <a:gd name="T8" fmla="*/ 0 w 271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189"/>
                <a:gd name="T17" fmla="*/ 271 w 27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189">
                  <a:moveTo>
                    <a:pt x="0" y="0"/>
                  </a:moveTo>
                  <a:lnTo>
                    <a:pt x="271" y="73"/>
                  </a:lnTo>
                  <a:lnTo>
                    <a:pt x="271" y="189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DFDFDF"/>
                </a:gs>
              </a:gsLst>
              <a:lin ang="2700000" scaled="1"/>
            </a:gradFill>
            <a:ln w="635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Freeform 59"/>
            <p:cNvSpPr>
              <a:spLocks noChangeAspect="1" noChangeArrowheads="1"/>
            </p:cNvSpPr>
            <p:nvPr/>
          </p:nvSpPr>
          <p:spPr bwMode="auto">
            <a:xfrm>
              <a:off x="5327" y="2112"/>
              <a:ext cx="71" cy="19"/>
            </a:xfrm>
            <a:custGeom>
              <a:avLst/>
              <a:gdLst>
                <a:gd name="T0" fmla="*/ 0 w 261"/>
                <a:gd name="T1" fmla="*/ 0 h 69"/>
                <a:gd name="T2" fmla="*/ 0 w 261"/>
                <a:gd name="T3" fmla="*/ 0 h 69"/>
                <a:gd name="T4" fmla="*/ 0 60000 65536"/>
                <a:gd name="T5" fmla="*/ 0 60000 65536"/>
                <a:gd name="T6" fmla="*/ 0 w 261"/>
                <a:gd name="T7" fmla="*/ 0 h 69"/>
                <a:gd name="T8" fmla="*/ 261 w 261"/>
                <a:gd name="T9" fmla="*/ 69 h 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" h="69">
                  <a:moveTo>
                    <a:pt x="0" y="0"/>
                  </a:moveTo>
                  <a:lnTo>
                    <a:pt x="261" y="69"/>
                  </a:lnTo>
                </a:path>
              </a:pathLst>
            </a:custGeom>
            <a:noFill/>
            <a:ln w="3175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Freeform 60"/>
            <p:cNvSpPr>
              <a:spLocks/>
            </p:cNvSpPr>
            <p:nvPr/>
          </p:nvSpPr>
          <p:spPr bwMode="auto">
            <a:xfrm>
              <a:off x="5325" y="2093"/>
              <a:ext cx="74" cy="31"/>
            </a:xfrm>
            <a:custGeom>
              <a:avLst/>
              <a:gdLst>
                <a:gd name="T0" fmla="*/ 0 w 270"/>
                <a:gd name="T1" fmla="*/ 0 h 116"/>
                <a:gd name="T2" fmla="*/ 0 w 270"/>
                <a:gd name="T3" fmla="*/ 0 h 116"/>
                <a:gd name="T4" fmla="*/ 0 w 270"/>
                <a:gd name="T5" fmla="*/ 0 h 116"/>
                <a:gd name="T6" fmla="*/ 0 60000 65536"/>
                <a:gd name="T7" fmla="*/ 0 60000 65536"/>
                <a:gd name="T8" fmla="*/ 0 60000 65536"/>
                <a:gd name="T9" fmla="*/ 0 w 270"/>
                <a:gd name="T10" fmla="*/ 0 h 116"/>
                <a:gd name="T11" fmla="*/ 270 w 270"/>
                <a:gd name="T12" fmla="*/ 116 h 1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0" h="116">
                  <a:moveTo>
                    <a:pt x="0" y="116"/>
                  </a:moveTo>
                  <a:lnTo>
                    <a:pt x="1" y="0"/>
                  </a:lnTo>
                  <a:lnTo>
                    <a:pt x="270" y="75"/>
                  </a:lnTo>
                </a:path>
              </a:pathLst>
            </a:custGeom>
            <a:noFill/>
            <a:ln w="6350">
              <a:solidFill>
                <a:srgbClr val="777777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77" name="Line 61"/>
            <p:cNvSpPr>
              <a:spLocks noChangeShapeType="1"/>
            </p:cNvSpPr>
            <p:nvPr/>
          </p:nvSpPr>
          <p:spPr bwMode="auto">
            <a:xfrm>
              <a:off x="5332" y="2103"/>
              <a:ext cx="58" cy="15"/>
            </a:xfrm>
            <a:prstGeom prst="line">
              <a:avLst/>
            </a:prstGeom>
            <a:noFill/>
            <a:ln w="3175">
              <a:solidFill>
                <a:srgbClr val="777777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78" name="Line 62"/>
            <p:cNvSpPr>
              <a:spLocks noChangeShapeType="1"/>
            </p:cNvSpPr>
            <p:nvPr/>
          </p:nvSpPr>
          <p:spPr bwMode="auto">
            <a:xfrm>
              <a:off x="5381" y="2133"/>
              <a:ext cx="11" cy="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79" name="Freeform 63"/>
            <p:cNvSpPr>
              <a:spLocks/>
            </p:cNvSpPr>
            <p:nvPr/>
          </p:nvSpPr>
          <p:spPr bwMode="auto">
            <a:xfrm>
              <a:off x="5350" y="2107"/>
              <a:ext cx="18" cy="10"/>
            </a:xfrm>
            <a:custGeom>
              <a:avLst/>
              <a:gdLst>
                <a:gd name="T0" fmla="*/ 0 w 64"/>
                <a:gd name="T1" fmla="*/ 0 h 35"/>
                <a:gd name="T2" fmla="*/ 0 w 64"/>
                <a:gd name="T3" fmla="*/ 0 h 35"/>
                <a:gd name="T4" fmla="*/ 0 w 64"/>
                <a:gd name="T5" fmla="*/ 0 h 35"/>
                <a:gd name="T6" fmla="*/ 0 w 64"/>
                <a:gd name="T7" fmla="*/ 0 h 35"/>
                <a:gd name="T8" fmla="*/ 0 w 6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5"/>
                <a:gd name="T17" fmla="*/ 64 w 6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5">
                  <a:moveTo>
                    <a:pt x="0" y="0"/>
                  </a:moveTo>
                  <a:lnTo>
                    <a:pt x="1" y="18"/>
                  </a:lnTo>
                  <a:lnTo>
                    <a:pt x="64" y="35"/>
                  </a:lnTo>
                  <a:lnTo>
                    <a:pt x="6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noFill/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80" name="Line 64"/>
            <p:cNvSpPr>
              <a:spLocks noChangeShapeType="1"/>
            </p:cNvSpPr>
            <p:nvPr/>
          </p:nvSpPr>
          <p:spPr bwMode="auto">
            <a:xfrm>
              <a:off x="5232" y="2067"/>
              <a:ext cx="76" cy="21"/>
            </a:xfrm>
            <a:prstGeom prst="line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81" name="Line 65"/>
            <p:cNvSpPr>
              <a:spLocks noChangeShapeType="1"/>
            </p:cNvSpPr>
            <p:nvPr/>
          </p:nvSpPr>
          <p:spPr bwMode="auto">
            <a:xfrm>
              <a:off x="5232" y="2075"/>
              <a:ext cx="76" cy="21"/>
            </a:xfrm>
            <a:prstGeom prst="line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82" name="Line 66"/>
            <p:cNvSpPr>
              <a:spLocks noChangeShapeType="1"/>
            </p:cNvSpPr>
            <p:nvPr/>
          </p:nvSpPr>
          <p:spPr bwMode="auto">
            <a:xfrm>
              <a:off x="5232" y="2084"/>
              <a:ext cx="76" cy="21"/>
            </a:xfrm>
            <a:prstGeom prst="line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83" name="Line 67"/>
            <p:cNvSpPr>
              <a:spLocks noChangeShapeType="1"/>
            </p:cNvSpPr>
            <p:nvPr/>
          </p:nvSpPr>
          <p:spPr bwMode="auto">
            <a:xfrm>
              <a:off x="5232" y="2092"/>
              <a:ext cx="76" cy="21"/>
            </a:xfrm>
            <a:prstGeom prst="line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84" name="Freeform 68"/>
            <p:cNvSpPr>
              <a:spLocks/>
            </p:cNvSpPr>
            <p:nvPr/>
          </p:nvSpPr>
          <p:spPr bwMode="auto">
            <a:xfrm>
              <a:off x="5326" y="2115"/>
              <a:ext cx="75" cy="32"/>
            </a:xfrm>
            <a:custGeom>
              <a:avLst/>
              <a:gdLst>
                <a:gd name="T0" fmla="*/ 0 w 275"/>
                <a:gd name="T1" fmla="*/ 0 h 117"/>
                <a:gd name="T2" fmla="*/ 0 w 275"/>
                <a:gd name="T3" fmla="*/ 0 h 117"/>
                <a:gd name="T4" fmla="*/ 0 w 275"/>
                <a:gd name="T5" fmla="*/ 0 h 117"/>
                <a:gd name="T6" fmla="*/ 0 60000 65536"/>
                <a:gd name="T7" fmla="*/ 0 60000 65536"/>
                <a:gd name="T8" fmla="*/ 0 60000 65536"/>
                <a:gd name="T9" fmla="*/ 0 w 275"/>
                <a:gd name="T10" fmla="*/ 0 h 117"/>
                <a:gd name="T11" fmla="*/ 275 w 275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117">
                  <a:moveTo>
                    <a:pt x="0" y="40"/>
                  </a:moveTo>
                  <a:lnTo>
                    <a:pt x="275" y="117"/>
                  </a:lnTo>
                  <a:lnTo>
                    <a:pt x="275" y="0"/>
                  </a:lnTo>
                </a:path>
              </a:pathLst>
            </a:custGeom>
            <a:no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85" name="Freeform 69"/>
            <p:cNvSpPr>
              <a:spLocks/>
            </p:cNvSpPr>
            <p:nvPr/>
          </p:nvSpPr>
          <p:spPr bwMode="auto">
            <a:xfrm>
              <a:off x="5270" y="1998"/>
              <a:ext cx="211" cy="89"/>
            </a:xfrm>
            <a:custGeom>
              <a:avLst/>
              <a:gdLst>
                <a:gd name="T0" fmla="*/ 0 w 556"/>
                <a:gd name="T1" fmla="*/ 0 h 235"/>
                <a:gd name="T2" fmla="*/ 1 w 556"/>
                <a:gd name="T3" fmla="*/ 0 h 235"/>
                <a:gd name="T4" fmla="*/ 2 w 556"/>
                <a:gd name="T5" fmla="*/ 0 h 235"/>
                <a:gd name="T6" fmla="*/ 2 w 556"/>
                <a:gd name="T7" fmla="*/ 0 h 235"/>
                <a:gd name="T8" fmla="*/ 1 w 556"/>
                <a:gd name="T9" fmla="*/ 1 h 235"/>
                <a:gd name="T10" fmla="*/ 0 w 556"/>
                <a:gd name="T11" fmla="*/ 0 h 235"/>
                <a:gd name="T12" fmla="*/ 0 w 556"/>
                <a:gd name="T13" fmla="*/ 0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6"/>
                <a:gd name="T22" fmla="*/ 0 h 235"/>
                <a:gd name="T23" fmla="*/ 556 w 556"/>
                <a:gd name="T24" fmla="*/ 235 h 2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6" h="235">
                  <a:moveTo>
                    <a:pt x="0" y="128"/>
                  </a:moveTo>
                  <a:lnTo>
                    <a:pt x="238" y="0"/>
                  </a:lnTo>
                  <a:lnTo>
                    <a:pt x="556" y="91"/>
                  </a:lnTo>
                  <a:lnTo>
                    <a:pt x="556" y="108"/>
                  </a:lnTo>
                  <a:lnTo>
                    <a:pt x="334" y="235"/>
                  </a:lnTo>
                  <a:lnTo>
                    <a:pt x="0" y="14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DDDDDD"/>
            </a:solidFill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6" name="Freeform 70"/>
            <p:cNvSpPr>
              <a:spLocks/>
            </p:cNvSpPr>
            <p:nvPr/>
          </p:nvSpPr>
          <p:spPr bwMode="auto">
            <a:xfrm>
              <a:off x="5273" y="2000"/>
              <a:ext cx="204" cy="79"/>
            </a:xfrm>
            <a:custGeom>
              <a:avLst/>
              <a:gdLst>
                <a:gd name="T0" fmla="*/ 0 w 538"/>
                <a:gd name="T1" fmla="*/ 0 h 208"/>
                <a:gd name="T2" fmla="*/ 1 w 538"/>
                <a:gd name="T3" fmla="*/ 1 h 208"/>
                <a:gd name="T4" fmla="*/ 2 w 538"/>
                <a:gd name="T5" fmla="*/ 0 h 208"/>
                <a:gd name="T6" fmla="*/ 1 w 538"/>
                <a:gd name="T7" fmla="*/ 0 h 208"/>
                <a:gd name="T8" fmla="*/ 0 w 538"/>
                <a:gd name="T9" fmla="*/ 0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8"/>
                <a:gd name="T16" fmla="*/ 0 h 208"/>
                <a:gd name="T17" fmla="*/ 538 w 538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8" h="208">
                  <a:moveTo>
                    <a:pt x="0" y="124"/>
                  </a:moveTo>
                  <a:lnTo>
                    <a:pt x="327" y="208"/>
                  </a:lnTo>
                  <a:lnTo>
                    <a:pt x="538" y="86"/>
                  </a:lnTo>
                  <a:lnTo>
                    <a:pt x="23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B2B2B2"/>
            </a:solidFill>
            <a:ln w="635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Oval 71"/>
            <p:cNvSpPr>
              <a:spLocks noChangeArrowheads="1"/>
            </p:cNvSpPr>
            <p:nvPr/>
          </p:nvSpPr>
          <p:spPr bwMode="auto">
            <a:xfrm>
              <a:off x="5324" y="2019"/>
              <a:ext cx="106" cy="43"/>
            </a:xfrm>
            <a:prstGeom prst="ellipse">
              <a:avLst/>
            </a:prstGeom>
            <a:solidFill>
              <a:srgbClr val="B2B2B2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5688" name="Freeform 72"/>
            <p:cNvSpPr>
              <a:spLocks/>
            </p:cNvSpPr>
            <p:nvPr/>
          </p:nvSpPr>
          <p:spPr bwMode="auto">
            <a:xfrm>
              <a:off x="5266" y="2021"/>
              <a:ext cx="171" cy="47"/>
            </a:xfrm>
            <a:custGeom>
              <a:avLst/>
              <a:gdLst>
                <a:gd name="T0" fmla="*/ 0 w 646"/>
                <a:gd name="T1" fmla="*/ 0 h 180"/>
                <a:gd name="T2" fmla="*/ 0 w 646"/>
                <a:gd name="T3" fmla="*/ 0 h 180"/>
                <a:gd name="T4" fmla="*/ 0 w 646"/>
                <a:gd name="T5" fmla="*/ 0 h 180"/>
                <a:gd name="T6" fmla="*/ 0 w 646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6"/>
                <a:gd name="T13" fmla="*/ 0 h 180"/>
                <a:gd name="T14" fmla="*/ 646 w 646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6" h="180">
                  <a:moveTo>
                    <a:pt x="0" y="0"/>
                  </a:moveTo>
                  <a:lnTo>
                    <a:pt x="20" y="36"/>
                  </a:lnTo>
                  <a:lnTo>
                    <a:pt x="574" y="180"/>
                  </a:lnTo>
                  <a:lnTo>
                    <a:pt x="646" y="158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9" name="Freeform 73"/>
            <p:cNvSpPr>
              <a:spLocks noChangeAspect="1"/>
            </p:cNvSpPr>
            <p:nvPr/>
          </p:nvSpPr>
          <p:spPr bwMode="auto">
            <a:xfrm>
              <a:off x="5307" y="1833"/>
              <a:ext cx="213" cy="197"/>
            </a:xfrm>
            <a:custGeom>
              <a:avLst/>
              <a:gdLst>
                <a:gd name="T0" fmla="*/ 0 w 808"/>
                <a:gd name="T1" fmla="*/ 0 h 746"/>
                <a:gd name="T2" fmla="*/ 0 w 808"/>
                <a:gd name="T3" fmla="*/ 0 h 746"/>
                <a:gd name="T4" fmla="*/ 0 w 808"/>
                <a:gd name="T5" fmla="*/ 0 h 746"/>
                <a:gd name="T6" fmla="*/ 0 w 808"/>
                <a:gd name="T7" fmla="*/ 0 h 746"/>
                <a:gd name="T8" fmla="*/ 0 w 808"/>
                <a:gd name="T9" fmla="*/ 0 h 7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8"/>
                <a:gd name="T16" fmla="*/ 0 h 746"/>
                <a:gd name="T17" fmla="*/ 808 w 808"/>
                <a:gd name="T18" fmla="*/ 746 h 7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8" h="746">
                  <a:moveTo>
                    <a:pt x="620" y="746"/>
                  </a:moveTo>
                  <a:lnTo>
                    <a:pt x="808" y="525"/>
                  </a:lnTo>
                  <a:lnTo>
                    <a:pt x="808" y="106"/>
                  </a:lnTo>
                  <a:lnTo>
                    <a:pt x="336" y="0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Freeform 74"/>
            <p:cNvSpPr>
              <a:spLocks noChangeAspect="1"/>
            </p:cNvSpPr>
            <p:nvPr/>
          </p:nvSpPr>
          <p:spPr bwMode="auto">
            <a:xfrm>
              <a:off x="5440" y="1876"/>
              <a:ext cx="43" cy="192"/>
            </a:xfrm>
            <a:custGeom>
              <a:avLst/>
              <a:gdLst>
                <a:gd name="T0" fmla="*/ 0 w 144"/>
                <a:gd name="T1" fmla="*/ 0 h 644"/>
                <a:gd name="T2" fmla="*/ 0 w 144"/>
                <a:gd name="T3" fmla="*/ 0 h 644"/>
                <a:gd name="T4" fmla="*/ 0 w 144"/>
                <a:gd name="T5" fmla="*/ 0 h 644"/>
                <a:gd name="T6" fmla="*/ 0 w 144"/>
                <a:gd name="T7" fmla="*/ 0 h 644"/>
                <a:gd name="T8" fmla="*/ 0 w 144"/>
                <a:gd name="T9" fmla="*/ 0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644"/>
                <a:gd name="T17" fmla="*/ 144 w 144"/>
                <a:gd name="T18" fmla="*/ 644 h 6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644">
                  <a:moveTo>
                    <a:pt x="0" y="644"/>
                  </a:moveTo>
                  <a:lnTo>
                    <a:pt x="0" y="79"/>
                  </a:lnTo>
                  <a:lnTo>
                    <a:pt x="144" y="0"/>
                  </a:lnTo>
                  <a:lnTo>
                    <a:pt x="144" y="554"/>
                  </a:lnTo>
                  <a:lnTo>
                    <a:pt x="0" y="644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1" name="Freeform 75"/>
            <p:cNvSpPr>
              <a:spLocks noChangeAspect="1"/>
            </p:cNvSpPr>
            <p:nvPr/>
          </p:nvSpPr>
          <p:spPr bwMode="auto">
            <a:xfrm>
              <a:off x="5250" y="1835"/>
              <a:ext cx="233" cy="65"/>
            </a:xfrm>
            <a:custGeom>
              <a:avLst/>
              <a:gdLst>
                <a:gd name="T0" fmla="*/ 0 w 782"/>
                <a:gd name="T1" fmla="*/ 0 h 219"/>
                <a:gd name="T2" fmla="*/ 0 w 782"/>
                <a:gd name="T3" fmla="*/ 0 h 219"/>
                <a:gd name="T4" fmla="*/ 0 w 782"/>
                <a:gd name="T5" fmla="*/ 0 h 219"/>
                <a:gd name="T6" fmla="*/ 1 w 782"/>
                <a:gd name="T7" fmla="*/ 0 h 219"/>
                <a:gd name="T8" fmla="*/ 0 w 782"/>
                <a:gd name="T9" fmla="*/ 0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219"/>
                <a:gd name="T17" fmla="*/ 782 w 782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219">
                  <a:moveTo>
                    <a:pt x="638" y="219"/>
                  </a:moveTo>
                  <a:lnTo>
                    <a:pt x="0" y="67"/>
                  </a:lnTo>
                  <a:lnTo>
                    <a:pt x="160" y="0"/>
                  </a:lnTo>
                  <a:lnTo>
                    <a:pt x="782" y="139"/>
                  </a:lnTo>
                  <a:lnTo>
                    <a:pt x="638" y="219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2" name="Freeform 76"/>
            <p:cNvSpPr>
              <a:spLocks noChangeAspect="1"/>
            </p:cNvSpPr>
            <p:nvPr/>
          </p:nvSpPr>
          <p:spPr bwMode="auto">
            <a:xfrm>
              <a:off x="5250" y="1855"/>
              <a:ext cx="190" cy="213"/>
            </a:xfrm>
            <a:custGeom>
              <a:avLst/>
              <a:gdLst>
                <a:gd name="T0" fmla="*/ 0 w 672"/>
                <a:gd name="T1" fmla="*/ 0 h 754"/>
                <a:gd name="T2" fmla="*/ 0 w 672"/>
                <a:gd name="T3" fmla="*/ 0 h 754"/>
                <a:gd name="T4" fmla="*/ 0 w 672"/>
                <a:gd name="T5" fmla="*/ 0 h 754"/>
                <a:gd name="T6" fmla="*/ 0 w 672"/>
                <a:gd name="T7" fmla="*/ 0 h 754"/>
                <a:gd name="T8" fmla="*/ 0 w 672"/>
                <a:gd name="T9" fmla="*/ 0 h 7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754"/>
                <a:gd name="T17" fmla="*/ 672 w 672"/>
                <a:gd name="T18" fmla="*/ 754 h 7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754">
                  <a:moveTo>
                    <a:pt x="671" y="753"/>
                  </a:moveTo>
                  <a:lnTo>
                    <a:pt x="671" y="160"/>
                  </a:lnTo>
                  <a:lnTo>
                    <a:pt x="0" y="0"/>
                  </a:lnTo>
                  <a:lnTo>
                    <a:pt x="0" y="578"/>
                  </a:lnTo>
                  <a:lnTo>
                    <a:pt x="671" y="753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Freeform 77"/>
            <p:cNvSpPr>
              <a:spLocks noChangeAspect="1"/>
            </p:cNvSpPr>
            <p:nvPr/>
          </p:nvSpPr>
          <p:spPr bwMode="auto">
            <a:xfrm>
              <a:off x="5265" y="1873"/>
              <a:ext cx="160" cy="176"/>
            </a:xfrm>
            <a:custGeom>
              <a:avLst/>
              <a:gdLst>
                <a:gd name="T0" fmla="*/ 1 w 491"/>
                <a:gd name="T1" fmla="*/ 1 h 549"/>
                <a:gd name="T2" fmla="*/ 1 w 491"/>
                <a:gd name="T3" fmla="*/ 0 h 549"/>
                <a:gd name="T4" fmla="*/ 0 w 491"/>
                <a:gd name="T5" fmla="*/ 0 h 549"/>
                <a:gd name="T6" fmla="*/ 0 w 491"/>
                <a:gd name="T7" fmla="*/ 0 h 549"/>
                <a:gd name="T8" fmla="*/ 1 w 491"/>
                <a:gd name="T9" fmla="*/ 1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49"/>
                <a:gd name="T17" fmla="*/ 491 w 491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49">
                  <a:moveTo>
                    <a:pt x="490" y="548"/>
                  </a:moveTo>
                  <a:lnTo>
                    <a:pt x="490" y="117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490" y="548"/>
                  </a:lnTo>
                </a:path>
              </a:pathLst>
            </a:custGeom>
            <a:solidFill>
              <a:srgbClr val="CECECE"/>
            </a:solidFill>
            <a:ln w="6350" cap="rnd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Freeform 78"/>
            <p:cNvSpPr>
              <a:spLocks/>
            </p:cNvSpPr>
            <p:nvPr/>
          </p:nvSpPr>
          <p:spPr bwMode="auto">
            <a:xfrm>
              <a:off x="5275" y="1885"/>
              <a:ext cx="140" cy="151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454 h 592"/>
                <a:gd name="T4" fmla="*/ 542 w 542"/>
                <a:gd name="T5" fmla="*/ 592 h 592"/>
                <a:gd name="T6" fmla="*/ 542 w 542"/>
                <a:gd name="T7" fmla="*/ 130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618FFD"/>
                </a:gs>
                <a:gs pos="100000">
                  <a:srgbClr val="496CBE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5" name="Line 79"/>
            <p:cNvSpPr>
              <a:spLocks noChangeShapeType="1"/>
            </p:cNvSpPr>
            <p:nvPr/>
          </p:nvSpPr>
          <p:spPr bwMode="auto">
            <a:xfrm>
              <a:off x="5287" y="1898"/>
              <a:ext cx="0" cy="23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6" name="Freeform 80"/>
            <p:cNvSpPr>
              <a:spLocks/>
            </p:cNvSpPr>
            <p:nvPr/>
          </p:nvSpPr>
          <p:spPr bwMode="auto">
            <a:xfrm>
              <a:off x="5187" y="2130"/>
              <a:ext cx="89" cy="100"/>
            </a:xfrm>
            <a:custGeom>
              <a:avLst/>
              <a:gdLst>
                <a:gd name="T0" fmla="*/ 0 w 639"/>
                <a:gd name="T1" fmla="*/ 0 h 710"/>
                <a:gd name="T2" fmla="*/ 0 w 639"/>
                <a:gd name="T3" fmla="*/ 0 h 710"/>
                <a:gd name="T4" fmla="*/ 0 w 639"/>
                <a:gd name="T5" fmla="*/ 0 h 710"/>
                <a:gd name="T6" fmla="*/ 0 w 639"/>
                <a:gd name="T7" fmla="*/ 0 h 710"/>
                <a:gd name="T8" fmla="*/ 0 w 639"/>
                <a:gd name="T9" fmla="*/ 0 h 710"/>
                <a:gd name="T10" fmla="*/ 0 w 639"/>
                <a:gd name="T11" fmla="*/ 0 h 710"/>
                <a:gd name="T12" fmla="*/ 0 w 639"/>
                <a:gd name="T13" fmla="*/ 0 h 710"/>
                <a:gd name="T14" fmla="*/ 0 w 639"/>
                <a:gd name="T15" fmla="*/ 0 h 710"/>
                <a:gd name="T16" fmla="*/ 0 w 639"/>
                <a:gd name="T17" fmla="*/ 0 h 710"/>
                <a:gd name="T18" fmla="*/ 0 w 639"/>
                <a:gd name="T19" fmla="*/ 0 h 710"/>
                <a:gd name="T20" fmla="*/ 0 w 639"/>
                <a:gd name="T21" fmla="*/ 0 h 710"/>
                <a:gd name="T22" fmla="*/ 0 w 639"/>
                <a:gd name="T23" fmla="*/ 0 h 710"/>
                <a:gd name="T24" fmla="*/ 0 w 639"/>
                <a:gd name="T25" fmla="*/ 0 h 710"/>
                <a:gd name="T26" fmla="*/ 0 w 639"/>
                <a:gd name="T27" fmla="*/ 0 h 710"/>
                <a:gd name="T28" fmla="*/ 0 w 639"/>
                <a:gd name="T29" fmla="*/ 0 h 710"/>
                <a:gd name="T30" fmla="*/ 0 w 639"/>
                <a:gd name="T31" fmla="*/ 0 h 710"/>
                <a:gd name="T32" fmla="*/ 0 w 639"/>
                <a:gd name="T33" fmla="*/ 0 h 710"/>
                <a:gd name="T34" fmla="*/ 0 w 639"/>
                <a:gd name="T35" fmla="*/ 0 h 710"/>
                <a:gd name="T36" fmla="*/ 0 w 639"/>
                <a:gd name="T37" fmla="*/ 0 h 710"/>
                <a:gd name="T38" fmla="*/ 0 w 639"/>
                <a:gd name="T39" fmla="*/ 0 h 710"/>
                <a:gd name="T40" fmla="*/ 0 w 639"/>
                <a:gd name="T41" fmla="*/ 0 h 710"/>
                <a:gd name="T42" fmla="*/ 0 w 639"/>
                <a:gd name="T43" fmla="*/ 0 h 710"/>
                <a:gd name="T44" fmla="*/ 0 w 639"/>
                <a:gd name="T45" fmla="*/ 0 h 710"/>
                <a:gd name="T46" fmla="*/ 0 w 639"/>
                <a:gd name="T47" fmla="*/ 0 h 710"/>
                <a:gd name="T48" fmla="*/ 0 w 639"/>
                <a:gd name="T49" fmla="*/ 0 h 710"/>
                <a:gd name="T50" fmla="*/ 0 w 639"/>
                <a:gd name="T51" fmla="*/ 0 h 710"/>
                <a:gd name="T52" fmla="*/ 0 w 639"/>
                <a:gd name="T53" fmla="*/ 0 h 710"/>
                <a:gd name="T54" fmla="*/ 0 w 639"/>
                <a:gd name="T55" fmla="*/ 0 h 710"/>
                <a:gd name="T56" fmla="*/ 0 w 639"/>
                <a:gd name="T57" fmla="*/ 0 h 710"/>
                <a:gd name="T58" fmla="*/ 0 w 639"/>
                <a:gd name="T59" fmla="*/ 0 h 710"/>
                <a:gd name="T60" fmla="*/ 0 w 639"/>
                <a:gd name="T61" fmla="*/ 0 h 710"/>
                <a:gd name="T62" fmla="*/ 0 w 639"/>
                <a:gd name="T63" fmla="*/ 0 h 710"/>
                <a:gd name="T64" fmla="*/ 0 w 639"/>
                <a:gd name="T65" fmla="*/ 0 h 710"/>
                <a:gd name="T66" fmla="*/ 0 w 639"/>
                <a:gd name="T67" fmla="*/ 0 h 710"/>
                <a:gd name="T68" fmla="*/ 0 w 639"/>
                <a:gd name="T69" fmla="*/ 0 h 710"/>
                <a:gd name="T70" fmla="*/ 0 w 639"/>
                <a:gd name="T71" fmla="*/ 0 h 710"/>
                <a:gd name="T72" fmla="*/ 0 w 639"/>
                <a:gd name="T73" fmla="*/ 0 h 710"/>
                <a:gd name="T74" fmla="*/ 0 w 639"/>
                <a:gd name="T75" fmla="*/ 0 h 710"/>
                <a:gd name="T76" fmla="*/ 0 w 639"/>
                <a:gd name="T77" fmla="*/ 0 h 710"/>
                <a:gd name="T78" fmla="*/ 0 w 639"/>
                <a:gd name="T79" fmla="*/ 0 h 710"/>
                <a:gd name="T80" fmla="*/ 0 w 639"/>
                <a:gd name="T81" fmla="*/ 0 h 710"/>
                <a:gd name="T82" fmla="*/ 0 w 639"/>
                <a:gd name="T83" fmla="*/ 0 h 710"/>
                <a:gd name="T84" fmla="*/ 0 w 639"/>
                <a:gd name="T85" fmla="*/ 0 h 710"/>
                <a:gd name="T86" fmla="*/ 0 w 639"/>
                <a:gd name="T87" fmla="*/ 0 h 710"/>
                <a:gd name="T88" fmla="*/ 0 w 639"/>
                <a:gd name="T89" fmla="*/ 0 h 710"/>
                <a:gd name="T90" fmla="*/ 0 w 639"/>
                <a:gd name="T91" fmla="*/ 0 h 710"/>
                <a:gd name="T92" fmla="*/ 0 w 639"/>
                <a:gd name="T93" fmla="*/ 0 h 710"/>
                <a:gd name="T94" fmla="*/ 0 w 639"/>
                <a:gd name="T95" fmla="*/ 0 h 710"/>
                <a:gd name="T96" fmla="*/ 0 w 639"/>
                <a:gd name="T97" fmla="*/ 0 h 710"/>
                <a:gd name="T98" fmla="*/ 0 w 639"/>
                <a:gd name="T99" fmla="*/ 0 h 710"/>
                <a:gd name="T100" fmla="*/ 0 w 639"/>
                <a:gd name="T101" fmla="*/ 0 h 710"/>
                <a:gd name="T102" fmla="*/ 0 w 639"/>
                <a:gd name="T103" fmla="*/ 0 h 710"/>
                <a:gd name="T104" fmla="*/ 0 w 639"/>
                <a:gd name="T105" fmla="*/ 0 h 710"/>
                <a:gd name="T106" fmla="*/ 0 w 639"/>
                <a:gd name="T107" fmla="*/ 0 h 710"/>
                <a:gd name="T108" fmla="*/ 0 w 639"/>
                <a:gd name="T109" fmla="*/ 0 h 710"/>
                <a:gd name="T110" fmla="*/ 0 w 639"/>
                <a:gd name="T111" fmla="*/ 0 h 710"/>
                <a:gd name="T112" fmla="*/ 0 w 639"/>
                <a:gd name="T113" fmla="*/ 0 h 710"/>
                <a:gd name="T114" fmla="*/ 0 w 639"/>
                <a:gd name="T115" fmla="*/ 0 h 710"/>
                <a:gd name="T116" fmla="*/ 0 w 639"/>
                <a:gd name="T117" fmla="*/ 0 h 710"/>
                <a:gd name="T118" fmla="*/ 0 w 639"/>
                <a:gd name="T119" fmla="*/ 0 h 710"/>
                <a:gd name="T120" fmla="*/ 0 w 639"/>
                <a:gd name="T121" fmla="*/ 0 h 710"/>
                <a:gd name="T122" fmla="*/ 0 w 639"/>
                <a:gd name="T123" fmla="*/ 0 h 7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39"/>
                <a:gd name="T187" fmla="*/ 0 h 710"/>
                <a:gd name="T188" fmla="*/ 639 w 639"/>
                <a:gd name="T189" fmla="*/ 710 h 71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39" h="710">
                  <a:moveTo>
                    <a:pt x="352" y="710"/>
                  </a:moveTo>
                  <a:lnTo>
                    <a:pt x="359" y="678"/>
                  </a:lnTo>
                  <a:lnTo>
                    <a:pt x="384" y="647"/>
                  </a:lnTo>
                  <a:lnTo>
                    <a:pt x="415" y="612"/>
                  </a:lnTo>
                  <a:lnTo>
                    <a:pt x="449" y="572"/>
                  </a:lnTo>
                  <a:lnTo>
                    <a:pt x="484" y="530"/>
                  </a:lnTo>
                  <a:lnTo>
                    <a:pt x="499" y="509"/>
                  </a:lnTo>
                  <a:lnTo>
                    <a:pt x="515" y="486"/>
                  </a:lnTo>
                  <a:lnTo>
                    <a:pt x="530" y="465"/>
                  </a:lnTo>
                  <a:lnTo>
                    <a:pt x="542" y="441"/>
                  </a:lnTo>
                  <a:lnTo>
                    <a:pt x="551" y="420"/>
                  </a:lnTo>
                  <a:lnTo>
                    <a:pt x="559" y="399"/>
                  </a:lnTo>
                  <a:lnTo>
                    <a:pt x="565" y="378"/>
                  </a:lnTo>
                  <a:lnTo>
                    <a:pt x="567" y="359"/>
                  </a:lnTo>
                  <a:lnTo>
                    <a:pt x="570" y="351"/>
                  </a:lnTo>
                  <a:lnTo>
                    <a:pt x="576" y="344"/>
                  </a:lnTo>
                  <a:lnTo>
                    <a:pt x="582" y="334"/>
                  </a:lnTo>
                  <a:lnTo>
                    <a:pt x="586" y="322"/>
                  </a:lnTo>
                  <a:lnTo>
                    <a:pt x="590" y="311"/>
                  </a:lnTo>
                  <a:lnTo>
                    <a:pt x="593" y="299"/>
                  </a:lnTo>
                  <a:lnTo>
                    <a:pt x="595" y="290"/>
                  </a:lnTo>
                  <a:lnTo>
                    <a:pt x="597" y="278"/>
                  </a:lnTo>
                  <a:lnTo>
                    <a:pt x="601" y="276"/>
                  </a:lnTo>
                  <a:lnTo>
                    <a:pt x="607" y="273"/>
                  </a:lnTo>
                  <a:lnTo>
                    <a:pt x="613" y="267"/>
                  </a:lnTo>
                  <a:lnTo>
                    <a:pt x="618" y="263"/>
                  </a:lnTo>
                  <a:lnTo>
                    <a:pt x="624" y="257"/>
                  </a:lnTo>
                  <a:lnTo>
                    <a:pt x="630" y="251"/>
                  </a:lnTo>
                  <a:lnTo>
                    <a:pt x="636" y="246"/>
                  </a:lnTo>
                  <a:lnTo>
                    <a:pt x="639" y="240"/>
                  </a:lnTo>
                  <a:lnTo>
                    <a:pt x="639" y="230"/>
                  </a:lnTo>
                  <a:lnTo>
                    <a:pt x="636" y="223"/>
                  </a:lnTo>
                  <a:lnTo>
                    <a:pt x="634" y="213"/>
                  </a:lnTo>
                  <a:lnTo>
                    <a:pt x="628" y="205"/>
                  </a:lnTo>
                  <a:lnTo>
                    <a:pt x="624" y="198"/>
                  </a:lnTo>
                  <a:lnTo>
                    <a:pt x="618" y="190"/>
                  </a:lnTo>
                  <a:lnTo>
                    <a:pt x="615" y="182"/>
                  </a:lnTo>
                  <a:lnTo>
                    <a:pt x="609" y="177"/>
                  </a:lnTo>
                  <a:lnTo>
                    <a:pt x="597" y="178"/>
                  </a:lnTo>
                  <a:lnTo>
                    <a:pt x="586" y="182"/>
                  </a:lnTo>
                  <a:lnTo>
                    <a:pt x="574" y="188"/>
                  </a:lnTo>
                  <a:lnTo>
                    <a:pt x="563" y="196"/>
                  </a:lnTo>
                  <a:lnTo>
                    <a:pt x="551" y="203"/>
                  </a:lnTo>
                  <a:lnTo>
                    <a:pt x="540" y="209"/>
                  </a:lnTo>
                  <a:lnTo>
                    <a:pt x="528" y="215"/>
                  </a:lnTo>
                  <a:lnTo>
                    <a:pt x="517" y="215"/>
                  </a:lnTo>
                  <a:lnTo>
                    <a:pt x="526" y="203"/>
                  </a:lnTo>
                  <a:lnTo>
                    <a:pt x="532" y="190"/>
                  </a:lnTo>
                  <a:lnTo>
                    <a:pt x="538" y="175"/>
                  </a:lnTo>
                  <a:lnTo>
                    <a:pt x="542" y="157"/>
                  </a:lnTo>
                  <a:lnTo>
                    <a:pt x="545" y="142"/>
                  </a:lnTo>
                  <a:lnTo>
                    <a:pt x="547" y="125"/>
                  </a:lnTo>
                  <a:lnTo>
                    <a:pt x="547" y="106"/>
                  </a:lnTo>
                  <a:lnTo>
                    <a:pt x="547" y="88"/>
                  </a:lnTo>
                  <a:lnTo>
                    <a:pt x="524" y="56"/>
                  </a:lnTo>
                  <a:lnTo>
                    <a:pt x="451" y="56"/>
                  </a:lnTo>
                  <a:lnTo>
                    <a:pt x="444" y="48"/>
                  </a:lnTo>
                  <a:lnTo>
                    <a:pt x="436" y="38"/>
                  </a:lnTo>
                  <a:lnTo>
                    <a:pt x="426" y="29"/>
                  </a:lnTo>
                  <a:lnTo>
                    <a:pt x="417" y="19"/>
                  </a:lnTo>
                  <a:lnTo>
                    <a:pt x="407" y="11"/>
                  </a:lnTo>
                  <a:lnTo>
                    <a:pt x="398" y="6"/>
                  </a:lnTo>
                  <a:lnTo>
                    <a:pt x="386" y="2"/>
                  </a:lnTo>
                  <a:lnTo>
                    <a:pt x="376" y="0"/>
                  </a:lnTo>
                  <a:lnTo>
                    <a:pt x="371" y="2"/>
                  </a:lnTo>
                  <a:lnTo>
                    <a:pt x="365" y="6"/>
                  </a:lnTo>
                  <a:lnTo>
                    <a:pt x="361" y="10"/>
                  </a:lnTo>
                  <a:lnTo>
                    <a:pt x="355" y="15"/>
                  </a:lnTo>
                  <a:lnTo>
                    <a:pt x="348" y="29"/>
                  </a:lnTo>
                  <a:lnTo>
                    <a:pt x="342" y="42"/>
                  </a:lnTo>
                  <a:lnTo>
                    <a:pt x="336" y="56"/>
                  </a:lnTo>
                  <a:lnTo>
                    <a:pt x="329" y="69"/>
                  </a:lnTo>
                  <a:lnTo>
                    <a:pt x="321" y="81"/>
                  </a:lnTo>
                  <a:lnTo>
                    <a:pt x="311" y="88"/>
                  </a:lnTo>
                  <a:lnTo>
                    <a:pt x="296" y="92"/>
                  </a:lnTo>
                  <a:lnTo>
                    <a:pt x="282" y="92"/>
                  </a:lnTo>
                  <a:lnTo>
                    <a:pt x="267" y="90"/>
                  </a:lnTo>
                  <a:lnTo>
                    <a:pt x="254" y="86"/>
                  </a:lnTo>
                  <a:lnTo>
                    <a:pt x="238" y="84"/>
                  </a:lnTo>
                  <a:lnTo>
                    <a:pt x="225" y="81"/>
                  </a:lnTo>
                  <a:lnTo>
                    <a:pt x="213" y="79"/>
                  </a:lnTo>
                  <a:lnTo>
                    <a:pt x="200" y="81"/>
                  </a:lnTo>
                  <a:lnTo>
                    <a:pt x="190" y="84"/>
                  </a:lnTo>
                  <a:lnTo>
                    <a:pt x="181" y="90"/>
                  </a:lnTo>
                  <a:lnTo>
                    <a:pt x="173" y="100"/>
                  </a:lnTo>
                  <a:lnTo>
                    <a:pt x="163" y="111"/>
                  </a:lnTo>
                  <a:lnTo>
                    <a:pt x="156" y="125"/>
                  </a:lnTo>
                  <a:lnTo>
                    <a:pt x="148" y="140"/>
                  </a:lnTo>
                  <a:lnTo>
                    <a:pt x="142" y="155"/>
                  </a:lnTo>
                  <a:lnTo>
                    <a:pt x="135" y="175"/>
                  </a:lnTo>
                  <a:lnTo>
                    <a:pt x="123" y="209"/>
                  </a:lnTo>
                  <a:lnTo>
                    <a:pt x="114" y="246"/>
                  </a:lnTo>
                  <a:lnTo>
                    <a:pt x="104" y="278"/>
                  </a:lnTo>
                  <a:lnTo>
                    <a:pt x="98" y="303"/>
                  </a:lnTo>
                  <a:lnTo>
                    <a:pt x="94" y="301"/>
                  </a:lnTo>
                  <a:lnTo>
                    <a:pt x="92" y="301"/>
                  </a:lnTo>
                  <a:lnTo>
                    <a:pt x="90" y="298"/>
                  </a:lnTo>
                  <a:lnTo>
                    <a:pt x="89" y="296"/>
                  </a:lnTo>
                  <a:lnTo>
                    <a:pt x="85" y="292"/>
                  </a:lnTo>
                  <a:lnTo>
                    <a:pt x="83" y="290"/>
                  </a:lnTo>
                  <a:lnTo>
                    <a:pt x="81" y="288"/>
                  </a:lnTo>
                  <a:lnTo>
                    <a:pt x="79" y="288"/>
                  </a:lnTo>
                  <a:lnTo>
                    <a:pt x="71" y="301"/>
                  </a:lnTo>
                  <a:lnTo>
                    <a:pt x="64" y="317"/>
                  </a:lnTo>
                  <a:lnTo>
                    <a:pt x="60" y="336"/>
                  </a:lnTo>
                  <a:lnTo>
                    <a:pt x="58" y="355"/>
                  </a:lnTo>
                  <a:lnTo>
                    <a:pt x="56" y="376"/>
                  </a:lnTo>
                  <a:lnTo>
                    <a:pt x="54" y="395"/>
                  </a:lnTo>
                  <a:lnTo>
                    <a:pt x="54" y="415"/>
                  </a:lnTo>
                  <a:lnTo>
                    <a:pt x="54" y="430"/>
                  </a:lnTo>
                  <a:lnTo>
                    <a:pt x="90" y="478"/>
                  </a:lnTo>
                  <a:lnTo>
                    <a:pt x="0" y="618"/>
                  </a:lnTo>
                  <a:lnTo>
                    <a:pt x="44" y="624"/>
                  </a:lnTo>
                  <a:lnTo>
                    <a:pt x="89" y="628"/>
                  </a:lnTo>
                  <a:lnTo>
                    <a:pt x="135" y="633"/>
                  </a:lnTo>
                  <a:lnTo>
                    <a:pt x="179" y="641"/>
                  </a:lnTo>
                  <a:lnTo>
                    <a:pt x="202" y="647"/>
                  </a:lnTo>
                  <a:lnTo>
                    <a:pt x="225" y="653"/>
                  </a:lnTo>
                  <a:lnTo>
                    <a:pt x="248" y="658"/>
                  </a:lnTo>
                  <a:lnTo>
                    <a:pt x="269" y="666"/>
                  </a:lnTo>
                  <a:lnTo>
                    <a:pt x="290" y="676"/>
                  </a:lnTo>
                  <a:lnTo>
                    <a:pt x="311" y="685"/>
                  </a:lnTo>
                  <a:lnTo>
                    <a:pt x="332" y="697"/>
                  </a:lnTo>
                  <a:lnTo>
                    <a:pt x="352" y="710"/>
                  </a:lnTo>
                  <a:close/>
                </a:path>
              </a:pathLst>
            </a:custGeom>
            <a:solidFill>
              <a:srgbClr val="EEEDD5"/>
            </a:solidFill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Freeform 81"/>
            <p:cNvSpPr>
              <a:spLocks/>
            </p:cNvSpPr>
            <p:nvPr/>
          </p:nvSpPr>
          <p:spPr bwMode="auto">
            <a:xfrm>
              <a:off x="5129" y="2119"/>
              <a:ext cx="80" cy="63"/>
            </a:xfrm>
            <a:custGeom>
              <a:avLst/>
              <a:gdLst>
                <a:gd name="T0" fmla="*/ 0 w 574"/>
                <a:gd name="T1" fmla="*/ 0 h 447"/>
                <a:gd name="T2" fmla="*/ 0 w 574"/>
                <a:gd name="T3" fmla="*/ 0 h 447"/>
                <a:gd name="T4" fmla="*/ 0 w 574"/>
                <a:gd name="T5" fmla="*/ 0 h 447"/>
                <a:gd name="T6" fmla="*/ 0 w 574"/>
                <a:gd name="T7" fmla="*/ 0 h 447"/>
                <a:gd name="T8" fmla="*/ 0 w 574"/>
                <a:gd name="T9" fmla="*/ 0 h 447"/>
                <a:gd name="T10" fmla="*/ 0 w 574"/>
                <a:gd name="T11" fmla="*/ 0 h 447"/>
                <a:gd name="T12" fmla="*/ 0 w 574"/>
                <a:gd name="T13" fmla="*/ 0 h 447"/>
                <a:gd name="T14" fmla="*/ 0 w 574"/>
                <a:gd name="T15" fmla="*/ 0 h 447"/>
                <a:gd name="T16" fmla="*/ 0 w 574"/>
                <a:gd name="T17" fmla="*/ 0 h 447"/>
                <a:gd name="T18" fmla="*/ 0 w 574"/>
                <a:gd name="T19" fmla="*/ 0 h 447"/>
                <a:gd name="T20" fmla="*/ 0 w 574"/>
                <a:gd name="T21" fmla="*/ 0 h 447"/>
                <a:gd name="T22" fmla="*/ 0 w 574"/>
                <a:gd name="T23" fmla="*/ 0 h 447"/>
                <a:gd name="T24" fmla="*/ 0 w 574"/>
                <a:gd name="T25" fmla="*/ 0 h 447"/>
                <a:gd name="T26" fmla="*/ 0 w 574"/>
                <a:gd name="T27" fmla="*/ 0 h 447"/>
                <a:gd name="T28" fmla="*/ 0 w 574"/>
                <a:gd name="T29" fmla="*/ 0 h 447"/>
                <a:gd name="T30" fmla="*/ 0 w 574"/>
                <a:gd name="T31" fmla="*/ 0 h 447"/>
                <a:gd name="T32" fmla="*/ 0 w 574"/>
                <a:gd name="T33" fmla="*/ 0 h 447"/>
                <a:gd name="T34" fmla="*/ 0 w 574"/>
                <a:gd name="T35" fmla="*/ 0 h 447"/>
                <a:gd name="T36" fmla="*/ 0 w 574"/>
                <a:gd name="T37" fmla="*/ 0 h 447"/>
                <a:gd name="T38" fmla="*/ 0 w 574"/>
                <a:gd name="T39" fmla="*/ 0 h 447"/>
                <a:gd name="T40" fmla="*/ 0 w 574"/>
                <a:gd name="T41" fmla="*/ 0 h 447"/>
                <a:gd name="T42" fmla="*/ 0 w 574"/>
                <a:gd name="T43" fmla="*/ 0 h 447"/>
                <a:gd name="T44" fmla="*/ 0 w 574"/>
                <a:gd name="T45" fmla="*/ 0 h 447"/>
                <a:gd name="T46" fmla="*/ 0 w 574"/>
                <a:gd name="T47" fmla="*/ 0 h 447"/>
                <a:gd name="T48" fmla="*/ 0 w 574"/>
                <a:gd name="T49" fmla="*/ 0 h 447"/>
                <a:gd name="T50" fmla="*/ 0 w 574"/>
                <a:gd name="T51" fmla="*/ 0 h 447"/>
                <a:gd name="T52" fmla="*/ 0 w 574"/>
                <a:gd name="T53" fmla="*/ 0 h 447"/>
                <a:gd name="T54" fmla="*/ 0 w 574"/>
                <a:gd name="T55" fmla="*/ 0 h 447"/>
                <a:gd name="T56" fmla="*/ 0 w 574"/>
                <a:gd name="T57" fmla="*/ 0 h 447"/>
                <a:gd name="T58" fmla="*/ 0 w 574"/>
                <a:gd name="T59" fmla="*/ 0 h 447"/>
                <a:gd name="T60" fmla="*/ 0 w 574"/>
                <a:gd name="T61" fmla="*/ 0 h 447"/>
                <a:gd name="T62" fmla="*/ 0 w 574"/>
                <a:gd name="T63" fmla="*/ 0 h 447"/>
                <a:gd name="T64" fmla="*/ 0 w 574"/>
                <a:gd name="T65" fmla="*/ 0 h 447"/>
                <a:gd name="T66" fmla="*/ 0 w 574"/>
                <a:gd name="T67" fmla="*/ 0 h 447"/>
                <a:gd name="T68" fmla="*/ 0 w 574"/>
                <a:gd name="T69" fmla="*/ 0 h 447"/>
                <a:gd name="T70" fmla="*/ 0 w 574"/>
                <a:gd name="T71" fmla="*/ 0 h 447"/>
                <a:gd name="T72" fmla="*/ 0 w 574"/>
                <a:gd name="T73" fmla="*/ 0 h 447"/>
                <a:gd name="T74" fmla="*/ 0 w 574"/>
                <a:gd name="T75" fmla="*/ 0 h 447"/>
                <a:gd name="T76" fmla="*/ 0 w 574"/>
                <a:gd name="T77" fmla="*/ 0 h 447"/>
                <a:gd name="T78" fmla="*/ 0 w 574"/>
                <a:gd name="T79" fmla="*/ 0 h 447"/>
                <a:gd name="T80" fmla="*/ 0 w 574"/>
                <a:gd name="T81" fmla="*/ 0 h 447"/>
                <a:gd name="T82" fmla="*/ 0 w 574"/>
                <a:gd name="T83" fmla="*/ 0 h 447"/>
                <a:gd name="T84" fmla="*/ 0 w 574"/>
                <a:gd name="T85" fmla="*/ 0 h 447"/>
                <a:gd name="T86" fmla="*/ 0 w 574"/>
                <a:gd name="T87" fmla="*/ 0 h 447"/>
                <a:gd name="T88" fmla="*/ 0 w 574"/>
                <a:gd name="T89" fmla="*/ 0 h 447"/>
                <a:gd name="T90" fmla="*/ 0 w 574"/>
                <a:gd name="T91" fmla="*/ 0 h 447"/>
                <a:gd name="T92" fmla="*/ 0 w 574"/>
                <a:gd name="T93" fmla="*/ 0 h 447"/>
                <a:gd name="T94" fmla="*/ 0 w 574"/>
                <a:gd name="T95" fmla="*/ 0 h 447"/>
                <a:gd name="T96" fmla="*/ 0 w 574"/>
                <a:gd name="T97" fmla="*/ 0 h 447"/>
                <a:gd name="T98" fmla="*/ 0 w 574"/>
                <a:gd name="T99" fmla="*/ 0 h 447"/>
                <a:gd name="T100" fmla="*/ 0 w 574"/>
                <a:gd name="T101" fmla="*/ 0 h 447"/>
                <a:gd name="T102" fmla="*/ 0 w 574"/>
                <a:gd name="T103" fmla="*/ 0 h 44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74"/>
                <a:gd name="T157" fmla="*/ 0 h 447"/>
                <a:gd name="T158" fmla="*/ 574 w 574"/>
                <a:gd name="T159" fmla="*/ 447 h 44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74" h="447">
                  <a:moveTo>
                    <a:pt x="384" y="15"/>
                  </a:moveTo>
                  <a:lnTo>
                    <a:pt x="392" y="25"/>
                  </a:lnTo>
                  <a:lnTo>
                    <a:pt x="399" y="32"/>
                  </a:lnTo>
                  <a:lnTo>
                    <a:pt x="411" y="40"/>
                  </a:lnTo>
                  <a:lnTo>
                    <a:pt x="422" y="50"/>
                  </a:lnTo>
                  <a:lnTo>
                    <a:pt x="449" y="67"/>
                  </a:lnTo>
                  <a:lnTo>
                    <a:pt x="476" y="86"/>
                  </a:lnTo>
                  <a:lnTo>
                    <a:pt x="488" y="96"/>
                  </a:lnTo>
                  <a:lnTo>
                    <a:pt x="499" y="105"/>
                  </a:lnTo>
                  <a:lnTo>
                    <a:pt x="509" y="115"/>
                  </a:lnTo>
                  <a:lnTo>
                    <a:pt x="518" y="124"/>
                  </a:lnTo>
                  <a:lnTo>
                    <a:pt x="524" y="136"/>
                  </a:lnTo>
                  <a:lnTo>
                    <a:pt x="528" y="146"/>
                  </a:lnTo>
                  <a:lnTo>
                    <a:pt x="528" y="157"/>
                  </a:lnTo>
                  <a:lnTo>
                    <a:pt x="526" y="169"/>
                  </a:lnTo>
                  <a:lnTo>
                    <a:pt x="530" y="169"/>
                  </a:lnTo>
                  <a:lnTo>
                    <a:pt x="536" y="171"/>
                  </a:lnTo>
                  <a:lnTo>
                    <a:pt x="543" y="176"/>
                  </a:lnTo>
                  <a:lnTo>
                    <a:pt x="549" y="184"/>
                  </a:lnTo>
                  <a:lnTo>
                    <a:pt x="557" y="194"/>
                  </a:lnTo>
                  <a:lnTo>
                    <a:pt x="563" y="201"/>
                  </a:lnTo>
                  <a:lnTo>
                    <a:pt x="568" y="211"/>
                  </a:lnTo>
                  <a:lnTo>
                    <a:pt x="574" y="217"/>
                  </a:lnTo>
                  <a:lnTo>
                    <a:pt x="572" y="220"/>
                  </a:lnTo>
                  <a:lnTo>
                    <a:pt x="568" y="226"/>
                  </a:lnTo>
                  <a:lnTo>
                    <a:pt x="565" y="232"/>
                  </a:lnTo>
                  <a:lnTo>
                    <a:pt x="561" y="238"/>
                  </a:lnTo>
                  <a:lnTo>
                    <a:pt x="557" y="245"/>
                  </a:lnTo>
                  <a:lnTo>
                    <a:pt x="553" y="251"/>
                  </a:lnTo>
                  <a:lnTo>
                    <a:pt x="551" y="259"/>
                  </a:lnTo>
                  <a:lnTo>
                    <a:pt x="549" y="265"/>
                  </a:lnTo>
                  <a:lnTo>
                    <a:pt x="543" y="265"/>
                  </a:lnTo>
                  <a:lnTo>
                    <a:pt x="536" y="261"/>
                  </a:lnTo>
                  <a:lnTo>
                    <a:pt x="528" y="257"/>
                  </a:lnTo>
                  <a:lnTo>
                    <a:pt x="518" y="251"/>
                  </a:lnTo>
                  <a:lnTo>
                    <a:pt x="499" y="240"/>
                  </a:lnTo>
                  <a:lnTo>
                    <a:pt x="478" y="222"/>
                  </a:lnTo>
                  <a:lnTo>
                    <a:pt x="457" y="207"/>
                  </a:lnTo>
                  <a:lnTo>
                    <a:pt x="438" y="192"/>
                  </a:lnTo>
                  <a:lnTo>
                    <a:pt x="421" y="178"/>
                  </a:lnTo>
                  <a:lnTo>
                    <a:pt x="409" y="169"/>
                  </a:lnTo>
                  <a:lnTo>
                    <a:pt x="422" y="153"/>
                  </a:lnTo>
                  <a:lnTo>
                    <a:pt x="409" y="163"/>
                  </a:lnTo>
                  <a:lnTo>
                    <a:pt x="396" y="169"/>
                  </a:lnTo>
                  <a:lnTo>
                    <a:pt x="380" y="174"/>
                  </a:lnTo>
                  <a:lnTo>
                    <a:pt x="365" y="178"/>
                  </a:lnTo>
                  <a:lnTo>
                    <a:pt x="350" y="180"/>
                  </a:lnTo>
                  <a:lnTo>
                    <a:pt x="334" y="176"/>
                  </a:lnTo>
                  <a:lnTo>
                    <a:pt x="328" y="174"/>
                  </a:lnTo>
                  <a:lnTo>
                    <a:pt x="323" y="171"/>
                  </a:lnTo>
                  <a:lnTo>
                    <a:pt x="317" y="167"/>
                  </a:lnTo>
                  <a:lnTo>
                    <a:pt x="311" y="161"/>
                  </a:lnTo>
                  <a:lnTo>
                    <a:pt x="311" y="165"/>
                  </a:lnTo>
                  <a:lnTo>
                    <a:pt x="311" y="167"/>
                  </a:lnTo>
                  <a:lnTo>
                    <a:pt x="309" y="171"/>
                  </a:lnTo>
                  <a:lnTo>
                    <a:pt x="309" y="172"/>
                  </a:lnTo>
                  <a:lnTo>
                    <a:pt x="307" y="176"/>
                  </a:lnTo>
                  <a:lnTo>
                    <a:pt x="307" y="178"/>
                  </a:lnTo>
                  <a:lnTo>
                    <a:pt x="305" y="182"/>
                  </a:lnTo>
                  <a:lnTo>
                    <a:pt x="305" y="186"/>
                  </a:lnTo>
                  <a:lnTo>
                    <a:pt x="303" y="184"/>
                  </a:lnTo>
                  <a:lnTo>
                    <a:pt x="302" y="184"/>
                  </a:lnTo>
                  <a:lnTo>
                    <a:pt x="300" y="182"/>
                  </a:lnTo>
                  <a:lnTo>
                    <a:pt x="296" y="182"/>
                  </a:lnTo>
                  <a:lnTo>
                    <a:pt x="294" y="180"/>
                  </a:lnTo>
                  <a:lnTo>
                    <a:pt x="292" y="178"/>
                  </a:lnTo>
                  <a:lnTo>
                    <a:pt x="290" y="178"/>
                  </a:lnTo>
                  <a:lnTo>
                    <a:pt x="288" y="176"/>
                  </a:lnTo>
                  <a:lnTo>
                    <a:pt x="280" y="178"/>
                  </a:lnTo>
                  <a:lnTo>
                    <a:pt x="273" y="180"/>
                  </a:lnTo>
                  <a:lnTo>
                    <a:pt x="267" y="182"/>
                  </a:lnTo>
                  <a:lnTo>
                    <a:pt x="259" y="186"/>
                  </a:lnTo>
                  <a:lnTo>
                    <a:pt x="254" y="188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32" y="194"/>
                  </a:lnTo>
                  <a:lnTo>
                    <a:pt x="225" y="201"/>
                  </a:lnTo>
                  <a:lnTo>
                    <a:pt x="215" y="211"/>
                  </a:lnTo>
                  <a:lnTo>
                    <a:pt x="208" y="219"/>
                  </a:lnTo>
                  <a:lnTo>
                    <a:pt x="198" y="226"/>
                  </a:lnTo>
                  <a:lnTo>
                    <a:pt x="188" y="236"/>
                  </a:lnTo>
                  <a:lnTo>
                    <a:pt x="181" y="247"/>
                  </a:lnTo>
                  <a:lnTo>
                    <a:pt x="175" y="259"/>
                  </a:lnTo>
                  <a:lnTo>
                    <a:pt x="171" y="272"/>
                  </a:lnTo>
                  <a:lnTo>
                    <a:pt x="171" y="288"/>
                  </a:lnTo>
                  <a:lnTo>
                    <a:pt x="175" y="297"/>
                  </a:lnTo>
                  <a:lnTo>
                    <a:pt x="184" y="307"/>
                  </a:lnTo>
                  <a:lnTo>
                    <a:pt x="194" y="315"/>
                  </a:lnTo>
                  <a:lnTo>
                    <a:pt x="206" y="322"/>
                  </a:lnTo>
                  <a:lnTo>
                    <a:pt x="217" y="328"/>
                  </a:lnTo>
                  <a:lnTo>
                    <a:pt x="229" y="332"/>
                  </a:lnTo>
                  <a:lnTo>
                    <a:pt x="238" y="336"/>
                  </a:lnTo>
                  <a:lnTo>
                    <a:pt x="244" y="338"/>
                  </a:lnTo>
                  <a:lnTo>
                    <a:pt x="252" y="330"/>
                  </a:lnTo>
                  <a:lnTo>
                    <a:pt x="257" y="326"/>
                  </a:lnTo>
                  <a:lnTo>
                    <a:pt x="267" y="322"/>
                  </a:lnTo>
                  <a:lnTo>
                    <a:pt x="275" y="320"/>
                  </a:lnTo>
                  <a:lnTo>
                    <a:pt x="294" y="320"/>
                  </a:lnTo>
                  <a:lnTo>
                    <a:pt x="315" y="324"/>
                  </a:lnTo>
                  <a:lnTo>
                    <a:pt x="334" y="330"/>
                  </a:lnTo>
                  <a:lnTo>
                    <a:pt x="353" y="338"/>
                  </a:lnTo>
                  <a:lnTo>
                    <a:pt x="371" y="345"/>
                  </a:lnTo>
                  <a:lnTo>
                    <a:pt x="384" y="353"/>
                  </a:lnTo>
                  <a:lnTo>
                    <a:pt x="382" y="364"/>
                  </a:lnTo>
                  <a:lnTo>
                    <a:pt x="378" y="376"/>
                  </a:lnTo>
                  <a:lnTo>
                    <a:pt x="373" y="387"/>
                  </a:lnTo>
                  <a:lnTo>
                    <a:pt x="365" y="397"/>
                  </a:lnTo>
                  <a:lnTo>
                    <a:pt x="355" y="407"/>
                  </a:lnTo>
                  <a:lnTo>
                    <a:pt x="346" y="414"/>
                  </a:lnTo>
                  <a:lnTo>
                    <a:pt x="338" y="420"/>
                  </a:lnTo>
                  <a:lnTo>
                    <a:pt x="330" y="424"/>
                  </a:lnTo>
                  <a:lnTo>
                    <a:pt x="317" y="430"/>
                  </a:lnTo>
                  <a:lnTo>
                    <a:pt x="303" y="435"/>
                  </a:lnTo>
                  <a:lnTo>
                    <a:pt x="286" y="439"/>
                  </a:lnTo>
                  <a:lnTo>
                    <a:pt x="269" y="441"/>
                  </a:lnTo>
                  <a:lnTo>
                    <a:pt x="231" y="447"/>
                  </a:lnTo>
                  <a:lnTo>
                    <a:pt x="190" y="447"/>
                  </a:lnTo>
                  <a:lnTo>
                    <a:pt x="148" y="445"/>
                  </a:lnTo>
                  <a:lnTo>
                    <a:pt x="110" y="439"/>
                  </a:lnTo>
                  <a:lnTo>
                    <a:pt x="92" y="434"/>
                  </a:lnTo>
                  <a:lnTo>
                    <a:pt x="77" y="430"/>
                  </a:lnTo>
                  <a:lnTo>
                    <a:pt x="62" y="424"/>
                  </a:lnTo>
                  <a:lnTo>
                    <a:pt x="50" y="416"/>
                  </a:lnTo>
                  <a:lnTo>
                    <a:pt x="52" y="397"/>
                  </a:lnTo>
                  <a:lnTo>
                    <a:pt x="52" y="378"/>
                  </a:lnTo>
                  <a:lnTo>
                    <a:pt x="52" y="359"/>
                  </a:lnTo>
                  <a:lnTo>
                    <a:pt x="52" y="338"/>
                  </a:lnTo>
                  <a:lnTo>
                    <a:pt x="46" y="295"/>
                  </a:lnTo>
                  <a:lnTo>
                    <a:pt x="37" y="251"/>
                  </a:lnTo>
                  <a:lnTo>
                    <a:pt x="29" y="207"/>
                  </a:lnTo>
                  <a:lnTo>
                    <a:pt x="21" y="165"/>
                  </a:lnTo>
                  <a:lnTo>
                    <a:pt x="16" y="123"/>
                  </a:lnTo>
                  <a:lnTo>
                    <a:pt x="12" y="82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8" y="76"/>
                  </a:lnTo>
                  <a:lnTo>
                    <a:pt x="14" y="78"/>
                  </a:lnTo>
                  <a:lnTo>
                    <a:pt x="25" y="80"/>
                  </a:lnTo>
                  <a:lnTo>
                    <a:pt x="39" y="80"/>
                  </a:lnTo>
                  <a:lnTo>
                    <a:pt x="56" y="80"/>
                  </a:lnTo>
                  <a:lnTo>
                    <a:pt x="75" y="76"/>
                  </a:lnTo>
                  <a:lnTo>
                    <a:pt x="96" y="73"/>
                  </a:lnTo>
                  <a:lnTo>
                    <a:pt x="117" y="67"/>
                  </a:lnTo>
                  <a:lnTo>
                    <a:pt x="158" y="55"/>
                  </a:lnTo>
                  <a:lnTo>
                    <a:pt x="198" y="42"/>
                  </a:lnTo>
                  <a:lnTo>
                    <a:pt x="231" y="32"/>
                  </a:lnTo>
                  <a:lnTo>
                    <a:pt x="250" y="27"/>
                  </a:lnTo>
                  <a:lnTo>
                    <a:pt x="265" y="21"/>
                  </a:lnTo>
                  <a:lnTo>
                    <a:pt x="282" y="15"/>
                  </a:lnTo>
                  <a:lnTo>
                    <a:pt x="300" y="9"/>
                  </a:lnTo>
                  <a:lnTo>
                    <a:pt x="317" y="4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61" y="2"/>
                  </a:lnTo>
                  <a:lnTo>
                    <a:pt x="371" y="5"/>
                  </a:lnTo>
                  <a:lnTo>
                    <a:pt x="378" y="9"/>
                  </a:lnTo>
                  <a:lnTo>
                    <a:pt x="384" y="15"/>
                  </a:lnTo>
                  <a:close/>
                </a:path>
              </a:pathLst>
            </a:custGeom>
            <a:solidFill>
              <a:srgbClr val="EEEDD5"/>
            </a:solidFill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Freeform 82"/>
            <p:cNvSpPr>
              <a:spLocks/>
            </p:cNvSpPr>
            <p:nvPr/>
          </p:nvSpPr>
          <p:spPr bwMode="auto">
            <a:xfrm>
              <a:off x="5033" y="1828"/>
              <a:ext cx="164" cy="204"/>
            </a:xfrm>
            <a:custGeom>
              <a:avLst/>
              <a:gdLst>
                <a:gd name="T0" fmla="*/ 0 w 1165"/>
                <a:gd name="T1" fmla="*/ 0 h 1455"/>
                <a:gd name="T2" fmla="*/ 0 w 1165"/>
                <a:gd name="T3" fmla="*/ 0 h 1455"/>
                <a:gd name="T4" fmla="*/ 0 w 1165"/>
                <a:gd name="T5" fmla="*/ 0 h 1455"/>
                <a:gd name="T6" fmla="*/ 0 w 1165"/>
                <a:gd name="T7" fmla="*/ 0 h 1455"/>
                <a:gd name="T8" fmla="*/ 0 w 1165"/>
                <a:gd name="T9" fmla="*/ 0 h 1455"/>
                <a:gd name="T10" fmla="*/ 0 w 1165"/>
                <a:gd name="T11" fmla="*/ 0 h 1455"/>
                <a:gd name="T12" fmla="*/ 0 w 1165"/>
                <a:gd name="T13" fmla="*/ 0 h 1455"/>
                <a:gd name="T14" fmla="*/ 0 w 1165"/>
                <a:gd name="T15" fmla="*/ 0 h 1455"/>
                <a:gd name="T16" fmla="*/ 0 w 1165"/>
                <a:gd name="T17" fmla="*/ 0 h 1455"/>
                <a:gd name="T18" fmla="*/ 0 w 1165"/>
                <a:gd name="T19" fmla="*/ 0 h 1455"/>
                <a:gd name="T20" fmla="*/ 0 w 1165"/>
                <a:gd name="T21" fmla="*/ 0 h 1455"/>
                <a:gd name="T22" fmla="*/ 0 w 1165"/>
                <a:gd name="T23" fmla="*/ 0 h 1455"/>
                <a:gd name="T24" fmla="*/ 0 w 1165"/>
                <a:gd name="T25" fmla="*/ 0 h 1455"/>
                <a:gd name="T26" fmla="*/ 0 w 1165"/>
                <a:gd name="T27" fmla="*/ 0 h 1455"/>
                <a:gd name="T28" fmla="*/ 0 w 1165"/>
                <a:gd name="T29" fmla="*/ 0 h 1455"/>
                <a:gd name="T30" fmla="*/ 0 w 1165"/>
                <a:gd name="T31" fmla="*/ 0 h 1455"/>
                <a:gd name="T32" fmla="*/ 0 w 1165"/>
                <a:gd name="T33" fmla="*/ 0 h 1455"/>
                <a:gd name="T34" fmla="*/ 0 w 1165"/>
                <a:gd name="T35" fmla="*/ 0 h 1455"/>
                <a:gd name="T36" fmla="*/ 0 w 1165"/>
                <a:gd name="T37" fmla="*/ 0 h 1455"/>
                <a:gd name="T38" fmla="*/ 0 w 1165"/>
                <a:gd name="T39" fmla="*/ 0 h 1455"/>
                <a:gd name="T40" fmla="*/ 0 w 1165"/>
                <a:gd name="T41" fmla="*/ 0 h 1455"/>
                <a:gd name="T42" fmla="*/ 0 w 1165"/>
                <a:gd name="T43" fmla="*/ 0 h 1455"/>
                <a:gd name="T44" fmla="*/ 0 w 1165"/>
                <a:gd name="T45" fmla="*/ 0 h 1455"/>
                <a:gd name="T46" fmla="*/ 0 w 1165"/>
                <a:gd name="T47" fmla="*/ 0 h 1455"/>
                <a:gd name="T48" fmla="*/ 0 w 1165"/>
                <a:gd name="T49" fmla="*/ 0 h 1455"/>
                <a:gd name="T50" fmla="*/ 0 w 1165"/>
                <a:gd name="T51" fmla="*/ 0 h 1455"/>
                <a:gd name="T52" fmla="*/ 0 w 1165"/>
                <a:gd name="T53" fmla="*/ 0 h 1455"/>
                <a:gd name="T54" fmla="*/ 0 w 1165"/>
                <a:gd name="T55" fmla="*/ 0 h 1455"/>
                <a:gd name="T56" fmla="*/ 0 w 1165"/>
                <a:gd name="T57" fmla="*/ 0 h 1455"/>
                <a:gd name="T58" fmla="*/ 0 w 1165"/>
                <a:gd name="T59" fmla="*/ 0 h 1455"/>
                <a:gd name="T60" fmla="*/ 0 w 1165"/>
                <a:gd name="T61" fmla="*/ 0 h 1455"/>
                <a:gd name="T62" fmla="*/ 0 w 1165"/>
                <a:gd name="T63" fmla="*/ 0 h 1455"/>
                <a:gd name="T64" fmla="*/ 0 w 1165"/>
                <a:gd name="T65" fmla="*/ 0 h 1455"/>
                <a:gd name="T66" fmla="*/ 0 w 1165"/>
                <a:gd name="T67" fmla="*/ 0 h 1455"/>
                <a:gd name="T68" fmla="*/ 0 w 1165"/>
                <a:gd name="T69" fmla="*/ 0 h 1455"/>
                <a:gd name="T70" fmla="*/ 0 w 1165"/>
                <a:gd name="T71" fmla="*/ 0 h 1455"/>
                <a:gd name="T72" fmla="*/ 0 w 1165"/>
                <a:gd name="T73" fmla="*/ 0 h 1455"/>
                <a:gd name="T74" fmla="*/ 0 w 1165"/>
                <a:gd name="T75" fmla="*/ 0 h 1455"/>
                <a:gd name="T76" fmla="*/ 0 w 1165"/>
                <a:gd name="T77" fmla="*/ 0 h 1455"/>
                <a:gd name="T78" fmla="*/ 0 w 1165"/>
                <a:gd name="T79" fmla="*/ 0 h 1455"/>
                <a:gd name="T80" fmla="*/ 0 w 1165"/>
                <a:gd name="T81" fmla="*/ 0 h 1455"/>
                <a:gd name="T82" fmla="*/ 0 w 1165"/>
                <a:gd name="T83" fmla="*/ 0 h 1455"/>
                <a:gd name="T84" fmla="*/ 0 w 1165"/>
                <a:gd name="T85" fmla="*/ 0 h 1455"/>
                <a:gd name="T86" fmla="*/ 0 w 1165"/>
                <a:gd name="T87" fmla="*/ 0 h 1455"/>
                <a:gd name="T88" fmla="*/ 0 w 1165"/>
                <a:gd name="T89" fmla="*/ 0 h 1455"/>
                <a:gd name="T90" fmla="*/ 0 w 1165"/>
                <a:gd name="T91" fmla="*/ 0 h 1455"/>
                <a:gd name="T92" fmla="*/ 0 w 1165"/>
                <a:gd name="T93" fmla="*/ 0 h 1455"/>
                <a:gd name="T94" fmla="*/ 0 w 1165"/>
                <a:gd name="T95" fmla="*/ 0 h 1455"/>
                <a:gd name="T96" fmla="*/ 0 w 1165"/>
                <a:gd name="T97" fmla="*/ 0 h 1455"/>
                <a:gd name="T98" fmla="*/ 0 w 1165"/>
                <a:gd name="T99" fmla="*/ 0 h 1455"/>
                <a:gd name="T100" fmla="*/ 0 w 1165"/>
                <a:gd name="T101" fmla="*/ 0 h 1455"/>
                <a:gd name="T102" fmla="*/ 0 w 1165"/>
                <a:gd name="T103" fmla="*/ 0 h 1455"/>
                <a:gd name="T104" fmla="*/ 0 w 1165"/>
                <a:gd name="T105" fmla="*/ 0 h 145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65"/>
                <a:gd name="T160" fmla="*/ 0 h 1455"/>
                <a:gd name="T161" fmla="*/ 1165 w 1165"/>
                <a:gd name="T162" fmla="*/ 1455 h 145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65" h="1455">
                  <a:moveTo>
                    <a:pt x="1036" y="357"/>
                  </a:moveTo>
                  <a:lnTo>
                    <a:pt x="1038" y="357"/>
                  </a:lnTo>
                  <a:lnTo>
                    <a:pt x="1042" y="361"/>
                  </a:lnTo>
                  <a:lnTo>
                    <a:pt x="1046" y="365"/>
                  </a:lnTo>
                  <a:lnTo>
                    <a:pt x="1050" y="369"/>
                  </a:lnTo>
                  <a:lnTo>
                    <a:pt x="1051" y="375"/>
                  </a:lnTo>
                  <a:lnTo>
                    <a:pt x="1055" y="378"/>
                  </a:lnTo>
                  <a:lnTo>
                    <a:pt x="1059" y="380"/>
                  </a:lnTo>
                  <a:lnTo>
                    <a:pt x="1061" y="380"/>
                  </a:lnTo>
                  <a:lnTo>
                    <a:pt x="1061" y="399"/>
                  </a:lnTo>
                  <a:lnTo>
                    <a:pt x="1063" y="419"/>
                  </a:lnTo>
                  <a:lnTo>
                    <a:pt x="1067" y="438"/>
                  </a:lnTo>
                  <a:lnTo>
                    <a:pt x="1071" y="457"/>
                  </a:lnTo>
                  <a:lnTo>
                    <a:pt x="1082" y="499"/>
                  </a:lnTo>
                  <a:lnTo>
                    <a:pt x="1094" y="540"/>
                  </a:lnTo>
                  <a:lnTo>
                    <a:pt x="1107" y="582"/>
                  </a:lnTo>
                  <a:lnTo>
                    <a:pt x="1117" y="624"/>
                  </a:lnTo>
                  <a:lnTo>
                    <a:pt x="1122" y="643"/>
                  </a:lnTo>
                  <a:lnTo>
                    <a:pt x="1124" y="662"/>
                  </a:lnTo>
                  <a:lnTo>
                    <a:pt x="1126" y="682"/>
                  </a:lnTo>
                  <a:lnTo>
                    <a:pt x="1128" y="699"/>
                  </a:lnTo>
                  <a:lnTo>
                    <a:pt x="1098" y="739"/>
                  </a:lnTo>
                  <a:lnTo>
                    <a:pt x="1098" y="787"/>
                  </a:lnTo>
                  <a:lnTo>
                    <a:pt x="1105" y="810"/>
                  </a:lnTo>
                  <a:lnTo>
                    <a:pt x="1113" y="831"/>
                  </a:lnTo>
                  <a:lnTo>
                    <a:pt x="1122" y="851"/>
                  </a:lnTo>
                  <a:lnTo>
                    <a:pt x="1132" y="872"/>
                  </a:lnTo>
                  <a:lnTo>
                    <a:pt x="1142" y="891"/>
                  </a:lnTo>
                  <a:lnTo>
                    <a:pt x="1151" y="912"/>
                  </a:lnTo>
                  <a:lnTo>
                    <a:pt x="1159" y="931"/>
                  </a:lnTo>
                  <a:lnTo>
                    <a:pt x="1165" y="952"/>
                  </a:lnTo>
                  <a:lnTo>
                    <a:pt x="1165" y="958"/>
                  </a:lnTo>
                  <a:lnTo>
                    <a:pt x="1163" y="964"/>
                  </a:lnTo>
                  <a:lnTo>
                    <a:pt x="1159" y="972"/>
                  </a:lnTo>
                  <a:lnTo>
                    <a:pt x="1155" y="979"/>
                  </a:lnTo>
                  <a:lnTo>
                    <a:pt x="1149" y="987"/>
                  </a:lnTo>
                  <a:lnTo>
                    <a:pt x="1144" y="993"/>
                  </a:lnTo>
                  <a:lnTo>
                    <a:pt x="1138" y="998"/>
                  </a:lnTo>
                  <a:lnTo>
                    <a:pt x="1132" y="1002"/>
                  </a:lnTo>
                  <a:lnTo>
                    <a:pt x="1122" y="1002"/>
                  </a:lnTo>
                  <a:lnTo>
                    <a:pt x="1113" y="1000"/>
                  </a:lnTo>
                  <a:lnTo>
                    <a:pt x="1101" y="1000"/>
                  </a:lnTo>
                  <a:lnTo>
                    <a:pt x="1088" y="1000"/>
                  </a:lnTo>
                  <a:lnTo>
                    <a:pt x="1076" y="1002"/>
                  </a:lnTo>
                  <a:lnTo>
                    <a:pt x="1067" y="1006"/>
                  </a:lnTo>
                  <a:lnTo>
                    <a:pt x="1063" y="1008"/>
                  </a:lnTo>
                  <a:lnTo>
                    <a:pt x="1059" y="1010"/>
                  </a:lnTo>
                  <a:lnTo>
                    <a:pt x="1057" y="1014"/>
                  </a:lnTo>
                  <a:lnTo>
                    <a:pt x="1055" y="1018"/>
                  </a:lnTo>
                  <a:lnTo>
                    <a:pt x="1055" y="1035"/>
                  </a:lnTo>
                  <a:lnTo>
                    <a:pt x="1073" y="1058"/>
                  </a:lnTo>
                  <a:lnTo>
                    <a:pt x="1073" y="1091"/>
                  </a:lnTo>
                  <a:lnTo>
                    <a:pt x="1069" y="1091"/>
                  </a:lnTo>
                  <a:lnTo>
                    <a:pt x="1061" y="1091"/>
                  </a:lnTo>
                  <a:lnTo>
                    <a:pt x="1055" y="1092"/>
                  </a:lnTo>
                  <a:lnTo>
                    <a:pt x="1048" y="1094"/>
                  </a:lnTo>
                  <a:lnTo>
                    <a:pt x="1040" y="1094"/>
                  </a:lnTo>
                  <a:lnTo>
                    <a:pt x="1032" y="1096"/>
                  </a:lnTo>
                  <a:lnTo>
                    <a:pt x="1025" y="1096"/>
                  </a:lnTo>
                  <a:lnTo>
                    <a:pt x="1019" y="1098"/>
                  </a:lnTo>
                  <a:lnTo>
                    <a:pt x="1000" y="1121"/>
                  </a:lnTo>
                  <a:lnTo>
                    <a:pt x="1005" y="1127"/>
                  </a:lnTo>
                  <a:lnTo>
                    <a:pt x="1011" y="1133"/>
                  </a:lnTo>
                  <a:lnTo>
                    <a:pt x="1017" y="1140"/>
                  </a:lnTo>
                  <a:lnTo>
                    <a:pt x="1025" y="1146"/>
                  </a:lnTo>
                  <a:lnTo>
                    <a:pt x="1032" y="1154"/>
                  </a:lnTo>
                  <a:lnTo>
                    <a:pt x="1040" y="1162"/>
                  </a:lnTo>
                  <a:lnTo>
                    <a:pt x="1048" y="1169"/>
                  </a:lnTo>
                  <a:lnTo>
                    <a:pt x="1055" y="1177"/>
                  </a:lnTo>
                  <a:lnTo>
                    <a:pt x="1050" y="1183"/>
                  </a:lnTo>
                  <a:lnTo>
                    <a:pt x="1044" y="1188"/>
                  </a:lnTo>
                  <a:lnTo>
                    <a:pt x="1038" y="1194"/>
                  </a:lnTo>
                  <a:lnTo>
                    <a:pt x="1030" y="1202"/>
                  </a:lnTo>
                  <a:lnTo>
                    <a:pt x="1023" y="1208"/>
                  </a:lnTo>
                  <a:lnTo>
                    <a:pt x="1017" y="1213"/>
                  </a:lnTo>
                  <a:lnTo>
                    <a:pt x="1011" y="1219"/>
                  </a:lnTo>
                  <a:lnTo>
                    <a:pt x="1005" y="1225"/>
                  </a:lnTo>
                  <a:lnTo>
                    <a:pt x="1030" y="1258"/>
                  </a:lnTo>
                  <a:lnTo>
                    <a:pt x="1030" y="1306"/>
                  </a:lnTo>
                  <a:lnTo>
                    <a:pt x="1019" y="1317"/>
                  </a:lnTo>
                  <a:lnTo>
                    <a:pt x="1007" y="1329"/>
                  </a:lnTo>
                  <a:lnTo>
                    <a:pt x="996" y="1338"/>
                  </a:lnTo>
                  <a:lnTo>
                    <a:pt x="982" y="1348"/>
                  </a:lnTo>
                  <a:lnTo>
                    <a:pt x="969" y="1354"/>
                  </a:lnTo>
                  <a:lnTo>
                    <a:pt x="955" y="1359"/>
                  </a:lnTo>
                  <a:lnTo>
                    <a:pt x="942" y="1363"/>
                  </a:lnTo>
                  <a:lnTo>
                    <a:pt x="929" y="1367"/>
                  </a:lnTo>
                  <a:lnTo>
                    <a:pt x="900" y="1369"/>
                  </a:lnTo>
                  <a:lnTo>
                    <a:pt x="871" y="1371"/>
                  </a:lnTo>
                  <a:lnTo>
                    <a:pt x="840" y="1369"/>
                  </a:lnTo>
                  <a:lnTo>
                    <a:pt x="812" y="1369"/>
                  </a:lnTo>
                  <a:lnTo>
                    <a:pt x="781" y="1367"/>
                  </a:lnTo>
                  <a:lnTo>
                    <a:pt x="752" y="1367"/>
                  </a:lnTo>
                  <a:lnTo>
                    <a:pt x="723" y="1371"/>
                  </a:lnTo>
                  <a:lnTo>
                    <a:pt x="698" y="1377"/>
                  </a:lnTo>
                  <a:lnTo>
                    <a:pt x="685" y="1380"/>
                  </a:lnTo>
                  <a:lnTo>
                    <a:pt x="671" y="1386"/>
                  </a:lnTo>
                  <a:lnTo>
                    <a:pt x="660" y="1394"/>
                  </a:lnTo>
                  <a:lnTo>
                    <a:pt x="648" y="1403"/>
                  </a:lnTo>
                  <a:lnTo>
                    <a:pt x="639" y="1413"/>
                  </a:lnTo>
                  <a:lnTo>
                    <a:pt x="627" y="1425"/>
                  </a:lnTo>
                  <a:lnTo>
                    <a:pt x="618" y="1440"/>
                  </a:lnTo>
                  <a:lnTo>
                    <a:pt x="610" y="1455"/>
                  </a:lnTo>
                  <a:lnTo>
                    <a:pt x="600" y="1453"/>
                  </a:lnTo>
                  <a:lnTo>
                    <a:pt x="591" y="1450"/>
                  </a:lnTo>
                  <a:lnTo>
                    <a:pt x="581" y="1442"/>
                  </a:lnTo>
                  <a:lnTo>
                    <a:pt x="570" y="1432"/>
                  </a:lnTo>
                  <a:lnTo>
                    <a:pt x="547" y="1409"/>
                  </a:lnTo>
                  <a:lnTo>
                    <a:pt x="524" y="1380"/>
                  </a:lnTo>
                  <a:lnTo>
                    <a:pt x="501" y="1352"/>
                  </a:lnTo>
                  <a:lnTo>
                    <a:pt x="478" y="1325"/>
                  </a:lnTo>
                  <a:lnTo>
                    <a:pt x="456" y="1304"/>
                  </a:lnTo>
                  <a:lnTo>
                    <a:pt x="439" y="1288"/>
                  </a:lnTo>
                  <a:lnTo>
                    <a:pt x="414" y="1273"/>
                  </a:lnTo>
                  <a:lnTo>
                    <a:pt x="389" y="1254"/>
                  </a:lnTo>
                  <a:lnTo>
                    <a:pt x="364" y="1233"/>
                  </a:lnTo>
                  <a:lnTo>
                    <a:pt x="339" y="1210"/>
                  </a:lnTo>
                  <a:lnTo>
                    <a:pt x="288" y="1158"/>
                  </a:lnTo>
                  <a:lnTo>
                    <a:pt x="234" y="1106"/>
                  </a:lnTo>
                  <a:lnTo>
                    <a:pt x="207" y="1083"/>
                  </a:lnTo>
                  <a:lnTo>
                    <a:pt x="180" y="1060"/>
                  </a:lnTo>
                  <a:lnTo>
                    <a:pt x="153" y="1041"/>
                  </a:lnTo>
                  <a:lnTo>
                    <a:pt x="126" y="1023"/>
                  </a:lnTo>
                  <a:lnTo>
                    <a:pt x="113" y="1016"/>
                  </a:lnTo>
                  <a:lnTo>
                    <a:pt x="99" y="1010"/>
                  </a:lnTo>
                  <a:lnTo>
                    <a:pt x="86" y="1006"/>
                  </a:lnTo>
                  <a:lnTo>
                    <a:pt x="71" y="1002"/>
                  </a:lnTo>
                  <a:lnTo>
                    <a:pt x="57" y="1000"/>
                  </a:lnTo>
                  <a:lnTo>
                    <a:pt x="44" y="1000"/>
                  </a:lnTo>
                  <a:lnTo>
                    <a:pt x="30" y="1000"/>
                  </a:lnTo>
                  <a:lnTo>
                    <a:pt x="17" y="1002"/>
                  </a:lnTo>
                  <a:lnTo>
                    <a:pt x="15" y="1002"/>
                  </a:lnTo>
                  <a:lnTo>
                    <a:pt x="13" y="1000"/>
                  </a:lnTo>
                  <a:lnTo>
                    <a:pt x="9" y="1000"/>
                  </a:lnTo>
                  <a:lnTo>
                    <a:pt x="7" y="998"/>
                  </a:lnTo>
                  <a:lnTo>
                    <a:pt x="5" y="996"/>
                  </a:lnTo>
                  <a:lnTo>
                    <a:pt x="3" y="995"/>
                  </a:lnTo>
                  <a:lnTo>
                    <a:pt x="1" y="995"/>
                  </a:lnTo>
                  <a:lnTo>
                    <a:pt x="0" y="995"/>
                  </a:lnTo>
                  <a:lnTo>
                    <a:pt x="11" y="977"/>
                  </a:lnTo>
                  <a:lnTo>
                    <a:pt x="23" y="958"/>
                  </a:lnTo>
                  <a:lnTo>
                    <a:pt x="32" y="939"/>
                  </a:lnTo>
                  <a:lnTo>
                    <a:pt x="40" y="920"/>
                  </a:lnTo>
                  <a:lnTo>
                    <a:pt x="48" y="899"/>
                  </a:lnTo>
                  <a:lnTo>
                    <a:pt x="53" y="877"/>
                  </a:lnTo>
                  <a:lnTo>
                    <a:pt x="57" y="854"/>
                  </a:lnTo>
                  <a:lnTo>
                    <a:pt x="61" y="833"/>
                  </a:lnTo>
                  <a:lnTo>
                    <a:pt x="67" y="785"/>
                  </a:lnTo>
                  <a:lnTo>
                    <a:pt x="71" y="737"/>
                  </a:lnTo>
                  <a:lnTo>
                    <a:pt x="71" y="689"/>
                  </a:lnTo>
                  <a:lnTo>
                    <a:pt x="69" y="639"/>
                  </a:lnTo>
                  <a:lnTo>
                    <a:pt x="65" y="538"/>
                  </a:lnTo>
                  <a:lnTo>
                    <a:pt x="65" y="438"/>
                  </a:lnTo>
                  <a:lnTo>
                    <a:pt x="67" y="390"/>
                  </a:lnTo>
                  <a:lnTo>
                    <a:pt x="71" y="342"/>
                  </a:lnTo>
                  <a:lnTo>
                    <a:pt x="74" y="319"/>
                  </a:lnTo>
                  <a:lnTo>
                    <a:pt x="78" y="298"/>
                  </a:lnTo>
                  <a:lnTo>
                    <a:pt x="84" y="275"/>
                  </a:lnTo>
                  <a:lnTo>
                    <a:pt x="90" y="254"/>
                  </a:lnTo>
                  <a:lnTo>
                    <a:pt x="99" y="229"/>
                  </a:lnTo>
                  <a:lnTo>
                    <a:pt x="115" y="200"/>
                  </a:lnTo>
                  <a:lnTo>
                    <a:pt x="136" y="169"/>
                  </a:lnTo>
                  <a:lnTo>
                    <a:pt x="157" y="138"/>
                  </a:lnTo>
                  <a:lnTo>
                    <a:pt x="182" y="112"/>
                  </a:lnTo>
                  <a:lnTo>
                    <a:pt x="205" y="87"/>
                  </a:lnTo>
                  <a:lnTo>
                    <a:pt x="228" y="67"/>
                  </a:lnTo>
                  <a:lnTo>
                    <a:pt x="249" y="54"/>
                  </a:lnTo>
                  <a:lnTo>
                    <a:pt x="253" y="54"/>
                  </a:lnTo>
                  <a:lnTo>
                    <a:pt x="261" y="52"/>
                  </a:lnTo>
                  <a:lnTo>
                    <a:pt x="266" y="50"/>
                  </a:lnTo>
                  <a:lnTo>
                    <a:pt x="274" y="46"/>
                  </a:lnTo>
                  <a:lnTo>
                    <a:pt x="280" y="44"/>
                  </a:lnTo>
                  <a:lnTo>
                    <a:pt x="288" y="41"/>
                  </a:lnTo>
                  <a:lnTo>
                    <a:pt x="293" y="41"/>
                  </a:lnTo>
                  <a:lnTo>
                    <a:pt x="297" y="39"/>
                  </a:lnTo>
                  <a:lnTo>
                    <a:pt x="337" y="29"/>
                  </a:lnTo>
                  <a:lnTo>
                    <a:pt x="382" y="19"/>
                  </a:lnTo>
                  <a:lnTo>
                    <a:pt x="426" y="10"/>
                  </a:lnTo>
                  <a:lnTo>
                    <a:pt x="472" y="4"/>
                  </a:lnTo>
                  <a:lnTo>
                    <a:pt x="493" y="2"/>
                  </a:lnTo>
                  <a:lnTo>
                    <a:pt x="516" y="0"/>
                  </a:lnTo>
                  <a:lnTo>
                    <a:pt x="539" y="0"/>
                  </a:lnTo>
                  <a:lnTo>
                    <a:pt x="560" y="2"/>
                  </a:lnTo>
                  <a:lnTo>
                    <a:pt x="581" y="4"/>
                  </a:lnTo>
                  <a:lnTo>
                    <a:pt x="600" y="10"/>
                  </a:lnTo>
                  <a:lnTo>
                    <a:pt x="621" y="16"/>
                  </a:lnTo>
                  <a:lnTo>
                    <a:pt x="641" y="23"/>
                  </a:lnTo>
                  <a:lnTo>
                    <a:pt x="660" y="31"/>
                  </a:lnTo>
                  <a:lnTo>
                    <a:pt x="681" y="39"/>
                  </a:lnTo>
                  <a:lnTo>
                    <a:pt x="702" y="44"/>
                  </a:lnTo>
                  <a:lnTo>
                    <a:pt x="725" y="50"/>
                  </a:lnTo>
                  <a:lnTo>
                    <a:pt x="748" y="58"/>
                  </a:lnTo>
                  <a:lnTo>
                    <a:pt x="769" y="64"/>
                  </a:lnTo>
                  <a:lnTo>
                    <a:pt x="790" y="71"/>
                  </a:lnTo>
                  <a:lnTo>
                    <a:pt x="810" y="79"/>
                  </a:lnTo>
                  <a:lnTo>
                    <a:pt x="835" y="92"/>
                  </a:lnTo>
                  <a:lnTo>
                    <a:pt x="865" y="117"/>
                  </a:lnTo>
                  <a:lnTo>
                    <a:pt x="900" y="148"/>
                  </a:lnTo>
                  <a:lnTo>
                    <a:pt x="936" y="185"/>
                  </a:lnTo>
                  <a:lnTo>
                    <a:pt x="954" y="204"/>
                  </a:lnTo>
                  <a:lnTo>
                    <a:pt x="969" y="223"/>
                  </a:lnTo>
                  <a:lnTo>
                    <a:pt x="984" y="242"/>
                  </a:lnTo>
                  <a:lnTo>
                    <a:pt x="998" y="259"/>
                  </a:lnTo>
                  <a:lnTo>
                    <a:pt x="1009" y="279"/>
                  </a:lnTo>
                  <a:lnTo>
                    <a:pt x="1017" y="296"/>
                  </a:lnTo>
                  <a:lnTo>
                    <a:pt x="1023" y="311"/>
                  </a:lnTo>
                  <a:lnTo>
                    <a:pt x="1025" y="325"/>
                  </a:lnTo>
                  <a:lnTo>
                    <a:pt x="1028" y="327"/>
                  </a:lnTo>
                  <a:lnTo>
                    <a:pt x="1032" y="328"/>
                  </a:lnTo>
                  <a:lnTo>
                    <a:pt x="1036" y="330"/>
                  </a:lnTo>
                  <a:lnTo>
                    <a:pt x="1040" y="336"/>
                  </a:lnTo>
                  <a:lnTo>
                    <a:pt x="1042" y="340"/>
                  </a:lnTo>
                  <a:lnTo>
                    <a:pt x="1042" y="346"/>
                  </a:lnTo>
                  <a:lnTo>
                    <a:pt x="1040" y="352"/>
                  </a:lnTo>
                  <a:lnTo>
                    <a:pt x="1036" y="3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Freeform 83"/>
            <p:cNvSpPr>
              <a:spLocks/>
            </p:cNvSpPr>
            <p:nvPr/>
          </p:nvSpPr>
          <p:spPr bwMode="auto">
            <a:xfrm flipH="1">
              <a:off x="4997" y="1990"/>
              <a:ext cx="252" cy="266"/>
            </a:xfrm>
            <a:custGeom>
              <a:avLst/>
              <a:gdLst>
                <a:gd name="T0" fmla="*/ 4 w 560"/>
                <a:gd name="T1" fmla="*/ 0 h 590"/>
                <a:gd name="T2" fmla="*/ 5 w 560"/>
                <a:gd name="T3" fmla="*/ 0 h 590"/>
                <a:gd name="T4" fmla="*/ 5 w 560"/>
                <a:gd name="T5" fmla="*/ 0 h 590"/>
                <a:gd name="T6" fmla="*/ 5 w 560"/>
                <a:gd name="T7" fmla="*/ 0 h 590"/>
                <a:gd name="T8" fmla="*/ 5 w 560"/>
                <a:gd name="T9" fmla="*/ 0 h 590"/>
                <a:gd name="T10" fmla="*/ 5 w 560"/>
                <a:gd name="T11" fmla="*/ 5 h 590"/>
                <a:gd name="T12" fmla="*/ 0 w 560"/>
                <a:gd name="T13" fmla="*/ 5 h 590"/>
                <a:gd name="T14" fmla="*/ 0 w 560"/>
                <a:gd name="T15" fmla="*/ 5 h 590"/>
                <a:gd name="T16" fmla="*/ 0 w 560"/>
                <a:gd name="T17" fmla="*/ 5 h 590"/>
                <a:gd name="T18" fmla="*/ 0 w 560"/>
                <a:gd name="T19" fmla="*/ 5 h 590"/>
                <a:gd name="T20" fmla="*/ 0 w 560"/>
                <a:gd name="T21" fmla="*/ 5 h 590"/>
                <a:gd name="T22" fmla="*/ 0 w 560"/>
                <a:gd name="T23" fmla="*/ 4 h 590"/>
                <a:gd name="T24" fmla="*/ 1 w 560"/>
                <a:gd name="T25" fmla="*/ 4 h 590"/>
                <a:gd name="T26" fmla="*/ 1 w 560"/>
                <a:gd name="T27" fmla="*/ 4 h 590"/>
                <a:gd name="T28" fmla="*/ 1 w 560"/>
                <a:gd name="T29" fmla="*/ 4 h 590"/>
                <a:gd name="T30" fmla="*/ 2 w 560"/>
                <a:gd name="T31" fmla="*/ 4 h 590"/>
                <a:gd name="T32" fmla="*/ 2 w 560"/>
                <a:gd name="T33" fmla="*/ 4 h 590"/>
                <a:gd name="T34" fmla="*/ 2 w 560"/>
                <a:gd name="T35" fmla="*/ 4 h 590"/>
                <a:gd name="T36" fmla="*/ 2 w 560"/>
                <a:gd name="T37" fmla="*/ 4 h 590"/>
                <a:gd name="T38" fmla="*/ 2 w 560"/>
                <a:gd name="T39" fmla="*/ 4 h 590"/>
                <a:gd name="T40" fmla="*/ 2 w 560"/>
                <a:gd name="T41" fmla="*/ 4 h 590"/>
                <a:gd name="T42" fmla="*/ 2 w 560"/>
                <a:gd name="T43" fmla="*/ 4 h 590"/>
                <a:gd name="T44" fmla="*/ 2 w 560"/>
                <a:gd name="T45" fmla="*/ 4 h 590"/>
                <a:gd name="T46" fmla="*/ 2 w 560"/>
                <a:gd name="T47" fmla="*/ 3 h 590"/>
                <a:gd name="T48" fmla="*/ 2 w 560"/>
                <a:gd name="T49" fmla="*/ 3 h 590"/>
                <a:gd name="T50" fmla="*/ 2 w 560"/>
                <a:gd name="T51" fmla="*/ 3 h 590"/>
                <a:gd name="T52" fmla="*/ 2 w 560"/>
                <a:gd name="T53" fmla="*/ 3 h 590"/>
                <a:gd name="T54" fmla="*/ 2 w 560"/>
                <a:gd name="T55" fmla="*/ 3 h 590"/>
                <a:gd name="T56" fmla="*/ 2 w 560"/>
                <a:gd name="T57" fmla="*/ 2 h 590"/>
                <a:gd name="T58" fmla="*/ 2 w 560"/>
                <a:gd name="T59" fmla="*/ 2 h 590"/>
                <a:gd name="T60" fmla="*/ 2 w 560"/>
                <a:gd name="T61" fmla="*/ 2 h 590"/>
                <a:gd name="T62" fmla="*/ 3 w 560"/>
                <a:gd name="T63" fmla="*/ 1 h 590"/>
                <a:gd name="T64" fmla="*/ 3 w 560"/>
                <a:gd name="T65" fmla="*/ 1 h 590"/>
                <a:gd name="T66" fmla="*/ 3 w 560"/>
                <a:gd name="T67" fmla="*/ 1 h 590"/>
                <a:gd name="T68" fmla="*/ 3 w 560"/>
                <a:gd name="T69" fmla="*/ 1 h 590"/>
                <a:gd name="T70" fmla="*/ 3 w 560"/>
                <a:gd name="T71" fmla="*/ 1 h 590"/>
                <a:gd name="T72" fmla="*/ 3 w 560"/>
                <a:gd name="T73" fmla="*/ 1 h 590"/>
                <a:gd name="T74" fmla="*/ 3 w 560"/>
                <a:gd name="T75" fmla="*/ 0 h 590"/>
                <a:gd name="T76" fmla="*/ 4 w 560"/>
                <a:gd name="T77" fmla="*/ 0 h 590"/>
                <a:gd name="T78" fmla="*/ 4 w 560"/>
                <a:gd name="T79" fmla="*/ 0 h 590"/>
                <a:gd name="T80" fmla="*/ 4 w 560"/>
                <a:gd name="T81" fmla="*/ 0 h 590"/>
                <a:gd name="T82" fmla="*/ 4 w 560"/>
                <a:gd name="T83" fmla="*/ 0 h 590"/>
                <a:gd name="T84" fmla="*/ 4 w 560"/>
                <a:gd name="T85" fmla="*/ 0 h 590"/>
                <a:gd name="T86" fmla="*/ 4 w 560"/>
                <a:gd name="T87" fmla="*/ 0 h 590"/>
                <a:gd name="T88" fmla="*/ 4 w 560"/>
                <a:gd name="T89" fmla="*/ 0 h 590"/>
                <a:gd name="T90" fmla="*/ 4 w 560"/>
                <a:gd name="T91" fmla="*/ 0 h 5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60"/>
                <a:gd name="T139" fmla="*/ 0 h 590"/>
                <a:gd name="T140" fmla="*/ 560 w 560"/>
                <a:gd name="T141" fmla="*/ 590 h 59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60" h="590">
                  <a:moveTo>
                    <a:pt x="506" y="4"/>
                  </a:moveTo>
                  <a:lnTo>
                    <a:pt x="511" y="5"/>
                  </a:lnTo>
                  <a:lnTo>
                    <a:pt x="517" y="5"/>
                  </a:lnTo>
                  <a:lnTo>
                    <a:pt x="522" y="5"/>
                  </a:lnTo>
                  <a:lnTo>
                    <a:pt x="529" y="5"/>
                  </a:lnTo>
                  <a:lnTo>
                    <a:pt x="534" y="5"/>
                  </a:lnTo>
                  <a:lnTo>
                    <a:pt x="540" y="5"/>
                  </a:lnTo>
                  <a:lnTo>
                    <a:pt x="545" y="7"/>
                  </a:lnTo>
                  <a:lnTo>
                    <a:pt x="551" y="9"/>
                  </a:lnTo>
                  <a:lnTo>
                    <a:pt x="552" y="9"/>
                  </a:lnTo>
                  <a:lnTo>
                    <a:pt x="553" y="10"/>
                  </a:lnTo>
                  <a:lnTo>
                    <a:pt x="554" y="12"/>
                  </a:lnTo>
                  <a:lnTo>
                    <a:pt x="555" y="12"/>
                  </a:lnTo>
                  <a:lnTo>
                    <a:pt x="556" y="14"/>
                  </a:lnTo>
                  <a:lnTo>
                    <a:pt x="557" y="16"/>
                  </a:lnTo>
                  <a:lnTo>
                    <a:pt x="558" y="16"/>
                  </a:lnTo>
                  <a:lnTo>
                    <a:pt x="560" y="17"/>
                  </a:lnTo>
                  <a:lnTo>
                    <a:pt x="560" y="590"/>
                  </a:lnTo>
                  <a:lnTo>
                    <a:pt x="17" y="590"/>
                  </a:lnTo>
                  <a:lnTo>
                    <a:pt x="5" y="576"/>
                  </a:lnTo>
                  <a:lnTo>
                    <a:pt x="2" y="571"/>
                  </a:lnTo>
                  <a:lnTo>
                    <a:pt x="1" y="566"/>
                  </a:lnTo>
                  <a:lnTo>
                    <a:pt x="0" y="563"/>
                  </a:lnTo>
                  <a:lnTo>
                    <a:pt x="0" y="558"/>
                  </a:lnTo>
                  <a:lnTo>
                    <a:pt x="1" y="557"/>
                  </a:lnTo>
                  <a:lnTo>
                    <a:pt x="2" y="555"/>
                  </a:lnTo>
                  <a:lnTo>
                    <a:pt x="4" y="553"/>
                  </a:lnTo>
                  <a:lnTo>
                    <a:pt x="7" y="551"/>
                  </a:lnTo>
                  <a:lnTo>
                    <a:pt x="15" y="545"/>
                  </a:lnTo>
                  <a:lnTo>
                    <a:pt x="25" y="539"/>
                  </a:lnTo>
                  <a:lnTo>
                    <a:pt x="34" y="533"/>
                  </a:lnTo>
                  <a:lnTo>
                    <a:pt x="42" y="528"/>
                  </a:lnTo>
                  <a:lnTo>
                    <a:pt x="49" y="523"/>
                  </a:lnTo>
                  <a:lnTo>
                    <a:pt x="53" y="521"/>
                  </a:lnTo>
                  <a:lnTo>
                    <a:pt x="66" y="515"/>
                  </a:lnTo>
                  <a:lnTo>
                    <a:pt x="80" y="509"/>
                  </a:lnTo>
                  <a:lnTo>
                    <a:pt x="95" y="505"/>
                  </a:lnTo>
                  <a:lnTo>
                    <a:pt x="110" y="502"/>
                  </a:lnTo>
                  <a:lnTo>
                    <a:pt x="126" y="500"/>
                  </a:lnTo>
                  <a:lnTo>
                    <a:pt x="141" y="498"/>
                  </a:lnTo>
                  <a:lnTo>
                    <a:pt x="156" y="496"/>
                  </a:lnTo>
                  <a:lnTo>
                    <a:pt x="170" y="496"/>
                  </a:lnTo>
                  <a:lnTo>
                    <a:pt x="173" y="493"/>
                  </a:lnTo>
                  <a:lnTo>
                    <a:pt x="176" y="488"/>
                  </a:lnTo>
                  <a:lnTo>
                    <a:pt x="180" y="483"/>
                  </a:lnTo>
                  <a:lnTo>
                    <a:pt x="183" y="477"/>
                  </a:lnTo>
                  <a:lnTo>
                    <a:pt x="188" y="472"/>
                  </a:lnTo>
                  <a:lnTo>
                    <a:pt x="191" y="467"/>
                  </a:lnTo>
                  <a:lnTo>
                    <a:pt x="194" y="464"/>
                  </a:lnTo>
                  <a:lnTo>
                    <a:pt x="196" y="462"/>
                  </a:lnTo>
                  <a:lnTo>
                    <a:pt x="201" y="460"/>
                  </a:lnTo>
                  <a:lnTo>
                    <a:pt x="207" y="459"/>
                  </a:lnTo>
                  <a:lnTo>
                    <a:pt x="213" y="459"/>
                  </a:lnTo>
                  <a:lnTo>
                    <a:pt x="219" y="458"/>
                  </a:lnTo>
                  <a:lnTo>
                    <a:pt x="225" y="457"/>
                  </a:lnTo>
                  <a:lnTo>
                    <a:pt x="230" y="455"/>
                  </a:lnTo>
                  <a:lnTo>
                    <a:pt x="233" y="454"/>
                  </a:lnTo>
                  <a:lnTo>
                    <a:pt x="234" y="452"/>
                  </a:lnTo>
                  <a:lnTo>
                    <a:pt x="236" y="449"/>
                  </a:lnTo>
                  <a:lnTo>
                    <a:pt x="237" y="447"/>
                  </a:lnTo>
                  <a:lnTo>
                    <a:pt x="238" y="442"/>
                  </a:lnTo>
                  <a:lnTo>
                    <a:pt x="239" y="437"/>
                  </a:lnTo>
                  <a:lnTo>
                    <a:pt x="240" y="431"/>
                  </a:lnTo>
                  <a:lnTo>
                    <a:pt x="240" y="426"/>
                  </a:lnTo>
                  <a:lnTo>
                    <a:pt x="240" y="420"/>
                  </a:lnTo>
                  <a:lnTo>
                    <a:pt x="241" y="413"/>
                  </a:lnTo>
                  <a:lnTo>
                    <a:pt x="241" y="408"/>
                  </a:lnTo>
                  <a:lnTo>
                    <a:pt x="241" y="402"/>
                  </a:lnTo>
                  <a:lnTo>
                    <a:pt x="237" y="407"/>
                  </a:lnTo>
                  <a:lnTo>
                    <a:pt x="237" y="402"/>
                  </a:lnTo>
                  <a:lnTo>
                    <a:pt x="238" y="397"/>
                  </a:lnTo>
                  <a:lnTo>
                    <a:pt x="240" y="391"/>
                  </a:lnTo>
                  <a:lnTo>
                    <a:pt x="241" y="385"/>
                  </a:lnTo>
                  <a:lnTo>
                    <a:pt x="243" y="380"/>
                  </a:lnTo>
                  <a:lnTo>
                    <a:pt x="245" y="374"/>
                  </a:lnTo>
                  <a:lnTo>
                    <a:pt x="247" y="369"/>
                  </a:lnTo>
                  <a:lnTo>
                    <a:pt x="248" y="365"/>
                  </a:lnTo>
                  <a:lnTo>
                    <a:pt x="247" y="359"/>
                  </a:lnTo>
                  <a:lnTo>
                    <a:pt x="247" y="351"/>
                  </a:lnTo>
                  <a:lnTo>
                    <a:pt x="248" y="341"/>
                  </a:lnTo>
                  <a:lnTo>
                    <a:pt x="250" y="331"/>
                  </a:lnTo>
                  <a:lnTo>
                    <a:pt x="252" y="320"/>
                  </a:lnTo>
                  <a:lnTo>
                    <a:pt x="254" y="310"/>
                  </a:lnTo>
                  <a:lnTo>
                    <a:pt x="256" y="302"/>
                  </a:lnTo>
                  <a:lnTo>
                    <a:pt x="257" y="296"/>
                  </a:lnTo>
                  <a:lnTo>
                    <a:pt x="262" y="283"/>
                  </a:lnTo>
                  <a:lnTo>
                    <a:pt x="266" y="269"/>
                  </a:lnTo>
                  <a:lnTo>
                    <a:pt x="272" y="256"/>
                  </a:lnTo>
                  <a:lnTo>
                    <a:pt x="277" y="242"/>
                  </a:lnTo>
                  <a:lnTo>
                    <a:pt x="283" y="229"/>
                  </a:lnTo>
                  <a:lnTo>
                    <a:pt x="289" y="217"/>
                  </a:lnTo>
                  <a:lnTo>
                    <a:pt x="296" y="204"/>
                  </a:lnTo>
                  <a:lnTo>
                    <a:pt x="303" y="192"/>
                  </a:lnTo>
                  <a:lnTo>
                    <a:pt x="310" y="181"/>
                  </a:lnTo>
                  <a:lnTo>
                    <a:pt x="318" y="170"/>
                  </a:lnTo>
                  <a:lnTo>
                    <a:pt x="325" y="160"/>
                  </a:lnTo>
                  <a:lnTo>
                    <a:pt x="334" y="151"/>
                  </a:lnTo>
                  <a:lnTo>
                    <a:pt x="342" y="143"/>
                  </a:lnTo>
                  <a:lnTo>
                    <a:pt x="351" y="136"/>
                  </a:lnTo>
                  <a:lnTo>
                    <a:pt x="356" y="132"/>
                  </a:lnTo>
                  <a:lnTo>
                    <a:pt x="360" y="130"/>
                  </a:lnTo>
                  <a:lnTo>
                    <a:pt x="365" y="127"/>
                  </a:lnTo>
                  <a:lnTo>
                    <a:pt x="369" y="125"/>
                  </a:lnTo>
                  <a:lnTo>
                    <a:pt x="371" y="123"/>
                  </a:lnTo>
                  <a:lnTo>
                    <a:pt x="373" y="122"/>
                  </a:lnTo>
                  <a:lnTo>
                    <a:pt x="374" y="119"/>
                  </a:lnTo>
                  <a:lnTo>
                    <a:pt x="375" y="116"/>
                  </a:lnTo>
                  <a:lnTo>
                    <a:pt x="376" y="112"/>
                  </a:lnTo>
                  <a:lnTo>
                    <a:pt x="377" y="109"/>
                  </a:lnTo>
                  <a:lnTo>
                    <a:pt x="377" y="106"/>
                  </a:lnTo>
                  <a:lnTo>
                    <a:pt x="377" y="103"/>
                  </a:lnTo>
                  <a:lnTo>
                    <a:pt x="383" y="95"/>
                  </a:lnTo>
                  <a:lnTo>
                    <a:pt x="390" y="87"/>
                  </a:lnTo>
                  <a:lnTo>
                    <a:pt x="397" y="79"/>
                  </a:lnTo>
                  <a:lnTo>
                    <a:pt x="404" y="72"/>
                  </a:lnTo>
                  <a:lnTo>
                    <a:pt x="412" y="65"/>
                  </a:lnTo>
                  <a:lnTo>
                    <a:pt x="419" y="58"/>
                  </a:lnTo>
                  <a:lnTo>
                    <a:pt x="427" y="53"/>
                  </a:lnTo>
                  <a:lnTo>
                    <a:pt x="434" y="48"/>
                  </a:lnTo>
                  <a:lnTo>
                    <a:pt x="444" y="42"/>
                  </a:lnTo>
                  <a:lnTo>
                    <a:pt x="454" y="35"/>
                  </a:lnTo>
                  <a:lnTo>
                    <a:pt x="463" y="27"/>
                  </a:lnTo>
                  <a:lnTo>
                    <a:pt x="472" y="19"/>
                  </a:lnTo>
                  <a:lnTo>
                    <a:pt x="477" y="16"/>
                  </a:lnTo>
                  <a:lnTo>
                    <a:pt x="482" y="12"/>
                  </a:lnTo>
                  <a:lnTo>
                    <a:pt x="487" y="10"/>
                  </a:lnTo>
                  <a:lnTo>
                    <a:pt x="492" y="7"/>
                  </a:lnTo>
                  <a:lnTo>
                    <a:pt x="497" y="5"/>
                  </a:lnTo>
                  <a:lnTo>
                    <a:pt x="502" y="3"/>
                  </a:lnTo>
                  <a:lnTo>
                    <a:pt x="508" y="2"/>
                  </a:lnTo>
                  <a:lnTo>
                    <a:pt x="513" y="2"/>
                  </a:lnTo>
                  <a:lnTo>
                    <a:pt x="513" y="1"/>
                  </a:lnTo>
                  <a:lnTo>
                    <a:pt x="513" y="0"/>
                  </a:lnTo>
                  <a:lnTo>
                    <a:pt x="512" y="0"/>
                  </a:lnTo>
                  <a:lnTo>
                    <a:pt x="511" y="1"/>
                  </a:lnTo>
                  <a:lnTo>
                    <a:pt x="509" y="1"/>
                  </a:lnTo>
                  <a:lnTo>
                    <a:pt x="508" y="2"/>
                  </a:lnTo>
                  <a:lnTo>
                    <a:pt x="506" y="4"/>
                  </a:lnTo>
                  <a:close/>
                </a:path>
              </a:pathLst>
            </a:custGeom>
            <a:gradFill rotWithShape="0">
              <a:gsLst>
                <a:gs pos="0">
                  <a:srgbClr val="686853"/>
                </a:gs>
                <a:gs pos="100000">
                  <a:srgbClr val="E1E0B4"/>
                </a:gs>
              </a:gsLst>
              <a:lin ang="5400000" scaled="1"/>
            </a:gradFill>
            <a:ln w="6350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0" name="Freeform 84"/>
            <p:cNvSpPr>
              <a:spLocks/>
            </p:cNvSpPr>
            <p:nvPr/>
          </p:nvSpPr>
          <p:spPr bwMode="auto">
            <a:xfrm>
              <a:off x="5095" y="1908"/>
              <a:ext cx="33" cy="50"/>
            </a:xfrm>
            <a:custGeom>
              <a:avLst/>
              <a:gdLst>
                <a:gd name="T0" fmla="*/ 0 w 236"/>
                <a:gd name="T1" fmla="*/ 0 h 357"/>
                <a:gd name="T2" fmla="*/ 0 w 236"/>
                <a:gd name="T3" fmla="*/ 0 h 357"/>
                <a:gd name="T4" fmla="*/ 0 w 236"/>
                <a:gd name="T5" fmla="*/ 0 h 357"/>
                <a:gd name="T6" fmla="*/ 0 w 236"/>
                <a:gd name="T7" fmla="*/ 0 h 357"/>
                <a:gd name="T8" fmla="*/ 0 w 236"/>
                <a:gd name="T9" fmla="*/ 0 h 357"/>
                <a:gd name="T10" fmla="*/ 0 w 236"/>
                <a:gd name="T11" fmla="*/ 0 h 357"/>
                <a:gd name="T12" fmla="*/ 0 w 236"/>
                <a:gd name="T13" fmla="*/ 0 h 357"/>
                <a:gd name="T14" fmla="*/ 0 w 236"/>
                <a:gd name="T15" fmla="*/ 0 h 357"/>
                <a:gd name="T16" fmla="*/ 0 w 236"/>
                <a:gd name="T17" fmla="*/ 0 h 357"/>
                <a:gd name="T18" fmla="*/ 0 w 236"/>
                <a:gd name="T19" fmla="*/ 0 h 357"/>
                <a:gd name="T20" fmla="*/ 0 w 236"/>
                <a:gd name="T21" fmla="*/ 0 h 357"/>
                <a:gd name="T22" fmla="*/ 0 w 236"/>
                <a:gd name="T23" fmla="*/ 0 h 357"/>
                <a:gd name="T24" fmla="*/ 0 w 236"/>
                <a:gd name="T25" fmla="*/ 0 h 357"/>
                <a:gd name="T26" fmla="*/ 0 w 236"/>
                <a:gd name="T27" fmla="*/ 0 h 357"/>
                <a:gd name="T28" fmla="*/ 0 w 236"/>
                <a:gd name="T29" fmla="*/ 0 h 357"/>
                <a:gd name="T30" fmla="*/ 0 w 236"/>
                <a:gd name="T31" fmla="*/ 0 h 357"/>
                <a:gd name="T32" fmla="*/ 0 w 236"/>
                <a:gd name="T33" fmla="*/ 0 h 357"/>
                <a:gd name="T34" fmla="*/ 0 w 236"/>
                <a:gd name="T35" fmla="*/ 0 h 357"/>
                <a:gd name="T36" fmla="*/ 0 w 236"/>
                <a:gd name="T37" fmla="*/ 0 h 357"/>
                <a:gd name="T38" fmla="*/ 0 w 236"/>
                <a:gd name="T39" fmla="*/ 0 h 357"/>
                <a:gd name="T40" fmla="*/ 0 w 236"/>
                <a:gd name="T41" fmla="*/ 0 h 357"/>
                <a:gd name="T42" fmla="*/ 0 w 236"/>
                <a:gd name="T43" fmla="*/ 0 h 357"/>
                <a:gd name="T44" fmla="*/ 0 w 236"/>
                <a:gd name="T45" fmla="*/ 0 h 357"/>
                <a:gd name="T46" fmla="*/ 0 w 236"/>
                <a:gd name="T47" fmla="*/ 0 h 357"/>
                <a:gd name="T48" fmla="*/ 0 w 236"/>
                <a:gd name="T49" fmla="*/ 0 h 357"/>
                <a:gd name="T50" fmla="*/ 0 w 236"/>
                <a:gd name="T51" fmla="*/ 0 h 357"/>
                <a:gd name="T52" fmla="*/ 0 w 236"/>
                <a:gd name="T53" fmla="*/ 0 h 357"/>
                <a:gd name="T54" fmla="*/ 0 w 236"/>
                <a:gd name="T55" fmla="*/ 0 h 357"/>
                <a:gd name="T56" fmla="*/ 0 w 236"/>
                <a:gd name="T57" fmla="*/ 0 h 357"/>
                <a:gd name="T58" fmla="*/ 0 w 236"/>
                <a:gd name="T59" fmla="*/ 0 h 357"/>
                <a:gd name="T60" fmla="*/ 0 w 236"/>
                <a:gd name="T61" fmla="*/ 0 h 357"/>
                <a:gd name="T62" fmla="*/ 0 w 236"/>
                <a:gd name="T63" fmla="*/ 0 h 357"/>
                <a:gd name="T64" fmla="*/ 0 w 236"/>
                <a:gd name="T65" fmla="*/ 0 h 357"/>
                <a:gd name="T66" fmla="*/ 0 w 236"/>
                <a:gd name="T67" fmla="*/ 0 h 357"/>
                <a:gd name="T68" fmla="*/ 0 w 236"/>
                <a:gd name="T69" fmla="*/ 0 h 357"/>
                <a:gd name="T70" fmla="*/ 0 w 236"/>
                <a:gd name="T71" fmla="*/ 0 h 357"/>
                <a:gd name="T72" fmla="*/ 0 w 236"/>
                <a:gd name="T73" fmla="*/ 0 h 357"/>
                <a:gd name="T74" fmla="*/ 0 w 236"/>
                <a:gd name="T75" fmla="*/ 0 h 357"/>
                <a:gd name="T76" fmla="*/ 0 w 236"/>
                <a:gd name="T77" fmla="*/ 0 h 357"/>
                <a:gd name="T78" fmla="*/ 0 w 236"/>
                <a:gd name="T79" fmla="*/ 0 h 357"/>
                <a:gd name="T80" fmla="*/ 0 w 236"/>
                <a:gd name="T81" fmla="*/ 0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36"/>
                <a:gd name="T124" fmla="*/ 0 h 357"/>
                <a:gd name="T125" fmla="*/ 236 w 236"/>
                <a:gd name="T126" fmla="*/ 357 h 3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36" h="357">
                  <a:moveTo>
                    <a:pt x="234" y="100"/>
                  </a:moveTo>
                  <a:lnTo>
                    <a:pt x="223" y="92"/>
                  </a:lnTo>
                  <a:lnTo>
                    <a:pt x="208" y="83"/>
                  </a:lnTo>
                  <a:lnTo>
                    <a:pt x="194" y="71"/>
                  </a:lnTo>
                  <a:lnTo>
                    <a:pt x="177" y="60"/>
                  </a:lnTo>
                  <a:lnTo>
                    <a:pt x="161" y="48"/>
                  </a:lnTo>
                  <a:lnTo>
                    <a:pt x="146" y="41"/>
                  </a:lnTo>
                  <a:lnTo>
                    <a:pt x="131" y="33"/>
                  </a:lnTo>
                  <a:lnTo>
                    <a:pt x="117" y="31"/>
                  </a:lnTo>
                  <a:lnTo>
                    <a:pt x="110" y="41"/>
                  </a:lnTo>
                  <a:lnTo>
                    <a:pt x="104" y="52"/>
                  </a:lnTo>
                  <a:lnTo>
                    <a:pt x="96" y="64"/>
                  </a:lnTo>
                  <a:lnTo>
                    <a:pt x="90" y="75"/>
                  </a:lnTo>
                  <a:lnTo>
                    <a:pt x="85" y="85"/>
                  </a:lnTo>
                  <a:lnTo>
                    <a:pt x="79" y="96"/>
                  </a:lnTo>
                  <a:lnTo>
                    <a:pt x="73" y="104"/>
                  </a:lnTo>
                  <a:lnTo>
                    <a:pt x="67" y="112"/>
                  </a:lnTo>
                  <a:lnTo>
                    <a:pt x="67" y="160"/>
                  </a:lnTo>
                  <a:lnTo>
                    <a:pt x="77" y="171"/>
                  </a:lnTo>
                  <a:lnTo>
                    <a:pt x="87" y="186"/>
                  </a:lnTo>
                  <a:lnTo>
                    <a:pt x="98" y="204"/>
                  </a:lnTo>
                  <a:lnTo>
                    <a:pt x="112" y="225"/>
                  </a:lnTo>
                  <a:lnTo>
                    <a:pt x="123" y="246"/>
                  </a:lnTo>
                  <a:lnTo>
                    <a:pt x="133" y="267"/>
                  </a:lnTo>
                  <a:lnTo>
                    <a:pt x="138" y="286"/>
                  </a:lnTo>
                  <a:lnTo>
                    <a:pt x="140" y="302"/>
                  </a:lnTo>
                  <a:lnTo>
                    <a:pt x="148" y="304"/>
                  </a:lnTo>
                  <a:lnTo>
                    <a:pt x="158" y="309"/>
                  </a:lnTo>
                  <a:lnTo>
                    <a:pt x="165" y="315"/>
                  </a:lnTo>
                  <a:lnTo>
                    <a:pt x="175" y="325"/>
                  </a:lnTo>
                  <a:lnTo>
                    <a:pt x="183" y="334"/>
                  </a:lnTo>
                  <a:lnTo>
                    <a:pt x="190" y="342"/>
                  </a:lnTo>
                  <a:lnTo>
                    <a:pt x="196" y="352"/>
                  </a:lnTo>
                  <a:lnTo>
                    <a:pt x="202" y="357"/>
                  </a:lnTo>
                  <a:lnTo>
                    <a:pt x="198" y="357"/>
                  </a:lnTo>
                  <a:lnTo>
                    <a:pt x="194" y="357"/>
                  </a:lnTo>
                  <a:lnTo>
                    <a:pt x="190" y="355"/>
                  </a:lnTo>
                  <a:lnTo>
                    <a:pt x="188" y="353"/>
                  </a:lnTo>
                  <a:lnTo>
                    <a:pt x="184" y="352"/>
                  </a:lnTo>
                  <a:lnTo>
                    <a:pt x="183" y="348"/>
                  </a:lnTo>
                  <a:lnTo>
                    <a:pt x="181" y="346"/>
                  </a:lnTo>
                  <a:lnTo>
                    <a:pt x="177" y="342"/>
                  </a:lnTo>
                  <a:lnTo>
                    <a:pt x="163" y="342"/>
                  </a:lnTo>
                  <a:lnTo>
                    <a:pt x="150" y="338"/>
                  </a:lnTo>
                  <a:lnTo>
                    <a:pt x="137" y="332"/>
                  </a:lnTo>
                  <a:lnTo>
                    <a:pt x="123" y="327"/>
                  </a:lnTo>
                  <a:lnTo>
                    <a:pt x="112" y="319"/>
                  </a:lnTo>
                  <a:lnTo>
                    <a:pt x="100" y="309"/>
                  </a:lnTo>
                  <a:lnTo>
                    <a:pt x="89" y="298"/>
                  </a:lnTo>
                  <a:lnTo>
                    <a:pt x="77" y="286"/>
                  </a:lnTo>
                  <a:lnTo>
                    <a:pt x="58" y="261"/>
                  </a:lnTo>
                  <a:lnTo>
                    <a:pt x="39" y="234"/>
                  </a:lnTo>
                  <a:lnTo>
                    <a:pt x="19" y="208"/>
                  </a:lnTo>
                  <a:lnTo>
                    <a:pt x="0" y="183"/>
                  </a:lnTo>
                  <a:lnTo>
                    <a:pt x="0" y="119"/>
                  </a:lnTo>
                  <a:lnTo>
                    <a:pt x="19" y="94"/>
                  </a:lnTo>
                  <a:lnTo>
                    <a:pt x="37" y="71"/>
                  </a:lnTo>
                  <a:lnTo>
                    <a:pt x="54" y="48"/>
                  </a:lnTo>
                  <a:lnTo>
                    <a:pt x="73" y="27"/>
                  </a:lnTo>
                  <a:lnTo>
                    <a:pt x="83" y="19"/>
                  </a:lnTo>
                  <a:lnTo>
                    <a:pt x="92" y="12"/>
                  </a:lnTo>
                  <a:lnTo>
                    <a:pt x="104" y="6"/>
                  </a:lnTo>
                  <a:lnTo>
                    <a:pt x="115" y="2"/>
                  </a:lnTo>
                  <a:lnTo>
                    <a:pt x="129" y="0"/>
                  </a:lnTo>
                  <a:lnTo>
                    <a:pt x="142" y="0"/>
                  </a:lnTo>
                  <a:lnTo>
                    <a:pt x="156" y="4"/>
                  </a:lnTo>
                  <a:lnTo>
                    <a:pt x="171" y="8"/>
                  </a:lnTo>
                  <a:lnTo>
                    <a:pt x="183" y="12"/>
                  </a:lnTo>
                  <a:lnTo>
                    <a:pt x="192" y="18"/>
                  </a:lnTo>
                  <a:lnTo>
                    <a:pt x="202" y="25"/>
                  </a:lnTo>
                  <a:lnTo>
                    <a:pt x="211" y="33"/>
                  </a:lnTo>
                  <a:lnTo>
                    <a:pt x="219" y="44"/>
                  </a:lnTo>
                  <a:lnTo>
                    <a:pt x="227" y="54"/>
                  </a:lnTo>
                  <a:lnTo>
                    <a:pt x="232" y="66"/>
                  </a:lnTo>
                  <a:lnTo>
                    <a:pt x="236" y="77"/>
                  </a:lnTo>
                  <a:lnTo>
                    <a:pt x="236" y="81"/>
                  </a:lnTo>
                  <a:lnTo>
                    <a:pt x="236" y="83"/>
                  </a:lnTo>
                  <a:lnTo>
                    <a:pt x="236" y="87"/>
                  </a:lnTo>
                  <a:lnTo>
                    <a:pt x="236" y="90"/>
                  </a:lnTo>
                  <a:lnTo>
                    <a:pt x="236" y="92"/>
                  </a:lnTo>
                  <a:lnTo>
                    <a:pt x="236" y="96"/>
                  </a:lnTo>
                  <a:lnTo>
                    <a:pt x="236" y="98"/>
                  </a:lnTo>
                  <a:lnTo>
                    <a:pt x="234" y="100"/>
                  </a:lnTo>
                  <a:close/>
                </a:path>
              </a:pathLst>
            </a:custGeom>
            <a:solidFill>
              <a:srgbClr val="C0C0C0"/>
            </a:solidFill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1" name="Freeform 85"/>
            <p:cNvSpPr>
              <a:spLocks/>
            </p:cNvSpPr>
            <p:nvPr/>
          </p:nvSpPr>
          <p:spPr bwMode="auto">
            <a:xfrm>
              <a:off x="5095" y="1908"/>
              <a:ext cx="33" cy="50"/>
            </a:xfrm>
            <a:custGeom>
              <a:avLst/>
              <a:gdLst>
                <a:gd name="T0" fmla="*/ 0 w 236"/>
                <a:gd name="T1" fmla="*/ 0 h 357"/>
                <a:gd name="T2" fmla="*/ 0 w 236"/>
                <a:gd name="T3" fmla="*/ 0 h 357"/>
                <a:gd name="T4" fmla="*/ 0 w 236"/>
                <a:gd name="T5" fmla="*/ 0 h 357"/>
                <a:gd name="T6" fmla="*/ 0 w 236"/>
                <a:gd name="T7" fmla="*/ 0 h 357"/>
                <a:gd name="T8" fmla="*/ 0 w 236"/>
                <a:gd name="T9" fmla="*/ 0 h 357"/>
                <a:gd name="T10" fmla="*/ 0 w 236"/>
                <a:gd name="T11" fmla="*/ 0 h 357"/>
                <a:gd name="T12" fmla="*/ 0 w 236"/>
                <a:gd name="T13" fmla="*/ 0 h 357"/>
                <a:gd name="T14" fmla="*/ 0 w 236"/>
                <a:gd name="T15" fmla="*/ 0 h 357"/>
                <a:gd name="T16" fmla="*/ 0 w 236"/>
                <a:gd name="T17" fmla="*/ 0 h 357"/>
                <a:gd name="T18" fmla="*/ 0 w 236"/>
                <a:gd name="T19" fmla="*/ 0 h 357"/>
                <a:gd name="T20" fmla="*/ 0 w 236"/>
                <a:gd name="T21" fmla="*/ 0 h 357"/>
                <a:gd name="T22" fmla="*/ 0 w 236"/>
                <a:gd name="T23" fmla="*/ 0 h 357"/>
                <a:gd name="T24" fmla="*/ 0 w 236"/>
                <a:gd name="T25" fmla="*/ 0 h 357"/>
                <a:gd name="T26" fmla="*/ 0 w 236"/>
                <a:gd name="T27" fmla="*/ 0 h 357"/>
                <a:gd name="T28" fmla="*/ 0 w 236"/>
                <a:gd name="T29" fmla="*/ 0 h 357"/>
                <a:gd name="T30" fmla="*/ 0 w 236"/>
                <a:gd name="T31" fmla="*/ 0 h 357"/>
                <a:gd name="T32" fmla="*/ 0 w 236"/>
                <a:gd name="T33" fmla="*/ 0 h 357"/>
                <a:gd name="T34" fmla="*/ 0 w 236"/>
                <a:gd name="T35" fmla="*/ 0 h 357"/>
                <a:gd name="T36" fmla="*/ 0 w 236"/>
                <a:gd name="T37" fmla="*/ 0 h 357"/>
                <a:gd name="T38" fmla="*/ 0 w 236"/>
                <a:gd name="T39" fmla="*/ 0 h 357"/>
                <a:gd name="T40" fmla="*/ 0 w 236"/>
                <a:gd name="T41" fmla="*/ 0 h 357"/>
                <a:gd name="T42" fmla="*/ 0 w 236"/>
                <a:gd name="T43" fmla="*/ 0 h 357"/>
                <a:gd name="T44" fmla="*/ 0 w 236"/>
                <a:gd name="T45" fmla="*/ 0 h 357"/>
                <a:gd name="T46" fmla="*/ 0 w 236"/>
                <a:gd name="T47" fmla="*/ 0 h 357"/>
                <a:gd name="T48" fmla="*/ 0 w 236"/>
                <a:gd name="T49" fmla="*/ 0 h 357"/>
                <a:gd name="T50" fmla="*/ 0 w 236"/>
                <a:gd name="T51" fmla="*/ 0 h 357"/>
                <a:gd name="T52" fmla="*/ 0 w 236"/>
                <a:gd name="T53" fmla="*/ 0 h 357"/>
                <a:gd name="T54" fmla="*/ 0 w 236"/>
                <a:gd name="T55" fmla="*/ 0 h 357"/>
                <a:gd name="T56" fmla="*/ 0 w 236"/>
                <a:gd name="T57" fmla="*/ 0 h 357"/>
                <a:gd name="T58" fmla="*/ 0 w 236"/>
                <a:gd name="T59" fmla="*/ 0 h 357"/>
                <a:gd name="T60" fmla="*/ 0 w 236"/>
                <a:gd name="T61" fmla="*/ 0 h 357"/>
                <a:gd name="T62" fmla="*/ 0 w 236"/>
                <a:gd name="T63" fmla="*/ 0 h 357"/>
                <a:gd name="T64" fmla="*/ 0 w 236"/>
                <a:gd name="T65" fmla="*/ 0 h 357"/>
                <a:gd name="T66" fmla="*/ 0 w 236"/>
                <a:gd name="T67" fmla="*/ 0 h 357"/>
                <a:gd name="T68" fmla="*/ 0 w 236"/>
                <a:gd name="T69" fmla="*/ 0 h 357"/>
                <a:gd name="T70" fmla="*/ 0 w 236"/>
                <a:gd name="T71" fmla="*/ 0 h 357"/>
                <a:gd name="T72" fmla="*/ 0 w 236"/>
                <a:gd name="T73" fmla="*/ 0 h 357"/>
                <a:gd name="T74" fmla="*/ 0 w 236"/>
                <a:gd name="T75" fmla="*/ 0 h 357"/>
                <a:gd name="T76" fmla="*/ 0 w 236"/>
                <a:gd name="T77" fmla="*/ 0 h 357"/>
                <a:gd name="T78" fmla="*/ 0 w 236"/>
                <a:gd name="T79" fmla="*/ 0 h 357"/>
                <a:gd name="T80" fmla="*/ 0 w 236"/>
                <a:gd name="T81" fmla="*/ 0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36"/>
                <a:gd name="T124" fmla="*/ 0 h 357"/>
                <a:gd name="T125" fmla="*/ 236 w 236"/>
                <a:gd name="T126" fmla="*/ 357 h 3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36" h="357">
                  <a:moveTo>
                    <a:pt x="234" y="100"/>
                  </a:moveTo>
                  <a:lnTo>
                    <a:pt x="223" y="92"/>
                  </a:lnTo>
                  <a:lnTo>
                    <a:pt x="208" y="83"/>
                  </a:lnTo>
                  <a:lnTo>
                    <a:pt x="194" y="71"/>
                  </a:lnTo>
                  <a:lnTo>
                    <a:pt x="177" y="60"/>
                  </a:lnTo>
                  <a:lnTo>
                    <a:pt x="161" y="48"/>
                  </a:lnTo>
                  <a:lnTo>
                    <a:pt x="146" y="41"/>
                  </a:lnTo>
                  <a:lnTo>
                    <a:pt x="131" y="33"/>
                  </a:lnTo>
                  <a:lnTo>
                    <a:pt x="117" y="31"/>
                  </a:lnTo>
                  <a:lnTo>
                    <a:pt x="110" y="41"/>
                  </a:lnTo>
                  <a:lnTo>
                    <a:pt x="104" y="52"/>
                  </a:lnTo>
                  <a:lnTo>
                    <a:pt x="96" y="64"/>
                  </a:lnTo>
                  <a:lnTo>
                    <a:pt x="90" y="75"/>
                  </a:lnTo>
                  <a:lnTo>
                    <a:pt x="85" y="85"/>
                  </a:lnTo>
                  <a:lnTo>
                    <a:pt x="79" y="96"/>
                  </a:lnTo>
                  <a:lnTo>
                    <a:pt x="73" y="104"/>
                  </a:lnTo>
                  <a:lnTo>
                    <a:pt x="67" y="112"/>
                  </a:lnTo>
                  <a:lnTo>
                    <a:pt x="67" y="160"/>
                  </a:lnTo>
                  <a:lnTo>
                    <a:pt x="77" y="171"/>
                  </a:lnTo>
                  <a:lnTo>
                    <a:pt x="87" y="186"/>
                  </a:lnTo>
                  <a:lnTo>
                    <a:pt x="98" y="204"/>
                  </a:lnTo>
                  <a:lnTo>
                    <a:pt x="112" y="225"/>
                  </a:lnTo>
                  <a:lnTo>
                    <a:pt x="123" y="246"/>
                  </a:lnTo>
                  <a:lnTo>
                    <a:pt x="133" y="267"/>
                  </a:lnTo>
                  <a:lnTo>
                    <a:pt x="138" y="286"/>
                  </a:lnTo>
                  <a:lnTo>
                    <a:pt x="140" y="302"/>
                  </a:lnTo>
                  <a:lnTo>
                    <a:pt x="148" y="304"/>
                  </a:lnTo>
                  <a:lnTo>
                    <a:pt x="158" y="309"/>
                  </a:lnTo>
                  <a:lnTo>
                    <a:pt x="165" y="315"/>
                  </a:lnTo>
                  <a:lnTo>
                    <a:pt x="175" y="325"/>
                  </a:lnTo>
                  <a:lnTo>
                    <a:pt x="183" y="334"/>
                  </a:lnTo>
                  <a:lnTo>
                    <a:pt x="190" y="342"/>
                  </a:lnTo>
                  <a:lnTo>
                    <a:pt x="196" y="352"/>
                  </a:lnTo>
                  <a:lnTo>
                    <a:pt x="202" y="357"/>
                  </a:lnTo>
                  <a:lnTo>
                    <a:pt x="198" y="357"/>
                  </a:lnTo>
                  <a:lnTo>
                    <a:pt x="194" y="357"/>
                  </a:lnTo>
                  <a:lnTo>
                    <a:pt x="190" y="355"/>
                  </a:lnTo>
                  <a:lnTo>
                    <a:pt x="188" y="353"/>
                  </a:lnTo>
                  <a:lnTo>
                    <a:pt x="184" y="352"/>
                  </a:lnTo>
                  <a:lnTo>
                    <a:pt x="183" y="348"/>
                  </a:lnTo>
                  <a:lnTo>
                    <a:pt x="181" y="346"/>
                  </a:lnTo>
                  <a:lnTo>
                    <a:pt x="177" y="342"/>
                  </a:lnTo>
                  <a:lnTo>
                    <a:pt x="163" y="342"/>
                  </a:lnTo>
                  <a:lnTo>
                    <a:pt x="150" y="338"/>
                  </a:lnTo>
                  <a:lnTo>
                    <a:pt x="137" y="332"/>
                  </a:lnTo>
                  <a:lnTo>
                    <a:pt x="123" y="327"/>
                  </a:lnTo>
                  <a:lnTo>
                    <a:pt x="112" y="319"/>
                  </a:lnTo>
                  <a:lnTo>
                    <a:pt x="100" y="309"/>
                  </a:lnTo>
                  <a:lnTo>
                    <a:pt x="89" y="298"/>
                  </a:lnTo>
                  <a:lnTo>
                    <a:pt x="77" y="286"/>
                  </a:lnTo>
                  <a:lnTo>
                    <a:pt x="58" y="261"/>
                  </a:lnTo>
                  <a:lnTo>
                    <a:pt x="39" y="234"/>
                  </a:lnTo>
                  <a:lnTo>
                    <a:pt x="19" y="208"/>
                  </a:lnTo>
                  <a:lnTo>
                    <a:pt x="0" y="183"/>
                  </a:lnTo>
                  <a:lnTo>
                    <a:pt x="0" y="119"/>
                  </a:lnTo>
                  <a:lnTo>
                    <a:pt x="19" y="94"/>
                  </a:lnTo>
                  <a:lnTo>
                    <a:pt x="37" y="71"/>
                  </a:lnTo>
                  <a:lnTo>
                    <a:pt x="54" y="48"/>
                  </a:lnTo>
                  <a:lnTo>
                    <a:pt x="73" y="27"/>
                  </a:lnTo>
                  <a:lnTo>
                    <a:pt x="83" y="19"/>
                  </a:lnTo>
                  <a:lnTo>
                    <a:pt x="92" y="12"/>
                  </a:lnTo>
                  <a:lnTo>
                    <a:pt x="104" y="6"/>
                  </a:lnTo>
                  <a:lnTo>
                    <a:pt x="115" y="2"/>
                  </a:lnTo>
                  <a:lnTo>
                    <a:pt x="129" y="0"/>
                  </a:lnTo>
                  <a:lnTo>
                    <a:pt x="142" y="0"/>
                  </a:lnTo>
                  <a:lnTo>
                    <a:pt x="156" y="4"/>
                  </a:lnTo>
                  <a:lnTo>
                    <a:pt x="171" y="8"/>
                  </a:lnTo>
                  <a:lnTo>
                    <a:pt x="183" y="12"/>
                  </a:lnTo>
                  <a:lnTo>
                    <a:pt x="192" y="18"/>
                  </a:lnTo>
                  <a:lnTo>
                    <a:pt x="202" y="25"/>
                  </a:lnTo>
                  <a:lnTo>
                    <a:pt x="211" y="33"/>
                  </a:lnTo>
                  <a:lnTo>
                    <a:pt x="219" y="44"/>
                  </a:lnTo>
                  <a:lnTo>
                    <a:pt x="227" y="54"/>
                  </a:lnTo>
                  <a:lnTo>
                    <a:pt x="232" y="66"/>
                  </a:lnTo>
                  <a:lnTo>
                    <a:pt x="236" y="77"/>
                  </a:lnTo>
                  <a:lnTo>
                    <a:pt x="236" y="81"/>
                  </a:lnTo>
                  <a:lnTo>
                    <a:pt x="236" y="83"/>
                  </a:lnTo>
                  <a:lnTo>
                    <a:pt x="236" y="87"/>
                  </a:lnTo>
                  <a:lnTo>
                    <a:pt x="236" y="90"/>
                  </a:lnTo>
                  <a:lnTo>
                    <a:pt x="236" y="92"/>
                  </a:lnTo>
                  <a:lnTo>
                    <a:pt x="236" y="96"/>
                  </a:lnTo>
                  <a:lnTo>
                    <a:pt x="236" y="98"/>
                  </a:lnTo>
                  <a:lnTo>
                    <a:pt x="234" y="100"/>
                  </a:lnTo>
                </a:path>
              </a:pathLst>
            </a:custGeom>
            <a:solidFill>
              <a:srgbClr val="969696"/>
            </a:solidFill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2" name="Freeform 86"/>
            <p:cNvSpPr>
              <a:spLocks/>
            </p:cNvSpPr>
            <p:nvPr/>
          </p:nvSpPr>
          <p:spPr bwMode="auto">
            <a:xfrm>
              <a:off x="5033" y="1828"/>
              <a:ext cx="164" cy="204"/>
            </a:xfrm>
            <a:custGeom>
              <a:avLst/>
              <a:gdLst>
                <a:gd name="T0" fmla="*/ 0 w 1165"/>
                <a:gd name="T1" fmla="*/ 0 h 1455"/>
                <a:gd name="T2" fmla="*/ 0 w 1165"/>
                <a:gd name="T3" fmla="*/ 0 h 1455"/>
                <a:gd name="T4" fmla="*/ 0 w 1165"/>
                <a:gd name="T5" fmla="*/ 0 h 1455"/>
                <a:gd name="T6" fmla="*/ 0 w 1165"/>
                <a:gd name="T7" fmla="*/ 0 h 1455"/>
                <a:gd name="T8" fmla="*/ 0 w 1165"/>
                <a:gd name="T9" fmla="*/ 0 h 1455"/>
                <a:gd name="T10" fmla="*/ 0 w 1165"/>
                <a:gd name="T11" fmla="*/ 0 h 1455"/>
                <a:gd name="T12" fmla="*/ 0 w 1165"/>
                <a:gd name="T13" fmla="*/ 0 h 1455"/>
                <a:gd name="T14" fmla="*/ 0 w 1165"/>
                <a:gd name="T15" fmla="*/ 0 h 1455"/>
                <a:gd name="T16" fmla="*/ 0 w 1165"/>
                <a:gd name="T17" fmla="*/ 0 h 1455"/>
                <a:gd name="T18" fmla="*/ 0 w 1165"/>
                <a:gd name="T19" fmla="*/ 0 h 1455"/>
                <a:gd name="T20" fmla="*/ 0 w 1165"/>
                <a:gd name="T21" fmla="*/ 0 h 1455"/>
                <a:gd name="T22" fmla="*/ 0 w 1165"/>
                <a:gd name="T23" fmla="*/ 0 h 1455"/>
                <a:gd name="T24" fmla="*/ 0 w 1165"/>
                <a:gd name="T25" fmla="*/ 0 h 1455"/>
                <a:gd name="T26" fmla="*/ 0 w 1165"/>
                <a:gd name="T27" fmla="*/ 0 h 1455"/>
                <a:gd name="T28" fmla="*/ 0 w 1165"/>
                <a:gd name="T29" fmla="*/ 0 h 1455"/>
                <a:gd name="T30" fmla="*/ 0 w 1165"/>
                <a:gd name="T31" fmla="*/ 0 h 1455"/>
                <a:gd name="T32" fmla="*/ 0 w 1165"/>
                <a:gd name="T33" fmla="*/ 0 h 1455"/>
                <a:gd name="T34" fmla="*/ 0 w 1165"/>
                <a:gd name="T35" fmla="*/ 0 h 1455"/>
                <a:gd name="T36" fmla="*/ 0 w 1165"/>
                <a:gd name="T37" fmla="*/ 0 h 1455"/>
                <a:gd name="T38" fmla="*/ 0 w 1165"/>
                <a:gd name="T39" fmla="*/ 0 h 1455"/>
                <a:gd name="T40" fmla="*/ 0 w 1165"/>
                <a:gd name="T41" fmla="*/ 0 h 1455"/>
                <a:gd name="T42" fmla="*/ 0 w 1165"/>
                <a:gd name="T43" fmla="*/ 0 h 1455"/>
                <a:gd name="T44" fmla="*/ 0 w 1165"/>
                <a:gd name="T45" fmla="*/ 0 h 1455"/>
                <a:gd name="T46" fmla="*/ 0 w 1165"/>
                <a:gd name="T47" fmla="*/ 0 h 1455"/>
                <a:gd name="T48" fmla="*/ 0 w 1165"/>
                <a:gd name="T49" fmla="*/ 0 h 1455"/>
                <a:gd name="T50" fmla="*/ 0 w 1165"/>
                <a:gd name="T51" fmla="*/ 0 h 1455"/>
                <a:gd name="T52" fmla="*/ 0 w 1165"/>
                <a:gd name="T53" fmla="*/ 0 h 1455"/>
                <a:gd name="T54" fmla="*/ 0 w 1165"/>
                <a:gd name="T55" fmla="*/ 0 h 1455"/>
                <a:gd name="T56" fmla="*/ 0 w 1165"/>
                <a:gd name="T57" fmla="*/ 0 h 1455"/>
                <a:gd name="T58" fmla="*/ 0 w 1165"/>
                <a:gd name="T59" fmla="*/ 0 h 1455"/>
                <a:gd name="T60" fmla="*/ 0 w 1165"/>
                <a:gd name="T61" fmla="*/ 0 h 1455"/>
                <a:gd name="T62" fmla="*/ 0 w 1165"/>
                <a:gd name="T63" fmla="*/ 0 h 1455"/>
                <a:gd name="T64" fmla="*/ 0 w 1165"/>
                <a:gd name="T65" fmla="*/ 0 h 1455"/>
                <a:gd name="T66" fmla="*/ 0 w 1165"/>
                <a:gd name="T67" fmla="*/ 0 h 1455"/>
                <a:gd name="T68" fmla="*/ 0 w 1165"/>
                <a:gd name="T69" fmla="*/ 0 h 1455"/>
                <a:gd name="T70" fmla="*/ 0 w 1165"/>
                <a:gd name="T71" fmla="*/ 0 h 1455"/>
                <a:gd name="T72" fmla="*/ 0 w 1165"/>
                <a:gd name="T73" fmla="*/ 0 h 1455"/>
                <a:gd name="T74" fmla="*/ 0 w 1165"/>
                <a:gd name="T75" fmla="*/ 0 h 1455"/>
                <a:gd name="T76" fmla="*/ 0 w 1165"/>
                <a:gd name="T77" fmla="*/ 0 h 1455"/>
                <a:gd name="T78" fmla="*/ 0 w 1165"/>
                <a:gd name="T79" fmla="*/ 0 h 1455"/>
                <a:gd name="T80" fmla="*/ 0 w 1165"/>
                <a:gd name="T81" fmla="*/ 0 h 1455"/>
                <a:gd name="T82" fmla="*/ 0 w 1165"/>
                <a:gd name="T83" fmla="*/ 0 h 1455"/>
                <a:gd name="T84" fmla="*/ 0 w 1165"/>
                <a:gd name="T85" fmla="*/ 0 h 1455"/>
                <a:gd name="T86" fmla="*/ 0 w 1165"/>
                <a:gd name="T87" fmla="*/ 0 h 1455"/>
                <a:gd name="T88" fmla="*/ 0 w 1165"/>
                <a:gd name="T89" fmla="*/ 0 h 1455"/>
                <a:gd name="T90" fmla="*/ 0 w 1165"/>
                <a:gd name="T91" fmla="*/ 0 h 1455"/>
                <a:gd name="T92" fmla="*/ 0 w 1165"/>
                <a:gd name="T93" fmla="*/ 0 h 1455"/>
                <a:gd name="T94" fmla="*/ 0 w 1165"/>
                <a:gd name="T95" fmla="*/ 0 h 1455"/>
                <a:gd name="T96" fmla="*/ 0 w 1165"/>
                <a:gd name="T97" fmla="*/ 0 h 1455"/>
                <a:gd name="T98" fmla="*/ 0 w 1165"/>
                <a:gd name="T99" fmla="*/ 0 h 1455"/>
                <a:gd name="T100" fmla="*/ 0 w 1165"/>
                <a:gd name="T101" fmla="*/ 0 h 1455"/>
                <a:gd name="T102" fmla="*/ 0 w 1165"/>
                <a:gd name="T103" fmla="*/ 0 h 1455"/>
                <a:gd name="T104" fmla="*/ 0 w 1165"/>
                <a:gd name="T105" fmla="*/ 0 h 145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65"/>
                <a:gd name="T160" fmla="*/ 0 h 1455"/>
                <a:gd name="T161" fmla="*/ 1165 w 1165"/>
                <a:gd name="T162" fmla="*/ 1455 h 145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65" h="1455">
                  <a:moveTo>
                    <a:pt x="1036" y="357"/>
                  </a:moveTo>
                  <a:lnTo>
                    <a:pt x="1038" y="357"/>
                  </a:lnTo>
                  <a:lnTo>
                    <a:pt x="1042" y="361"/>
                  </a:lnTo>
                  <a:lnTo>
                    <a:pt x="1046" y="365"/>
                  </a:lnTo>
                  <a:lnTo>
                    <a:pt x="1050" y="369"/>
                  </a:lnTo>
                  <a:lnTo>
                    <a:pt x="1051" y="375"/>
                  </a:lnTo>
                  <a:lnTo>
                    <a:pt x="1055" y="378"/>
                  </a:lnTo>
                  <a:lnTo>
                    <a:pt x="1059" y="380"/>
                  </a:lnTo>
                  <a:lnTo>
                    <a:pt x="1061" y="380"/>
                  </a:lnTo>
                  <a:lnTo>
                    <a:pt x="1061" y="399"/>
                  </a:lnTo>
                  <a:lnTo>
                    <a:pt x="1063" y="419"/>
                  </a:lnTo>
                  <a:lnTo>
                    <a:pt x="1067" y="438"/>
                  </a:lnTo>
                  <a:lnTo>
                    <a:pt x="1071" y="457"/>
                  </a:lnTo>
                  <a:lnTo>
                    <a:pt x="1082" y="499"/>
                  </a:lnTo>
                  <a:lnTo>
                    <a:pt x="1094" y="540"/>
                  </a:lnTo>
                  <a:lnTo>
                    <a:pt x="1107" y="582"/>
                  </a:lnTo>
                  <a:lnTo>
                    <a:pt x="1117" y="624"/>
                  </a:lnTo>
                  <a:lnTo>
                    <a:pt x="1122" y="643"/>
                  </a:lnTo>
                  <a:lnTo>
                    <a:pt x="1124" y="662"/>
                  </a:lnTo>
                  <a:lnTo>
                    <a:pt x="1126" y="682"/>
                  </a:lnTo>
                  <a:lnTo>
                    <a:pt x="1128" y="699"/>
                  </a:lnTo>
                  <a:lnTo>
                    <a:pt x="1098" y="739"/>
                  </a:lnTo>
                  <a:lnTo>
                    <a:pt x="1098" y="787"/>
                  </a:lnTo>
                  <a:lnTo>
                    <a:pt x="1105" y="810"/>
                  </a:lnTo>
                  <a:lnTo>
                    <a:pt x="1113" y="831"/>
                  </a:lnTo>
                  <a:lnTo>
                    <a:pt x="1122" y="851"/>
                  </a:lnTo>
                  <a:lnTo>
                    <a:pt x="1132" y="872"/>
                  </a:lnTo>
                  <a:lnTo>
                    <a:pt x="1142" y="891"/>
                  </a:lnTo>
                  <a:lnTo>
                    <a:pt x="1151" y="912"/>
                  </a:lnTo>
                  <a:lnTo>
                    <a:pt x="1159" y="931"/>
                  </a:lnTo>
                  <a:lnTo>
                    <a:pt x="1165" y="952"/>
                  </a:lnTo>
                  <a:lnTo>
                    <a:pt x="1165" y="958"/>
                  </a:lnTo>
                  <a:lnTo>
                    <a:pt x="1163" y="964"/>
                  </a:lnTo>
                  <a:lnTo>
                    <a:pt x="1159" y="972"/>
                  </a:lnTo>
                  <a:lnTo>
                    <a:pt x="1155" y="979"/>
                  </a:lnTo>
                  <a:lnTo>
                    <a:pt x="1149" y="987"/>
                  </a:lnTo>
                  <a:lnTo>
                    <a:pt x="1144" y="993"/>
                  </a:lnTo>
                  <a:lnTo>
                    <a:pt x="1138" y="998"/>
                  </a:lnTo>
                  <a:lnTo>
                    <a:pt x="1132" y="1002"/>
                  </a:lnTo>
                  <a:lnTo>
                    <a:pt x="1122" y="1002"/>
                  </a:lnTo>
                  <a:lnTo>
                    <a:pt x="1113" y="1000"/>
                  </a:lnTo>
                  <a:lnTo>
                    <a:pt x="1101" y="1000"/>
                  </a:lnTo>
                  <a:lnTo>
                    <a:pt x="1088" y="1000"/>
                  </a:lnTo>
                  <a:lnTo>
                    <a:pt x="1076" y="1002"/>
                  </a:lnTo>
                  <a:lnTo>
                    <a:pt x="1067" y="1006"/>
                  </a:lnTo>
                  <a:lnTo>
                    <a:pt x="1063" y="1008"/>
                  </a:lnTo>
                  <a:lnTo>
                    <a:pt x="1059" y="1010"/>
                  </a:lnTo>
                  <a:lnTo>
                    <a:pt x="1057" y="1014"/>
                  </a:lnTo>
                  <a:lnTo>
                    <a:pt x="1055" y="1018"/>
                  </a:lnTo>
                  <a:lnTo>
                    <a:pt x="1055" y="1035"/>
                  </a:lnTo>
                  <a:lnTo>
                    <a:pt x="1073" y="1058"/>
                  </a:lnTo>
                  <a:lnTo>
                    <a:pt x="1073" y="1091"/>
                  </a:lnTo>
                  <a:lnTo>
                    <a:pt x="1069" y="1091"/>
                  </a:lnTo>
                  <a:lnTo>
                    <a:pt x="1061" y="1091"/>
                  </a:lnTo>
                  <a:lnTo>
                    <a:pt x="1055" y="1092"/>
                  </a:lnTo>
                  <a:lnTo>
                    <a:pt x="1048" y="1094"/>
                  </a:lnTo>
                  <a:lnTo>
                    <a:pt x="1040" y="1094"/>
                  </a:lnTo>
                  <a:lnTo>
                    <a:pt x="1032" y="1096"/>
                  </a:lnTo>
                  <a:lnTo>
                    <a:pt x="1025" y="1096"/>
                  </a:lnTo>
                  <a:lnTo>
                    <a:pt x="1019" y="1098"/>
                  </a:lnTo>
                  <a:lnTo>
                    <a:pt x="1000" y="1121"/>
                  </a:lnTo>
                  <a:lnTo>
                    <a:pt x="1005" y="1127"/>
                  </a:lnTo>
                  <a:lnTo>
                    <a:pt x="1011" y="1133"/>
                  </a:lnTo>
                  <a:lnTo>
                    <a:pt x="1017" y="1140"/>
                  </a:lnTo>
                  <a:lnTo>
                    <a:pt x="1025" y="1146"/>
                  </a:lnTo>
                  <a:lnTo>
                    <a:pt x="1032" y="1154"/>
                  </a:lnTo>
                  <a:lnTo>
                    <a:pt x="1040" y="1162"/>
                  </a:lnTo>
                  <a:lnTo>
                    <a:pt x="1048" y="1169"/>
                  </a:lnTo>
                  <a:lnTo>
                    <a:pt x="1055" y="1177"/>
                  </a:lnTo>
                  <a:lnTo>
                    <a:pt x="1050" y="1183"/>
                  </a:lnTo>
                  <a:lnTo>
                    <a:pt x="1044" y="1188"/>
                  </a:lnTo>
                  <a:lnTo>
                    <a:pt x="1038" y="1194"/>
                  </a:lnTo>
                  <a:lnTo>
                    <a:pt x="1030" y="1202"/>
                  </a:lnTo>
                  <a:lnTo>
                    <a:pt x="1023" y="1208"/>
                  </a:lnTo>
                  <a:lnTo>
                    <a:pt x="1017" y="1213"/>
                  </a:lnTo>
                  <a:lnTo>
                    <a:pt x="1011" y="1219"/>
                  </a:lnTo>
                  <a:lnTo>
                    <a:pt x="1005" y="1225"/>
                  </a:lnTo>
                  <a:lnTo>
                    <a:pt x="1030" y="1258"/>
                  </a:lnTo>
                  <a:lnTo>
                    <a:pt x="1030" y="1306"/>
                  </a:lnTo>
                  <a:lnTo>
                    <a:pt x="1019" y="1317"/>
                  </a:lnTo>
                  <a:lnTo>
                    <a:pt x="1007" y="1329"/>
                  </a:lnTo>
                  <a:lnTo>
                    <a:pt x="996" y="1338"/>
                  </a:lnTo>
                  <a:lnTo>
                    <a:pt x="982" y="1348"/>
                  </a:lnTo>
                  <a:lnTo>
                    <a:pt x="969" y="1354"/>
                  </a:lnTo>
                  <a:lnTo>
                    <a:pt x="955" y="1359"/>
                  </a:lnTo>
                  <a:lnTo>
                    <a:pt x="942" y="1363"/>
                  </a:lnTo>
                  <a:lnTo>
                    <a:pt x="929" y="1367"/>
                  </a:lnTo>
                  <a:lnTo>
                    <a:pt x="900" y="1369"/>
                  </a:lnTo>
                  <a:lnTo>
                    <a:pt x="871" y="1371"/>
                  </a:lnTo>
                  <a:lnTo>
                    <a:pt x="840" y="1369"/>
                  </a:lnTo>
                  <a:lnTo>
                    <a:pt x="812" y="1369"/>
                  </a:lnTo>
                  <a:lnTo>
                    <a:pt x="781" y="1367"/>
                  </a:lnTo>
                  <a:lnTo>
                    <a:pt x="752" y="1367"/>
                  </a:lnTo>
                  <a:lnTo>
                    <a:pt x="723" y="1371"/>
                  </a:lnTo>
                  <a:lnTo>
                    <a:pt x="698" y="1377"/>
                  </a:lnTo>
                  <a:lnTo>
                    <a:pt x="685" y="1380"/>
                  </a:lnTo>
                  <a:lnTo>
                    <a:pt x="671" y="1386"/>
                  </a:lnTo>
                  <a:lnTo>
                    <a:pt x="660" y="1394"/>
                  </a:lnTo>
                  <a:lnTo>
                    <a:pt x="648" y="1403"/>
                  </a:lnTo>
                  <a:lnTo>
                    <a:pt x="639" y="1413"/>
                  </a:lnTo>
                  <a:lnTo>
                    <a:pt x="627" y="1425"/>
                  </a:lnTo>
                  <a:lnTo>
                    <a:pt x="618" y="1440"/>
                  </a:lnTo>
                  <a:lnTo>
                    <a:pt x="610" y="1455"/>
                  </a:lnTo>
                  <a:lnTo>
                    <a:pt x="600" y="1453"/>
                  </a:lnTo>
                  <a:lnTo>
                    <a:pt x="591" y="1450"/>
                  </a:lnTo>
                  <a:lnTo>
                    <a:pt x="581" y="1442"/>
                  </a:lnTo>
                  <a:lnTo>
                    <a:pt x="570" y="1432"/>
                  </a:lnTo>
                  <a:lnTo>
                    <a:pt x="547" y="1409"/>
                  </a:lnTo>
                  <a:lnTo>
                    <a:pt x="524" y="1380"/>
                  </a:lnTo>
                  <a:lnTo>
                    <a:pt x="501" y="1352"/>
                  </a:lnTo>
                  <a:lnTo>
                    <a:pt x="478" y="1325"/>
                  </a:lnTo>
                  <a:lnTo>
                    <a:pt x="456" y="1304"/>
                  </a:lnTo>
                  <a:lnTo>
                    <a:pt x="439" y="1288"/>
                  </a:lnTo>
                  <a:lnTo>
                    <a:pt x="414" y="1273"/>
                  </a:lnTo>
                  <a:lnTo>
                    <a:pt x="389" y="1254"/>
                  </a:lnTo>
                  <a:lnTo>
                    <a:pt x="364" y="1233"/>
                  </a:lnTo>
                  <a:lnTo>
                    <a:pt x="339" y="1210"/>
                  </a:lnTo>
                  <a:lnTo>
                    <a:pt x="288" y="1158"/>
                  </a:lnTo>
                  <a:lnTo>
                    <a:pt x="234" y="1106"/>
                  </a:lnTo>
                  <a:lnTo>
                    <a:pt x="207" y="1083"/>
                  </a:lnTo>
                  <a:lnTo>
                    <a:pt x="180" y="1060"/>
                  </a:lnTo>
                  <a:lnTo>
                    <a:pt x="153" y="1041"/>
                  </a:lnTo>
                  <a:lnTo>
                    <a:pt x="126" y="1023"/>
                  </a:lnTo>
                  <a:lnTo>
                    <a:pt x="113" y="1016"/>
                  </a:lnTo>
                  <a:lnTo>
                    <a:pt x="99" y="1010"/>
                  </a:lnTo>
                  <a:lnTo>
                    <a:pt x="86" y="1006"/>
                  </a:lnTo>
                  <a:lnTo>
                    <a:pt x="71" y="1002"/>
                  </a:lnTo>
                  <a:lnTo>
                    <a:pt x="57" y="1000"/>
                  </a:lnTo>
                  <a:lnTo>
                    <a:pt x="44" y="1000"/>
                  </a:lnTo>
                  <a:lnTo>
                    <a:pt x="30" y="1000"/>
                  </a:lnTo>
                  <a:lnTo>
                    <a:pt x="17" y="1002"/>
                  </a:lnTo>
                  <a:lnTo>
                    <a:pt x="15" y="1002"/>
                  </a:lnTo>
                  <a:lnTo>
                    <a:pt x="13" y="1000"/>
                  </a:lnTo>
                  <a:lnTo>
                    <a:pt x="9" y="1000"/>
                  </a:lnTo>
                  <a:lnTo>
                    <a:pt x="7" y="998"/>
                  </a:lnTo>
                  <a:lnTo>
                    <a:pt x="5" y="996"/>
                  </a:lnTo>
                  <a:lnTo>
                    <a:pt x="3" y="995"/>
                  </a:lnTo>
                  <a:lnTo>
                    <a:pt x="1" y="995"/>
                  </a:lnTo>
                  <a:lnTo>
                    <a:pt x="0" y="995"/>
                  </a:lnTo>
                  <a:lnTo>
                    <a:pt x="11" y="977"/>
                  </a:lnTo>
                  <a:lnTo>
                    <a:pt x="23" y="958"/>
                  </a:lnTo>
                  <a:lnTo>
                    <a:pt x="32" y="939"/>
                  </a:lnTo>
                  <a:lnTo>
                    <a:pt x="40" y="920"/>
                  </a:lnTo>
                  <a:lnTo>
                    <a:pt x="48" y="899"/>
                  </a:lnTo>
                  <a:lnTo>
                    <a:pt x="53" y="877"/>
                  </a:lnTo>
                  <a:lnTo>
                    <a:pt x="57" y="854"/>
                  </a:lnTo>
                  <a:lnTo>
                    <a:pt x="61" y="833"/>
                  </a:lnTo>
                  <a:lnTo>
                    <a:pt x="67" y="785"/>
                  </a:lnTo>
                  <a:lnTo>
                    <a:pt x="71" y="737"/>
                  </a:lnTo>
                  <a:lnTo>
                    <a:pt x="71" y="689"/>
                  </a:lnTo>
                  <a:lnTo>
                    <a:pt x="69" y="639"/>
                  </a:lnTo>
                  <a:lnTo>
                    <a:pt x="65" y="538"/>
                  </a:lnTo>
                  <a:lnTo>
                    <a:pt x="65" y="438"/>
                  </a:lnTo>
                  <a:lnTo>
                    <a:pt x="67" y="390"/>
                  </a:lnTo>
                  <a:lnTo>
                    <a:pt x="71" y="342"/>
                  </a:lnTo>
                  <a:lnTo>
                    <a:pt x="74" y="319"/>
                  </a:lnTo>
                  <a:lnTo>
                    <a:pt x="78" y="298"/>
                  </a:lnTo>
                  <a:lnTo>
                    <a:pt x="84" y="275"/>
                  </a:lnTo>
                  <a:lnTo>
                    <a:pt x="90" y="254"/>
                  </a:lnTo>
                  <a:lnTo>
                    <a:pt x="99" y="229"/>
                  </a:lnTo>
                  <a:lnTo>
                    <a:pt x="115" y="200"/>
                  </a:lnTo>
                  <a:lnTo>
                    <a:pt x="136" y="169"/>
                  </a:lnTo>
                  <a:lnTo>
                    <a:pt x="157" y="138"/>
                  </a:lnTo>
                  <a:lnTo>
                    <a:pt x="182" y="112"/>
                  </a:lnTo>
                  <a:lnTo>
                    <a:pt x="205" y="87"/>
                  </a:lnTo>
                  <a:lnTo>
                    <a:pt x="228" y="67"/>
                  </a:lnTo>
                  <a:lnTo>
                    <a:pt x="249" y="54"/>
                  </a:lnTo>
                  <a:lnTo>
                    <a:pt x="253" y="54"/>
                  </a:lnTo>
                  <a:lnTo>
                    <a:pt x="261" y="52"/>
                  </a:lnTo>
                  <a:lnTo>
                    <a:pt x="266" y="50"/>
                  </a:lnTo>
                  <a:lnTo>
                    <a:pt x="274" y="46"/>
                  </a:lnTo>
                  <a:lnTo>
                    <a:pt x="280" y="44"/>
                  </a:lnTo>
                  <a:lnTo>
                    <a:pt x="288" y="41"/>
                  </a:lnTo>
                  <a:lnTo>
                    <a:pt x="293" y="41"/>
                  </a:lnTo>
                  <a:lnTo>
                    <a:pt x="297" y="39"/>
                  </a:lnTo>
                  <a:lnTo>
                    <a:pt x="337" y="29"/>
                  </a:lnTo>
                  <a:lnTo>
                    <a:pt x="382" y="19"/>
                  </a:lnTo>
                  <a:lnTo>
                    <a:pt x="426" y="10"/>
                  </a:lnTo>
                  <a:lnTo>
                    <a:pt x="472" y="4"/>
                  </a:lnTo>
                  <a:lnTo>
                    <a:pt x="493" y="2"/>
                  </a:lnTo>
                  <a:lnTo>
                    <a:pt x="516" y="0"/>
                  </a:lnTo>
                  <a:lnTo>
                    <a:pt x="539" y="0"/>
                  </a:lnTo>
                  <a:lnTo>
                    <a:pt x="560" y="2"/>
                  </a:lnTo>
                  <a:lnTo>
                    <a:pt x="581" y="4"/>
                  </a:lnTo>
                  <a:lnTo>
                    <a:pt x="600" y="10"/>
                  </a:lnTo>
                  <a:lnTo>
                    <a:pt x="621" y="16"/>
                  </a:lnTo>
                  <a:lnTo>
                    <a:pt x="641" y="23"/>
                  </a:lnTo>
                  <a:lnTo>
                    <a:pt x="660" y="31"/>
                  </a:lnTo>
                  <a:lnTo>
                    <a:pt x="681" y="39"/>
                  </a:lnTo>
                  <a:lnTo>
                    <a:pt x="702" y="44"/>
                  </a:lnTo>
                  <a:lnTo>
                    <a:pt x="725" y="50"/>
                  </a:lnTo>
                  <a:lnTo>
                    <a:pt x="748" y="58"/>
                  </a:lnTo>
                  <a:lnTo>
                    <a:pt x="769" y="64"/>
                  </a:lnTo>
                  <a:lnTo>
                    <a:pt x="790" y="71"/>
                  </a:lnTo>
                  <a:lnTo>
                    <a:pt x="810" y="79"/>
                  </a:lnTo>
                  <a:lnTo>
                    <a:pt x="835" y="92"/>
                  </a:lnTo>
                  <a:lnTo>
                    <a:pt x="865" y="117"/>
                  </a:lnTo>
                  <a:lnTo>
                    <a:pt x="900" y="148"/>
                  </a:lnTo>
                  <a:lnTo>
                    <a:pt x="936" y="185"/>
                  </a:lnTo>
                  <a:lnTo>
                    <a:pt x="954" y="204"/>
                  </a:lnTo>
                  <a:lnTo>
                    <a:pt x="969" y="223"/>
                  </a:lnTo>
                  <a:lnTo>
                    <a:pt x="984" y="242"/>
                  </a:lnTo>
                  <a:lnTo>
                    <a:pt x="998" y="259"/>
                  </a:lnTo>
                  <a:lnTo>
                    <a:pt x="1009" y="279"/>
                  </a:lnTo>
                  <a:lnTo>
                    <a:pt x="1017" y="296"/>
                  </a:lnTo>
                  <a:lnTo>
                    <a:pt x="1023" y="311"/>
                  </a:lnTo>
                  <a:lnTo>
                    <a:pt x="1025" y="325"/>
                  </a:lnTo>
                  <a:lnTo>
                    <a:pt x="1028" y="327"/>
                  </a:lnTo>
                  <a:lnTo>
                    <a:pt x="1032" y="328"/>
                  </a:lnTo>
                  <a:lnTo>
                    <a:pt x="1036" y="330"/>
                  </a:lnTo>
                  <a:lnTo>
                    <a:pt x="1040" y="336"/>
                  </a:lnTo>
                  <a:lnTo>
                    <a:pt x="1042" y="340"/>
                  </a:lnTo>
                  <a:lnTo>
                    <a:pt x="1042" y="346"/>
                  </a:lnTo>
                  <a:lnTo>
                    <a:pt x="1040" y="352"/>
                  </a:lnTo>
                  <a:lnTo>
                    <a:pt x="1036" y="357"/>
                  </a:lnTo>
                  <a:close/>
                </a:path>
              </a:pathLst>
            </a:custGeom>
            <a:solidFill>
              <a:srgbClr val="F5F5E7"/>
            </a:solidFill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3" name="Freeform 87"/>
            <p:cNvSpPr>
              <a:spLocks/>
            </p:cNvSpPr>
            <p:nvPr/>
          </p:nvSpPr>
          <p:spPr bwMode="auto">
            <a:xfrm>
              <a:off x="5017" y="1969"/>
              <a:ext cx="110" cy="118"/>
            </a:xfrm>
            <a:custGeom>
              <a:avLst/>
              <a:gdLst>
                <a:gd name="T0" fmla="*/ 0 w 787"/>
                <a:gd name="T1" fmla="*/ 0 h 841"/>
                <a:gd name="T2" fmla="*/ 0 w 787"/>
                <a:gd name="T3" fmla="*/ 0 h 841"/>
                <a:gd name="T4" fmla="*/ 0 w 787"/>
                <a:gd name="T5" fmla="*/ 0 h 841"/>
                <a:gd name="T6" fmla="*/ 0 w 787"/>
                <a:gd name="T7" fmla="*/ 0 h 841"/>
                <a:gd name="T8" fmla="*/ 0 w 787"/>
                <a:gd name="T9" fmla="*/ 0 h 841"/>
                <a:gd name="T10" fmla="*/ 0 w 787"/>
                <a:gd name="T11" fmla="*/ 0 h 841"/>
                <a:gd name="T12" fmla="*/ 0 w 787"/>
                <a:gd name="T13" fmla="*/ 0 h 841"/>
                <a:gd name="T14" fmla="*/ 0 w 787"/>
                <a:gd name="T15" fmla="*/ 0 h 841"/>
                <a:gd name="T16" fmla="*/ 0 w 787"/>
                <a:gd name="T17" fmla="*/ 0 h 841"/>
                <a:gd name="T18" fmla="*/ 0 w 787"/>
                <a:gd name="T19" fmla="*/ 0 h 841"/>
                <a:gd name="T20" fmla="*/ 0 w 787"/>
                <a:gd name="T21" fmla="*/ 0 h 841"/>
                <a:gd name="T22" fmla="*/ 0 w 787"/>
                <a:gd name="T23" fmla="*/ 0 h 841"/>
                <a:gd name="T24" fmla="*/ 0 w 787"/>
                <a:gd name="T25" fmla="*/ 0 h 841"/>
                <a:gd name="T26" fmla="*/ 0 w 787"/>
                <a:gd name="T27" fmla="*/ 0 h 841"/>
                <a:gd name="T28" fmla="*/ 0 w 787"/>
                <a:gd name="T29" fmla="*/ 0 h 841"/>
                <a:gd name="T30" fmla="*/ 0 w 787"/>
                <a:gd name="T31" fmla="*/ 0 h 841"/>
                <a:gd name="T32" fmla="*/ 0 w 787"/>
                <a:gd name="T33" fmla="*/ 0 h 841"/>
                <a:gd name="T34" fmla="*/ 0 w 787"/>
                <a:gd name="T35" fmla="*/ 0 h 841"/>
                <a:gd name="T36" fmla="*/ 0 w 787"/>
                <a:gd name="T37" fmla="*/ 0 h 841"/>
                <a:gd name="T38" fmla="*/ 0 w 787"/>
                <a:gd name="T39" fmla="*/ 0 h 841"/>
                <a:gd name="T40" fmla="*/ 0 w 787"/>
                <a:gd name="T41" fmla="*/ 0 h 841"/>
                <a:gd name="T42" fmla="*/ 0 w 787"/>
                <a:gd name="T43" fmla="*/ 0 h 841"/>
                <a:gd name="T44" fmla="*/ 0 w 787"/>
                <a:gd name="T45" fmla="*/ 0 h 841"/>
                <a:gd name="T46" fmla="*/ 0 w 787"/>
                <a:gd name="T47" fmla="*/ 0 h 841"/>
                <a:gd name="T48" fmla="*/ 0 w 787"/>
                <a:gd name="T49" fmla="*/ 0 h 841"/>
                <a:gd name="T50" fmla="*/ 0 w 787"/>
                <a:gd name="T51" fmla="*/ 0 h 841"/>
                <a:gd name="T52" fmla="*/ 0 w 787"/>
                <a:gd name="T53" fmla="*/ 0 h 841"/>
                <a:gd name="T54" fmla="*/ 0 w 787"/>
                <a:gd name="T55" fmla="*/ 0 h 841"/>
                <a:gd name="T56" fmla="*/ 0 w 787"/>
                <a:gd name="T57" fmla="*/ 0 h 841"/>
                <a:gd name="T58" fmla="*/ 0 w 787"/>
                <a:gd name="T59" fmla="*/ 0 h 841"/>
                <a:gd name="T60" fmla="*/ 0 w 787"/>
                <a:gd name="T61" fmla="*/ 0 h 841"/>
                <a:gd name="T62" fmla="*/ 0 w 787"/>
                <a:gd name="T63" fmla="*/ 0 h 841"/>
                <a:gd name="T64" fmla="*/ 0 w 787"/>
                <a:gd name="T65" fmla="*/ 0 h 841"/>
                <a:gd name="T66" fmla="*/ 0 w 787"/>
                <a:gd name="T67" fmla="*/ 0 h 841"/>
                <a:gd name="T68" fmla="*/ 0 w 787"/>
                <a:gd name="T69" fmla="*/ 0 h 841"/>
                <a:gd name="T70" fmla="*/ 0 w 787"/>
                <a:gd name="T71" fmla="*/ 0 h 841"/>
                <a:gd name="T72" fmla="*/ 0 w 787"/>
                <a:gd name="T73" fmla="*/ 0 h 841"/>
                <a:gd name="T74" fmla="*/ 0 w 787"/>
                <a:gd name="T75" fmla="*/ 0 h 841"/>
                <a:gd name="T76" fmla="*/ 0 w 787"/>
                <a:gd name="T77" fmla="*/ 0 h 841"/>
                <a:gd name="T78" fmla="*/ 0 w 787"/>
                <a:gd name="T79" fmla="*/ 0 h 841"/>
                <a:gd name="T80" fmla="*/ 0 w 787"/>
                <a:gd name="T81" fmla="*/ 0 h 841"/>
                <a:gd name="T82" fmla="*/ 0 w 787"/>
                <a:gd name="T83" fmla="*/ 0 h 841"/>
                <a:gd name="T84" fmla="*/ 0 w 787"/>
                <a:gd name="T85" fmla="*/ 0 h 841"/>
                <a:gd name="T86" fmla="*/ 0 w 787"/>
                <a:gd name="T87" fmla="*/ 0 h 841"/>
                <a:gd name="T88" fmla="*/ 0 w 787"/>
                <a:gd name="T89" fmla="*/ 0 h 841"/>
                <a:gd name="T90" fmla="*/ 0 w 787"/>
                <a:gd name="T91" fmla="*/ 0 h 841"/>
                <a:gd name="T92" fmla="*/ 0 w 787"/>
                <a:gd name="T93" fmla="*/ 0 h 841"/>
                <a:gd name="T94" fmla="*/ 0 w 787"/>
                <a:gd name="T95" fmla="*/ 0 h 841"/>
                <a:gd name="T96" fmla="*/ 0 w 787"/>
                <a:gd name="T97" fmla="*/ 0 h 8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87"/>
                <a:gd name="T148" fmla="*/ 0 h 841"/>
                <a:gd name="T149" fmla="*/ 787 w 787"/>
                <a:gd name="T150" fmla="*/ 841 h 8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87" h="841">
                  <a:moveTo>
                    <a:pt x="115" y="0"/>
                  </a:moveTo>
                  <a:lnTo>
                    <a:pt x="113" y="2"/>
                  </a:lnTo>
                  <a:lnTo>
                    <a:pt x="112" y="4"/>
                  </a:lnTo>
                  <a:lnTo>
                    <a:pt x="113" y="4"/>
                  </a:lnTo>
                  <a:lnTo>
                    <a:pt x="115" y="6"/>
                  </a:lnTo>
                  <a:lnTo>
                    <a:pt x="123" y="4"/>
                  </a:lnTo>
                  <a:lnTo>
                    <a:pt x="133" y="4"/>
                  </a:lnTo>
                  <a:lnTo>
                    <a:pt x="144" y="2"/>
                  </a:lnTo>
                  <a:lnTo>
                    <a:pt x="156" y="0"/>
                  </a:lnTo>
                  <a:lnTo>
                    <a:pt x="167" y="2"/>
                  </a:lnTo>
                  <a:lnTo>
                    <a:pt x="173" y="6"/>
                  </a:lnTo>
                  <a:lnTo>
                    <a:pt x="190" y="8"/>
                  </a:lnTo>
                  <a:lnTo>
                    <a:pt x="206" y="10"/>
                  </a:lnTo>
                  <a:lnTo>
                    <a:pt x="223" y="16"/>
                  </a:lnTo>
                  <a:lnTo>
                    <a:pt x="238" y="21"/>
                  </a:lnTo>
                  <a:lnTo>
                    <a:pt x="252" y="31"/>
                  </a:lnTo>
                  <a:lnTo>
                    <a:pt x="267" y="39"/>
                  </a:lnTo>
                  <a:lnTo>
                    <a:pt x="280" y="50"/>
                  </a:lnTo>
                  <a:lnTo>
                    <a:pt x="294" y="62"/>
                  </a:lnTo>
                  <a:lnTo>
                    <a:pt x="323" y="87"/>
                  </a:lnTo>
                  <a:lnTo>
                    <a:pt x="350" y="114"/>
                  </a:lnTo>
                  <a:lnTo>
                    <a:pt x="378" y="140"/>
                  </a:lnTo>
                  <a:lnTo>
                    <a:pt x="407" y="167"/>
                  </a:lnTo>
                  <a:lnTo>
                    <a:pt x="432" y="186"/>
                  </a:lnTo>
                  <a:lnTo>
                    <a:pt x="459" y="209"/>
                  </a:lnTo>
                  <a:lnTo>
                    <a:pt x="490" y="233"/>
                  </a:lnTo>
                  <a:lnTo>
                    <a:pt x="520" y="259"/>
                  </a:lnTo>
                  <a:lnTo>
                    <a:pt x="551" y="288"/>
                  </a:lnTo>
                  <a:lnTo>
                    <a:pt x="584" y="319"/>
                  </a:lnTo>
                  <a:lnTo>
                    <a:pt x="614" y="350"/>
                  </a:lnTo>
                  <a:lnTo>
                    <a:pt x="645" y="384"/>
                  </a:lnTo>
                  <a:lnTo>
                    <a:pt x="661" y="400"/>
                  </a:lnTo>
                  <a:lnTo>
                    <a:pt x="676" y="417"/>
                  </a:lnTo>
                  <a:lnTo>
                    <a:pt x="693" y="436"/>
                  </a:lnTo>
                  <a:lnTo>
                    <a:pt x="709" y="455"/>
                  </a:lnTo>
                  <a:lnTo>
                    <a:pt x="724" y="474"/>
                  </a:lnTo>
                  <a:lnTo>
                    <a:pt x="741" y="496"/>
                  </a:lnTo>
                  <a:lnTo>
                    <a:pt x="757" y="515"/>
                  </a:lnTo>
                  <a:lnTo>
                    <a:pt x="772" y="536"/>
                  </a:lnTo>
                  <a:lnTo>
                    <a:pt x="787" y="580"/>
                  </a:lnTo>
                  <a:lnTo>
                    <a:pt x="778" y="599"/>
                  </a:lnTo>
                  <a:lnTo>
                    <a:pt x="766" y="630"/>
                  </a:lnTo>
                  <a:lnTo>
                    <a:pt x="755" y="666"/>
                  </a:lnTo>
                  <a:lnTo>
                    <a:pt x="745" y="709"/>
                  </a:lnTo>
                  <a:lnTo>
                    <a:pt x="735" y="751"/>
                  </a:lnTo>
                  <a:lnTo>
                    <a:pt x="728" y="789"/>
                  </a:lnTo>
                  <a:lnTo>
                    <a:pt x="722" y="820"/>
                  </a:lnTo>
                  <a:lnTo>
                    <a:pt x="720" y="841"/>
                  </a:lnTo>
                  <a:lnTo>
                    <a:pt x="716" y="837"/>
                  </a:lnTo>
                  <a:lnTo>
                    <a:pt x="710" y="826"/>
                  </a:lnTo>
                  <a:lnTo>
                    <a:pt x="701" y="810"/>
                  </a:lnTo>
                  <a:lnTo>
                    <a:pt x="693" y="791"/>
                  </a:lnTo>
                  <a:lnTo>
                    <a:pt x="684" y="772"/>
                  </a:lnTo>
                  <a:lnTo>
                    <a:pt x="674" y="755"/>
                  </a:lnTo>
                  <a:lnTo>
                    <a:pt x="668" y="743"/>
                  </a:lnTo>
                  <a:lnTo>
                    <a:pt x="664" y="739"/>
                  </a:lnTo>
                  <a:lnTo>
                    <a:pt x="653" y="739"/>
                  </a:lnTo>
                  <a:lnTo>
                    <a:pt x="645" y="735"/>
                  </a:lnTo>
                  <a:lnTo>
                    <a:pt x="634" y="730"/>
                  </a:lnTo>
                  <a:lnTo>
                    <a:pt x="622" y="720"/>
                  </a:lnTo>
                  <a:lnTo>
                    <a:pt x="611" y="709"/>
                  </a:lnTo>
                  <a:lnTo>
                    <a:pt x="582" y="680"/>
                  </a:lnTo>
                  <a:lnTo>
                    <a:pt x="551" y="647"/>
                  </a:lnTo>
                  <a:lnTo>
                    <a:pt x="520" y="615"/>
                  </a:lnTo>
                  <a:lnTo>
                    <a:pt x="492" y="584"/>
                  </a:lnTo>
                  <a:lnTo>
                    <a:pt x="478" y="572"/>
                  </a:lnTo>
                  <a:lnTo>
                    <a:pt x="467" y="561"/>
                  </a:lnTo>
                  <a:lnTo>
                    <a:pt x="457" y="553"/>
                  </a:lnTo>
                  <a:lnTo>
                    <a:pt x="449" y="549"/>
                  </a:lnTo>
                  <a:lnTo>
                    <a:pt x="432" y="540"/>
                  </a:lnTo>
                  <a:lnTo>
                    <a:pt x="417" y="528"/>
                  </a:lnTo>
                  <a:lnTo>
                    <a:pt x="405" y="517"/>
                  </a:lnTo>
                  <a:lnTo>
                    <a:pt x="394" y="503"/>
                  </a:lnTo>
                  <a:lnTo>
                    <a:pt x="375" y="474"/>
                  </a:lnTo>
                  <a:lnTo>
                    <a:pt x="357" y="444"/>
                  </a:lnTo>
                  <a:lnTo>
                    <a:pt x="340" y="413"/>
                  </a:lnTo>
                  <a:lnTo>
                    <a:pt x="321" y="384"/>
                  </a:lnTo>
                  <a:lnTo>
                    <a:pt x="309" y="371"/>
                  </a:lnTo>
                  <a:lnTo>
                    <a:pt x="296" y="357"/>
                  </a:lnTo>
                  <a:lnTo>
                    <a:pt x="280" y="346"/>
                  </a:lnTo>
                  <a:lnTo>
                    <a:pt x="261" y="334"/>
                  </a:lnTo>
                  <a:lnTo>
                    <a:pt x="233" y="315"/>
                  </a:lnTo>
                  <a:lnTo>
                    <a:pt x="200" y="290"/>
                  </a:lnTo>
                  <a:lnTo>
                    <a:pt x="165" y="263"/>
                  </a:lnTo>
                  <a:lnTo>
                    <a:pt x="131" y="234"/>
                  </a:lnTo>
                  <a:lnTo>
                    <a:pt x="94" y="209"/>
                  </a:lnTo>
                  <a:lnTo>
                    <a:pt x="62" y="186"/>
                  </a:lnTo>
                  <a:lnTo>
                    <a:pt x="44" y="179"/>
                  </a:lnTo>
                  <a:lnTo>
                    <a:pt x="29" y="173"/>
                  </a:lnTo>
                  <a:lnTo>
                    <a:pt x="14" y="167"/>
                  </a:lnTo>
                  <a:lnTo>
                    <a:pt x="0" y="167"/>
                  </a:lnTo>
                  <a:lnTo>
                    <a:pt x="8" y="148"/>
                  </a:lnTo>
                  <a:lnTo>
                    <a:pt x="21" y="129"/>
                  </a:lnTo>
                  <a:lnTo>
                    <a:pt x="39" y="108"/>
                  </a:lnTo>
                  <a:lnTo>
                    <a:pt x="56" y="87"/>
                  </a:lnTo>
                  <a:lnTo>
                    <a:pt x="73" y="64"/>
                  </a:lnTo>
                  <a:lnTo>
                    <a:pt x="90" y="42"/>
                  </a:lnTo>
                  <a:lnTo>
                    <a:pt x="104" y="21"/>
                  </a:lnTo>
                  <a:lnTo>
                    <a:pt x="115" y="0"/>
                  </a:lnTo>
                  <a:close/>
                </a:path>
              </a:pathLst>
            </a:custGeom>
            <a:gradFill rotWithShape="0">
              <a:gsLst>
                <a:gs pos="0">
                  <a:srgbClr val="686853"/>
                </a:gs>
                <a:gs pos="100000">
                  <a:srgbClr val="E1E0B4"/>
                </a:gs>
              </a:gsLst>
              <a:lin ang="5400000" scaled="1"/>
            </a:gradFill>
            <a:ln w="6350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4" name="Freeform 88"/>
            <p:cNvSpPr>
              <a:spLocks noEditPoints="1"/>
            </p:cNvSpPr>
            <p:nvPr/>
          </p:nvSpPr>
          <p:spPr bwMode="auto">
            <a:xfrm>
              <a:off x="4997" y="1824"/>
              <a:ext cx="227" cy="432"/>
            </a:xfrm>
            <a:custGeom>
              <a:avLst/>
              <a:gdLst>
                <a:gd name="T0" fmla="*/ 0 w 1635"/>
                <a:gd name="T1" fmla="*/ 0 h 3088"/>
                <a:gd name="T2" fmla="*/ 0 w 1635"/>
                <a:gd name="T3" fmla="*/ 0 h 3088"/>
                <a:gd name="T4" fmla="*/ 0 w 1635"/>
                <a:gd name="T5" fmla="*/ 0 h 3088"/>
                <a:gd name="T6" fmla="*/ 0 w 1635"/>
                <a:gd name="T7" fmla="*/ 0 h 3088"/>
                <a:gd name="T8" fmla="*/ 0 w 1635"/>
                <a:gd name="T9" fmla="*/ 0 h 3088"/>
                <a:gd name="T10" fmla="*/ 0 w 1635"/>
                <a:gd name="T11" fmla="*/ 0 h 3088"/>
                <a:gd name="T12" fmla="*/ 0 w 1635"/>
                <a:gd name="T13" fmla="*/ 0 h 3088"/>
                <a:gd name="T14" fmla="*/ 0 w 1635"/>
                <a:gd name="T15" fmla="*/ 0 h 3088"/>
                <a:gd name="T16" fmla="*/ 0 w 1635"/>
                <a:gd name="T17" fmla="*/ 0 h 3088"/>
                <a:gd name="T18" fmla="*/ 0 w 1635"/>
                <a:gd name="T19" fmla="*/ 0 h 3088"/>
                <a:gd name="T20" fmla="*/ 0 w 1635"/>
                <a:gd name="T21" fmla="*/ 0 h 3088"/>
                <a:gd name="T22" fmla="*/ 0 w 1635"/>
                <a:gd name="T23" fmla="*/ 0 h 3088"/>
                <a:gd name="T24" fmla="*/ 0 w 1635"/>
                <a:gd name="T25" fmla="*/ 0 h 3088"/>
                <a:gd name="T26" fmla="*/ 0 w 1635"/>
                <a:gd name="T27" fmla="*/ 0 h 3088"/>
                <a:gd name="T28" fmla="*/ 0 w 1635"/>
                <a:gd name="T29" fmla="*/ 0 h 3088"/>
                <a:gd name="T30" fmla="*/ 0 w 1635"/>
                <a:gd name="T31" fmla="*/ 0 h 3088"/>
                <a:gd name="T32" fmla="*/ 0 w 1635"/>
                <a:gd name="T33" fmla="*/ 0 h 3088"/>
                <a:gd name="T34" fmla="*/ 0 w 1635"/>
                <a:gd name="T35" fmla="*/ 0 h 3088"/>
                <a:gd name="T36" fmla="*/ 0 w 1635"/>
                <a:gd name="T37" fmla="*/ 0 h 3088"/>
                <a:gd name="T38" fmla="*/ 0 w 1635"/>
                <a:gd name="T39" fmla="*/ 0 h 3088"/>
                <a:gd name="T40" fmla="*/ 0 w 1635"/>
                <a:gd name="T41" fmla="*/ 0 h 3088"/>
                <a:gd name="T42" fmla="*/ 0 w 1635"/>
                <a:gd name="T43" fmla="*/ 0 h 3088"/>
                <a:gd name="T44" fmla="*/ 0 w 1635"/>
                <a:gd name="T45" fmla="*/ 0 h 3088"/>
                <a:gd name="T46" fmla="*/ 0 w 1635"/>
                <a:gd name="T47" fmla="*/ 0 h 3088"/>
                <a:gd name="T48" fmla="*/ 0 w 1635"/>
                <a:gd name="T49" fmla="*/ 0 h 3088"/>
                <a:gd name="T50" fmla="*/ 0 w 1635"/>
                <a:gd name="T51" fmla="*/ 0 h 3088"/>
                <a:gd name="T52" fmla="*/ 0 w 1635"/>
                <a:gd name="T53" fmla="*/ 0 h 3088"/>
                <a:gd name="T54" fmla="*/ 0 w 1635"/>
                <a:gd name="T55" fmla="*/ 0 h 3088"/>
                <a:gd name="T56" fmla="*/ 0 w 1635"/>
                <a:gd name="T57" fmla="*/ 0 h 3088"/>
                <a:gd name="T58" fmla="*/ 0 w 1635"/>
                <a:gd name="T59" fmla="*/ 0 h 3088"/>
                <a:gd name="T60" fmla="*/ 0 w 1635"/>
                <a:gd name="T61" fmla="*/ 0 h 3088"/>
                <a:gd name="T62" fmla="*/ 0 w 1635"/>
                <a:gd name="T63" fmla="*/ 0 h 3088"/>
                <a:gd name="T64" fmla="*/ 0 w 1635"/>
                <a:gd name="T65" fmla="*/ 0 h 3088"/>
                <a:gd name="T66" fmla="*/ 0 w 1635"/>
                <a:gd name="T67" fmla="*/ 0 h 3088"/>
                <a:gd name="T68" fmla="*/ 0 w 1635"/>
                <a:gd name="T69" fmla="*/ 0 h 3088"/>
                <a:gd name="T70" fmla="*/ 0 w 1635"/>
                <a:gd name="T71" fmla="*/ 0 h 3088"/>
                <a:gd name="T72" fmla="*/ 0 w 1635"/>
                <a:gd name="T73" fmla="*/ 0 h 3088"/>
                <a:gd name="T74" fmla="*/ 0 w 1635"/>
                <a:gd name="T75" fmla="*/ 0 h 3088"/>
                <a:gd name="T76" fmla="*/ 0 w 1635"/>
                <a:gd name="T77" fmla="*/ 0 h 3088"/>
                <a:gd name="T78" fmla="*/ 0 w 1635"/>
                <a:gd name="T79" fmla="*/ 0 h 3088"/>
                <a:gd name="T80" fmla="*/ 0 w 1635"/>
                <a:gd name="T81" fmla="*/ 0 h 3088"/>
                <a:gd name="T82" fmla="*/ 0 w 1635"/>
                <a:gd name="T83" fmla="*/ 0 h 3088"/>
                <a:gd name="T84" fmla="*/ 0 w 1635"/>
                <a:gd name="T85" fmla="*/ 0 h 3088"/>
                <a:gd name="T86" fmla="*/ 0 w 1635"/>
                <a:gd name="T87" fmla="*/ 0 h 3088"/>
                <a:gd name="T88" fmla="*/ 0 w 1635"/>
                <a:gd name="T89" fmla="*/ 0 h 3088"/>
                <a:gd name="T90" fmla="*/ 0 w 1635"/>
                <a:gd name="T91" fmla="*/ 0 h 3088"/>
                <a:gd name="T92" fmla="*/ 0 w 1635"/>
                <a:gd name="T93" fmla="*/ 0 h 3088"/>
                <a:gd name="T94" fmla="*/ 0 w 1635"/>
                <a:gd name="T95" fmla="*/ 0 h 3088"/>
                <a:gd name="T96" fmla="*/ 0 w 1635"/>
                <a:gd name="T97" fmla="*/ 0 h 3088"/>
                <a:gd name="T98" fmla="*/ 0 w 1635"/>
                <a:gd name="T99" fmla="*/ 0 h 3088"/>
                <a:gd name="T100" fmla="*/ 0 w 1635"/>
                <a:gd name="T101" fmla="*/ 0 h 3088"/>
                <a:gd name="T102" fmla="*/ 0 w 1635"/>
                <a:gd name="T103" fmla="*/ 0 h 3088"/>
                <a:gd name="T104" fmla="*/ 0 w 1635"/>
                <a:gd name="T105" fmla="*/ 0 h 3088"/>
                <a:gd name="T106" fmla="*/ 0 w 1635"/>
                <a:gd name="T107" fmla="*/ 0 h 3088"/>
                <a:gd name="T108" fmla="*/ 0 w 1635"/>
                <a:gd name="T109" fmla="*/ 0 h 3088"/>
                <a:gd name="T110" fmla="*/ 0 w 1635"/>
                <a:gd name="T111" fmla="*/ 0 h 3088"/>
                <a:gd name="T112" fmla="*/ 0 w 1635"/>
                <a:gd name="T113" fmla="*/ 0 h 3088"/>
                <a:gd name="T114" fmla="*/ 0 w 1635"/>
                <a:gd name="T115" fmla="*/ 0 h 3088"/>
                <a:gd name="T116" fmla="*/ 0 w 1635"/>
                <a:gd name="T117" fmla="*/ 0 h 3088"/>
                <a:gd name="T118" fmla="*/ 0 w 1635"/>
                <a:gd name="T119" fmla="*/ 0 h 3088"/>
                <a:gd name="T120" fmla="*/ 0 w 1635"/>
                <a:gd name="T121" fmla="*/ 0 h 3088"/>
                <a:gd name="T122" fmla="*/ 0 w 1635"/>
                <a:gd name="T123" fmla="*/ 0 h 3088"/>
                <a:gd name="T124" fmla="*/ 0 w 1635"/>
                <a:gd name="T125" fmla="*/ 0 h 308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35"/>
                <a:gd name="T190" fmla="*/ 0 h 3088"/>
                <a:gd name="T191" fmla="*/ 1635 w 1635"/>
                <a:gd name="T192" fmla="*/ 3088 h 308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35" h="3088">
                  <a:moveTo>
                    <a:pt x="320" y="232"/>
                  </a:moveTo>
                  <a:lnTo>
                    <a:pt x="359" y="184"/>
                  </a:lnTo>
                  <a:lnTo>
                    <a:pt x="391" y="143"/>
                  </a:lnTo>
                  <a:lnTo>
                    <a:pt x="420" y="111"/>
                  </a:lnTo>
                  <a:lnTo>
                    <a:pt x="443" y="84"/>
                  </a:lnTo>
                  <a:lnTo>
                    <a:pt x="464" y="65"/>
                  </a:lnTo>
                  <a:lnTo>
                    <a:pt x="483" y="49"/>
                  </a:lnTo>
                  <a:lnTo>
                    <a:pt x="501" y="38"/>
                  </a:lnTo>
                  <a:lnTo>
                    <a:pt x="518" y="30"/>
                  </a:lnTo>
                  <a:lnTo>
                    <a:pt x="535" y="26"/>
                  </a:lnTo>
                  <a:lnTo>
                    <a:pt x="552" y="23"/>
                  </a:lnTo>
                  <a:lnTo>
                    <a:pt x="570" y="23"/>
                  </a:lnTo>
                  <a:lnTo>
                    <a:pt x="591" y="23"/>
                  </a:lnTo>
                  <a:lnTo>
                    <a:pt x="616" y="21"/>
                  </a:lnTo>
                  <a:lnTo>
                    <a:pt x="645" y="21"/>
                  </a:lnTo>
                  <a:lnTo>
                    <a:pt x="677" y="17"/>
                  </a:lnTo>
                  <a:lnTo>
                    <a:pt x="714" y="13"/>
                  </a:lnTo>
                  <a:lnTo>
                    <a:pt x="735" y="7"/>
                  </a:lnTo>
                  <a:lnTo>
                    <a:pt x="756" y="3"/>
                  </a:lnTo>
                  <a:lnTo>
                    <a:pt x="775" y="0"/>
                  </a:lnTo>
                  <a:lnTo>
                    <a:pt x="796" y="0"/>
                  </a:lnTo>
                  <a:lnTo>
                    <a:pt x="815" y="0"/>
                  </a:lnTo>
                  <a:lnTo>
                    <a:pt x="837" y="0"/>
                  </a:lnTo>
                  <a:lnTo>
                    <a:pt x="856" y="1"/>
                  </a:lnTo>
                  <a:lnTo>
                    <a:pt x="875" y="5"/>
                  </a:lnTo>
                  <a:lnTo>
                    <a:pt x="913" y="15"/>
                  </a:lnTo>
                  <a:lnTo>
                    <a:pt x="952" y="26"/>
                  </a:lnTo>
                  <a:lnTo>
                    <a:pt x="988" y="42"/>
                  </a:lnTo>
                  <a:lnTo>
                    <a:pt x="1027" y="59"/>
                  </a:lnTo>
                  <a:lnTo>
                    <a:pt x="1063" y="80"/>
                  </a:lnTo>
                  <a:lnTo>
                    <a:pt x="1099" y="101"/>
                  </a:lnTo>
                  <a:lnTo>
                    <a:pt x="1134" y="124"/>
                  </a:lnTo>
                  <a:lnTo>
                    <a:pt x="1169" y="147"/>
                  </a:lnTo>
                  <a:lnTo>
                    <a:pt x="1238" y="193"/>
                  </a:lnTo>
                  <a:lnTo>
                    <a:pt x="1305" y="238"/>
                  </a:lnTo>
                  <a:lnTo>
                    <a:pt x="1316" y="245"/>
                  </a:lnTo>
                  <a:lnTo>
                    <a:pt x="1326" y="253"/>
                  </a:lnTo>
                  <a:lnTo>
                    <a:pt x="1334" y="261"/>
                  </a:lnTo>
                  <a:lnTo>
                    <a:pt x="1339" y="270"/>
                  </a:lnTo>
                  <a:lnTo>
                    <a:pt x="1351" y="291"/>
                  </a:lnTo>
                  <a:lnTo>
                    <a:pt x="1362" y="312"/>
                  </a:lnTo>
                  <a:lnTo>
                    <a:pt x="1368" y="322"/>
                  </a:lnTo>
                  <a:lnTo>
                    <a:pt x="1374" y="332"/>
                  </a:lnTo>
                  <a:lnTo>
                    <a:pt x="1380" y="341"/>
                  </a:lnTo>
                  <a:lnTo>
                    <a:pt x="1387" y="347"/>
                  </a:lnTo>
                  <a:lnTo>
                    <a:pt x="1397" y="355"/>
                  </a:lnTo>
                  <a:lnTo>
                    <a:pt x="1407" y="358"/>
                  </a:lnTo>
                  <a:lnTo>
                    <a:pt x="1418" y="362"/>
                  </a:lnTo>
                  <a:lnTo>
                    <a:pt x="1432" y="362"/>
                  </a:lnTo>
                  <a:lnTo>
                    <a:pt x="1432" y="372"/>
                  </a:lnTo>
                  <a:lnTo>
                    <a:pt x="1430" y="382"/>
                  </a:lnTo>
                  <a:lnTo>
                    <a:pt x="1428" y="389"/>
                  </a:lnTo>
                  <a:lnTo>
                    <a:pt x="1426" y="399"/>
                  </a:lnTo>
                  <a:lnTo>
                    <a:pt x="1422" y="406"/>
                  </a:lnTo>
                  <a:lnTo>
                    <a:pt x="1420" y="414"/>
                  </a:lnTo>
                  <a:lnTo>
                    <a:pt x="1416" y="420"/>
                  </a:lnTo>
                  <a:lnTo>
                    <a:pt x="1414" y="428"/>
                  </a:lnTo>
                  <a:lnTo>
                    <a:pt x="1407" y="429"/>
                  </a:lnTo>
                  <a:lnTo>
                    <a:pt x="1397" y="429"/>
                  </a:lnTo>
                  <a:lnTo>
                    <a:pt x="1391" y="429"/>
                  </a:lnTo>
                  <a:lnTo>
                    <a:pt x="1384" y="429"/>
                  </a:lnTo>
                  <a:lnTo>
                    <a:pt x="1376" y="429"/>
                  </a:lnTo>
                  <a:lnTo>
                    <a:pt x="1370" y="428"/>
                  </a:lnTo>
                  <a:lnTo>
                    <a:pt x="1362" y="428"/>
                  </a:lnTo>
                  <a:lnTo>
                    <a:pt x="1353" y="428"/>
                  </a:lnTo>
                  <a:lnTo>
                    <a:pt x="1349" y="437"/>
                  </a:lnTo>
                  <a:lnTo>
                    <a:pt x="1343" y="449"/>
                  </a:lnTo>
                  <a:lnTo>
                    <a:pt x="1339" y="456"/>
                  </a:lnTo>
                  <a:lnTo>
                    <a:pt x="1334" y="464"/>
                  </a:lnTo>
                  <a:lnTo>
                    <a:pt x="1328" y="472"/>
                  </a:lnTo>
                  <a:lnTo>
                    <a:pt x="1320" y="477"/>
                  </a:lnTo>
                  <a:lnTo>
                    <a:pt x="1313" y="483"/>
                  </a:lnTo>
                  <a:lnTo>
                    <a:pt x="1303" y="491"/>
                  </a:lnTo>
                  <a:lnTo>
                    <a:pt x="1293" y="485"/>
                  </a:lnTo>
                  <a:lnTo>
                    <a:pt x="1280" y="479"/>
                  </a:lnTo>
                  <a:lnTo>
                    <a:pt x="1265" y="472"/>
                  </a:lnTo>
                  <a:lnTo>
                    <a:pt x="1249" y="466"/>
                  </a:lnTo>
                  <a:lnTo>
                    <a:pt x="1234" y="460"/>
                  </a:lnTo>
                  <a:lnTo>
                    <a:pt x="1218" y="456"/>
                  </a:lnTo>
                  <a:lnTo>
                    <a:pt x="1211" y="454"/>
                  </a:lnTo>
                  <a:lnTo>
                    <a:pt x="1205" y="454"/>
                  </a:lnTo>
                  <a:lnTo>
                    <a:pt x="1199" y="456"/>
                  </a:lnTo>
                  <a:lnTo>
                    <a:pt x="1194" y="458"/>
                  </a:lnTo>
                  <a:lnTo>
                    <a:pt x="1194" y="453"/>
                  </a:lnTo>
                  <a:lnTo>
                    <a:pt x="1194" y="445"/>
                  </a:lnTo>
                  <a:lnTo>
                    <a:pt x="1192" y="435"/>
                  </a:lnTo>
                  <a:lnTo>
                    <a:pt x="1192" y="426"/>
                  </a:lnTo>
                  <a:lnTo>
                    <a:pt x="1190" y="418"/>
                  </a:lnTo>
                  <a:lnTo>
                    <a:pt x="1190" y="408"/>
                  </a:lnTo>
                  <a:lnTo>
                    <a:pt x="1188" y="401"/>
                  </a:lnTo>
                  <a:lnTo>
                    <a:pt x="1188" y="395"/>
                  </a:lnTo>
                  <a:lnTo>
                    <a:pt x="1180" y="395"/>
                  </a:lnTo>
                  <a:lnTo>
                    <a:pt x="1171" y="397"/>
                  </a:lnTo>
                  <a:lnTo>
                    <a:pt x="1163" y="399"/>
                  </a:lnTo>
                  <a:lnTo>
                    <a:pt x="1155" y="401"/>
                  </a:lnTo>
                  <a:lnTo>
                    <a:pt x="1147" y="406"/>
                  </a:lnTo>
                  <a:lnTo>
                    <a:pt x="1142" y="412"/>
                  </a:lnTo>
                  <a:lnTo>
                    <a:pt x="1134" y="418"/>
                  </a:lnTo>
                  <a:lnTo>
                    <a:pt x="1126" y="428"/>
                  </a:lnTo>
                  <a:lnTo>
                    <a:pt x="1128" y="437"/>
                  </a:lnTo>
                  <a:lnTo>
                    <a:pt x="1130" y="447"/>
                  </a:lnTo>
                  <a:lnTo>
                    <a:pt x="1132" y="456"/>
                  </a:lnTo>
                  <a:lnTo>
                    <a:pt x="1136" y="466"/>
                  </a:lnTo>
                  <a:lnTo>
                    <a:pt x="1146" y="483"/>
                  </a:lnTo>
                  <a:lnTo>
                    <a:pt x="1157" y="501"/>
                  </a:lnTo>
                  <a:lnTo>
                    <a:pt x="1169" y="518"/>
                  </a:lnTo>
                  <a:lnTo>
                    <a:pt x="1178" y="535"/>
                  </a:lnTo>
                  <a:lnTo>
                    <a:pt x="1182" y="545"/>
                  </a:lnTo>
                  <a:lnTo>
                    <a:pt x="1186" y="552"/>
                  </a:lnTo>
                  <a:lnTo>
                    <a:pt x="1188" y="560"/>
                  </a:lnTo>
                  <a:lnTo>
                    <a:pt x="1188" y="570"/>
                  </a:lnTo>
                  <a:lnTo>
                    <a:pt x="1174" y="577"/>
                  </a:lnTo>
                  <a:lnTo>
                    <a:pt x="1159" y="583"/>
                  </a:lnTo>
                  <a:lnTo>
                    <a:pt x="1144" y="589"/>
                  </a:lnTo>
                  <a:lnTo>
                    <a:pt x="1126" y="593"/>
                  </a:lnTo>
                  <a:lnTo>
                    <a:pt x="1111" y="598"/>
                  </a:lnTo>
                  <a:lnTo>
                    <a:pt x="1096" y="606"/>
                  </a:lnTo>
                  <a:lnTo>
                    <a:pt x="1080" y="618"/>
                  </a:lnTo>
                  <a:lnTo>
                    <a:pt x="1067" y="633"/>
                  </a:lnTo>
                  <a:lnTo>
                    <a:pt x="1067" y="648"/>
                  </a:lnTo>
                  <a:lnTo>
                    <a:pt x="1069" y="662"/>
                  </a:lnTo>
                  <a:lnTo>
                    <a:pt x="1073" y="675"/>
                  </a:lnTo>
                  <a:lnTo>
                    <a:pt x="1075" y="689"/>
                  </a:lnTo>
                  <a:lnTo>
                    <a:pt x="1078" y="702"/>
                  </a:lnTo>
                  <a:lnTo>
                    <a:pt x="1082" y="717"/>
                  </a:lnTo>
                  <a:lnTo>
                    <a:pt x="1084" y="731"/>
                  </a:lnTo>
                  <a:lnTo>
                    <a:pt x="1084" y="746"/>
                  </a:lnTo>
                  <a:lnTo>
                    <a:pt x="1076" y="756"/>
                  </a:lnTo>
                  <a:lnTo>
                    <a:pt x="1069" y="764"/>
                  </a:lnTo>
                  <a:lnTo>
                    <a:pt x="1061" y="769"/>
                  </a:lnTo>
                  <a:lnTo>
                    <a:pt x="1053" y="775"/>
                  </a:lnTo>
                  <a:lnTo>
                    <a:pt x="1046" y="779"/>
                  </a:lnTo>
                  <a:lnTo>
                    <a:pt x="1038" y="781"/>
                  </a:lnTo>
                  <a:lnTo>
                    <a:pt x="1030" y="781"/>
                  </a:lnTo>
                  <a:lnTo>
                    <a:pt x="1023" y="781"/>
                  </a:lnTo>
                  <a:lnTo>
                    <a:pt x="1009" y="779"/>
                  </a:lnTo>
                  <a:lnTo>
                    <a:pt x="994" y="771"/>
                  </a:lnTo>
                  <a:lnTo>
                    <a:pt x="980" y="762"/>
                  </a:lnTo>
                  <a:lnTo>
                    <a:pt x="965" y="750"/>
                  </a:lnTo>
                  <a:lnTo>
                    <a:pt x="938" y="719"/>
                  </a:lnTo>
                  <a:lnTo>
                    <a:pt x="909" y="687"/>
                  </a:lnTo>
                  <a:lnTo>
                    <a:pt x="896" y="671"/>
                  </a:lnTo>
                  <a:lnTo>
                    <a:pt x="881" y="656"/>
                  </a:lnTo>
                  <a:lnTo>
                    <a:pt x="867" y="644"/>
                  </a:lnTo>
                  <a:lnTo>
                    <a:pt x="852" y="633"/>
                  </a:lnTo>
                  <a:lnTo>
                    <a:pt x="840" y="650"/>
                  </a:lnTo>
                  <a:lnTo>
                    <a:pt x="829" y="644"/>
                  </a:lnTo>
                  <a:lnTo>
                    <a:pt x="819" y="641"/>
                  </a:lnTo>
                  <a:lnTo>
                    <a:pt x="810" y="641"/>
                  </a:lnTo>
                  <a:lnTo>
                    <a:pt x="800" y="643"/>
                  </a:lnTo>
                  <a:lnTo>
                    <a:pt x="792" y="648"/>
                  </a:lnTo>
                  <a:lnTo>
                    <a:pt x="785" y="654"/>
                  </a:lnTo>
                  <a:lnTo>
                    <a:pt x="777" y="662"/>
                  </a:lnTo>
                  <a:lnTo>
                    <a:pt x="771" y="671"/>
                  </a:lnTo>
                  <a:lnTo>
                    <a:pt x="758" y="692"/>
                  </a:lnTo>
                  <a:lnTo>
                    <a:pt x="746" y="714"/>
                  </a:lnTo>
                  <a:lnTo>
                    <a:pt x="735" y="735"/>
                  </a:lnTo>
                  <a:lnTo>
                    <a:pt x="723" y="752"/>
                  </a:lnTo>
                  <a:lnTo>
                    <a:pt x="700" y="752"/>
                  </a:lnTo>
                  <a:lnTo>
                    <a:pt x="503" y="1111"/>
                  </a:lnTo>
                  <a:lnTo>
                    <a:pt x="491" y="1111"/>
                  </a:lnTo>
                  <a:lnTo>
                    <a:pt x="478" y="1109"/>
                  </a:lnTo>
                  <a:lnTo>
                    <a:pt x="464" y="1105"/>
                  </a:lnTo>
                  <a:lnTo>
                    <a:pt x="451" y="1099"/>
                  </a:lnTo>
                  <a:lnTo>
                    <a:pt x="418" y="1086"/>
                  </a:lnTo>
                  <a:lnTo>
                    <a:pt x="384" y="1073"/>
                  </a:lnTo>
                  <a:lnTo>
                    <a:pt x="351" y="1057"/>
                  </a:lnTo>
                  <a:lnTo>
                    <a:pt x="318" y="1044"/>
                  </a:lnTo>
                  <a:lnTo>
                    <a:pt x="305" y="1040"/>
                  </a:lnTo>
                  <a:lnTo>
                    <a:pt x="289" y="1034"/>
                  </a:lnTo>
                  <a:lnTo>
                    <a:pt x="278" y="1032"/>
                  </a:lnTo>
                  <a:lnTo>
                    <a:pt x="266" y="1032"/>
                  </a:lnTo>
                  <a:lnTo>
                    <a:pt x="251" y="1017"/>
                  </a:lnTo>
                  <a:lnTo>
                    <a:pt x="240" y="1002"/>
                  </a:lnTo>
                  <a:lnTo>
                    <a:pt x="228" y="982"/>
                  </a:lnTo>
                  <a:lnTo>
                    <a:pt x="218" y="961"/>
                  </a:lnTo>
                  <a:lnTo>
                    <a:pt x="211" y="938"/>
                  </a:lnTo>
                  <a:lnTo>
                    <a:pt x="203" y="913"/>
                  </a:lnTo>
                  <a:lnTo>
                    <a:pt x="199" y="886"/>
                  </a:lnTo>
                  <a:lnTo>
                    <a:pt x="195" y="859"/>
                  </a:lnTo>
                  <a:lnTo>
                    <a:pt x="193" y="831"/>
                  </a:lnTo>
                  <a:lnTo>
                    <a:pt x="192" y="800"/>
                  </a:lnTo>
                  <a:lnTo>
                    <a:pt x="192" y="769"/>
                  </a:lnTo>
                  <a:lnTo>
                    <a:pt x="193" y="739"/>
                  </a:lnTo>
                  <a:lnTo>
                    <a:pt x="197" y="673"/>
                  </a:lnTo>
                  <a:lnTo>
                    <a:pt x="207" y="608"/>
                  </a:lnTo>
                  <a:lnTo>
                    <a:pt x="218" y="545"/>
                  </a:lnTo>
                  <a:lnTo>
                    <a:pt x="232" y="481"/>
                  </a:lnTo>
                  <a:lnTo>
                    <a:pt x="245" y="422"/>
                  </a:lnTo>
                  <a:lnTo>
                    <a:pt x="261" y="368"/>
                  </a:lnTo>
                  <a:lnTo>
                    <a:pt x="278" y="322"/>
                  </a:lnTo>
                  <a:lnTo>
                    <a:pt x="293" y="282"/>
                  </a:lnTo>
                  <a:lnTo>
                    <a:pt x="307" y="251"/>
                  </a:lnTo>
                  <a:lnTo>
                    <a:pt x="320" y="232"/>
                  </a:lnTo>
                  <a:close/>
                  <a:moveTo>
                    <a:pt x="871" y="681"/>
                  </a:moveTo>
                  <a:lnTo>
                    <a:pt x="873" y="683"/>
                  </a:lnTo>
                  <a:lnTo>
                    <a:pt x="877" y="685"/>
                  </a:lnTo>
                  <a:lnTo>
                    <a:pt x="881" y="689"/>
                  </a:lnTo>
                  <a:lnTo>
                    <a:pt x="883" y="692"/>
                  </a:lnTo>
                  <a:lnTo>
                    <a:pt x="886" y="698"/>
                  </a:lnTo>
                  <a:lnTo>
                    <a:pt x="890" y="702"/>
                  </a:lnTo>
                  <a:lnTo>
                    <a:pt x="892" y="704"/>
                  </a:lnTo>
                  <a:lnTo>
                    <a:pt x="896" y="706"/>
                  </a:lnTo>
                  <a:lnTo>
                    <a:pt x="896" y="708"/>
                  </a:lnTo>
                  <a:lnTo>
                    <a:pt x="896" y="712"/>
                  </a:lnTo>
                  <a:lnTo>
                    <a:pt x="898" y="714"/>
                  </a:lnTo>
                  <a:lnTo>
                    <a:pt x="898" y="717"/>
                  </a:lnTo>
                  <a:lnTo>
                    <a:pt x="900" y="719"/>
                  </a:lnTo>
                  <a:lnTo>
                    <a:pt x="900" y="723"/>
                  </a:lnTo>
                  <a:lnTo>
                    <a:pt x="902" y="727"/>
                  </a:lnTo>
                  <a:lnTo>
                    <a:pt x="902" y="729"/>
                  </a:lnTo>
                  <a:lnTo>
                    <a:pt x="902" y="733"/>
                  </a:lnTo>
                  <a:lnTo>
                    <a:pt x="900" y="737"/>
                  </a:lnTo>
                  <a:lnTo>
                    <a:pt x="900" y="740"/>
                  </a:lnTo>
                  <a:lnTo>
                    <a:pt x="898" y="744"/>
                  </a:lnTo>
                  <a:lnTo>
                    <a:pt x="898" y="748"/>
                  </a:lnTo>
                  <a:lnTo>
                    <a:pt x="896" y="750"/>
                  </a:lnTo>
                  <a:lnTo>
                    <a:pt x="896" y="752"/>
                  </a:lnTo>
                  <a:lnTo>
                    <a:pt x="888" y="762"/>
                  </a:lnTo>
                  <a:lnTo>
                    <a:pt x="886" y="764"/>
                  </a:lnTo>
                  <a:lnTo>
                    <a:pt x="884" y="765"/>
                  </a:lnTo>
                  <a:lnTo>
                    <a:pt x="881" y="767"/>
                  </a:lnTo>
                  <a:lnTo>
                    <a:pt x="877" y="769"/>
                  </a:lnTo>
                  <a:lnTo>
                    <a:pt x="873" y="771"/>
                  </a:lnTo>
                  <a:lnTo>
                    <a:pt x="871" y="771"/>
                  </a:lnTo>
                  <a:lnTo>
                    <a:pt x="867" y="773"/>
                  </a:lnTo>
                  <a:lnTo>
                    <a:pt x="865" y="777"/>
                  </a:lnTo>
                  <a:lnTo>
                    <a:pt x="861" y="765"/>
                  </a:lnTo>
                  <a:lnTo>
                    <a:pt x="861" y="758"/>
                  </a:lnTo>
                  <a:lnTo>
                    <a:pt x="863" y="750"/>
                  </a:lnTo>
                  <a:lnTo>
                    <a:pt x="865" y="744"/>
                  </a:lnTo>
                  <a:lnTo>
                    <a:pt x="871" y="739"/>
                  </a:lnTo>
                  <a:lnTo>
                    <a:pt x="877" y="735"/>
                  </a:lnTo>
                  <a:lnTo>
                    <a:pt x="883" y="733"/>
                  </a:lnTo>
                  <a:lnTo>
                    <a:pt x="888" y="729"/>
                  </a:lnTo>
                  <a:lnTo>
                    <a:pt x="888" y="723"/>
                  </a:lnTo>
                  <a:lnTo>
                    <a:pt x="886" y="716"/>
                  </a:lnTo>
                  <a:lnTo>
                    <a:pt x="883" y="710"/>
                  </a:lnTo>
                  <a:lnTo>
                    <a:pt x="881" y="702"/>
                  </a:lnTo>
                  <a:lnTo>
                    <a:pt x="877" y="696"/>
                  </a:lnTo>
                  <a:lnTo>
                    <a:pt x="875" y="691"/>
                  </a:lnTo>
                  <a:lnTo>
                    <a:pt x="871" y="685"/>
                  </a:lnTo>
                  <a:lnTo>
                    <a:pt x="871" y="681"/>
                  </a:lnTo>
                  <a:close/>
                  <a:moveTo>
                    <a:pt x="908" y="777"/>
                  </a:moveTo>
                  <a:lnTo>
                    <a:pt x="902" y="781"/>
                  </a:lnTo>
                  <a:lnTo>
                    <a:pt x="896" y="783"/>
                  </a:lnTo>
                  <a:lnTo>
                    <a:pt x="890" y="787"/>
                  </a:lnTo>
                  <a:lnTo>
                    <a:pt x="886" y="792"/>
                  </a:lnTo>
                  <a:lnTo>
                    <a:pt x="883" y="798"/>
                  </a:lnTo>
                  <a:lnTo>
                    <a:pt x="881" y="804"/>
                  </a:lnTo>
                  <a:lnTo>
                    <a:pt x="879" y="813"/>
                  </a:lnTo>
                  <a:lnTo>
                    <a:pt x="877" y="825"/>
                  </a:lnTo>
                  <a:lnTo>
                    <a:pt x="881" y="825"/>
                  </a:lnTo>
                  <a:lnTo>
                    <a:pt x="884" y="825"/>
                  </a:lnTo>
                  <a:lnTo>
                    <a:pt x="886" y="827"/>
                  </a:lnTo>
                  <a:lnTo>
                    <a:pt x="890" y="827"/>
                  </a:lnTo>
                  <a:lnTo>
                    <a:pt x="892" y="829"/>
                  </a:lnTo>
                  <a:lnTo>
                    <a:pt x="894" y="827"/>
                  </a:lnTo>
                  <a:lnTo>
                    <a:pt x="898" y="827"/>
                  </a:lnTo>
                  <a:lnTo>
                    <a:pt x="902" y="825"/>
                  </a:lnTo>
                  <a:lnTo>
                    <a:pt x="906" y="829"/>
                  </a:lnTo>
                  <a:lnTo>
                    <a:pt x="911" y="835"/>
                  </a:lnTo>
                  <a:lnTo>
                    <a:pt x="915" y="836"/>
                  </a:lnTo>
                  <a:lnTo>
                    <a:pt x="919" y="840"/>
                  </a:lnTo>
                  <a:lnTo>
                    <a:pt x="925" y="844"/>
                  </a:lnTo>
                  <a:lnTo>
                    <a:pt x="929" y="846"/>
                  </a:lnTo>
                  <a:lnTo>
                    <a:pt x="932" y="852"/>
                  </a:lnTo>
                  <a:lnTo>
                    <a:pt x="938" y="856"/>
                  </a:lnTo>
                  <a:lnTo>
                    <a:pt x="938" y="848"/>
                  </a:lnTo>
                  <a:lnTo>
                    <a:pt x="936" y="842"/>
                  </a:lnTo>
                  <a:lnTo>
                    <a:pt x="934" y="838"/>
                  </a:lnTo>
                  <a:lnTo>
                    <a:pt x="929" y="833"/>
                  </a:lnTo>
                  <a:lnTo>
                    <a:pt x="925" y="831"/>
                  </a:lnTo>
                  <a:lnTo>
                    <a:pt x="919" y="827"/>
                  </a:lnTo>
                  <a:lnTo>
                    <a:pt x="913" y="821"/>
                  </a:lnTo>
                  <a:lnTo>
                    <a:pt x="908" y="817"/>
                  </a:lnTo>
                  <a:lnTo>
                    <a:pt x="908" y="813"/>
                  </a:lnTo>
                  <a:lnTo>
                    <a:pt x="908" y="810"/>
                  </a:lnTo>
                  <a:lnTo>
                    <a:pt x="909" y="806"/>
                  </a:lnTo>
                  <a:lnTo>
                    <a:pt x="909" y="800"/>
                  </a:lnTo>
                  <a:lnTo>
                    <a:pt x="911" y="794"/>
                  </a:lnTo>
                  <a:lnTo>
                    <a:pt x="913" y="788"/>
                  </a:lnTo>
                  <a:lnTo>
                    <a:pt x="913" y="783"/>
                  </a:lnTo>
                  <a:lnTo>
                    <a:pt x="913" y="777"/>
                  </a:lnTo>
                  <a:lnTo>
                    <a:pt x="911" y="777"/>
                  </a:lnTo>
                  <a:lnTo>
                    <a:pt x="909" y="779"/>
                  </a:lnTo>
                  <a:lnTo>
                    <a:pt x="908" y="779"/>
                  </a:lnTo>
                  <a:lnTo>
                    <a:pt x="906" y="781"/>
                  </a:lnTo>
                  <a:lnTo>
                    <a:pt x="906" y="779"/>
                  </a:lnTo>
                  <a:lnTo>
                    <a:pt x="908" y="777"/>
                  </a:lnTo>
                  <a:close/>
                  <a:moveTo>
                    <a:pt x="902" y="934"/>
                  </a:moveTo>
                  <a:lnTo>
                    <a:pt x="902" y="959"/>
                  </a:lnTo>
                  <a:lnTo>
                    <a:pt x="900" y="984"/>
                  </a:lnTo>
                  <a:lnTo>
                    <a:pt x="898" y="1009"/>
                  </a:lnTo>
                  <a:lnTo>
                    <a:pt x="896" y="1036"/>
                  </a:lnTo>
                  <a:lnTo>
                    <a:pt x="894" y="1061"/>
                  </a:lnTo>
                  <a:lnTo>
                    <a:pt x="892" y="1086"/>
                  </a:lnTo>
                  <a:lnTo>
                    <a:pt x="890" y="1111"/>
                  </a:lnTo>
                  <a:lnTo>
                    <a:pt x="890" y="1134"/>
                  </a:lnTo>
                  <a:lnTo>
                    <a:pt x="906" y="1155"/>
                  </a:lnTo>
                  <a:lnTo>
                    <a:pt x="925" y="1176"/>
                  </a:lnTo>
                  <a:lnTo>
                    <a:pt x="944" y="1197"/>
                  </a:lnTo>
                  <a:lnTo>
                    <a:pt x="965" y="1218"/>
                  </a:lnTo>
                  <a:lnTo>
                    <a:pt x="988" y="1238"/>
                  </a:lnTo>
                  <a:lnTo>
                    <a:pt x="1011" y="1257"/>
                  </a:lnTo>
                  <a:lnTo>
                    <a:pt x="1034" y="1274"/>
                  </a:lnTo>
                  <a:lnTo>
                    <a:pt x="1059" y="1291"/>
                  </a:lnTo>
                  <a:lnTo>
                    <a:pt x="1084" y="1309"/>
                  </a:lnTo>
                  <a:lnTo>
                    <a:pt x="1109" y="1322"/>
                  </a:lnTo>
                  <a:lnTo>
                    <a:pt x="1134" y="1336"/>
                  </a:lnTo>
                  <a:lnTo>
                    <a:pt x="1159" y="1345"/>
                  </a:lnTo>
                  <a:lnTo>
                    <a:pt x="1184" y="1355"/>
                  </a:lnTo>
                  <a:lnTo>
                    <a:pt x="1209" y="1360"/>
                  </a:lnTo>
                  <a:lnTo>
                    <a:pt x="1232" y="1364"/>
                  </a:lnTo>
                  <a:lnTo>
                    <a:pt x="1255" y="1366"/>
                  </a:lnTo>
                  <a:lnTo>
                    <a:pt x="1240" y="1374"/>
                  </a:lnTo>
                  <a:lnTo>
                    <a:pt x="1222" y="1382"/>
                  </a:lnTo>
                  <a:lnTo>
                    <a:pt x="1207" y="1387"/>
                  </a:lnTo>
                  <a:lnTo>
                    <a:pt x="1190" y="1393"/>
                  </a:lnTo>
                  <a:lnTo>
                    <a:pt x="1171" y="1397"/>
                  </a:lnTo>
                  <a:lnTo>
                    <a:pt x="1151" y="1399"/>
                  </a:lnTo>
                  <a:lnTo>
                    <a:pt x="1132" y="1399"/>
                  </a:lnTo>
                  <a:lnTo>
                    <a:pt x="1109" y="1397"/>
                  </a:lnTo>
                  <a:lnTo>
                    <a:pt x="1090" y="1395"/>
                  </a:lnTo>
                  <a:lnTo>
                    <a:pt x="1069" y="1395"/>
                  </a:lnTo>
                  <a:lnTo>
                    <a:pt x="1046" y="1397"/>
                  </a:lnTo>
                  <a:lnTo>
                    <a:pt x="1023" y="1397"/>
                  </a:lnTo>
                  <a:lnTo>
                    <a:pt x="1000" y="1401"/>
                  </a:lnTo>
                  <a:lnTo>
                    <a:pt x="979" y="1403"/>
                  </a:lnTo>
                  <a:lnTo>
                    <a:pt x="961" y="1403"/>
                  </a:lnTo>
                  <a:lnTo>
                    <a:pt x="948" y="1405"/>
                  </a:lnTo>
                  <a:lnTo>
                    <a:pt x="936" y="1418"/>
                  </a:lnTo>
                  <a:lnTo>
                    <a:pt x="925" y="1426"/>
                  </a:lnTo>
                  <a:lnTo>
                    <a:pt x="915" y="1432"/>
                  </a:lnTo>
                  <a:lnTo>
                    <a:pt x="908" y="1432"/>
                  </a:lnTo>
                  <a:lnTo>
                    <a:pt x="900" y="1428"/>
                  </a:lnTo>
                  <a:lnTo>
                    <a:pt x="894" y="1420"/>
                  </a:lnTo>
                  <a:lnTo>
                    <a:pt x="888" y="1410"/>
                  </a:lnTo>
                  <a:lnTo>
                    <a:pt x="884" y="1399"/>
                  </a:lnTo>
                  <a:lnTo>
                    <a:pt x="879" y="1368"/>
                  </a:lnTo>
                  <a:lnTo>
                    <a:pt x="875" y="1334"/>
                  </a:lnTo>
                  <a:lnTo>
                    <a:pt x="873" y="1297"/>
                  </a:lnTo>
                  <a:lnTo>
                    <a:pt x="871" y="1263"/>
                  </a:lnTo>
                  <a:lnTo>
                    <a:pt x="865" y="1253"/>
                  </a:lnTo>
                  <a:lnTo>
                    <a:pt x="861" y="1243"/>
                  </a:lnTo>
                  <a:lnTo>
                    <a:pt x="858" y="1232"/>
                  </a:lnTo>
                  <a:lnTo>
                    <a:pt x="854" y="1220"/>
                  </a:lnTo>
                  <a:lnTo>
                    <a:pt x="852" y="1197"/>
                  </a:lnTo>
                  <a:lnTo>
                    <a:pt x="852" y="1174"/>
                  </a:lnTo>
                  <a:lnTo>
                    <a:pt x="854" y="1149"/>
                  </a:lnTo>
                  <a:lnTo>
                    <a:pt x="856" y="1124"/>
                  </a:lnTo>
                  <a:lnTo>
                    <a:pt x="858" y="1101"/>
                  </a:lnTo>
                  <a:lnTo>
                    <a:pt x="860" y="1078"/>
                  </a:lnTo>
                  <a:lnTo>
                    <a:pt x="861" y="1074"/>
                  </a:lnTo>
                  <a:lnTo>
                    <a:pt x="863" y="1067"/>
                  </a:lnTo>
                  <a:lnTo>
                    <a:pt x="863" y="1055"/>
                  </a:lnTo>
                  <a:lnTo>
                    <a:pt x="863" y="1044"/>
                  </a:lnTo>
                  <a:lnTo>
                    <a:pt x="863" y="1032"/>
                  </a:lnTo>
                  <a:lnTo>
                    <a:pt x="865" y="1021"/>
                  </a:lnTo>
                  <a:lnTo>
                    <a:pt x="863" y="1009"/>
                  </a:lnTo>
                  <a:lnTo>
                    <a:pt x="863" y="1002"/>
                  </a:lnTo>
                  <a:lnTo>
                    <a:pt x="867" y="998"/>
                  </a:lnTo>
                  <a:lnTo>
                    <a:pt x="871" y="986"/>
                  </a:lnTo>
                  <a:lnTo>
                    <a:pt x="877" y="971"/>
                  </a:lnTo>
                  <a:lnTo>
                    <a:pt x="883" y="954"/>
                  </a:lnTo>
                  <a:lnTo>
                    <a:pt x="888" y="940"/>
                  </a:lnTo>
                  <a:lnTo>
                    <a:pt x="894" y="929"/>
                  </a:lnTo>
                  <a:lnTo>
                    <a:pt x="896" y="927"/>
                  </a:lnTo>
                  <a:lnTo>
                    <a:pt x="898" y="927"/>
                  </a:lnTo>
                  <a:lnTo>
                    <a:pt x="900" y="929"/>
                  </a:lnTo>
                  <a:lnTo>
                    <a:pt x="902" y="934"/>
                  </a:lnTo>
                  <a:close/>
                  <a:moveTo>
                    <a:pt x="1368" y="691"/>
                  </a:moveTo>
                  <a:lnTo>
                    <a:pt x="1380" y="702"/>
                  </a:lnTo>
                  <a:lnTo>
                    <a:pt x="1380" y="717"/>
                  </a:lnTo>
                  <a:lnTo>
                    <a:pt x="1380" y="731"/>
                  </a:lnTo>
                  <a:lnTo>
                    <a:pt x="1355" y="717"/>
                  </a:lnTo>
                  <a:lnTo>
                    <a:pt x="1268" y="702"/>
                  </a:lnTo>
                  <a:lnTo>
                    <a:pt x="1259" y="698"/>
                  </a:lnTo>
                  <a:lnTo>
                    <a:pt x="1368" y="691"/>
                  </a:lnTo>
                  <a:close/>
                  <a:moveTo>
                    <a:pt x="1372" y="1013"/>
                  </a:moveTo>
                  <a:lnTo>
                    <a:pt x="1339" y="1013"/>
                  </a:lnTo>
                  <a:lnTo>
                    <a:pt x="1318" y="1003"/>
                  </a:lnTo>
                  <a:lnTo>
                    <a:pt x="1349" y="990"/>
                  </a:lnTo>
                  <a:lnTo>
                    <a:pt x="1401" y="996"/>
                  </a:lnTo>
                  <a:lnTo>
                    <a:pt x="1395" y="1017"/>
                  </a:lnTo>
                  <a:lnTo>
                    <a:pt x="1359" y="1019"/>
                  </a:lnTo>
                  <a:lnTo>
                    <a:pt x="1372" y="1013"/>
                  </a:lnTo>
                  <a:close/>
                  <a:moveTo>
                    <a:pt x="1263" y="781"/>
                  </a:moveTo>
                  <a:lnTo>
                    <a:pt x="1286" y="811"/>
                  </a:lnTo>
                  <a:lnTo>
                    <a:pt x="1347" y="831"/>
                  </a:lnTo>
                  <a:lnTo>
                    <a:pt x="1293" y="810"/>
                  </a:lnTo>
                  <a:lnTo>
                    <a:pt x="1274" y="787"/>
                  </a:lnTo>
                  <a:lnTo>
                    <a:pt x="1284" y="787"/>
                  </a:lnTo>
                  <a:lnTo>
                    <a:pt x="1297" y="787"/>
                  </a:lnTo>
                  <a:lnTo>
                    <a:pt x="1311" y="787"/>
                  </a:lnTo>
                  <a:lnTo>
                    <a:pt x="1326" y="787"/>
                  </a:lnTo>
                  <a:lnTo>
                    <a:pt x="1339" y="785"/>
                  </a:lnTo>
                  <a:lnTo>
                    <a:pt x="1353" y="783"/>
                  </a:lnTo>
                  <a:lnTo>
                    <a:pt x="1364" y="779"/>
                  </a:lnTo>
                  <a:lnTo>
                    <a:pt x="1372" y="771"/>
                  </a:lnTo>
                  <a:lnTo>
                    <a:pt x="1362" y="773"/>
                  </a:lnTo>
                  <a:lnTo>
                    <a:pt x="1355" y="771"/>
                  </a:lnTo>
                  <a:lnTo>
                    <a:pt x="1349" y="769"/>
                  </a:lnTo>
                  <a:lnTo>
                    <a:pt x="1343" y="767"/>
                  </a:lnTo>
                  <a:lnTo>
                    <a:pt x="1341" y="765"/>
                  </a:lnTo>
                  <a:lnTo>
                    <a:pt x="1338" y="764"/>
                  </a:lnTo>
                  <a:lnTo>
                    <a:pt x="1338" y="762"/>
                  </a:lnTo>
                  <a:lnTo>
                    <a:pt x="1338" y="760"/>
                  </a:lnTo>
                  <a:lnTo>
                    <a:pt x="1330" y="764"/>
                  </a:lnTo>
                  <a:lnTo>
                    <a:pt x="1320" y="767"/>
                  </a:lnTo>
                  <a:lnTo>
                    <a:pt x="1311" y="771"/>
                  </a:lnTo>
                  <a:lnTo>
                    <a:pt x="1299" y="775"/>
                  </a:lnTo>
                  <a:lnTo>
                    <a:pt x="1290" y="777"/>
                  </a:lnTo>
                  <a:lnTo>
                    <a:pt x="1278" y="779"/>
                  </a:lnTo>
                  <a:lnTo>
                    <a:pt x="1270" y="781"/>
                  </a:lnTo>
                  <a:lnTo>
                    <a:pt x="1263" y="781"/>
                  </a:lnTo>
                  <a:close/>
                  <a:moveTo>
                    <a:pt x="295" y="1295"/>
                  </a:moveTo>
                  <a:lnTo>
                    <a:pt x="307" y="1303"/>
                  </a:lnTo>
                  <a:lnTo>
                    <a:pt x="314" y="1311"/>
                  </a:lnTo>
                  <a:lnTo>
                    <a:pt x="316" y="1316"/>
                  </a:lnTo>
                  <a:lnTo>
                    <a:pt x="320" y="1324"/>
                  </a:lnTo>
                  <a:lnTo>
                    <a:pt x="322" y="1328"/>
                  </a:lnTo>
                  <a:lnTo>
                    <a:pt x="326" y="1332"/>
                  </a:lnTo>
                  <a:lnTo>
                    <a:pt x="332" y="1336"/>
                  </a:lnTo>
                  <a:lnTo>
                    <a:pt x="343" y="1336"/>
                  </a:lnTo>
                  <a:lnTo>
                    <a:pt x="332" y="1341"/>
                  </a:lnTo>
                  <a:lnTo>
                    <a:pt x="318" y="1347"/>
                  </a:lnTo>
                  <a:lnTo>
                    <a:pt x="307" y="1349"/>
                  </a:lnTo>
                  <a:lnTo>
                    <a:pt x="291" y="1349"/>
                  </a:lnTo>
                  <a:lnTo>
                    <a:pt x="264" y="1349"/>
                  </a:lnTo>
                  <a:lnTo>
                    <a:pt x="234" y="1347"/>
                  </a:lnTo>
                  <a:lnTo>
                    <a:pt x="220" y="1347"/>
                  </a:lnTo>
                  <a:lnTo>
                    <a:pt x="205" y="1349"/>
                  </a:lnTo>
                  <a:lnTo>
                    <a:pt x="192" y="1349"/>
                  </a:lnTo>
                  <a:lnTo>
                    <a:pt x="176" y="1353"/>
                  </a:lnTo>
                  <a:lnTo>
                    <a:pt x="163" y="1359"/>
                  </a:lnTo>
                  <a:lnTo>
                    <a:pt x="151" y="1366"/>
                  </a:lnTo>
                  <a:lnTo>
                    <a:pt x="138" y="1376"/>
                  </a:lnTo>
                  <a:lnTo>
                    <a:pt x="126" y="1389"/>
                  </a:lnTo>
                  <a:lnTo>
                    <a:pt x="142" y="1389"/>
                  </a:lnTo>
                  <a:lnTo>
                    <a:pt x="155" y="1385"/>
                  </a:lnTo>
                  <a:lnTo>
                    <a:pt x="170" y="1382"/>
                  </a:lnTo>
                  <a:lnTo>
                    <a:pt x="184" y="1376"/>
                  </a:lnTo>
                  <a:lnTo>
                    <a:pt x="211" y="1364"/>
                  </a:lnTo>
                  <a:lnTo>
                    <a:pt x="240" y="1353"/>
                  </a:lnTo>
                  <a:lnTo>
                    <a:pt x="253" y="1347"/>
                  </a:lnTo>
                  <a:lnTo>
                    <a:pt x="268" y="1343"/>
                  </a:lnTo>
                  <a:lnTo>
                    <a:pt x="282" y="1339"/>
                  </a:lnTo>
                  <a:lnTo>
                    <a:pt x="297" y="1339"/>
                  </a:lnTo>
                  <a:lnTo>
                    <a:pt x="311" y="1339"/>
                  </a:lnTo>
                  <a:lnTo>
                    <a:pt x="326" y="1343"/>
                  </a:lnTo>
                  <a:lnTo>
                    <a:pt x="341" y="1349"/>
                  </a:lnTo>
                  <a:lnTo>
                    <a:pt x="359" y="1359"/>
                  </a:lnTo>
                  <a:lnTo>
                    <a:pt x="343" y="1357"/>
                  </a:lnTo>
                  <a:lnTo>
                    <a:pt x="322" y="1357"/>
                  </a:lnTo>
                  <a:lnTo>
                    <a:pt x="297" y="1359"/>
                  </a:lnTo>
                  <a:lnTo>
                    <a:pt x="272" y="1360"/>
                  </a:lnTo>
                  <a:lnTo>
                    <a:pt x="261" y="1362"/>
                  </a:lnTo>
                  <a:lnTo>
                    <a:pt x="249" y="1366"/>
                  </a:lnTo>
                  <a:lnTo>
                    <a:pt x="240" y="1370"/>
                  </a:lnTo>
                  <a:lnTo>
                    <a:pt x="230" y="1374"/>
                  </a:lnTo>
                  <a:lnTo>
                    <a:pt x="222" y="1380"/>
                  </a:lnTo>
                  <a:lnTo>
                    <a:pt x="217" y="1387"/>
                  </a:lnTo>
                  <a:lnTo>
                    <a:pt x="213" y="1395"/>
                  </a:lnTo>
                  <a:lnTo>
                    <a:pt x="211" y="1405"/>
                  </a:lnTo>
                  <a:lnTo>
                    <a:pt x="224" y="1410"/>
                  </a:lnTo>
                  <a:lnTo>
                    <a:pt x="243" y="1412"/>
                  </a:lnTo>
                  <a:lnTo>
                    <a:pt x="263" y="1412"/>
                  </a:lnTo>
                  <a:lnTo>
                    <a:pt x="286" y="1412"/>
                  </a:lnTo>
                  <a:lnTo>
                    <a:pt x="309" y="1410"/>
                  </a:lnTo>
                  <a:lnTo>
                    <a:pt x="332" y="1408"/>
                  </a:lnTo>
                  <a:lnTo>
                    <a:pt x="351" y="1407"/>
                  </a:lnTo>
                  <a:lnTo>
                    <a:pt x="370" y="1405"/>
                  </a:lnTo>
                  <a:lnTo>
                    <a:pt x="347" y="1410"/>
                  </a:lnTo>
                  <a:lnTo>
                    <a:pt x="322" y="1414"/>
                  </a:lnTo>
                  <a:lnTo>
                    <a:pt x="299" y="1418"/>
                  </a:lnTo>
                  <a:lnTo>
                    <a:pt x="276" y="1424"/>
                  </a:lnTo>
                  <a:lnTo>
                    <a:pt x="253" y="1430"/>
                  </a:lnTo>
                  <a:lnTo>
                    <a:pt x="232" y="1441"/>
                  </a:lnTo>
                  <a:lnTo>
                    <a:pt x="222" y="1449"/>
                  </a:lnTo>
                  <a:lnTo>
                    <a:pt x="211" y="1456"/>
                  </a:lnTo>
                  <a:lnTo>
                    <a:pt x="201" y="1466"/>
                  </a:lnTo>
                  <a:lnTo>
                    <a:pt x="193" y="1478"/>
                  </a:lnTo>
                  <a:lnTo>
                    <a:pt x="217" y="1508"/>
                  </a:lnTo>
                  <a:lnTo>
                    <a:pt x="240" y="1506"/>
                  </a:lnTo>
                  <a:lnTo>
                    <a:pt x="264" y="1504"/>
                  </a:lnTo>
                  <a:lnTo>
                    <a:pt x="288" y="1499"/>
                  </a:lnTo>
                  <a:lnTo>
                    <a:pt x="312" y="1493"/>
                  </a:lnTo>
                  <a:lnTo>
                    <a:pt x="337" y="1487"/>
                  </a:lnTo>
                  <a:lnTo>
                    <a:pt x="362" y="1481"/>
                  </a:lnTo>
                  <a:lnTo>
                    <a:pt x="387" y="1478"/>
                  </a:lnTo>
                  <a:lnTo>
                    <a:pt x="412" y="1478"/>
                  </a:lnTo>
                  <a:lnTo>
                    <a:pt x="399" y="1480"/>
                  </a:lnTo>
                  <a:lnTo>
                    <a:pt x="382" y="1483"/>
                  </a:lnTo>
                  <a:lnTo>
                    <a:pt x="366" y="1489"/>
                  </a:lnTo>
                  <a:lnTo>
                    <a:pt x="349" y="1493"/>
                  </a:lnTo>
                  <a:lnTo>
                    <a:pt x="332" y="1495"/>
                  </a:lnTo>
                  <a:lnTo>
                    <a:pt x="314" y="1499"/>
                  </a:lnTo>
                  <a:lnTo>
                    <a:pt x="299" y="1501"/>
                  </a:lnTo>
                  <a:lnTo>
                    <a:pt x="284" y="1501"/>
                  </a:lnTo>
                  <a:lnTo>
                    <a:pt x="303" y="1514"/>
                  </a:lnTo>
                  <a:lnTo>
                    <a:pt x="330" y="1526"/>
                  </a:lnTo>
                  <a:lnTo>
                    <a:pt x="359" y="1537"/>
                  </a:lnTo>
                  <a:lnTo>
                    <a:pt x="389" y="1549"/>
                  </a:lnTo>
                  <a:lnTo>
                    <a:pt x="420" y="1558"/>
                  </a:lnTo>
                  <a:lnTo>
                    <a:pt x="451" y="1566"/>
                  </a:lnTo>
                  <a:lnTo>
                    <a:pt x="476" y="1572"/>
                  </a:lnTo>
                  <a:lnTo>
                    <a:pt x="499" y="1574"/>
                  </a:lnTo>
                  <a:lnTo>
                    <a:pt x="493" y="1572"/>
                  </a:lnTo>
                  <a:lnTo>
                    <a:pt x="489" y="1572"/>
                  </a:lnTo>
                  <a:lnTo>
                    <a:pt x="483" y="1570"/>
                  </a:lnTo>
                  <a:lnTo>
                    <a:pt x="479" y="1568"/>
                  </a:lnTo>
                  <a:lnTo>
                    <a:pt x="476" y="1568"/>
                  </a:lnTo>
                  <a:lnTo>
                    <a:pt x="470" y="1566"/>
                  </a:lnTo>
                  <a:lnTo>
                    <a:pt x="466" y="1564"/>
                  </a:lnTo>
                  <a:lnTo>
                    <a:pt x="460" y="1564"/>
                  </a:lnTo>
                  <a:lnTo>
                    <a:pt x="449" y="1581"/>
                  </a:lnTo>
                  <a:lnTo>
                    <a:pt x="451" y="1600"/>
                  </a:lnTo>
                  <a:lnTo>
                    <a:pt x="453" y="1622"/>
                  </a:lnTo>
                  <a:lnTo>
                    <a:pt x="456" y="1639"/>
                  </a:lnTo>
                  <a:lnTo>
                    <a:pt x="460" y="1658"/>
                  </a:lnTo>
                  <a:lnTo>
                    <a:pt x="468" y="1675"/>
                  </a:lnTo>
                  <a:lnTo>
                    <a:pt x="476" y="1691"/>
                  </a:lnTo>
                  <a:lnTo>
                    <a:pt x="483" y="1708"/>
                  </a:lnTo>
                  <a:lnTo>
                    <a:pt x="493" y="1723"/>
                  </a:lnTo>
                  <a:lnTo>
                    <a:pt x="512" y="1752"/>
                  </a:lnTo>
                  <a:lnTo>
                    <a:pt x="533" y="1781"/>
                  </a:lnTo>
                  <a:lnTo>
                    <a:pt x="556" y="1808"/>
                  </a:lnTo>
                  <a:lnTo>
                    <a:pt x="577" y="1835"/>
                  </a:lnTo>
                  <a:lnTo>
                    <a:pt x="574" y="1833"/>
                  </a:lnTo>
                  <a:lnTo>
                    <a:pt x="568" y="1833"/>
                  </a:lnTo>
                  <a:lnTo>
                    <a:pt x="560" y="1835"/>
                  </a:lnTo>
                  <a:lnTo>
                    <a:pt x="552" y="1838"/>
                  </a:lnTo>
                  <a:lnTo>
                    <a:pt x="533" y="1850"/>
                  </a:lnTo>
                  <a:lnTo>
                    <a:pt x="510" y="1865"/>
                  </a:lnTo>
                  <a:lnTo>
                    <a:pt x="489" y="1883"/>
                  </a:lnTo>
                  <a:lnTo>
                    <a:pt x="466" y="1900"/>
                  </a:lnTo>
                  <a:lnTo>
                    <a:pt x="456" y="1906"/>
                  </a:lnTo>
                  <a:lnTo>
                    <a:pt x="447" y="1909"/>
                  </a:lnTo>
                  <a:lnTo>
                    <a:pt x="437" y="1913"/>
                  </a:lnTo>
                  <a:lnTo>
                    <a:pt x="430" y="1915"/>
                  </a:lnTo>
                  <a:lnTo>
                    <a:pt x="433" y="1915"/>
                  </a:lnTo>
                  <a:lnTo>
                    <a:pt x="435" y="1917"/>
                  </a:lnTo>
                  <a:lnTo>
                    <a:pt x="439" y="1919"/>
                  </a:lnTo>
                  <a:lnTo>
                    <a:pt x="443" y="1923"/>
                  </a:lnTo>
                  <a:lnTo>
                    <a:pt x="445" y="1927"/>
                  </a:lnTo>
                  <a:lnTo>
                    <a:pt x="447" y="1929"/>
                  </a:lnTo>
                  <a:lnTo>
                    <a:pt x="449" y="1931"/>
                  </a:lnTo>
                  <a:lnTo>
                    <a:pt x="449" y="1963"/>
                  </a:lnTo>
                  <a:lnTo>
                    <a:pt x="445" y="1967"/>
                  </a:lnTo>
                  <a:lnTo>
                    <a:pt x="441" y="1971"/>
                  </a:lnTo>
                  <a:lnTo>
                    <a:pt x="437" y="1975"/>
                  </a:lnTo>
                  <a:lnTo>
                    <a:pt x="431" y="1981"/>
                  </a:lnTo>
                  <a:lnTo>
                    <a:pt x="428" y="1986"/>
                  </a:lnTo>
                  <a:lnTo>
                    <a:pt x="426" y="1990"/>
                  </a:lnTo>
                  <a:lnTo>
                    <a:pt x="424" y="1994"/>
                  </a:lnTo>
                  <a:lnTo>
                    <a:pt x="424" y="2011"/>
                  </a:lnTo>
                  <a:lnTo>
                    <a:pt x="428" y="2023"/>
                  </a:lnTo>
                  <a:lnTo>
                    <a:pt x="435" y="2036"/>
                  </a:lnTo>
                  <a:lnTo>
                    <a:pt x="443" y="2048"/>
                  </a:lnTo>
                  <a:lnTo>
                    <a:pt x="455" y="2059"/>
                  </a:lnTo>
                  <a:lnTo>
                    <a:pt x="478" y="2082"/>
                  </a:lnTo>
                  <a:lnTo>
                    <a:pt x="501" y="2107"/>
                  </a:lnTo>
                  <a:lnTo>
                    <a:pt x="512" y="2119"/>
                  </a:lnTo>
                  <a:lnTo>
                    <a:pt x="520" y="2132"/>
                  </a:lnTo>
                  <a:lnTo>
                    <a:pt x="526" y="2146"/>
                  </a:lnTo>
                  <a:lnTo>
                    <a:pt x="529" y="2161"/>
                  </a:lnTo>
                  <a:lnTo>
                    <a:pt x="529" y="2178"/>
                  </a:lnTo>
                  <a:lnTo>
                    <a:pt x="526" y="2196"/>
                  </a:lnTo>
                  <a:lnTo>
                    <a:pt x="518" y="2213"/>
                  </a:lnTo>
                  <a:lnTo>
                    <a:pt x="504" y="2234"/>
                  </a:lnTo>
                  <a:lnTo>
                    <a:pt x="487" y="2215"/>
                  </a:lnTo>
                  <a:lnTo>
                    <a:pt x="468" y="2186"/>
                  </a:lnTo>
                  <a:lnTo>
                    <a:pt x="445" y="2153"/>
                  </a:lnTo>
                  <a:lnTo>
                    <a:pt x="420" y="2117"/>
                  </a:lnTo>
                  <a:lnTo>
                    <a:pt x="407" y="2100"/>
                  </a:lnTo>
                  <a:lnTo>
                    <a:pt x="393" y="2084"/>
                  </a:lnTo>
                  <a:lnTo>
                    <a:pt x="380" y="2069"/>
                  </a:lnTo>
                  <a:lnTo>
                    <a:pt x="368" y="2057"/>
                  </a:lnTo>
                  <a:lnTo>
                    <a:pt x="355" y="2048"/>
                  </a:lnTo>
                  <a:lnTo>
                    <a:pt x="343" y="2042"/>
                  </a:lnTo>
                  <a:lnTo>
                    <a:pt x="337" y="2040"/>
                  </a:lnTo>
                  <a:lnTo>
                    <a:pt x="332" y="2040"/>
                  </a:lnTo>
                  <a:lnTo>
                    <a:pt x="326" y="2040"/>
                  </a:lnTo>
                  <a:lnTo>
                    <a:pt x="320" y="2042"/>
                  </a:lnTo>
                  <a:lnTo>
                    <a:pt x="314" y="2050"/>
                  </a:lnTo>
                  <a:lnTo>
                    <a:pt x="314" y="2053"/>
                  </a:lnTo>
                  <a:lnTo>
                    <a:pt x="316" y="2059"/>
                  </a:lnTo>
                  <a:lnTo>
                    <a:pt x="316" y="2065"/>
                  </a:lnTo>
                  <a:lnTo>
                    <a:pt x="318" y="2071"/>
                  </a:lnTo>
                  <a:lnTo>
                    <a:pt x="318" y="2077"/>
                  </a:lnTo>
                  <a:lnTo>
                    <a:pt x="320" y="2082"/>
                  </a:lnTo>
                  <a:lnTo>
                    <a:pt x="320" y="2086"/>
                  </a:lnTo>
                  <a:lnTo>
                    <a:pt x="320" y="2090"/>
                  </a:lnTo>
                  <a:lnTo>
                    <a:pt x="343" y="2119"/>
                  </a:lnTo>
                  <a:lnTo>
                    <a:pt x="364" y="2151"/>
                  </a:lnTo>
                  <a:lnTo>
                    <a:pt x="385" y="2186"/>
                  </a:lnTo>
                  <a:lnTo>
                    <a:pt x="407" y="2220"/>
                  </a:lnTo>
                  <a:lnTo>
                    <a:pt x="426" y="2257"/>
                  </a:lnTo>
                  <a:lnTo>
                    <a:pt x="445" y="2295"/>
                  </a:lnTo>
                  <a:lnTo>
                    <a:pt x="464" y="2336"/>
                  </a:lnTo>
                  <a:lnTo>
                    <a:pt x="479" y="2374"/>
                  </a:lnTo>
                  <a:lnTo>
                    <a:pt x="497" y="2416"/>
                  </a:lnTo>
                  <a:lnTo>
                    <a:pt x="510" y="2457"/>
                  </a:lnTo>
                  <a:lnTo>
                    <a:pt x="522" y="2497"/>
                  </a:lnTo>
                  <a:lnTo>
                    <a:pt x="533" y="2537"/>
                  </a:lnTo>
                  <a:lnTo>
                    <a:pt x="541" y="2579"/>
                  </a:lnTo>
                  <a:lnTo>
                    <a:pt x="547" y="2618"/>
                  </a:lnTo>
                  <a:lnTo>
                    <a:pt x="551" y="2658"/>
                  </a:lnTo>
                  <a:lnTo>
                    <a:pt x="552" y="2695"/>
                  </a:lnTo>
                  <a:lnTo>
                    <a:pt x="545" y="2695"/>
                  </a:lnTo>
                  <a:lnTo>
                    <a:pt x="537" y="2693"/>
                  </a:lnTo>
                  <a:lnTo>
                    <a:pt x="531" y="2689"/>
                  </a:lnTo>
                  <a:lnTo>
                    <a:pt x="524" y="2683"/>
                  </a:lnTo>
                  <a:lnTo>
                    <a:pt x="510" y="2672"/>
                  </a:lnTo>
                  <a:lnTo>
                    <a:pt x="497" y="2654"/>
                  </a:lnTo>
                  <a:lnTo>
                    <a:pt x="483" y="2633"/>
                  </a:lnTo>
                  <a:lnTo>
                    <a:pt x="470" y="2608"/>
                  </a:lnTo>
                  <a:lnTo>
                    <a:pt x="458" y="2583"/>
                  </a:lnTo>
                  <a:lnTo>
                    <a:pt x="447" y="2556"/>
                  </a:lnTo>
                  <a:lnTo>
                    <a:pt x="428" y="2501"/>
                  </a:lnTo>
                  <a:lnTo>
                    <a:pt x="410" y="2447"/>
                  </a:lnTo>
                  <a:lnTo>
                    <a:pt x="397" y="2401"/>
                  </a:lnTo>
                  <a:lnTo>
                    <a:pt x="387" y="2368"/>
                  </a:lnTo>
                  <a:lnTo>
                    <a:pt x="380" y="2347"/>
                  </a:lnTo>
                  <a:lnTo>
                    <a:pt x="372" y="2324"/>
                  </a:lnTo>
                  <a:lnTo>
                    <a:pt x="360" y="2303"/>
                  </a:lnTo>
                  <a:lnTo>
                    <a:pt x="351" y="2282"/>
                  </a:lnTo>
                  <a:lnTo>
                    <a:pt x="326" y="2240"/>
                  </a:lnTo>
                  <a:lnTo>
                    <a:pt x="299" y="2199"/>
                  </a:lnTo>
                  <a:lnTo>
                    <a:pt x="274" y="2157"/>
                  </a:lnTo>
                  <a:lnTo>
                    <a:pt x="249" y="2117"/>
                  </a:lnTo>
                  <a:lnTo>
                    <a:pt x="238" y="2096"/>
                  </a:lnTo>
                  <a:lnTo>
                    <a:pt x="228" y="2077"/>
                  </a:lnTo>
                  <a:lnTo>
                    <a:pt x="218" y="2055"/>
                  </a:lnTo>
                  <a:lnTo>
                    <a:pt x="211" y="2034"/>
                  </a:lnTo>
                  <a:lnTo>
                    <a:pt x="203" y="2011"/>
                  </a:lnTo>
                  <a:lnTo>
                    <a:pt x="195" y="1986"/>
                  </a:lnTo>
                  <a:lnTo>
                    <a:pt x="188" y="1959"/>
                  </a:lnTo>
                  <a:lnTo>
                    <a:pt x="178" y="1933"/>
                  </a:lnTo>
                  <a:lnTo>
                    <a:pt x="169" y="1904"/>
                  </a:lnTo>
                  <a:lnTo>
                    <a:pt x="157" y="1879"/>
                  </a:lnTo>
                  <a:lnTo>
                    <a:pt x="145" y="1856"/>
                  </a:lnTo>
                  <a:lnTo>
                    <a:pt x="132" y="1835"/>
                  </a:lnTo>
                  <a:lnTo>
                    <a:pt x="124" y="1858"/>
                  </a:lnTo>
                  <a:lnTo>
                    <a:pt x="119" y="1883"/>
                  </a:lnTo>
                  <a:lnTo>
                    <a:pt x="113" y="1908"/>
                  </a:lnTo>
                  <a:lnTo>
                    <a:pt x="109" y="1934"/>
                  </a:lnTo>
                  <a:lnTo>
                    <a:pt x="105" y="1961"/>
                  </a:lnTo>
                  <a:lnTo>
                    <a:pt x="103" y="1990"/>
                  </a:lnTo>
                  <a:lnTo>
                    <a:pt x="103" y="2017"/>
                  </a:lnTo>
                  <a:lnTo>
                    <a:pt x="103" y="2046"/>
                  </a:lnTo>
                  <a:lnTo>
                    <a:pt x="105" y="2103"/>
                  </a:lnTo>
                  <a:lnTo>
                    <a:pt x="111" y="2157"/>
                  </a:lnTo>
                  <a:lnTo>
                    <a:pt x="115" y="2184"/>
                  </a:lnTo>
                  <a:lnTo>
                    <a:pt x="121" y="2209"/>
                  </a:lnTo>
                  <a:lnTo>
                    <a:pt x="126" y="2234"/>
                  </a:lnTo>
                  <a:lnTo>
                    <a:pt x="132" y="2257"/>
                  </a:lnTo>
                  <a:lnTo>
                    <a:pt x="132" y="2261"/>
                  </a:lnTo>
                  <a:lnTo>
                    <a:pt x="134" y="2267"/>
                  </a:lnTo>
                  <a:lnTo>
                    <a:pt x="136" y="2274"/>
                  </a:lnTo>
                  <a:lnTo>
                    <a:pt x="138" y="2282"/>
                  </a:lnTo>
                  <a:lnTo>
                    <a:pt x="140" y="2290"/>
                  </a:lnTo>
                  <a:lnTo>
                    <a:pt x="144" y="2299"/>
                  </a:lnTo>
                  <a:lnTo>
                    <a:pt x="144" y="2307"/>
                  </a:lnTo>
                  <a:lnTo>
                    <a:pt x="145" y="2313"/>
                  </a:lnTo>
                  <a:lnTo>
                    <a:pt x="155" y="2320"/>
                  </a:lnTo>
                  <a:lnTo>
                    <a:pt x="170" y="2332"/>
                  </a:lnTo>
                  <a:lnTo>
                    <a:pt x="188" y="2347"/>
                  </a:lnTo>
                  <a:lnTo>
                    <a:pt x="205" y="2363"/>
                  </a:lnTo>
                  <a:lnTo>
                    <a:pt x="220" y="2380"/>
                  </a:lnTo>
                  <a:lnTo>
                    <a:pt x="234" y="2395"/>
                  </a:lnTo>
                  <a:lnTo>
                    <a:pt x="240" y="2403"/>
                  </a:lnTo>
                  <a:lnTo>
                    <a:pt x="243" y="2411"/>
                  </a:lnTo>
                  <a:lnTo>
                    <a:pt x="247" y="2418"/>
                  </a:lnTo>
                  <a:lnTo>
                    <a:pt x="247" y="2424"/>
                  </a:lnTo>
                  <a:lnTo>
                    <a:pt x="268" y="2443"/>
                  </a:lnTo>
                  <a:lnTo>
                    <a:pt x="288" y="2464"/>
                  </a:lnTo>
                  <a:lnTo>
                    <a:pt x="307" y="2485"/>
                  </a:lnTo>
                  <a:lnTo>
                    <a:pt x="326" y="2508"/>
                  </a:lnTo>
                  <a:lnTo>
                    <a:pt x="362" y="2558"/>
                  </a:lnTo>
                  <a:lnTo>
                    <a:pt x="399" y="2610"/>
                  </a:lnTo>
                  <a:lnTo>
                    <a:pt x="433" y="2664"/>
                  </a:lnTo>
                  <a:lnTo>
                    <a:pt x="466" y="2716"/>
                  </a:lnTo>
                  <a:lnTo>
                    <a:pt x="501" y="2768"/>
                  </a:lnTo>
                  <a:lnTo>
                    <a:pt x="535" y="2814"/>
                  </a:lnTo>
                  <a:lnTo>
                    <a:pt x="526" y="2812"/>
                  </a:lnTo>
                  <a:lnTo>
                    <a:pt x="516" y="2808"/>
                  </a:lnTo>
                  <a:lnTo>
                    <a:pt x="504" y="2802"/>
                  </a:lnTo>
                  <a:lnTo>
                    <a:pt x="495" y="2794"/>
                  </a:lnTo>
                  <a:lnTo>
                    <a:pt x="485" y="2787"/>
                  </a:lnTo>
                  <a:lnTo>
                    <a:pt x="474" y="2781"/>
                  </a:lnTo>
                  <a:lnTo>
                    <a:pt x="464" y="2775"/>
                  </a:lnTo>
                  <a:lnTo>
                    <a:pt x="455" y="2775"/>
                  </a:lnTo>
                  <a:lnTo>
                    <a:pt x="451" y="2766"/>
                  </a:lnTo>
                  <a:lnTo>
                    <a:pt x="447" y="2760"/>
                  </a:lnTo>
                  <a:lnTo>
                    <a:pt x="441" y="2756"/>
                  </a:lnTo>
                  <a:lnTo>
                    <a:pt x="437" y="2752"/>
                  </a:lnTo>
                  <a:lnTo>
                    <a:pt x="431" y="2750"/>
                  </a:lnTo>
                  <a:lnTo>
                    <a:pt x="428" y="2748"/>
                  </a:lnTo>
                  <a:lnTo>
                    <a:pt x="424" y="2745"/>
                  </a:lnTo>
                  <a:lnTo>
                    <a:pt x="418" y="2743"/>
                  </a:lnTo>
                  <a:lnTo>
                    <a:pt x="393" y="2725"/>
                  </a:lnTo>
                  <a:lnTo>
                    <a:pt x="366" y="2706"/>
                  </a:lnTo>
                  <a:lnTo>
                    <a:pt x="341" y="2685"/>
                  </a:lnTo>
                  <a:lnTo>
                    <a:pt x="318" y="2660"/>
                  </a:lnTo>
                  <a:lnTo>
                    <a:pt x="270" y="2608"/>
                  </a:lnTo>
                  <a:lnTo>
                    <a:pt x="224" y="2551"/>
                  </a:lnTo>
                  <a:lnTo>
                    <a:pt x="178" y="2493"/>
                  </a:lnTo>
                  <a:lnTo>
                    <a:pt x="132" y="2439"/>
                  </a:lnTo>
                  <a:lnTo>
                    <a:pt x="107" y="2414"/>
                  </a:lnTo>
                  <a:lnTo>
                    <a:pt x="84" y="2391"/>
                  </a:lnTo>
                  <a:lnTo>
                    <a:pt x="59" y="2370"/>
                  </a:lnTo>
                  <a:lnTo>
                    <a:pt x="34" y="2353"/>
                  </a:lnTo>
                  <a:lnTo>
                    <a:pt x="34" y="2363"/>
                  </a:lnTo>
                  <a:lnTo>
                    <a:pt x="34" y="2374"/>
                  </a:lnTo>
                  <a:lnTo>
                    <a:pt x="34" y="2386"/>
                  </a:lnTo>
                  <a:lnTo>
                    <a:pt x="36" y="2397"/>
                  </a:lnTo>
                  <a:lnTo>
                    <a:pt x="36" y="2409"/>
                  </a:lnTo>
                  <a:lnTo>
                    <a:pt x="38" y="2420"/>
                  </a:lnTo>
                  <a:lnTo>
                    <a:pt x="38" y="2430"/>
                  </a:lnTo>
                  <a:lnTo>
                    <a:pt x="40" y="2439"/>
                  </a:lnTo>
                  <a:lnTo>
                    <a:pt x="28" y="2457"/>
                  </a:lnTo>
                  <a:lnTo>
                    <a:pt x="28" y="2520"/>
                  </a:lnTo>
                  <a:lnTo>
                    <a:pt x="48" y="2543"/>
                  </a:lnTo>
                  <a:lnTo>
                    <a:pt x="71" y="2566"/>
                  </a:lnTo>
                  <a:lnTo>
                    <a:pt x="94" y="2587"/>
                  </a:lnTo>
                  <a:lnTo>
                    <a:pt x="119" y="2608"/>
                  </a:lnTo>
                  <a:lnTo>
                    <a:pt x="144" y="2629"/>
                  </a:lnTo>
                  <a:lnTo>
                    <a:pt x="167" y="2650"/>
                  </a:lnTo>
                  <a:lnTo>
                    <a:pt x="188" y="2672"/>
                  </a:lnTo>
                  <a:lnTo>
                    <a:pt x="205" y="2695"/>
                  </a:lnTo>
                  <a:lnTo>
                    <a:pt x="224" y="2723"/>
                  </a:lnTo>
                  <a:lnTo>
                    <a:pt x="243" y="2750"/>
                  </a:lnTo>
                  <a:lnTo>
                    <a:pt x="264" y="2777"/>
                  </a:lnTo>
                  <a:lnTo>
                    <a:pt x="288" y="2802"/>
                  </a:lnTo>
                  <a:lnTo>
                    <a:pt x="311" y="2827"/>
                  </a:lnTo>
                  <a:lnTo>
                    <a:pt x="336" y="2850"/>
                  </a:lnTo>
                  <a:lnTo>
                    <a:pt x="360" y="2869"/>
                  </a:lnTo>
                  <a:lnTo>
                    <a:pt x="387" y="2887"/>
                  </a:lnTo>
                  <a:lnTo>
                    <a:pt x="399" y="2890"/>
                  </a:lnTo>
                  <a:lnTo>
                    <a:pt x="408" y="2898"/>
                  </a:lnTo>
                  <a:lnTo>
                    <a:pt x="418" y="2906"/>
                  </a:lnTo>
                  <a:lnTo>
                    <a:pt x="428" y="2913"/>
                  </a:lnTo>
                  <a:lnTo>
                    <a:pt x="447" y="2933"/>
                  </a:lnTo>
                  <a:lnTo>
                    <a:pt x="464" y="2954"/>
                  </a:lnTo>
                  <a:lnTo>
                    <a:pt x="483" y="2975"/>
                  </a:lnTo>
                  <a:lnTo>
                    <a:pt x="501" y="2994"/>
                  </a:lnTo>
                  <a:lnTo>
                    <a:pt x="510" y="3002"/>
                  </a:lnTo>
                  <a:lnTo>
                    <a:pt x="520" y="3009"/>
                  </a:lnTo>
                  <a:lnTo>
                    <a:pt x="531" y="3017"/>
                  </a:lnTo>
                  <a:lnTo>
                    <a:pt x="541" y="3021"/>
                  </a:lnTo>
                  <a:lnTo>
                    <a:pt x="549" y="3027"/>
                  </a:lnTo>
                  <a:lnTo>
                    <a:pt x="558" y="3032"/>
                  </a:lnTo>
                  <a:lnTo>
                    <a:pt x="570" y="3042"/>
                  </a:lnTo>
                  <a:lnTo>
                    <a:pt x="581" y="3052"/>
                  </a:lnTo>
                  <a:lnTo>
                    <a:pt x="595" y="3063"/>
                  </a:lnTo>
                  <a:lnTo>
                    <a:pt x="604" y="3073"/>
                  </a:lnTo>
                  <a:lnTo>
                    <a:pt x="614" y="3080"/>
                  </a:lnTo>
                  <a:lnTo>
                    <a:pt x="620" y="3088"/>
                  </a:lnTo>
                  <a:lnTo>
                    <a:pt x="0" y="3086"/>
                  </a:lnTo>
                  <a:lnTo>
                    <a:pt x="0" y="1232"/>
                  </a:lnTo>
                  <a:lnTo>
                    <a:pt x="71" y="1253"/>
                  </a:lnTo>
                  <a:lnTo>
                    <a:pt x="90" y="1241"/>
                  </a:lnTo>
                  <a:lnTo>
                    <a:pt x="111" y="1234"/>
                  </a:lnTo>
                  <a:lnTo>
                    <a:pt x="121" y="1232"/>
                  </a:lnTo>
                  <a:lnTo>
                    <a:pt x="132" y="1230"/>
                  </a:lnTo>
                  <a:lnTo>
                    <a:pt x="144" y="1230"/>
                  </a:lnTo>
                  <a:lnTo>
                    <a:pt x="153" y="1230"/>
                  </a:lnTo>
                  <a:lnTo>
                    <a:pt x="165" y="1232"/>
                  </a:lnTo>
                  <a:lnTo>
                    <a:pt x="174" y="1234"/>
                  </a:lnTo>
                  <a:lnTo>
                    <a:pt x="186" y="1238"/>
                  </a:lnTo>
                  <a:lnTo>
                    <a:pt x="195" y="1243"/>
                  </a:lnTo>
                  <a:lnTo>
                    <a:pt x="207" y="1249"/>
                  </a:lnTo>
                  <a:lnTo>
                    <a:pt x="217" y="1257"/>
                  </a:lnTo>
                  <a:lnTo>
                    <a:pt x="226" y="1266"/>
                  </a:lnTo>
                  <a:lnTo>
                    <a:pt x="236" y="1278"/>
                  </a:lnTo>
                  <a:lnTo>
                    <a:pt x="247" y="1278"/>
                  </a:lnTo>
                  <a:lnTo>
                    <a:pt x="255" y="1278"/>
                  </a:lnTo>
                  <a:lnTo>
                    <a:pt x="263" y="1278"/>
                  </a:lnTo>
                  <a:lnTo>
                    <a:pt x="270" y="1280"/>
                  </a:lnTo>
                  <a:lnTo>
                    <a:pt x="276" y="1282"/>
                  </a:lnTo>
                  <a:lnTo>
                    <a:pt x="284" y="1286"/>
                  </a:lnTo>
                  <a:lnTo>
                    <a:pt x="289" y="1289"/>
                  </a:lnTo>
                  <a:lnTo>
                    <a:pt x="295" y="1295"/>
                  </a:lnTo>
                  <a:close/>
                  <a:moveTo>
                    <a:pt x="1635" y="2879"/>
                  </a:moveTo>
                  <a:lnTo>
                    <a:pt x="1635" y="2942"/>
                  </a:lnTo>
                  <a:lnTo>
                    <a:pt x="1629" y="2948"/>
                  </a:lnTo>
                  <a:lnTo>
                    <a:pt x="1625" y="2952"/>
                  </a:lnTo>
                  <a:lnTo>
                    <a:pt x="1622" y="2958"/>
                  </a:lnTo>
                  <a:lnTo>
                    <a:pt x="1616" y="2961"/>
                  </a:lnTo>
                  <a:lnTo>
                    <a:pt x="1612" y="2963"/>
                  </a:lnTo>
                  <a:lnTo>
                    <a:pt x="1608" y="2967"/>
                  </a:lnTo>
                  <a:lnTo>
                    <a:pt x="1602" y="2971"/>
                  </a:lnTo>
                  <a:lnTo>
                    <a:pt x="1599" y="2973"/>
                  </a:lnTo>
                  <a:lnTo>
                    <a:pt x="1599" y="2971"/>
                  </a:lnTo>
                  <a:lnTo>
                    <a:pt x="1597" y="2967"/>
                  </a:lnTo>
                  <a:lnTo>
                    <a:pt x="1597" y="2961"/>
                  </a:lnTo>
                  <a:lnTo>
                    <a:pt x="1595" y="2958"/>
                  </a:lnTo>
                  <a:lnTo>
                    <a:pt x="1595" y="2952"/>
                  </a:lnTo>
                  <a:lnTo>
                    <a:pt x="1593" y="2946"/>
                  </a:lnTo>
                  <a:lnTo>
                    <a:pt x="1593" y="2940"/>
                  </a:lnTo>
                  <a:lnTo>
                    <a:pt x="1593" y="2935"/>
                  </a:lnTo>
                  <a:lnTo>
                    <a:pt x="1597" y="2927"/>
                  </a:lnTo>
                  <a:lnTo>
                    <a:pt x="1602" y="2921"/>
                  </a:lnTo>
                  <a:lnTo>
                    <a:pt x="1606" y="2913"/>
                  </a:lnTo>
                  <a:lnTo>
                    <a:pt x="1612" y="2906"/>
                  </a:lnTo>
                  <a:lnTo>
                    <a:pt x="1616" y="2898"/>
                  </a:lnTo>
                  <a:lnTo>
                    <a:pt x="1622" y="2892"/>
                  </a:lnTo>
                  <a:lnTo>
                    <a:pt x="1627" y="2885"/>
                  </a:lnTo>
                  <a:lnTo>
                    <a:pt x="1635" y="2879"/>
                  </a:lnTo>
                  <a:close/>
                  <a:moveTo>
                    <a:pt x="1568" y="2854"/>
                  </a:moveTo>
                  <a:lnTo>
                    <a:pt x="1566" y="2869"/>
                  </a:lnTo>
                  <a:lnTo>
                    <a:pt x="1564" y="2883"/>
                  </a:lnTo>
                  <a:lnTo>
                    <a:pt x="1562" y="2896"/>
                  </a:lnTo>
                  <a:lnTo>
                    <a:pt x="1558" y="2910"/>
                  </a:lnTo>
                  <a:lnTo>
                    <a:pt x="1554" y="2921"/>
                  </a:lnTo>
                  <a:lnTo>
                    <a:pt x="1552" y="2935"/>
                  </a:lnTo>
                  <a:lnTo>
                    <a:pt x="1549" y="2946"/>
                  </a:lnTo>
                  <a:lnTo>
                    <a:pt x="1549" y="2958"/>
                  </a:lnTo>
                  <a:lnTo>
                    <a:pt x="1541" y="2944"/>
                  </a:lnTo>
                  <a:lnTo>
                    <a:pt x="1535" y="2931"/>
                  </a:lnTo>
                  <a:lnTo>
                    <a:pt x="1533" y="2913"/>
                  </a:lnTo>
                  <a:lnTo>
                    <a:pt x="1531" y="2896"/>
                  </a:lnTo>
                  <a:lnTo>
                    <a:pt x="1529" y="2879"/>
                  </a:lnTo>
                  <a:lnTo>
                    <a:pt x="1529" y="2864"/>
                  </a:lnTo>
                  <a:lnTo>
                    <a:pt x="1531" y="2846"/>
                  </a:lnTo>
                  <a:lnTo>
                    <a:pt x="1531" y="2831"/>
                  </a:lnTo>
                  <a:lnTo>
                    <a:pt x="1533" y="2837"/>
                  </a:lnTo>
                  <a:lnTo>
                    <a:pt x="1535" y="2844"/>
                  </a:lnTo>
                  <a:lnTo>
                    <a:pt x="1535" y="2854"/>
                  </a:lnTo>
                  <a:lnTo>
                    <a:pt x="1537" y="2862"/>
                  </a:lnTo>
                  <a:lnTo>
                    <a:pt x="1539" y="2871"/>
                  </a:lnTo>
                  <a:lnTo>
                    <a:pt x="1539" y="2879"/>
                  </a:lnTo>
                  <a:lnTo>
                    <a:pt x="1541" y="2887"/>
                  </a:lnTo>
                  <a:lnTo>
                    <a:pt x="1543" y="2894"/>
                  </a:lnTo>
                  <a:lnTo>
                    <a:pt x="1545" y="2890"/>
                  </a:lnTo>
                  <a:lnTo>
                    <a:pt x="1549" y="2887"/>
                  </a:lnTo>
                  <a:lnTo>
                    <a:pt x="1552" y="2881"/>
                  </a:lnTo>
                  <a:lnTo>
                    <a:pt x="1554" y="2875"/>
                  </a:lnTo>
                  <a:lnTo>
                    <a:pt x="1558" y="2869"/>
                  </a:lnTo>
                  <a:lnTo>
                    <a:pt x="1562" y="2864"/>
                  </a:lnTo>
                  <a:lnTo>
                    <a:pt x="1564" y="2858"/>
                  </a:lnTo>
                  <a:lnTo>
                    <a:pt x="1568" y="2854"/>
                  </a:lnTo>
                  <a:lnTo>
                    <a:pt x="1568" y="2856"/>
                  </a:lnTo>
                  <a:lnTo>
                    <a:pt x="1568" y="2860"/>
                  </a:lnTo>
                  <a:lnTo>
                    <a:pt x="1570" y="2864"/>
                  </a:lnTo>
                  <a:lnTo>
                    <a:pt x="1572" y="2865"/>
                  </a:lnTo>
                  <a:lnTo>
                    <a:pt x="1572" y="2869"/>
                  </a:lnTo>
                  <a:lnTo>
                    <a:pt x="1572" y="2867"/>
                  </a:lnTo>
                  <a:lnTo>
                    <a:pt x="1570" y="2864"/>
                  </a:lnTo>
                  <a:lnTo>
                    <a:pt x="1568" y="2854"/>
                  </a:lnTo>
                  <a:close/>
                  <a:moveTo>
                    <a:pt x="1501" y="2823"/>
                  </a:moveTo>
                  <a:lnTo>
                    <a:pt x="1501" y="2831"/>
                  </a:lnTo>
                  <a:lnTo>
                    <a:pt x="1501" y="2837"/>
                  </a:lnTo>
                  <a:lnTo>
                    <a:pt x="1501" y="2840"/>
                  </a:lnTo>
                  <a:lnTo>
                    <a:pt x="1501" y="2846"/>
                  </a:lnTo>
                  <a:lnTo>
                    <a:pt x="1501" y="2848"/>
                  </a:lnTo>
                  <a:lnTo>
                    <a:pt x="1501" y="2852"/>
                  </a:lnTo>
                  <a:lnTo>
                    <a:pt x="1497" y="2858"/>
                  </a:lnTo>
                  <a:lnTo>
                    <a:pt x="1495" y="2862"/>
                  </a:lnTo>
                  <a:lnTo>
                    <a:pt x="1493" y="2869"/>
                  </a:lnTo>
                  <a:lnTo>
                    <a:pt x="1493" y="2875"/>
                  </a:lnTo>
                  <a:lnTo>
                    <a:pt x="1491" y="2881"/>
                  </a:lnTo>
                  <a:lnTo>
                    <a:pt x="1491" y="2887"/>
                  </a:lnTo>
                  <a:lnTo>
                    <a:pt x="1489" y="2892"/>
                  </a:lnTo>
                  <a:lnTo>
                    <a:pt x="1489" y="2898"/>
                  </a:lnTo>
                  <a:lnTo>
                    <a:pt x="1487" y="2904"/>
                  </a:lnTo>
                  <a:lnTo>
                    <a:pt x="1487" y="2910"/>
                  </a:lnTo>
                  <a:lnTo>
                    <a:pt x="1426" y="2839"/>
                  </a:lnTo>
                  <a:lnTo>
                    <a:pt x="1414" y="2837"/>
                  </a:lnTo>
                  <a:lnTo>
                    <a:pt x="1403" y="2835"/>
                  </a:lnTo>
                  <a:lnTo>
                    <a:pt x="1391" y="2831"/>
                  </a:lnTo>
                  <a:lnTo>
                    <a:pt x="1378" y="2825"/>
                  </a:lnTo>
                  <a:lnTo>
                    <a:pt x="1366" y="2817"/>
                  </a:lnTo>
                  <a:lnTo>
                    <a:pt x="1355" y="2812"/>
                  </a:lnTo>
                  <a:lnTo>
                    <a:pt x="1345" y="2806"/>
                  </a:lnTo>
                  <a:lnTo>
                    <a:pt x="1336" y="2798"/>
                  </a:lnTo>
                  <a:lnTo>
                    <a:pt x="1345" y="2794"/>
                  </a:lnTo>
                  <a:lnTo>
                    <a:pt x="1355" y="2791"/>
                  </a:lnTo>
                  <a:lnTo>
                    <a:pt x="1362" y="2789"/>
                  </a:lnTo>
                  <a:lnTo>
                    <a:pt x="1370" y="2789"/>
                  </a:lnTo>
                  <a:lnTo>
                    <a:pt x="1378" y="2791"/>
                  </a:lnTo>
                  <a:lnTo>
                    <a:pt x="1384" y="2793"/>
                  </a:lnTo>
                  <a:lnTo>
                    <a:pt x="1391" y="2796"/>
                  </a:lnTo>
                  <a:lnTo>
                    <a:pt x="1397" y="2800"/>
                  </a:lnTo>
                  <a:lnTo>
                    <a:pt x="1407" y="2812"/>
                  </a:lnTo>
                  <a:lnTo>
                    <a:pt x="1418" y="2825"/>
                  </a:lnTo>
                  <a:lnTo>
                    <a:pt x="1428" y="2839"/>
                  </a:lnTo>
                  <a:lnTo>
                    <a:pt x="1439" y="2854"/>
                  </a:lnTo>
                  <a:lnTo>
                    <a:pt x="1439" y="2846"/>
                  </a:lnTo>
                  <a:lnTo>
                    <a:pt x="1439" y="2837"/>
                  </a:lnTo>
                  <a:lnTo>
                    <a:pt x="1437" y="2829"/>
                  </a:lnTo>
                  <a:lnTo>
                    <a:pt x="1437" y="2823"/>
                  </a:lnTo>
                  <a:lnTo>
                    <a:pt x="1437" y="2816"/>
                  </a:lnTo>
                  <a:lnTo>
                    <a:pt x="1437" y="2808"/>
                  </a:lnTo>
                  <a:lnTo>
                    <a:pt x="1437" y="2800"/>
                  </a:lnTo>
                  <a:lnTo>
                    <a:pt x="1439" y="2791"/>
                  </a:lnTo>
                  <a:lnTo>
                    <a:pt x="1441" y="2793"/>
                  </a:lnTo>
                  <a:lnTo>
                    <a:pt x="1445" y="2794"/>
                  </a:lnTo>
                  <a:lnTo>
                    <a:pt x="1449" y="2796"/>
                  </a:lnTo>
                  <a:lnTo>
                    <a:pt x="1455" y="2800"/>
                  </a:lnTo>
                  <a:lnTo>
                    <a:pt x="1458" y="2804"/>
                  </a:lnTo>
                  <a:lnTo>
                    <a:pt x="1462" y="2808"/>
                  </a:lnTo>
                  <a:lnTo>
                    <a:pt x="1466" y="2812"/>
                  </a:lnTo>
                  <a:lnTo>
                    <a:pt x="1470" y="2816"/>
                  </a:lnTo>
                  <a:lnTo>
                    <a:pt x="1474" y="2816"/>
                  </a:lnTo>
                  <a:lnTo>
                    <a:pt x="1480" y="2816"/>
                  </a:lnTo>
                  <a:lnTo>
                    <a:pt x="1485" y="2816"/>
                  </a:lnTo>
                  <a:lnTo>
                    <a:pt x="1489" y="2816"/>
                  </a:lnTo>
                  <a:lnTo>
                    <a:pt x="1493" y="2817"/>
                  </a:lnTo>
                  <a:lnTo>
                    <a:pt x="1497" y="2817"/>
                  </a:lnTo>
                  <a:lnTo>
                    <a:pt x="1499" y="2819"/>
                  </a:lnTo>
                  <a:lnTo>
                    <a:pt x="1501" y="2823"/>
                  </a:lnTo>
                  <a:close/>
                  <a:moveTo>
                    <a:pt x="1291" y="2800"/>
                  </a:moveTo>
                  <a:lnTo>
                    <a:pt x="1301" y="2812"/>
                  </a:lnTo>
                  <a:lnTo>
                    <a:pt x="1313" y="2827"/>
                  </a:lnTo>
                  <a:lnTo>
                    <a:pt x="1324" y="2840"/>
                  </a:lnTo>
                  <a:lnTo>
                    <a:pt x="1336" y="2854"/>
                  </a:lnTo>
                  <a:lnTo>
                    <a:pt x="1349" y="2867"/>
                  </a:lnTo>
                  <a:lnTo>
                    <a:pt x="1362" y="2877"/>
                  </a:lnTo>
                  <a:lnTo>
                    <a:pt x="1368" y="2881"/>
                  </a:lnTo>
                  <a:lnTo>
                    <a:pt x="1376" y="2883"/>
                  </a:lnTo>
                  <a:lnTo>
                    <a:pt x="1384" y="2885"/>
                  </a:lnTo>
                  <a:lnTo>
                    <a:pt x="1389" y="2887"/>
                  </a:lnTo>
                  <a:lnTo>
                    <a:pt x="1391" y="2898"/>
                  </a:lnTo>
                  <a:lnTo>
                    <a:pt x="1393" y="2913"/>
                  </a:lnTo>
                  <a:lnTo>
                    <a:pt x="1399" y="2927"/>
                  </a:lnTo>
                  <a:lnTo>
                    <a:pt x="1405" y="2942"/>
                  </a:lnTo>
                  <a:lnTo>
                    <a:pt x="1422" y="2975"/>
                  </a:lnTo>
                  <a:lnTo>
                    <a:pt x="1443" y="3006"/>
                  </a:lnTo>
                  <a:lnTo>
                    <a:pt x="1466" y="3034"/>
                  </a:lnTo>
                  <a:lnTo>
                    <a:pt x="1489" y="3057"/>
                  </a:lnTo>
                  <a:lnTo>
                    <a:pt x="1501" y="3065"/>
                  </a:lnTo>
                  <a:lnTo>
                    <a:pt x="1512" y="3071"/>
                  </a:lnTo>
                  <a:lnTo>
                    <a:pt x="1522" y="3077"/>
                  </a:lnTo>
                  <a:lnTo>
                    <a:pt x="1529" y="3077"/>
                  </a:lnTo>
                  <a:lnTo>
                    <a:pt x="1512" y="3052"/>
                  </a:lnTo>
                  <a:lnTo>
                    <a:pt x="1495" y="3025"/>
                  </a:lnTo>
                  <a:lnTo>
                    <a:pt x="1476" y="2996"/>
                  </a:lnTo>
                  <a:lnTo>
                    <a:pt x="1457" y="2969"/>
                  </a:lnTo>
                  <a:lnTo>
                    <a:pt x="1437" y="2942"/>
                  </a:lnTo>
                  <a:lnTo>
                    <a:pt x="1418" y="2917"/>
                  </a:lnTo>
                  <a:lnTo>
                    <a:pt x="1407" y="2906"/>
                  </a:lnTo>
                  <a:lnTo>
                    <a:pt x="1395" y="2896"/>
                  </a:lnTo>
                  <a:lnTo>
                    <a:pt x="1384" y="2887"/>
                  </a:lnTo>
                  <a:lnTo>
                    <a:pt x="1372" y="2879"/>
                  </a:lnTo>
                  <a:lnTo>
                    <a:pt x="1364" y="2875"/>
                  </a:lnTo>
                  <a:lnTo>
                    <a:pt x="1357" y="2871"/>
                  </a:lnTo>
                  <a:lnTo>
                    <a:pt x="1351" y="2865"/>
                  </a:lnTo>
                  <a:lnTo>
                    <a:pt x="1343" y="2860"/>
                  </a:lnTo>
                  <a:lnTo>
                    <a:pt x="1338" y="2854"/>
                  </a:lnTo>
                  <a:lnTo>
                    <a:pt x="1330" y="2846"/>
                  </a:lnTo>
                  <a:lnTo>
                    <a:pt x="1324" y="2839"/>
                  </a:lnTo>
                  <a:lnTo>
                    <a:pt x="1316" y="2831"/>
                  </a:lnTo>
                  <a:lnTo>
                    <a:pt x="1322" y="2854"/>
                  </a:lnTo>
                  <a:lnTo>
                    <a:pt x="1332" y="2873"/>
                  </a:lnTo>
                  <a:lnTo>
                    <a:pt x="1343" y="2890"/>
                  </a:lnTo>
                  <a:lnTo>
                    <a:pt x="1357" y="2908"/>
                  </a:lnTo>
                  <a:lnTo>
                    <a:pt x="1370" y="2925"/>
                  </a:lnTo>
                  <a:lnTo>
                    <a:pt x="1382" y="2940"/>
                  </a:lnTo>
                  <a:lnTo>
                    <a:pt x="1393" y="2956"/>
                  </a:lnTo>
                  <a:lnTo>
                    <a:pt x="1403" y="2973"/>
                  </a:lnTo>
                  <a:lnTo>
                    <a:pt x="1395" y="2977"/>
                  </a:lnTo>
                  <a:lnTo>
                    <a:pt x="1387" y="2975"/>
                  </a:lnTo>
                  <a:lnTo>
                    <a:pt x="1378" y="2971"/>
                  </a:lnTo>
                  <a:lnTo>
                    <a:pt x="1370" y="2963"/>
                  </a:lnTo>
                  <a:lnTo>
                    <a:pt x="1361" y="2954"/>
                  </a:lnTo>
                  <a:lnTo>
                    <a:pt x="1353" y="2942"/>
                  </a:lnTo>
                  <a:lnTo>
                    <a:pt x="1343" y="2929"/>
                  </a:lnTo>
                  <a:lnTo>
                    <a:pt x="1336" y="2913"/>
                  </a:lnTo>
                  <a:lnTo>
                    <a:pt x="1320" y="2881"/>
                  </a:lnTo>
                  <a:lnTo>
                    <a:pt x="1307" y="2850"/>
                  </a:lnTo>
                  <a:lnTo>
                    <a:pt x="1297" y="2821"/>
                  </a:lnTo>
                  <a:lnTo>
                    <a:pt x="1291" y="2800"/>
                  </a:lnTo>
                  <a:close/>
                  <a:moveTo>
                    <a:pt x="1188" y="2768"/>
                  </a:moveTo>
                  <a:lnTo>
                    <a:pt x="1172" y="2806"/>
                  </a:lnTo>
                  <a:lnTo>
                    <a:pt x="1161" y="2839"/>
                  </a:lnTo>
                  <a:lnTo>
                    <a:pt x="1155" y="2867"/>
                  </a:lnTo>
                  <a:lnTo>
                    <a:pt x="1151" y="2894"/>
                  </a:lnTo>
                  <a:lnTo>
                    <a:pt x="1149" y="2921"/>
                  </a:lnTo>
                  <a:lnTo>
                    <a:pt x="1151" y="2950"/>
                  </a:lnTo>
                  <a:lnTo>
                    <a:pt x="1155" y="2983"/>
                  </a:lnTo>
                  <a:lnTo>
                    <a:pt x="1159" y="3021"/>
                  </a:lnTo>
                  <a:lnTo>
                    <a:pt x="1159" y="3036"/>
                  </a:lnTo>
                  <a:lnTo>
                    <a:pt x="1146" y="3054"/>
                  </a:lnTo>
                  <a:lnTo>
                    <a:pt x="1151" y="3055"/>
                  </a:lnTo>
                  <a:lnTo>
                    <a:pt x="1157" y="3059"/>
                  </a:lnTo>
                  <a:lnTo>
                    <a:pt x="1163" y="3061"/>
                  </a:lnTo>
                  <a:lnTo>
                    <a:pt x="1167" y="3065"/>
                  </a:lnTo>
                  <a:lnTo>
                    <a:pt x="1172" y="3067"/>
                  </a:lnTo>
                  <a:lnTo>
                    <a:pt x="1178" y="3067"/>
                  </a:lnTo>
                  <a:lnTo>
                    <a:pt x="1184" y="3069"/>
                  </a:lnTo>
                  <a:lnTo>
                    <a:pt x="1188" y="3069"/>
                  </a:lnTo>
                  <a:lnTo>
                    <a:pt x="1199" y="3052"/>
                  </a:lnTo>
                  <a:lnTo>
                    <a:pt x="1209" y="3034"/>
                  </a:lnTo>
                  <a:lnTo>
                    <a:pt x="1217" y="3017"/>
                  </a:lnTo>
                  <a:lnTo>
                    <a:pt x="1222" y="2998"/>
                  </a:lnTo>
                  <a:lnTo>
                    <a:pt x="1226" y="2979"/>
                  </a:lnTo>
                  <a:lnTo>
                    <a:pt x="1228" y="2960"/>
                  </a:lnTo>
                  <a:lnTo>
                    <a:pt x="1228" y="2940"/>
                  </a:lnTo>
                  <a:lnTo>
                    <a:pt x="1228" y="2919"/>
                  </a:lnTo>
                  <a:lnTo>
                    <a:pt x="1226" y="2879"/>
                  </a:lnTo>
                  <a:lnTo>
                    <a:pt x="1224" y="2839"/>
                  </a:lnTo>
                  <a:lnTo>
                    <a:pt x="1220" y="2798"/>
                  </a:lnTo>
                  <a:lnTo>
                    <a:pt x="1218" y="2760"/>
                  </a:lnTo>
                  <a:lnTo>
                    <a:pt x="1213" y="2760"/>
                  </a:lnTo>
                  <a:lnTo>
                    <a:pt x="1205" y="2760"/>
                  </a:lnTo>
                  <a:lnTo>
                    <a:pt x="1199" y="2762"/>
                  </a:lnTo>
                  <a:lnTo>
                    <a:pt x="1195" y="2764"/>
                  </a:lnTo>
                  <a:lnTo>
                    <a:pt x="1192" y="2764"/>
                  </a:lnTo>
                  <a:lnTo>
                    <a:pt x="1188" y="2766"/>
                  </a:lnTo>
                  <a:lnTo>
                    <a:pt x="1188" y="2768"/>
                  </a:lnTo>
                  <a:close/>
                </a:path>
              </a:pathLst>
            </a:custGeom>
            <a:gradFill rotWithShape="0">
              <a:gsLst>
                <a:gs pos="0">
                  <a:srgbClr val="4F4F4F"/>
                </a:gs>
                <a:gs pos="100000">
                  <a:srgbClr val="777777"/>
                </a:gs>
              </a:gsLst>
              <a:lin ang="5400000" scaled="1"/>
            </a:gradFill>
            <a:ln w="635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6" name="Group 107"/>
          <p:cNvGrpSpPr>
            <a:grpSpLocks/>
          </p:cNvGrpSpPr>
          <p:nvPr/>
        </p:nvGrpSpPr>
        <p:grpSpPr bwMode="auto">
          <a:xfrm>
            <a:off x="304800" y="3795713"/>
            <a:ext cx="4191000" cy="2397125"/>
            <a:chOff x="192" y="2496"/>
            <a:chExt cx="2640" cy="1510"/>
          </a:xfrm>
        </p:grpSpPr>
        <p:sp>
          <p:nvSpPr>
            <p:cNvPr id="18527" name="Rectangle 95"/>
            <p:cNvSpPr>
              <a:spLocks noChangeArrowheads="1"/>
            </p:cNvSpPr>
            <p:nvPr/>
          </p:nvSpPr>
          <p:spPr bwMode="auto">
            <a:xfrm>
              <a:off x="192" y="2496"/>
              <a:ext cx="2640" cy="148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607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fr-CA" sz="2400">
                  <a:solidFill>
                    <a:schemeClr val="bg1"/>
                  </a:solidFill>
                </a:rPr>
                <a:t>Secure Network Access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656" name="Text Box 96"/>
            <p:cNvSpPr txBox="1">
              <a:spLocks noChangeArrowheads="1"/>
            </p:cNvSpPr>
            <p:nvPr/>
          </p:nvSpPr>
          <p:spPr bwMode="auto">
            <a:xfrm>
              <a:off x="381" y="2868"/>
              <a:ext cx="22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8925" indent="-288925" eaLnBrk="0" hangingPunct="0">
                <a:spcBef>
                  <a:spcPct val="50000"/>
                </a:spcBef>
                <a:buClr>
                  <a:srgbClr val="CCFF99"/>
                </a:buClr>
                <a:buSzPct val="70000"/>
                <a:buFont typeface="Wingdings" pitchFamily="2" charset="2"/>
                <a:buChar char="n"/>
              </a:pPr>
              <a:r>
                <a:rPr lang="fr-CA" sz="2400">
                  <a:solidFill>
                    <a:schemeClr val="bg1"/>
                  </a:solidFill>
                </a:rPr>
                <a:t>VPN (IPSEC)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657" name="AutoShape 97"/>
            <p:cNvSpPr>
              <a:spLocks noChangeArrowheads="1"/>
            </p:cNvSpPr>
            <p:nvPr/>
          </p:nvSpPr>
          <p:spPr bwMode="auto">
            <a:xfrm>
              <a:off x="2445" y="3605"/>
              <a:ext cx="15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23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909" y="13307"/>
                  </a:moveTo>
                  <a:cubicBezTo>
                    <a:pt x="2652" y="12496"/>
                    <a:pt x="2521" y="11650"/>
                    <a:pt x="2521" y="10800"/>
                  </a:cubicBezTo>
                  <a:cubicBezTo>
                    <a:pt x="2521" y="6227"/>
                    <a:pt x="6227" y="2521"/>
                    <a:pt x="10800" y="2521"/>
                  </a:cubicBezTo>
                  <a:cubicBezTo>
                    <a:pt x="15372" y="2521"/>
                    <a:pt x="19079" y="6227"/>
                    <a:pt x="19079" y="10800"/>
                  </a:cubicBezTo>
                  <a:cubicBezTo>
                    <a:pt x="19079" y="11650"/>
                    <a:pt x="18947" y="12496"/>
                    <a:pt x="18690" y="13307"/>
                  </a:cubicBezTo>
                  <a:lnTo>
                    <a:pt x="21092" y="14071"/>
                  </a:lnTo>
                  <a:cubicBezTo>
                    <a:pt x="21428" y="13013"/>
                    <a:pt x="21600" y="11910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910"/>
                    <a:pt x="171" y="13013"/>
                    <a:pt x="507" y="14071"/>
                  </a:cubicBezTo>
                  <a:lnTo>
                    <a:pt x="2909" y="13307"/>
                  </a:lnTo>
                  <a:close/>
                </a:path>
              </a:pathLst>
            </a:custGeom>
            <a:solidFill>
              <a:srgbClr val="F3EFA9"/>
            </a:solidFill>
            <a:ln w="9525">
              <a:round/>
              <a:headEnd/>
              <a:tailEnd/>
            </a:ln>
            <a:scene3d>
              <a:camera prst="legacyPerspectiveFront">
                <a:rot lat="2400000" lon="3000000" rev="0"/>
              </a:camera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pic>
          <p:nvPicPr>
            <p:cNvPr id="25658" name="Picture 98" descr="Interne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8" y="3519"/>
              <a:ext cx="428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59" name="Text Box 99"/>
            <p:cNvSpPr txBox="1">
              <a:spLocks noChangeArrowheads="1"/>
            </p:cNvSpPr>
            <p:nvPr/>
          </p:nvSpPr>
          <p:spPr bwMode="auto">
            <a:xfrm>
              <a:off x="2199" y="3579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5660" name="AutoShape 100"/>
            <p:cNvSpPr>
              <a:spLocks noChangeArrowheads="1"/>
            </p:cNvSpPr>
            <p:nvPr/>
          </p:nvSpPr>
          <p:spPr bwMode="auto">
            <a:xfrm>
              <a:off x="1983" y="3815"/>
              <a:ext cx="165" cy="1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32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909" y="13307"/>
                  </a:moveTo>
                  <a:cubicBezTo>
                    <a:pt x="2652" y="12496"/>
                    <a:pt x="2521" y="11650"/>
                    <a:pt x="2521" y="10800"/>
                  </a:cubicBezTo>
                  <a:cubicBezTo>
                    <a:pt x="2521" y="6227"/>
                    <a:pt x="6227" y="2521"/>
                    <a:pt x="10800" y="2521"/>
                  </a:cubicBezTo>
                  <a:cubicBezTo>
                    <a:pt x="15372" y="2521"/>
                    <a:pt x="19079" y="6227"/>
                    <a:pt x="19079" y="10800"/>
                  </a:cubicBezTo>
                  <a:cubicBezTo>
                    <a:pt x="19079" y="11650"/>
                    <a:pt x="18947" y="12496"/>
                    <a:pt x="18690" y="13307"/>
                  </a:cubicBezTo>
                  <a:lnTo>
                    <a:pt x="21092" y="14071"/>
                  </a:lnTo>
                  <a:cubicBezTo>
                    <a:pt x="21428" y="13013"/>
                    <a:pt x="21600" y="11910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910"/>
                    <a:pt x="171" y="13013"/>
                    <a:pt x="507" y="14071"/>
                  </a:cubicBezTo>
                  <a:lnTo>
                    <a:pt x="2909" y="13307"/>
                  </a:lnTo>
                  <a:close/>
                </a:path>
              </a:pathLst>
            </a:custGeom>
            <a:solidFill>
              <a:srgbClr val="CC0066"/>
            </a:solidFill>
            <a:ln w="9525">
              <a:round/>
              <a:headEnd/>
              <a:tailEnd/>
            </a:ln>
            <a:scene3d>
              <a:camera prst="legacyPerspectiveFront">
                <a:rot lat="2400000" lon="3000000" rev="0"/>
              </a:camera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5661" name="Text Box 101"/>
            <p:cNvSpPr txBox="1">
              <a:spLocks noChangeArrowheads="1"/>
            </p:cNvSpPr>
            <p:nvPr/>
          </p:nvSpPr>
          <p:spPr bwMode="auto">
            <a:xfrm>
              <a:off x="2042" y="377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5607" name="Group 106"/>
          <p:cNvGrpSpPr>
            <a:grpSpLocks/>
          </p:cNvGrpSpPr>
          <p:nvPr/>
        </p:nvGrpSpPr>
        <p:grpSpPr bwMode="auto">
          <a:xfrm>
            <a:off x="304800" y="1357313"/>
            <a:ext cx="4191000" cy="2362200"/>
            <a:chOff x="192" y="960"/>
            <a:chExt cx="2640" cy="1488"/>
          </a:xfrm>
        </p:grpSpPr>
        <p:sp>
          <p:nvSpPr>
            <p:cNvPr id="25651" name="Rectangle 90"/>
            <p:cNvSpPr>
              <a:spLocks noChangeArrowheads="1"/>
            </p:cNvSpPr>
            <p:nvPr/>
          </p:nvSpPr>
          <p:spPr bwMode="auto">
            <a:xfrm>
              <a:off x="192" y="960"/>
              <a:ext cx="2640" cy="1488"/>
            </a:xfrm>
            <a:prstGeom prst="rect">
              <a:avLst/>
            </a:prstGeom>
            <a:gradFill rotWithShape="0">
              <a:gsLst>
                <a:gs pos="0">
                  <a:srgbClr val="8F0000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CA" sz="2400">
                  <a:solidFill>
                    <a:schemeClr val="bg1"/>
                  </a:solidFill>
                </a:rPr>
                <a:t>Secure Web / Intranet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652" name="Text Box 92"/>
            <p:cNvSpPr txBox="1">
              <a:spLocks noChangeArrowheads="1"/>
            </p:cNvSpPr>
            <p:nvPr/>
          </p:nvSpPr>
          <p:spPr bwMode="auto">
            <a:xfrm>
              <a:off x="428" y="1332"/>
              <a:ext cx="22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8925" indent="-288925" eaLnBrk="0" hangingPunct="0">
                <a:spcBef>
                  <a:spcPct val="50000"/>
                </a:spcBef>
                <a:buClr>
                  <a:srgbClr val="FF9999"/>
                </a:buClr>
                <a:buSzPct val="70000"/>
                <a:buFont typeface="Wingdings" pitchFamily="2" charset="2"/>
                <a:buChar char="n"/>
              </a:pPr>
              <a:endParaRPr lang="en-US" sz="2400" b="0">
                <a:latin typeface="Times" pitchFamily="18" charset="0"/>
              </a:endParaRPr>
            </a:p>
          </p:txBody>
        </p:sp>
        <p:pic>
          <p:nvPicPr>
            <p:cNvPr id="25653" name="Picture 93" descr="Interne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9" y="1983"/>
              <a:ext cx="414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54" name="Text Box 102"/>
            <p:cNvSpPr txBox="1">
              <a:spLocks noChangeArrowheads="1"/>
            </p:cNvSpPr>
            <p:nvPr/>
          </p:nvSpPr>
          <p:spPr bwMode="auto">
            <a:xfrm>
              <a:off x="336" y="1296"/>
              <a:ext cx="2215" cy="1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8925" indent="-288925" eaLnBrk="0" hangingPunct="0">
                <a:spcBef>
                  <a:spcPct val="50000"/>
                </a:spcBef>
                <a:buClr>
                  <a:srgbClr val="FFCCCC"/>
                </a:buClr>
                <a:buSzPct val="70000"/>
                <a:buFont typeface="Wingdings" pitchFamily="2" charset="2"/>
                <a:buChar char="n"/>
              </a:pPr>
              <a:r>
                <a:rPr lang="fr-CA" sz="2400">
                  <a:solidFill>
                    <a:schemeClr val="bg1"/>
                  </a:solidFill>
                </a:rPr>
                <a:t>Secure Socket Layer (SSL)</a:t>
              </a:r>
            </a:p>
            <a:p>
              <a:pPr marL="288925" indent="-288925" eaLnBrk="0" hangingPunct="0">
                <a:spcBef>
                  <a:spcPct val="50000"/>
                </a:spcBef>
                <a:buClr>
                  <a:srgbClr val="FFCCCC"/>
                </a:buClr>
                <a:buSzPct val="70000"/>
                <a:buFont typeface="Wingdings" pitchFamily="2" charset="2"/>
                <a:buChar char="n"/>
              </a:pPr>
              <a:r>
                <a:rPr lang="fr-CA" sz="2400">
                  <a:solidFill>
                    <a:schemeClr val="bg1"/>
                  </a:solidFill>
                </a:rPr>
                <a:t>Transport Layer </a:t>
              </a:r>
              <a:br>
                <a:rPr lang="fr-CA" sz="2400">
                  <a:solidFill>
                    <a:schemeClr val="bg1"/>
                  </a:solidFill>
                </a:rPr>
              </a:br>
              <a:r>
                <a:rPr lang="fr-CA" sz="2400">
                  <a:solidFill>
                    <a:schemeClr val="bg1"/>
                  </a:solidFill>
                </a:rPr>
                <a:t>Security (TLS)</a:t>
              </a:r>
              <a:endParaRPr lang="en-US" sz="2400" b="0">
                <a:latin typeface="Times" pitchFamily="18" charset="0"/>
              </a:endParaRPr>
            </a:p>
          </p:txBody>
        </p:sp>
      </p:grpSp>
      <p:grpSp>
        <p:nvGrpSpPr>
          <p:cNvPr id="25608" name="Group 108"/>
          <p:cNvGrpSpPr>
            <a:grpSpLocks/>
          </p:cNvGrpSpPr>
          <p:nvPr/>
        </p:nvGrpSpPr>
        <p:grpSpPr bwMode="auto">
          <a:xfrm>
            <a:off x="4572000" y="3786188"/>
            <a:ext cx="4267200" cy="2709862"/>
            <a:chOff x="2880" y="2496"/>
            <a:chExt cx="2688" cy="1707"/>
          </a:xfrm>
        </p:grpSpPr>
        <p:grpSp>
          <p:nvGrpSpPr>
            <p:cNvPr id="25609" name="Group 4"/>
            <p:cNvGrpSpPr>
              <a:grpSpLocks/>
            </p:cNvGrpSpPr>
            <p:nvPr/>
          </p:nvGrpSpPr>
          <p:grpSpPr bwMode="auto">
            <a:xfrm>
              <a:off x="2880" y="2496"/>
              <a:ext cx="2688" cy="1488"/>
              <a:chOff x="2880" y="2352"/>
              <a:chExt cx="2736" cy="1536"/>
            </a:xfrm>
          </p:grpSpPr>
          <p:sp>
            <p:nvSpPr>
              <p:cNvPr id="25611" name="Rectangle 5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2736" cy="1536"/>
              </a:xfrm>
              <a:prstGeom prst="rect">
                <a:avLst/>
              </a:prstGeom>
              <a:gradFill rotWithShape="0">
                <a:gsLst>
                  <a:gs pos="0">
                    <a:srgbClr val="C29B00"/>
                  </a:gs>
                  <a:gs pos="100000">
                    <a:srgbClr val="FFCC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fr-CA" sz="2400">
                    <a:solidFill>
                      <a:schemeClr val="bg1"/>
                    </a:solidFill>
                  </a:rPr>
                  <a:t>Other Applications</a:t>
                </a:r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12" name="Text Box 6"/>
              <p:cNvSpPr txBox="1">
                <a:spLocks noChangeArrowheads="1"/>
              </p:cNvSpPr>
              <p:nvPr/>
            </p:nvSpPr>
            <p:spPr bwMode="auto">
              <a:xfrm>
                <a:off x="3072" y="2785"/>
                <a:ext cx="2256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88925" indent="-288925" eaLnBrk="0" hangingPunct="0">
                  <a:spcBef>
                    <a:spcPct val="50000"/>
                  </a:spcBef>
                  <a:buClr>
                    <a:srgbClr val="FFFF99"/>
                  </a:buClr>
                  <a:buSzPct val="70000"/>
                  <a:buFont typeface="Wingdings" pitchFamily="2" charset="2"/>
                  <a:buChar char="n"/>
                </a:pPr>
                <a:endParaRPr lang="en-US" sz="2400" b="0">
                  <a:latin typeface="Times" pitchFamily="18" charset="0"/>
                </a:endParaRPr>
              </a:p>
            </p:txBody>
          </p:sp>
          <p:grpSp>
            <p:nvGrpSpPr>
              <p:cNvPr id="25613" name="Group 7"/>
              <p:cNvGrpSpPr>
                <a:grpSpLocks/>
              </p:cNvGrpSpPr>
              <p:nvPr/>
            </p:nvGrpSpPr>
            <p:grpSpPr bwMode="auto">
              <a:xfrm>
                <a:off x="5088" y="3360"/>
                <a:ext cx="265" cy="429"/>
                <a:chOff x="934" y="830"/>
                <a:chExt cx="626" cy="1012"/>
              </a:xfrm>
            </p:grpSpPr>
            <p:sp>
              <p:nvSpPr>
                <p:cNvPr id="25626" name="Freeform 8"/>
                <p:cNvSpPr>
                  <a:spLocks/>
                </p:cNvSpPr>
                <p:nvPr/>
              </p:nvSpPr>
              <p:spPr bwMode="auto">
                <a:xfrm>
                  <a:off x="946" y="1583"/>
                  <a:ext cx="604" cy="259"/>
                </a:xfrm>
                <a:custGeom>
                  <a:avLst/>
                  <a:gdLst>
                    <a:gd name="T0" fmla="*/ 0 w 1252"/>
                    <a:gd name="T1" fmla="*/ 4 h 536"/>
                    <a:gd name="T2" fmla="*/ 0 w 1252"/>
                    <a:gd name="T3" fmla="*/ 5 h 536"/>
                    <a:gd name="T4" fmla="*/ 7 w 1252"/>
                    <a:gd name="T5" fmla="*/ 7 h 536"/>
                    <a:gd name="T6" fmla="*/ 16 w 1252"/>
                    <a:gd name="T7" fmla="*/ 1 h 536"/>
                    <a:gd name="T8" fmla="*/ 16 w 1252"/>
                    <a:gd name="T9" fmla="*/ 0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2"/>
                    <a:gd name="T16" fmla="*/ 0 h 536"/>
                    <a:gd name="T17" fmla="*/ 1252 w 1252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627" name="Group 9"/>
                <p:cNvGrpSpPr>
                  <a:grpSpLocks/>
                </p:cNvGrpSpPr>
                <p:nvPr/>
              </p:nvGrpSpPr>
              <p:grpSpPr bwMode="auto">
                <a:xfrm>
                  <a:off x="934" y="830"/>
                  <a:ext cx="626" cy="987"/>
                  <a:chOff x="934" y="830"/>
                  <a:chExt cx="626" cy="987"/>
                </a:xfrm>
              </p:grpSpPr>
              <p:sp>
                <p:nvSpPr>
                  <p:cNvPr id="25628" name="Freeform 10"/>
                  <p:cNvSpPr>
                    <a:spLocks/>
                  </p:cNvSpPr>
                  <p:nvPr/>
                </p:nvSpPr>
                <p:spPr bwMode="auto">
                  <a:xfrm>
                    <a:off x="936" y="830"/>
                    <a:ext cx="623" cy="217"/>
                  </a:xfrm>
                  <a:custGeom>
                    <a:avLst/>
                    <a:gdLst>
                      <a:gd name="T0" fmla="*/ 0 w 1291"/>
                      <a:gd name="T1" fmla="*/ 4 h 449"/>
                      <a:gd name="T2" fmla="*/ 7 w 1291"/>
                      <a:gd name="T3" fmla="*/ 6 h 449"/>
                      <a:gd name="T4" fmla="*/ 16 w 1291"/>
                      <a:gd name="T5" fmla="*/ 1 h 449"/>
                      <a:gd name="T6" fmla="*/ 9 w 1291"/>
                      <a:gd name="T7" fmla="*/ 0 h 449"/>
                      <a:gd name="T8" fmla="*/ 0 w 1291"/>
                      <a:gd name="T9" fmla="*/ 4 h 4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1"/>
                      <a:gd name="T16" fmla="*/ 0 h 449"/>
                      <a:gd name="T17" fmla="*/ 1291 w 1291"/>
                      <a:gd name="T18" fmla="*/ 449 h 4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29" name="Freeform 11"/>
                  <p:cNvSpPr>
                    <a:spLocks/>
                  </p:cNvSpPr>
                  <p:nvPr/>
                </p:nvSpPr>
                <p:spPr bwMode="auto">
                  <a:xfrm>
                    <a:off x="1208" y="890"/>
                    <a:ext cx="352" cy="927"/>
                  </a:xfrm>
                  <a:custGeom>
                    <a:avLst/>
                    <a:gdLst>
                      <a:gd name="T0" fmla="*/ 0 w 729"/>
                      <a:gd name="T1" fmla="*/ 4 h 1916"/>
                      <a:gd name="T2" fmla="*/ 0 w 729"/>
                      <a:gd name="T3" fmla="*/ 25 h 1916"/>
                      <a:gd name="T4" fmla="*/ 9 w 729"/>
                      <a:gd name="T5" fmla="*/ 19 h 1916"/>
                      <a:gd name="T6" fmla="*/ 9 w 729"/>
                      <a:gd name="T7" fmla="*/ 0 h 1916"/>
                      <a:gd name="T8" fmla="*/ 0 w 729"/>
                      <a:gd name="T9" fmla="*/ 4 h 19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9"/>
                      <a:gd name="T16" fmla="*/ 0 h 1916"/>
                      <a:gd name="T17" fmla="*/ 729 w 729"/>
                      <a:gd name="T18" fmla="*/ 1916 h 19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0" name="Freeform 12"/>
                  <p:cNvSpPr>
                    <a:spLocks/>
                  </p:cNvSpPr>
                  <p:nvPr/>
                </p:nvSpPr>
                <p:spPr bwMode="auto">
                  <a:xfrm>
                    <a:off x="934" y="978"/>
                    <a:ext cx="278" cy="834"/>
                  </a:xfrm>
                  <a:custGeom>
                    <a:avLst/>
                    <a:gdLst>
                      <a:gd name="T0" fmla="*/ 7 w 577"/>
                      <a:gd name="T1" fmla="*/ 2 h 1728"/>
                      <a:gd name="T2" fmla="*/ 7 w 577"/>
                      <a:gd name="T3" fmla="*/ 22 h 1728"/>
                      <a:gd name="T4" fmla="*/ 0 w 577"/>
                      <a:gd name="T5" fmla="*/ 20 h 1728"/>
                      <a:gd name="T6" fmla="*/ 0 w 577"/>
                      <a:gd name="T7" fmla="*/ 0 h 1728"/>
                      <a:gd name="T8" fmla="*/ 7 w 577"/>
                      <a:gd name="T9" fmla="*/ 2 h 17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77"/>
                      <a:gd name="T16" fmla="*/ 0 h 1728"/>
                      <a:gd name="T17" fmla="*/ 577 w 577"/>
                      <a:gd name="T18" fmla="*/ 1728 h 17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EDEDED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973" y="1680"/>
                    <a:ext cx="192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966" y="1019"/>
                    <a:ext cx="31" cy="17"/>
                  </a:xfrm>
                  <a:prstGeom prst="ellipse">
                    <a:avLst/>
                  </a:prstGeom>
                  <a:solidFill>
                    <a:srgbClr val="D60093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>
                      <a:spcBef>
                        <a:spcPct val="20000"/>
                      </a:spcBef>
                      <a:buClr>
                        <a:srgbClr val="663399"/>
                      </a:buClr>
                      <a:buSzPct val="65000"/>
                      <a:buFont typeface="Wingdings" pitchFamily="2" charset="2"/>
                      <a:buNone/>
                    </a:pPr>
                    <a:endParaRPr lang="en-US"/>
                  </a:p>
                </p:txBody>
              </p:sp>
              <p:sp>
                <p:nvSpPr>
                  <p:cNvPr id="2563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973" y="1642"/>
                    <a:ext cx="192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973" y="1604"/>
                    <a:ext cx="192" cy="52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973" y="1567"/>
                    <a:ext cx="192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973" y="1528"/>
                    <a:ext cx="192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7" name="Freeform 19"/>
                  <p:cNvSpPr>
                    <a:spLocks/>
                  </p:cNvSpPr>
                  <p:nvPr/>
                </p:nvSpPr>
                <p:spPr bwMode="auto">
                  <a:xfrm>
                    <a:off x="976" y="1164"/>
                    <a:ext cx="190" cy="355"/>
                  </a:xfrm>
                  <a:custGeom>
                    <a:avLst/>
                    <a:gdLst>
                      <a:gd name="T0" fmla="*/ 0 w 397"/>
                      <a:gd name="T1" fmla="*/ 8 h 733"/>
                      <a:gd name="T2" fmla="*/ 5 w 397"/>
                      <a:gd name="T3" fmla="*/ 9 h 733"/>
                      <a:gd name="T4" fmla="*/ 5 w 397"/>
                      <a:gd name="T5" fmla="*/ 0 h 733"/>
                      <a:gd name="T6" fmla="*/ 0 60000 65536"/>
                      <a:gd name="T7" fmla="*/ 0 60000 65536"/>
                      <a:gd name="T8" fmla="*/ 0 60000 65536"/>
                      <a:gd name="T9" fmla="*/ 0 w 397"/>
                      <a:gd name="T10" fmla="*/ 0 h 733"/>
                      <a:gd name="T11" fmla="*/ 397 w 397"/>
                      <a:gd name="T12" fmla="*/ 733 h 73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3175" cap="rnd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8" name="Freeform 20"/>
                  <p:cNvSpPr>
                    <a:spLocks/>
                  </p:cNvSpPr>
                  <p:nvPr/>
                </p:nvSpPr>
                <p:spPr bwMode="auto">
                  <a:xfrm>
                    <a:off x="956" y="1094"/>
                    <a:ext cx="218" cy="618"/>
                  </a:xfrm>
                  <a:custGeom>
                    <a:avLst/>
                    <a:gdLst>
                      <a:gd name="T0" fmla="*/ 6 w 453"/>
                      <a:gd name="T1" fmla="*/ 1 h 1278"/>
                      <a:gd name="T2" fmla="*/ 0 w 453"/>
                      <a:gd name="T3" fmla="*/ 0 h 1278"/>
                      <a:gd name="T4" fmla="*/ 0 w 453"/>
                      <a:gd name="T5" fmla="*/ 16 h 1278"/>
                      <a:gd name="T6" fmla="*/ 0 60000 65536"/>
                      <a:gd name="T7" fmla="*/ 0 60000 65536"/>
                      <a:gd name="T8" fmla="*/ 0 60000 65536"/>
                      <a:gd name="T9" fmla="*/ 0 w 453"/>
                      <a:gd name="T10" fmla="*/ 0 h 1278"/>
                      <a:gd name="T11" fmla="*/ 453 w 453"/>
                      <a:gd name="T12" fmla="*/ 1278 h 127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9" name="Freeform 21"/>
                  <p:cNvSpPr>
                    <a:spLocks/>
                  </p:cNvSpPr>
                  <p:nvPr/>
                </p:nvSpPr>
                <p:spPr bwMode="auto">
                  <a:xfrm>
                    <a:off x="970" y="1117"/>
                    <a:ext cx="194" cy="352"/>
                  </a:xfrm>
                  <a:custGeom>
                    <a:avLst/>
                    <a:gdLst>
                      <a:gd name="T0" fmla="*/ 5 w 402"/>
                      <a:gd name="T1" fmla="*/ 1 h 726"/>
                      <a:gd name="T2" fmla="*/ 0 w 402"/>
                      <a:gd name="T3" fmla="*/ 0 h 726"/>
                      <a:gd name="T4" fmla="*/ 0 w 402"/>
                      <a:gd name="T5" fmla="*/ 9 h 726"/>
                      <a:gd name="T6" fmla="*/ 0 60000 65536"/>
                      <a:gd name="T7" fmla="*/ 0 60000 65536"/>
                      <a:gd name="T8" fmla="*/ 0 60000 65536"/>
                      <a:gd name="T9" fmla="*/ 0 w 402"/>
                      <a:gd name="T10" fmla="*/ 0 h 726"/>
                      <a:gd name="T11" fmla="*/ 402 w 402"/>
                      <a:gd name="T12" fmla="*/ 726 h 72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4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71" y="1198"/>
                    <a:ext cx="187" cy="43"/>
                  </a:xfrm>
                  <a:prstGeom prst="line">
                    <a:avLst/>
                  </a:prstGeom>
                  <a:noFill/>
                  <a:ln w="3175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971" y="1273"/>
                    <a:ext cx="189" cy="43"/>
                  </a:xfrm>
                  <a:prstGeom prst="line">
                    <a:avLst/>
                  </a:prstGeom>
                  <a:noFill/>
                  <a:ln w="3175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971" y="1366"/>
                    <a:ext cx="180" cy="43"/>
                  </a:xfrm>
                  <a:prstGeom prst="line">
                    <a:avLst/>
                  </a:prstGeom>
                  <a:noFill/>
                  <a:ln w="3175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3" name="Freeform 25"/>
                  <p:cNvSpPr>
                    <a:spLocks/>
                  </p:cNvSpPr>
                  <p:nvPr/>
                </p:nvSpPr>
                <p:spPr bwMode="auto">
                  <a:xfrm>
                    <a:off x="1027" y="1161"/>
                    <a:ext cx="74" cy="40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0 h 82"/>
                      <a:gd name="T4" fmla="*/ 2 w 152"/>
                      <a:gd name="T5" fmla="*/ 1 h 82"/>
                      <a:gd name="T6" fmla="*/ 2 w 152"/>
                      <a:gd name="T7" fmla="*/ 0 h 82"/>
                      <a:gd name="T8" fmla="*/ 0 w 152"/>
                      <a:gd name="T9" fmla="*/ 0 h 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2"/>
                      <a:gd name="T16" fmla="*/ 0 h 82"/>
                      <a:gd name="T17" fmla="*/ 152 w 152"/>
                      <a:gd name="T18" fmla="*/ 82 h 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4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998" y="1167"/>
                    <a:ext cx="138" cy="3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5" name="Freeform 27"/>
                  <p:cNvSpPr>
                    <a:spLocks/>
                  </p:cNvSpPr>
                  <p:nvPr/>
                </p:nvSpPr>
                <p:spPr bwMode="auto">
                  <a:xfrm>
                    <a:off x="984" y="1304"/>
                    <a:ext cx="167" cy="75"/>
                  </a:xfrm>
                  <a:custGeom>
                    <a:avLst/>
                    <a:gdLst>
                      <a:gd name="T0" fmla="*/ 0 w 351"/>
                      <a:gd name="T1" fmla="*/ 0 h 183"/>
                      <a:gd name="T2" fmla="*/ 0 w 351"/>
                      <a:gd name="T3" fmla="*/ 0 h 183"/>
                      <a:gd name="T4" fmla="*/ 4 w 351"/>
                      <a:gd name="T5" fmla="*/ 0 h 183"/>
                      <a:gd name="T6" fmla="*/ 4 w 351"/>
                      <a:gd name="T7" fmla="*/ 1 h 183"/>
                      <a:gd name="T8" fmla="*/ 0 w 351"/>
                      <a:gd name="T9" fmla="*/ 0 h 1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1"/>
                      <a:gd name="T16" fmla="*/ 0 h 183"/>
                      <a:gd name="T17" fmla="*/ 351 w 351"/>
                      <a:gd name="T18" fmla="*/ 183 h 1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46" name="Freeform 28"/>
                  <p:cNvSpPr>
                    <a:spLocks/>
                  </p:cNvSpPr>
                  <p:nvPr/>
                </p:nvSpPr>
                <p:spPr bwMode="auto">
                  <a:xfrm>
                    <a:off x="984" y="1397"/>
                    <a:ext cx="167" cy="83"/>
                  </a:xfrm>
                  <a:custGeom>
                    <a:avLst/>
                    <a:gdLst>
                      <a:gd name="T0" fmla="*/ 0 w 351"/>
                      <a:gd name="T1" fmla="*/ 1 h 182"/>
                      <a:gd name="T2" fmla="*/ 0 w 351"/>
                      <a:gd name="T3" fmla="*/ 0 h 182"/>
                      <a:gd name="T4" fmla="*/ 4 w 351"/>
                      <a:gd name="T5" fmla="*/ 1 h 182"/>
                      <a:gd name="T6" fmla="*/ 4 w 351"/>
                      <a:gd name="T7" fmla="*/ 2 h 182"/>
                      <a:gd name="T8" fmla="*/ 0 w 351"/>
                      <a:gd name="T9" fmla="*/ 1 h 1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1"/>
                      <a:gd name="T16" fmla="*/ 0 h 182"/>
                      <a:gd name="T17" fmla="*/ 351 w 351"/>
                      <a:gd name="T18" fmla="*/ 182 h 1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47" name="Freeform 29"/>
                  <p:cNvSpPr>
                    <a:spLocks/>
                  </p:cNvSpPr>
                  <p:nvPr/>
                </p:nvSpPr>
                <p:spPr bwMode="auto">
                  <a:xfrm>
                    <a:off x="981" y="1220"/>
                    <a:ext cx="170" cy="77"/>
                  </a:xfrm>
                  <a:custGeom>
                    <a:avLst/>
                    <a:gdLst>
                      <a:gd name="T0" fmla="*/ 0 w 351"/>
                      <a:gd name="T1" fmla="*/ 0 h 182"/>
                      <a:gd name="T2" fmla="*/ 0 w 351"/>
                      <a:gd name="T3" fmla="*/ 0 h 182"/>
                      <a:gd name="T4" fmla="*/ 4 w 351"/>
                      <a:gd name="T5" fmla="*/ 0 h 182"/>
                      <a:gd name="T6" fmla="*/ 4 w 351"/>
                      <a:gd name="T7" fmla="*/ 1 h 182"/>
                      <a:gd name="T8" fmla="*/ 0 w 351"/>
                      <a:gd name="T9" fmla="*/ 0 h 1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1"/>
                      <a:gd name="T16" fmla="*/ 0 h 182"/>
                      <a:gd name="T17" fmla="*/ 351 w 351"/>
                      <a:gd name="T18" fmla="*/ 182 h 1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rgbClr val="676767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48" name="Line 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03" y="1267"/>
                    <a:ext cx="33" cy="8"/>
                  </a:xfrm>
                  <a:prstGeom prst="line">
                    <a:avLst/>
                  </a:prstGeom>
                  <a:noFill/>
                  <a:ln w="9525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49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03" y="1349"/>
                    <a:ext cx="3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50" name="Line 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03" y="1448"/>
                    <a:ext cx="33" cy="8"/>
                  </a:xfrm>
                  <a:prstGeom prst="line">
                    <a:avLst/>
                  </a:prstGeom>
                  <a:noFill/>
                  <a:ln w="9525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614" name="Group 33"/>
              <p:cNvGrpSpPr>
                <a:grpSpLocks/>
              </p:cNvGrpSpPr>
              <p:nvPr/>
            </p:nvGrpSpPr>
            <p:grpSpPr bwMode="auto">
              <a:xfrm>
                <a:off x="5235" y="3555"/>
                <a:ext cx="302" cy="285"/>
                <a:chOff x="2004" y="885"/>
                <a:chExt cx="714" cy="672"/>
              </a:xfrm>
            </p:grpSpPr>
            <p:sp>
              <p:nvSpPr>
                <p:cNvPr id="25615" name="Freeform 34"/>
                <p:cNvSpPr>
                  <a:spLocks/>
                </p:cNvSpPr>
                <p:nvPr/>
              </p:nvSpPr>
              <p:spPr bwMode="auto">
                <a:xfrm>
                  <a:off x="2058" y="1322"/>
                  <a:ext cx="556" cy="235"/>
                </a:xfrm>
                <a:custGeom>
                  <a:avLst/>
                  <a:gdLst>
                    <a:gd name="T0" fmla="*/ 0 w 556"/>
                    <a:gd name="T1" fmla="*/ 128 h 235"/>
                    <a:gd name="T2" fmla="*/ 238 w 556"/>
                    <a:gd name="T3" fmla="*/ 0 h 235"/>
                    <a:gd name="T4" fmla="*/ 556 w 556"/>
                    <a:gd name="T5" fmla="*/ 91 h 235"/>
                    <a:gd name="T6" fmla="*/ 556 w 556"/>
                    <a:gd name="T7" fmla="*/ 108 h 235"/>
                    <a:gd name="T8" fmla="*/ 334 w 556"/>
                    <a:gd name="T9" fmla="*/ 235 h 235"/>
                    <a:gd name="T10" fmla="*/ 0 w 556"/>
                    <a:gd name="T11" fmla="*/ 148 h 235"/>
                    <a:gd name="T12" fmla="*/ 0 w 556"/>
                    <a:gd name="T13" fmla="*/ 128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6"/>
                    <a:gd name="T22" fmla="*/ 0 h 235"/>
                    <a:gd name="T23" fmla="*/ 556 w 556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6" h="235">
                      <a:moveTo>
                        <a:pt x="0" y="128"/>
                      </a:moveTo>
                      <a:lnTo>
                        <a:pt x="238" y="0"/>
                      </a:lnTo>
                      <a:lnTo>
                        <a:pt x="556" y="91"/>
                      </a:lnTo>
                      <a:lnTo>
                        <a:pt x="556" y="108"/>
                      </a:lnTo>
                      <a:lnTo>
                        <a:pt x="334" y="235"/>
                      </a:lnTo>
                      <a:lnTo>
                        <a:pt x="0" y="14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16" name="Freeform 35"/>
                <p:cNvSpPr>
                  <a:spLocks/>
                </p:cNvSpPr>
                <p:nvPr/>
              </p:nvSpPr>
              <p:spPr bwMode="auto">
                <a:xfrm>
                  <a:off x="2065" y="1327"/>
                  <a:ext cx="538" cy="208"/>
                </a:xfrm>
                <a:custGeom>
                  <a:avLst/>
                  <a:gdLst>
                    <a:gd name="T0" fmla="*/ 0 w 538"/>
                    <a:gd name="T1" fmla="*/ 124 h 208"/>
                    <a:gd name="T2" fmla="*/ 327 w 538"/>
                    <a:gd name="T3" fmla="*/ 208 h 208"/>
                    <a:gd name="T4" fmla="*/ 538 w 538"/>
                    <a:gd name="T5" fmla="*/ 86 h 208"/>
                    <a:gd name="T6" fmla="*/ 233 w 538"/>
                    <a:gd name="T7" fmla="*/ 0 h 208"/>
                    <a:gd name="T8" fmla="*/ 0 w 538"/>
                    <a:gd name="T9" fmla="*/ 124 h 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8"/>
                    <a:gd name="T16" fmla="*/ 0 h 208"/>
                    <a:gd name="T17" fmla="*/ 538 w 538"/>
                    <a:gd name="T18" fmla="*/ 208 h 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8" h="208">
                      <a:moveTo>
                        <a:pt x="0" y="124"/>
                      </a:moveTo>
                      <a:lnTo>
                        <a:pt x="327" y="208"/>
                      </a:lnTo>
                      <a:lnTo>
                        <a:pt x="538" y="86"/>
                      </a:lnTo>
                      <a:lnTo>
                        <a:pt x="2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635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17" name="Oval 36"/>
                <p:cNvSpPr>
                  <a:spLocks noChangeArrowheads="1"/>
                </p:cNvSpPr>
                <p:nvPr/>
              </p:nvSpPr>
              <p:spPr bwMode="auto">
                <a:xfrm>
                  <a:off x="2199" y="1378"/>
                  <a:ext cx="280" cy="112"/>
                </a:xfrm>
                <a:prstGeom prst="ellipse">
                  <a:avLst/>
                </a:prstGeom>
                <a:solidFill>
                  <a:srgbClr val="B2B2B2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25618" name="Freeform 37"/>
                <p:cNvSpPr>
                  <a:spLocks/>
                </p:cNvSpPr>
                <p:nvPr/>
              </p:nvSpPr>
              <p:spPr bwMode="auto">
                <a:xfrm>
                  <a:off x="2046" y="1382"/>
                  <a:ext cx="452" cy="126"/>
                </a:xfrm>
                <a:custGeom>
                  <a:avLst/>
                  <a:gdLst>
                    <a:gd name="T0" fmla="*/ 0 w 646"/>
                    <a:gd name="T1" fmla="*/ 0 h 180"/>
                    <a:gd name="T2" fmla="*/ 2 w 646"/>
                    <a:gd name="T3" fmla="*/ 4 h 180"/>
                    <a:gd name="T4" fmla="*/ 68 w 646"/>
                    <a:gd name="T5" fmla="*/ 21 h 180"/>
                    <a:gd name="T6" fmla="*/ 76 w 646"/>
                    <a:gd name="T7" fmla="*/ 19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6"/>
                    <a:gd name="T13" fmla="*/ 0 h 180"/>
                    <a:gd name="T14" fmla="*/ 646 w 646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6" h="180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574" y="180"/>
                      </a:lnTo>
                      <a:lnTo>
                        <a:pt x="646" y="158"/>
                      </a:lnTo>
                    </a:path>
                  </a:pathLst>
                </a:custGeom>
                <a:solidFill>
                  <a:srgbClr val="B2B2B2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19" name="Freeform 38"/>
                <p:cNvSpPr>
                  <a:spLocks noChangeAspect="1"/>
                </p:cNvSpPr>
                <p:nvPr/>
              </p:nvSpPr>
              <p:spPr bwMode="auto">
                <a:xfrm>
                  <a:off x="2154" y="885"/>
                  <a:ext cx="564" cy="520"/>
                </a:xfrm>
                <a:custGeom>
                  <a:avLst/>
                  <a:gdLst>
                    <a:gd name="T0" fmla="*/ 72 w 808"/>
                    <a:gd name="T1" fmla="*/ 86 h 746"/>
                    <a:gd name="T2" fmla="*/ 94 w 808"/>
                    <a:gd name="T3" fmla="*/ 60 h 746"/>
                    <a:gd name="T4" fmla="*/ 94 w 808"/>
                    <a:gd name="T5" fmla="*/ 12 h 746"/>
                    <a:gd name="T6" fmla="*/ 39 w 808"/>
                    <a:gd name="T7" fmla="*/ 0 h 746"/>
                    <a:gd name="T8" fmla="*/ 0 w 808"/>
                    <a:gd name="T9" fmla="*/ 6 h 7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8"/>
                    <a:gd name="T16" fmla="*/ 0 h 746"/>
                    <a:gd name="T17" fmla="*/ 808 w 808"/>
                    <a:gd name="T18" fmla="*/ 746 h 7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8" h="746">
                      <a:moveTo>
                        <a:pt x="620" y="746"/>
                      </a:moveTo>
                      <a:lnTo>
                        <a:pt x="808" y="525"/>
                      </a:lnTo>
                      <a:lnTo>
                        <a:pt x="808" y="106"/>
                      </a:lnTo>
                      <a:lnTo>
                        <a:pt x="336" y="0"/>
                      </a:lnTo>
                      <a:lnTo>
                        <a:pt x="0" y="4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0" name="Freeform 39"/>
                <p:cNvSpPr>
                  <a:spLocks noChangeAspect="1"/>
                </p:cNvSpPr>
                <p:nvPr/>
              </p:nvSpPr>
              <p:spPr bwMode="auto">
                <a:xfrm>
                  <a:off x="2506" y="1000"/>
                  <a:ext cx="113" cy="506"/>
                </a:xfrm>
                <a:custGeom>
                  <a:avLst/>
                  <a:gdLst>
                    <a:gd name="T0" fmla="*/ 0 w 144"/>
                    <a:gd name="T1" fmla="*/ 152 h 644"/>
                    <a:gd name="T2" fmla="*/ 0 w 144"/>
                    <a:gd name="T3" fmla="*/ 19 h 644"/>
                    <a:gd name="T4" fmla="*/ 34 w 144"/>
                    <a:gd name="T5" fmla="*/ 0 h 644"/>
                    <a:gd name="T6" fmla="*/ 34 w 144"/>
                    <a:gd name="T7" fmla="*/ 130 h 644"/>
                    <a:gd name="T8" fmla="*/ 0 w 144"/>
                    <a:gd name="T9" fmla="*/ 152 h 6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644"/>
                    <a:gd name="T17" fmla="*/ 144 w 144"/>
                    <a:gd name="T18" fmla="*/ 644 h 6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644">
                      <a:moveTo>
                        <a:pt x="0" y="644"/>
                      </a:moveTo>
                      <a:lnTo>
                        <a:pt x="0" y="79"/>
                      </a:lnTo>
                      <a:lnTo>
                        <a:pt x="144" y="0"/>
                      </a:lnTo>
                      <a:lnTo>
                        <a:pt x="144" y="554"/>
                      </a:lnTo>
                      <a:lnTo>
                        <a:pt x="0" y="644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1" name="Freeform 40"/>
                <p:cNvSpPr>
                  <a:spLocks noChangeAspect="1"/>
                </p:cNvSpPr>
                <p:nvPr/>
              </p:nvSpPr>
              <p:spPr bwMode="auto">
                <a:xfrm>
                  <a:off x="2004" y="891"/>
                  <a:ext cx="615" cy="172"/>
                </a:xfrm>
                <a:custGeom>
                  <a:avLst/>
                  <a:gdLst>
                    <a:gd name="T0" fmla="*/ 152 w 782"/>
                    <a:gd name="T1" fmla="*/ 51 h 219"/>
                    <a:gd name="T2" fmla="*/ 0 w 782"/>
                    <a:gd name="T3" fmla="*/ 16 h 219"/>
                    <a:gd name="T4" fmla="*/ 38 w 782"/>
                    <a:gd name="T5" fmla="*/ 0 h 219"/>
                    <a:gd name="T6" fmla="*/ 186 w 782"/>
                    <a:gd name="T7" fmla="*/ 33 h 219"/>
                    <a:gd name="T8" fmla="*/ 152 w 782"/>
                    <a:gd name="T9" fmla="*/ 51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2"/>
                    <a:gd name="T16" fmla="*/ 0 h 219"/>
                    <a:gd name="T17" fmla="*/ 782 w 782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2" h="219">
                      <a:moveTo>
                        <a:pt x="638" y="219"/>
                      </a:moveTo>
                      <a:lnTo>
                        <a:pt x="0" y="67"/>
                      </a:lnTo>
                      <a:lnTo>
                        <a:pt x="160" y="0"/>
                      </a:lnTo>
                      <a:lnTo>
                        <a:pt x="782" y="139"/>
                      </a:lnTo>
                      <a:lnTo>
                        <a:pt x="638" y="219"/>
                      </a:lnTo>
                    </a:path>
                  </a:pathLst>
                </a:cu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2" name="Freeform 41"/>
                <p:cNvSpPr>
                  <a:spLocks noChangeAspect="1"/>
                </p:cNvSpPr>
                <p:nvPr/>
              </p:nvSpPr>
              <p:spPr bwMode="auto">
                <a:xfrm>
                  <a:off x="2004" y="942"/>
                  <a:ext cx="502" cy="566"/>
                </a:xfrm>
                <a:custGeom>
                  <a:avLst/>
                  <a:gdLst>
                    <a:gd name="T0" fmla="*/ 116 w 672"/>
                    <a:gd name="T1" fmla="*/ 134 h 754"/>
                    <a:gd name="T2" fmla="*/ 116 w 672"/>
                    <a:gd name="T3" fmla="*/ 29 h 754"/>
                    <a:gd name="T4" fmla="*/ 0 w 672"/>
                    <a:gd name="T5" fmla="*/ 0 h 754"/>
                    <a:gd name="T6" fmla="*/ 0 w 672"/>
                    <a:gd name="T7" fmla="*/ 104 h 754"/>
                    <a:gd name="T8" fmla="*/ 116 w 672"/>
                    <a:gd name="T9" fmla="*/ 134 h 7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754"/>
                    <a:gd name="T17" fmla="*/ 672 w 672"/>
                    <a:gd name="T18" fmla="*/ 754 h 7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754">
                      <a:moveTo>
                        <a:pt x="671" y="753"/>
                      </a:moveTo>
                      <a:lnTo>
                        <a:pt x="671" y="160"/>
                      </a:lnTo>
                      <a:lnTo>
                        <a:pt x="0" y="0"/>
                      </a:lnTo>
                      <a:lnTo>
                        <a:pt x="0" y="578"/>
                      </a:lnTo>
                      <a:lnTo>
                        <a:pt x="671" y="753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3" name="Freeform 42"/>
                <p:cNvSpPr>
                  <a:spLocks noChangeAspect="1"/>
                </p:cNvSpPr>
                <p:nvPr/>
              </p:nvSpPr>
              <p:spPr bwMode="auto">
                <a:xfrm>
                  <a:off x="2043" y="992"/>
                  <a:ext cx="425" cy="464"/>
                </a:xfrm>
                <a:custGeom>
                  <a:avLst/>
                  <a:gdLst>
                    <a:gd name="T0" fmla="*/ 206 w 491"/>
                    <a:gd name="T1" fmla="*/ 199 h 549"/>
                    <a:gd name="T2" fmla="*/ 206 w 491"/>
                    <a:gd name="T3" fmla="*/ 43 h 549"/>
                    <a:gd name="T4" fmla="*/ 0 w 491"/>
                    <a:gd name="T5" fmla="*/ 0 h 549"/>
                    <a:gd name="T6" fmla="*/ 0 w 491"/>
                    <a:gd name="T7" fmla="*/ 155 h 549"/>
                    <a:gd name="T8" fmla="*/ 206 w 491"/>
                    <a:gd name="T9" fmla="*/ 199 h 5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549"/>
                    <a:gd name="T17" fmla="*/ 491 w 491"/>
                    <a:gd name="T18" fmla="*/ 549 h 5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549">
                      <a:moveTo>
                        <a:pt x="490" y="548"/>
                      </a:moveTo>
                      <a:lnTo>
                        <a:pt x="490" y="117"/>
                      </a:lnTo>
                      <a:lnTo>
                        <a:pt x="0" y="0"/>
                      </a:lnTo>
                      <a:lnTo>
                        <a:pt x="0" y="424"/>
                      </a:lnTo>
                      <a:lnTo>
                        <a:pt x="490" y="548"/>
                      </a:lnTo>
                    </a:path>
                  </a:pathLst>
                </a:custGeom>
                <a:solidFill>
                  <a:srgbClr val="CECECE"/>
                </a:solidFill>
                <a:ln w="6350" cap="rnd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Freeform 43"/>
                <p:cNvSpPr>
                  <a:spLocks/>
                </p:cNvSpPr>
                <p:nvPr/>
              </p:nvSpPr>
              <p:spPr bwMode="auto">
                <a:xfrm>
                  <a:off x="2070" y="1023"/>
                  <a:ext cx="371" cy="404"/>
                </a:xfrm>
                <a:custGeom>
                  <a:avLst/>
                  <a:gdLst>
                    <a:gd name="T0" fmla="*/ 0 w 542"/>
                    <a:gd name="T1" fmla="*/ 0 h 592"/>
                    <a:gd name="T2" fmla="*/ 0 w 542"/>
                    <a:gd name="T3" fmla="*/ 454 h 592"/>
                    <a:gd name="T4" fmla="*/ 542 w 542"/>
                    <a:gd name="T5" fmla="*/ 592 h 592"/>
                    <a:gd name="T6" fmla="*/ 542 w 542"/>
                    <a:gd name="T7" fmla="*/ 130 h 592"/>
                    <a:gd name="T8" fmla="*/ 0 w 542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2" h="592">
                      <a:moveTo>
                        <a:pt x="0" y="0"/>
                      </a:moveTo>
                      <a:lnTo>
                        <a:pt x="0" y="454"/>
                      </a:lnTo>
                      <a:lnTo>
                        <a:pt x="542" y="592"/>
                      </a:lnTo>
                      <a:lnTo>
                        <a:pt x="542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18FFD"/>
                    </a:gs>
                    <a:gs pos="100000">
                      <a:srgbClr val="496CBE"/>
                    </a:gs>
                  </a:gsLst>
                  <a:path path="rect">
                    <a:fillToRect r="100000" b="100000"/>
                  </a:path>
                </a:gradFill>
                <a:ln w="6350" cap="flat" cmpd="sng">
                  <a:solidFill>
                    <a:srgbClr val="7777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bg1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5" name="Line 44"/>
                <p:cNvSpPr>
                  <a:spLocks noChangeShapeType="1"/>
                </p:cNvSpPr>
                <p:nvPr/>
              </p:nvSpPr>
              <p:spPr bwMode="auto">
                <a:xfrm>
                  <a:off x="2102" y="1056"/>
                  <a:ext cx="0" cy="6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610" name="Text Box 104"/>
            <p:cNvSpPr txBox="1">
              <a:spLocks noChangeArrowheads="1"/>
            </p:cNvSpPr>
            <p:nvPr/>
          </p:nvSpPr>
          <p:spPr bwMode="auto">
            <a:xfrm>
              <a:off x="3161" y="2880"/>
              <a:ext cx="2215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8925" indent="-288925" eaLnBrk="0" hangingPunct="0">
                <a:spcBef>
                  <a:spcPct val="50000"/>
                </a:spcBef>
                <a:buClr>
                  <a:srgbClr val="FFFF99"/>
                </a:buClr>
                <a:buSzPct val="70000"/>
                <a:buFont typeface="Wingdings" pitchFamily="2" charset="2"/>
                <a:buChar char="n"/>
              </a:pPr>
              <a:r>
                <a:rPr lang="fr-CA" sz="2400">
                  <a:solidFill>
                    <a:schemeClr val="bg1"/>
                  </a:solidFill>
                </a:rPr>
                <a:t>Secure Electronic Transactions (SET)</a:t>
              </a:r>
            </a:p>
            <a:p>
              <a:pPr marL="288925" indent="-288925" eaLnBrk="0" hangingPunct="0">
                <a:spcBef>
                  <a:spcPct val="50000"/>
                </a:spcBef>
                <a:buClr>
                  <a:srgbClr val="FFFF99"/>
                </a:buClr>
                <a:buSzPct val="70000"/>
                <a:buFont typeface="Wingdings" pitchFamily="2" charset="2"/>
                <a:buChar char="n"/>
              </a:pPr>
              <a:r>
                <a:rPr lang="fr-CA" sz="2400">
                  <a:solidFill>
                    <a:schemeClr val="bg1"/>
                  </a:solidFill>
                </a:rPr>
                <a:t>Europay MasterCard </a:t>
              </a:r>
              <a:br>
                <a:rPr lang="fr-CA" sz="2400">
                  <a:solidFill>
                    <a:schemeClr val="bg1"/>
                  </a:solidFill>
                </a:rPr>
              </a:br>
              <a:r>
                <a:rPr lang="fr-CA" sz="2400">
                  <a:solidFill>
                    <a:schemeClr val="bg1"/>
                  </a:solidFill>
                </a:rPr>
                <a:t>Visa (EMV)</a:t>
              </a:r>
              <a:br>
                <a:rPr lang="fr-CA" sz="2400">
                  <a:solidFill>
                    <a:schemeClr val="bg1"/>
                  </a:solidFill>
                </a:rPr>
              </a:br>
              <a:r>
                <a:rPr lang="fr-CA" sz="2400">
                  <a:solidFill>
                    <a:schemeClr val="bg1"/>
                  </a:solidFill>
                </a:rPr>
                <a:t>…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SSL Authentication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19E657-8C07-4330-B0F2-0A097156CD0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468313" y="3667125"/>
            <a:ext cx="8210550" cy="2376488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0">
              <a:latin typeface="Times" pitchFamily="18" charset="0"/>
            </a:endParaRPr>
          </a:p>
        </p:txBody>
      </p:sp>
      <p:grpSp>
        <p:nvGrpSpPr>
          <p:cNvPr id="33798" name="Group 5"/>
          <p:cNvGrpSpPr>
            <a:grpSpLocks/>
          </p:cNvGrpSpPr>
          <p:nvPr/>
        </p:nvGrpSpPr>
        <p:grpSpPr bwMode="auto">
          <a:xfrm>
            <a:off x="1547813" y="3933825"/>
            <a:ext cx="865187" cy="720725"/>
            <a:chOff x="2105" y="3009"/>
            <a:chExt cx="815" cy="575"/>
          </a:xfrm>
        </p:grpSpPr>
        <p:sp>
          <p:nvSpPr>
            <p:cNvPr id="180230" name="AutoShape 6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6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4003" name="Group 7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4004" name="Group 8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4006" name="AutoShape 9"/>
                <p:cNvSpPr>
                  <a:spLocks noChangeArrowheads="1"/>
                </p:cNvSpPr>
                <p:nvPr/>
              </p:nvSpPr>
              <p:spPr bwMode="auto">
                <a:xfrm rot="-6828994">
                  <a:off x="1893" y="3762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4007" name="AutoShape 10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2" y="3762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4005" name="AutoShape 11"/>
              <p:cNvSpPr>
                <a:spLocks noChangeArrowheads="1"/>
              </p:cNvSpPr>
              <p:nvPr/>
            </p:nvSpPr>
            <p:spPr bwMode="auto">
              <a:xfrm>
                <a:off x="1821" y="3594"/>
                <a:ext cx="192" cy="195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grpSp>
        <p:nvGrpSpPr>
          <p:cNvPr id="33799" name="Group 12"/>
          <p:cNvGrpSpPr>
            <a:grpSpLocks/>
          </p:cNvGrpSpPr>
          <p:nvPr/>
        </p:nvGrpSpPr>
        <p:grpSpPr bwMode="auto">
          <a:xfrm>
            <a:off x="6373813" y="4006850"/>
            <a:ext cx="863600" cy="720725"/>
            <a:chOff x="2105" y="3009"/>
            <a:chExt cx="815" cy="575"/>
          </a:xfrm>
        </p:grpSpPr>
        <p:sp>
          <p:nvSpPr>
            <p:cNvPr id="180237" name="AutoShape 13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6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3997" name="Group 14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3998" name="Group 15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4000" name="AutoShape 16"/>
                <p:cNvSpPr>
                  <a:spLocks noChangeArrowheads="1"/>
                </p:cNvSpPr>
                <p:nvPr/>
              </p:nvSpPr>
              <p:spPr bwMode="auto">
                <a:xfrm rot="-6828994">
                  <a:off x="1893" y="3762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4001" name="AutoShape 17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797" y="3761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3999" name="AutoShape 18"/>
              <p:cNvSpPr>
                <a:spLocks noChangeArrowheads="1"/>
              </p:cNvSpPr>
              <p:nvPr/>
            </p:nvSpPr>
            <p:spPr bwMode="auto">
              <a:xfrm>
                <a:off x="1818" y="3594"/>
                <a:ext cx="192" cy="195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sp>
        <p:nvSpPr>
          <p:cNvPr id="33800" name="AutoShape 19"/>
          <p:cNvSpPr>
            <a:spLocks noChangeArrowheads="1"/>
          </p:cNvSpPr>
          <p:nvPr/>
        </p:nvSpPr>
        <p:spPr bwMode="auto">
          <a:xfrm>
            <a:off x="2700338" y="3976688"/>
            <a:ext cx="3311525" cy="669925"/>
          </a:xfrm>
          <a:prstGeom prst="leftRightArrow">
            <a:avLst>
              <a:gd name="adj1" fmla="val 45972"/>
              <a:gd name="adj2" fmla="val 83186"/>
            </a:avLst>
          </a:prstGeom>
          <a:gradFill rotWithShape="1">
            <a:gsLst>
              <a:gs pos="0">
                <a:srgbClr val="CC0099"/>
              </a:gs>
              <a:gs pos="100000">
                <a:srgbClr val="FFBFD4"/>
              </a:gs>
            </a:gsLst>
            <a:lin ang="5400000" scaled="1"/>
          </a:gradFill>
          <a:ln w="9525" algn="ctr">
            <a:solidFill>
              <a:srgbClr val="CC0099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 eaLnBrk="0" hangingPunct="0"/>
            <a:r>
              <a:rPr lang="en-US" sz="1600"/>
              <a:t>1. Authentication</a:t>
            </a:r>
          </a:p>
        </p:txBody>
      </p:sp>
      <p:sp>
        <p:nvSpPr>
          <p:cNvPr id="33801" name="AutoShape 20"/>
          <p:cNvSpPr>
            <a:spLocks noChangeArrowheads="1"/>
          </p:cNvSpPr>
          <p:nvPr/>
        </p:nvSpPr>
        <p:spPr bwMode="auto">
          <a:xfrm>
            <a:off x="2700338" y="5302250"/>
            <a:ext cx="3311525" cy="669925"/>
          </a:xfrm>
          <a:prstGeom prst="leftRightArrow">
            <a:avLst>
              <a:gd name="adj1" fmla="val 45972"/>
              <a:gd name="adj2" fmla="val 83186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 eaLnBrk="0" hangingPunct="0"/>
            <a:r>
              <a:rPr lang="en-US" sz="1600"/>
              <a:t>2. SSL Encryption</a:t>
            </a:r>
          </a:p>
        </p:txBody>
      </p:sp>
      <p:grpSp>
        <p:nvGrpSpPr>
          <p:cNvPr id="33802" name="Group 31"/>
          <p:cNvGrpSpPr>
            <a:grpSpLocks/>
          </p:cNvGrpSpPr>
          <p:nvPr/>
        </p:nvGrpSpPr>
        <p:grpSpPr bwMode="auto">
          <a:xfrm>
            <a:off x="7596188" y="3789363"/>
            <a:ext cx="638175" cy="1008062"/>
            <a:chOff x="934" y="830"/>
            <a:chExt cx="626" cy="1012"/>
          </a:xfrm>
        </p:grpSpPr>
        <p:sp>
          <p:nvSpPr>
            <p:cNvPr id="33971" name="Freeform 32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4 h 536"/>
                <a:gd name="T2" fmla="*/ 0 w 1252"/>
                <a:gd name="T3" fmla="*/ 5 h 536"/>
                <a:gd name="T4" fmla="*/ 7 w 1252"/>
                <a:gd name="T5" fmla="*/ 7 h 536"/>
                <a:gd name="T6" fmla="*/ 16 w 1252"/>
                <a:gd name="T7" fmla="*/ 1 h 536"/>
                <a:gd name="T8" fmla="*/ 16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972" name="Group 33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33973" name="Freeform 34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4 h 449"/>
                  <a:gd name="T2" fmla="*/ 7 w 1291"/>
                  <a:gd name="T3" fmla="*/ 6 h 449"/>
                  <a:gd name="T4" fmla="*/ 16 w 1291"/>
                  <a:gd name="T5" fmla="*/ 1 h 449"/>
                  <a:gd name="T6" fmla="*/ 9 w 1291"/>
                  <a:gd name="T7" fmla="*/ 0 h 449"/>
                  <a:gd name="T8" fmla="*/ 0 w 1291"/>
                  <a:gd name="T9" fmla="*/ 4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1"/>
                  <a:gd name="T16" fmla="*/ 0 h 449"/>
                  <a:gd name="T17" fmla="*/ 1291 w 1291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4" name="Freeform 35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4 h 1916"/>
                  <a:gd name="T2" fmla="*/ 0 w 729"/>
                  <a:gd name="T3" fmla="*/ 25 h 1916"/>
                  <a:gd name="T4" fmla="*/ 9 w 729"/>
                  <a:gd name="T5" fmla="*/ 19 h 1916"/>
                  <a:gd name="T6" fmla="*/ 9 w 729"/>
                  <a:gd name="T7" fmla="*/ 0 h 1916"/>
                  <a:gd name="T8" fmla="*/ 0 w 729"/>
                  <a:gd name="T9" fmla="*/ 4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916"/>
                  <a:gd name="T17" fmla="*/ 729 w 729"/>
                  <a:gd name="T18" fmla="*/ 1916 h 19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5" name="Freeform 36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7 w 577"/>
                  <a:gd name="T1" fmla="*/ 2 h 1728"/>
                  <a:gd name="T2" fmla="*/ 7 w 577"/>
                  <a:gd name="T3" fmla="*/ 22 h 1728"/>
                  <a:gd name="T4" fmla="*/ 0 w 577"/>
                  <a:gd name="T5" fmla="*/ 20 h 1728"/>
                  <a:gd name="T6" fmla="*/ 0 w 577"/>
                  <a:gd name="T7" fmla="*/ 0 h 1728"/>
                  <a:gd name="T8" fmla="*/ 7 w 577"/>
                  <a:gd name="T9" fmla="*/ 2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7"/>
                  <a:gd name="T16" fmla="*/ 0 h 1728"/>
                  <a:gd name="T17" fmla="*/ 577 w 577"/>
                  <a:gd name="T18" fmla="*/ 1728 h 17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6" name="Line 37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77" name="Oval 38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33978" name="Line 39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79" name="Line 40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80" name="Line 41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81" name="Line 42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82" name="Freeform 43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8 h 733"/>
                  <a:gd name="T2" fmla="*/ 5 w 397"/>
                  <a:gd name="T3" fmla="*/ 9 h 733"/>
                  <a:gd name="T4" fmla="*/ 5 w 397"/>
                  <a:gd name="T5" fmla="*/ 0 h 733"/>
                  <a:gd name="T6" fmla="*/ 0 60000 65536"/>
                  <a:gd name="T7" fmla="*/ 0 60000 65536"/>
                  <a:gd name="T8" fmla="*/ 0 60000 65536"/>
                  <a:gd name="T9" fmla="*/ 0 w 397"/>
                  <a:gd name="T10" fmla="*/ 0 h 733"/>
                  <a:gd name="T11" fmla="*/ 397 w 397"/>
                  <a:gd name="T12" fmla="*/ 733 h 7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3" name="Freeform 44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6 w 453"/>
                  <a:gd name="T1" fmla="*/ 1 h 1278"/>
                  <a:gd name="T2" fmla="*/ 0 w 453"/>
                  <a:gd name="T3" fmla="*/ 0 h 1278"/>
                  <a:gd name="T4" fmla="*/ 0 w 453"/>
                  <a:gd name="T5" fmla="*/ 16 h 1278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1278"/>
                  <a:gd name="T11" fmla="*/ 453 w 453"/>
                  <a:gd name="T12" fmla="*/ 1278 h 1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4" name="Freeform 45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5 w 402"/>
                  <a:gd name="T1" fmla="*/ 1 h 726"/>
                  <a:gd name="T2" fmla="*/ 0 w 402"/>
                  <a:gd name="T3" fmla="*/ 0 h 726"/>
                  <a:gd name="T4" fmla="*/ 0 w 402"/>
                  <a:gd name="T5" fmla="*/ 9 h 726"/>
                  <a:gd name="T6" fmla="*/ 0 60000 65536"/>
                  <a:gd name="T7" fmla="*/ 0 60000 65536"/>
                  <a:gd name="T8" fmla="*/ 0 60000 65536"/>
                  <a:gd name="T9" fmla="*/ 0 w 402"/>
                  <a:gd name="T10" fmla="*/ 0 h 726"/>
                  <a:gd name="T11" fmla="*/ 402 w 402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5" name="Line 46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86" name="Line 47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87" name="Line 48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88" name="Freeform 49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0 h 82"/>
                  <a:gd name="T4" fmla="*/ 2 w 152"/>
                  <a:gd name="T5" fmla="*/ 1 h 82"/>
                  <a:gd name="T6" fmla="*/ 2 w 152"/>
                  <a:gd name="T7" fmla="*/ 0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82"/>
                  <a:gd name="T17" fmla="*/ 152 w 152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9" name="Line 50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90" name="Freeform 51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0 h 183"/>
                  <a:gd name="T2" fmla="*/ 0 w 351"/>
                  <a:gd name="T3" fmla="*/ 0 h 183"/>
                  <a:gd name="T4" fmla="*/ 4 w 351"/>
                  <a:gd name="T5" fmla="*/ 0 h 183"/>
                  <a:gd name="T6" fmla="*/ 4 w 351"/>
                  <a:gd name="T7" fmla="*/ 1 h 183"/>
                  <a:gd name="T8" fmla="*/ 0 w 351"/>
                  <a:gd name="T9" fmla="*/ 0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3"/>
                  <a:gd name="T17" fmla="*/ 351 w 351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1" name="Freeform 52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 h 182"/>
                  <a:gd name="T2" fmla="*/ 0 w 351"/>
                  <a:gd name="T3" fmla="*/ 0 h 182"/>
                  <a:gd name="T4" fmla="*/ 4 w 351"/>
                  <a:gd name="T5" fmla="*/ 1 h 182"/>
                  <a:gd name="T6" fmla="*/ 4 w 351"/>
                  <a:gd name="T7" fmla="*/ 2 h 182"/>
                  <a:gd name="T8" fmla="*/ 0 w 351"/>
                  <a:gd name="T9" fmla="*/ 1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2" name="Freeform 53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4 w 351"/>
                  <a:gd name="T5" fmla="*/ 0 h 182"/>
                  <a:gd name="T6" fmla="*/ 4 w 351"/>
                  <a:gd name="T7" fmla="*/ 1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3" name="Line 54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94" name="Line 55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95" name="Line 56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3803" name="Group 57"/>
          <p:cNvGrpSpPr>
            <a:grpSpLocks/>
          </p:cNvGrpSpPr>
          <p:nvPr/>
        </p:nvGrpSpPr>
        <p:grpSpPr bwMode="auto">
          <a:xfrm>
            <a:off x="539750" y="3862388"/>
            <a:ext cx="938213" cy="898525"/>
            <a:chOff x="249" y="3067"/>
            <a:chExt cx="665" cy="639"/>
          </a:xfrm>
        </p:grpSpPr>
        <p:grpSp>
          <p:nvGrpSpPr>
            <p:cNvPr id="33928" name="Group 58"/>
            <p:cNvGrpSpPr>
              <a:grpSpLocks/>
            </p:cNvGrpSpPr>
            <p:nvPr/>
          </p:nvGrpSpPr>
          <p:grpSpPr bwMode="auto">
            <a:xfrm>
              <a:off x="385" y="3067"/>
              <a:ext cx="529" cy="537"/>
              <a:chOff x="446" y="3215"/>
              <a:chExt cx="529" cy="537"/>
            </a:xfrm>
          </p:grpSpPr>
          <p:sp>
            <p:nvSpPr>
              <p:cNvPr id="33940" name="Freeform 59"/>
              <p:cNvSpPr>
                <a:spLocks/>
              </p:cNvSpPr>
              <p:nvPr/>
            </p:nvSpPr>
            <p:spPr bwMode="auto">
              <a:xfrm>
                <a:off x="446" y="3597"/>
                <a:ext cx="368" cy="155"/>
              </a:xfrm>
              <a:custGeom>
                <a:avLst/>
                <a:gdLst>
                  <a:gd name="T0" fmla="*/ 5 w 872"/>
                  <a:gd name="T1" fmla="*/ 1 h 366"/>
                  <a:gd name="T2" fmla="*/ 5 w 872"/>
                  <a:gd name="T3" fmla="*/ 1 h 366"/>
                  <a:gd name="T4" fmla="*/ 4 w 872"/>
                  <a:gd name="T5" fmla="*/ 2 h 366"/>
                  <a:gd name="T6" fmla="*/ 0 w 872"/>
                  <a:gd name="T7" fmla="*/ 1 h 366"/>
                  <a:gd name="T8" fmla="*/ 0 w 872"/>
                  <a:gd name="T9" fmla="*/ 1 h 366"/>
                  <a:gd name="T10" fmla="*/ 1 w 872"/>
                  <a:gd name="T11" fmla="*/ 0 h 366"/>
                  <a:gd name="T12" fmla="*/ 5 w 872"/>
                  <a:gd name="T13" fmla="*/ 1 h 3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2"/>
                  <a:gd name="T22" fmla="*/ 0 h 366"/>
                  <a:gd name="T23" fmla="*/ 872 w 872"/>
                  <a:gd name="T24" fmla="*/ 366 h 3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2" h="366">
                    <a:moveTo>
                      <a:pt x="872" y="178"/>
                    </a:moveTo>
                    <a:lnTo>
                      <a:pt x="872" y="246"/>
                    </a:lnTo>
                    <a:lnTo>
                      <a:pt x="682" y="366"/>
                    </a:lnTo>
                    <a:lnTo>
                      <a:pt x="0" y="170"/>
                    </a:lnTo>
                    <a:lnTo>
                      <a:pt x="0" y="142"/>
                    </a:lnTo>
                    <a:lnTo>
                      <a:pt x="230" y="0"/>
                    </a:lnTo>
                    <a:lnTo>
                      <a:pt x="872" y="1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41" name="Freeform 60"/>
              <p:cNvSpPr>
                <a:spLocks/>
              </p:cNvSpPr>
              <p:nvPr/>
            </p:nvSpPr>
            <p:spPr bwMode="auto">
              <a:xfrm>
                <a:off x="451" y="3600"/>
                <a:ext cx="358" cy="138"/>
              </a:xfrm>
              <a:custGeom>
                <a:avLst/>
                <a:gdLst>
                  <a:gd name="T0" fmla="*/ 5 w 848"/>
                  <a:gd name="T1" fmla="*/ 1 h 324"/>
                  <a:gd name="T2" fmla="*/ 1 w 848"/>
                  <a:gd name="T3" fmla="*/ 0 h 324"/>
                  <a:gd name="T4" fmla="*/ 0 w 848"/>
                  <a:gd name="T5" fmla="*/ 1 h 324"/>
                  <a:gd name="T6" fmla="*/ 4 w 848"/>
                  <a:gd name="T7" fmla="*/ 2 h 324"/>
                  <a:gd name="T8" fmla="*/ 5 w 848"/>
                  <a:gd name="T9" fmla="*/ 1 h 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8"/>
                  <a:gd name="T16" fmla="*/ 0 h 324"/>
                  <a:gd name="T17" fmla="*/ 848 w 848"/>
                  <a:gd name="T18" fmla="*/ 324 h 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8" h="324">
                    <a:moveTo>
                      <a:pt x="848" y="174"/>
                    </a:moveTo>
                    <a:lnTo>
                      <a:pt x="216" y="0"/>
                    </a:lnTo>
                    <a:lnTo>
                      <a:pt x="0" y="134"/>
                    </a:lnTo>
                    <a:lnTo>
                      <a:pt x="666" y="324"/>
                    </a:lnTo>
                    <a:lnTo>
                      <a:pt x="848" y="1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42" name="Freeform 61"/>
              <p:cNvSpPr>
                <a:spLocks/>
              </p:cNvSpPr>
              <p:nvPr/>
            </p:nvSpPr>
            <p:spPr bwMode="auto">
              <a:xfrm>
                <a:off x="540" y="3608"/>
                <a:ext cx="201" cy="58"/>
              </a:xfrm>
              <a:custGeom>
                <a:avLst/>
                <a:gdLst>
                  <a:gd name="T0" fmla="*/ 0 w 477"/>
                  <a:gd name="T1" fmla="*/ 0 h 138"/>
                  <a:gd name="T2" fmla="*/ 3 w 477"/>
                  <a:gd name="T3" fmla="*/ 1 h 138"/>
                  <a:gd name="T4" fmla="*/ 3 w 477"/>
                  <a:gd name="T5" fmla="*/ 1 h 138"/>
                  <a:gd name="T6" fmla="*/ 0 w 477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138"/>
                  <a:gd name="T14" fmla="*/ 477 w 477"/>
                  <a:gd name="T15" fmla="*/ 138 h 1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138">
                    <a:moveTo>
                      <a:pt x="0" y="12"/>
                    </a:moveTo>
                    <a:lnTo>
                      <a:pt x="456" y="138"/>
                    </a:lnTo>
                    <a:lnTo>
                      <a:pt x="477" y="125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3" name="Freeform 62"/>
              <p:cNvSpPr>
                <a:spLocks/>
              </p:cNvSpPr>
              <p:nvPr/>
            </p:nvSpPr>
            <p:spPr bwMode="auto">
              <a:xfrm>
                <a:off x="482" y="3620"/>
                <a:ext cx="209" cy="74"/>
              </a:xfrm>
              <a:custGeom>
                <a:avLst/>
                <a:gdLst>
                  <a:gd name="T0" fmla="*/ 0 w 496"/>
                  <a:gd name="T1" fmla="*/ 0 h 177"/>
                  <a:gd name="T2" fmla="*/ 0 w 496"/>
                  <a:gd name="T3" fmla="*/ 0 h 177"/>
                  <a:gd name="T4" fmla="*/ 0 w 496"/>
                  <a:gd name="T5" fmla="*/ 0 h 177"/>
                  <a:gd name="T6" fmla="*/ 0 w 496"/>
                  <a:gd name="T7" fmla="*/ 0 h 177"/>
                  <a:gd name="T8" fmla="*/ 0 w 496"/>
                  <a:gd name="T9" fmla="*/ 0 h 177"/>
                  <a:gd name="T10" fmla="*/ 2 w 496"/>
                  <a:gd name="T11" fmla="*/ 1 h 177"/>
                  <a:gd name="T12" fmla="*/ 2 w 496"/>
                  <a:gd name="T13" fmla="*/ 1 h 177"/>
                  <a:gd name="T14" fmla="*/ 2 w 496"/>
                  <a:gd name="T15" fmla="*/ 1 h 177"/>
                  <a:gd name="T16" fmla="*/ 2 w 496"/>
                  <a:gd name="T17" fmla="*/ 1 h 177"/>
                  <a:gd name="T18" fmla="*/ 2 w 496"/>
                  <a:gd name="T19" fmla="*/ 1 h 177"/>
                  <a:gd name="T20" fmla="*/ 3 w 496"/>
                  <a:gd name="T21" fmla="*/ 0 h 177"/>
                  <a:gd name="T22" fmla="*/ 0 w 496"/>
                  <a:gd name="T23" fmla="*/ 0 h 1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6"/>
                  <a:gd name="T37" fmla="*/ 0 h 177"/>
                  <a:gd name="T38" fmla="*/ 496 w 496"/>
                  <a:gd name="T39" fmla="*/ 177 h 1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6" h="177">
                    <a:moveTo>
                      <a:pt x="0" y="66"/>
                    </a:moveTo>
                    <a:lnTo>
                      <a:pt x="21" y="73"/>
                    </a:lnTo>
                    <a:lnTo>
                      <a:pt x="45" y="61"/>
                    </a:lnTo>
                    <a:lnTo>
                      <a:pt x="60" y="66"/>
                    </a:lnTo>
                    <a:lnTo>
                      <a:pt x="45" y="80"/>
                    </a:lnTo>
                    <a:lnTo>
                      <a:pt x="344" y="163"/>
                    </a:lnTo>
                    <a:lnTo>
                      <a:pt x="360" y="151"/>
                    </a:lnTo>
                    <a:lnTo>
                      <a:pt x="386" y="158"/>
                    </a:lnTo>
                    <a:lnTo>
                      <a:pt x="370" y="170"/>
                    </a:lnTo>
                    <a:lnTo>
                      <a:pt x="396" y="177"/>
                    </a:lnTo>
                    <a:lnTo>
                      <a:pt x="496" y="106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4" name="Freeform 63"/>
              <p:cNvSpPr>
                <a:spLocks/>
              </p:cNvSpPr>
              <p:nvPr/>
            </p:nvSpPr>
            <p:spPr bwMode="auto">
              <a:xfrm>
                <a:off x="684" y="3668"/>
                <a:ext cx="46" cy="19"/>
              </a:xfrm>
              <a:custGeom>
                <a:avLst/>
                <a:gdLst>
                  <a:gd name="T0" fmla="*/ 0 w 108"/>
                  <a:gd name="T1" fmla="*/ 0 h 44"/>
                  <a:gd name="T2" fmla="*/ 1 w 108"/>
                  <a:gd name="T3" fmla="*/ 0 h 44"/>
                  <a:gd name="T4" fmla="*/ 0 w 108"/>
                  <a:gd name="T5" fmla="*/ 0 h 44"/>
                  <a:gd name="T6" fmla="*/ 0 w 108"/>
                  <a:gd name="T7" fmla="*/ 0 h 44"/>
                  <a:gd name="T8" fmla="*/ 0 w 108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44"/>
                  <a:gd name="T17" fmla="*/ 108 w 10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44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5" name="Freeform 64"/>
              <p:cNvSpPr>
                <a:spLocks/>
              </p:cNvSpPr>
              <p:nvPr/>
            </p:nvSpPr>
            <p:spPr bwMode="auto">
              <a:xfrm>
                <a:off x="658" y="3688"/>
                <a:ext cx="41" cy="18"/>
              </a:xfrm>
              <a:custGeom>
                <a:avLst/>
                <a:gdLst>
                  <a:gd name="T0" fmla="*/ 0 w 97"/>
                  <a:gd name="T1" fmla="*/ 0 h 42"/>
                  <a:gd name="T2" fmla="*/ 0 w 97"/>
                  <a:gd name="T3" fmla="*/ 0 h 42"/>
                  <a:gd name="T4" fmla="*/ 0 w 97"/>
                  <a:gd name="T5" fmla="*/ 0 h 42"/>
                  <a:gd name="T6" fmla="*/ 0 w 97"/>
                  <a:gd name="T7" fmla="*/ 0 h 42"/>
                  <a:gd name="T8" fmla="*/ 0 w 97"/>
                  <a:gd name="T9" fmla="*/ 0 h 42"/>
                  <a:gd name="T10" fmla="*/ 0 w 97"/>
                  <a:gd name="T11" fmla="*/ 0 h 42"/>
                  <a:gd name="T12" fmla="*/ 0 w 97"/>
                  <a:gd name="T13" fmla="*/ 0 h 42"/>
                  <a:gd name="T14" fmla="*/ 0 w 97"/>
                  <a:gd name="T15" fmla="*/ 0 h 42"/>
                  <a:gd name="T16" fmla="*/ 0 w 97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7"/>
                  <a:gd name="T28" fmla="*/ 0 h 42"/>
                  <a:gd name="T29" fmla="*/ 97 w 97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7" h="42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6" name="Freeform 65"/>
              <p:cNvSpPr>
                <a:spLocks/>
              </p:cNvSpPr>
              <p:nvPr/>
            </p:nvSpPr>
            <p:spPr bwMode="auto">
              <a:xfrm>
                <a:off x="699" y="3676"/>
                <a:ext cx="78" cy="42"/>
              </a:xfrm>
              <a:custGeom>
                <a:avLst/>
                <a:gdLst>
                  <a:gd name="T0" fmla="*/ 0 w 185"/>
                  <a:gd name="T1" fmla="*/ 0 h 97"/>
                  <a:gd name="T2" fmla="*/ 1 w 185"/>
                  <a:gd name="T3" fmla="*/ 0 h 97"/>
                  <a:gd name="T4" fmla="*/ 0 w 185"/>
                  <a:gd name="T5" fmla="*/ 0 h 97"/>
                  <a:gd name="T6" fmla="*/ 0 w 185"/>
                  <a:gd name="T7" fmla="*/ 0 h 97"/>
                  <a:gd name="T8" fmla="*/ 0 w 185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97"/>
                  <a:gd name="T17" fmla="*/ 185 w 185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97">
                    <a:moveTo>
                      <a:pt x="101" y="0"/>
                    </a:moveTo>
                    <a:lnTo>
                      <a:pt x="185" y="22"/>
                    </a:lnTo>
                    <a:lnTo>
                      <a:pt x="83" y="97"/>
                    </a:lnTo>
                    <a:lnTo>
                      <a:pt x="0" y="74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7" name="Freeform 66"/>
              <p:cNvSpPr>
                <a:spLocks noChangeAspect="1"/>
              </p:cNvSpPr>
              <p:nvPr/>
            </p:nvSpPr>
            <p:spPr bwMode="auto">
              <a:xfrm>
                <a:off x="831" y="3509"/>
                <a:ext cx="136" cy="158"/>
              </a:xfrm>
              <a:custGeom>
                <a:avLst/>
                <a:gdLst>
                  <a:gd name="T0" fmla="*/ 0 w 364"/>
                  <a:gd name="T1" fmla="*/ 0 h 422"/>
                  <a:gd name="T2" fmla="*/ 1 w 364"/>
                  <a:gd name="T3" fmla="*/ 0 h 422"/>
                  <a:gd name="T4" fmla="*/ 1 w 364"/>
                  <a:gd name="T5" fmla="*/ 0 h 422"/>
                  <a:gd name="T6" fmla="*/ 0 w 364"/>
                  <a:gd name="T7" fmla="*/ 1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8" name="Freeform 67"/>
              <p:cNvSpPr>
                <a:spLocks noChangeAspect="1"/>
              </p:cNvSpPr>
              <p:nvPr/>
            </p:nvSpPr>
            <p:spPr bwMode="auto">
              <a:xfrm>
                <a:off x="572" y="3453"/>
                <a:ext cx="396" cy="137"/>
              </a:xfrm>
              <a:custGeom>
                <a:avLst/>
                <a:gdLst>
                  <a:gd name="T0" fmla="*/ 1 w 1091"/>
                  <a:gd name="T1" fmla="*/ 1 h 377"/>
                  <a:gd name="T2" fmla="*/ 0 w 1091"/>
                  <a:gd name="T3" fmla="*/ 0 h 377"/>
                  <a:gd name="T4" fmla="*/ 1 w 1091"/>
                  <a:gd name="T5" fmla="*/ 0 h 377"/>
                  <a:gd name="T6" fmla="*/ 3 w 1091"/>
                  <a:gd name="T7" fmla="*/ 0 h 377"/>
                  <a:gd name="T8" fmla="*/ 1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9" name="Freeform 68"/>
              <p:cNvSpPr>
                <a:spLocks noChangeAspect="1"/>
              </p:cNvSpPr>
              <p:nvPr/>
            </p:nvSpPr>
            <p:spPr bwMode="auto">
              <a:xfrm>
                <a:off x="572" y="3521"/>
                <a:ext cx="259" cy="146"/>
              </a:xfrm>
              <a:custGeom>
                <a:avLst/>
                <a:gdLst>
                  <a:gd name="T0" fmla="*/ 0 w 690"/>
                  <a:gd name="T1" fmla="*/ 0 h 390"/>
                  <a:gd name="T2" fmla="*/ 0 w 690"/>
                  <a:gd name="T3" fmla="*/ 0 h 390"/>
                  <a:gd name="T4" fmla="*/ 2 w 690"/>
                  <a:gd name="T5" fmla="*/ 1 h 390"/>
                  <a:gd name="T6" fmla="*/ 2 w 690"/>
                  <a:gd name="T7" fmla="*/ 0 h 390"/>
                  <a:gd name="T8" fmla="*/ 0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0" name="Freeform 69"/>
              <p:cNvSpPr>
                <a:spLocks noChangeAspect="1"/>
              </p:cNvSpPr>
              <p:nvPr/>
            </p:nvSpPr>
            <p:spPr bwMode="auto">
              <a:xfrm>
                <a:off x="707" y="3572"/>
                <a:ext cx="102" cy="72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0 h 189"/>
                  <a:gd name="T4" fmla="*/ 1 w 271"/>
                  <a:gd name="T5" fmla="*/ 1 h 189"/>
                  <a:gd name="T6" fmla="*/ 0 w 271"/>
                  <a:gd name="T7" fmla="*/ 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1" name="Freeform 70"/>
              <p:cNvSpPr>
                <a:spLocks noChangeAspect="1" noChangeArrowheads="1"/>
              </p:cNvSpPr>
              <p:nvPr/>
            </p:nvSpPr>
            <p:spPr bwMode="auto">
              <a:xfrm>
                <a:off x="709" y="3599"/>
                <a:ext cx="98" cy="26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0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52" name="Freeform 71"/>
              <p:cNvSpPr>
                <a:spLocks/>
              </p:cNvSpPr>
              <p:nvPr/>
            </p:nvSpPr>
            <p:spPr bwMode="auto">
              <a:xfrm>
                <a:off x="707" y="3572"/>
                <a:ext cx="102" cy="43"/>
              </a:xfrm>
              <a:custGeom>
                <a:avLst/>
                <a:gdLst>
                  <a:gd name="T0" fmla="*/ 0 w 270"/>
                  <a:gd name="T1" fmla="*/ 0 h 116"/>
                  <a:gd name="T2" fmla="*/ 0 w 270"/>
                  <a:gd name="T3" fmla="*/ 0 h 116"/>
                  <a:gd name="T4" fmla="*/ 1 w 270"/>
                  <a:gd name="T5" fmla="*/ 0 h 116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116"/>
                  <a:gd name="T11" fmla="*/ 270 w 270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53" name="Line 72"/>
              <p:cNvSpPr>
                <a:spLocks noChangeShapeType="1"/>
              </p:cNvSpPr>
              <p:nvPr/>
            </p:nvSpPr>
            <p:spPr bwMode="auto">
              <a:xfrm>
                <a:off x="716" y="3586"/>
                <a:ext cx="79" cy="21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54" name="Line 73"/>
              <p:cNvSpPr>
                <a:spLocks noChangeShapeType="1"/>
              </p:cNvSpPr>
              <p:nvPr/>
            </p:nvSpPr>
            <p:spPr bwMode="auto">
              <a:xfrm>
                <a:off x="783" y="3627"/>
                <a:ext cx="16" cy="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55" name="Freeform 74"/>
              <p:cNvSpPr>
                <a:spLocks/>
              </p:cNvSpPr>
              <p:nvPr/>
            </p:nvSpPr>
            <p:spPr bwMode="auto">
              <a:xfrm>
                <a:off x="741" y="3592"/>
                <a:ext cx="24" cy="13"/>
              </a:xfrm>
              <a:custGeom>
                <a:avLst/>
                <a:gdLst>
                  <a:gd name="T0" fmla="*/ 0 w 64"/>
                  <a:gd name="T1" fmla="*/ 0 h 35"/>
                  <a:gd name="T2" fmla="*/ 0 w 64"/>
                  <a:gd name="T3" fmla="*/ 0 h 35"/>
                  <a:gd name="T4" fmla="*/ 0 w 64"/>
                  <a:gd name="T5" fmla="*/ 0 h 35"/>
                  <a:gd name="T6" fmla="*/ 0 w 64"/>
                  <a:gd name="T7" fmla="*/ 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>
                <a:noFill/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56" name="Line 75"/>
              <p:cNvSpPr>
                <a:spLocks noChangeShapeType="1"/>
              </p:cNvSpPr>
              <p:nvPr/>
            </p:nvSpPr>
            <p:spPr bwMode="auto">
              <a:xfrm>
                <a:off x="579" y="3537"/>
                <a:ext cx="104" cy="29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57" name="Line 76"/>
              <p:cNvSpPr>
                <a:spLocks noChangeShapeType="1"/>
              </p:cNvSpPr>
              <p:nvPr/>
            </p:nvSpPr>
            <p:spPr bwMode="auto">
              <a:xfrm>
                <a:off x="579" y="3548"/>
                <a:ext cx="104" cy="29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58" name="Line 77"/>
              <p:cNvSpPr>
                <a:spLocks noChangeShapeType="1"/>
              </p:cNvSpPr>
              <p:nvPr/>
            </p:nvSpPr>
            <p:spPr bwMode="auto">
              <a:xfrm>
                <a:off x="579" y="3560"/>
                <a:ext cx="104" cy="30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59" name="Line 78"/>
              <p:cNvSpPr>
                <a:spLocks noChangeShapeType="1"/>
              </p:cNvSpPr>
              <p:nvPr/>
            </p:nvSpPr>
            <p:spPr bwMode="auto">
              <a:xfrm>
                <a:off x="579" y="3571"/>
                <a:ext cx="104" cy="29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60" name="Freeform 79"/>
              <p:cNvSpPr>
                <a:spLocks/>
              </p:cNvSpPr>
              <p:nvPr/>
            </p:nvSpPr>
            <p:spPr bwMode="auto">
              <a:xfrm>
                <a:off x="708" y="3603"/>
                <a:ext cx="103" cy="44"/>
              </a:xfrm>
              <a:custGeom>
                <a:avLst/>
                <a:gdLst>
                  <a:gd name="T0" fmla="*/ 0 w 275"/>
                  <a:gd name="T1" fmla="*/ 0 h 117"/>
                  <a:gd name="T2" fmla="*/ 1 w 275"/>
                  <a:gd name="T3" fmla="*/ 0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61" name="Freeform 80"/>
              <p:cNvSpPr>
                <a:spLocks/>
              </p:cNvSpPr>
              <p:nvPr/>
            </p:nvSpPr>
            <p:spPr bwMode="auto">
              <a:xfrm>
                <a:off x="632" y="3442"/>
                <a:ext cx="289" cy="122"/>
              </a:xfrm>
              <a:custGeom>
                <a:avLst/>
                <a:gdLst>
                  <a:gd name="T0" fmla="*/ 0 w 556"/>
                  <a:gd name="T1" fmla="*/ 3 h 235"/>
                  <a:gd name="T2" fmla="*/ 5 w 556"/>
                  <a:gd name="T3" fmla="*/ 0 h 235"/>
                  <a:gd name="T4" fmla="*/ 11 w 556"/>
                  <a:gd name="T5" fmla="*/ 2 h 235"/>
                  <a:gd name="T6" fmla="*/ 11 w 556"/>
                  <a:gd name="T7" fmla="*/ 2 h 235"/>
                  <a:gd name="T8" fmla="*/ 6 w 556"/>
                  <a:gd name="T9" fmla="*/ 5 h 235"/>
                  <a:gd name="T10" fmla="*/ 0 w 556"/>
                  <a:gd name="T11" fmla="*/ 3 h 235"/>
                  <a:gd name="T12" fmla="*/ 0 w 556"/>
                  <a:gd name="T13" fmla="*/ 3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2" name="Freeform 81"/>
              <p:cNvSpPr>
                <a:spLocks/>
              </p:cNvSpPr>
              <p:nvPr/>
            </p:nvSpPr>
            <p:spPr bwMode="auto">
              <a:xfrm>
                <a:off x="636" y="3444"/>
                <a:ext cx="279" cy="108"/>
              </a:xfrm>
              <a:custGeom>
                <a:avLst/>
                <a:gdLst>
                  <a:gd name="T0" fmla="*/ 0 w 538"/>
                  <a:gd name="T1" fmla="*/ 3 h 208"/>
                  <a:gd name="T2" fmla="*/ 6 w 538"/>
                  <a:gd name="T3" fmla="*/ 4 h 208"/>
                  <a:gd name="T4" fmla="*/ 10 w 538"/>
                  <a:gd name="T5" fmla="*/ 2 h 208"/>
                  <a:gd name="T6" fmla="*/ 5 w 538"/>
                  <a:gd name="T7" fmla="*/ 0 h 208"/>
                  <a:gd name="T8" fmla="*/ 0 w 538"/>
                  <a:gd name="T9" fmla="*/ 3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3" name="Oval 82"/>
              <p:cNvSpPr>
                <a:spLocks noChangeArrowheads="1"/>
              </p:cNvSpPr>
              <p:nvPr/>
            </p:nvSpPr>
            <p:spPr bwMode="auto">
              <a:xfrm>
                <a:off x="706" y="3471"/>
                <a:ext cx="145" cy="58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33964" name="Freeform 83"/>
              <p:cNvSpPr>
                <a:spLocks/>
              </p:cNvSpPr>
              <p:nvPr/>
            </p:nvSpPr>
            <p:spPr bwMode="auto">
              <a:xfrm>
                <a:off x="626" y="3473"/>
                <a:ext cx="235" cy="65"/>
              </a:xfrm>
              <a:custGeom>
                <a:avLst/>
                <a:gdLst>
                  <a:gd name="T0" fmla="*/ 0 w 646"/>
                  <a:gd name="T1" fmla="*/ 0 h 180"/>
                  <a:gd name="T2" fmla="*/ 0 w 646"/>
                  <a:gd name="T3" fmla="*/ 0 h 180"/>
                  <a:gd name="T4" fmla="*/ 1 w 646"/>
                  <a:gd name="T5" fmla="*/ 0 h 180"/>
                  <a:gd name="T6" fmla="*/ 1 w 646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5" name="Freeform 84"/>
              <p:cNvSpPr>
                <a:spLocks noChangeAspect="1"/>
              </p:cNvSpPr>
              <p:nvPr/>
            </p:nvSpPr>
            <p:spPr bwMode="auto">
              <a:xfrm>
                <a:off x="683" y="3215"/>
                <a:ext cx="292" cy="270"/>
              </a:xfrm>
              <a:custGeom>
                <a:avLst/>
                <a:gdLst>
                  <a:gd name="T0" fmla="*/ 1 w 808"/>
                  <a:gd name="T1" fmla="*/ 2 h 746"/>
                  <a:gd name="T2" fmla="*/ 2 w 808"/>
                  <a:gd name="T3" fmla="*/ 1 h 746"/>
                  <a:gd name="T4" fmla="*/ 2 w 808"/>
                  <a:gd name="T5" fmla="*/ 0 h 746"/>
                  <a:gd name="T6" fmla="*/ 1 w 808"/>
                  <a:gd name="T7" fmla="*/ 0 h 746"/>
                  <a:gd name="T8" fmla="*/ 0 w 808"/>
                  <a:gd name="T9" fmla="*/ 0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6" name="Freeform 85"/>
              <p:cNvSpPr>
                <a:spLocks noChangeAspect="1"/>
              </p:cNvSpPr>
              <p:nvPr/>
            </p:nvSpPr>
            <p:spPr bwMode="auto">
              <a:xfrm>
                <a:off x="865" y="3275"/>
                <a:ext cx="58" cy="262"/>
              </a:xfrm>
              <a:custGeom>
                <a:avLst/>
                <a:gdLst>
                  <a:gd name="T0" fmla="*/ 0 w 144"/>
                  <a:gd name="T1" fmla="*/ 3 h 644"/>
                  <a:gd name="T2" fmla="*/ 0 w 144"/>
                  <a:gd name="T3" fmla="*/ 0 h 644"/>
                  <a:gd name="T4" fmla="*/ 1 w 144"/>
                  <a:gd name="T5" fmla="*/ 0 h 644"/>
                  <a:gd name="T6" fmla="*/ 1 w 144"/>
                  <a:gd name="T7" fmla="*/ 2 h 644"/>
                  <a:gd name="T8" fmla="*/ 0 w 144"/>
                  <a:gd name="T9" fmla="*/ 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7" name="Freeform 86"/>
              <p:cNvSpPr>
                <a:spLocks noChangeAspect="1"/>
              </p:cNvSpPr>
              <p:nvPr/>
            </p:nvSpPr>
            <p:spPr bwMode="auto">
              <a:xfrm>
                <a:off x="604" y="3218"/>
                <a:ext cx="319" cy="89"/>
              </a:xfrm>
              <a:custGeom>
                <a:avLst/>
                <a:gdLst>
                  <a:gd name="T0" fmla="*/ 3 w 782"/>
                  <a:gd name="T1" fmla="*/ 1 h 219"/>
                  <a:gd name="T2" fmla="*/ 0 w 782"/>
                  <a:gd name="T3" fmla="*/ 0 h 219"/>
                  <a:gd name="T4" fmla="*/ 1 w 782"/>
                  <a:gd name="T5" fmla="*/ 0 h 219"/>
                  <a:gd name="T6" fmla="*/ 4 w 782"/>
                  <a:gd name="T7" fmla="*/ 1 h 219"/>
                  <a:gd name="T8" fmla="*/ 3 w 782"/>
                  <a:gd name="T9" fmla="*/ 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8" name="Freeform 87"/>
              <p:cNvSpPr>
                <a:spLocks noChangeAspect="1"/>
              </p:cNvSpPr>
              <p:nvPr/>
            </p:nvSpPr>
            <p:spPr bwMode="auto">
              <a:xfrm>
                <a:off x="604" y="3245"/>
                <a:ext cx="261" cy="293"/>
              </a:xfrm>
              <a:custGeom>
                <a:avLst/>
                <a:gdLst>
                  <a:gd name="T0" fmla="*/ 2 w 672"/>
                  <a:gd name="T1" fmla="*/ 3 h 754"/>
                  <a:gd name="T2" fmla="*/ 2 w 672"/>
                  <a:gd name="T3" fmla="*/ 0 h 754"/>
                  <a:gd name="T4" fmla="*/ 0 w 672"/>
                  <a:gd name="T5" fmla="*/ 0 h 754"/>
                  <a:gd name="T6" fmla="*/ 0 w 672"/>
                  <a:gd name="T7" fmla="*/ 2 h 754"/>
                  <a:gd name="T8" fmla="*/ 2 w 672"/>
                  <a:gd name="T9" fmla="*/ 3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9" name="Freeform 88"/>
              <p:cNvSpPr>
                <a:spLocks noChangeAspect="1"/>
              </p:cNvSpPr>
              <p:nvPr/>
            </p:nvSpPr>
            <p:spPr bwMode="auto">
              <a:xfrm>
                <a:off x="625" y="3270"/>
                <a:ext cx="220" cy="241"/>
              </a:xfrm>
              <a:custGeom>
                <a:avLst/>
                <a:gdLst>
                  <a:gd name="T0" fmla="*/ 4 w 491"/>
                  <a:gd name="T1" fmla="*/ 4 h 549"/>
                  <a:gd name="T2" fmla="*/ 4 w 491"/>
                  <a:gd name="T3" fmla="*/ 1 h 549"/>
                  <a:gd name="T4" fmla="*/ 0 w 491"/>
                  <a:gd name="T5" fmla="*/ 0 h 549"/>
                  <a:gd name="T6" fmla="*/ 0 w 491"/>
                  <a:gd name="T7" fmla="*/ 3 h 549"/>
                  <a:gd name="T8" fmla="*/ 4 w 491"/>
                  <a:gd name="T9" fmla="*/ 4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0" name="Freeform 89"/>
              <p:cNvSpPr>
                <a:spLocks/>
              </p:cNvSpPr>
              <p:nvPr/>
            </p:nvSpPr>
            <p:spPr bwMode="auto">
              <a:xfrm>
                <a:off x="639" y="3287"/>
                <a:ext cx="192" cy="207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454 h 592"/>
                  <a:gd name="T4" fmla="*/ 542 w 542"/>
                  <a:gd name="T5" fmla="*/ 592 h 592"/>
                  <a:gd name="T6" fmla="*/ 542 w 542"/>
                  <a:gd name="T7" fmla="*/ 130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929" name="Group 90"/>
            <p:cNvGrpSpPr>
              <a:grpSpLocks/>
            </p:cNvGrpSpPr>
            <p:nvPr/>
          </p:nvGrpSpPr>
          <p:grpSpPr bwMode="auto">
            <a:xfrm>
              <a:off x="249" y="3113"/>
              <a:ext cx="399" cy="593"/>
              <a:chOff x="1291" y="3385"/>
              <a:chExt cx="399" cy="593"/>
            </a:xfrm>
          </p:grpSpPr>
          <p:sp>
            <p:nvSpPr>
              <p:cNvPr id="33930" name="Line 91"/>
              <p:cNvSpPr>
                <a:spLocks noChangeShapeType="1"/>
              </p:cNvSpPr>
              <p:nvPr/>
            </p:nvSpPr>
            <p:spPr bwMode="auto">
              <a:xfrm>
                <a:off x="1690" y="3486"/>
                <a:ext cx="0" cy="3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31" name="Freeform 92"/>
              <p:cNvSpPr>
                <a:spLocks/>
              </p:cNvSpPr>
              <p:nvPr/>
            </p:nvSpPr>
            <p:spPr bwMode="auto">
              <a:xfrm>
                <a:off x="1552" y="3805"/>
                <a:ext cx="123" cy="137"/>
              </a:xfrm>
              <a:custGeom>
                <a:avLst/>
                <a:gdLst>
                  <a:gd name="T0" fmla="*/ 0 w 639"/>
                  <a:gd name="T1" fmla="*/ 0 h 710"/>
                  <a:gd name="T2" fmla="*/ 0 w 639"/>
                  <a:gd name="T3" fmla="*/ 0 h 710"/>
                  <a:gd name="T4" fmla="*/ 0 w 639"/>
                  <a:gd name="T5" fmla="*/ 0 h 710"/>
                  <a:gd name="T6" fmla="*/ 0 w 639"/>
                  <a:gd name="T7" fmla="*/ 0 h 710"/>
                  <a:gd name="T8" fmla="*/ 0 w 639"/>
                  <a:gd name="T9" fmla="*/ 0 h 710"/>
                  <a:gd name="T10" fmla="*/ 0 w 639"/>
                  <a:gd name="T11" fmla="*/ 0 h 710"/>
                  <a:gd name="T12" fmla="*/ 0 w 639"/>
                  <a:gd name="T13" fmla="*/ 0 h 710"/>
                  <a:gd name="T14" fmla="*/ 0 w 639"/>
                  <a:gd name="T15" fmla="*/ 0 h 710"/>
                  <a:gd name="T16" fmla="*/ 0 w 639"/>
                  <a:gd name="T17" fmla="*/ 0 h 710"/>
                  <a:gd name="T18" fmla="*/ 0 w 639"/>
                  <a:gd name="T19" fmla="*/ 0 h 710"/>
                  <a:gd name="T20" fmla="*/ 0 w 639"/>
                  <a:gd name="T21" fmla="*/ 0 h 710"/>
                  <a:gd name="T22" fmla="*/ 0 w 639"/>
                  <a:gd name="T23" fmla="*/ 0 h 710"/>
                  <a:gd name="T24" fmla="*/ 0 w 639"/>
                  <a:gd name="T25" fmla="*/ 0 h 710"/>
                  <a:gd name="T26" fmla="*/ 0 w 639"/>
                  <a:gd name="T27" fmla="*/ 0 h 710"/>
                  <a:gd name="T28" fmla="*/ 0 w 639"/>
                  <a:gd name="T29" fmla="*/ 0 h 710"/>
                  <a:gd name="T30" fmla="*/ 0 w 639"/>
                  <a:gd name="T31" fmla="*/ 0 h 710"/>
                  <a:gd name="T32" fmla="*/ 0 w 639"/>
                  <a:gd name="T33" fmla="*/ 0 h 710"/>
                  <a:gd name="T34" fmla="*/ 0 w 639"/>
                  <a:gd name="T35" fmla="*/ 0 h 710"/>
                  <a:gd name="T36" fmla="*/ 0 w 639"/>
                  <a:gd name="T37" fmla="*/ 0 h 710"/>
                  <a:gd name="T38" fmla="*/ 0 w 639"/>
                  <a:gd name="T39" fmla="*/ 0 h 710"/>
                  <a:gd name="T40" fmla="*/ 0 w 639"/>
                  <a:gd name="T41" fmla="*/ 0 h 710"/>
                  <a:gd name="T42" fmla="*/ 0 w 639"/>
                  <a:gd name="T43" fmla="*/ 0 h 710"/>
                  <a:gd name="T44" fmla="*/ 0 w 639"/>
                  <a:gd name="T45" fmla="*/ 0 h 710"/>
                  <a:gd name="T46" fmla="*/ 0 w 639"/>
                  <a:gd name="T47" fmla="*/ 0 h 710"/>
                  <a:gd name="T48" fmla="*/ 0 w 639"/>
                  <a:gd name="T49" fmla="*/ 0 h 710"/>
                  <a:gd name="T50" fmla="*/ 0 w 639"/>
                  <a:gd name="T51" fmla="*/ 0 h 710"/>
                  <a:gd name="T52" fmla="*/ 0 w 639"/>
                  <a:gd name="T53" fmla="*/ 0 h 710"/>
                  <a:gd name="T54" fmla="*/ 0 w 639"/>
                  <a:gd name="T55" fmla="*/ 0 h 710"/>
                  <a:gd name="T56" fmla="*/ 0 w 639"/>
                  <a:gd name="T57" fmla="*/ 0 h 710"/>
                  <a:gd name="T58" fmla="*/ 0 w 639"/>
                  <a:gd name="T59" fmla="*/ 0 h 710"/>
                  <a:gd name="T60" fmla="*/ 0 w 639"/>
                  <a:gd name="T61" fmla="*/ 0 h 710"/>
                  <a:gd name="T62" fmla="*/ 0 w 639"/>
                  <a:gd name="T63" fmla="*/ 0 h 710"/>
                  <a:gd name="T64" fmla="*/ 0 w 639"/>
                  <a:gd name="T65" fmla="*/ 0 h 710"/>
                  <a:gd name="T66" fmla="*/ 0 w 639"/>
                  <a:gd name="T67" fmla="*/ 0 h 710"/>
                  <a:gd name="T68" fmla="*/ 0 w 639"/>
                  <a:gd name="T69" fmla="*/ 0 h 710"/>
                  <a:gd name="T70" fmla="*/ 0 w 639"/>
                  <a:gd name="T71" fmla="*/ 0 h 710"/>
                  <a:gd name="T72" fmla="*/ 0 w 639"/>
                  <a:gd name="T73" fmla="*/ 0 h 710"/>
                  <a:gd name="T74" fmla="*/ 0 w 639"/>
                  <a:gd name="T75" fmla="*/ 0 h 710"/>
                  <a:gd name="T76" fmla="*/ 0 w 639"/>
                  <a:gd name="T77" fmla="*/ 0 h 710"/>
                  <a:gd name="T78" fmla="*/ 0 w 639"/>
                  <a:gd name="T79" fmla="*/ 0 h 710"/>
                  <a:gd name="T80" fmla="*/ 0 w 639"/>
                  <a:gd name="T81" fmla="*/ 0 h 710"/>
                  <a:gd name="T82" fmla="*/ 0 w 639"/>
                  <a:gd name="T83" fmla="*/ 0 h 710"/>
                  <a:gd name="T84" fmla="*/ 0 w 639"/>
                  <a:gd name="T85" fmla="*/ 0 h 710"/>
                  <a:gd name="T86" fmla="*/ 0 w 639"/>
                  <a:gd name="T87" fmla="*/ 0 h 710"/>
                  <a:gd name="T88" fmla="*/ 0 w 639"/>
                  <a:gd name="T89" fmla="*/ 0 h 710"/>
                  <a:gd name="T90" fmla="*/ 0 w 639"/>
                  <a:gd name="T91" fmla="*/ 0 h 710"/>
                  <a:gd name="T92" fmla="*/ 0 w 639"/>
                  <a:gd name="T93" fmla="*/ 0 h 710"/>
                  <a:gd name="T94" fmla="*/ 0 w 639"/>
                  <a:gd name="T95" fmla="*/ 0 h 710"/>
                  <a:gd name="T96" fmla="*/ 0 w 639"/>
                  <a:gd name="T97" fmla="*/ 0 h 710"/>
                  <a:gd name="T98" fmla="*/ 0 w 639"/>
                  <a:gd name="T99" fmla="*/ 0 h 710"/>
                  <a:gd name="T100" fmla="*/ 0 w 639"/>
                  <a:gd name="T101" fmla="*/ 0 h 710"/>
                  <a:gd name="T102" fmla="*/ 0 w 639"/>
                  <a:gd name="T103" fmla="*/ 0 h 710"/>
                  <a:gd name="T104" fmla="*/ 0 w 639"/>
                  <a:gd name="T105" fmla="*/ 0 h 710"/>
                  <a:gd name="T106" fmla="*/ 0 w 639"/>
                  <a:gd name="T107" fmla="*/ 0 h 710"/>
                  <a:gd name="T108" fmla="*/ 0 w 639"/>
                  <a:gd name="T109" fmla="*/ 0 h 710"/>
                  <a:gd name="T110" fmla="*/ 0 w 639"/>
                  <a:gd name="T111" fmla="*/ 0 h 710"/>
                  <a:gd name="T112" fmla="*/ 0 w 639"/>
                  <a:gd name="T113" fmla="*/ 0 h 710"/>
                  <a:gd name="T114" fmla="*/ 0 w 639"/>
                  <a:gd name="T115" fmla="*/ 0 h 710"/>
                  <a:gd name="T116" fmla="*/ 0 w 639"/>
                  <a:gd name="T117" fmla="*/ 0 h 710"/>
                  <a:gd name="T118" fmla="*/ 0 w 639"/>
                  <a:gd name="T119" fmla="*/ 0 h 710"/>
                  <a:gd name="T120" fmla="*/ 0 w 639"/>
                  <a:gd name="T121" fmla="*/ 0 h 710"/>
                  <a:gd name="T122" fmla="*/ 0 w 639"/>
                  <a:gd name="T123" fmla="*/ 0 h 71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39"/>
                  <a:gd name="T187" fmla="*/ 0 h 710"/>
                  <a:gd name="T188" fmla="*/ 639 w 639"/>
                  <a:gd name="T189" fmla="*/ 710 h 71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39" h="710">
                    <a:moveTo>
                      <a:pt x="352" y="710"/>
                    </a:moveTo>
                    <a:lnTo>
                      <a:pt x="359" y="678"/>
                    </a:lnTo>
                    <a:lnTo>
                      <a:pt x="384" y="647"/>
                    </a:lnTo>
                    <a:lnTo>
                      <a:pt x="415" y="612"/>
                    </a:lnTo>
                    <a:lnTo>
                      <a:pt x="449" y="572"/>
                    </a:lnTo>
                    <a:lnTo>
                      <a:pt x="484" y="530"/>
                    </a:lnTo>
                    <a:lnTo>
                      <a:pt x="499" y="509"/>
                    </a:lnTo>
                    <a:lnTo>
                      <a:pt x="515" y="486"/>
                    </a:lnTo>
                    <a:lnTo>
                      <a:pt x="530" y="465"/>
                    </a:lnTo>
                    <a:lnTo>
                      <a:pt x="542" y="441"/>
                    </a:lnTo>
                    <a:lnTo>
                      <a:pt x="551" y="420"/>
                    </a:lnTo>
                    <a:lnTo>
                      <a:pt x="559" y="399"/>
                    </a:lnTo>
                    <a:lnTo>
                      <a:pt x="565" y="378"/>
                    </a:lnTo>
                    <a:lnTo>
                      <a:pt x="567" y="359"/>
                    </a:lnTo>
                    <a:lnTo>
                      <a:pt x="570" y="351"/>
                    </a:lnTo>
                    <a:lnTo>
                      <a:pt x="576" y="344"/>
                    </a:lnTo>
                    <a:lnTo>
                      <a:pt x="582" y="334"/>
                    </a:lnTo>
                    <a:lnTo>
                      <a:pt x="586" y="322"/>
                    </a:lnTo>
                    <a:lnTo>
                      <a:pt x="590" y="311"/>
                    </a:lnTo>
                    <a:lnTo>
                      <a:pt x="593" y="299"/>
                    </a:lnTo>
                    <a:lnTo>
                      <a:pt x="595" y="290"/>
                    </a:lnTo>
                    <a:lnTo>
                      <a:pt x="597" y="278"/>
                    </a:lnTo>
                    <a:lnTo>
                      <a:pt x="601" y="276"/>
                    </a:lnTo>
                    <a:lnTo>
                      <a:pt x="607" y="273"/>
                    </a:lnTo>
                    <a:lnTo>
                      <a:pt x="613" y="267"/>
                    </a:lnTo>
                    <a:lnTo>
                      <a:pt x="618" y="263"/>
                    </a:lnTo>
                    <a:lnTo>
                      <a:pt x="624" y="257"/>
                    </a:lnTo>
                    <a:lnTo>
                      <a:pt x="630" y="251"/>
                    </a:lnTo>
                    <a:lnTo>
                      <a:pt x="636" y="246"/>
                    </a:lnTo>
                    <a:lnTo>
                      <a:pt x="639" y="240"/>
                    </a:lnTo>
                    <a:lnTo>
                      <a:pt x="639" y="230"/>
                    </a:lnTo>
                    <a:lnTo>
                      <a:pt x="636" y="223"/>
                    </a:lnTo>
                    <a:lnTo>
                      <a:pt x="634" y="213"/>
                    </a:lnTo>
                    <a:lnTo>
                      <a:pt x="628" y="205"/>
                    </a:lnTo>
                    <a:lnTo>
                      <a:pt x="624" y="198"/>
                    </a:lnTo>
                    <a:lnTo>
                      <a:pt x="618" y="190"/>
                    </a:lnTo>
                    <a:lnTo>
                      <a:pt x="615" y="182"/>
                    </a:lnTo>
                    <a:lnTo>
                      <a:pt x="609" y="177"/>
                    </a:lnTo>
                    <a:lnTo>
                      <a:pt x="597" y="178"/>
                    </a:lnTo>
                    <a:lnTo>
                      <a:pt x="586" y="182"/>
                    </a:lnTo>
                    <a:lnTo>
                      <a:pt x="574" y="188"/>
                    </a:lnTo>
                    <a:lnTo>
                      <a:pt x="563" y="196"/>
                    </a:lnTo>
                    <a:lnTo>
                      <a:pt x="551" y="203"/>
                    </a:lnTo>
                    <a:lnTo>
                      <a:pt x="540" y="209"/>
                    </a:lnTo>
                    <a:lnTo>
                      <a:pt x="528" y="215"/>
                    </a:lnTo>
                    <a:lnTo>
                      <a:pt x="517" y="215"/>
                    </a:lnTo>
                    <a:lnTo>
                      <a:pt x="526" y="203"/>
                    </a:lnTo>
                    <a:lnTo>
                      <a:pt x="532" y="190"/>
                    </a:lnTo>
                    <a:lnTo>
                      <a:pt x="538" y="175"/>
                    </a:lnTo>
                    <a:lnTo>
                      <a:pt x="542" y="157"/>
                    </a:lnTo>
                    <a:lnTo>
                      <a:pt x="545" y="142"/>
                    </a:lnTo>
                    <a:lnTo>
                      <a:pt x="547" y="125"/>
                    </a:lnTo>
                    <a:lnTo>
                      <a:pt x="547" y="106"/>
                    </a:lnTo>
                    <a:lnTo>
                      <a:pt x="547" y="88"/>
                    </a:lnTo>
                    <a:lnTo>
                      <a:pt x="524" y="56"/>
                    </a:lnTo>
                    <a:lnTo>
                      <a:pt x="451" y="56"/>
                    </a:lnTo>
                    <a:lnTo>
                      <a:pt x="444" y="48"/>
                    </a:lnTo>
                    <a:lnTo>
                      <a:pt x="436" y="38"/>
                    </a:lnTo>
                    <a:lnTo>
                      <a:pt x="426" y="29"/>
                    </a:lnTo>
                    <a:lnTo>
                      <a:pt x="417" y="19"/>
                    </a:lnTo>
                    <a:lnTo>
                      <a:pt x="407" y="11"/>
                    </a:lnTo>
                    <a:lnTo>
                      <a:pt x="398" y="6"/>
                    </a:lnTo>
                    <a:lnTo>
                      <a:pt x="386" y="2"/>
                    </a:lnTo>
                    <a:lnTo>
                      <a:pt x="376" y="0"/>
                    </a:lnTo>
                    <a:lnTo>
                      <a:pt x="371" y="2"/>
                    </a:lnTo>
                    <a:lnTo>
                      <a:pt x="365" y="6"/>
                    </a:lnTo>
                    <a:lnTo>
                      <a:pt x="361" y="10"/>
                    </a:lnTo>
                    <a:lnTo>
                      <a:pt x="355" y="15"/>
                    </a:lnTo>
                    <a:lnTo>
                      <a:pt x="348" y="29"/>
                    </a:lnTo>
                    <a:lnTo>
                      <a:pt x="342" y="42"/>
                    </a:lnTo>
                    <a:lnTo>
                      <a:pt x="336" y="56"/>
                    </a:lnTo>
                    <a:lnTo>
                      <a:pt x="329" y="69"/>
                    </a:lnTo>
                    <a:lnTo>
                      <a:pt x="321" y="81"/>
                    </a:lnTo>
                    <a:lnTo>
                      <a:pt x="311" y="88"/>
                    </a:lnTo>
                    <a:lnTo>
                      <a:pt x="296" y="92"/>
                    </a:lnTo>
                    <a:lnTo>
                      <a:pt x="282" y="92"/>
                    </a:lnTo>
                    <a:lnTo>
                      <a:pt x="267" y="90"/>
                    </a:lnTo>
                    <a:lnTo>
                      <a:pt x="254" y="86"/>
                    </a:lnTo>
                    <a:lnTo>
                      <a:pt x="238" y="84"/>
                    </a:lnTo>
                    <a:lnTo>
                      <a:pt x="225" y="81"/>
                    </a:lnTo>
                    <a:lnTo>
                      <a:pt x="213" y="79"/>
                    </a:lnTo>
                    <a:lnTo>
                      <a:pt x="200" y="81"/>
                    </a:lnTo>
                    <a:lnTo>
                      <a:pt x="190" y="84"/>
                    </a:lnTo>
                    <a:lnTo>
                      <a:pt x="181" y="90"/>
                    </a:lnTo>
                    <a:lnTo>
                      <a:pt x="173" y="100"/>
                    </a:lnTo>
                    <a:lnTo>
                      <a:pt x="163" y="111"/>
                    </a:lnTo>
                    <a:lnTo>
                      <a:pt x="156" y="125"/>
                    </a:lnTo>
                    <a:lnTo>
                      <a:pt x="148" y="140"/>
                    </a:lnTo>
                    <a:lnTo>
                      <a:pt x="142" y="155"/>
                    </a:lnTo>
                    <a:lnTo>
                      <a:pt x="135" y="175"/>
                    </a:lnTo>
                    <a:lnTo>
                      <a:pt x="123" y="209"/>
                    </a:lnTo>
                    <a:lnTo>
                      <a:pt x="114" y="246"/>
                    </a:lnTo>
                    <a:lnTo>
                      <a:pt x="104" y="278"/>
                    </a:lnTo>
                    <a:lnTo>
                      <a:pt x="98" y="303"/>
                    </a:lnTo>
                    <a:lnTo>
                      <a:pt x="94" y="301"/>
                    </a:lnTo>
                    <a:lnTo>
                      <a:pt x="92" y="301"/>
                    </a:lnTo>
                    <a:lnTo>
                      <a:pt x="90" y="298"/>
                    </a:lnTo>
                    <a:lnTo>
                      <a:pt x="89" y="296"/>
                    </a:lnTo>
                    <a:lnTo>
                      <a:pt x="85" y="292"/>
                    </a:lnTo>
                    <a:lnTo>
                      <a:pt x="83" y="290"/>
                    </a:lnTo>
                    <a:lnTo>
                      <a:pt x="81" y="288"/>
                    </a:lnTo>
                    <a:lnTo>
                      <a:pt x="79" y="288"/>
                    </a:lnTo>
                    <a:lnTo>
                      <a:pt x="71" y="301"/>
                    </a:lnTo>
                    <a:lnTo>
                      <a:pt x="64" y="317"/>
                    </a:lnTo>
                    <a:lnTo>
                      <a:pt x="60" y="336"/>
                    </a:lnTo>
                    <a:lnTo>
                      <a:pt x="58" y="355"/>
                    </a:lnTo>
                    <a:lnTo>
                      <a:pt x="56" y="376"/>
                    </a:lnTo>
                    <a:lnTo>
                      <a:pt x="54" y="395"/>
                    </a:lnTo>
                    <a:lnTo>
                      <a:pt x="54" y="415"/>
                    </a:lnTo>
                    <a:lnTo>
                      <a:pt x="54" y="430"/>
                    </a:lnTo>
                    <a:lnTo>
                      <a:pt x="90" y="478"/>
                    </a:lnTo>
                    <a:lnTo>
                      <a:pt x="0" y="618"/>
                    </a:lnTo>
                    <a:lnTo>
                      <a:pt x="44" y="624"/>
                    </a:lnTo>
                    <a:lnTo>
                      <a:pt x="89" y="628"/>
                    </a:lnTo>
                    <a:lnTo>
                      <a:pt x="135" y="633"/>
                    </a:lnTo>
                    <a:lnTo>
                      <a:pt x="179" y="641"/>
                    </a:lnTo>
                    <a:lnTo>
                      <a:pt x="202" y="647"/>
                    </a:lnTo>
                    <a:lnTo>
                      <a:pt x="225" y="653"/>
                    </a:lnTo>
                    <a:lnTo>
                      <a:pt x="248" y="658"/>
                    </a:lnTo>
                    <a:lnTo>
                      <a:pt x="269" y="666"/>
                    </a:lnTo>
                    <a:lnTo>
                      <a:pt x="290" y="676"/>
                    </a:lnTo>
                    <a:lnTo>
                      <a:pt x="311" y="685"/>
                    </a:lnTo>
                    <a:lnTo>
                      <a:pt x="332" y="697"/>
                    </a:lnTo>
                    <a:lnTo>
                      <a:pt x="352" y="710"/>
                    </a:lnTo>
                    <a:close/>
                  </a:path>
                </a:pathLst>
              </a:custGeom>
              <a:solidFill>
                <a:srgbClr val="EEEDD5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2" name="Freeform 93"/>
              <p:cNvSpPr>
                <a:spLocks/>
              </p:cNvSpPr>
              <p:nvPr/>
            </p:nvSpPr>
            <p:spPr bwMode="auto">
              <a:xfrm>
                <a:off x="1474" y="3790"/>
                <a:ext cx="109" cy="86"/>
              </a:xfrm>
              <a:custGeom>
                <a:avLst/>
                <a:gdLst>
                  <a:gd name="T0" fmla="*/ 0 w 574"/>
                  <a:gd name="T1" fmla="*/ 0 h 447"/>
                  <a:gd name="T2" fmla="*/ 0 w 574"/>
                  <a:gd name="T3" fmla="*/ 0 h 447"/>
                  <a:gd name="T4" fmla="*/ 0 w 574"/>
                  <a:gd name="T5" fmla="*/ 0 h 447"/>
                  <a:gd name="T6" fmla="*/ 0 w 574"/>
                  <a:gd name="T7" fmla="*/ 0 h 447"/>
                  <a:gd name="T8" fmla="*/ 0 w 574"/>
                  <a:gd name="T9" fmla="*/ 0 h 447"/>
                  <a:gd name="T10" fmla="*/ 0 w 574"/>
                  <a:gd name="T11" fmla="*/ 0 h 447"/>
                  <a:gd name="T12" fmla="*/ 0 w 574"/>
                  <a:gd name="T13" fmla="*/ 0 h 447"/>
                  <a:gd name="T14" fmla="*/ 0 w 574"/>
                  <a:gd name="T15" fmla="*/ 0 h 447"/>
                  <a:gd name="T16" fmla="*/ 0 w 574"/>
                  <a:gd name="T17" fmla="*/ 0 h 447"/>
                  <a:gd name="T18" fmla="*/ 0 w 574"/>
                  <a:gd name="T19" fmla="*/ 0 h 447"/>
                  <a:gd name="T20" fmla="*/ 0 w 574"/>
                  <a:gd name="T21" fmla="*/ 0 h 447"/>
                  <a:gd name="T22" fmla="*/ 0 w 574"/>
                  <a:gd name="T23" fmla="*/ 0 h 447"/>
                  <a:gd name="T24" fmla="*/ 0 w 574"/>
                  <a:gd name="T25" fmla="*/ 0 h 447"/>
                  <a:gd name="T26" fmla="*/ 0 w 574"/>
                  <a:gd name="T27" fmla="*/ 0 h 447"/>
                  <a:gd name="T28" fmla="*/ 0 w 574"/>
                  <a:gd name="T29" fmla="*/ 0 h 447"/>
                  <a:gd name="T30" fmla="*/ 0 w 574"/>
                  <a:gd name="T31" fmla="*/ 0 h 447"/>
                  <a:gd name="T32" fmla="*/ 0 w 574"/>
                  <a:gd name="T33" fmla="*/ 0 h 447"/>
                  <a:gd name="T34" fmla="*/ 0 w 574"/>
                  <a:gd name="T35" fmla="*/ 0 h 447"/>
                  <a:gd name="T36" fmla="*/ 0 w 574"/>
                  <a:gd name="T37" fmla="*/ 0 h 447"/>
                  <a:gd name="T38" fmla="*/ 0 w 574"/>
                  <a:gd name="T39" fmla="*/ 0 h 447"/>
                  <a:gd name="T40" fmla="*/ 0 w 574"/>
                  <a:gd name="T41" fmla="*/ 0 h 447"/>
                  <a:gd name="T42" fmla="*/ 0 w 574"/>
                  <a:gd name="T43" fmla="*/ 0 h 447"/>
                  <a:gd name="T44" fmla="*/ 0 w 574"/>
                  <a:gd name="T45" fmla="*/ 0 h 447"/>
                  <a:gd name="T46" fmla="*/ 0 w 574"/>
                  <a:gd name="T47" fmla="*/ 0 h 447"/>
                  <a:gd name="T48" fmla="*/ 0 w 574"/>
                  <a:gd name="T49" fmla="*/ 0 h 447"/>
                  <a:gd name="T50" fmla="*/ 0 w 574"/>
                  <a:gd name="T51" fmla="*/ 0 h 447"/>
                  <a:gd name="T52" fmla="*/ 0 w 574"/>
                  <a:gd name="T53" fmla="*/ 0 h 447"/>
                  <a:gd name="T54" fmla="*/ 0 w 574"/>
                  <a:gd name="T55" fmla="*/ 0 h 447"/>
                  <a:gd name="T56" fmla="*/ 0 w 574"/>
                  <a:gd name="T57" fmla="*/ 0 h 447"/>
                  <a:gd name="T58" fmla="*/ 0 w 574"/>
                  <a:gd name="T59" fmla="*/ 0 h 447"/>
                  <a:gd name="T60" fmla="*/ 0 w 574"/>
                  <a:gd name="T61" fmla="*/ 0 h 447"/>
                  <a:gd name="T62" fmla="*/ 0 w 574"/>
                  <a:gd name="T63" fmla="*/ 0 h 447"/>
                  <a:gd name="T64" fmla="*/ 0 w 574"/>
                  <a:gd name="T65" fmla="*/ 0 h 447"/>
                  <a:gd name="T66" fmla="*/ 0 w 574"/>
                  <a:gd name="T67" fmla="*/ 0 h 447"/>
                  <a:gd name="T68" fmla="*/ 0 w 574"/>
                  <a:gd name="T69" fmla="*/ 0 h 447"/>
                  <a:gd name="T70" fmla="*/ 0 w 574"/>
                  <a:gd name="T71" fmla="*/ 0 h 447"/>
                  <a:gd name="T72" fmla="*/ 0 w 574"/>
                  <a:gd name="T73" fmla="*/ 0 h 447"/>
                  <a:gd name="T74" fmla="*/ 0 w 574"/>
                  <a:gd name="T75" fmla="*/ 0 h 447"/>
                  <a:gd name="T76" fmla="*/ 0 w 574"/>
                  <a:gd name="T77" fmla="*/ 0 h 447"/>
                  <a:gd name="T78" fmla="*/ 0 w 574"/>
                  <a:gd name="T79" fmla="*/ 0 h 447"/>
                  <a:gd name="T80" fmla="*/ 0 w 574"/>
                  <a:gd name="T81" fmla="*/ 0 h 447"/>
                  <a:gd name="T82" fmla="*/ 0 w 574"/>
                  <a:gd name="T83" fmla="*/ 0 h 447"/>
                  <a:gd name="T84" fmla="*/ 0 w 574"/>
                  <a:gd name="T85" fmla="*/ 0 h 447"/>
                  <a:gd name="T86" fmla="*/ 0 w 574"/>
                  <a:gd name="T87" fmla="*/ 0 h 447"/>
                  <a:gd name="T88" fmla="*/ 0 w 574"/>
                  <a:gd name="T89" fmla="*/ 0 h 447"/>
                  <a:gd name="T90" fmla="*/ 0 w 574"/>
                  <a:gd name="T91" fmla="*/ 0 h 447"/>
                  <a:gd name="T92" fmla="*/ 0 w 574"/>
                  <a:gd name="T93" fmla="*/ 0 h 447"/>
                  <a:gd name="T94" fmla="*/ 0 w 574"/>
                  <a:gd name="T95" fmla="*/ 0 h 447"/>
                  <a:gd name="T96" fmla="*/ 0 w 574"/>
                  <a:gd name="T97" fmla="*/ 0 h 447"/>
                  <a:gd name="T98" fmla="*/ 0 w 574"/>
                  <a:gd name="T99" fmla="*/ 0 h 447"/>
                  <a:gd name="T100" fmla="*/ 0 w 574"/>
                  <a:gd name="T101" fmla="*/ 0 h 447"/>
                  <a:gd name="T102" fmla="*/ 0 w 574"/>
                  <a:gd name="T103" fmla="*/ 0 h 44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74"/>
                  <a:gd name="T157" fmla="*/ 0 h 447"/>
                  <a:gd name="T158" fmla="*/ 574 w 574"/>
                  <a:gd name="T159" fmla="*/ 447 h 44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74" h="447">
                    <a:moveTo>
                      <a:pt x="384" y="15"/>
                    </a:moveTo>
                    <a:lnTo>
                      <a:pt x="392" y="25"/>
                    </a:lnTo>
                    <a:lnTo>
                      <a:pt x="399" y="32"/>
                    </a:lnTo>
                    <a:lnTo>
                      <a:pt x="411" y="40"/>
                    </a:lnTo>
                    <a:lnTo>
                      <a:pt x="422" y="50"/>
                    </a:lnTo>
                    <a:lnTo>
                      <a:pt x="449" y="67"/>
                    </a:lnTo>
                    <a:lnTo>
                      <a:pt x="476" y="86"/>
                    </a:lnTo>
                    <a:lnTo>
                      <a:pt x="488" y="96"/>
                    </a:lnTo>
                    <a:lnTo>
                      <a:pt x="499" y="105"/>
                    </a:lnTo>
                    <a:lnTo>
                      <a:pt x="509" y="115"/>
                    </a:lnTo>
                    <a:lnTo>
                      <a:pt x="518" y="124"/>
                    </a:lnTo>
                    <a:lnTo>
                      <a:pt x="524" y="136"/>
                    </a:lnTo>
                    <a:lnTo>
                      <a:pt x="528" y="146"/>
                    </a:lnTo>
                    <a:lnTo>
                      <a:pt x="528" y="157"/>
                    </a:lnTo>
                    <a:lnTo>
                      <a:pt x="526" y="169"/>
                    </a:lnTo>
                    <a:lnTo>
                      <a:pt x="530" y="169"/>
                    </a:lnTo>
                    <a:lnTo>
                      <a:pt x="536" y="171"/>
                    </a:lnTo>
                    <a:lnTo>
                      <a:pt x="543" y="176"/>
                    </a:lnTo>
                    <a:lnTo>
                      <a:pt x="549" y="184"/>
                    </a:lnTo>
                    <a:lnTo>
                      <a:pt x="557" y="194"/>
                    </a:lnTo>
                    <a:lnTo>
                      <a:pt x="563" y="201"/>
                    </a:lnTo>
                    <a:lnTo>
                      <a:pt x="568" y="211"/>
                    </a:lnTo>
                    <a:lnTo>
                      <a:pt x="574" y="217"/>
                    </a:lnTo>
                    <a:lnTo>
                      <a:pt x="572" y="220"/>
                    </a:lnTo>
                    <a:lnTo>
                      <a:pt x="568" y="226"/>
                    </a:lnTo>
                    <a:lnTo>
                      <a:pt x="565" y="232"/>
                    </a:lnTo>
                    <a:lnTo>
                      <a:pt x="561" y="238"/>
                    </a:lnTo>
                    <a:lnTo>
                      <a:pt x="557" y="245"/>
                    </a:lnTo>
                    <a:lnTo>
                      <a:pt x="553" y="251"/>
                    </a:lnTo>
                    <a:lnTo>
                      <a:pt x="551" y="259"/>
                    </a:lnTo>
                    <a:lnTo>
                      <a:pt x="549" y="265"/>
                    </a:lnTo>
                    <a:lnTo>
                      <a:pt x="543" y="265"/>
                    </a:lnTo>
                    <a:lnTo>
                      <a:pt x="536" y="261"/>
                    </a:lnTo>
                    <a:lnTo>
                      <a:pt x="528" y="257"/>
                    </a:lnTo>
                    <a:lnTo>
                      <a:pt x="518" y="251"/>
                    </a:lnTo>
                    <a:lnTo>
                      <a:pt x="499" y="240"/>
                    </a:lnTo>
                    <a:lnTo>
                      <a:pt x="478" y="222"/>
                    </a:lnTo>
                    <a:lnTo>
                      <a:pt x="457" y="207"/>
                    </a:lnTo>
                    <a:lnTo>
                      <a:pt x="438" y="192"/>
                    </a:lnTo>
                    <a:lnTo>
                      <a:pt x="421" y="178"/>
                    </a:lnTo>
                    <a:lnTo>
                      <a:pt x="409" y="169"/>
                    </a:lnTo>
                    <a:lnTo>
                      <a:pt x="422" y="153"/>
                    </a:lnTo>
                    <a:lnTo>
                      <a:pt x="409" y="163"/>
                    </a:lnTo>
                    <a:lnTo>
                      <a:pt x="396" y="169"/>
                    </a:lnTo>
                    <a:lnTo>
                      <a:pt x="380" y="174"/>
                    </a:lnTo>
                    <a:lnTo>
                      <a:pt x="365" y="178"/>
                    </a:lnTo>
                    <a:lnTo>
                      <a:pt x="350" y="180"/>
                    </a:lnTo>
                    <a:lnTo>
                      <a:pt x="334" y="176"/>
                    </a:lnTo>
                    <a:lnTo>
                      <a:pt x="328" y="174"/>
                    </a:lnTo>
                    <a:lnTo>
                      <a:pt x="323" y="171"/>
                    </a:lnTo>
                    <a:lnTo>
                      <a:pt x="317" y="167"/>
                    </a:lnTo>
                    <a:lnTo>
                      <a:pt x="311" y="161"/>
                    </a:lnTo>
                    <a:lnTo>
                      <a:pt x="311" y="165"/>
                    </a:lnTo>
                    <a:lnTo>
                      <a:pt x="311" y="167"/>
                    </a:lnTo>
                    <a:lnTo>
                      <a:pt x="309" y="171"/>
                    </a:lnTo>
                    <a:lnTo>
                      <a:pt x="309" y="172"/>
                    </a:lnTo>
                    <a:lnTo>
                      <a:pt x="307" y="176"/>
                    </a:lnTo>
                    <a:lnTo>
                      <a:pt x="307" y="178"/>
                    </a:lnTo>
                    <a:lnTo>
                      <a:pt x="305" y="182"/>
                    </a:lnTo>
                    <a:lnTo>
                      <a:pt x="305" y="186"/>
                    </a:lnTo>
                    <a:lnTo>
                      <a:pt x="303" y="184"/>
                    </a:lnTo>
                    <a:lnTo>
                      <a:pt x="302" y="184"/>
                    </a:lnTo>
                    <a:lnTo>
                      <a:pt x="300" y="182"/>
                    </a:lnTo>
                    <a:lnTo>
                      <a:pt x="296" y="182"/>
                    </a:lnTo>
                    <a:lnTo>
                      <a:pt x="294" y="180"/>
                    </a:lnTo>
                    <a:lnTo>
                      <a:pt x="292" y="178"/>
                    </a:lnTo>
                    <a:lnTo>
                      <a:pt x="290" y="178"/>
                    </a:lnTo>
                    <a:lnTo>
                      <a:pt x="288" y="176"/>
                    </a:lnTo>
                    <a:lnTo>
                      <a:pt x="280" y="178"/>
                    </a:lnTo>
                    <a:lnTo>
                      <a:pt x="273" y="180"/>
                    </a:lnTo>
                    <a:lnTo>
                      <a:pt x="267" y="182"/>
                    </a:lnTo>
                    <a:lnTo>
                      <a:pt x="259" y="186"/>
                    </a:lnTo>
                    <a:lnTo>
                      <a:pt x="254" y="188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32" y="194"/>
                    </a:lnTo>
                    <a:lnTo>
                      <a:pt x="225" y="201"/>
                    </a:lnTo>
                    <a:lnTo>
                      <a:pt x="215" y="211"/>
                    </a:lnTo>
                    <a:lnTo>
                      <a:pt x="208" y="219"/>
                    </a:lnTo>
                    <a:lnTo>
                      <a:pt x="198" y="226"/>
                    </a:lnTo>
                    <a:lnTo>
                      <a:pt x="188" y="236"/>
                    </a:lnTo>
                    <a:lnTo>
                      <a:pt x="181" y="247"/>
                    </a:lnTo>
                    <a:lnTo>
                      <a:pt x="175" y="259"/>
                    </a:lnTo>
                    <a:lnTo>
                      <a:pt x="171" y="272"/>
                    </a:lnTo>
                    <a:lnTo>
                      <a:pt x="171" y="288"/>
                    </a:lnTo>
                    <a:lnTo>
                      <a:pt x="175" y="297"/>
                    </a:lnTo>
                    <a:lnTo>
                      <a:pt x="184" y="307"/>
                    </a:lnTo>
                    <a:lnTo>
                      <a:pt x="194" y="315"/>
                    </a:lnTo>
                    <a:lnTo>
                      <a:pt x="206" y="322"/>
                    </a:lnTo>
                    <a:lnTo>
                      <a:pt x="217" y="328"/>
                    </a:lnTo>
                    <a:lnTo>
                      <a:pt x="229" y="332"/>
                    </a:lnTo>
                    <a:lnTo>
                      <a:pt x="238" y="336"/>
                    </a:lnTo>
                    <a:lnTo>
                      <a:pt x="244" y="338"/>
                    </a:lnTo>
                    <a:lnTo>
                      <a:pt x="252" y="330"/>
                    </a:lnTo>
                    <a:lnTo>
                      <a:pt x="257" y="326"/>
                    </a:lnTo>
                    <a:lnTo>
                      <a:pt x="267" y="322"/>
                    </a:lnTo>
                    <a:lnTo>
                      <a:pt x="275" y="320"/>
                    </a:lnTo>
                    <a:lnTo>
                      <a:pt x="294" y="320"/>
                    </a:lnTo>
                    <a:lnTo>
                      <a:pt x="315" y="324"/>
                    </a:lnTo>
                    <a:lnTo>
                      <a:pt x="334" y="330"/>
                    </a:lnTo>
                    <a:lnTo>
                      <a:pt x="353" y="338"/>
                    </a:lnTo>
                    <a:lnTo>
                      <a:pt x="371" y="345"/>
                    </a:lnTo>
                    <a:lnTo>
                      <a:pt x="384" y="353"/>
                    </a:lnTo>
                    <a:lnTo>
                      <a:pt x="382" y="364"/>
                    </a:lnTo>
                    <a:lnTo>
                      <a:pt x="378" y="376"/>
                    </a:lnTo>
                    <a:lnTo>
                      <a:pt x="373" y="387"/>
                    </a:lnTo>
                    <a:lnTo>
                      <a:pt x="365" y="397"/>
                    </a:lnTo>
                    <a:lnTo>
                      <a:pt x="355" y="407"/>
                    </a:lnTo>
                    <a:lnTo>
                      <a:pt x="346" y="414"/>
                    </a:lnTo>
                    <a:lnTo>
                      <a:pt x="338" y="420"/>
                    </a:lnTo>
                    <a:lnTo>
                      <a:pt x="330" y="424"/>
                    </a:lnTo>
                    <a:lnTo>
                      <a:pt x="317" y="430"/>
                    </a:lnTo>
                    <a:lnTo>
                      <a:pt x="303" y="435"/>
                    </a:lnTo>
                    <a:lnTo>
                      <a:pt x="286" y="439"/>
                    </a:lnTo>
                    <a:lnTo>
                      <a:pt x="269" y="441"/>
                    </a:lnTo>
                    <a:lnTo>
                      <a:pt x="231" y="447"/>
                    </a:lnTo>
                    <a:lnTo>
                      <a:pt x="190" y="447"/>
                    </a:lnTo>
                    <a:lnTo>
                      <a:pt x="148" y="445"/>
                    </a:lnTo>
                    <a:lnTo>
                      <a:pt x="110" y="439"/>
                    </a:lnTo>
                    <a:lnTo>
                      <a:pt x="92" y="434"/>
                    </a:lnTo>
                    <a:lnTo>
                      <a:pt x="77" y="430"/>
                    </a:lnTo>
                    <a:lnTo>
                      <a:pt x="62" y="424"/>
                    </a:lnTo>
                    <a:lnTo>
                      <a:pt x="50" y="416"/>
                    </a:lnTo>
                    <a:lnTo>
                      <a:pt x="52" y="397"/>
                    </a:lnTo>
                    <a:lnTo>
                      <a:pt x="52" y="378"/>
                    </a:lnTo>
                    <a:lnTo>
                      <a:pt x="52" y="359"/>
                    </a:lnTo>
                    <a:lnTo>
                      <a:pt x="52" y="338"/>
                    </a:lnTo>
                    <a:lnTo>
                      <a:pt x="46" y="295"/>
                    </a:lnTo>
                    <a:lnTo>
                      <a:pt x="37" y="251"/>
                    </a:lnTo>
                    <a:lnTo>
                      <a:pt x="29" y="207"/>
                    </a:lnTo>
                    <a:lnTo>
                      <a:pt x="21" y="165"/>
                    </a:lnTo>
                    <a:lnTo>
                      <a:pt x="16" y="123"/>
                    </a:lnTo>
                    <a:lnTo>
                      <a:pt x="12" y="82"/>
                    </a:lnTo>
                    <a:lnTo>
                      <a:pt x="0" y="67"/>
                    </a:lnTo>
                    <a:lnTo>
                      <a:pt x="2" y="71"/>
                    </a:lnTo>
                    <a:lnTo>
                      <a:pt x="4" y="73"/>
                    </a:lnTo>
                    <a:lnTo>
                      <a:pt x="8" y="76"/>
                    </a:lnTo>
                    <a:lnTo>
                      <a:pt x="14" y="78"/>
                    </a:lnTo>
                    <a:lnTo>
                      <a:pt x="25" y="80"/>
                    </a:lnTo>
                    <a:lnTo>
                      <a:pt x="39" y="80"/>
                    </a:lnTo>
                    <a:lnTo>
                      <a:pt x="56" y="80"/>
                    </a:lnTo>
                    <a:lnTo>
                      <a:pt x="75" y="76"/>
                    </a:lnTo>
                    <a:lnTo>
                      <a:pt x="96" y="73"/>
                    </a:lnTo>
                    <a:lnTo>
                      <a:pt x="117" y="67"/>
                    </a:lnTo>
                    <a:lnTo>
                      <a:pt x="158" y="55"/>
                    </a:lnTo>
                    <a:lnTo>
                      <a:pt x="198" y="42"/>
                    </a:lnTo>
                    <a:lnTo>
                      <a:pt x="231" y="32"/>
                    </a:lnTo>
                    <a:lnTo>
                      <a:pt x="250" y="27"/>
                    </a:lnTo>
                    <a:lnTo>
                      <a:pt x="265" y="21"/>
                    </a:lnTo>
                    <a:lnTo>
                      <a:pt x="282" y="15"/>
                    </a:lnTo>
                    <a:lnTo>
                      <a:pt x="300" y="9"/>
                    </a:lnTo>
                    <a:lnTo>
                      <a:pt x="317" y="4"/>
                    </a:lnTo>
                    <a:lnTo>
                      <a:pt x="336" y="0"/>
                    </a:lnTo>
                    <a:lnTo>
                      <a:pt x="353" y="0"/>
                    </a:lnTo>
                    <a:lnTo>
                      <a:pt x="361" y="2"/>
                    </a:lnTo>
                    <a:lnTo>
                      <a:pt x="371" y="5"/>
                    </a:lnTo>
                    <a:lnTo>
                      <a:pt x="378" y="9"/>
                    </a:lnTo>
                    <a:lnTo>
                      <a:pt x="384" y="15"/>
                    </a:lnTo>
                    <a:close/>
                  </a:path>
                </a:pathLst>
              </a:custGeom>
              <a:solidFill>
                <a:srgbClr val="EEEDD5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3" name="Freeform 94"/>
              <p:cNvSpPr>
                <a:spLocks/>
              </p:cNvSpPr>
              <p:nvPr/>
            </p:nvSpPr>
            <p:spPr bwMode="auto">
              <a:xfrm>
                <a:off x="1341" y="3390"/>
                <a:ext cx="225" cy="281"/>
              </a:xfrm>
              <a:custGeom>
                <a:avLst/>
                <a:gdLst>
                  <a:gd name="T0" fmla="*/ 0 w 1165"/>
                  <a:gd name="T1" fmla="*/ 0 h 1455"/>
                  <a:gd name="T2" fmla="*/ 0 w 1165"/>
                  <a:gd name="T3" fmla="*/ 0 h 1455"/>
                  <a:gd name="T4" fmla="*/ 0 w 1165"/>
                  <a:gd name="T5" fmla="*/ 0 h 1455"/>
                  <a:gd name="T6" fmla="*/ 0 w 1165"/>
                  <a:gd name="T7" fmla="*/ 0 h 1455"/>
                  <a:gd name="T8" fmla="*/ 0 w 1165"/>
                  <a:gd name="T9" fmla="*/ 0 h 1455"/>
                  <a:gd name="T10" fmla="*/ 0 w 1165"/>
                  <a:gd name="T11" fmla="*/ 0 h 1455"/>
                  <a:gd name="T12" fmla="*/ 0 w 1165"/>
                  <a:gd name="T13" fmla="*/ 0 h 1455"/>
                  <a:gd name="T14" fmla="*/ 0 w 1165"/>
                  <a:gd name="T15" fmla="*/ 0 h 1455"/>
                  <a:gd name="T16" fmla="*/ 0 w 1165"/>
                  <a:gd name="T17" fmla="*/ 0 h 1455"/>
                  <a:gd name="T18" fmla="*/ 0 w 1165"/>
                  <a:gd name="T19" fmla="*/ 0 h 1455"/>
                  <a:gd name="T20" fmla="*/ 0 w 1165"/>
                  <a:gd name="T21" fmla="*/ 0 h 1455"/>
                  <a:gd name="T22" fmla="*/ 0 w 1165"/>
                  <a:gd name="T23" fmla="*/ 0 h 1455"/>
                  <a:gd name="T24" fmla="*/ 0 w 1165"/>
                  <a:gd name="T25" fmla="*/ 0 h 1455"/>
                  <a:gd name="T26" fmla="*/ 0 w 1165"/>
                  <a:gd name="T27" fmla="*/ 0 h 1455"/>
                  <a:gd name="T28" fmla="*/ 0 w 1165"/>
                  <a:gd name="T29" fmla="*/ 0 h 1455"/>
                  <a:gd name="T30" fmla="*/ 0 w 1165"/>
                  <a:gd name="T31" fmla="*/ 0 h 1455"/>
                  <a:gd name="T32" fmla="*/ 0 w 1165"/>
                  <a:gd name="T33" fmla="*/ 0 h 1455"/>
                  <a:gd name="T34" fmla="*/ 0 w 1165"/>
                  <a:gd name="T35" fmla="*/ 0 h 1455"/>
                  <a:gd name="T36" fmla="*/ 0 w 1165"/>
                  <a:gd name="T37" fmla="*/ 0 h 1455"/>
                  <a:gd name="T38" fmla="*/ 0 w 1165"/>
                  <a:gd name="T39" fmla="*/ 0 h 1455"/>
                  <a:gd name="T40" fmla="*/ 0 w 1165"/>
                  <a:gd name="T41" fmla="*/ 0 h 1455"/>
                  <a:gd name="T42" fmla="*/ 0 w 1165"/>
                  <a:gd name="T43" fmla="*/ 0 h 1455"/>
                  <a:gd name="T44" fmla="*/ 0 w 1165"/>
                  <a:gd name="T45" fmla="*/ 0 h 1455"/>
                  <a:gd name="T46" fmla="*/ 0 w 1165"/>
                  <a:gd name="T47" fmla="*/ 0 h 1455"/>
                  <a:gd name="T48" fmla="*/ 0 w 1165"/>
                  <a:gd name="T49" fmla="*/ 0 h 1455"/>
                  <a:gd name="T50" fmla="*/ 0 w 1165"/>
                  <a:gd name="T51" fmla="*/ 0 h 1455"/>
                  <a:gd name="T52" fmla="*/ 0 w 1165"/>
                  <a:gd name="T53" fmla="*/ 0 h 1455"/>
                  <a:gd name="T54" fmla="*/ 0 w 1165"/>
                  <a:gd name="T55" fmla="*/ 0 h 1455"/>
                  <a:gd name="T56" fmla="*/ 0 w 1165"/>
                  <a:gd name="T57" fmla="*/ 0 h 1455"/>
                  <a:gd name="T58" fmla="*/ 0 w 1165"/>
                  <a:gd name="T59" fmla="*/ 0 h 1455"/>
                  <a:gd name="T60" fmla="*/ 0 w 1165"/>
                  <a:gd name="T61" fmla="*/ 0 h 1455"/>
                  <a:gd name="T62" fmla="*/ 0 w 1165"/>
                  <a:gd name="T63" fmla="*/ 0 h 1455"/>
                  <a:gd name="T64" fmla="*/ 0 w 1165"/>
                  <a:gd name="T65" fmla="*/ 0 h 1455"/>
                  <a:gd name="T66" fmla="*/ 0 w 1165"/>
                  <a:gd name="T67" fmla="*/ 0 h 1455"/>
                  <a:gd name="T68" fmla="*/ 0 w 1165"/>
                  <a:gd name="T69" fmla="*/ 0 h 1455"/>
                  <a:gd name="T70" fmla="*/ 0 w 1165"/>
                  <a:gd name="T71" fmla="*/ 0 h 1455"/>
                  <a:gd name="T72" fmla="*/ 0 w 1165"/>
                  <a:gd name="T73" fmla="*/ 0 h 1455"/>
                  <a:gd name="T74" fmla="*/ 0 w 1165"/>
                  <a:gd name="T75" fmla="*/ 0 h 1455"/>
                  <a:gd name="T76" fmla="*/ 0 w 1165"/>
                  <a:gd name="T77" fmla="*/ 0 h 1455"/>
                  <a:gd name="T78" fmla="*/ 0 w 1165"/>
                  <a:gd name="T79" fmla="*/ 0 h 1455"/>
                  <a:gd name="T80" fmla="*/ 0 w 1165"/>
                  <a:gd name="T81" fmla="*/ 0 h 1455"/>
                  <a:gd name="T82" fmla="*/ 0 w 1165"/>
                  <a:gd name="T83" fmla="*/ 0 h 1455"/>
                  <a:gd name="T84" fmla="*/ 0 w 1165"/>
                  <a:gd name="T85" fmla="*/ 0 h 1455"/>
                  <a:gd name="T86" fmla="*/ 0 w 1165"/>
                  <a:gd name="T87" fmla="*/ 0 h 1455"/>
                  <a:gd name="T88" fmla="*/ 0 w 1165"/>
                  <a:gd name="T89" fmla="*/ 0 h 1455"/>
                  <a:gd name="T90" fmla="*/ 0 w 1165"/>
                  <a:gd name="T91" fmla="*/ 0 h 1455"/>
                  <a:gd name="T92" fmla="*/ 0 w 1165"/>
                  <a:gd name="T93" fmla="*/ 0 h 1455"/>
                  <a:gd name="T94" fmla="*/ 0 w 1165"/>
                  <a:gd name="T95" fmla="*/ 0 h 1455"/>
                  <a:gd name="T96" fmla="*/ 0 w 1165"/>
                  <a:gd name="T97" fmla="*/ 0 h 1455"/>
                  <a:gd name="T98" fmla="*/ 0 w 1165"/>
                  <a:gd name="T99" fmla="*/ 0 h 1455"/>
                  <a:gd name="T100" fmla="*/ 0 w 1165"/>
                  <a:gd name="T101" fmla="*/ 0 h 1455"/>
                  <a:gd name="T102" fmla="*/ 0 w 1165"/>
                  <a:gd name="T103" fmla="*/ 0 h 1455"/>
                  <a:gd name="T104" fmla="*/ 0 w 1165"/>
                  <a:gd name="T105" fmla="*/ 0 h 145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5"/>
                  <a:gd name="T160" fmla="*/ 0 h 1455"/>
                  <a:gd name="T161" fmla="*/ 1165 w 1165"/>
                  <a:gd name="T162" fmla="*/ 1455 h 145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5" h="1455">
                    <a:moveTo>
                      <a:pt x="1036" y="357"/>
                    </a:moveTo>
                    <a:lnTo>
                      <a:pt x="1038" y="357"/>
                    </a:lnTo>
                    <a:lnTo>
                      <a:pt x="1042" y="361"/>
                    </a:lnTo>
                    <a:lnTo>
                      <a:pt x="1046" y="365"/>
                    </a:lnTo>
                    <a:lnTo>
                      <a:pt x="1050" y="369"/>
                    </a:lnTo>
                    <a:lnTo>
                      <a:pt x="1051" y="375"/>
                    </a:lnTo>
                    <a:lnTo>
                      <a:pt x="1055" y="378"/>
                    </a:lnTo>
                    <a:lnTo>
                      <a:pt x="1059" y="380"/>
                    </a:lnTo>
                    <a:lnTo>
                      <a:pt x="1061" y="380"/>
                    </a:lnTo>
                    <a:lnTo>
                      <a:pt x="1061" y="399"/>
                    </a:lnTo>
                    <a:lnTo>
                      <a:pt x="1063" y="419"/>
                    </a:lnTo>
                    <a:lnTo>
                      <a:pt x="1067" y="438"/>
                    </a:lnTo>
                    <a:lnTo>
                      <a:pt x="1071" y="457"/>
                    </a:lnTo>
                    <a:lnTo>
                      <a:pt x="1082" y="499"/>
                    </a:lnTo>
                    <a:lnTo>
                      <a:pt x="1094" y="540"/>
                    </a:lnTo>
                    <a:lnTo>
                      <a:pt x="1107" y="582"/>
                    </a:lnTo>
                    <a:lnTo>
                      <a:pt x="1117" y="624"/>
                    </a:lnTo>
                    <a:lnTo>
                      <a:pt x="1122" y="643"/>
                    </a:lnTo>
                    <a:lnTo>
                      <a:pt x="1124" y="662"/>
                    </a:lnTo>
                    <a:lnTo>
                      <a:pt x="1126" y="682"/>
                    </a:lnTo>
                    <a:lnTo>
                      <a:pt x="1128" y="699"/>
                    </a:lnTo>
                    <a:lnTo>
                      <a:pt x="1098" y="739"/>
                    </a:lnTo>
                    <a:lnTo>
                      <a:pt x="1098" y="787"/>
                    </a:lnTo>
                    <a:lnTo>
                      <a:pt x="1105" y="810"/>
                    </a:lnTo>
                    <a:lnTo>
                      <a:pt x="1113" y="831"/>
                    </a:lnTo>
                    <a:lnTo>
                      <a:pt x="1122" y="851"/>
                    </a:lnTo>
                    <a:lnTo>
                      <a:pt x="1132" y="872"/>
                    </a:lnTo>
                    <a:lnTo>
                      <a:pt x="1142" y="891"/>
                    </a:lnTo>
                    <a:lnTo>
                      <a:pt x="1151" y="912"/>
                    </a:lnTo>
                    <a:lnTo>
                      <a:pt x="1159" y="931"/>
                    </a:lnTo>
                    <a:lnTo>
                      <a:pt x="1165" y="952"/>
                    </a:lnTo>
                    <a:lnTo>
                      <a:pt x="1165" y="958"/>
                    </a:lnTo>
                    <a:lnTo>
                      <a:pt x="1163" y="964"/>
                    </a:lnTo>
                    <a:lnTo>
                      <a:pt x="1159" y="972"/>
                    </a:lnTo>
                    <a:lnTo>
                      <a:pt x="1155" y="979"/>
                    </a:lnTo>
                    <a:lnTo>
                      <a:pt x="1149" y="987"/>
                    </a:lnTo>
                    <a:lnTo>
                      <a:pt x="1144" y="993"/>
                    </a:lnTo>
                    <a:lnTo>
                      <a:pt x="1138" y="998"/>
                    </a:lnTo>
                    <a:lnTo>
                      <a:pt x="1132" y="1002"/>
                    </a:lnTo>
                    <a:lnTo>
                      <a:pt x="1122" y="1002"/>
                    </a:lnTo>
                    <a:lnTo>
                      <a:pt x="1113" y="1000"/>
                    </a:lnTo>
                    <a:lnTo>
                      <a:pt x="1101" y="1000"/>
                    </a:lnTo>
                    <a:lnTo>
                      <a:pt x="1088" y="1000"/>
                    </a:lnTo>
                    <a:lnTo>
                      <a:pt x="1076" y="1002"/>
                    </a:lnTo>
                    <a:lnTo>
                      <a:pt x="1067" y="1006"/>
                    </a:lnTo>
                    <a:lnTo>
                      <a:pt x="1063" y="1008"/>
                    </a:lnTo>
                    <a:lnTo>
                      <a:pt x="1059" y="1010"/>
                    </a:lnTo>
                    <a:lnTo>
                      <a:pt x="1057" y="1014"/>
                    </a:lnTo>
                    <a:lnTo>
                      <a:pt x="1055" y="1018"/>
                    </a:lnTo>
                    <a:lnTo>
                      <a:pt x="1055" y="1035"/>
                    </a:lnTo>
                    <a:lnTo>
                      <a:pt x="1073" y="1058"/>
                    </a:lnTo>
                    <a:lnTo>
                      <a:pt x="1073" y="1091"/>
                    </a:lnTo>
                    <a:lnTo>
                      <a:pt x="1069" y="1091"/>
                    </a:lnTo>
                    <a:lnTo>
                      <a:pt x="1061" y="1091"/>
                    </a:lnTo>
                    <a:lnTo>
                      <a:pt x="1055" y="1092"/>
                    </a:lnTo>
                    <a:lnTo>
                      <a:pt x="1048" y="1094"/>
                    </a:lnTo>
                    <a:lnTo>
                      <a:pt x="1040" y="1094"/>
                    </a:lnTo>
                    <a:lnTo>
                      <a:pt x="1032" y="1096"/>
                    </a:lnTo>
                    <a:lnTo>
                      <a:pt x="1025" y="1096"/>
                    </a:lnTo>
                    <a:lnTo>
                      <a:pt x="1019" y="1098"/>
                    </a:lnTo>
                    <a:lnTo>
                      <a:pt x="1000" y="1121"/>
                    </a:lnTo>
                    <a:lnTo>
                      <a:pt x="1005" y="1127"/>
                    </a:lnTo>
                    <a:lnTo>
                      <a:pt x="1011" y="1133"/>
                    </a:lnTo>
                    <a:lnTo>
                      <a:pt x="1017" y="1140"/>
                    </a:lnTo>
                    <a:lnTo>
                      <a:pt x="1025" y="1146"/>
                    </a:lnTo>
                    <a:lnTo>
                      <a:pt x="1032" y="1154"/>
                    </a:lnTo>
                    <a:lnTo>
                      <a:pt x="1040" y="1162"/>
                    </a:lnTo>
                    <a:lnTo>
                      <a:pt x="1048" y="1169"/>
                    </a:lnTo>
                    <a:lnTo>
                      <a:pt x="1055" y="1177"/>
                    </a:lnTo>
                    <a:lnTo>
                      <a:pt x="1050" y="1183"/>
                    </a:lnTo>
                    <a:lnTo>
                      <a:pt x="1044" y="1188"/>
                    </a:lnTo>
                    <a:lnTo>
                      <a:pt x="1038" y="1194"/>
                    </a:lnTo>
                    <a:lnTo>
                      <a:pt x="1030" y="1202"/>
                    </a:lnTo>
                    <a:lnTo>
                      <a:pt x="1023" y="1208"/>
                    </a:lnTo>
                    <a:lnTo>
                      <a:pt x="1017" y="1213"/>
                    </a:lnTo>
                    <a:lnTo>
                      <a:pt x="1011" y="1219"/>
                    </a:lnTo>
                    <a:lnTo>
                      <a:pt x="1005" y="1225"/>
                    </a:lnTo>
                    <a:lnTo>
                      <a:pt x="1030" y="1258"/>
                    </a:lnTo>
                    <a:lnTo>
                      <a:pt x="1030" y="1306"/>
                    </a:lnTo>
                    <a:lnTo>
                      <a:pt x="1019" y="1317"/>
                    </a:lnTo>
                    <a:lnTo>
                      <a:pt x="1007" y="1329"/>
                    </a:lnTo>
                    <a:lnTo>
                      <a:pt x="996" y="1338"/>
                    </a:lnTo>
                    <a:lnTo>
                      <a:pt x="982" y="1348"/>
                    </a:lnTo>
                    <a:lnTo>
                      <a:pt x="969" y="1354"/>
                    </a:lnTo>
                    <a:lnTo>
                      <a:pt x="955" y="1359"/>
                    </a:lnTo>
                    <a:lnTo>
                      <a:pt x="942" y="1363"/>
                    </a:lnTo>
                    <a:lnTo>
                      <a:pt x="929" y="1367"/>
                    </a:lnTo>
                    <a:lnTo>
                      <a:pt x="900" y="1369"/>
                    </a:lnTo>
                    <a:lnTo>
                      <a:pt x="871" y="1371"/>
                    </a:lnTo>
                    <a:lnTo>
                      <a:pt x="840" y="1369"/>
                    </a:lnTo>
                    <a:lnTo>
                      <a:pt x="812" y="1369"/>
                    </a:lnTo>
                    <a:lnTo>
                      <a:pt x="781" y="1367"/>
                    </a:lnTo>
                    <a:lnTo>
                      <a:pt x="752" y="1367"/>
                    </a:lnTo>
                    <a:lnTo>
                      <a:pt x="723" y="1371"/>
                    </a:lnTo>
                    <a:lnTo>
                      <a:pt x="698" y="1377"/>
                    </a:lnTo>
                    <a:lnTo>
                      <a:pt x="685" y="1380"/>
                    </a:lnTo>
                    <a:lnTo>
                      <a:pt x="671" y="1386"/>
                    </a:lnTo>
                    <a:lnTo>
                      <a:pt x="660" y="1394"/>
                    </a:lnTo>
                    <a:lnTo>
                      <a:pt x="648" y="1403"/>
                    </a:lnTo>
                    <a:lnTo>
                      <a:pt x="639" y="1413"/>
                    </a:lnTo>
                    <a:lnTo>
                      <a:pt x="627" y="1425"/>
                    </a:lnTo>
                    <a:lnTo>
                      <a:pt x="618" y="1440"/>
                    </a:lnTo>
                    <a:lnTo>
                      <a:pt x="610" y="1455"/>
                    </a:lnTo>
                    <a:lnTo>
                      <a:pt x="600" y="1453"/>
                    </a:lnTo>
                    <a:lnTo>
                      <a:pt x="591" y="1450"/>
                    </a:lnTo>
                    <a:lnTo>
                      <a:pt x="581" y="1442"/>
                    </a:lnTo>
                    <a:lnTo>
                      <a:pt x="570" y="1432"/>
                    </a:lnTo>
                    <a:lnTo>
                      <a:pt x="547" y="1409"/>
                    </a:lnTo>
                    <a:lnTo>
                      <a:pt x="524" y="1380"/>
                    </a:lnTo>
                    <a:lnTo>
                      <a:pt x="501" y="1352"/>
                    </a:lnTo>
                    <a:lnTo>
                      <a:pt x="478" y="1325"/>
                    </a:lnTo>
                    <a:lnTo>
                      <a:pt x="456" y="1304"/>
                    </a:lnTo>
                    <a:lnTo>
                      <a:pt x="439" y="1288"/>
                    </a:lnTo>
                    <a:lnTo>
                      <a:pt x="414" y="1273"/>
                    </a:lnTo>
                    <a:lnTo>
                      <a:pt x="389" y="1254"/>
                    </a:lnTo>
                    <a:lnTo>
                      <a:pt x="364" y="1233"/>
                    </a:lnTo>
                    <a:lnTo>
                      <a:pt x="339" y="1210"/>
                    </a:lnTo>
                    <a:lnTo>
                      <a:pt x="288" y="1158"/>
                    </a:lnTo>
                    <a:lnTo>
                      <a:pt x="234" y="1106"/>
                    </a:lnTo>
                    <a:lnTo>
                      <a:pt x="207" y="1083"/>
                    </a:lnTo>
                    <a:lnTo>
                      <a:pt x="180" y="1060"/>
                    </a:lnTo>
                    <a:lnTo>
                      <a:pt x="153" y="1041"/>
                    </a:lnTo>
                    <a:lnTo>
                      <a:pt x="126" y="1023"/>
                    </a:lnTo>
                    <a:lnTo>
                      <a:pt x="113" y="1016"/>
                    </a:lnTo>
                    <a:lnTo>
                      <a:pt x="99" y="1010"/>
                    </a:lnTo>
                    <a:lnTo>
                      <a:pt x="86" y="1006"/>
                    </a:lnTo>
                    <a:lnTo>
                      <a:pt x="71" y="1002"/>
                    </a:lnTo>
                    <a:lnTo>
                      <a:pt x="57" y="1000"/>
                    </a:lnTo>
                    <a:lnTo>
                      <a:pt x="44" y="1000"/>
                    </a:lnTo>
                    <a:lnTo>
                      <a:pt x="30" y="1000"/>
                    </a:lnTo>
                    <a:lnTo>
                      <a:pt x="17" y="1002"/>
                    </a:lnTo>
                    <a:lnTo>
                      <a:pt x="15" y="1002"/>
                    </a:lnTo>
                    <a:lnTo>
                      <a:pt x="13" y="1000"/>
                    </a:lnTo>
                    <a:lnTo>
                      <a:pt x="9" y="1000"/>
                    </a:lnTo>
                    <a:lnTo>
                      <a:pt x="7" y="998"/>
                    </a:lnTo>
                    <a:lnTo>
                      <a:pt x="5" y="996"/>
                    </a:lnTo>
                    <a:lnTo>
                      <a:pt x="3" y="995"/>
                    </a:lnTo>
                    <a:lnTo>
                      <a:pt x="1" y="995"/>
                    </a:lnTo>
                    <a:lnTo>
                      <a:pt x="0" y="995"/>
                    </a:lnTo>
                    <a:lnTo>
                      <a:pt x="11" y="977"/>
                    </a:lnTo>
                    <a:lnTo>
                      <a:pt x="23" y="958"/>
                    </a:lnTo>
                    <a:lnTo>
                      <a:pt x="32" y="939"/>
                    </a:lnTo>
                    <a:lnTo>
                      <a:pt x="40" y="920"/>
                    </a:lnTo>
                    <a:lnTo>
                      <a:pt x="48" y="899"/>
                    </a:lnTo>
                    <a:lnTo>
                      <a:pt x="53" y="877"/>
                    </a:lnTo>
                    <a:lnTo>
                      <a:pt x="57" y="854"/>
                    </a:lnTo>
                    <a:lnTo>
                      <a:pt x="61" y="833"/>
                    </a:lnTo>
                    <a:lnTo>
                      <a:pt x="67" y="785"/>
                    </a:lnTo>
                    <a:lnTo>
                      <a:pt x="71" y="737"/>
                    </a:lnTo>
                    <a:lnTo>
                      <a:pt x="71" y="689"/>
                    </a:lnTo>
                    <a:lnTo>
                      <a:pt x="69" y="639"/>
                    </a:lnTo>
                    <a:lnTo>
                      <a:pt x="65" y="538"/>
                    </a:lnTo>
                    <a:lnTo>
                      <a:pt x="65" y="438"/>
                    </a:lnTo>
                    <a:lnTo>
                      <a:pt x="67" y="390"/>
                    </a:lnTo>
                    <a:lnTo>
                      <a:pt x="71" y="342"/>
                    </a:lnTo>
                    <a:lnTo>
                      <a:pt x="74" y="319"/>
                    </a:lnTo>
                    <a:lnTo>
                      <a:pt x="78" y="298"/>
                    </a:lnTo>
                    <a:lnTo>
                      <a:pt x="84" y="275"/>
                    </a:lnTo>
                    <a:lnTo>
                      <a:pt x="90" y="254"/>
                    </a:lnTo>
                    <a:lnTo>
                      <a:pt x="99" y="229"/>
                    </a:lnTo>
                    <a:lnTo>
                      <a:pt x="115" y="200"/>
                    </a:lnTo>
                    <a:lnTo>
                      <a:pt x="136" y="169"/>
                    </a:lnTo>
                    <a:lnTo>
                      <a:pt x="157" y="138"/>
                    </a:lnTo>
                    <a:lnTo>
                      <a:pt x="182" y="112"/>
                    </a:lnTo>
                    <a:lnTo>
                      <a:pt x="205" y="87"/>
                    </a:lnTo>
                    <a:lnTo>
                      <a:pt x="228" y="67"/>
                    </a:lnTo>
                    <a:lnTo>
                      <a:pt x="249" y="54"/>
                    </a:lnTo>
                    <a:lnTo>
                      <a:pt x="253" y="54"/>
                    </a:lnTo>
                    <a:lnTo>
                      <a:pt x="261" y="52"/>
                    </a:lnTo>
                    <a:lnTo>
                      <a:pt x="266" y="50"/>
                    </a:lnTo>
                    <a:lnTo>
                      <a:pt x="274" y="46"/>
                    </a:lnTo>
                    <a:lnTo>
                      <a:pt x="280" y="44"/>
                    </a:lnTo>
                    <a:lnTo>
                      <a:pt x="288" y="41"/>
                    </a:lnTo>
                    <a:lnTo>
                      <a:pt x="293" y="41"/>
                    </a:lnTo>
                    <a:lnTo>
                      <a:pt x="297" y="39"/>
                    </a:lnTo>
                    <a:lnTo>
                      <a:pt x="337" y="29"/>
                    </a:lnTo>
                    <a:lnTo>
                      <a:pt x="382" y="19"/>
                    </a:lnTo>
                    <a:lnTo>
                      <a:pt x="426" y="10"/>
                    </a:lnTo>
                    <a:lnTo>
                      <a:pt x="472" y="4"/>
                    </a:lnTo>
                    <a:lnTo>
                      <a:pt x="493" y="2"/>
                    </a:lnTo>
                    <a:lnTo>
                      <a:pt x="516" y="0"/>
                    </a:lnTo>
                    <a:lnTo>
                      <a:pt x="539" y="0"/>
                    </a:lnTo>
                    <a:lnTo>
                      <a:pt x="560" y="2"/>
                    </a:lnTo>
                    <a:lnTo>
                      <a:pt x="581" y="4"/>
                    </a:lnTo>
                    <a:lnTo>
                      <a:pt x="600" y="10"/>
                    </a:lnTo>
                    <a:lnTo>
                      <a:pt x="621" y="16"/>
                    </a:lnTo>
                    <a:lnTo>
                      <a:pt x="641" y="23"/>
                    </a:lnTo>
                    <a:lnTo>
                      <a:pt x="660" y="31"/>
                    </a:lnTo>
                    <a:lnTo>
                      <a:pt x="681" y="39"/>
                    </a:lnTo>
                    <a:lnTo>
                      <a:pt x="702" y="44"/>
                    </a:lnTo>
                    <a:lnTo>
                      <a:pt x="725" y="50"/>
                    </a:lnTo>
                    <a:lnTo>
                      <a:pt x="748" y="58"/>
                    </a:lnTo>
                    <a:lnTo>
                      <a:pt x="769" y="64"/>
                    </a:lnTo>
                    <a:lnTo>
                      <a:pt x="790" y="71"/>
                    </a:lnTo>
                    <a:lnTo>
                      <a:pt x="810" y="79"/>
                    </a:lnTo>
                    <a:lnTo>
                      <a:pt x="835" y="92"/>
                    </a:lnTo>
                    <a:lnTo>
                      <a:pt x="865" y="117"/>
                    </a:lnTo>
                    <a:lnTo>
                      <a:pt x="900" y="148"/>
                    </a:lnTo>
                    <a:lnTo>
                      <a:pt x="936" y="185"/>
                    </a:lnTo>
                    <a:lnTo>
                      <a:pt x="954" y="204"/>
                    </a:lnTo>
                    <a:lnTo>
                      <a:pt x="969" y="223"/>
                    </a:lnTo>
                    <a:lnTo>
                      <a:pt x="984" y="242"/>
                    </a:lnTo>
                    <a:lnTo>
                      <a:pt x="998" y="259"/>
                    </a:lnTo>
                    <a:lnTo>
                      <a:pt x="1009" y="279"/>
                    </a:lnTo>
                    <a:lnTo>
                      <a:pt x="1017" y="296"/>
                    </a:lnTo>
                    <a:lnTo>
                      <a:pt x="1023" y="311"/>
                    </a:lnTo>
                    <a:lnTo>
                      <a:pt x="1025" y="325"/>
                    </a:lnTo>
                    <a:lnTo>
                      <a:pt x="1028" y="327"/>
                    </a:lnTo>
                    <a:lnTo>
                      <a:pt x="1032" y="328"/>
                    </a:lnTo>
                    <a:lnTo>
                      <a:pt x="1036" y="330"/>
                    </a:lnTo>
                    <a:lnTo>
                      <a:pt x="1040" y="336"/>
                    </a:lnTo>
                    <a:lnTo>
                      <a:pt x="1042" y="340"/>
                    </a:lnTo>
                    <a:lnTo>
                      <a:pt x="1042" y="346"/>
                    </a:lnTo>
                    <a:lnTo>
                      <a:pt x="1040" y="352"/>
                    </a:lnTo>
                    <a:lnTo>
                      <a:pt x="1036" y="35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4" name="Freeform 95"/>
              <p:cNvSpPr>
                <a:spLocks/>
              </p:cNvSpPr>
              <p:nvPr/>
            </p:nvSpPr>
            <p:spPr bwMode="auto">
              <a:xfrm flipH="1">
                <a:off x="1291" y="3613"/>
                <a:ext cx="347" cy="365"/>
              </a:xfrm>
              <a:custGeom>
                <a:avLst/>
                <a:gdLst>
                  <a:gd name="T0" fmla="*/ 29 w 560"/>
                  <a:gd name="T1" fmla="*/ 1 h 590"/>
                  <a:gd name="T2" fmla="*/ 30 w 560"/>
                  <a:gd name="T3" fmla="*/ 1 h 590"/>
                  <a:gd name="T4" fmla="*/ 31 w 560"/>
                  <a:gd name="T5" fmla="*/ 1 h 590"/>
                  <a:gd name="T6" fmla="*/ 32 w 560"/>
                  <a:gd name="T7" fmla="*/ 1 h 590"/>
                  <a:gd name="T8" fmla="*/ 32 w 560"/>
                  <a:gd name="T9" fmla="*/ 1 h 590"/>
                  <a:gd name="T10" fmla="*/ 32 w 560"/>
                  <a:gd name="T11" fmla="*/ 33 h 590"/>
                  <a:gd name="T12" fmla="*/ 1 w 560"/>
                  <a:gd name="T13" fmla="*/ 32 h 590"/>
                  <a:gd name="T14" fmla="*/ 0 w 560"/>
                  <a:gd name="T15" fmla="*/ 32 h 590"/>
                  <a:gd name="T16" fmla="*/ 1 w 560"/>
                  <a:gd name="T17" fmla="*/ 31 h 590"/>
                  <a:gd name="T18" fmla="*/ 1 w 560"/>
                  <a:gd name="T19" fmla="*/ 30 h 590"/>
                  <a:gd name="T20" fmla="*/ 2 w 560"/>
                  <a:gd name="T21" fmla="*/ 30 h 590"/>
                  <a:gd name="T22" fmla="*/ 4 w 560"/>
                  <a:gd name="T23" fmla="*/ 28 h 590"/>
                  <a:gd name="T24" fmla="*/ 7 w 560"/>
                  <a:gd name="T25" fmla="*/ 28 h 590"/>
                  <a:gd name="T26" fmla="*/ 9 w 560"/>
                  <a:gd name="T27" fmla="*/ 28 h 590"/>
                  <a:gd name="T28" fmla="*/ 11 w 560"/>
                  <a:gd name="T29" fmla="*/ 27 h 590"/>
                  <a:gd name="T30" fmla="*/ 11 w 560"/>
                  <a:gd name="T31" fmla="*/ 27 h 590"/>
                  <a:gd name="T32" fmla="*/ 12 w 560"/>
                  <a:gd name="T33" fmla="*/ 25 h 590"/>
                  <a:gd name="T34" fmla="*/ 12 w 560"/>
                  <a:gd name="T35" fmla="*/ 25 h 590"/>
                  <a:gd name="T36" fmla="*/ 13 w 560"/>
                  <a:gd name="T37" fmla="*/ 25 h 590"/>
                  <a:gd name="T38" fmla="*/ 14 w 560"/>
                  <a:gd name="T39" fmla="*/ 25 h 590"/>
                  <a:gd name="T40" fmla="*/ 14 w 560"/>
                  <a:gd name="T41" fmla="*/ 24 h 590"/>
                  <a:gd name="T42" fmla="*/ 14 w 560"/>
                  <a:gd name="T43" fmla="*/ 24 h 590"/>
                  <a:gd name="T44" fmla="*/ 14 w 560"/>
                  <a:gd name="T45" fmla="*/ 23 h 590"/>
                  <a:gd name="T46" fmla="*/ 14 w 560"/>
                  <a:gd name="T47" fmla="*/ 22 h 590"/>
                  <a:gd name="T48" fmla="*/ 14 w 560"/>
                  <a:gd name="T49" fmla="*/ 20 h 590"/>
                  <a:gd name="T50" fmla="*/ 14 w 560"/>
                  <a:gd name="T51" fmla="*/ 20 h 590"/>
                  <a:gd name="T52" fmla="*/ 14 w 560"/>
                  <a:gd name="T53" fmla="*/ 19 h 590"/>
                  <a:gd name="T54" fmla="*/ 15 w 560"/>
                  <a:gd name="T55" fmla="*/ 17 h 590"/>
                  <a:gd name="T56" fmla="*/ 15 w 560"/>
                  <a:gd name="T57" fmla="*/ 15 h 590"/>
                  <a:gd name="T58" fmla="*/ 16 w 560"/>
                  <a:gd name="T59" fmla="*/ 12 h 590"/>
                  <a:gd name="T60" fmla="*/ 17 w 560"/>
                  <a:gd name="T61" fmla="*/ 11 h 590"/>
                  <a:gd name="T62" fmla="*/ 19 w 560"/>
                  <a:gd name="T63" fmla="*/ 9 h 590"/>
                  <a:gd name="T64" fmla="*/ 20 w 560"/>
                  <a:gd name="T65" fmla="*/ 7 h 590"/>
                  <a:gd name="T66" fmla="*/ 20 w 560"/>
                  <a:gd name="T67" fmla="*/ 7 h 590"/>
                  <a:gd name="T68" fmla="*/ 21 w 560"/>
                  <a:gd name="T69" fmla="*/ 7 h 590"/>
                  <a:gd name="T70" fmla="*/ 21 w 560"/>
                  <a:gd name="T71" fmla="*/ 7 h 590"/>
                  <a:gd name="T72" fmla="*/ 22 w 560"/>
                  <a:gd name="T73" fmla="*/ 6 h 590"/>
                  <a:gd name="T74" fmla="*/ 22 w 560"/>
                  <a:gd name="T75" fmla="*/ 4 h 590"/>
                  <a:gd name="T76" fmla="*/ 24 w 560"/>
                  <a:gd name="T77" fmla="*/ 4 h 590"/>
                  <a:gd name="T78" fmla="*/ 25 w 560"/>
                  <a:gd name="T79" fmla="*/ 2 h 590"/>
                  <a:gd name="T80" fmla="*/ 27 w 560"/>
                  <a:gd name="T81" fmla="*/ 1 h 590"/>
                  <a:gd name="T82" fmla="*/ 28 w 560"/>
                  <a:gd name="T83" fmla="*/ 1 h 590"/>
                  <a:gd name="T84" fmla="*/ 29 w 560"/>
                  <a:gd name="T85" fmla="*/ 1 h 590"/>
                  <a:gd name="T86" fmla="*/ 29 w 560"/>
                  <a:gd name="T87" fmla="*/ 1 h 590"/>
                  <a:gd name="T88" fmla="*/ 29 w 560"/>
                  <a:gd name="T89" fmla="*/ 0 h 590"/>
                  <a:gd name="T90" fmla="*/ 29 w 560"/>
                  <a:gd name="T91" fmla="*/ 1 h 5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60"/>
                  <a:gd name="T139" fmla="*/ 0 h 590"/>
                  <a:gd name="T140" fmla="*/ 560 w 560"/>
                  <a:gd name="T141" fmla="*/ 590 h 59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60" h="590">
                    <a:moveTo>
                      <a:pt x="506" y="4"/>
                    </a:moveTo>
                    <a:lnTo>
                      <a:pt x="511" y="5"/>
                    </a:lnTo>
                    <a:lnTo>
                      <a:pt x="517" y="5"/>
                    </a:lnTo>
                    <a:lnTo>
                      <a:pt x="522" y="5"/>
                    </a:lnTo>
                    <a:lnTo>
                      <a:pt x="529" y="5"/>
                    </a:lnTo>
                    <a:lnTo>
                      <a:pt x="534" y="5"/>
                    </a:lnTo>
                    <a:lnTo>
                      <a:pt x="540" y="5"/>
                    </a:lnTo>
                    <a:lnTo>
                      <a:pt x="545" y="7"/>
                    </a:lnTo>
                    <a:lnTo>
                      <a:pt x="551" y="9"/>
                    </a:lnTo>
                    <a:lnTo>
                      <a:pt x="552" y="9"/>
                    </a:lnTo>
                    <a:lnTo>
                      <a:pt x="553" y="10"/>
                    </a:lnTo>
                    <a:lnTo>
                      <a:pt x="554" y="12"/>
                    </a:lnTo>
                    <a:lnTo>
                      <a:pt x="555" y="12"/>
                    </a:lnTo>
                    <a:lnTo>
                      <a:pt x="556" y="14"/>
                    </a:lnTo>
                    <a:lnTo>
                      <a:pt x="557" y="16"/>
                    </a:lnTo>
                    <a:lnTo>
                      <a:pt x="558" y="16"/>
                    </a:lnTo>
                    <a:lnTo>
                      <a:pt x="560" y="17"/>
                    </a:lnTo>
                    <a:lnTo>
                      <a:pt x="560" y="590"/>
                    </a:lnTo>
                    <a:lnTo>
                      <a:pt x="17" y="590"/>
                    </a:lnTo>
                    <a:lnTo>
                      <a:pt x="5" y="576"/>
                    </a:lnTo>
                    <a:lnTo>
                      <a:pt x="2" y="571"/>
                    </a:lnTo>
                    <a:lnTo>
                      <a:pt x="1" y="566"/>
                    </a:lnTo>
                    <a:lnTo>
                      <a:pt x="0" y="563"/>
                    </a:lnTo>
                    <a:lnTo>
                      <a:pt x="0" y="558"/>
                    </a:lnTo>
                    <a:lnTo>
                      <a:pt x="1" y="557"/>
                    </a:lnTo>
                    <a:lnTo>
                      <a:pt x="2" y="555"/>
                    </a:lnTo>
                    <a:lnTo>
                      <a:pt x="4" y="553"/>
                    </a:lnTo>
                    <a:lnTo>
                      <a:pt x="7" y="551"/>
                    </a:lnTo>
                    <a:lnTo>
                      <a:pt x="15" y="545"/>
                    </a:lnTo>
                    <a:lnTo>
                      <a:pt x="25" y="539"/>
                    </a:lnTo>
                    <a:lnTo>
                      <a:pt x="34" y="533"/>
                    </a:lnTo>
                    <a:lnTo>
                      <a:pt x="42" y="528"/>
                    </a:lnTo>
                    <a:lnTo>
                      <a:pt x="49" y="523"/>
                    </a:lnTo>
                    <a:lnTo>
                      <a:pt x="53" y="521"/>
                    </a:lnTo>
                    <a:lnTo>
                      <a:pt x="66" y="515"/>
                    </a:lnTo>
                    <a:lnTo>
                      <a:pt x="80" y="509"/>
                    </a:lnTo>
                    <a:lnTo>
                      <a:pt x="95" y="505"/>
                    </a:lnTo>
                    <a:lnTo>
                      <a:pt x="110" y="502"/>
                    </a:lnTo>
                    <a:lnTo>
                      <a:pt x="126" y="500"/>
                    </a:lnTo>
                    <a:lnTo>
                      <a:pt x="141" y="498"/>
                    </a:lnTo>
                    <a:lnTo>
                      <a:pt x="156" y="496"/>
                    </a:lnTo>
                    <a:lnTo>
                      <a:pt x="170" y="496"/>
                    </a:lnTo>
                    <a:lnTo>
                      <a:pt x="173" y="493"/>
                    </a:lnTo>
                    <a:lnTo>
                      <a:pt x="176" y="488"/>
                    </a:lnTo>
                    <a:lnTo>
                      <a:pt x="180" y="483"/>
                    </a:lnTo>
                    <a:lnTo>
                      <a:pt x="183" y="477"/>
                    </a:lnTo>
                    <a:lnTo>
                      <a:pt x="188" y="472"/>
                    </a:lnTo>
                    <a:lnTo>
                      <a:pt x="191" y="467"/>
                    </a:lnTo>
                    <a:lnTo>
                      <a:pt x="194" y="464"/>
                    </a:lnTo>
                    <a:lnTo>
                      <a:pt x="196" y="462"/>
                    </a:lnTo>
                    <a:lnTo>
                      <a:pt x="201" y="460"/>
                    </a:lnTo>
                    <a:lnTo>
                      <a:pt x="207" y="459"/>
                    </a:lnTo>
                    <a:lnTo>
                      <a:pt x="213" y="459"/>
                    </a:lnTo>
                    <a:lnTo>
                      <a:pt x="219" y="458"/>
                    </a:lnTo>
                    <a:lnTo>
                      <a:pt x="225" y="457"/>
                    </a:lnTo>
                    <a:lnTo>
                      <a:pt x="230" y="455"/>
                    </a:lnTo>
                    <a:lnTo>
                      <a:pt x="233" y="454"/>
                    </a:lnTo>
                    <a:lnTo>
                      <a:pt x="234" y="452"/>
                    </a:lnTo>
                    <a:lnTo>
                      <a:pt x="236" y="449"/>
                    </a:lnTo>
                    <a:lnTo>
                      <a:pt x="237" y="447"/>
                    </a:lnTo>
                    <a:lnTo>
                      <a:pt x="238" y="442"/>
                    </a:lnTo>
                    <a:lnTo>
                      <a:pt x="239" y="437"/>
                    </a:lnTo>
                    <a:lnTo>
                      <a:pt x="240" y="431"/>
                    </a:lnTo>
                    <a:lnTo>
                      <a:pt x="240" y="426"/>
                    </a:lnTo>
                    <a:lnTo>
                      <a:pt x="240" y="420"/>
                    </a:lnTo>
                    <a:lnTo>
                      <a:pt x="241" y="413"/>
                    </a:lnTo>
                    <a:lnTo>
                      <a:pt x="241" y="408"/>
                    </a:lnTo>
                    <a:lnTo>
                      <a:pt x="241" y="402"/>
                    </a:lnTo>
                    <a:lnTo>
                      <a:pt x="237" y="407"/>
                    </a:lnTo>
                    <a:lnTo>
                      <a:pt x="237" y="402"/>
                    </a:lnTo>
                    <a:lnTo>
                      <a:pt x="238" y="397"/>
                    </a:lnTo>
                    <a:lnTo>
                      <a:pt x="240" y="391"/>
                    </a:lnTo>
                    <a:lnTo>
                      <a:pt x="241" y="385"/>
                    </a:lnTo>
                    <a:lnTo>
                      <a:pt x="243" y="380"/>
                    </a:lnTo>
                    <a:lnTo>
                      <a:pt x="245" y="374"/>
                    </a:lnTo>
                    <a:lnTo>
                      <a:pt x="247" y="369"/>
                    </a:lnTo>
                    <a:lnTo>
                      <a:pt x="248" y="365"/>
                    </a:lnTo>
                    <a:lnTo>
                      <a:pt x="247" y="359"/>
                    </a:lnTo>
                    <a:lnTo>
                      <a:pt x="247" y="351"/>
                    </a:lnTo>
                    <a:lnTo>
                      <a:pt x="248" y="341"/>
                    </a:lnTo>
                    <a:lnTo>
                      <a:pt x="250" y="331"/>
                    </a:lnTo>
                    <a:lnTo>
                      <a:pt x="252" y="320"/>
                    </a:lnTo>
                    <a:lnTo>
                      <a:pt x="254" y="310"/>
                    </a:lnTo>
                    <a:lnTo>
                      <a:pt x="256" y="302"/>
                    </a:lnTo>
                    <a:lnTo>
                      <a:pt x="257" y="296"/>
                    </a:lnTo>
                    <a:lnTo>
                      <a:pt x="262" y="283"/>
                    </a:lnTo>
                    <a:lnTo>
                      <a:pt x="266" y="269"/>
                    </a:lnTo>
                    <a:lnTo>
                      <a:pt x="272" y="256"/>
                    </a:lnTo>
                    <a:lnTo>
                      <a:pt x="277" y="242"/>
                    </a:lnTo>
                    <a:lnTo>
                      <a:pt x="283" y="229"/>
                    </a:lnTo>
                    <a:lnTo>
                      <a:pt x="289" y="217"/>
                    </a:lnTo>
                    <a:lnTo>
                      <a:pt x="296" y="204"/>
                    </a:lnTo>
                    <a:lnTo>
                      <a:pt x="303" y="192"/>
                    </a:lnTo>
                    <a:lnTo>
                      <a:pt x="310" y="181"/>
                    </a:lnTo>
                    <a:lnTo>
                      <a:pt x="318" y="170"/>
                    </a:lnTo>
                    <a:lnTo>
                      <a:pt x="325" y="160"/>
                    </a:lnTo>
                    <a:lnTo>
                      <a:pt x="334" y="151"/>
                    </a:lnTo>
                    <a:lnTo>
                      <a:pt x="342" y="143"/>
                    </a:lnTo>
                    <a:lnTo>
                      <a:pt x="351" y="136"/>
                    </a:lnTo>
                    <a:lnTo>
                      <a:pt x="356" y="132"/>
                    </a:lnTo>
                    <a:lnTo>
                      <a:pt x="360" y="130"/>
                    </a:lnTo>
                    <a:lnTo>
                      <a:pt x="365" y="127"/>
                    </a:lnTo>
                    <a:lnTo>
                      <a:pt x="369" y="125"/>
                    </a:lnTo>
                    <a:lnTo>
                      <a:pt x="371" y="123"/>
                    </a:lnTo>
                    <a:lnTo>
                      <a:pt x="373" y="122"/>
                    </a:lnTo>
                    <a:lnTo>
                      <a:pt x="374" y="119"/>
                    </a:lnTo>
                    <a:lnTo>
                      <a:pt x="375" y="116"/>
                    </a:lnTo>
                    <a:lnTo>
                      <a:pt x="376" y="112"/>
                    </a:lnTo>
                    <a:lnTo>
                      <a:pt x="377" y="109"/>
                    </a:lnTo>
                    <a:lnTo>
                      <a:pt x="377" y="106"/>
                    </a:lnTo>
                    <a:lnTo>
                      <a:pt x="377" y="103"/>
                    </a:lnTo>
                    <a:lnTo>
                      <a:pt x="383" y="95"/>
                    </a:lnTo>
                    <a:lnTo>
                      <a:pt x="390" y="87"/>
                    </a:lnTo>
                    <a:lnTo>
                      <a:pt x="397" y="79"/>
                    </a:lnTo>
                    <a:lnTo>
                      <a:pt x="404" y="72"/>
                    </a:lnTo>
                    <a:lnTo>
                      <a:pt x="412" y="65"/>
                    </a:lnTo>
                    <a:lnTo>
                      <a:pt x="419" y="58"/>
                    </a:lnTo>
                    <a:lnTo>
                      <a:pt x="427" y="53"/>
                    </a:lnTo>
                    <a:lnTo>
                      <a:pt x="434" y="48"/>
                    </a:lnTo>
                    <a:lnTo>
                      <a:pt x="444" y="42"/>
                    </a:lnTo>
                    <a:lnTo>
                      <a:pt x="454" y="35"/>
                    </a:lnTo>
                    <a:lnTo>
                      <a:pt x="463" y="27"/>
                    </a:lnTo>
                    <a:lnTo>
                      <a:pt x="472" y="19"/>
                    </a:lnTo>
                    <a:lnTo>
                      <a:pt x="477" y="16"/>
                    </a:lnTo>
                    <a:lnTo>
                      <a:pt x="482" y="12"/>
                    </a:lnTo>
                    <a:lnTo>
                      <a:pt x="487" y="10"/>
                    </a:lnTo>
                    <a:lnTo>
                      <a:pt x="492" y="7"/>
                    </a:lnTo>
                    <a:lnTo>
                      <a:pt x="497" y="5"/>
                    </a:lnTo>
                    <a:lnTo>
                      <a:pt x="502" y="3"/>
                    </a:lnTo>
                    <a:lnTo>
                      <a:pt x="508" y="2"/>
                    </a:lnTo>
                    <a:lnTo>
                      <a:pt x="513" y="2"/>
                    </a:lnTo>
                    <a:lnTo>
                      <a:pt x="513" y="1"/>
                    </a:lnTo>
                    <a:lnTo>
                      <a:pt x="513" y="0"/>
                    </a:lnTo>
                    <a:lnTo>
                      <a:pt x="512" y="0"/>
                    </a:lnTo>
                    <a:lnTo>
                      <a:pt x="511" y="1"/>
                    </a:lnTo>
                    <a:lnTo>
                      <a:pt x="509" y="1"/>
                    </a:lnTo>
                    <a:lnTo>
                      <a:pt x="508" y="2"/>
                    </a:lnTo>
                    <a:lnTo>
                      <a:pt x="506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86853"/>
                  </a:gs>
                  <a:gs pos="100000">
                    <a:srgbClr val="E1E0B4"/>
                  </a:gs>
                </a:gsLst>
                <a:lin ang="5400000" scaled="1"/>
              </a:gradFill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5" name="Freeform 96"/>
              <p:cNvSpPr>
                <a:spLocks/>
              </p:cNvSpPr>
              <p:nvPr/>
            </p:nvSpPr>
            <p:spPr bwMode="auto">
              <a:xfrm>
                <a:off x="1426" y="3501"/>
                <a:ext cx="45" cy="69"/>
              </a:xfrm>
              <a:custGeom>
                <a:avLst/>
                <a:gdLst>
                  <a:gd name="T0" fmla="*/ 0 w 236"/>
                  <a:gd name="T1" fmla="*/ 0 h 357"/>
                  <a:gd name="T2" fmla="*/ 0 w 236"/>
                  <a:gd name="T3" fmla="*/ 0 h 357"/>
                  <a:gd name="T4" fmla="*/ 0 w 236"/>
                  <a:gd name="T5" fmla="*/ 0 h 357"/>
                  <a:gd name="T6" fmla="*/ 0 w 236"/>
                  <a:gd name="T7" fmla="*/ 0 h 357"/>
                  <a:gd name="T8" fmla="*/ 0 w 236"/>
                  <a:gd name="T9" fmla="*/ 0 h 357"/>
                  <a:gd name="T10" fmla="*/ 0 w 236"/>
                  <a:gd name="T11" fmla="*/ 0 h 357"/>
                  <a:gd name="T12" fmla="*/ 0 w 236"/>
                  <a:gd name="T13" fmla="*/ 0 h 357"/>
                  <a:gd name="T14" fmla="*/ 0 w 236"/>
                  <a:gd name="T15" fmla="*/ 0 h 357"/>
                  <a:gd name="T16" fmla="*/ 0 w 236"/>
                  <a:gd name="T17" fmla="*/ 0 h 357"/>
                  <a:gd name="T18" fmla="*/ 0 w 236"/>
                  <a:gd name="T19" fmla="*/ 0 h 357"/>
                  <a:gd name="T20" fmla="*/ 0 w 236"/>
                  <a:gd name="T21" fmla="*/ 0 h 357"/>
                  <a:gd name="T22" fmla="*/ 0 w 236"/>
                  <a:gd name="T23" fmla="*/ 0 h 357"/>
                  <a:gd name="T24" fmla="*/ 0 w 236"/>
                  <a:gd name="T25" fmla="*/ 0 h 357"/>
                  <a:gd name="T26" fmla="*/ 0 w 236"/>
                  <a:gd name="T27" fmla="*/ 0 h 357"/>
                  <a:gd name="T28" fmla="*/ 0 w 236"/>
                  <a:gd name="T29" fmla="*/ 0 h 357"/>
                  <a:gd name="T30" fmla="*/ 0 w 236"/>
                  <a:gd name="T31" fmla="*/ 0 h 357"/>
                  <a:gd name="T32" fmla="*/ 0 w 236"/>
                  <a:gd name="T33" fmla="*/ 0 h 357"/>
                  <a:gd name="T34" fmla="*/ 0 w 236"/>
                  <a:gd name="T35" fmla="*/ 0 h 357"/>
                  <a:gd name="T36" fmla="*/ 0 w 236"/>
                  <a:gd name="T37" fmla="*/ 0 h 357"/>
                  <a:gd name="T38" fmla="*/ 0 w 236"/>
                  <a:gd name="T39" fmla="*/ 0 h 357"/>
                  <a:gd name="T40" fmla="*/ 0 w 236"/>
                  <a:gd name="T41" fmla="*/ 0 h 357"/>
                  <a:gd name="T42" fmla="*/ 0 w 236"/>
                  <a:gd name="T43" fmla="*/ 0 h 357"/>
                  <a:gd name="T44" fmla="*/ 0 w 236"/>
                  <a:gd name="T45" fmla="*/ 0 h 357"/>
                  <a:gd name="T46" fmla="*/ 0 w 236"/>
                  <a:gd name="T47" fmla="*/ 0 h 357"/>
                  <a:gd name="T48" fmla="*/ 0 w 236"/>
                  <a:gd name="T49" fmla="*/ 0 h 357"/>
                  <a:gd name="T50" fmla="*/ 0 w 236"/>
                  <a:gd name="T51" fmla="*/ 0 h 357"/>
                  <a:gd name="T52" fmla="*/ 0 w 236"/>
                  <a:gd name="T53" fmla="*/ 0 h 357"/>
                  <a:gd name="T54" fmla="*/ 0 w 236"/>
                  <a:gd name="T55" fmla="*/ 0 h 357"/>
                  <a:gd name="T56" fmla="*/ 0 w 236"/>
                  <a:gd name="T57" fmla="*/ 0 h 357"/>
                  <a:gd name="T58" fmla="*/ 0 w 236"/>
                  <a:gd name="T59" fmla="*/ 0 h 357"/>
                  <a:gd name="T60" fmla="*/ 0 w 236"/>
                  <a:gd name="T61" fmla="*/ 0 h 357"/>
                  <a:gd name="T62" fmla="*/ 0 w 236"/>
                  <a:gd name="T63" fmla="*/ 0 h 357"/>
                  <a:gd name="T64" fmla="*/ 0 w 236"/>
                  <a:gd name="T65" fmla="*/ 0 h 357"/>
                  <a:gd name="T66" fmla="*/ 0 w 236"/>
                  <a:gd name="T67" fmla="*/ 0 h 357"/>
                  <a:gd name="T68" fmla="*/ 0 w 236"/>
                  <a:gd name="T69" fmla="*/ 0 h 357"/>
                  <a:gd name="T70" fmla="*/ 0 w 236"/>
                  <a:gd name="T71" fmla="*/ 0 h 357"/>
                  <a:gd name="T72" fmla="*/ 0 w 236"/>
                  <a:gd name="T73" fmla="*/ 0 h 357"/>
                  <a:gd name="T74" fmla="*/ 0 w 236"/>
                  <a:gd name="T75" fmla="*/ 0 h 357"/>
                  <a:gd name="T76" fmla="*/ 0 w 236"/>
                  <a:gd name="T77" fmla="*/ 0 h 357"/>
                  <a:gd name="T78" fmla="*/ 0 w 236"/>
                  <a:gd name="T79" fmla="*/ 0 h 357"/>
                  <a:gd name="T80" fmla="*/ 0 w 236"/>
                  <a:gd name="T81" fmla="*/ 0 h 35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6"/>
                  <a:gd name="T124" fmla="*/ 0 h 357"/>
                  <a:gd name="T125" fmla="*/ 236 w 236"/>
                  <a:gd name="T126" fmla="*/ 357 h 35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6" h="357">
                    <a:moveTo>
                      <a:pt x="234" y="100"/>
                    </a:moveTo>
                    <a:lnTo>
                      <a:pt x="223" y="92"/>
                    </a:lnTo>
                    <a:lnTo>
                      <a:pt x="208" y="83"/>
                    </a:lnTo>
                    <a:lnTo>
                      <a:pt x="194" y="71"/>
                    </a:lnTo>
                    <a:lnTo>
                      <a:pt x="177" y="60"/>
                    </a:lnTo>
                    <a:lnTo>
                      <a:pt x="161" y="48"/>
                    </a:lnTo>
                    <a:lnTo>
                      <a:pt x="146" y="41"/>
                    </a:lnTo>
                    <a:lnTo>
                      <a:pt x="131" y="33"/>
                    </a:lnTo>
                    <a:lnTo>
                      <a:pt x="117" y="31"/>
                    </a:lnTo>
                    <a:lnTo>
                      <a:pt x="110" y="41"/>
                    </a:lnTo>
                    <a:lnTo>
                      <a:pt x="104" y="52"/>
                    </a:lnTo>
                    <a:lnTo>
                      <a:pt x="96" y="64"/>
                    </a:lnTo>
                    <a:lnTo>
                      <a:pt x="90" y="75"/>
                    </a:lnTo>
                    <a:lnTo>
                      <a:pt x="85" y="85"/>
                    </a:lnTo>
                    <a:lnTo>
                      <a:pt x="79" y="96"/>
                    </a:lnTo>
                    <a:lnTo>
                      <a:pt x="73" y="104"/>
                    </a:lnTo>
                    <a:lnTo>
                      <a:pt x="67" y="112"/>
                    </a:lnTo>
                    <a:lnTo>
                      <a:pt x="67" y="160"/>
                    </a:lnTo>
                    <a:lnTo>
                      <a:pt x="77" y="171"/>
                    </a:lnTo>
                    <a:lnTo>
                      <a:pt x="87" y="186"/>
                    </a:lnTo>
                    <a:lnTo>
                      <a:pt x="98" y="204"/>
                    </a:lnTo>
                    <a:lnTo>
                      <a:pt x="112" y="225"/>
                    </a:lnTo>
                    <a:lnTo>
                      <a:pt x="123" y="246"/>
                    </a:lnTo>
                    <a:lnTo>
                      <a:pt x="133" y="267"/>
                    </a:lnTo>
                    <a:lnTo>
                      <a:pt x="138" y="286"/>
                    </a:lnTo>
                    <a:lnTo>
                      <a:pt x="140" y="302"/>
                    </a:lnTo>
                    <a:lnTo>
                      <a:pt x="148" y="304"/>
                    </a:lnTo>
                    <a:lnTo>
                      <a:pt x="158" y="309"/>
                    </a:lnTo>
                    <a:lnTo>
                      <a:pt x="165" y="315"/>
                    </a:lnTo>
                    <a:lnTo>
                      <a:pt x="175" y="325"/>
                    </a:lnTo>
                    <a:lnTo>
                      <a:pt x="183" y="334"/>
                    </a:lnTo>
                    <a:lnTo>
                      <a:pt x="190" y="342"/>
                    </a:lnTo>
                    <a:lnTo>
                      <a:pt x="196" y="352"/>
                    </a:lnTo>
                    <a:lnTo>
                      <a:pt x="202" y="357"/>
                    </a:lnTo>
                    <a:lnTo>
                      <a:pt x="198" y="357"/>
                    </a:lnTo>
                    <a:lnTo>
                      <a:pt x="194" y="357"/>
                    </a:lnTo>
                    <a:lnTo>
                      <a:pt x="190" y="355"/>
                    </a:lnTo>
                    <a:lnTo>
                      <a:pt x="188" y="353"/>
                    </a:lnTo>
                    <a:lnTo>
                      <a:pt x="184" y="352"/>
                    </a:lnTo>
                    <a:lnTo>
                      <a:pt x="183" y="348"/>
                    </a:lnTo>
                    <a:lnTo>
                      <a:pt x="181" y="346"/>
                    </a:lnTo>
                    <a:lnTo>
                      <a:pt x="177" y="342"/>
                    </a:lnTo>
                    <a:lnTo>
                      <a:pt x="163" y="342"/>
                    </a:lnTo>
                    <a:lnTo>
                      <a:pt x="150" y="338"/>
                    </a:lnTo>
                    <a:lnTo>
                      <a:pt x="137" y="332"/>
                    </a:lnTo>
                    <a:lnTo>
                      <a:pt x="123" y="327"/>
                    </a:lnTo>
                    <a:lnTo>
                      <a:pt x="112" y="319"/>
                    </a:lnTo>
                    <a:lnTo>
                      <a:pt x="100" y="309"/>
                    </a:lnTo>
                    <a:lnTo>
                      <a:pt x="89" y="298"/>
                    </a:lnTo>
                    <a:lnTo>
                      <a:pt x="77" y="286"/>
                    </a:lnTo>
                    <a:lnTo>
                      <a:pt x="58" y="261"/>
                    </a:lnTo>
                    <a:lnTo>
                      <a:pt x="39" y="234"/>
                    </a:lnTo>
                    <a:lnTo>
                      <a:pt x="19" y="208"/>
                    </a:lnTo>
                    <a:lnTo>
                      <a:pt x="0" y="183"/>
                    </a:lnTo>
                    <a:lnTo>
                      <a:pt x="0" y="119"/>
                    </a:lnTo>
                    <a:lnTo>
                      <a:pt x="19" y="94"/>
                    </a:lnTo>
                    <a:lnTo>
                      <a:pt x="37" y="71"/>
                    </a:lnTo>
                    <a:lnTo>
                      <a:pt x="54" y="48"/>
                    </a:lnTo>
                    <a:lnTo>
                      <a:pt x="73" y="27"/>
                    </a:lnTo>
                    <a:lnTo>
                      <a:pt x="83" y="19"/>
                    </a:lnTo>
                    <a:lnTo>
                      <a:pt x="92" y="12"/>
                    </a:lnTo>
                    <a:lnTo>
                      <a:pt x="104" y="6"/>
                    </a:lnTo>
                    <a:lnTo>
                      <a:pt x="115" y="2"/>
                    </a:lnTo>
                    <a:lnTo>
                      <a:pt x="129" y="0"/>
                    </a:lnTo>
                    <a:lnTo>
                      <a:pt x="142" y="0"/>
                    </a:lnTo>
                    <a:lnTo>
                      <a:pt x="156" y="4"/>
                    </a:lnTo>
                    <a:lnTo>
                      <a:pt x="171" y="8"/>
                    </a:lnTo>
                    <a:lnTo>
                      <a:pt x="183" y="12"/>
                    </a:lnTo>
                    <a:lnTo>
                      <a:pt x="192" y="18"/>
                    </a:lnTo>
                    <a:lnTo>
                      <a:pt x="202" y="25"/>
                    </a:lnTo>
                    <a:lnTo>
                      <a:pt x="211" y="33"/>
                    </a:lnTo>
                    <a:lnTo>
                      <a:pt x="219" y="44"/>
                    </a:lnTo>
                    <a:lnTo>
                      <a:pt x="227" y="54"/>
                    </a:lnTo>
                    <a:lnTo>
                      <a:pt x="232" y="66"/>
                    </a:lnTo>
                    <a:lnTo>
                      <a:pt x="236" y="77"/>
                    </a:lnTo>
                    <a:lnTo>
                      <a:pt x="236" y="81"/>
                    </a:lnTo>
                    <a:lnTo>
                      <a:pt x="236" y="83"/>
                    </a:lnTo>
                    <a:lnTo>
                      <a:pt x="236" y="87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4" y="100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6" name="Freeform 97"/>
              <p:cNvSpPr>
                <a:spLocks/>
              </p:cNvSpPr>
              <p:nvPr/>
            </p:nvSpPr>
            <p:spPr bwMode="auto">
              <a:xfrm>
                <a:off x="1426" y="3501"/>
                <a:ext cx="45" cy="69"/>
              </a:xfrm>
              <a:custGeom>
                <a:avLst/>
                <a:gdLst>
                  <a:gd name="T0" fmla="*/ 0 w 236"/>
                  <a:gd name="T1" fmla="*/ 0 h 357"/>
                  <a:gd name="T2" fmla="*/ 0 w 236"/>
                  <a:gd name="T3" fmla="*/ 0 h 357"/>
                  <a:gd name="T4" fmla="*/ 0 w 236"/>
                  <a:gd name="T5" fmla="*/ 0 h 357"/>
                  <a:gd name="T6" fmla="*/ 0 w 236"/>
                  <a:gd name="T7" fmla="*/ 0 h 357"/>
                  <a:gd name="T8" fmla="*/ 0 w 236"/>
                  <a:gd name="T9" fmla="*/ 0 h 357"/>
                  <a:gd name="T10" fmla="*/ 0 w 236"/>
                  <a:gd name="T11" fmla="*/ 0 h 357"/>
                  <a:gd name="T12" fmla="*/ 0 w 236"/>
                  <a:gd name="T13" fmla="*/ 0 h 357"/>
                  <a:gd name="T14" fmla="*/ 0 w 236"/>
                  <a:gd name="T15" fmla="*/ 0 h 357"/>
                  <a:gd name="T16" fmla="*/ 0 w 236"/>
                  <a:gd name="T17" fmla="*/ 0 h 357"/>
                  <a:gd name="T18" fmla="*/ 0 w 236"/>
                  <a:gd name="T19" fmla="*/ 0 h 357"/>
                  <a:gd name="T20" fmla="*/ 0 w 236"/>
                  <a:gd name="T21" fmla="*/ 0 h 357"/>
                  <a:gd name="T22" fmla="*/ 0 w 236"/>
                  <a:gd name="T23" fmla="*/ 0 h 357"/>
                  <a:gd name="T24" fmla="*/ 0 w 236"/>
                  <a:gd name="T25" fmla="*/ 0 h 357"/>
                  <a:gd name="T26" fmla="*/ 0 w 236"/>
                  <a:gd name="T27" fmla="*/ 0 h 357"/>
                  <a:gd name="T28" fmla="*/ 0 w 236"/>
                  <a:gd name="T29" fmla="*/ 0 h 357"/>
                  <a:gd name="T30" fmla="*/ 0 w 236"/>
                  <a:gd name="T31" fmla="*/ 0 h 357"/>
                  <a:gd name="T32" fmla="*/ 0 w 236"/>
                  <a:gd name="T33" fmla="*/ 0 h 357"/>
                  <a:gd name="T34" fmla="*/ 0 w 236"/>
                  <a:gd name="T35" fmla="*/ 0 h 357"/>
                  <a:gd name="T36" fmla="*/ 0 w 236"/>
                  <a:gd name="T37" fmla="*/ 0 h 357"/>
                  <a:gd name="T38" fmla="*/ 0 w 236"/>
                  <a:gd name="T39" fmla="*/ 0 h 357"/>
                  <a:gd name="T40" fmla="*/ 0 w 236"/>
                  <a:gd name="T41" fmla="*/ 0 h 357"/>
                  <a:gd name="T42" fmla="*/ 0 w 236"/>
                  <a:gd name="T43" fmla="*/ 0 h 357"/>
                  <a:gd name="T44" fmla="*/ 0 w 236"/>
                  <a:gd name="T45" fmla="*/ 0 h 357"/>
                  <a:gd name="T46" fmla="*/ 0 w 236"/>
                  <a:gd name="T47" fmla="*/ 0 h 357"/>
                  <a:gd name="T48" fmla="*/ 0 w 236"/>
                  <a:gd name="T49" fmla="*/ 0 h 357"/>
                  <a:gd name="T50" fmla="*/ 0 w 236"/>
                  <a:gd name="T51" fmla="*/ 0 h 357"/>
                  <a:gd name="T52" fmla="*/ 0 w 236"/>
                  <a:gd name="T53" fmla="*/ 0 h 357"/>
                  <a:gd name="T54" fmla="*/ 0 w 236"/>
                  <a:gd name="T55" fmla="*/ 0 h 357"/>
                  <a:gd name="T56" fmla="*/ 0 w 236"/>
                  <a:gd name="T57" fmla="*/ 0 h 357"/>
                  <a:gd name="T58" fmla="*/ 0 w 236"/>
                  <a:gd name="T59" fmla="*/ 0 h 357"/>
                  <a:gd name="T60" fmla="*/ 0 w 236"/>
                  <a:gd name="T61" fmla="*/ 0 h 357"/>
                  <a:gd name="T62" fmla="*/ 0 w 236"/>
                  <a:gd name="T63" fmla="*/ 0 h 357"/>
                  <a:gd name="T64" fmla="*/ 0 w 236"/>
                  <a:gd name="T65" fmla="*/ 0 h 357"/>
                  <a:gd name="T66" fmla="*/ 0 w 236"/>
                  <a:gd name="T67" fmla="*/ 0 h 357"/>
                  <a:gd name="T68" fmla="*/ 0 w 236"/>
                  <a:gd name="T69" fmla="*/ 0 h 357"/>
                  <a:gd name="T70" fmla="*/ 0 w 236"/>
                  <a:gd name="T71" fmla="*/ 0 h 357"/>
                  <a:gd name="T72" fmla="*/ 0 w 236"/>
                  <a:gd name="T73" fmla="*/ 0 h 357"/>
                  <a:gd name="T74" fmla="*/ 0 w 236"/>
                  <a:gd name="T75" fmla="*/ 0 h 357"/>
                  <a:gd name="T76" fmla="*/ 0 w 236"/>
                  <a:gd name="T77" fmla="*/ 0 h 357"/>
                  <a:gd name="T78" fmla="*/ 0 w 236"/>
                  <a:gd name="T79" fmla="*/ 0 h 357"/>
                  <a:gd name="T80" fmla="*/ 0 w 236"/>
                  <a:gd name="T81" fmla="*/ 0 h 35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6"/>
                  <a:gd name="T124" fmla="*/ 0 h 357"/>
                  <a:gd name="T125" fmla="*/ 236 w 236"/>
                  <a:gd name="T126" fmla="*/ 357 h 35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6" h="357">
                    <a:moveTo>
                      <a:pt x="234" y="100"/>
                    </a:moveTo>
                    <a:lnTo>
                      <a:pt x="223" y="92"/>
                    </a:lnTo>
                    <a:lnTo>
                      <a:pt x="208" y="83"/>
                    </a:lnTo>
                    <a:lnTo>
                      <a:pt x="194" y="71"/>
                    </a:lnTo>
                    <a:lnTo>
                      <a:pt x="177" y="60"/>
                    </a:lnTo>
                    <a:lnTo>
                      <a:pt x="161" y="48"/>
                    </a:lnTo>
                    <a:lnTo>
                      <a:pt x="146" y="41"/>
                    </a:lnTo>
                    <a:lnTo>
                      <a:pt x="131" y="33"/>
                    </a:lnTo>
                    <a:lnTo>
                      <a:pt x="117" y="31"/>
                    </a:lnTo>
                    <a:lnTo>
                      <a:pt x="110" y="41"/>
                    </a:lnTo>
                    <a:lnTo>
                      <a:pt x="104" y="52"/>
                    </a:lnTo>
                    <a:lnTo>
                      <a:pt x="96" y="64"/>
                    </a:lnTo>
                    <a:lnTo>
                      <a:pt x="90" y="75"/>
                    </a:lnTo>
                    <a:lnTo>
                      <a:pt x="85" y="85"/>
                    </a:lnTo>
                    <a:lnTo>
                      <a:pt x="79" y="96"/>
                    </a:lnTo>
                    <a:lnTo>
                      <a:pt x="73" y="104"/>
                    </a:lnTo>
                    <a:lnTo>
                      <a:pt x="67" y="112"/>
                    </a:lnTo>
                    <a:lnTo>
                      <a:pt x="67" y="160"/>
                    </a:lnTo>
                    <a:lnTo>
                      <a:pt x="77" y="171"/>
                    </a:lnTo>
                    <a:lnTo>
                      <a:pt x="87" y="186"/>
                    </a:lnTo>
                    <a:lnTo>
                      <a:pt x="98" y="204"/>
                    </a:lnTo>
                    <a:lnTo>
                      <a:pt x="112" y="225"/>
                    </a:lnTo>
                    <a:lnTo>
                      <a:pt x="123" y="246"/>
                    </a:lnTo>
                    <a:lnTo>
                      <a:pt x="133" y="267"/>
                    </a:lnTo>
                    <a:lnTo>
                      <a:pt x="138" y="286"/>
                    </a:lnTo>
                    <a:lnTo>
                      <a:pt x="140" y="302"/>
                    </a:lnTo>
                    <a:lnTo>
                      <a:pt x="148" y="304"/>
                    </a:lnTo>
                    <a:lnTo>
                      <a:pt x="158" y="309"/>
                    </a:lnTo>
                    <a:lnTo>
                      <a:pt x="165" y="315"/>
                    </a:lnTo>
                    <a:lnTo>
                      <a:pt x="175" y="325"/>
                    </a:lnTo>
                    <a:lnTo>
                      <a:pt x="183" y="334"/>
                    </a:lnTo>
                    <a:lnTo>
                      <a:pt x="190" y="342"/>
                    </a:lnTo>
                    <a:lnTo>
                      <a:pt x="196" y="352"/>
                    </a:lnTo>
                    <a:lnTo>
                      <a:pt x="202" y="357"/>
                    </a:lnTo>
                    <a:lnTo>
                      <a:pt x="198" y="357"/>
                    </a:lnTo>
                    <a:lnTo>
                      <a:pt x="194" y="357"/>
                    </a:lnTo>
                    <a:lnTo>
                      <a:pt x="190" y="355"/>
                    </a:lnTo>
                    <a:lnTo>
                      <a:pt x="188" y="353"/>
                    </a:lnTo>
                    <a:lnTo>
                      <a:pt x="184" y="352"/>
                    </a:lnTo>
                    <a:lnTo>
                      <a:pt x="183" y="348"/>
                    </a:lnTo>
                    <a:lnTo>
                      <a:pt x="181" y="346"/>
                    </a:lnTo>
                    <a:lnTo>
                      <a:pt x="177" y="342"/>
                    </a:lnTo>
                    <a:lnTo>
                      <a:pt x="163" y="342"/>
                    </a:lnTo>
                    <a:lnTo>
                      <a:pt x="150" y="338"/>
                    </a:lnTo>
                    <a:lnTo>
                      <a:pt x="137" y="332"/>
                    </a:lnTo>
                    <a:lnTo>
                      <a:pt x="123" y="327"/>
                    </a:lnTo>
                    <a:lnTo>
                      <a:pt x="112" y="319"/>
                    </a:lnTo>
                    <a:lnTo>
                      <a:pt x="100" y="309"/>
                    </a:lnTo>
                    <a:lnTo>
                      <a:pt x="89" y="298"/>
                    </a:lnTo>
                    <a:lnTo>
                      <a:pt x="77" y="286"/>
                    </a:lnTo>
                    <a:lnTo>
                      <a:pt x="58" y="261"/>
                    </a:lnTo>
                    <a:lnTo>
                      <a:pt x="39" y="234"/>
                    </a:lnTo>
                    <a:lnTo>
                      <a:pt x="19" y="208"/>
                    </a:lnTo>
                    <a:lnTo>
                      <a:pt x="0" y="183"/>
                    </a:lnTo>
                    <a:lnTo>
                      <a:pt x="0" y="119"/>
                    </a:lnTo>
                    <a:lnTo>
                      <a:pt x="19" y="94"/>
                    </a:lnTo>
                    <a:lnTo>
                      <a:pt x="37" y="71"/>
                    </a:lnTo>
                    <a:lnTo>
                      <a:pt x="54" y="48"/>
                    </a:lnTo>
                    <a:lnTo>
                      <a:pt x="73" y="27"/>
                    </a:lnTo>
                    <a:lnTo>
                      <a:pt x="83" y="19"/>
                    </a:lnTo>
                    <a:lnTo>
                      <a:pt x="92" y="12"/>
                    </a:lnTo>
                    <a:lnTo>
                      <a:pt x="104" y="6"/>
                    </a:lnTo>
                    <a:lnTo>
                      <a:pt x="115" y="2"/>
                    </a:lnTo>
                    <a:lnTo>
                      <a:pt x="129" y="0"/>
                    </a:lnTo>
                    <a:lnTo>
                      <a:pt x="142" y="0"/>
                    </a:lnTo>
                    <a:lnTo>
                      <a:pt x="156" y="4"/>
                    </a:lnTo>
                    <a:lnTo>
                      <a:pt x="171" y="8"/>
                    </a:lnTo>
                    <a:lnTo>
                      <a:pt x="183" y="12"/>
                    </a:lnTo>
                    <a:lnTo>
                      <a:pt x="192" y="18"/>
                    </a:lnTo>
                    <a:lnTo>
                      <a:pt x="202" y="25"/>
                    </a:lnTo>
                    <a:lnTo>
                      <a:pt x="211" y="33"/>
                    </a:lnTo>
                    <a:lnTo>
                      <a:pt x="219" y="44"/>
                    </a:lnTo>
                    <a:lnTo>
                      <a:pt x="227" y="54"/>
                    </a:lnTo>
                    <a:lnTo>
                      <a:pt x="232" y="66"/>
                    </a:lnTo>
                    <a:lnTo>
                      <a:pt x="236" y="77"/>
                    </a:lnTo>
                    <a:lnTo>
                      <a:pt x="236" y="81"/>
                    </a:lnTo>
                    <a:lnTo>
                      <a:pt x="236" y="83"/>
                    </a:lnTo>
                    <a:lnTo>
                      <a:pt x="236" y="87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4" y="100"/>
                    </a:lnTo>
                  </a:path>
                </a:pathLst>
              </a:custGeom>
              <a:solidFill>
                <a:srgbClr val="969696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7" name="Freeform 98"/>
              <p:cNvSpPr>
                <a:spLocks/>
              </p:cNvSpPr>
              <p:nvPr/>
            </p:nvSpPr>
            <p:spPr bwMode="auto">
              <a:xfrm>
                <a:off x="1341" y="3390"/>
                <a:ext cx="225" cy="281"/>
              </a:xfrm>
              <a:custGeom>
                <a:avLst/>
                <a:gdLst>
                  <a:gd name="T0" fmla="*/ 0 w 1165"/>
                  <a:gd name="T1" fmla="*/ 0 h 1455"/>
                  <a:gd name="T2" fmla="*/ 0 w 1165"/>
                  <a:gd name="T3" fmla="*/ 0 h 1455"/>
                  <a:gd name="T4" fmla="*/ 0 w 1165"/>
                  <a:gd name="T5" fmla="*/ 0 h 1455"/>
                  <a:gd name="T6" fmla="*/ 0 w 1165"/>
                  <a:gd name="T7" fmla="*/ 0 h 1455"/>
                  <a:gd name="T8" fmla="*/ 0 w 1165"/>
                  <a:gd name="T9" fmla="*/ 0 h 1455"/>
                  <a:gd name="T10" fmla="*/ 0 w 1165"/>
                  <a:gd name="T11" fmla="*/ 0 h 1455"/>
                  <a:gd name="T12" fmla="*/ 0 w 1165"/>
                  <a:gd name="T13" fmla="*/ 0 h 1455"/>
                  <a:gd name="T14" fmla="*/ 0 w 1165"/>
                  <a:gd name="T15" fmla="*/ 0 h 1455"/>
                  <a:gd name="T16" fmla="*/ 0 w 1165"/>
                  <a:gd name="T17" fmla="*/ 0 h 1455"/>
                  <a:gd name="T18" fmla="*/ 0 w 1165"/>
                  <a:gd name="T19" fmla="*/ 0 h 1455"/>
                  <a:gd name="T20" fmla="*/ 0 w 1165"/>
                  <a:gd name="T21" fmla="*/ 0 h 1455"/>
                  <a:gd name="T22" fmla="*/ 0 w 1165"/>
                  <a:gd name="T23" fmla="*/ 0 h 1455"/>
                  <a:gd name="T24" fmla="*/ 0 w 1165"/>
                  <a:gd name="T25" fmla="*/ 0 h 1455"/>
                  <a:gd name="T26" fmla="*/ 0 w 1165"/>
                  <a:gd name="T27" fmla="*/ 0 h 1455"/>
                  <a:gd name="T28" fmla="*/ 0 w 1165"/>
                  <a:gd name="T29" fmla="*/ 0 h 1455"/>
                  <a:gd name="T30" fmla="*/ 0 w 1165"/>
                  <a:gd name="T31" fmla="*/ 0 h 1455"/>
                  <a:gd name="T32" fmla="*/ 0 w 1165"/>
                  <a:gd name="T33" fmla="*/ 0 h 1455"/>
                  <a:gd name="T34" fmla="*/ 0 w 1165"/>
                  <a:gd name="T35" fmla="*/ 0 h 1455"/>
                  <a:gd name="T36" fmla="*/ 0 w 1165"/>
                  <a:gd name="T37" fmla="*/ 0 h 1455"/>
                  <a:gd name="T38" fmla="*/ 0 w 1165"/>
                  <a:gd name="T39" fmla="*/ 0 h 1455"/>
                  <a:gd name="T40" fmla="*/ 0 w 1165"/>
                  <a:gd name="T41" fmla="*/ 0 h 1455"/>
                  <a:gd name="T42" fmla="*/ 0 w 1165"/>
                  <a:gd name="T43" fmla="*/ 0 h 1455"/>
                  <a:gd name="T44" fmla="*/ 0 w 1165"/>
                  <a:gd name="T45" fmla="*/ 0 h 1455"/>
                  <a:gd name="T46" fmla="*/ 0 w 1165"/>
                  <a:gd name="T47" fmla="*/ 0 h 1455"/>
                  <a:gd name="T48" fmla="*/ 0 w 1165"/>
                  <a:gd name="T49" fmla="*/ 0 h 1455"/>
                  <a:gd name="T50" fmla="*/ 0 w 1165"/>
                  <a:gd name="T51" fmla="*/ 0 h 1455"/>
                  <a:gd name="T52" fmla="*/ 0 w 1165"/>
                  <a:gd name="T53" fmla="*/ 0 h 1455"/>
                  <a:gd name="T54" fmla="*/ 0 w 1165"/>
                  <a:gd name="T55" fmla="*/ 0 h 1455"/>
                  <a:gd name="T56" fmla="*/ 0 w 1165"/>
                  <a:gd name="T57" fmla="*/ 0 h 1455"/>
                  <a:gd name="T58" fmla="*/ 0 w 1165"/>
                  <a:gd name="T59" fmla="*/ 0 h 1455"/>
                  <a:gd name="T60" fmla="*/ 0 w 1165"/>
                  <a:gd name="T61" fmla="*/ 0 h 1455"/>
                  <a:gd name="T62" fmla="*/ 0 w 1165"/>
                  <a:gd name="T63" fmla="*/ 0 h 1455"/>
                  <a:gd name="T64" fmla="*/ 0 w 1165"/>
                  <a:gd name="T65" fmla="*/ 0 h 1455"/>
                  <a:gd name="T66" fmla="*/ 0 w 1165"/>
                  <a:gd name="T67" fmla="*/ 0 h 1455"/>
                  <a:gd name="T68" fmla="*/ 0 w 1165"/>
                  <a:gd name="T69" fmla="*/ 0 h 1455"/>
                  <a:gd name="T70" fmla="*/ 0 w 1165"/>
                  <a:gd name="T71" fmla="*/ 0 h 1455"/>
                  <a:gd name="T72" fmla="*/ 0 w 1165"/>
                  <a:gd name="T73" fmla="*/ 0 h 1455"/>
                  <a:gd name="T74" fmla="*/ 0 w 1165"/>
                  <a:gd name="T75" fmla="*/ 0 h 1455"/>
                  <a:gd name="T76" fmla="*/ 0 w 1165"/>
                  <a:gd name="T77" fmla="*/ 0 h 1455"/>
                  <a:gd name="T78" fmla="*/ 0 w 1165"/>
                  <a:gd name="T79" fmla="*/ 0 h 1455"/>
                  <a:gd name="T80" fmla="*/ 0 w 1165"/>
                  <a:gd name="T81" fmla="*/ 0 h 1455"/>
                  <a:gd name="T82" fmla="*/ 0 w 1165"/>
                  <a:gd name="T83" fmla="*/ 0 h 1455"/>
                  <a:gd name="T84" fmla="*/ 0 w 1165"/>
                  <a:gd name="T85" fmla="*/ 0 h 1455"/>
                  <a:gd name="T86" fmla="*/ 0 w 1165"/>
                  <a:gd name="T87" fmla="*/ 0 h 1455"/>
                  <a:gd name="T88" fmla="*/ 0 w 1165"/>
                  <a:gd name="T89" fmla="*/ 0 h 1455"/>
                  <a:gd name="T90" fmla="*/ 0 w 1165"/>
                  <a:gd name="T91" fmla="*/ 0 h 1455"/>
                  <a:gd name="T92" fmla="*/ 0 w 1165"/>
                  <a:gd name="T93" fmla="*/ 0 h 1455"/>
                  <a:gd name="T94" fmla="*/ 0 w 1165"/>
                  <a:gd name="T95" fmla="*/ 0 h 1455"/>
                  <a:gd name="T96" fmla="*/ 0 w 1165"/>
                  <a:gd name="T97" fmla="*/ 0 h 1455"/>
                  <a:gd name="T98" fmla="*/ 0 w 1165"/>
                  <a:gd name="T99" fmla="*/ 0 h 1455"/>
                  <a:gd name="T100" fmla="*/ 0 w 1165"/>
                  <a:gd name="T101" fmla="*/ 0 h 1455"/>
                  <a:gd name="T102" fmla="*/ 0 w 1165"/>
                  <a:gd name="T103" fmla="*/ 0 h 1455"/>
                  <a:gd name="T104" fmla="*/ 0 w 1165"/>
                  <a:gd name="T105" fmla="*/ 0 h 145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5"/>
                  <a:gd name="T160" fmla="*/ 0 h 1455"/>
                  <a:gd name="T161" fmla="*/ 1165 w 1165"/>
                  <a:gd name="T162" fmla="*/ 1455 h 145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5" h="1455">
                    <a:moveTo>
                      <a:pt x="1036" y="357"/>
                    </a:moveTo>
                    <a:lnTo>
                      <a:pt x="1038" y="357"/>
                    </a:lnTo>
                    <a:lnTo>
                      <a:pt x="1042" y="361"/>
                    </a:lnTo>
                    <a:lnTo>
                      <a:pt x="1046" y="365"/>
                    </a:lnTo>
                    <a:lnTo>
                      <a:pt x="1050" y="369"/>
                    </a:lnTo>
                    <a:lnTo>
                      <a:pt x="1051" y="375"/>
                    </a:lnTo>
                    <a:lnTo>
                      <a:pt x="1055" y="378"/>
                    </a:lnTo>
                    <a:lnTo>
                      <a:pt x="1059" y="380"/>
                    </a:lnTo>
                    <a:lnTo>
                      <a:pt x="1061" y="380"/>
                    </a:lnTo>
                    <a:lnTo>
                      <a:pt x="1061" y="399"/>
                    </a:lnTo>
                    <a:lnTo>
                      <a:pt x="1063" y="419"/>
                    </a:lnTo>
                    <a:lnTo>
                      <a:pt x="1067" y="438"/>
                    </a:lnTo>
                    <a:lnTo>
                      <a:pt x="1071" y="457"/>
                    </a:lnTo>
                    <a:lnTo>
                      <a:pt x="1082" y="499"/>
                    </a:lnTo>
                    <a:lnTo>
                      <a:pt x="1094" y="540"/>
                    </a:lnTo>
                    <a:lnTo>
                      <a:pt x="1107" y="582"/>
                    </a:lnTo>
                    <a:lnTo>
                      <a:pt x="1117" y="624"/>
                    </a:lnTo>
                    <a:lnTo>
                      <a:pt x="1122" y="643"/>
                    </a:lnTo>
                    <a:lnTo>
                      <a:pt x="1124" y="662"/>
                    </a:lnTo>
                    <a:lnTo>
                      <a:pt x="1126" y="682"/>
                    </a:lnTo>
                    <a:lnTo>
                      <a:pt x="1128" y="699"/>
                    </a:lnTo>
                    <a:lnTo>
                      <a:pt x="1098" y="739"/>
                    </a:lnTo>
                    <a:lnTo>
                      <a:pt x="1098" y="787"/>
                    </a:lnTo>
                    <a:lnTo>
                      <a:pt x="1105" y="810"/>
                    </a:lnTo>
                    <a:lnTo>
                      <a:pt x="1113" y="831"/>
                    </a:lnTo>
                    <a:lnTo>
                      <a:pt x="1122" y="851"/>
                    </a:lnTo>
                    <a:lnTo>
                      <a:pt x="1132" y="872"/>
                    </a:lnTo>
                    <a:lnTo>
                      <a:pt x="1142" y="891"/>
                    </a:lnTo>
                    <a:lnTo>
                      <a:pt x="1151" y="912"/>
                    </a:lnTo>
                    <a:lnTo>
                      <a:pt x="1159" y="931"/>
                    </a:lnTo>
                    <a:lnTo>
                      <a:pt x="1165" y="952"/>
                    </a:lnTo>
                    <a:lnTo>
                      <a:pt x="1165" y="958"/>
                    </a:lnTo>
                    <a:lnTo>
                      <a:pt x="1163" y="964"/>
                    </a:lnTo>
                    <a:lnTo>
                      <a:pt x="1159" y="972"/>
                    </a:lnTo>
                    <a:lnTo>
                      <a:pt x="1155" y="979"/>
                    </a:lnTo>
                    <a:lnTo>
                      <a:pt x="1149" y="987"/>
                    </a:lnTo>
                    <a:lnTo>
                      <a:pt x="1144" y="993"/>
                    </a:lnTo>
                    <a:lnTo>
                      <a:pt x="1138" y="998"/>
                    </a:lnTo>
                    <a:lnTo>
                      <a:pt x="1132" y="1002"/>
                    </a:lnTo>
                    <a:lnTo>
                      <a:pt x="1122" y="1002"/>
                    </a:lnTo>
                    <a:lnTo>
                      <a:pt x="1113" y="1000"/>
                    </a:lnTo>
                    <a:lnTo>
                      <a:pt x="1101" y="1000"/>
                    </a:lnTo>
                    <a:lnTo>
                      <a:pt x="1088" y="1000"/>
                    </a:lnTo>
                    <a:lnTo>
                      <a:pt x="1076" y="1002"/>
                    </a:lnTo>
                    <a:lnTo>
                      <a:pt x="1067" y="1006"/>
                    </a:lnTo>
                    <a:lnTo>
                      <a:pt x="1063" y="1008"/>
                    </a:lnTo>
                    <a:lnTo>
                      <a:pt x="1059" y="1010"/>
                    </a:lnTo>
                    <a:lnTo>
                      <a:pt x="1057" y="1014"/>
                    </a:lnTo>
                    <a:lnTo>
                      <a:pt x="1055" y="1018"/>
                    </a:lnTo>
                    <a:lnTo>
                      <a:pt x="1055" y="1035"/>
                    </a:lnTo>
                    <a:lnTo>
                      <a:pt x="1073" y="1058"/>
                    </a:lnTo>
                    <a:lnTo>
                      <a:pt x="1073" y="1091"/>
                    </a:lnTo>
                    <a:lnTo>
                      <a:pt x="1069" y="1091"/>
                    </a:lnTo>
                    <a:lnTo>
                      <a:pt x="1061" y="1091"/>
                    </a:lnTo>
                    <a:lnTo>
                      <a:pt x="1055" y="1092"/>
                    </a:lnTo>
                    <a:lnTo>
                      <a:pt x="1048" y="1094"/>
                    </a:lnTo>
                    <a:lnTo>
                      <a:pt x="1040" y="1094"/>
                    </a:lnTo>
                    <a:lnTo>
                      <a:pt x="1032" y="1096"/>
                    </a:lnTo>
                    <a:lnTo>
                      <a:pt x="1025" y="1096"/>
                    </a:lnTo>
                    <a:lnTo>
                      <a:pt x="1019" y="1098"/>
                    </a:lnTo>
                    <a:lnTo>
                      <a:pt x="1000" y="1121"/>
                    </a:lnTo>
                    <a:lnTo>
                      <a:pt x="1005" y="1127"/>
                    </a:lnTo>
                    <a:lnTo>
                      <a:pt x="1011" y="1133"/>
                    </a:lnTo>
                    <a:lnTo>
                      <a:pt x="1017" y="1140"/>
                    </a:lnTo>
                    <a:lnTo>
                      <a:pt x="1025" y="1146"/>
                    </a:lnTo>
                    <a:lnTo>
                      <a:pt x="1032" y="1154"/>
                    </a:lnTo>
                    <a:lnTo>
                      <a:pt x="1040" y="1162"/>
                    </a:lnTo>
                    <a:lnTo>
                      <a:pt x="1048" y="1169"/>
                    </a:lnTo>
                    <a:lnTo>
                      <a:pt x="1055" y="1177"/>
                    </a:lnTo>
                    <a:lnTo>
                      <a:pt x="1050" y="1183"/>
                    </a:lnTo>
                    <a:lnTo>
                      <a:pt x="1044" y="1188"/>
                    </a:lnTo>
                    <a:lnTo>
                      <a:pt x="1038" y="1194"/>
                    </a:lnTo>
                    <a:lnTo>
                      <a:pt x="1030" y="1202"/>
                    </a:lnTo>
                    <a:lnTo>
                      <a:pt x="1023" y="1208"/>
                    </a:lnTo>
                    <a:lnTo>
                      <a:pt x="1017" y="1213"/>
                    </a:lnTo>
                    <a:lnTo>
                      <a:pt x="1011" y="1219"/>
                    </a:lnTo>
                    <a:lnTo>
                      <a:pt x="1005" y="1225"/>
                    </a:lnTo>
                    <a:lnTo>
                      <a:pt x="1030" y="1258"/>
                    </a:lnTo>
                    <a:lnTo>
                      <a:pt x="1030" y="1306"/>
                    </a:lnTo>
                    <a:lnTo>
                      <a:pt x="1019" y="1317"/>
                    </a:lnTo>
                    <a:lnTo>
                      <a:pt x="1007" y="1329"/>
                    </a:lnTo>
                    <a:lnTo>
                      <a:pt x="996" y="1338"/>
                    </a:lnTo>
                    <a:lnTo>
                      <a:pt x="982" y="1348"/>
                    </a:lnTo>
                    <a:lnTo>
                      <a:pt x="969" y="1354"/>
                    </a:lnTo>
                    <a:lnTo>
                      <a:pt x="955" y="1359"/>
                    </a:lnTo>
                    <a:lnTo>
                      <a:pt x="942" y="1363"/>
                    </a:lnTo>
                    <a:lnTo>
                      <a:pt x="929" y="1367"/>
                    </a:lnTo>
                    <a:lnTo>
                      <a:pt x="900" y="1369"/>
                    </a:lnTo>
                    <a:lnTo>
                      <a:pt x="871" y="1371"/>
                    </a:lnTo>
                    <a:lnTo>
                      <a:pt x="840" y="1369"/>
                    </a:lnTo>
                    <a:lnTo>
                      <a:pt x="812" y="1369"/>
                    </a:lnTo>
                    <a:lnTo>
                      <a:pt x="781" y="1367"/>
                    </a:lnTo>
                    <a:lnTo>
                      <a:pt x="752" y="1367"/>
                    </a:lnTo>
                    <a:lnTo>
                      <a:pt x="723" y="1371"/>
                    </a:lnTo>
                    <a:lnTo>
                      <a:pt x="698" y="1377"/>
                    </a:lnTo>
                    <a:lnTo>
                      <a:pt x="685" y="1380"/>
                    </a:lnTo>
                    <a:lnTo>
                      <a:pt x="671" y="1386"/>
                    </a:lnTo>
                    <a:lnTo>
                      <a:pt x="660" y="1394"/>
                    </a:lnTo>
                    <a:lnTo>
                      <a:pt x="648" y="1403"/>
                    </a:lnTo>
                    <a:lnTo>
                      <a:pt x="639" y="1413"/>
                    </a:lnTo>
                    <a:lnTo>
                      <a:pt x="627" y="1425"/>
                    </a:lnTo>
                    <a:lnTo>
                      <a:pt x="618" y="1440"/>
                    </a:lnTo>
                    <a:lnTo>
                      <a:pt x="610" y="1455"/>
                    </a:lnTo>
                    <a:lnTo>
                      <a:pt x="600" y="1453"/>
                    </a:lnTo>
                    <a:lnTo>
                      <a:pt x="591" y="1450"/>
                    </a:lnTo>
                    <a:lnTo>
                      <a:pt x="581" y="1442"/>
                    </a:lnTo>
                    <a:lnTo>
                      <a:pt x="570" y="1432"/>
                    </a:lnTo>
                    <a:lnTo>
                      <a:pt x="547" y="1409"/>
                    </a:lnTo>
                    <a:lnTo>
                      <a:pt x="524" y="1380"/>
                    </a:lnTo>
                    <a:lnTo>
                      <a:pt x="501" y="1352"/>
                    </a:lnTo>
                    <a:lnTo>
                      <a:pt x="478" y="1325"/>
                    </a:lnTo>
                    <a:lnTo>
                      <a:pt x="456" y="1304"/>
                    </a:lnTo>
                    <a:lnTo>
                      <a:pt x="439" y="1288"/>
                    </a:lnTo>
                    <a:lnTo>
                      <a:pt x="414" y="1273"/>
                    </a:lnTo>
                    <a:lnTo>
                      <a:pt x="389" y="1254"/>
                    </a:lnTo>
                    <a:lnTo>
                      <a:pt x="364" y="1233"/>
                    </a:lnTo>
                    <a:lnTo>
                      <a:pt x="339" y="1210"/>
                    </a:lnTo>
                    <a:lnTo>
                      <a:pt x="288" y="1158"/>
                    </a:lnTo>
                    <a:lnTo>
                      <a:pt x="234" y="1106"/>
                    </a:lnTo>
                    <a:lnTo>
                      <a:pt x="207" y="1083"/>
                    </a:lnTo>
                    <a:lnTo>
                      <a:pt x="180" y="1060"/>
                    </a:lnTo>
                    <a:lnTo>
                      <a:pt x="153" y="1041"/>
                    </a:lnTo>
                    <a:lnTo>
                      <a:pt x="126" y="1023"/>
                    </a:lnTo>
                    <a:lnTo>
                      <a:pt x="113" y="1016"/>
                    </a:lnTo>
                    <a:lnTo>
                      <a:pt x="99" y="1010"/>
                    </a:lnTo>
                    <a:lnTo>
                      <a:pt x="86" y="1006"/>
                    </a:lnTo>
                    <a:lnTo>
                      <a:pt x="71" y="1002"/>
                    </a:lnTo>
                    <a:lnTo>
                      <a:pt x="57" y="1000"/>
                    </a:lnTo>
                    <a:lnTo>
                      <a:pt x="44" y="1000"/>
                    </a:lnTo>
                    <a:lnTo>
                      <a:pt x="30" y="1000"/>
                    </a:lnTo>
                    <a:lnTo>
                      <a:pt x="17" y="1002"/>
                    </a:lnTo>
                    <a:lnTo>
                      <a:pt x="15" y="1002"/>
                    </a:lnTo>
                    <a:lnTo>
                      <a:pt x="13" y="1000"/>
                    </a:lnTo>
                    <a:lnTo>
                      <a:pt x="9" y="1000"/>
                    </a:lnTo>
                    <a:lnTo>
                      <a:pt x="7" y="998"/>
                    </a:lnTo>
                    <a:lnTo>
                      <a:pt x="5" y="996"/>
                    </a:lnTo>
                    <a:lnTo>
                      <a:pt x="3" y="995"/>
                    </a:lnTo>
                    <a:lnTo>
                      <a:pt x="1" y="995"/>
                    </a:lnTo>
                    <a:lnTo>
                      <a:pt x="0" y="995"/>
                    </a:lnTo>
                    <a:lnTo>
                      <a:pt x="11" y="977"/>
                    </a:lnTo>
                    <a:lnTo>
                      <a:pt x="23" y="958"/>
                    </a:lnTo>
                    <a:lnTo>
                      <a:pt x="32" y="939"/>
                    </a:lnTo>
                    <a:lnTo>
                      <a:pt x="40" y="920"/>
                    </a:lnTo>
                    <a:lnTo>
                      <a:pt x="48" y="899"/>
                    </a:lnTo>
                    <a:lnTo>
                      <a:pt x="53" y="877"/>
                    </a:lnTo>
                    <a:lnTo>
                      <a:pt x="57" y="854"/>
                    </a:lnTo>
                    <a:lnTo>
                      <a:pt x="61" y="833"/>
                    </a:lnTo>
                    <a:lnTo>
                      <a:pt x="67" y="785"/>
                    </a:lnTo>
                    <a:lnTo>
                      <a:pt x="71" y="737"/>
                    </a:lnTo>
                    <a:lnTo>
                      <a:pt x="71" y="689"/>
                    </a:lnTo>
                    <a:lnTo>
                      <a:pt x="69" y="639"/>
                    </a:lnTo>
                    <a:lnTo>
                      <a:pt x="65" y="538"/>
                    </a:lnTo>
                    <a:lnTo>
                      <a:pt x="65" y="438"/>
                    </a:lnTo>
                    <a:lnTo>
                      <a:pt x="67" y="390"/>
                    </a:lnTo>
                    <a:lnTo>
                      <a:pt x="71" y="342"/>
                    </a:lnTo>
                    <a:lnTo>
                      <a:pt x="74" y="319"/>
                    </a:lnTo>
                    <a:lnTo>
                      <a:pt x="78" y="298"/>
                    </a:lnTo>
                    <a:lnTo>
                      <a:pt x="84" y="275"/>
                    </a:lnTo>
                    <a:lnTo>
                      <a:pt x="90" y="254"/>
                    </a:lnTo>
                    <a:lnTo>
                      <a:pt x="99" y="229"/>
                    </a:lnTo>
                    <a:lnTo>
                      <a:pt x="115" y="200"/>
                    </a:lnTo>
                    <a:lnTo>
                      <a:pt x="136" y="169"/>
                    </a:lnTo>
                    <a:lnTo>
                      <a:pt x="157" y="138"/>
                    </a:lnTo>
                    <a:lnTo>
                      <a:pt x="182" y="112"/>
                    </a:lnTo>
                    <a:lnTo>
                      <a:pt x="205" y="87"/>
                    </a:lnTo>
                    <a:lnTo>
                      <a:pt x="228" y="67"/>
                    </a:lnTo>
                    <a:lnTo>
                      <a:pt x="249" y="54"/>
                    </a:lnTo>
                    <a:lnTo>
                      <a:pt x="253" y="54"/>
                    </a:lnTo>
                    <a:lnTo>
                      <a:pt x="261" y="52"/>
                    </a:lnTo>
                    <a:lnTo>
                      <a:pt x="266" y="50"/>
                    </a:lnTo>
                    <a:lnTo>
                      <a:pt x="274" y="46"/>
                    </a:lnTo>
                    <a:lnTo>
                      <a:pt x="280" y="44"/>
                    </a:lnTo>
                    <a:lnTo>
                      <a:pt x="288" y="41"/>
                    </a:lnTo>
                    <a:lnTo>
                      <a:pt x="293" y="41"/>
                    </a:lnTo>
                    <a:lnTo>
                      <a:pt x="297" y="39"/>
                    </a:lnTo>
                    <a:lnTo>
                      <a:pt x="337" y="29"/>
                    </a:lnTo>
                    <a:lnTo>
                      <a:pt x="382" y="19"/>
                    </a:lnTo>
                    <a:lnTo>
                      <a:pt x="426" y="10"/>
                    </a:lnTo>
                    <a:lnTo>
                      <a:pt x="472" y="4"/>
                    </a:lnTo>
                    <a:lnTo>
                      <a:pt x="493" y="2"/>
                    </a:lnTo>
                    <a:lnTo>
                      <a:pt x="516" y="0"/>
                    </a:lnTo>
                    <a:lnTo>
                      <a:pt x="539" y="0"/>
                    </a:lnTo>
                    <a:lnTo>
                      <a:pt x="560" y="2"/>
                    </a:lnTo>
                    <a:lnTo>
                      <a:pt x="581" y="4"/>
                    </a:lnTo>
                    <a:lnTo>
                      <a:pt x="600" y="10"/>
                    </a:lnTo>
                    <a:lnTo>
                      <a:pt x="621" y="16"/>
                    </a:lnTo>
                    <a:lnTo>
                      <a:pt x="641" y="23"/>
                    </a:lnTo>
                    <a:lnTo>
                      <a:pt x="660" y="31"/>
                    </a:lnTo>
                    <a:lnTo>
                      <a:pt x="681" y="39"/>
                    </a:lnTo>
                    <a:lnTo>
                      <a:pt x="702" y="44"/>
                    </a:lnTo>
                    <a:lnTo>
                      <a:pt x="725" y="50"/>
                    </a:lnTo>
                    <a:lnTo>
                      <a:pt x="748" y="58"/>
                    </a:lnTo>
                    <a:lnTo>
                      <a:pt x="769" y="64"/>
                    </a:lnTo>
                    <a:lnTo>
                      <a:pt x="790" y="71"/>
                    </a:lnTo>
                    <a:lnTo>
                      <a:pt x="810" y="79"/>
                    </a:lnTo>
                    <a:lnTo>
                      <a:pt x="835" y="92"/>
                    </a:lnTo>
                    <a:lnTo>
                      <a:pt x="865" y="117"/>
                    </a:lnTo>
                    <a:lnTo>
                      <a:pt x="900" y="148"/>
                    </a:lnTo>
                    <a:lnTo>
                      <a:pt x="936" y="185"/>
                    </a:lnTo>
                    <a:lnTo>
                      <a:pt x="954" y="204"/>
                    </a:lnTo>
                    <a:lnTo>
                      <a:pt x="969" y="223"/>
                    </a:lnTo>
                    <a:lnTo>
                      <a:pt x="984" y="242"/>
                    </a:lnTo>
                    <a:lnTo>
                      <a:pt x="998" y="259"/>
                    </a:lnTo>
                    <a:lnTo>
                      <a:pt x="1009" y="279"/>
                    </a:lnTo>
                    <a:lnTo>
                      <a:pt x="1017" y="296"/>
                    </a:lnTo>
                    <a:lnTo>
                      <a:pt x="1023" y="311"/>
                    </a:lnTo>
                    <a:lnTo>
                      <a:pt x="1025" y="325"/>
                    </a:lnTo>
                    <a:lnTo>
                      <a:pt x="1028" y="327"/>
                    </a:lnTo>
                    <a:lnTo>
                      <a:pt x="1032" y="328"/>
                    </a:lnTo>
                    <a:lnTo>
                      <a:pt x="1036" y="330"/>
                    </a:lnTo>
                    <a:lnTo>
                      <a:pt x="1040" y="336"/>
                    </a:lnTo>
                    <a:lnTo>
                      <a:pt x="1042" y="340"/>
                    </a:lnTo>
                    <a:lnTo>
                      <a:pt x="1042" y="346"/>
                    </a:lnTo>
                    <a:lnTo>
                      <a:pt x="1040" y="352"/>
                    </a:lnTo>
                    <a:lnTo>
                      <a:pt x="1036" y="357"/>
                    </a:lnTo>
                    <a:close/>
                  </a:path>
                </a:pathLst>
              </a:custGeom>
              <a:solidFill>
                <a:srgbClr val="F5F5E7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8" name="Freeform 99"/>
              <p:cNvSpPr>
                <a:spLocks/>
              </p:cNvSpPr>
              <p:nvPr/>
            </p:nvSpPr>
            <p:spPr bwMode="auto">
              <a:xfrm>
                <a:off x="1319" y="3584"/>
                <a:ext cx="152" cy="162"/>
              </a:xfrm>
              <a:custGeom>
                <a:avLst/>
                <a:gdLst>
                  <a:gd name="T0" fmla="*/ 0 w 787"/>
                  <a:gd name="T1" fmla="*/ 0 h 841"/>
                  <a:gd name="T2" fmla="*/ 0 w 787"/>
                  <a:gd name="T3" fmla="*/ 0 h 841"/>
                  <a:gd name="T4" fmla="*/ 0 w 787"/>
                  <a:gd name="T5" fmla="*/ 0 h 841"/>
                  <a:gd name="T6" fmla="*/ 0 w 787"/>
                  <a:gd name="T7" fmla="*/ 0 h 841"/>
                  <a:gd name="T8" fmla="*/ 0 w 787"/>
                  <a:gd name="T9" fmla="*/ 0 h 841"/>
                  <a:gd name="T10" fmla="*/ 0 w 787"/>
                  <a:gd name="T11" fmla="*/ 0 h 841"/>
                  <a:gd name="T12" fmla="*/ 0 w 787"/>
                  <a:gd name="T13" fmla="*/ 0 h 841"/>
                  <a:gd name="T14" fmla="*/ 0 w 787"/>
                  <a:gd name="T15" fmla="*/ 0 h 841"/>
                  <a:gd name="T16" fmla="*/ 0 w 787"/>
                  <a:gd name="T17" fmla="*/ 0 h 841"/>
                  <a:gd name="T18" fmla="*/ 0 w 787"/>
                  <a:gd name="T19" fmla="*/ 0 h 841"/>
                  <a:gd name="T20" fmla="*/ 0 w 787"/>
                  <a:gd name="T21" fmla="*/ 0 h 841"/>
                  <a:gd name="T22" fmla="*/ 0 w 787"/>
                  <a:gd name="T23" fmla="*/ 0 h 841"/>
                  <a:gd name="T24" fmla="*/ 0 w 787"/>
                  <a:gd name="T25" fmla="*/ 0 h 841"/>
                  <a:gd name="T26" fmla="*/ 0 w 787"/>
                  <a:gd name="T27" fmla="*/ 0 h 841"/>
                  <a:gd name="T28" fmla="*/ 0 w 787"/>
                  <a:gd name="T29" fmla="*/ 0 h 841"/>
                  <a:gd name="T30" fmla="*/ 0 w 787"/>
                  <a:gd name="T31" fmla="*/ 0 h 841"/>
                  <a:gd name="T32" fmla="*/ 0 w 787"/>
                  <a:gd name="T33" fmla="*/ 0 h 841"/>
                  <a:gd name="T34" fmla="*/ 0 w 787"/>
                  <a:gd name="T35" fmla="*/ 0 h 841"/>
                  <a:gd name="T36" fmla="*/ 0 w 787"/>
                  <a:gd name="T37" fmla="*/ 0 h 841"/>
                  <a:gd name="T38" fmla="*/ 0 w 787"/>
                  <a:gd name="T39" fmla="*/ 0 h 841"/>
                  <a:gd name="T40" fmla="*/ 0 w 787"/>
                  <a:gd name="T41" fmla="*/ 0 h 841"/>
                  <a:gd name="T42" fmla="*/ 0 w 787"/>
                  <a:gd name="T43" fmla="*/ 0 h 841"/>
                  <a:gd name="T44" fmla="*/ 0 w 787"/>
                  <a:gd name="T45" fmla="*/ 0 h 841"/>
                  <a:gd name="T46" fmla="*/ 0 w 787"/>
                  <a:gd name="T47" fmla="*/ 0 h 841"/>
                  <a:gd name="T48" fmla="*/ 0 w 787"/>
                  <a:gd name="T49" fmla="*/ 0 h 841"/>
                  <a:gd name="T50" fmla="*/ 0 w 787"/>
                  <a:gd name="T51" fmla="*/ 0 h 841"/>
                  <a:gd name="T52" fmla="*/ 0 w 787"/>
                  <a:gd name="T53" fmla="*/ 0 h 841"/>
                  <a:gd name="T54" fmla="*/ 0 w 787"/>
                  <a:gd name="T55" fmla="*/ 0 h 841"/>
                  <a:gd name="T56" fmla="*/ 0 w 787"/>
                  <a:gd name="T57" fmla="*/ 0 h 841"/>
                  <a:gd name="T58" fmla="*/ 0 w 787"/>
                  <a:gd name="T59" fmla="*/ 0 h 841"/>
                  <a:gd name="T60" fmla="*/ 0 w 787"/>
                  <a:gd name="T61" fmla="*/ 0 h 841"/>
                  <a:gd name="T62" fmla="*/ 0 w 787"/>
                  <a:gd name="T63" fmla="*/ 0 h 841"/>
                  <a:gd name="T64" fmla="*/ 0 w 787"/>
                  <a:gd name="T65" fmla="*/ 0 h 841"/>
                  <a:gd name="T66" fmla="*/ 0 w 787"/>
                  <a:gd name="T67" fmla="*/ 0 h 841"/>
                  <a:gd name="T68" fmla="*/ 0 w 787"/>
                  <a:gd name="T69" fmla="*/ 0 h 841"/>
                  <a:gd name="T70" fmla="*/ 0 w 787"/>
                  <a:gd name="T71" fmla="*/ 0 h 841"/>
                  <a:gd name="T72" fmla="*/ 0 w 787"/>
                  <a:gd name="T73" fmla="*/ 0 h 841"/>
                  <a:gd name="T74" fmla="*/ 0 w 787"/>
                  <a:gd name="T75" fmla="*/ 0 h 841"/>
                  <a:gd name="T76" fmla="*/ 0 w 787"/>
                  <a:gd name="T77" fmla="*/ 0 h 841"/>
                  <a:gd name="T78" fmla="*/ 0 w 787"/>
                  <a:gd name="T79" fmla="*/ 0 h 841"/>
                  <a:gd name="T80" fmla="*/ 0 w 787"/>
                  <a:gd name="T81" fmla="*/ 0 h 841"/>
                  <a:gd name="T82" fmla="*/ 0 w 787"/>
                  <a:gd name="T83" fmla="*/ 0 h 841"/>
                  <a:gd name="T84" fmla="*/ 0 w 787"/>
                  <a:gd name="T85" fmla="*/ 0 h 841"/>
                  <a:gd name="T86" fmla="*/ 0 w 787"/>
                  <a:gd name="T87" fmla="*/ 0 h 841"/>
                  <a:gd name="T88" fmla="*/ 0 w 787"/>
                  <a:gd name="T89" fmla="*/ 0 h 841"/>
                  <a:gd name="T90" fmla="*/ 0 w 787"/>
                  <a:gd name="T91" fmla="*/ 0 h 841"/>
                  <a:gd name="T92" fmla="*/ 0 w 787"/>
                  <a:gd name="T93" fmla="*/ 0 h 841"/>
                  <a:gd name="T94" fmla="*/ 0 w 787"/>
                  <a:gd name="T95" fmla="*/ 0 h 841"/>
                  <a:gd name="T96" fmla="*/ 0 w 787"/>
                  <a:gd name="T97" fmla="*/ 0 h 84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87"/>
                  <a:gd name="T148" fmla="*/ 0 h 841"/>
                  <a:gd name="T149" fmla="*/ 787 w 787"/>
                  <a:gd name="T150" fmla="*/ 841 h 84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87" h="841">
                    <a:moveTo>
                      <a:pt x="115" y="0"/>
                    </a:moveTo>
                    <a:lnTo>
                      <a:pt x="113" y="2"/>
                    </a:lnTo>
                    <a:lnTo>
                      <a:pt x="112" y="4"/>
                    </a:lnTo>
                    <a:lnTo>
                      <a:pt x="113" y="4"/>
                    </a:lnTo>
                    <a:lnTo>
                      <a:pt x="115" y="6"/>
                    </a:lnTo>
                    <a:lnTo>
                      <a:pt x="123" y="4"/>
                    </a:lnTo>
                    <a:lnTo>
                      <a:pt x="133" y="4"/>
                    </a:lnTo>
                    <a:lnTo>
                      <a:pt x="144" y="2"/>
                    </a:lnTo>
                    <a:lnTo>
                      <a:pt x="156" y="0"/>
                    </a:lnTo>
                    <a:lnTo>
                      <a:pt x="167" y="2"/>
                    </a:lnTo>
                    <a:lnTo>
                      <a:pt x="173" y="6"/>
                    </a:lnTo>
                    <a:lnTo>
                      <a:pt x="190" y="8"/>
                    </a:lnTo>
                    <a:lnTo>
                      <a:pt x="206" y="10"/>
                    </a:lnTo>
                    <a:lnTo>
                      <a:pt x="223" y="16"/>
                    </a:lnTo>
                    <a:lnTo>
                      <a:pt x="238" y="21"/>
                    </a:lnTo>
                    <a:lnTo>
                      <a:pt x="252" y="31"/>
                    </a:lnTo>
                    <a:lnTo>
                      <a:pt x="267" y="39"/>
                    </a:lnTo>
                    <a:lnTo>
                      <a:pt x="280" y="50"/>
                    </a:lnTo>
                    <a:lnTo>
                      <a:pt x="294" y="62"/>
                    </a:lnTo>
                    <a:lnTo>
                      <a:pt x="323" y="87"/>
                    </a:lnTo>
                    <a:lnTo>
                      <a:pt x="350" y="114"/>
                    </a:lnTo>
                    <a:lnTo>
                      <a:pt x="378" y="140"/>
                    </a:lnTo>
                    <a:lnTo>
                      <a:pt x="407" y="167"/>
                    </a:lnTo>
                    <a:lnTo>
                      <a:pt x="432" y="186"/>
                    </a:lnTo>
                    <a:lnTo>
                      <a:pt x="459" y="209"/>
                    </a:lnTo>
                    <a:lnTo>
                      <a:pt x="490" y="233"/>
                    </a:lnTo>
                    <a:lnTo>
                      <a:pt x="520" y="259"/>
                    </a:lnTo>
                    <a:lnTo>
                      <a:pt x="551" y="288"/>
                    </a:lnTo>
                    <a:lnTo>
                      <a:pt x="584" y="319"/>
                    </a:lnTo>
                    <a:lnTo>
                      <a:pt x="614" y="350"/>
                    </a:lnTo>
                    <a:lnTo>
                      <a:pt x="645" y="384"/>
                    </a:lnTo>
                    <a:lnTo>
                      <a:pt x="661" y="400"/>
                    </a:lnTo>
                    <a:lnTo>
                      <a:pt x="676" y="417"/>
                    </a:lnTo>
                    <a:lnTo>
                      <a:pt x="693" y="436"/>
                    </a:lnTo>
                    <a:lnTo>
                      <a:pt x="709" y="455"/>
                    </a:lnTo>
                    <a:lnTo>
                      <a:pt x="724" y="474"/>
                    </a:lnTo>
                    <a:lnTo>
                      <a:pt x="741" y="496"/>
                    </a:lnTo>
                    <a:lnTo>
                      <a:pt x="757" y="515"/>
                    </a:lnTo>
                    <a:lnTo>
                      <a:pt x="772" y="536"/>
                    </a:lnTo>
                    <a:lnTo>
                      <a:pt x="787" y="580"/>
                    </a:lnTo>
                    <a:lnTo>
                      <a:pt x="778" y="599"/>
                    </a:lnTo>
                    <a:lnTo>
                      <a:pt x="766" y="630"/>
                    </a:lnTo>
                    <a:lnTo>
                      <a:pt x="755" y="666"/>
                    </a:lnTo>
                    <a:lnTo>
                      <a:pt x="745" y="709"/>
                    </a:lnTo>
                    <a:lnTo>
                      <a:pt x="735" y="751"/>
                    </a:lnTo>
                    <a:lnTo>
                      <a:pt x="728" y="789"/>
                    </a:lnTo>
                    <a:lnTo>
                      <a:pt x="722" y="820"/>
                    </a:lnTo>
                    <a:lnTo>
                      <a:pt x="720" y="841"/>
                    </a:lnTo>
                    <a:lnTo>
                      <a:pt x="716" y="837"/>
                    </a:lnTo>
                    <a:lnTo>
                      <a:pt x="710" y="826"/>
                    </a:lnTo>
                    <a:lnTo>
                      <a:pt x="701" y="810"/>
                    </a:lnTo>
                    <a:lnTo>
                      <a:pt x="693" y="791"/>
                    </a:lnTo>
                    <a:lnTo>
                      <a:pt x="684" y="772"/>
                    </a:lnTo>
                    <a:lnTo>
                      <a:pt x="674" y="755"/>
                    </a:lnTo>
                    <a:lnTo>
                      <a:pt x="668" y="743"/>
                    </a:lnTo>
                    <a:lnTo>
                      <a:pt x="664" y="739"/>
                    </a:lnTo>
                    <a:lnTo>
                      <a:pt x="653" y="739"/>
                    </a:lnTo>
                    <a:lnTo>
                      <a:pt x="645" y="735"/>
                    </a:lnTo>
                    <a:lnTo>
                      <a:pt x="634" y="730"/>
                    </a:lnTo>
                    <a:lnTo>
                      <a:pt x="622" y="720"/>
                    </a:lnTo>
                    <a:lnTo>
                      <a:pt x="611" y="709"/>
                    </a:lnTo>
                    <a:lnTo>
                      <a:pt x="582" y="680"/>
                    </a:lnTo>
                    <a:lnTo>
                      <a:pt x="551" y="647"/>
                    </a:lnTo>
                    <a:lnTo>
                      <a:pt x="520" y="615"/>
                    </a:lnTo>
                    <a:lnTo>
                      <a:pt x="492" y="584"/>
                    </a:lnTo>
                    <a:lnTo>
                      <a:pt x="478" y="572"/>
                    </a:lnTo>
                    <a:lnTo>
                      <a:pt x="467" y="561"/>
                    </a:lnTo>
                    <a:lnTo>
                      <a:pt x="457" y="553"/>
                    </a:lnTo>
                    <a:lnTo>
                      <a:pt x="449" y="549"/>
                    </a:lnTo>
                    <a:lnTo>
                      <a:pt x="432" y="540"/>
                    </a:lnTo>
                    <a:lnTo>
                      <a:pt x="417" y="528"/>
                    </a:lnTo>
                    <a:lnTo>
                      <a:pt x="405" y="517"/>
                    </a:lnTo>
                    <a:lnTo>
                      <a:pt x="394" y="503"/>
                    </a:lnTo>
                    <a:lnTo>
                      <a:pt x="375" y="474"/>
                    </a:lnTo>
                    <a:lnTo>
                      <a:pt x="357" y="444"/>
                    </a:lnTo>
                    <a:lnTo>
                      <a:pt x="340" y="413"/>
                    </a:lnTo>
                    <a:lnTo>
                      <a:pt x="321" y="384"/>
                    </a:lnTo>
                    <a:lnTo>
                      <a:pt x="309" y="371"/>
                    </a:lnTo>
                    <a:lnTo>
                      <a:pt x="296" y="357"/>
                    </a:lnTo>
                    <a:lnTo>
                      <a:pt x="280" y="346"/>
                    </a:lnTo>
                    <a:lnTo>
                      <a:pt x="261" y="334"/>
                    </a:lnTo>
                    <a:lnTo>
                      <a:pt x="233" y="315"/>
                    </a:lnTo>
                    <a:lnTo>
                      <a:pt x="200" y="290"/>
                    </a:lnTo>
                    <a:lnTo>
                      <a:pt x="165" y="263"/>
                    </a:lnTo>
                    <a:lnTo>
                      <a:pt x="131" y="234"/>
                    </a:lnTo>
                    <a:lnTo>
                      <a:pt x="94" y="209"/>
                    </a:lnTo>
                    <a:lnTo>
                      <a:pt x="62" y="186"/>
                    </a:lnTo>
                    <a:lnTo>
                      <a:pt x="44" y="179"/>
                    </a:lnTo>
                    <a:lnTo>
                      <a:pt x="29" y="173"/>
                    </a:lnTo>
                    <a:lnTo>
                      <a:pt x="14" y="167"/>
                    </a:lnTo>
                    <a:lnTo>
                      <a:pt x="0" y="167"/>
                    </a:lnTo>
                    <a:lnTo>
                      <a:pt x="8" y="148"/>
                    </a:lnTo>
                    <a:lnTo>
                      <a:pt x="21" y="129"/>
                    </a:lnTo>
                    <a:lnTo>
                      <a:pt x="39" y="108"/>
                    </a:lnTo>
                    <a:lnTo>
                      <a:pt x="56" y="87"/>
                    </a:lnTo>
                    <a:lnTo>
                      <a:pt x="73" y="64"/>
                    </a:lnTo>
                    <a:lnTo>
                      <a:pt x="90" y="42"/>
                    </a:lnTo>
                    <a:lnTo>
                      <a:pt x="104" y="21"/>
                    </a:lnTo>
                    <a:lnTo>
                      <a:pt x="11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86853"/>
                  </a:gs>
                  <a:gs pos="100000">
                    <a:srgbClr val="E1E0B4"/>
                  </a:gs>
                </a:gsLst>
                <a:lin ang="5400000" scaled="1"/>
              </a:gradFill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9" name="Freeform 100"/>
              <p:cNvSpPr>
                <a:spLocks noEditPoints="1"/>
              </p:cNvSpPr>
              <p:nvPr/>
            </p:nvSpPr>
            <p:spPr bwMode="auto">
              <a:xfrm>
                <a:off x="1292" y="3385"/>
                <a:ext cx="312" cy="593"/>
              </a:xfrm>
              <a:custGeom>
                <a:avLst/>
                <a:gdLst>
                  <a:gd name="T0" fmla="*/ 0 w 1635"/>
                  <a:gd name="T1" fmla="*/ 0 h 3088"/>
                  <a:gd name="T2" fmla="*/ 0 w 1635"/>
                  <a:gd name="T3" fmla="*/ 0 h 3088"/>
                  <a:gd name="T4" fmla="*/ 0 w 1635"/>
                  <a:gd name="T5" fmla="*/ 0 h 3088"/>
                  <a:gd name="T6" fmla="*/ 0 w 1635"/>
                  <a:gd name="T7" fmla="*/ 0 h 3088"/>
                  <a:gd name="T8" fmla="*/ 0 w 1635"/>
                  <a:gd name="T9" fmla="*/ 0 h 3088"/>
                  <a:gd name="T10" fmla="*/ 0 w 1635"/>
                  <a:gd name="T11" fmla="*/ 0 h 3088"/>
                  <a:gd name="T12" fmla="*/ 0 w 1635"/>
                  <a:gd name="T13" fmla="*/ 0 h 3088"/>
                  <a:gd name="T14" fmla="*/ 0 w 1635"/>
                  <a:gd name="T15" fmla="*/ 0 h 3088"/>
                  <a:gd name="T16" fmla="*/ 0 w 1635"/>
                  <a:gd name="T17" fmla="*/ 0 h 3088"/>
                  <a:gd name="T18" fmla="*/ 0 w 1635"/>
                  <a:gd name="T19" fmla="*/ 0 h 3088"/>
                  <a:gd name="T20" fmla="*/ 0 w 1635"/>
                  <a:gd name="T21" fmla="*/ 0 h 3088"/>
                  <a:gd name="T22" fmla="*/ 0 w 1635"/>
                  <a:gd name="T23" fmla="*/ 0 h 3088"/>
                  <a:gd name="T24" fmla="*/ 0 w 1635"/>
                  <a:gd name="T25" fmla="*/ 0 h 3088"/>
                  <a:gd name="T26" fmla="*/ 0 w 1635"/>
                  <a:gd name="T27" fmla="*/ 0 h 3088"/>
                  <a:gd name="T28" fmla="*/ 0 w 1635"/>
                  <a:gd name="T29" fmla="*/ 0 h 3088"/>
                  <a:gd name="T30" fmla="*/ 0 w 1635"/>
                  <a:gd name="T31" fmla="*/ 0 h 3088"/>
                  <a:gd name="T32" fmla="*/ 0 w 1635"/>
                  <a:gd name="T33" fmla="*/ 0 h 3088"/>
                  <a:gd name="T34" fmla="*/ 0 w 1635"/>
                  <a:gd name="T35" fmla="*/ 0 h 3088"/>
                  <a:gd name="T36" fmla="*/ 0 w 1635"/>
                  <a:gd name="T37" fmla="*/ 0 h 3088"/>
                  <a:gd name="T38" fmla="*/ 0 w 1635"/>
                  <a:gd name="T39" fmla="*/ 0 h 3088"/>
                  <a:gd name="T40" fmla="*/ 0 w 1635"/>
                  <a:gd name="T41" fmla="*/ 0 h 3088"/>
                  <a:gd name="T42" fmla="*/ 0 w 1635"/>
                  <a:gd name="T43" fmla="*/ 0 h 3088"/>
                  <a:gd name="T44" fmla="*/ 0 w 1635"/>
                  <a:gd name="T45" fmla="*/ 0 h 3088"/>
                  <a:gd name="T46" fmla="*/ 0 w 1635"/>
                  <a:gd name="T47" fmla="*/ 0 h 3088"/>
                  <a:gd name="T48" fmla="*/ 0 w 1635"/>
                  <a:gd name="T49" fmla="*/ 0 h 3088"/>
                  <a:gd name="T50" fmla="*/ 0 w 1635"/>
                  <a:gd name="T51" fmla="*/ 0 h 3088"/>
                  <a:gd name="T52" fmla="*/ 0 w 1635"/>
                  <a:gd name="T53" fmla="*/ 0 h 3088"/>
                  <a:gd name="T54" fmla="*/ 0 w 1635"/>
                  <a:gd name="T55" fmla="*/ 0 h 3088"/>
                  <a:gd name="T56" fmla="*/ 0 w 1635"/>
                  <a:gd name="T57" fmla="*/ 0 h 3088"/>
                  <a:gd name="T58" fmla="*/ 0 w 1635"/>
                  <a:gd name="T59" fmla="*/ 0 h 3088"/>
                  <a:gd name="T60" fmla="*/ 0 w 1635"/>
                  <a:gd name="T61" fmla="*/ 0 h 3088"/>
                  <a:gd name="T62" fmla="*/ 0 w 1635"/>
                  <a:gd name="T63" fmla="*/ 0 h 3088"/>
                  <a:gd name="T64" fmla="*/ 0 w 1635"/>
                  <a:gd name="T65" fmla="*/ 0 h 3088"/>
                  <a:gd name="T66" fmla="*/ 0 w 1635"/>
                  <a:gd name="T67" fmla="*/ 0 h 3088"/>
                  <a:gd name="T68" fmla="*/ 0 w 1635"/>
                  <a:gd name="T69" fmla="*/ 0 h 3088"/>
                  <a:gd name="T70" fmla="*/ 0 w 1635"/>
                  <a:gd name="T71" fmla="*/ 0 h 3088"/>
                  <a:gd name="T72" fmla="*/ 0 w 1635"/>
                  <a:gd name="T73" fmla="*/ 0 h 3088"/>
                  <a:gd name="T74" fmla="*/ 0 w 1635"/>
                  <a:gd name="T75" fmla="*/ 0 h 3088"/>
                  <a:gd name="T76" fmla="*/ 0 w 1635"/>
                  <a:gd name="T77" fmla="*/ 0 h 3088"/>
                  <a:gd name="T78" fmla="*/ 0 w 1635"/>
                  <a:gd name="T79" fmla="*/ 0 h 3088"/>
                  <a:gd name="T80" fmla="*/ 0 w 1635"/>
                  <a:gd name="T81" fmla="*/ 0 h 3088"/>
                  <a:gd name="T82" fmla="*/ 0 w 1635"/>
                  <a:gd name="T83" fmla="*/ 0 h 3088"/>
                  <a:gd name="T84" fmla="*/ 0 w 1635"/>
                  <a:gd name="T85" fmla="*/ 0 h 3088"/>
                  <a:gd name="T86" fmla="*/ 0 w 1635"/>
                  <a:gd name="T87" fmla="*/ 0 h 3088"/>
                  <a:gd name="T88" fmla="*/ 0 w 1635"/>
                  <a:gd name="T89" fmla="*/ 0 h 3088"/>
                  <a:gd name="T90" fmla="*/ 0 w 1635"/>
                  <a:gd name="T91" fmla="*/ 0 h 3088"/>
                  <a:gd name="T92" fmla="*/ 0 w 1635"/>
                  <a:gd name="T93" fmla="*/ 0 h 3088"/>
                  <a:gd name="T94" fmla="*/ 0 w 1635"/>
                  <a:gd name="T95" fmla="*/ 0 h 3088"/>
                  <a:gd name="T96" fmla="*/ 0 w 1635"/>
                  <a:gd name="T97" fmla="*/ 0 h 3088"/>
                  <a:gd name="T98" fmla="*/ 0 w 1635"/>
                  <a:gd name="T99" fmla="*/ 0 h 3088"/>
                  <a:gd name="T100" fmla="*/ 0 w 1635"/>
                  <a:gd name="T101" fmla="*/ 0 h 3088"/>
                  <a:gd name="T102" fmla="*/ 0 w 1635"/>
                  <a:gd name="T103" fmla="*/ 0 h 3088"/>
                  <a:gd name="T104" fmla="*/ 0 w 1635"/>
                  <a:gd name="T105" fmla="*/ 0 h 3088"/>
                  <a:gd name="T106" fmla="*/ 0 w 1635"/>
                  <a:gd name="T107" fmla="*/ 0 h 3088"/>
                  <a:gd name="T108" fmla="*/ 0 w 1635"/>
                  <a:gd name="T109" fmla="*/ 0 h 3088"/>
                  <a:gd name="T110" fmla="*/ 0 w 1635"/>
                  <a:gd name="T111" fmla="*/ 0 h 3088"/>
                  <a:gd name="T112" fmla="*/ 0 w 1635"/>
                  <a:gd name="T113" fmla="*/ 0 h 3088"/>
                  <a:gd name="T114" fmla="*/ 0 w 1635"/>
                  <a:gd name="T115" fmla="*/ 0 h 3088"/>
                  <a:gd name="T116" fmla="*/ 0 w 1635"/>
                  <a:gd name="T117" fmla="*/ 0 h 3088"/>
                  <a:gd name="T118" fmla="*/ 0 w 1635"/>
                  <a:gd name="T119" fmla="*/ 0 h 3088"/>
                  <a:gd name="T120" fmla="*/ 0 w 1635"/>
                  <a:gd name="T121" fmla="*/ 0 h 3088"/>
                  <a:gd name="T122" fmla="*/ 0 w 1635"/>
                  <a:gd name="T123" fmla="*/ 0 h 3088"/>
                  <a:gd name="T124" fmla="*/ 0 w 1635"/>
                  <a:gd name="T125" fmla="*/ 0 h 308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35"/>
                  <a:gd name="T190" fmla="*/ 0 h 3088"/>
                  <a:gd name="T191" fmla="*/ 1635 w 1635"/>
                  <a:gd name="T192" fmla="*/ 3088 h 308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35" h="3088">
                    <a:moveTo>
                      <a:pt x="320" y="232"/>
                    </a:moveTo>
                    <a:lnTo>
                      <a:pt x="359" y="184"/>
                    </a:lnTo>
                    <a:lnTo>
                      <a:pt x="391" y="143"/>
                    </a:lnTo>
                    <a:lnTo>
                      <a:pt x="420" y="111"/>
                    </a:lnTo>
                    <a:lnTo>
                      <a:pt x="443" y="84"/>
                    </a:lnTo>
                    <a:lnTo>
                      <a:pt x="464" y="65"/>
                    </a:lnTo>
                    <a:lnTo>
                      <a:pt x="483" y="49"/>
                    </a:lnTo>
                    <a:lnTo>
                      <a:pt x="501" y="38"/>
                    </a:lnTo>
                    <a:lnTo>
                      <a:pt x="518" y="30"/>
                    </a:lnTo>
                    <a:lnTo>
                      <a:pt x="535" y="26"/>
                    </a:lnTo>
                    <a:lnTo>
                      <a:pt x="552" y="23"/>
                    </a:lnTo>
                    <a:lnTo>
                      <a:pt x="570" y="23"/>
                    </a:lnTo>
                    <a:lnTo>
                      <a:pt x="591" y="23"/>
                    </a:lnTo>
                    <a:lnTo>
                      <a:pt x="616" y="21"/>
                    </a:lnTo>
                    <a:lnTo>
                      <a:pt x="645" y="21"/>
                    </a:lnTo>
                    <a:lnTo>
                      <a:pt x="677" y="17"/>
                    </a:lnTo>
                    <a:lnTo>
                      <a:pt x="714" y="13"/>
                    </a:lnTo>
                    <a:lnTo>
                      <a:pt x="735" y="7"/>
                    </a:lnTo>
                    <a:lnTo>
                      <a:pt x="756" y="3"/>
                    </a:lnTo>
                    <a:lnTo>
                      <a:pt x="775" y="0"/>
                    </a:lnTo>
                    <a:lnTo>
                      <a:pt x="796" y="0"/>
                    </a:lnTo>
                    <a:lnTo>
                      <a:pt x="815" y="0"/>
                    </a:lnTo>
                    <a:lnTo>
                      <a:pt x="837" y="0"/>
                    </a:lnTo>
                    <a:lnTo>
                      <a:pt x="856" y="1"/>
                    </a:lnTo>
                    <a:lnTo>
                      <a:pt x="875" y="5"/>
                    </a:lnTo>
                    <a:lnTo>
                      <a:pt x="913" y="15"/>
                    </a:lnTo>
                    <a:lnTo>
                      <a:pt x="952" y="26"/>
                    </a:lnTo>
                    <a:lnTo>
                      <a:pt x="988" y="42"/>
                    </a:lnTo>
                    <a:lnTo>
                      <a:pt x="1027" y="59"/>
                    </a:lnTo>
                    <a:lnTo>
                      <a:pt x="1063" y="80"/>
                    </a:lnTo>
                    <a:lnTo>
                      <a:pt x="1099" y="101"/>
                    </a:lnTo>
                    <a:lnTo>
                      <a:pt x="1134" y="124"/>
                    </a:lnTo>
                    <a:lnTo>
                      <a:pt x="1169" y="147"/>
                    </a:lnTo>
                    <a:lnTo>
                      <a:pt x="1238" y="193"/>
                    </a:lnTo>
                    <a:lnTo>
                      <a:pt x="1305" y="238"/>
                    </a:lnTo>
                    <a:lnTo>
                      <a:pt x="1316" y="245"/>
                    </a:lnTo>
                    <a:lnTo>
                      <a:pt x="1326" y="253"/>
                    </a:lnTo>
                    <a:lnTo>
                      <a:pt x="1334" y="261"/>
                    </a:lnTo>
                    <a:lnTo>
                      <a:pt x="1339" y="270"/>
                    </a:lnTo>
                    <a:lnTo>
                      <a:pt x="1351" y="291"/>
                    </a:lnTo>
                    <a:lnTo>
                      <a:pt x="1362" y="312"/>
                    </a:lnTo>
                    <a:lnTo>
                      <a:pt x="1368" y="322"/>
                    </a:lnTo>
                    <a:lnTo>
                      <a:pt x="1374" y="332"/>
                    </a:lnTo>
                    <a:lnTo>
                      <a:pt x="1380" y="341"/>
                    </a:lnTo>
                    <a:lnTo>
                      <a:pt x="1387" y="347"/>
                    </a:lnTo>
                    <a:lnTo>
                      <a:pt x="1397" y="355"/>
                    </a:lnTo>
                    <a:lnTo>
                      <a:pt x="1407" y="358"/>
                    </a:lnTo>
                    <a:lnTo>
                      <a:pt x="1418" y="362"/>
                    </a:lnTo>
                    <a:lnTo>
                      <a:pt x="1432" y="362"/>
                    </a:lnTo>
                    <a:lnTo>
                      <a:pt x="1432" y="372"/>
                    </a:lnTo>
                    <a:lnTo>
                      <a:pt x="1430" y="382"/>
                    </a:lnTo>
                    <a:lnTo>
                      <a:pt x="1428" y="389"/>
                    </a:lnTo>
                    <a:lnTo>
                      <a:pt x="1426" y="399"/>
                    </a:lnTo>
                    <a:lnTo>
                      <a:pt x="1422" y="406"/>
                    </a:lnTo>
                    <a:lnTo>
                      <a:pt x="1420" y="414"/>
                    </a:lnTo>
                    <a:lnTo>
                      <a:pt x="1416" y="420"/>
                    </a:lnTo>
                    <a:lnTo>
                      <a:pt x="1414" y="428"/>
                    </a:lnTo>
                    <a:lnTo>
                      <a:pt x="1407" y="429"/>
                    </a:lnTo>
                    <a:lnTo>
                      <a:pt x="1397" y="429"/>
                    </a:lnTo>
                    <a:lnTo>
                      <a:pt x="1391" y="429"/>
                    </a:lnTo>
                    <a:lnTo>
                      <a:pt x="1384" y="429"/>
                    </a:lnTo>
                    <a:lnTo>
                      <a:pt x="1376" y="429"/>
                    </a:lnTo>
                    <a:lnTo>
                      <a:pt x="1370" y="428"/>
                    </a:lnTo>
                    <a:lnTo>
                      <a:pt x="1362" y="428"/>
                    </a:lnTo>
                    <a:lnTo>
                      <a:pt x="1353" y="428"/>
                    </a:lnTo>
                    <a:lnTo>
                      <a:pt x="1349" y="437"/>
                    </a:lnTo>
                    <a:lnTo>
                      <a:pt x="1343" y="449"/>
                    </a:lnTo>
                    <a:lnTo>
                      <a:pt x="1339" y="456"/>
                    </a:lnTo>
                    <a:lnTo>
                      <a:pt x="1334" y="464"/>
                    </a:lnTo>
                    <a:lnTo>
                      <a:pt x="1328" y="472"/>
                    </a:lnTo>
                    <a:lnTo>
                      <a:pt x="1320" y="477"/>
                    </a:lnTo>
                    <a:lnTo>
                      <a:pt x="1313" y="483"/>
                    </a:lnTo>
                    <a:lnTo>
                      <a:pt x="1303" y="491"/>
                    </a:lnTo>
                    <a:lnTo>
                      <a:pt x="1293" y="485"/>
                    </a:lnTo>
                    <a:lnTo>
                      <a:pt x="1280" y="479"/>
                    </a:lnTo>
                    <a:lnTo>
                      <a:pt x="1265" y="472"/>
                    </a:lnTo>
                    <a:lnTo>
                      <a:pt x="1249" y="466"/>
                    </a:lnTo>
                    <a:lnTo>
                      <a:pt x="1234" y="460"/>
                    </a:lnTo>
                    <a:lnTo>
                      <a:pt x="1218" y="456"/>
                    </a:lnTo>
                    <a:lnTo>
                      <a:pt x="1211" y="454"/>
                    </a:lnTo>
                    <a:lnTo>
                      <a:pt x="1205" y="454"/>
                    </a:lnTo>
                    <a:lnTo>
                      <a:pt x="1199" y="456"/>
                    </a:lnTo>
                    <a:lnTo>
                      <a:pt x="1194" y="458"/>
                    </a:lnTo>
                    <a:lnTo>
                      <a:pt x="1194" y="453"/>
                    </a:lnTo>
                    <a:lnTo>
                      <a:pt x="1194" y="445"/>
                    </a:lnTo>
                    <a:lnTo>
                      <a:pt x="1192" y="435"/>
                    </a:lnTo>
                    <a:lnTo>
                      <a:pt x="1192" y="426"/>
                    </a:lnTo>
                    <a:lnTo>
                      <a:pt x="1190" y="418"/>
                    </a:lnTo>
                    <a:lnTo>
                      <a:pt x="1190" y="408"/>
                    </a:lnTo>
                    <a:lnTo>
                      <a:pt x="1188" y="401"/>
                    </a:lnTo>
                    <a:lnTo>
                      <a:pt x="1188" y="395"/>
                    </a:lnTo>
                    <a:lnTo>
                      <a:pt x="1180" y="395"/>
                    </a:lnTo>
                    <a:lnTo>
                      <a:pt x="1171" y="397"/>
                    </a:lnTo>
                    <a:lnTo>
                      <a:pt x="1163" y="399"/>
                    </a:lnTo>
                    <a:lnTo>
                      <a:pt x="1155" y="401"/>
                    </a:lnTo>
                    <a:lnTo>
                      <a:pt x="1147" y="406"/>
                    </a:lnTo>
                    <a:lnTo>
                      <a:pt x="1142" y="412"/>
                    </a:lnTo>
                    <a:lnTo>
                      <a:pt x="1134" y="418"/>
                    </a:lnTo>
                    <a:lnTo>
                      <a:pt x="1126" y="428"/>
                    </a:lnTo>
                    <a:lnTo>
                      <a:pt x="1128" y="437"/>
                    </a:lnTo>
                    <a:lnTo>
                      <a:pt x="1130" y="447"/>
                    </a:lnTo>
                    <a:lnTo>
                      <a:pt x="1132" y="456"/>
                    </a:lnTo>
                    <a:lnTo>
                      <a:pt x="1136" y="466"/>
                    </a:lnTo>
                    <a:lnTo>
                      <a:pt x="1146" y="483"/>
                    </a:lnTo>
                    <a:lnTo>
                      <a:pt x="1157" y="501"/>
                    </a:lnTo>
                    <a:lnTo>
                      <a:pt x="1169" y="518"/>
                    </a:lnTo>
                    <a:lnTo>
                      <a:pt x="1178" y="535"/>
                    </a:lnTo>
                    <a:lnTo>
                      <a:pt x="1182" y="545"/>
                    </a:lnTo>
                    <a:lnTo>
                      <a:pt x="1186" y="552"/>
                    </a:lnTo>
                    <a:lnTo>
                      <a:pt x="1188" y="560"/>
                    </a:lnTo>
                    <a:lnTo>
                      <a:pt x="1188" y="570"/>
                    </a:lnTo>
                    <a:lnTo>
                      <a:pt x="1174" y="577"/>
                    </a:lnTo>
                    <a:lnTo>
                      <a:pt x="1159" y="583"/>
                    </a:lnTo>
                    <a:lnTo>
                      <a:pt x="1144" y="589"/>
                    </a:lnTo>
                    <a:lnTo>
                      <a:pt x="1126" y="593"/>
                    </a:lnTo>
                    <a:lnTo>
                      <a:pt x="1111" y="598"/>
                    </a:lnTo>
                    <a:lnTo>
                      <a:pt x="1096" y="606"/>
                    </a:lnTo>
                    <a:lnTo>
                      <a:pt x="1080" y="618"/>
                    </a:lnTo>
                    <a:lnTo>
                      <a:pt x="1067" y="633"/>
                    </a:lnTo>
                    <a:lnTo>
                      <a:pt x="1067" y="648"/>
                    </a:lnTo>
                    <a:lnTo>
                      <a:pt x="1069" y="662"/>
                    </a:lnTo>
                    <a:lnTo>
                      <a:pt x="1073" y="675"/>
                    </a:lnTo>
                    <a:lnTo>
                      <a:pt x="1075" y="689"/>
                    </a:lnTo>
                    <a:lnTo>
                      <a:pt x="1078" y="702"/>
                    </a:lnTo>
                    <a:lnTo>
                      <a:pt x="1082" y="717"/>
                    </a:lnTo>
                    <a:lnTo>
                      <a:pt x="1084" y="731"/>
                    </a:lnTo>
                    <a:lnTo>
                      <a:pt x="1084" y="746"/>
                    </a:lnTo>
                    <a:lnTo>
                      <a:pt x="1076" y="756"/>
                    </a:lnTo>
                    <a:lnTo>
                      <a:pt x="1069" y="764"/>
                    </a:lnTo>
                    <a:lnTo>
                      <a:pt x="1061" y="769"/>
                    </a:lnTo>
                    <a:lnTo>
                      <a:pt x="1053" y="775"/>
                    </a:lnTo>
                    <a:lnTo>
                      <a:pt x="1046" y="779"/>
                    </a:lnTo>
                    <a:lnTo>
                      <a:pt x="1038" y="781"/>
                    </a:lnTo>
                    <a:lnTo>
                      <a:pt x="1030" y="781"/>
                    </a:lnTo>
                    <a:lnTo>
                      <a:pt x="1023" y="781"/>
                    </a:lnTo>
                    <a:lnTo>
                      <a:pt x="1009" y="779"/>
                    </a:lnTo>
                    <a:lnTo>
                      <a:pt x="994" y="771"/>
                    </a:lnTo>
                    <a:lnTo>
                      <a:pt x="980" y="762"/>
                    </a:lnTo>
                    <a:lnTo>
                      <a:pt x="965" y="750"/>
                    </a:lnTo>
                    <a:lnTo>
                      <a:pt x="938" y="719"/>
                    </a:lnTo>
                    <a:lnTo>
                      <a:pt x="909" y="687"/>
                    </a:lnTo>
                    <a:lnTo>
                      <a:pt x="896" y="671"/>
                    </a:lnTo>
                    <a:lnTo>
                      <a:pt x="881" y="656"/>
                    </a:lnTo>
                    <a:lnTo>
                      <a:pt x="867" y="644"/>
                    </a:lnTo>
                    <a:lnTo>
                      <a:pt x="852" y="633"/>
                    </a:lnTo>
                    <a:lnTo>
                      <a:pt x="840" y="650"/>
                    </a:lnTo>
                    <a:lnTo>
                      <a:pt x="829" y="644"/>
                    </a:lnTo>
                    <a:lnTo>
                      <a:pt x="819" y="641"/>
                    </a:lnTo>
                    <a:lnTo>
                      <a:pt x="810" y="641"/>
                    </a:lnTo>
                    <a:lnTo>
                      <a:pt x="800" y="643"/>
                    </a:lnTo>
                    <a:lnTo>
                      <a:pt x="792" y="648"/>
                    </a:lnTo>
                    <a:lnTo>
                      <a:pt x="785" y="654"/>
                    </a:lnTo>
                    <a:lnTo>
                      <a:pt x="777" y="662"/>
                    </a:lnTo>
                    <a:lnTo>
                      <a:pt x="771" y="671"/>
                    </a:lnTo>
                    <a:lnTo>
                      <a:pt x="758" y="692"/>
                    </a:lnTo>
                    <a:lnTo>
                      <a:pt x="746" y="714"/>
                    </a:lnTo>
                    <a:lnTo>
                      <a:pt x="735" y="735"/>
                    </a:lnTo>
                    <a:lnTo>
                      <a:pt x="723" y="752"/>
                    </a:lnTo>
                    <a:lnTo>
                      <a:pt x="700" y="752"/>
                    </a:lnTo>
                    <a:lnTo>
                      <a:pt x="503" y="1111"/>
                    </a:lnTo>
                    <a:lnTo>
                      <a:pt x="491" y="1111"/>
                    </a:lnTo>
                    <a:lnTo>
                      <a:pt x="478" y="1109"/>
                    </a:lnTo>
                    <a:lnTo>
                      <a:pt x="464" y="1105"/>
                    </a:lnTo>
                    <a:lnTo>
                      <a:pt x="451" y="1099"/>
                    </a:lnTo>
                    <a:lnTo>
                      <a:pt x="418" y="1086"/>
                    </a:lnTo>
                    <a:lnTo>
                      <a:pt x="384" y="1073"/>
                    </a:lnTo>
                    <a:lnTo>
                      <a:pt x="351" y="1057"/>
                    </a:lnTo>
                    <a:lnTo>
                      <a:pt x="318" y="1044"/>
                    </a:lnTo>
                    <a:lnTo>
                      <a:pt x="305" y="1040"/>
                    </a:lnTo>
                    <a:lnTo>
                      <a:pt x="289" y="1034"/>
                    </a:lnTo>
                    <a:lnTo>
                      <a:pt x="278" y="1032"/>
                    </a:lnTo>
                    <a:lnTo>
                      <a:pt x="266" y="1032"/>
                    </a:lnTo>
                    <a:lnTo>
                      <a:pt x="251" y="1017"/>
                    </a:lnTo>
                    <a:lnTo>
                      <a:pt x="240" y="1002"/>
                    </a:lnTo>
                    <a:lnTo>
                      <a:pt x="228" y="982"/>
                    </a:lnTo>
                    <a:lnTo>
                      <a:pt x="218" y="961"/>
                    </a:lnTo>
                    <a:lnTo>
                      <a:pt x="211" y="938"/>
                    </a:lnTo>
                    <a:lnTo>
                      <a:pt x="203" y="913"/>
                    </a:lnTo>
                    <a:lnTo>
                      <a:pt x="199" y="886"/>
                    </a:lnTo>
                    <a:lnTo>
                      <a:pt x="195" y="859"/>
                    </a:lnTo>
                    <a:lnTo>
                      <a:pt x="193" y="831"/>
                    </a:lnTo>
                    <a:lnTo>
                      <a:pt x="192" y="800"/>
                    </a:lnTo>
                    <a:lnTo>
                      <a:pt x="192" y="769"/>
                    </a:lnTo>
                    <a:lnTo>
                      <a:pt x="193" y="739"/>
                    </a:lnTo>
                    <a:lnTo>
                      <a:pt x="197" y="673"/>
                    </a:lnTo>
                    <a:lnTo>
                      <a:pt x="207" y="608"/>
                    </a:lnTo>
                    <a:lnTo>
                      <a:pt x="218" y="545"/>
                    </a:lnTo>
                    <a:lnTo>
                      <a:pt x="232" y="481"/>
                    </a:lnTo>
                    <a:lnTo>
                      <a:pt x="245" y="422"/>
                    </a:lnTo>
                    <a:lnTo>
                      <a:pt x="261" y="368"/>
                    </a:lnTo>
                    <a:lnTo>
                      <a:pt x="278" y="322"/>
                    </a:lnTo>
                    <a:lnTo>
                      <a:pt x="293" y="282"/>
                    </a:lnTo>
                    <a:lnTo>
                      <a:pt x="307" y="251"/>
                    </a:lnTo>
                    <a:lnTo>
                      <a:pt x="320" y="232"/>
                    </a:lnTo>
                    <a:close/>
                    <a:moveTo>
                      <a:pt x="871" y="681"/>
                    </a:moveTo>
                    <a:lnTo>
                      <a:pt x="873" y="683"/>
                    </a:lnTo>
                    <a:lnTo>
                      <a:pt x="877" y="685"/>
                    </a:lnTo>
                    <a:lnTo>
                      <a:pt x="881" y="689"/>
                    </a:lnTo>
                    <a:lnTo>
                      <a:pt x="883" y="692"/>
                    </a:lnTo>
                    <a:lnTo>
                      <a:pt x="886" y="698"/>
                    </a:lnTo>
                    <a:lnTo>
                      <a:pt x="890" y="702"/>
                    </a:lnTo>
                    <a:lnTo>
                      <a:pt x="892" y="704"/>
                    </a:lnTo>
                    <a:lnTo>
                      <a:pt x="896" y="706"/>
                    </a:lnTo>
                    <a:lnTo>
                      <a:pt x="896" y="708"/>
                    </a:lnTo>
                    <a:lnTo>
                      <a:pt x="896" y="712"/>
                    </a:lnTo>
                    <a:lnTo>
                      <a:pt x="898" y="714"/>
                    </a:lnTo>
                    <a:lnTo>
                      <a:pt x="898" y="717"/>
                    </a:lnTo>
                    <a:lnTo>
                      <a:pt x="900" y="719"/>
                    </a:lnTo>
                    <a:lnTo>
                      <a:pt x="900" y="723"/>
                    </a:lnTo>
                    <a:lnTo>
                      <a:pt x="902" y="727"/>
                    </a:lnTo>
                    <a:lnTo>
                      <a:pt x="902" y="729"/>
                    </a:lnTo>
                    <a:lnTo>
                      <a:pt x="902" y="733"/>
                    </a:lnTo>
                    <a:lnTo>
                      <a:pt x="900" y="737"/>
                    </a:lnTo>
                    <a:lnTo>
                      <a:pt x="900" y="740"/>
                    </a:lnTo>
                    <a:lnTo>
                      <a:pt x="898" y="744"/>
                    </a:lnTo>
                    <a:lnTo>
                      <a:pt x="898" y="748"/>
                    </a:lnTo>
                    <a:lnTo>
                      <a:pt x="896" y="750"/>
                    </a:lnTo>
                    <a:lnTo>
                      <a:pt x="896" y="752"/>
                    </a:lnTo>
                    <a:lnTo>
                      <a:pt x="888" y="762"/>
                    </a:lnTo>
                    <a:lnTo>
                      <a:pt x="886" y="764"/>
                    </a:lnTo>
                    <a:lnTo>
                      <a:pt x="884" y="765"/>
                    </a:lnTo>
                    <a:lnTo>
                      <a:pt x="881" y="767"/>
                    </a:lnTo>
                    <a:lnTo>
                      <a:pt x="877" y="769"/>
                    </a:lnTo>
                    <a:lnTo>
                      <a:pt x="873" y="771"/>
                    </a:lnTo>
                    <a:lnTo>
                      <a:pt x="871" y="771"/>
                    </a:lnTo>
                    <a:lnTo>
                      <a:pt x="867" y="773"/>
                    </a:lnTo>
                    <a:lnTo>
                      <a:pt x="865" y="777"/>
                    </a:lnTo>
                    <a:lnTo>
                      <a:pt x="861" y="765"/>
                    </a:lnTo>
                    <a:lnTo>
                      <a:pt x="861" y="758"/>
                    </a:lnTo>
                    <a:lnTo>
                      <a:pt x="863" y="750"/>
                    </a:lnTo>
                    <a:lnTo>
                      <a:pt x="865" y="744"/>
                    </a:lnTo>
                    <a:lnTo>
                      <a:pt x="871" y="739"/>
                    </a:lnTo>
                    <a:lnTo>
                      <a:pt x="877" y="735"/>
                    </a:lnTo>
                    <a:lnTo>
                      <a:pt x="883" y="733"/>
                    </a:lnTo>
                    <a:lnTo>
                      <a:pt x="888" y="729"/>
                    </a:lnTo>
                    <a:lnTo>
                      <a:pt x="888" y="723"/>
                    </a:lnTo>
                    <a:lnTo>
                      <a:pt x="886" y="716"/>
                    </a:lnTo>
                    <a:lnTo>
                      <a:pt x="883" y="710"/>
                    </a:lnTo>
                    <a:lnTo>
                      <a:pt x="881" y="702"/>
                    </a:lnTo>
                    <a:lnTo>
                      <a:pt x="877" y="696"/>
                    </a:lnTo>
                    <a:lnTo>
                      <a:pt x="875" y="691"/>
                    </a:lnTo>
                    <a:lnTo>
                      <a:pt x="871" y="685"/>
                    </a:lnTo>
                    <a:lnTo>
                      <a:pt x="871" y="681"/>
                    </a:lnTo>
                    <a:close/>
                    <a:moveTo>
                      <a:pt x="908" y="777"/>
                    </a:moveTo>
                    <a:lnTo>
                      <a:pt x="902" y="781"/>
                    </a:lnTo>
                    <a:lnTo>
                      <a:pt x="896" y="783"/>
                    </a:lnTo>
                    <a:lnTo>
                      <a:pt x="890" y="787"/>
                    </a:lnTo>
                    <a:lnTo>
                      <a:pt x="886" y="792"/>
                    </a:lnTo>
                    <a:lnTo>
                      <a:pt x="883" y="798"/>
                    </a:lnTo>
                    <a:lnTo>
                      <a:pt x="881" y="804"/>
                    </a:lnTo>
                    <a:lnTo>
                      <a:pt x="879" y="813"/>
                    </a:lnTo>
                    <a:lnTo>
                      <a:pt x="877" y="825"/>
                    </a:lnTo>
                    <a:lnTo>
                      <a:pt x="881" y="825"/>
                    </a:lnTo>
                    <a:lnTo>
                      <a:pt x="884" y="825"/>
                    </a:lnTo>
                    <a:lnTo>
                      <a:pt x="886" y="827"/>
                    </a:lnTo>
                    <a:lnTo>
                      <a:pt x="890" y="827"/>
                    </a:lnTo>
                    <a:lnTo>
                      <a:pt x="892" y="829"/>
                    </a:lnTo>
                    <a:lnTo>
                      <a:pt x="894" y="827"/>
                    </a:lnTo>
                    <a:lnTo>
                      <a:pt x="898" y="827"/>
                    </a:lnTo>
                    <a:lnTo>
                      <a:pt x="902" y="825"/>
                    </a:lnTo>
                    <a:lnTo>
                      <a:pt x="906" y="829"/>
                    </a:lnTo>
                    <a:lnTo>
                      <a:pt x="911" y="835"/>
                    </a:lnTo>
                    <a:lnTo>
                      <a:pt x="915" y="836"/>
                    </a:lnTo>
                    <a:lnTo>
                      <a:pt x="919" y="840"/>
                    </a:lnTo>
                    <a:lnTo>
                      <a:pt x="925" y="844"/>
                    </a:lnTo>
                    <a:lnTo>
                      <a:pt x="929" y="846"/>
                    </a:lnTo>
                    <a:lnTo>
                      <a:pt x="932" y="852"/>
                    </a:lnTo>
                    <a:lnTo>
                      <a:pt x="938" y="856"/>
                    </a:lnTo>
                    <a:lnTo>
                      <a:pt x="938" y="848"/>
                    </a:lnTo>
                    <a:lnTo>
                      <a:pt x="936" y="842"/>
                    </a:lnTo>
                    <a:lnTo>
                      <a:pt x="934" y="838"/>
                    </a:lnTo>
                    <a:lnTo>
                      <a:pt x="929" y="833"/>
                    </a:lnTo>
                    <a:lnTo>
                      <a:pt x="925" y="831"/>
                    </a:lnTo>
                    <a:lnTo>
                      <a:pt x="919" y="827"/>
                    </a:lnTo>
                    <a:lnTo>
                      <a:pt x="913" y="821"/>
                    </a:lnTo>
                    <a:lnTo>
                      <a:pt x="908" y="817"/>
                    </a:lnTo>
                    <a:lnTo>
                      <a:pt x="908" y="813"/>
                    </a:lnTo>
                    <a:lnTo>
                      <a:pt x="908" y="810"/>
                    </a:lnTo>
                    <a:lnTo>
                      <a:pt x="909" y="806"/>
                    </a:lnTo>
                    <a:lnTo>
                      <a:pt x="909" y="800"/>
                    </a:lnTo>
                    <a:lnTo>
                      <a:pt x="911" y="794"/>
                    </a:lnTo>
                    <a:lnTo>
                      <a:pt x="913" y="788"/>
                    </a:lnTo>
                    <a:lnTo>
                      <a:pt x="913" y="783"/>
                    </a:lnTo>
                    <a:lnTo>
                      <a:pt x="913" y="777"/>
                    </a:lnTo>
                    <a:lnTo>
                      <a:pt x="911" y="777"/>
                    </a:lnTo>
                    <a:lnTo>
                      <a:pt x="909" y="779"/>
                    </a:lnTo>
                    <a:lnTo>
                      <a:pt x="908" y="779"/>
                    </a:lnTo>
                    <a:lnTo>
                      <a:pt x="906" y="781"/>
                    </a:lnTo>
                    <a:lnTo>
                      <a:pt x="906" y="779"/>
                    </a:lnTo>
                    <a:lnTo>
                      <a:pt x="908" y="777"/>
                    </a:lnTo>
                    <a:close/>
                    <a:moveTo>
                      <a:pt x="902" y="934"/>
                    </a:moveTo>
                    <a:lnTo>
                      <a:pt x="902" y="959"/>
                    </a:lnTo>
                    <a:lnTo>
                      <a:pt x="900" y="984"/>
                    </a:lnTo>
                    <a:lnTo>
                      <a:pt x="898" y="1009"/>
                    </a:lnTo>
                    <a:lnTo>
                      <a:pt x="896" y="1036"/>
                    </a:lnTo>
                    <a:lnTo>
                      <a:pt x="894" y="1061"/>
                    </a:lnTo>
                    <a:lnTo>
                      <a:pt x="892" y="1086"/>
                    </a:lnTo>
                    <a:lnTo>
                      <a:pt x="890" y="1111"/>
                    </a:lnTo>
                    <a:lnTo>
                      <a:pt x="890" y="1134"/>
                    </a:lnTo>
                    <a:lnTo>
                      <a:pt x="906" y="1155"/>
                    </a:lnTo>
                    <a:lnTo>
                      <a:pt x="925" y="1176"/>
                    </a:lnTo>
                    <a:lnTo>
                      <a:pt x="944" y="1197"/>
                    </a:lnTo>
                    <a:lnTo>
                      <a:pt x="965" y="1218"/>
                    </a:lnTo>
                    <a:lnTo>
                      <a:pt x="988" y="1238"/>
                    </a:lnTo>
                    <a:lnTo>
                      <a:pt x="1011" y="1257"/>
                    </a:lnTo>
                    <a:lnTo>
                      <a:pt x="1034" y="1274"/>
                    </a:lnTo>
                    <a:lnTo>
                      <a:pt x="1059" y="1291"/>
                    </a:lnTo>
                    <a:lnTo>
                      <a:pt x="1084" y="1309"/>
                    </a:lnTo>
                    <a:lnTo>
                      <a:pt x="1109" y="1322"/>
                    </a:lnTo>
                    <a:lnTo>
                      <a:pt x="1134" y="1336"/>
                    </a:lnTo>
                    <a:lnTo>
                      <a:pt x="1159" y="1345"/>
                    </a:lnTo>
                    <a:lnTo>
                      <a:pt x="1184" y="1355"/>
                    </a:lnTo>
                    <a:lnTo>
                      <a:pt x="1209" y="1360"/>
                    </a:lnTo>
                    <a:lnTo>
                      <a:pt x="1232" y="1364"/>
                    </a:lnTo>
                    <a:lnTo>
                      <a:pt x="1255" y="1366"/>
                    </a:lnTo>
                    <a:lnTo>
                      <a:pt x="1240" y="1374"/>
                    </a:lnTo>
                    <a:lnTo>
                      <a:pt x="1222" y="1382"/>
                    </a:lnTo>
                    <a:lnTo>
                      <a:pt x="1207" y="1387"/>
                    </a:lnTo>
                    <a:lnTo>
                      <a:pt x="1190" y="1393"/>
                    </a:lnTo>
                    <a:lnTo>
                      <a:pt x="1171" y="1397"/>
                    </a:lnTo>
                    <a:lnTo>
                      <a:pt x="1151" y="1399"/>
                    </a:lnTo>
                    <a:lnTo>
                      <a:pt x="1132" y="1399"/>
                    </a:lnTo>
                    <a:lnTo>
                      <a:pt x="1109" y="1397"/>
                    </a:lnTo>
                    <a:lnTo>
                      <a:pt x="1090" y="1395"/>
                    </a:lnTo>
                    <a:lnTo>
                      <a:pt x="1069" y="1395"/>
                    </a:lnTo>
                    <a:lnTo>
                      <a:pt x="1046" y="1397"/>
                    </a:lnTo>
                    <a:lnTo>
                      <a:pt x="1023" y="1397"/>
                    </a:lnTo>
                    <a:lnTo>
                      <a:pt x="1000" y="1401"/>
                    </a:lnTo>
                    <a:lnTo>
                      <a:pt x="979" y="1403"/>
                    </a:lnTo>
                    <a:lnTo>
                      <a:pt x="961" y="1403"/>
                    </a:lnTo>
                    <a:lnTo>
                      <a:pt x="948" y="1405"/>
                    </a:lnTo>
                    <a:lnTo>
                      <a:pt x="936" y="1418"/>
                    </a:lnTo>
                    <a:lnTo>
                      <a:pt x="925" y="1426"/>
                    </a:lnTo>
                    <a:lnTo>
                      <a:pt x="915" y="1432"/>
                    </a:lnTo>
                    <a:lnTo>
                      <a:pt x="908" y="1432"/>
                    </a:lnTo>
                    <a:lnTo>
                      <a:pt x="900" y="1428"/>
                    </a:lnTo>
                    <a:lnTo>
                      <a:pt x="894" y="1420"/>
                    </a:lnTo>
                    <a:lnTo>
                      <a:pt x="888" y="1410"/>
                    </a:lnTo>
                    <a:lnTo>
                      <a:pt x="884" y="1399"/>
                    </a:lnTo>
                    <a:lnTo>
                      <a:pt x="879" y="1368"/>
                    </a:lnTo>
                    <a:lnTo>
                      <a:pt x="875" y="1334"/>
                    </a:lnTo>
                    <a:lnTo>
                      <a:pt x="873" y="1297"/>
                    </a:lnTo>
                    <a:lnTo>
                      <a:pt x="871" y="1263"/>
                    </a:lnTo>
                    <a:lnTo>
                      <a:pt x="865" y="1253"/>
                    </a:lnTo>
                    <a:lnTo>
                      <a:pt x="861" y="1243"/>
                    </a:lnTo>
                    <a:lnTo>
                      <a:pt x="858" y="1232"/>
                    </a:lnTo>
                    <a:lnTo>
                      <a:pt x="854" y="1220"/>
                    </a:lnTo>
                    <a:lnTo>
                      <a:pt x="852" y="1197"/>
                    </a:lnTo>
                    <a:lnTo>
                      <a:pt x="852" y="1174"/>
                    </a:lnTo>
                    <a:lnTo>
                      <a:pt x="854" y="1149"/>
                    </a:lnTo>
                    <a:lnTo>
                      <a:pt x="856" y="1124"/>
                    </a:lnTo>
                    <a:lnTo>
                      <a:pt x="858" y="1101"/>
                    </a:lnTo>
                    <a:lnTo>
                      <a:pt x="860" y="1078"/>
                    </a:lnTo>
                    <a:lnTo>
                      <a:pt x="861" y="1074"/>
                    </a:lnTo>
                    <a:lnTo>
                      <a:pt x="863" y="1067"/>
                    </a:lnTo>
                    <a:lnTo>
                      <a:pt x="863" y="1055"/>
                    </a:lnTo>
                    <a:lnTo>
                      <a:pt x="863" y="1044"/>
                    </a:lnTo>
                    <a:lnTo>
                      <a:pt x="863" y="1032"/>
                    </a:lnTo>
                    <a:lnTo>
                      <a:pt x="865" y="1021"/>
                    </a:lnTo>
                    <a:lnTo>
                      <a:pt x="863" y="1009"/>
                    </a:lnTo>
                    <a:lnTo>
                      <a:pt x="863" y="1002"/>
                    </a:lnTo>
                    <a:lnTo>
                      <a:pt x="867" y="998"/>
                    </a:lnTo>
                    <a:lnTo>
                      <a:pt x="871" y="986"/>
                    </a:lnTo>
                    <a:lnTo>
                      <a:pt x="877" y="971"/>
                    </a:lnTo>
                    <a:lnTo>
                      <a:pt x="883" y="954"/>
                    </a:lnTo>
                    <a:lnTo>
                      <a:pt x="888" y="940"/>
                    </a:lnTo>
                    <a:lnTo>
                      <a:pt x="894" y="929"/>
                    </a:lnTo>
                    <a:lnTo>
                      <a:pt x="896" y="927"/>
                    </a:lnTo>
                    <a:lnTo>
                      <a:pt x="898" y="927"/>
                    </a:lnTo>
                    <a:lnTo>
                      <a:pt x="900" y="929"/>
                    </a:lnTo>
                    <a:lnTo>
                      <a:pt x="902" y="934"/>
                    </a:lnTo>
                    <a:close/>
                    <a:moveTo>
                      <a:pt x="1368" y="691"/>
                    </a:moveTo>
                    <a:lnTo>
                      <a:pt x="1380" y="702"/>
                    </a:lnTo>
                    <a:lnTo>
                      <a:pt x="1380" y="717"/>
                    </a:lnTo>
                    <a:lnTo>
                      <a:pt x="1380" y="731"/>
                    </a:lnTo>
                    <a:lnTo>
                      <a:pt x="1355" y="717"/>
                    </a:lnTo>
                    <a:lnTo>
                      <a:pt x="1268" y="702"/>
                    </a:lnTo>
                    <a:lnTo>
                      <a:pt x="1259" y="698"/>
                    </a:lnTo>
                    <a:lnTo>
                      <a:pt x="1368" y="691"/>
                    </a:lnTo>
                    <a:close/>
                    <a:moveTo>
                      <a:pt x="1372" y="1013"/>
                    </a:moveTo>
                    <a:lnTo>
                      <a:pt x="1339" y="1013"/>
                    </a:lnTo>
                    <a:lnTo>
                      <a:pt x="1318" y="1003"/>
                    </a:lnTo>
                    <a:lnTo>
                      <a:pt x="1349" y="990"/>
                    </a:lnTo>
                    <a:lnTo>
                      <a:pt x="1401" y="996"/>
                    </a:lnTo>
                    <a:lnTo>
                      <a:pt x="1395" y="1017"/>
                    </a:lnTo>
                    <a:lnTo>
                      <a:pt x="1359" y="1019"/>
                    </a:lnTo>
                    <a:lnTo>
                      <a:pt x="1372" y="1013"/>
                    </a:lnTo>
                    <a:close/>
                    <a:moveTo>
                      <a:pt x="1263" y="781"/>
                    </a:moveTo>
                    <a:lnTo>
                      <a:pt x="1286" y="811"/>
                    </a:lnTo>
                    <a:lnTo>
                      <a:pt x="1347" y="831"/>
                    </a:lnTo>
                    <a:lnTo>
                      <a:pt x="1293" y="810"/>
                    </a:lnTo>
                    <a:lnTo>
                      <a:pt x="1274" y="787"/>
                    </a:lnTo>
                    <a:lnTo>
                      <a:pt x="1284" y="787"/>
                    </a:lnTo>
                    <a:lnTo>
                      <a:pt x="1297" y="787"/>
                    </a:lnTo>
                    <a:lnTo>
                      <a:pt x="1311" y="787"/>
                    </a:lnTo>
                    <a:lnTo>
                      <a:pt x="1326" y="787"/>
                    </a:lnTo>
                    <a:lnTo>
                      <a:pt x="1339" y="785"/>
                    </a:lnTo>
                    <a:lnTo>
                      <a:pt x="1353" y="783"/>
                    </a:lnTo>
                    <a:lnTo>
                      <a:pt x="1364" y="779"/>
                    </a:lnTo>
                    <a:lnTo>
                      <a:pt x="1372" y="771"/>
                    </a:lnTo>
                    <a:lnTo>
                      <a:pt x="1362" y="773"/>
                    </a:lnTo>
                    <a:lnTo>
                      <a:pt x="1355" y="771"/>
                    </a:lnTo>
                    <a:lnTo>
                      <a:pt x="1349" y="769"/>
                    </a:lnTo>
                    <a:lnTo>
                      <a:pt x="1343" y="767"/>
                    </a:lnTo>
                    <a:lnTo>
                      <a:pt x="1341" y="765"/>
                    </a:lnTo>
                    <a:lnTo>
                      <a:pt x="1338" y="764"/>
                    </a:lnTo>
                    <a:lnTo>
                      <a:pt x="1338" y="762"/>
                    </a:lnTo>
                    <a:lnTo>
                      <a:pt x="1338" y="760"/>
                    </a:lnTo>
                    <a:lnTo>
                      <a:pt x="1330" y="764"/>
                    </a:lnTo>
                    <a:lnTo>
                      <a:pt x="1320" y="767"/>
                    </a:lnTo>
                    <a:lnTo>
                      <a:pt x="1311" y="771"/>
                    </a:lnTo>
                    <a:lnTo>
                      <a:pt x="1299" y="775"/>
                    </a:lnTo>
                    <a:lnTo>
                      <a:pt x="1290" y="777"/>
                    </a:lnTo>
                    <a:lnTo>
                      <a:pt x="1278" y="779"/>
                    </a:lnTo>
                    <a:lnTo>
                      <a:pt x="1270" y="781"/>
                    </a:lnTo>
                    <a:lnTo>
                      <a:pt x="1263" y="781"/>
                    </a:lnTo>
                    <a:close/>
                    <a:moveTo>
                      <a:pt x="295" y="1295"/>
                    </a:moveTo>
                    <a:lnTo>
                      <a:pt x="307" y="1303"/>
                    </a:lnTo>
                    <a:lnTo>
                      <a:pt x="314" y="1311"/>
                    </a:lnTo>
                    <a:lnTo>
                      <a:pt x="316" y="1316"/>
                    </a:lnTo>
                    <a:lnTo>
                      <a:pt x="320" y="1324"/>
                    </a:lnTo>
                    <a:lnTo>
                      <a:pt x="322" y="1328"/>
                    </a:lnTo>
                    <a:lnTo>
                      <a:pt x="326" y="1332"/>
                    </a:lnTo>
                    <a:lnTo>
                      <a:pt x="332" y="1336"/>
                    </a:lnTo>
                    <a:lnTo>
                      <a:pt x="343" y="1336"/>
                    </a:lnTo>
                    <a:lnTo>
                      <a:pt x="332" y="1341"/>
                    </a:lnTo>
                    <a:lnTo>
                      <a:pt x="318" y="1347"/>
                    </a:lnTo>
                    <a:lnTo>
                      <a:pt x="307" y="1349"/>
                    </a:lnTo>
                    <a:lnTo>
                      <a:pt x="291" y="1349"/>
                    </a:lnTo>
                    <a:lnTo>
                      <a:pt x="264" y="1349"/>
                    </a:lnTo>
                    <a:lnTo>
                      <a:pt x="234" y="1347"/>
                    </a:lnTo>
                    <a:lnTo>
                      <a:pt x="220" y="1347"/>
                    </a:lnTo>
                    <a:lnTo>
                      <a:pt x="205" y="1349"/>
                    </a:lnTo>
                    <a:lnTo>
                      <a:pt x="192" y="1349"/>
                    </a:lnTo>
                    <a:lnTo>
                      <a:pt x="176" y="1353"/>
                    </a:lnTo>
                    <a:lnTo>
                      <a:pt x="163" y="1359"/>
                    </a:lnTo>
                    <a:lnTo>
                      <a:pt x="151" y="1366"/>
                    </a:lnTo>
                    <a:lnTo>
                      <a:pt x="138" y="1376"/>
                    </a:lnTo>
                    <a:lnTo>
                      <a:pt x="126" y="1389"/>
                    </a:lnTo>
                    <a:lnTo>
                      <a:pt x="142" y="1389"/>
                    </a:lnTo>
                    <a:lnTo>
                      <a:pt x="155" y="1385"/>
                    </a:lnTo>
                    <a:lnTo>
                      <a:pt x="170" y="1382"/>
                    </a:lnTo>
                    <a:lnTo>
                      <a:pt x="184" y="1376"/>
                    </a:lnTo>
                    <a:lnTo>
                      <a:pt x="211" y="1364"/>
                    </a:lnTo>
                    <a:lnTo>
                      <a:pt x="240" y="1353"/>
                    </a:lnTo>
                    <a:lnTo>
                      <a:pt x="253" y="1347"/>
                    </a:lnTo>
                    <a:lnTo>
                      <a:pt x="268" y="1343"/>
                    </a:lnTo>
                    <a:lnTo>
                      <a:pt x="282" y="1339"/>
                    </a:lnTo>
                    <a:lnTo>
                      <a:pt x="297" y="1339"/>
                    </a:lnTo>
                    <a:lnTo>
                      <a:pt x="311" y="1339"/>
                    </a:lnTo>
                    <a:lnTo>
                      <a:pt x="326" y="1343"/>
                    </a:lnTo>
                    <a:lnTo>
                      <a:pt x="341" y="1349"/>
                    </a:lnTo>
                    <a:lnTo>
                      <a:pt x="359" y="1359"/>
                    </a:lnTo>
                    <a:lnTo>
                      <a:pt x="343" y="1357"/>
                    </a:lnTo>
                    <a:lnTo>
                      <a:pt x="322" y="1357"/>
                    </a:lnTo>
                    <a:lnTo>
                      <a:pt x="297" y="1359"/>
                    </a:lnTo>
                    <a:lnTo>
                      <a:pt x="272" y="1360"/>
                    </a:lnTo>
                    <a:lnTo>
                      <a:pt x="261" y="1362"/>
                    </a:lnTo>
                    <a:lnTo>
                      <a:pt x="249" y="1366"/>
                    </a:lnTo>
                    <a:lnTo>
                      <a:pt x="240" y="1370"/>
                    </a:lnTo>
                    <a:lnTo>
                      <a:pt x="230" y="1374"/>
                    </a:lnTo>
                    <a:lnTo>
                      <a:pt x="222" y="1380"/>
                    </a:lnTo>
                    <a:lnTo>
                      <a:pt x="217" y="1387"/>
                    </a:lnTo>
                    <a:lnTo>
                      <a:pt x="213" y="1395"/>
                    </a:lnTo>
                    <a:lnTo>
                      <a:pt x="211" y="1405"/>
                    </a:lnTo>
                    <a:lnTo>
                      <a:pt x="224" y="1410"/>
                    </a:lnTo>
                    <a:lnTo>
                      <a:pt x="243" y="1412"/>
                    </a:lnTo>
                    <a:lnTo>
                      <a:pt x="263" y="1412"/>
                    </a:lnTo>
                    <a:lnTo>
                      <a:pt x="286" y="1412"/>
                    </a:lnTo>
                    <a:lnTo>
                      <a:pt x="309" y="1410"/>
                    </a:lnTo>
                    <a:lnTo>
                      <a:pt x="332" y="1408"/>
                    </a:lnTo>
                    <a:lnTo>
                      <a:pt x="351" y="1407"/>
                    </a:lnTo>
                    <a:lnTo>
                      <a:pt x="370" y="1405"/>
                    </a:lnTo>
                    <a:lnTo>
                      <a:pt x="347" y="1410"/>
                    </a:lnTo>
                    <a:lnTo>
                      <a:pt x="322" y="1414"/>
                    </a:lnTo>
                    <a:lnTo>
                      <a:pt x="299" y="1418"/>
                    </a:lnTo>
                    <a:lnTo>
                      <a:pt x="276" y="1424"/>
                    </a:lnTo>
                    <a:lnTo>
                      <a:pt x="253" y="1430"/>
                    </a:lnTo>
                    <a:lnTo>
                      <a:pt x="232" y="1441"/>
                    </a:lnTo>
                    <a:lnTo>
                      <a:pt x="222" y="1449"/>
                    </a:lnTo>
                    <a:lnTo>
                      <a:pt x="211" y="1456"/>
                    </a:lnTo>
                    <a:lnTo>
                      <a:pt x="201" y="1466"/>
                    </a:lnTo>
                    <a:lnTo>
                      <a:pt x="193" y="1478"/>
                    </a:lnTo>
                    <a:lnTo>
                      <a:pt x="217" y="1508"/>
                    </a:lnTo>
                    <a:lnTo>
                      <a:pt x="240" y="1506"/>
                    </a:lnTo>
                    <a:lnTo>
                      <a:pt x="264" y="1504"/>
                    </a:lnTo>
                    <a:lnTo>
                      <a:pt x="288" y="1499"/>
                    </a:lnTo>
                    <a:lnTo>
                      <a:pt x="312" y="1493"/>
                    </a:lnTo>
                    <a:lnTo>
                      <a:pt x="337" y="1487"/>
                    </a:lnTo>
                    <a:lnTo>
                      <a:pt x="362" y="1481"/>
                    </a:lnTo>
                    <a:lnTo>
                      <a:pt x="387" y="1478"/>
                    </a:lnTo>
                    <a:lnTo>
                      <a:pt x="412" y="1478"/>
                    </a:lnTo>
                    <a:lnTo>
                      <a:pt x="399" y="1480"/>
                    </a:lnTo>
                    <a:lnTo>
                      <a:pt x="382" y="1483"/>
                    </a:lnTo>
                    <a:lnTo>
                      <a:pt x="366" y="1489"/>
                    </a:lnTo>
                    <a:lnTo>
                      <a:pt x="349" y="1493"/>
                    </a:lnTo>
                    <a:lnTo>
                      <a:pt x="332" y="1495"/>
                    </a:lnTo>
                    <a:lnTo>
                      <a:pt x="314" y="1499"/>
                    </a:lnTo>
                    <a:lnTo>
                      <a:pt x="299" y="1501"/>
                    </a:lnTo>
                    <a:lnTo>
                      <a:pt x="284" y="1501"/>
                    </a:lnTo>
                    <a:lnTo>
                      <a:pt x="303" y="1514"/>
                    </a:lnTo>
                    <a:lnTo>
                      <a:pt x="330" y="1526"/>
                    </a:lnTo>
                    <a:lnTo>
                      <a:pt x="359" y="1537"/>
                    </a:lnTo>
                    <a:lnTo>
                      <a:pt x="389" y="1549"/>
                    </a:lnTo>
                    <a:lnTo>
                      <a:pt x="420" y="1558"/>
                    </a:lnTo>
                    <a:lnTo>
                      <a:pt x="451" y="1566"/>
                    </a:lnTo>
                    <a:lnTo>
                      <a:pt x="476" y="1572"/>
                    </a:lnTo>
                    <a:lnTo>
                      <a:pt x="499" y="1574"/>
                    </a:lnTo>
                    <a:lnTo>
                      <a:pt x="493" y="1572"/>
                    </a:lnTo>
                    <a:lnTo>
                      <a:pt x="489" y="1572"/>
                    </a:lnTo>
                    <a:lnTo>
                      <a:pt x="483" y="1570"/>
                    </a:lnTo>
                    <a:lnTo>
                      <a:pt x="479" y="1568"/>
                    </a:lnTo>
                    <a:lnTo>
                      <a:pt x="476" y="1568"/>
                    </a:lnTo>
                    <a:lnTo>
                      <a:pt x="470" y="1566"/>
                    </a:lnTo>
                    <a:lnTo>
                      <a:pt x="466" y="1564"/>
                    </a:lnTo>
                    <a:lnTo>
                      <a:pt x="460" y="1564"/>
                    </a:lnTo>
                    <a:lnTo>
                      <a:pt x="449" y="1581"/>
                    </a:lnTo>
                    <a:lnTo>
                      <a:pt x="451" y="1600"/>
                    </a:lnTo>
                    <a:lnTo>
                      <a:pt x="453" y="1622"/>
                    </a:lnTo>
                    <a:lnTo>
                      <a:pt x="456" y="1639"/>
                    </a:lnTo>
                    <a:lnTo>
                      <a:pt x="460" y="1658"/>
                    </a:lnTo>
                    <a:lnTo>
                      <a:pt x="468" y="1675"/>
                    </a:lnTo>
                    <a:lnTo>
                      <a:pt x="476" y="1691"/>
                    </a:lnTo>
                    <a:lnTo>
                      <a:pt x="483" y="1708"/>
                    </a:lnTo>
                    <a:lnTo>
                      <a:pt x="493" y="1723"/>
                    </a:lnTo>
                    <a:lnTo>
                      <a:pt x="512" y="1752"/>
                    </a:lnTo>
                    <a:lnTo>
                      <a:pt x="533" y="1781"/>
                    </a:lnTo>
                    <a:lnTo>
                      <a:pt x="556" y="1808"/>
                    </a:lnTo>
                    <a:lnTo>
                      <a:pt x="577" y="1835"/>
                    </a:lnTo>
                    <a:lnTo>
                      <a:pt x="574" y="1833"/>
                    </a:lnTo>
                    <a:lnTo>
                      <a:pt x="568" y="1833"/>
                    </a:lnTo>
                    <a:lnTo>
                      <a:pt x="560" y="1835"/>
                    </a:lnTo>
                    <a:lnTo>
                      <a:pt x="552" y="1838"/>
                    </a:lnTo>
                    <a:lnTo>
                      <a:pt x="533" y="1850"/>
                    </a:lnTo>
                    <a:lnTo>
                      <a:pt x="510" y="1865"/>
                    </a:lnTo>
                    <a:lnTo>
                      <a:pt x="489" y="1883"/>
                    </a:lnTo>
                    <a:lnTo>
                      <a:pt x="466" y="1900"/>
                    </a:lnTo>
                    <a:lnTo>
                      <a:pt x="456" y="1906"/>
                    </a:lnTo>
                    <a:lnTo>
                      <a:pt x="447" y="1909"/>
                    </a:lnTo>
                    <a:lnTo>
                      <a:pt x="437" y="1913"/>
                    </a:lnTo>
                    <a:lnTo>
                      <a:pt x="430" y="1915"/>
                    </a:lnTo>
                    <a:lnTo>
                      <a:pt x="433" y="1915"/>
                    </a:lnTo>
                    <a:lnTo>
                      <a:pt x="435" y="1917"/>
                    </a:lnTo>
                    <a:lnTo>
                      <a:pt x="439" y="1919"/>
                    </a:lnTo>
                    <a:lnTo>
                      <a:pt x="443" y="1923"/>
                    </a:lnTo>
                    <a:lnTo>
                      <a:pt x="445" y="1927"/>
                    </a:lnTo>
                    <a:lnTo>
                      <a:pt x="447" y="1929"/>
                    </a:lnTo>
                    <a:lnTo>
                      <a:pt x="449" y="1931"/>
                    </a:lnTo>
                    <a:lnTo>
                      <a:pt x="449" y="1963"/>
                    </a:lnTo>
                    <a:lnTo>
                      <a:pt x="445" y="1967"/>
                    </a:lnTo>
                    <a:lnTo>
                      <a:pt x="441" y="1971"/>
                    </a:lnTo>
                    <a:lnTo>
                      <a:pt x="437" y="1975"/>
                    </a:lnTo>
                    <a:lnTo>
                      <a:pt x="431" y="1981"/>
                    </a:lnTo>
                    <a:lnTo>
                      <a:pt x="428" y="1986"/>
                    </a:lnTo>
                    <a:lnTo>
                      <a:pt x="426" y="1990"/>
                    </a:lnTo>
                    <a:lnTo>
                      <a:pt x="424" y="1994"/>
                    </a:lnTo>
                    <a:lnTo>
                      <a:pt x="424" y="2011"/>
                    </a:lnTo>
                    <a:lnTo>
                      <a:pt x="428" y="2023"/>
                    </a:lnTo>
                    <a:lnTo>
                      <a:pt x="435" y="2036"/>
                    </a:lnTo>
                    <a:lnTo>
                      <a:pt x="443" y="2048"/>
                    </a:lnTo>
                    <a:lnTo>
                      <a:pt x="455" y="2059"/>
                    </a:lnTo>
                    <a:lnTo>
                      <a:pt x="478" y="2082"/>
                    </a:lnTo>
                    <a:lnTo>
                      <a:pt x="501" y="2107"/>
                    </a:lnTo>
                    <a:lnTo>
                      <a:pt x="512" y="2119"/>
                    </a:lnTo>
                    <a:lnTo>
                      <a:pt x="520" y="2132"/>
                    </a:lnTo>
                    <a:lnTo>
                      <a:pt x="526" y="2146"/>
                    </a:lnTo>
                    <a:lnTo>
                      <a:pt x="529" y="2161"/>
                    </a:lnTo>
                    <a:lnTo>
                      <a:pt x="529" y="2178"/>
                    </a:lnTo>
                    <a:lnTo>
                      <a:pt x="526" y="2196"/>
                    </a:lnTo>
                    <a:lnTo>
                      <a:pt x="518" y="2213"/>
                    </a:lnTo>
                    <a:lnTo>
                      <a:pt x="504" y="2234"/>
                    </a:lnTo>
                    <a:lnTo>
                      <a:pt x="487" y="2215"/>
                    </a:lnTo>
                    <a:lnTo>
                      <a:pt x="468" y="2186"/>
                    </a:lnTo>
                    <a:lnTo>
                      <a:pt x="445" y="2153"/>
                    </a:lnTo>
                    <a:lnTo>
                      <a:pt x="420" y="2117"/>
                    </a:lnTo>
                    <a:lnTo>
                      <a:pt x="407" y="2100"/>
                    </a:lnTo>
                    <a:lnTo>
                      <a:pt x="393" y="2084"/>
                    </a:lnTo>
                    <a:lnTo>
                      <a:pt x="380" y="2069"/>
                    </a:lnTo>
                    <a:lnTo>
                      <a:pt x="368" y="2057"/>
                    </a:lnTo>
                    <a:lnTo>
                      <a:pt x="355" y="2048"/>
                    </a:lnTo>
                    <a:lnTo>
                      <a:pt x="343" y="2042"/>
                    </a:lnTo>
                    <a:lnTo>
                      <a:pt x="337" y="2040"/>
                    </a:lnTo>
                    <a:lnTo>
                      <a:pt x="332" y="2040"/>
                    </a:lnTo>
                    <a:lnTo>
                      <a:pt x="326" y="2040"/>
                    </a:lnTo>
                    <a:lnTo>
                      <a:pt x="320" y="2042"/>
                    </a:lnTo>
                    <a:lnTo>
                      <a:pt x="314" y="2050"/>
                    </a:lnTo>
                    <a:lnTo>
                      <a:pt x="314" y="2053"/>
                    </a:lnTo>
                    <a:lnTo>
                      <a:pt x="316" y="2059"/>
                    </a:lnTo>
                    <a:lnTo>
                      <a:pt x="316" y="2065"/>
                    </a:lnTo>
                    <a:lnTo>
                      <a:pt x="318" y="2071"/>
                    </a:lnTo>
                    <a:lnTo>
                      <a:pt x="318" y="2077"/>
                    </a:lnTo>
                    <a:lnTo>
                      <a:pt x="320" y="2082"/>
                    </a:lnTo>
                    <a:lnTo>
                      <a:pt x="320" y="2086"/>
                    </a:lnTo>
                    <a:lnTo>
                      <a:pt x="320" y="2090"/>
                    </a:lnTo>
                    <a:lnTo>
                      <a:pt x="343" y="2119"/>
                    </a:lnTo>
                    <a:lnTo>
                      <a:pt x="364" y="2151"/>
                    </a:lnTo>
                    <a:lnTo>
                      <a:pt x="385" y="2186"/>
                    </a:lnTo>
                    <a:lnTo>
                      <a:pt x="407" y="2220"/>
                    </a:lnTo>
                    <a:lnTo>
                      <a:pt x="426" y="2257"/>
                    </a:lnTo>
                    <a:lnTo>
                      <a:pt x="445" y="2295"/>
                    </a:lnTo>
                    <a:lnTo>
                      <a:pt x="464" y="2336"/>
                    </a:lnTo>
                    <a:lnTo>
                      <a:pt x="479" y="2374"/>
                    </a:lnTo>
                    <a:lnTo>
                      <a:pt x="497" y="2416"/>
                    </a:lnTo>
                    <a:lnTo>
                      <a:pt x="510" y="2457"/>
                    </a:lnTo>
                    <a:lnTo>
                      <a:pt x="522" y="2497"/>
                    </a:lnTo>
                    <a:lnTo>
                      <a:pt x="533" y="2537"/>
                    </a:lnTo>
                    <a:lnTo>
                      <a:pt x="541" y="2579"/>
                    </a:lnTo>
                    <a:lnTo>
                      <a:pt x="547" y="2618"/>
                    </a:lnTo>
                    <a:lnTo>
                      <a:pt x="551" y="2658"/>
                    </a:lnTo>
                    <a:lnTo>
                      <a:pt x="552" y="2695"/>
                    </a:lnTo>
                    <a:lnTo>
                      <a:pt x="545" y="2695"/>
                    </a:lnTo>
                    <a:lnTo>
                      <a:pt x="537" y="2693"/>
                    </a:lnTo>
                    <a:lnTo>
                      <a:pt x="531" y="2689"/>
                    </a:lnTo>
                    <a:lnTo>
                      <a:pt x="524" y="2683"/>
                    </a:lnTo>
                    <a:lnTo>
                      <a:pt x="510" y="2672"/>
                    </a:lnTo>
                    <a:lnTo>
                      <a:pt x="497" y="2654"/>
                    </a:lnTo>
                    <a:lnTo>
                      <a:pt x="483" y="2633"/>
                    </a:lnTo>
                    <a:lnTo>
                      <a:pt x="470" y="2608"/>
                    </a:lnTo>
                    <a:lnTo>
                      <a:pt x="458" y="2583"/>
                    </a:lnTo>
                    <a:lnTo>
                      <a:pt x="447" y="2556"/>
                    </a:lnTo>
                    <a:lnTo>
                      <a:pt x="428" y="2501"/>
                    </a:lnTo>
                    <a:lnTo>
                      <a:pt x="410" y="2447"/>
                    </a:lnTo>
                    <a:lnTo>
                      <a:pt x="397" y="2401"/>
                    </a:lnTo>
                    <a:lnTo>
                      <a:pt x="387" y="2368"/>
                    </a:lnTo>
                    <a:lnTo>
                      <a:pt x="380" y="2347"/>
                    </a:lnTo>
                    <a:lnTo>
                      <a:pt x="372" y="2324"/>
                    </a:lnTo>
                    <a:lnTo>
                      <a:pt x="360" y="2303"/>
                    </a:lnTo>
                    <a:lnTo>
                      <a:pt x="351" y="2282"/>
                    </a:lnTo>
                    <a:lnTo>
                      <a:pt x="326" y="2240"/>
                    </a:lnTo>
                    <a:lnTo>
                      <a:pt x="299" y="2199"/>
                    </a:lnTo>
                    <a:lnTo>
                      <a:pt x="274" y="2157"/>
                    </a:lnTo>
                    <a:lnTo>
                      <a:pt x="249" y="2117"/>
                    </a:lnTo>
                    <a:lnTo>
                      <a:pt x="238" y="2096"/>
                    </a:lnTo>
                    <a:lnTo>
                      <a:pt x="228" y="2077"/>
                    </a:lnTo>
                    <a:lnTo>
                      <a:pt x="218" y="2055"/>
                    </a:lnTo>
                    <a:lnTo>
                      <a:pt x="211" y="2034"/>
                    </a:lnTo>
                    <a:lnTo>
                      <a:pt x="203" y="2011"/>
                    </a:lnTo>
                    <a:lnTo>
                      <a:pt x="195" y="1986"/>
                    </a:lnTo>
                    <a:lnTo>
                      <a:pt x="188" y="1959"/>
                    </a:lnTo>
                    <a:lnTo>
                      <a:pt x="178" y="1933"/>
                    </a:lnTo>
                    <a:lnTo>
                      <a:pt x="169" y="1904"/>
                    </a:lnTo>
                    <a:lnTo>
                      <a:pt x="157" y="1879"/>
                    </a:lnTo>
                    <a:lnTo>
                      <a:pt x="145" y="1856"/>
                    </a:lnTo>
                    <a:lnTo>
                      <a:pt x="132" y="1835"/>
                    </a:lnTo>
                    <a:lnTo>
                      <a:pt x="124" y="1858"/>
                    </a:lnTo>
                    <a:lnTo>
                      <a:pt x="119" y="1883"/>
                    </a:lnTo>
                    <a:lnTo>
                      <a:pt x="113" y="1908"/>
                    </a:lnTo>
                    <a:lnTo>
                      <a:pt x="109" y="1934"/>
                    </a:lnTo>
                    <a:lnTo>
                      <a:pt x="105" y="1961"/>
                    </a:lnTo>
                    <a:lnTo>
                      <a:pt x="103" y="1990"/>
                    </a:lnTo>
                    <a:lnTo>
                      <a:pt x="103" y="2017"/>
                    </a:lnTo>
                    <a:lnTo>
                      <a:pt x="103" y="2046"/>
                    </a:lnTo>
                    <a:lnTo>
                      <a:pt x="105" y="2103"/>
                    </a:lnTo>
                    <a:lnTo>
                      <a:pt x="111" y="2157"/>
                    </a:lnTo>
                    <a:lnTo>
                      <a:pt x="115" y="2184"/>
                    </a:lnTo>
                    <a:lnTo>
                      <a:pt x="121" y="2209"/>
                    </a:lnTo>
                    <a:lnTo>
                      <a:pt x="126" y="2234"/>
                    </a:lnTo>
                    <a:lnTo>
                      <a:pt x="132" y="2257"/>
                    </a:lnTo>
                    <a:lnTo>
                      <a:pt x="132" y="2261"/>
                    </a:lnTo>
                    <a:lnTo>
                      <a:pt x="134" y="2267"/>
                    </a:lnTo>
                    <a:lnTo>
                      <a:pt x="136" y="2274"/>
                    </a:lnTo>
                    <a:lnTo>
                      <a:pt x="138" y="2282"/>
                    </a:lnTo>
                    <a:lnTo>
                      <a:pt x="140" y="2290"/>
                    </a:lnTo>
                    <a:lnTo>
                      <a:pt x="144" y="2299"/>
                    </a:lnTo>
                    <a:lnTo>
                      <a:pt x="144" y="2307"/>
                    </a:lnTo>
                    <a:lnTo>
                      <a:pt x="145" y="2313"/>
                    </a:lnTo>
                    <a:lnTo>
                      <a:pt x="155" y="2320"/>
                    </a:lnTo>
                    <a:lnTo>
                      <a:pt x="170" y="2332"/>
                    </a:lnTo>
                    <a:lnTo>
                      <a:pt x="188" y="2347"/>
                    </a:lnTo>
                    <a:lnTo>
                      <a:pt x="205" y="2363"/>
                    </a:lnTo>
                    <a:lnTo>
                      <a:pt x="220" y="2380"/>
                    </a:lnTo>
                    <a:lnTo>
                      <a:pt x="234" y="2395"/>
                    </a:lnTo>
                    <a:lnTo>
                      <a:pt x="240" y="2403"/>
                    </a:lnTo>
                    <a:lnTo>
                      <a:pt x="243" y="2411"/>
                    </a:lnTo>
                    <a:lnTo>
                      <a:pt x="247" y="2418"/>
                    </a:lnTo>
                    <a:lnTo>
                      <a:pt x="247" y="2424"/>
                    </a:lnTo>
                    <a:lnTo>
                      <a:pt x="268" y="2443"/>
                    </a:lnTo>
                    <a:lnTo>
                      <a:pt x="288" y="2464"/>
                    </a:lnTo>
                    <a:lnTo>
                      <a:pt x="307" y="2485"/>
                    </a:lnTo>
                    <a:lnTo>
                      <a:pt x="326" y="2508"/>
                    </a:lnTo>
                    <a:lnTo>
                      <a:pt x="362" y="2558"/>
                    </a:lnTo>
                    <a:lnTo>
                      <a:pt x="399" y="2610"/>
                    </a:lnTo>
                    <a:lnTo>
                      <a:pt x="433" y="2664"/>
                    </a:lnTo>
                    <a:lnTo>
                      <a:pt x="466" y="2716"/>
                    </a:lnTo>
                    <a:lnTo>
                      <a:pt x="501" y="2768"/>
                    </a:lnTo>
                    <a:lnTo>
                      <a:pt x="535" y="2814"/>
                    </a:lnTo>
                    <a:lnTo>
                      <a:pt x="526" y="2812"/>
                    </a:lnTo>
                    <a:lnTo>
                      <a:pt x="516" y="2808"/>
                    </a:lnTo>
                    <a:lnTo>
                      <a:pt x="504" y="2802"/>
                    </a:lnTo>
                    <a:lnTo>
                      <a:pt x="495" y="2794"/>
                    </a:lnTo>
                    <a:lnTo>
                      <a:pt x="485" y="2787"/>
                    </a:lnTo>
                    <a:lnTo>
                      <a:pt x="474" y="2781"/>
                    </a:lnTo>
                    <a:lnTo>
                      <a:pt x="464" y="2775"/>
                    </a:lnTo>
                    <a:lnTo>
                      <a:pt x="455" y="2775"/>
                    </a:lnTo>
                    <a:lnTo>
                      <a:pt x="451" y="2766"/>
                    </a:lnTo>
                    <a:lnTo>
                      <a:pt x="447" y="2760"/>
                    </a:lnTo>
                    <a:lnTo>
                      <a:pt x="441" y="2756"/>
                    </a:lnTo>
                    <a:lnTo>
                      <a:pt x="437" y="2752"/>
                    </a:lnTo>
                    <a:lnTo>
                      <a:pt x="431" y="2750"/>
                    </a:lnTo>
                    <a:lnTo>
                      <a:pt x="428" y="2748"/>
                    </a:lnTo>
                    <a:lnTo>
                      <a:pt x="424" y="2745"/>
                    </a:lnTo>
                    <a:lnTo>
                      <a:pt x="418" y="2743"/>
                    </a:lnTo>
                    <a:lnTo>
                      <a:pt x="393" y="2725"/>
                    </a:lnTo>
                    <a:lnTo>
                      <a:pt x="366" y="2706"/>
                    </a:lnTo>
                    <a:lnTo>
                      <a:pt x="341" y="2685"/>
                    </a:lnTo>
                    <a:lnTo>
                      <a:pt x="318" y="2660"/>
                    </a:lnTo>
                    <a:lnTo>
                      <a:pt x="270" y="2608"/>
                    </a:lnTo>
                    <a:lnTo>
                      <a:pt x="224" y="2551"/>
                    </a:lnTo>
                    <a:lnTo>
                      <a:pt x="178" y="2493"/>
                    </a:lnTo>
                    <a:lnTo>
                      <a:pt x="132" y="2439"/>
                    </a:lnTo>
                    <a:lnTo>
                      <a:pt x="107" y="2414"/>
                    </a:lnTo>
                    <a:lnTo>
                      <a:pt x="84" y="2391"/>
                    </a:lnTo>
                    <a:lnTo>
                      <a:pt x="59" y="2370"/>
                    </a:lnTo>
                    <a:lnTo>
                      <a:pt x="34" y="2353"/>
                    </a:lnTo>
                    <a:lnTo>
                      <a:pt x="34" y="2363"/>
                    </a:lnTo>
                    <a:lnTo>
                      <a:pt x="34" y="2374"/>
                    </a:lnTo>
                    <a:lnTo>
                      <a:pt x="34" y="2386"/>
                    </a:lnTo>
                    <a:lnTo>
                      <a:pt x="36" y="2397"/>
                    </a:lnTo>
                    <a:lnTo>
                      <a:pt x="36" y="2409"/>
                    </a:lnTo>
                    <a:lnTo>
                      <a:pt x="38" y="2420"/>
                    </a:lnTo>
                    <a:lnTo>
                      <a:pt x="38" y="2430"/>
                    </a:lnTo>
                    <a:lnTo>
                      <a:pt x="40" y="2439"/>
                    </a:lnTo>
                    <a:lnTo>
                      <a:pt x="28" y="2457"/>
                    </a:lnTo>
                    <a:lnTo>
                      <a:pt x="28" y="2520"/>
                    </a:lnTo>
                    <a:lnTo>
                      <a:pt x="48" y="2543"/>
                    </a:lnTo>
                    <a:lnTo>
                      <a:pt x="71" y="2566"/>
                    </a:lnTo>
                    <a:lnTo>
                      <a:pt x="94" y="2587"/>
                    </a:lnTo>
                    <a:lnTo>
                      <a:pt x="119" y="2608"/>
                    </a:lnTo>
                    <a:lnTo>
                      <a:pt x="144" y="2629"/>
                    </a:lnTo>
                    <a:lnTo>
                      <a:pt x="167" y="2650"/>
                    </a:lnTo>
                    <a:lnTo>
                      <a:pt x="188" y="2672"/>
                    </a:lnTo>
                    <a:lnTo>
                      <a:pt x="205" y="2695"/>
                    </a:lnTo>
                    <a:lnTo>
                      <a:pt x="224" y="2723"/>
                    </a:lnTo>
                    <a:lnTo>
                      <a:pt x="243" y="2750"/>
                    </a:lnTo>
                    <a:lnTo>
                      <a:pt x="264" y="2777"/>
                    </a:lnTo>
                    <a:lnTo>
                      <a:pt x="288" y="2802"/>
                    </a:lnTo>
                    <a:lnTo>
                      <a:pt x="311" y="2827"/>
                    </a:lnTo>
                    <a:lnTo>
                      <a:pt x="336" y="2850"/>
                    </a:lnTo>
                    <a:lnTo>
                      <a:pt x="360" y="2869"/>
                    </a:lnTo>
                    <a:lnTo>
                      <a:pt x="387" y="2887"/>
                    </a:lnTo>
                    <a:lnTo>
                      <a:pt x="399" y="2890"/>
                    </a:lnTo>
                    <a:lnTo>
                      <a:pt x="408" y="2898"/>
                    </a:lnTo>
                    <a:lnTo>
                      <a:pt x="418" y="2906"/>
                    </a:lnTo>
                    <a:lnTo>
                      <a:pt x="428" y="2913"/>
                    </a:lnTo>
                    <a:lnTo>
                      <a:pt x="447" y="2933"/>
                    </a:lnTo>
                    <a:lnTo>
                      <a:pt x="464" y="2954"/>
                    </a:lnTo>
                    <a:lnTo>
                      <a:pt x="483" y="2975"/>
                    </a:lnTo>
                    <a:lnTo>
                      <a:pt x="501" y="2994"/>
                    </a:lnTo>
                    <a:lnTo>
                      <a:pt x="510" y="3002"/>
                    </a:lnTo>
                    <a:lnTo>
                      <a:pt x="520" y="3009"/>
                    </a:lnTo>
                    <a:lnTo>
                      <a:pt x="531" y="3017"/>
                    </a:lnTo>
                    <a:lnTo>
                      <a:pt x="541" y="3021"/>
                    </a:lnTo>
                    <a:lnTo>
                      <a:pt x="549" y="3027"/>
                    </a:lnTo>
                    <a:lnTo>
                      <a:pt x="558" y="3032"/>
                    </a:lnTo>
                    <a:lnTo>
                      <a:pt x="570" y="3042"/>
                    </a:lnTo>
                    <a:lnTo>
                      <a:pt x="581" y="3052"/>
                    </a:lnTo>
                    <a:lnTo>
                      <a:pt x="595" y="3063"/>
                    </a:lnTo>
                    <a:lnTo>
                      <a:pt x="604" y="3073"/>
                    </a:lnTo>
                    <a:lnTo>
                      <a:pt x="614" y="3080"/>
                    </a:lnTo>
                    <a:lnTo>
                      <a:pt x="620" y="3088"/>
                    </a:lnTo>
                    <a:lnTo>
                      <a:pt x="0" y="3086"/>
                    </a:lnTo>
                    <a:lnTo>
                      <a:pt x="0" y="1232"/>
                    </a:lnTo>
                    <a:lnTo>
                      <a:pt x="71" y="1253"/>
                    </a:lnTo>
                    <a:lnTo>
                      <a:pt x="90" y="1241"/>
                    </a:lnTo>
                    <a:lnTo>
                      <a:pt x="111" y="1234"/>
                    </a:lnTo>
                    <a:lnTo>
                      <a:pt x="121" y="1232"/>
                    </a:lnTo>
                    <a:lnTo>
                      <a:pt x="132" y="1230"/>
                    </a:lnTo>
                    <a:lnTo>
                      <a:pt x="144" y="1230"/>
                    </a:lnTo>
                    <a:lnTo>
                      <a:pt x="153" y="1230"/>
                    </a:lnTo>
                    <a:lnTo>
                      <a:pt x="165" y="1232"/>
                    </a:lnTo>
                    <a:lnTo>
                      <a:pt x="174" y="1234"/>
                    </a:lnTo>
                    <a:lnTo>
                      <a:pt x="186" y="1238"/>
                    </a:lnTo>
                    <a:lnTo>
                      <a:pt x="195" y="1243"/>
                    </a:lnTo>
                    <a:lnTo>
                      <a:pt x="207" y="1249"/>
                    </a:lnTo>
                    <a:lnTo>
                      <a:pt x="217" y="1257"/>
                    </a:lnTo>
                    <a:lnTo>
                      <a:pt x="226" y="1266"/>
                    </a:lnTo>
                    <a:lnTo>
                      <a:pt x="236" y="1278"/>
                    </a:lnTo>
                    <a:lnTo>
                      <a:pt x="247" y="1278"/>
                    </a:lnTo>
                    <a:lnTo>
                      <a:pt x="255" y="1278"/>
                    </a:lnTo>
                    <a:lnTo>
                      <a:pt x="263" y="1278"/>
                    </a:lnTo>
                    <a:lnTo>
                      <a:pt x="270" y="1280"/>
                    </a:lnTo>
                    <a:lnTo>
                      <a:pt x="276" y="1282"/>
                    </a:lnTo>
                    <a:lnTo>
                      <a:pt x="284" y="1286"/>
                    </a:lnTo>
                    <a:lnTo>
                      <a:pt x="289" y="1289"/>
                    </a:lnTo>
                    <a:lnTo>
                      <a:pt x="295" y="1295"/>
                    </a:lnTo>
                    <a:close/>
                    <a:moveTo>
                      <a:pt x="1635" y="2879"/>
                    </a:moveTo>
                    <a:lnTo>
                      <a:pt x="1635" y="2942"/>
                    </a:lnTo>
                    <a:lnTo>
                      <a:pt x="1629" y="2948"/>
                    </a:lnTo>
                    <a:lnTo>
                      <a:pt x="1625" y="2952"/>
                    </a:lnTo>
                    <a:lnTo>
                      <a:pt x="1622" y="2958"/>
                    </a:lnTo>
                    <a:lnTo>
                      <a:pt x="1616" y="2961"/>
                    </a:lnTo>
                    <a:lnTo>
                      <a:pt x="1612" y="2963"/>
                    </a:lnTo>
                    <a:lnTo>
                      <a:pt x="1608" y="2967"/>
                    </a:lnTo>
                    <a:lnTo>
                      <a:pt x="1602" y="2971"/>
                    </a:lnTo>
                    <a:lnTo>
                      <a:pt x="1599" y="2973"/>
                    </a:lnTo>
                    <a:lnTo>
                      <a:pt x="1599" y="2971"/>
                    </a:lnTo>
                    <a:lnTo>
                      <a:pt x="1597" y="2967"/>
                    </a:lnTo>
                    <a:lnTo>
                      <a:pt x="1597" y="2961"/>
                    </a:lnTo>
                    <a:lnTo>
                      <a:pt x="1595" y="2958"/>
                    </a:lnTo>
                    <a:lnTo>
                      <a:pt x="1595" y="2952"/>
                    </a:lnTo>
                    <a:lnTo>
                      <a:pt x="1593" y="2946"/>
                    </a:lnTo>
                    <a:lnTo>
                      <a:pt x="1593" y="2940"/>
                    </a:lnTo>
                    <a:lnTo>
                      <a:pt x="1593" y="2935"/>
                    </a:lnTo>
                    <a:lnTo>
                      <a:pt x="1597" y="2927"/>
                    </a:lnTo>
                    <a:lnTo>
                      <a:pt x="1602" y="2921"/>
                    </a:lnTo>
                    <a:lnTo>
                      <a:pt x="1606" y="2913"/>
                    </a:lnTo>
                    <a:lnTo>
                      <a:pt x="1612" y="2906"/>
                    </a:lnTo>
                    <a:lnTo>
                      <a:pt x="1616" y="2898"/>
                    </a:lnTo>
                    <a:lnTo>
                      <a:pt x="1622" y="2892"/>
                    </a:lnTo>
                    <a:lnTo>
                      <a:pt x="1627" y="2885"/>
                    </a:lnTo>
                    <a:lnTo>
                      <a:pt x="1635" y="2879"/>
                    </a:lnTo>
                    <a:close/>
                    <a:moveTo>
                      <a:pt x="1568" y="2854"/>
                    </a:moveTo>
                    <a:lnTo>
                      <a:pt x="1566" y="2869"/>
                    </a:lnTo>
                    <a:lnTo>
                      <a:pt x="1564" y="2883"/>
                    </a:lnTo>
                    <a:lnTo>
                      <a:pt x="1562" y="2896"/>
                    </a:lnTo>
                    <a:lnTo>
                      <a:pt x="1558" y="2910"/>
                    </a:lnTo>
                    <a:lnTo>
                      <a:pt x="1554" y="2921"/>
                    </a:lnTo>
                    <a:lnTo>
                      <a:pt x="1552" y="2935"/>
                    </a:lnTo>
                    <a:lnTo>
                      <a:pt x="1549" y="2946"/>
                    </a:lnTo>
                    <a:lnTo>
                      <a:pt x="1549" y="2958"/>
                    </a:lnTo>
                    <a:lnTo>
                      <a:pt x="1541" y="2944"/>
                    </a:lnTo>
                    <a:lnTo>
                      <a:pt x="1535" y="2931"/>
                    </a:lnTo>
                    <a:lnTo>
                      <a:pt x="1533" y="2913"/>
                    </a:lnTo>
                    <a:lnTo>
                      <a:pt x="1531" y="2896"/>
                    </a:lnTo>
                    <a:lnTo>
                      <a:pt x="1529" y="2879"/>
                    </a:lnTo>
                    <a:lnTo>
                      <a:pt x="1529" y="2864"/>
                    </a:lnTo>
                    <a:lnTo>
                      <a:pt x="1531" y="2846"/>
                    </a:lnTo>
                    <a:lnTo>
                      <a:pt x="1531" y="2831"/>
                    </a:lnTo>
                    <a:lnTo>
                      <a:pt x="1533" y="2837"/>
                    </a:lnTo>
                    <a:lnTo>
                      <a:pt x="1535" y="2844"/>
                    </a:lnTo>
                    <a:lnTo>
                      <a:pt x="1535" y="2854"/>
                    </a:lnTo>
                    <a:lnTo>
                      <a:pt x="1537" y="2862"/>
                    </a:lnTo>
                    <a:lnTo>
                      <a:pt x="1539" y="2871"/>
                    </a:lnTo>
                    <a:lnTo>
                      <a:pt x="1539" y="2879"/>
                    </a:lnTo>
                    <a:lnTo>
                      <a:pt x="1541" y="2887"/>
                    </a:lnTo>
                    <a:lnTo>
                      <a:pt x="1543" y="2894"/>
                    </a:lnTo>
                    <a:lnTo>
                      <a:pt x="1545" y="2890"/>
                    </a:lnTo>
                    <a:lnTo>
                      <a:pt x="1549" y="2887"/>
                    </a:lnTo>
                    <a:lnTo>
                      <a:pt x="1552" y="2881"/>
                    </a:lnTo>
                    <a:lnTo>
                      <a:pt x="1554" y="2875"/>
                    </a:lnTo>
                    <a:lnTo>
                      <a:pt x="1558" y="2869"/>
                    </a:lnTo>
                    <a:lnTo>
                      <a:pt x="1562" y="2864"/>
                    </a:lnTo>
                    <a:lnTo>
                      <a:pt x="1564" y="2858"/>
                    </a:lnTo>
                    <a:lnTo>
                      <a:pt x="1568" y="2854"/>
                    </a:lnTo>
                    <a:lnTo>
                      <a:pt x="1568" y="2856"/>
                    </a:lnTo>
                    <a:lnTo>
                      <a:pt x="1568" y="2860"/>
                    </a:lnTo>
                    <a:lnTo>
                      <a:pt x="1570" y="2864"/>
                    </a:lnTo>
                    <a:lnTo>
                      <a:pt x="1572" y="2865"/>
                    </a:lnTo>
                    <a:lnTo>
                      <a:pt x="1572" y="2869"/>
                    </a:lnTo>
                    <a:lnTo>
                      <a:pt x="1572" y="2867"/>
                    </a:lnTo>
                    <a:lnTo>
                      <a:pt x="1570" y="2864"/>
                    </a:lnTo>
                    <a:lnTo>
                      <a:pt x="1568" y="2854"/>
                    </a:lnTo>
                    <a:close/>
                    <a:moveTo>
                      <a:pt x="1501" y="2823"/>
                    </a:moveTo>
                    <a:lnTo>
                      <a:pt x="1501" y="2831"/>
                    </a:lnTo>
                    <a:lnTo>
                      <a:pt x="1501" y="2837"/>
                    </a:lnTo>
                    <a:lnTo>
                      <a:pt x="1501" y="2840"/>
                    </a:lnTo>
                    <a:lnTo>
                      <a:pt x="1501" y="2846"/>
                    </a:lnTo>
                    <a:lnTo>
                      <a:pt x="1501" y="2848"/>
                    </a:lnTo>
                    <a:lnTo>
                      <a:pt x="1501" y="2852"/>
                    </a:lnTo>
                    <a:lnTo>
                      <a:pt x="1497" y="2858"/>
                    </a:lnTo>
                    <a:lnTo>
                      <a:pt x="1495" y="2862"/>
                    </a:lnTo>
                    <a:lnTo>
                      <a:pt x="1493" y="2869"/>
                    </a:lnTo>
                    <a:lnTo>
                      <a:pt x="1493" y="2875"/>
                    </a:lnTo>
                    <a:lnTo>
                      <a:pt x="1491" y="2881"/>
                    </a:lnTo>
                    <a:lnTo>
                      <a:pt x="1491" y="2887"/>
                    </a:lnTo>
                    <a:lnTo>
                      <a:pt x="1489" y="2892"/>
                    </a:lnTo>
                    <a:lnTo>
                      <a:pt x="1489" y="2898"/>
                    </a:lnTo>
                    <a:lnTo>
                      <a:pt x="1487" y="2904"/>
                    </a:lnTo>
                    <a:lnTo>
                      <a:pt x="1487" y="2910"/>
                    </a:lnTo>
                    <a:lnTo>
                      <a:pt x="1426" y="2839"/>
                    </a:lnTo>
                    <a:lnTo>
                      <a:pt x="1414" y="2837"/>
                    </a:lnTo>
                    <a:lnTo>
                      <a:pt x="1403" y="2835"/>
                    </a:lnTo>
                    <a:lnTo>
                      <a:pt x="1391" y="2831"/>
                    </a:lnTo>
                    <a:lnTo>
                      <a:pt x="1378" y="2825"/>
                    </a:lnTo>
                    <a:lnTo>
                      <a:pt x="1366" y="2817"/>
                    </a:lnTo>
                    <a:lnTo>
                      <a:pt x="1355" y="2812"/>
                    </a:lnTo>
                    <a:lnTo>
                      <a:pt x="1345" y="2806"/>
                    </a:lnTo>
                    <a:lnTo>
                      <a:pt x="1336" y="2798"/>
                    </a:lnTo>
                    <a:lnTo>
                      <a:pt x="1345" y="2794"/>
                    </a:lnTo>
                    <a:lnTo>
                      <a:pt x="1355" y="2791"/>
                    </a:lnTo>
                    <a:lnTo>
                      <a:pt x="1362" y="2789"/>
                    </a:lnTo>
                    <a:lnTo>
                      <a:pt x="1370" y="2789"/>
                    </a:lnTo>
                    <a:lnTo>
                      <a:pt x="1378" y="2791"/>
                    </a:lnTo>
                    <a:lnTo>
                      <a:pt x="1384" y="2793"/>
                    </a:lnTo>
                    <a:lnTo>
                      <a:pt x="1391" y="2796"/>
                    </a:lnTo>
                    <a:lnTo>
                      <a:pt x="1397" y="2800"/>
                    </a:lnTo>
                    <a:lnTo>
                      <a:pt x="1407" y="2812"/>
                    </a:lnTo>
                    <a:lnTo>
                      <a:pt x="1418" y="2825"/>
                    </a:lnTo>
                    <a:lnTo>
                      <a:pt x="1428" y="2839"/>
                    </a:lnTo>
                    <a:lnTo>
                      <a:pt x="1439" y="2854"/>
                    </a:lnTo>
                    <a:lnTo>
                      <a:pt x="1439" y="2846"/>
                    </a:lnTo>
                    <a:lnTo>
                      <a:pt x="1439" y="2837"/>
                    </a:lnTo>
                    <a:lnTo>
                      <a:pt x="1437" y="2829"/>
                    </a:lnTo>
                    <a:lnTo>
                      <a:pt x="1437" y="2823"/>
                    </a:lnTo>
                    <a:lnTo>
                      <a:pt x="1437" y="2816"/>
                    </a:lnTo>
                    <a:lnTo>
                      <a:pt x="1437" y="2808"/>
                    </a:lnTo>
                    <a:lnTo>
                      <a:pt x="1437" y="2800"/>
                    </a:lnTo>
                    <a:lnTo>
                      <a:pt x="1439" y="2791"/>
                    </a:lnTo>
                    <a:lnTo>
                      <a:pt x="1441" y="2793"/>
                    </a:lnTo>
                    <a:lnTo>
                      <a:pt x="1445" y="2794"/>
                    </a:lnTo>
                    <a:lnTo>
                      <a:pt x="1449" y="2796"/>
                    </a:lnTo>
                    <a:lnTo>
                      <a:pt x="1455" y="2800"/>
                    </a:lnTo>
                    <a:lnTo>
                      <a:pt x="1458" y="2804"/>
                    </a:lnTo>
                    <a:lnTo>
                      <a:pt x="1462" y="2808"/>
                    </a:lnTo>
                    <a:lnTo>
                      <a:pt x="1466" y="2812"/>
                    </a:lnTo>
                    <a:lnTo>
                      <a:pt x="1470" y="2816"/>
                    </a:lnTo>
                    <a:lnTo>
                      <a:pt x="1474" y="2816"/>
                    </a:lnTo>
                    <a:lnTo>
                      <a:pt x="1480" y="2816"/>
                    </a:lnTo>
                    <a:lnTo>
                      <a:pt x="1485" y="2816"/>
                    </a:lnTo>
                    <a:lnTo>
                      <a:pt x="1489" y="2816"/>
                    </a:lnTo>
                    <a:lnTo>
                      <a:pt x="1493" y="2817"/>
                    </a:lnTo>
                    <a:lnTo>
                      <a:pt x="1497" y="2817"/>
                    </a:lnTo>
                    <a:lnTo>
                      <a:pt x="1499" y="2819"/>
                    </a:lnTo>
                    <a:lnTo>
                      <a:pt x="1501" y="2823"/>
                    </a:lnTo>
                    <a:close/>
                    <a:moveTo>
                      <a:pt x="1291" y="2800"/>
                    </a:moveTo>
                    <a:lnTo>
                      <a:pt x="1301" y="2812"/>
                    </a:lnTo>
                    <a:lnTo>
                      <a:pt x="1313" y="2827"/>
                    </a:lnTo>
                    <a:lnTo>
                      <a:pt x="1324" y="2840"/>
                    </a:lnTo>
                    <a:lnTo>
                      <a:pt x="1336" y="2854"/>
                    </a:lnTo>
                    <a:lnTo>
                      <a:pt x="1349" y="2867"/>
                    </a:lnTo>
                    <a:lnTo>
                      <a:pt x="1362" y="2877"/>
                    </a:lnTo>
                    <a:lnTo>
                      <a:pt x="1368" y="2881"/>
                    </a:lnTo>
                    <a:lnTo>
                      <a:pt x="1376" y="2883"/>
                    </a:lnTo>
                    <a:lnTo>
                      <a:pt x="1384" y="2885"/>
                    </a:lnTo>
                    <a:lnTo>
                      <a:pt x="1389" y="2887"/>
                    </a:lnTo>
                    <a:lnTo>
                      <a:pt x="1391" y="2898"/>
                    </a:lnTo>
                    <a:lnTo>
                      <a:pt x="1393" y="2913"/>
                    </a:lnTo>
                    <a:lnTo>
                      <a:pt x="1399" y="2927"/>
                    </a:lnTo>
                    <a:lnTo>
                      <a:pt x="1405" y="2942"/>
                    </a:lnTo>
                    <a:lnTo>
                      <a:pt x="1422" y="2975"/>
                    </a:lnTo>
                    <a:lnTo>
                      <a:pt x="1443" y="3006"/>
                    </a:lnTo>
                    <a:lnTo>
                      <a:pt x="1466" y="3034"/>
                    </a:lnTo>
                    <a:lnTo>
                      <a:pt x="1489" y="3057"/>
                    </a:lnTo>
                    <a:lnTo>
                      <a:pt x="1501" y="3065"/>
                    </a:lnTo>
                    <a:lnTo>
                      <a:pt x="1512" y="3071"/>
                    </a:lnTo>
                    <a:lnTo>
                      <a:pt x="1522" y="3077"/>
                    </a:lnTo>
                    <a:lnTo>
                      <a:pt x="1529" y="3077"/>
                    </a:lnTo>
                    <a:lnTo>
                      <a:pt x="1512" y="3052"/>
                    </a:lnTo>
                    <a:lnTo>
                      <a:pt x="1495" y="3025"/>
                    </a:lnTo>
                    <a:lnTo>
                      <a:pt x="1476" y="2996"/>
                    </a:lnTo>
                    <a:lnTo>
                      <a:pt x="1457" y="2969"/>
                    </a:lnTo>
                    <a:lnTo>
                      <a:pt x="1437" y="2942"/>
                    </a:lnTo>
                    <a:lnTo>
                      <a:pt x="1418" y="2917"/>
                    </a:lnTo>
                    <a:lnTo>
                      <a:pt x="1407" y="2906"/>
                    </a:lnTo>
                    <a:lnTo>
                      <a:pt x="1395" y="2896"/>
                    </a:lnTo>
                    <a:lnTo>
                      <a:pt x="1384" y="2887"/>
                    </a:lnTo>
                    <a:lnTo>
                      <a:pt x="1372" y="2879"/>
                    </a:lnTo>
                    <a:lnTo>
                      <a:pt x="1364" y="2875"/>
                    </a:lnTo>
                    <a:lnTo>
                      <a:pt x="1357" y="2871"/>
                    </a:lnTo>
                    <a:lnTo>
                      <a:pt x="1351" y="2865"/>
                    </a:lnTo>
                    <a:lnTo>
                      <a:pt x="1343" y="2860"/>
                    </a:lnTo>
                    <a:lnTo>
                      <a:pt x="1338" y="2854"/>
                    </a:lnTo>
                    <a:lnTo>
                      <a:pt x="1330" y="2846"/>
                    </a:lnTo>
                    <a:lnTo>
                      <a:pt x="1324" y="2839"/>
                    </a:lnTo>
                    <a:lnTo>
                      <a:pt x="1316" y="2831"/>
                    </a:lnTo>
                    <a:lnTo>
                      <a:pt x="1322" y="2854"/>
                    </a:lnTo>
                    <a:lnTo>
                      <a:pt x="1332" y="2873"/>
                    </a:lnTo>
                    <a:lnTo>
                      <a:pt x="1343" y="2890"/>
                    </a:lnTo>
                    <a:lnTo>
                      <a:pt x="1357" y="2908"/>
                    </a:lnTo>
                    <a:lnTo>
                      <a:pt x="1370" y="2925"/>
                    </a:lnTo>
                    <a:lnTo>
                      <a:pt x="1382" y="2940"/>
                    </a:lnTo>
                    <a:lnTo>
                      <a:pt x="1393" y="2956"/>
                    </a:lnTo>
                    <a:lnTo>
                      <a:pt x="1403" y="2973"/>
                    </a:lnTo>
                    <a:lnTo>
                      <a:pt x="1395" y="2977"/>
                    </a:lnTo>
                    <a:lnTo>
                      <a:pt x="1387" y="2975"/>
                    </a:lnTo>
                    <a:lnTo>
                      <a:pt x="1378" y="2971"/>
                    </a:lnTo>
                    <a:lnTo>
                      <a:pt x="1370" y="2963"/>
                    </a:lnTo>
                    <a:lnTo>
                      <a:pt x="1361" y="2954"/>
                    </a:lnTo>
                    <a:lnTo>
                      <a:pt x="1353" y="2942"/>
                    </a:lnTo>
                    <a:lnTo>
                      <a:pt x="1343" y="2929"/>
                    </a:lnTo>
                    <a:lnTo>
                      <a:pt x="1336" y="2913"/>
                    </a:lnTo>
                    <a:lnTo>
                      <a:pt x="1320" y="2881"/>
                    </a:lnTo>
                    <a:lnTo>
                      <a:pt x="1307" y="2850"/>
                    </a:lnTo>
                    <a:lnTo>
                      <a:pt x="1297" y="2821"/>
                    </a:lnTo>
                    <a:lnTo>
                      <a:pt x="1291" y="2800"/>
                    </a:lnTo>
                    <a:close/>
                    <a:moveTo>
                      <a:pt x="1188" y="2768"/>
                    </a:moveTo>
                    <a:lnTo>
                      <a:pt x="1172" y="2806"/>
                    </a:lnTo>
                    <a:lnTo>
                      <a:pt x="1161" y="2839"/>
                    </a:lnTo>
                    <a:lnTo>
                      <a:pt x="1155" y="2867"/>
                    </a:lnTo>
                    <a:lnTo>
                      <a:pt x="1151" y="2894"/>
                    </a:lnTo>
                    <a:lnTo>
                      <a:pt x="1149" y="2921"/>
                    </a:lnTo>
                    <a:lnTo>
                      <a:pt x="1151" y="2950"/>
                    </a:lnTo>
                    <a:lnTo>
                      <a:pt x="1155" y="2983"/>
                    </a:lnTo>
                    <a:lnTo>
                      <a:pt x="1159" y="3021"/>
                    </a:lnTo>
                    <a:lnTo>
                      <a:pt x="1159" y="3036"/>
                    </a:lnTo>
                    <a:lnTo>
                      <a:pt x="1146" y="3054"/>
                    </a:lnTo>
                    <a:lnTo>
                      <a:pt x="1151" y="3055"/>
                    </a:lnTo>
                    <a:lnTo>
                      <a:pt x="1157" y="3059"/>
                    </a:lnTo>
                    <a:lnTo>
                      <a:pt x="1163" y="3061"/>
                    </a:lnTo>
                    <a:lnTo>
                      <a:pt x="1167" y="3065"/>
                    </a:lnTo>
                    <a:lnTo>
                      <a:pt x="1172" y="3067"/>
                    </a:lnTo>
                    <a:lnTo>
                      <a:pt x="1178" y="3067"/>
                    </a:lnTo>
                    <a:lnTo>
                      <a:pt x="1184" y="3069"/>
                    </a:lnTo>
                    <a:lnTo>
                      <a:pt x="1188" y="3069"/>
                    </a:lnTo>
                    <a:lnTo>
                      <a:pt x="1199" y="3052"/>
                    </a:lnTo>
                    <a:lnTo>
                      <a:pt x="1209" y="3034"/>
                    </a:lnTo>
                    <a:lnTo>
                      <a:pt x="1217" y="3017"/>
                    </a:lnTo>
                    <a:lnTo>
                      <a:pt x="1222" y="2998"/>
                    </a:lnTo>
                    <a:lnTo>
                      <a:pt x="1226" y="2979"/>
                    </a:lnTo>
                    <a:lnTo>
                      <a:pt x="1228" y="2960"/>
                    </a:lnTo>
                    <a:lnTo>
                      <a:pt x="1228" y="2940"/>
                    </a:lnTo>
                    <a:lnTo>
                      <a:pt x="1228" y="2919"/>
                    </a:lnTo>
                    <a:lnTo>
                      <a:pt x="1226" y="2879"/>
                    </a:lnTo>
                    <a:lnTo>
                      <a:pt x="1224" y="2839"/>
                    </a:lnTo>
                    <a:lnTo>
                      <a:pt x="1220" y="2798"/>
                    </a:lnTo>
                    <a:lnTo>
                      <a:pt x="1218" y="2760"/>
                    </a:lnTo>
                    <a:lnTo>
                      <a:pt x="1213" y="2760"/>
                    </a:lnTo>
                    <a:lnTo>
                      <a:pt x="1205" y="2760"/>
                    </a:lnTo>
                    <a:lnTo>
                      <a:pt x="1199" y="2762"/>
                    </a:lnTo>
                    <a:lnTo>
                      <a:pt x="1195" y="2764"/>
                    </a:lnTo>
                    <a:lnTo>
                      <a:pt x="1192" y="2764"/>
                    </a:lnTo>
                    <a:lnTo>
                      <a:pt x="1188" y="2766"/>
                    </a:lnTo>
                    <a:lnTo>
                      <a:pt x="1188" y="276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4F4F"/>
                  </a:gs>
                  <a:gs pos="100000">
                    <a:srgbClr val="777777"/>
                  </a:gs>
                </a:gsLst>
                <a:lin ang="5400000" scaled="1"/>
              </a:gra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04" name="Text Box 145"/>
          <p:cNvSpPr txBox="1">
            <a:spLocks noChangeArrowheads="1"/>
          </p:cNvSpPr>
          <p:nvPr/>
        </p:nvSpPr>
        <p:spPr bwMode="auto">
          <a:xfrm>
            <a:off x="3132138" y="4481513"/>
            <a:ext cx="2447925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2880" tIns="54864" rIns="182880" bIns="54864">
            <a:spAutoFit/>
          </a:bodyPr>
          <a:lstStyle/>
          <a:p>
            <a:pPr algn="ctr" eaLnBrk="0" hangingPunct="0"/>
            <a:r>
              <a:rPr lang="en-US" sz="1400"/>
              <a:t>Client</a:t>
            </a:r>
            <a:r>
              <a:rPr lang="en-US" sz="1400" b="0"/>
              <a:t> and </a:t>
            </a:r>
            <a:r>
              <a:rPr lang="en-US" sz="1400"/>
              <a:t>Server</a:t>
            </a:r>
            <a:r>
              <a:rPr lang="en-US" sz="1400" b="0"/>
              <a:t> are using PKI certificates to authenticate to each other</a:t>
            </a:r>
          </a:p>
        </p:txBody>
      </p:sp>
      <p:sp>
        <p:nvSpPr>
          <p:cNvPr id="33805" name="Text Box 173"/>
          <p:cNvSpPr txBox="1">
            <a:spLocks noChangeArrowheads="1"/>
          </p:cNvSpPr>
          <p:nvPr/>
        </p:nvSpPr>
        <p:spPr bwMode="auto">
          <a:xfrm>
            <a:off x="611188" y="785813"/>
            <a:ext cx="1565275" cy="385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tIns="54864" rIns="182880" bIns="54864">
            <a:spAutoFit/>
          </a:bodyPr>
          <a:lstStyle/>
          <a:p>
            <a:pPr eaLnBrk="0" hangingPunct="0"/>
            <a:r>
              <a:rPr lang="en-US" sz="1800"/>
              <a:t>Web Browser</a:t>
            </a:r>
          </a:p>
        </p:txBody>
      </p:sp>
      <p:sp>
        <p:nvSpPr>
          <p:cNvPr id="33806" name="Text Box 174"/>
          <p:cNvSpPr txBox="1">
            <a:spLocks noChangeArrowheads="1"/>
          </p:cNvSpPr>
          <p:nvPr/>
        </p:nvSpPr>
        <p:spPr bwMode="auto">
          <a:xfrm>
            <a:off x="7092950" y="831850"/>
            <a:ext cx="1398588" cy="385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tIns="54864" rIns="182880" bIns="54864">
            <a:spAutoFit/>
          </a:bodyPr>
          <a:lstStyle/>
          <a:p>
            <a:pPr eaLnBrk="0" hangingPunct="0"/>
            <a:r>
              <a:rPr lang="en-US" sz="1800"/>
              <a:t>Web Server</a:t>
            </a:r>
          </a:p>
        </p:txBody>
      </p:sp>
      <p:sp>
        <p:nvSpPr>
          <p:cNvPr id="33807" name="AutoShape 175"/>
          <p:cNvSpPr>
            <a:spLocks noChangeArrowheads="1"/>
          </p:cNvSpPr>
          <p:nvPr/>
        </p:nvSpPr>
        <p:spPr bwMode="auto">
          <a:xfrm>
            <a:off x="252413" y="5035550"/>
            <a:ext cx="2305050" cy="1006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66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SSL with Mutual Authentication </a:t>
            </a:r>
            <a:br>
              <a:rPr lang="en-US" sz="1600"/>
            </a:br>
            <a:r>
              <a:rPr lang="en-US" sz="1600"/>
              <a:t>(only available in SSLv3)</a:t>
            </a:r>
          </a:p>
        </p:txBody>
      </p:sp>
      <p:sp>
        <p:nvSpPr>
          <p:cNvPr id="33808" name="Line 177"/>
          <p:cNvSpPr>
            <a:spLocks noChangeShapeType="1"/>
          </p:cNvSpPr>
          <p:nvPr/>
        </p:nvSpPr>
        <p:spPr bwMode="auto">
          <a:xfrm>
            <a:off x="468313" y="3594100"/>
            <a:ext cx="8210550" cy="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33809" name="Rectangle 178"/>
          <p:cNvSpPr>
            <a:spLocks noChangeArrowheads="1"/>
          </p:cNvSpPr>
          <p:nvPr/>
        </p:nvSpPr>
        <p:spPr bwMode="auto">
          <a:xfrm>
            <a:off x="468313" y="1146175"/>
            <a:ext cx="8210550" cy="23749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0">
              <a:latin typeface="Times" pitchFamily="18" charset="0"/>
            </a:endParaRPr>
          </a:p>
        </p:txBody>
      </p:sp>
      <p:grpSp>
        <p:nvGrpSpPr>
          <p:cNvPr id="33810" name="Group 179"/>
          <p:cNvGrpSpPr>
            <a:grpSpLocks/>
          </p:cNvGrpSpPr>
          <p:nvPr/>
        </p:nvGrpSpPr>
        <p:grpSpPr bwMode="auto">
          <a:xfrm>
            <a:off x="6299200" y="1481138"/>
            <a:ext cx="865188" cy="720725"/>
            <a:chOff x="2105" y="3009"/>
            <a:chExt cx="815" cy="575"/>
          </a:xfrm>
        </p:grpSpPr>
        <p:sp>
          <p:nvSpPr>
            <p:cNvPr id="180404" name="AutoShape 180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6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chemeClr val="bg1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grpSp>
          <p:nvGrpSpPr>
            <p:cNvPr id="33923" name="Group 181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33924" name="Group 182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33926" name="AutoShape 183"/>
                <p:cNvSpPr>
                  <a:spLocks noChangeArrowheads="1"/>
                </p:cNvSpPr>
                <p:nvPr/>
              </p:nvSpPr>
              <p:spPr bwMode="auto">
                <a:xfrm rot="-6828994">
                  <a:off x="1893" y="3762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33927" name="AutoShape 184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2" y="3762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BABADD"/>
                    </a:gs>
                    <a:gs pos="100000">
                      <a:srgbClr val="333399"/>
                    </a:gs>
                  </a:gsLst>
                  <a:lin ang="5400000" scaled="1"/>
                </a:gradFill>
                <a:ln w="317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CECECE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rgbClr val="663399"/>
                    </a:buClr>
                    <a:buSzPct val="65000"/>
                    <a:buFont typeface="Wingdings" pitchFamily="2" charset="2"/>
                    <a:buNone/>
                  </a:pPr>
                  <a:endParaRPr lang="en-US"/>
                </a:p>
              </p:txBody>
            </p:sp>
          </p:grpSp>
          <p:sp>
            <p:nvSpPr>
              <p:cNvPr id="33925" name="AutoShape 185"/>
              <p:cNvSpPr>
                <a:spLocks noChangeArrowheads="1"/>
              </p:cNvSpPr>
              <p:nvPr/>
            </p:nvSpPr>
            <p:spPr bwMode="auto">
              <a:xfrm>
                <a:off x="1821" y="3594"/>
                <a:ext cx="192" cy="195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sp>
        <p:nvSpPr>
          <p:cNvPr id="33811" name="AutoShape 187"/>
          <p:cNvSpPr>
            <a:spLocks noChangeArrowheads="1"/>
          </p:cNvSpPr>
          <p:nvPr/>
        </p:nvSpPr>
        <p:spPr bwMode="auto">
          <a:xfrm>
            <a:off x="2627313" y="2708275"/>
            <a:ext cx="3311525" cy="669925"/>
          </a:xfrm>
          <a:prstGeom prst="leftRightArrow">
            <a:avLst>
              <a:gd name="adj1" fmla="val 45972"/>
              <a:gd name="adj2" fmla="val 83186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 eaLnBrk="0" hangingPunct="0"/>
            <a:r>
              <a:rPr lang="en-US" sz="1600"/>
              <a:t>2. SSL Encryption</a:t>
            </a:r>
          </a:p>
        </p:txBody>
      </p:sp>
      <p:sp>
        <p:nvSpPr>
          <p:cNvPr id="33812" name="Text Box 188"/>
          <p:cNvSpPr txBox="1">
            <a:spLocks noChangeArrowheads="1"/>
          </p:cNvSpPr>
          <p:nvPr/>
        </p:nvSpPr>
        <p:spPr bwMode="auto">
          <a:xfrm>
            <a:off x="1576388" y="1401763"/>
            <a:ext cx="1206500" cy="536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tIns="54864" rIns="182880" bIns="54864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FF0000"/>
                </a:solidFill>
              </a:rPr>
              <a:t>Anonymous</a:t>
            </a:r>
          </a:p>
          <a:p>
            <a:pPr algn="ctr" eaLnBrk="0" hangingPunct="0"/>
            <a:endParaRPr lang="en-US" sz="1400">
              <a:solidFill>
                <a:schemeClr val="accent2"/>
              </a:solidFill>
            </a:endParaRPr>
          </a:p>
        </p:txBody>
      </p:sp>
      <p:grpSp>
        <p:nvGrpSpPr>
          <p:cNvPr id="33813" name="Group 189"/>
          <p:cNvGrpSpPr>
            <a:grpSpLocks/>
          </p:cNvGrpSpPr>
          <p:nvPr/>
        </p:nvGrpSpPr>
        <p:grpSpPr bwMode="auto">
          <a:xfrm>
            <a:off x="539750" y="1504950"/>
            <a:ext cx="938213" cy="898525"/>
            <a:chOff x="249" y="3067"/>
            <a:chExt cx="665" cy="639"/>
          </a:xfrm>
        </p:grpSpPr>
        <p:grpSp>
          <p:nvGrpSpPr>
            <p:cNvPr id="33879" name="Group 190"/>
            <p:cNvGrpSpPr>
              <a:grpSpLocks/>
            </p:cNvGrpSpPr>
            <p:nvPr/>
          </p:nvGrpSpPr>
          <p:grpSpPr bwMode="auto">
            <a:xfrm>
              <a:off x="385" y="3067"/>
              <a:ext cx="529" cy="537"/>
              <a:chOff x="446" y="3215"/>
              <a:chExt cx="529" cy="537"/>
            </a:xfrm>
          </p:grpSpPr>
          <p:sp>
            <p:nvSpPr>
              <p:cNvPr id="33891" name="Freeform 191"/>
              <p:cNvSpPr>
                <a:spLocks/>
              </p:cNvSpPr>
              <p:nvPr/>
            </p:nvSpPr>
            <p:spPr bwMode="auto">
              <a:xfrm>
                <a:off x="446" y="3597"/>
                <a:ext cx="368" cy="155"/>
              </a:xfrm>
              <a:custGeom>
                <a:avLst/>
                <a:gdLst>
                  <a:gd name="T0" fmla="*/ 5 w 872"/>
                  <a:gd name="T1" fmla="*/ 1 h 366"/>
                  <a:gd name="T2" fmla="*/ 5 w 872"/>
                  <a:gd name="T3" fmla="*/ 1 h 366"/>
                  <a:gd name="T4" fmla="*/ 4 w 872"/>
                  <a:gd name="T5" fmla="*/ 2 h 366"/>
                  <a:gd name="T6" fmla="*/ 0 w 872"/>
                  <a:gd name="T7" fmla="*/ 1 h 366"/>
                  <a:gd name="T8" fmla="*/ 0 w 872"/>
                  <a:gd name="T9" fmla="*/ 1 h 366"/>
                  <a:gd name="T10" fmla="*/ 1 w 872"/>
                  <a:gd name="T11" fmla="*/ 0 h 366"/>
                  <a:gd name="T12" fmla="*/ 5 w 872"/>
                  <a:gd name="T13" fmla="*/ 1 h 3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2"/>
                  <a:gd name="T22" fmla="*/ 0 h 366"/>
                  <a:gd name="T23" fmla="*/ 872 w 872"/>
                  <a:gd name="T24" fmla="*/ 366 h 3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2" h="366">
                    <a:moveTo>
                      <a:pt x="872" y="178"/>
                    </a:moveTo>
                    <a:lnTo>
                      <a:pt x="872" y="246"/>
                    </a:lnTo>
                    <a:lnTo>
                      <a:pt x="682" y="366"/>
                    </a:lnTo>
                    <a:lnTo>
                      <a:pt x="0" y="170"/>
                    </a:lnTo>
                    <a:lnTo>
                      <a:pt x="0" y="142"/>
                    </a:lnTo>
                    <a:lnTo>
                      <a:pt x="230" y="0"/>
                    </a:lnTo>
                    <a:lnTo>
                      <a:pt x="872" y="1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92" name="Freeform 192"/>
              <p:cNvSpPr>
                <a:spLocks/>
              </p:cNvSpPr>
              <p:nvPr/>
            </p:nvSpPr>
            <p:spPr bwMode="auto">
              <a:xfrm>
                <a:off x="451" y="3600"/>
                <a:ext cx="358" cy="138"/>
              </a:xfrm>
              <a:custGeom>
                <a:avLst/>
                <a:gdLst>
                  <a:gd name="T0" fmla="*/ 5 w 848"/>
                  <a:gd name="T1" fmla="*/ 1 h 324"/>
                  <a:gd name="T2" fmla="*/ 1 w 848"/>
                  <a:gd name="T3" fmla="*/ 0 h 324"/>
                  <a:gd name="T4" fmla="*/ 0 w 848"/>
                  <a:gd name="T5" fmla="*/ 1 h 324"/>
                  <a:gd name="T6" fmla="*/ 4 w 848"/>
                  <a:gd name="T7" fmla="*/ 2 h 324"/>
                  <a:gd name="T8" fmla="*/ 5 w 848"/>
                  <a:gd name="T9" fmla="*/ 1 h 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8"/>
                  <a:gd name="T16" fmla="*/ 0 h 324"/>
                  <a:gd name="T17" fmla="*/ 848 w 848"/>
                  <a:gd name="T18" fmla="*/ 324 h 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8" h="324">
                    <a:moveTo>
                      <a:pt x="848" y="174"/>
                    </a:moveTo>
                    <a:lnTo>
                      <a:pt x="216" y="0"/>
                    </a:lnTo>
                    <a:lnTo>
                      <a:pt x="0" y="134"/>
                    </a:lnTo>
                    <a:lnTo>
                      <a:pt x="666" y="324"/>
                    </a:lnTo>
                    <a:lnTo>
                      <a:pt x="848" y="1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93" name="Freeform 193"/>
              <p:cNvSpPr>
                <a:spLocks/>
              </p:cNvSpPr>
              <p:nvPr/>
            </p:nvSpPr>
            <p:spPr bwMode="auto">
              <a:xfrm>
                <a:off x="540" y="3608"/>
                <a:ext cx="201" cy="58"/>
              </a:xfrm>
              <a:custGeom>
                <a:avLst/>
                <a:gdLst>
                  <a:gd name="T0" fmla="*/ 0 w 477"/>
                  <a:gd name="T1" fmla="*/ 0 h 138"/>
                  <a:gd name="T2" fmla="*/ 3 w 477"/>
                  <a:gd name="T3" fmla="*/ 1 h 138"/>
                  <a:gd name="T4" fmla="*/ 3 w 477"/>
                  <a:gd name="T5" fmla="*/ 1 h 138"/>
                  <a:gd name="T6" fmla="*/ 0 w 477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138"/>
                  <a:gd name="T14" fmla="*/ 477 w 477"/>
                  <a:gd name="T15" fmla="*/ 138 h 1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138">
                    <a:moveTo>
                      <a:pt x="0" y="12"/>
                    </a:moveTo>
                    <a:lnTo>
                      <a:pt x="456" y="138"/>
                    </a:lnTo>
                    <a:lnTo>
                      <a:pt x="477" y="125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4" name="Freeform 194"/>
              <p:cNvSpPr>
                <a:spLocks/>
              </p:cNvSpPr>
              <p:nvPr/>
            </p:nvSpPr>
            <p:spPr bwMode="auto">
              <a:xfrm>
                <a:off x="482" y="3620"/>
                <a:ext cx="209" cy="74"/>
              </a:xfrm>
              <a:custGeom>
                <a:avLst/>
                <a:gdLst>
                  <a:gd name="T0" fmla="*/ 0 w 496"/>
                  <a:gd name="T1" fmla="*/ 0 h 177"/>
                  <a:gd name="T2" fmla="*/ 0 w 496"/>
                  <a:gd name="T3" fmla="*/ 0 h 177"/>
                  <a:gd name="T4" fmla="*/ 0 w 496"/>
                  <a:gd name="T5" fmla="*/ 0 h 177"/>
                  <a:gd name="T6" fmla="*/ 0 w 496"/>
                  <a:gd name="T7" fmla="*/ 0 h 177"/>
                  <a:gd name="T8" fmla="*/ 0 w 496"/>
                  <a:gd name="T9" fmla="*/ 0 h 177"/>
                  <a:gd name="T10" fmla="*/ 2 w 496"/>
                  <a:gd name="T11" fmla="*/ 1 h 177"/>
                  <a:gd name="T12" fmla="*/ 2 w 496"/>
                  <a:gd name="T13" fmla="*/ 1 h 177"/>
                  <a:gd name="T14" fmla="*/ 2 w 496"/>
                  <a:gd name="T15" fmla="*/ 1 h 177"/>
                  <a:gd name="T16" fmla="*/ 2 w 496"/>
                  <a:gd name="T17" fmla="*/ 1 h 177"/>
                  <a:gd name="T18" fmla="*/ 2 w 496"/>
                  <a:gd name="T19" fmla="*/ 1 h 177"/>
                  <a:gd name="T20" fmla="*/ 3 w 496"/>
                  <a:gd name="T21" fmla="*/ 0 h 177"/>
                  <a:gd name="T22" fmla="*/ 0 w 496"/>
                  <a:gd name="T23" fmla="*/ 0 h 1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6"/>
                  <a:gd name="T37" fmla="*/ 0 h 177"/>
                  <a:gd name="T38" fmla="*/ 496 w 496"/>
                  <a:gd name="T39" fmla="*/ 177 h 1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6" h="177">
                    <a:moveTo>
                      <a:pt x="0" y="66"/>
                    </a:moveTo>
                    <a:lnTo>
                      <a:pt x="21" y="73"/>
                    </a:lnTo>
                    <a:lnTo>
                      <a:pt x="45" y="61"/>
                    </a:lnTo>
                    <a:lnTo>
                      <a:pt x="60" y="66"/>
                    </a:lnTo>
                    <a:lnTo>
                      <a:pt x="45" y="80"/>
                    </a:lnTo>
                    <a:lnTo>
                      <a:pt x="344" y="163"/>
                    </a:lnTo>
                    <a:lnTo>
                      <a:pt x="360" y="151"/>
                    </a:lnTo>
                    <a:lnTo>
                      <a:pt x="386" y="158"/>
                    </a:lnTo>
                    <a:lnTo>
                      <a:pt x="370" y="170"/>
                    </a:lnTo>
                    <a:lnTo>
                      <a:pt x="396" y="177"/>
                    </a:lnTo>
                    <a:lnTo>
                      <a:pt x="496" y="106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5" name="Freeform 195"/>
              <p:cNvSpPr>
                <a:spLocks/>
              </p:cNvSpPr>
              <p:nvPr/>
            </p:nvSpPr>
            <p:spPr bwMode="auto">
              <a:xfrm>
                <a:off x="684" y="3668"/>
                <a:ext cx="46" cy="19"/>
              </a:xfrm>
              <a:custGeom>
                <a:avLst/>
                <a:gdLst>
                  <a:gd name="T0" fmla="*/ 0 w 108"/>
                  <a:gd name="T1" fmla="*/ 0 h 44"/>
                  <a:gd name="T2" fmla="*/ 1 w 108"/>
                  <a:gd name="T3" fmla="*/ 0 h 44"/>
                  <a:gd name="T4" fmla="*/ 0 w 108"/>
                  <a:gd name="T5" fmla="*/ 0 h 44"/>
                  <a:gd name="T6" fmla="*/ 0 w 108"/>
                  <a:gd name="T7" fmla="*/ 0 h 44"/>
                  <a:gd name="T8" fmla="*/ 0 w 108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44"/>
                  <a:gd name="T17" fmla="*/ 108 w 10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44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6" name="Freeform 196"/>
              <p:cNvSpPr>
                <a:spLocks/>
              </p:cNvSpPr>
              <p:nvPr/>
            </p:nvSpPr>
            <p:spPr bwMode="auto">
              <a:xfrm>
                <a:off x="658" y="3688"/>
                <a:ext cx="41" cy="18"/>
              </a:xfrm>
              <a:custGeom>
                <a:avLst/>
                <a:gdLst>
                  <a:gd name="T0" fmla="*/ 0 w 97"/>
                  <a:gd name="T1" fmla="*/ 0 h 42"/>
                  <a:gd name="T2" fmla="*/ 0 w 97"/>
                  <a:gd name="T3" fmla="*/ 0 h 42"/>
                  <a:gd name="T4" fmla="*/ 0 w 97"/>
                  <a:gd name="T5" fmla="*/ 0 h 42"/>
                  <a:gd name="T6" fmla="*/ 0 w 97"/>
                  <a:gd name="T7" fmla="*/ 0 h 42"/>
                  <a:gd name="T8" fmla="*/ 0 w 97"/>
                  <a:gd name="T9" fmla="*/ 0 h 42"/>
                  <a:gd name="T10" fmla="*/ 0 w 97"/>
                  <a:gd name="T11" fmla="*/ 0 h 42"/>
                  <a:gd name="T12" fmla="*/ 0 w 97"/>
                  <a:gd name="T13" fmla="*/ 0 h 42"/>
                  <a:gd name="T14" fmla="*/ 0 w 97"/>
                  <a:gd name="T15" fmla="*/ 0 h 42"/>
                  <a:gd name="T16" fmla="*/ 0 w 97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7"/>
                  <a:gd name="T28" fmla="*/ 0 h 42"/>
                  <a:gd name="T29" fmla="*/ 97 w 97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7" h="42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7" name="Freeform 197"/>
              <p:cNvSpPr>
                <a:spLocks/>
              </p:cNvSpPr>
              <p:nvPr/>
            </p:nvSpPr>
            <p:spPr bwMode="auto">
              <a:xfrm>
                <a:off x="699" y="3676"/>
                <a:ext cx="78" cy="42"/>
              </a:xfrm>
              <a:custGeom>
                <a:avLst/>
                <a:gdLst>
                  <a:gd name="T0" fmla="*/ 0 w 185"/>
                  <a:gd name="T1" fmla="*/ 0 h 97"/>
                  <a:gd name="T2" fmla="*/ 1 w 185"/>
                  <a:gd name="T3" fmla="*/ 0 h 97"/>
                  <a:gd name="T4" fmla="*/ 0 w 185"/>
                  <a:gd name="T5" fmla="*/ 0 h 97"/>
                  <a:gd name="T6" fmla="*/ 0 w 185"/>
                  <a:gd name="T7" fmla="*/ 0 h 97"/>
                  <a:gd name="T8" fmla="*/ 0 w 185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97"/>
                  <a:gd name="T17" fmla="*/ 185 w 185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97">
                    <a:moveTo>
                      <a:pt x="101" y="0"/>
                    </a:moveTo>
                    <a:lnTo>
                      <a:pt x="185" y="22"/>
                    </a:lnTo>
                    <a:lnTo>
                      <a:pt x="83" y="97"/>
                    </a:lnTo>
                    <a:lnTo>
                      <a:pt x="0" y="74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B2B2B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8" name="Freeform 198"/>
              <p:cNvSpPr>
                <a:spLocks noChangeAspect="1"/>
              </p:cNvSpPr>
              <p:nvPr/>
            </p:nvSpPr>
            <p:spPr bwMode="auto">
              <a:xfrm>
                <a:off x="831" y="3509"/>
                <a:ext cx="136" cy="158"/>
              </a:xfrm>
              <a:custGeom>
                <a:avLst/>
                <a:gdLst>
                  <a:gd name="T0" fmla="*/ 0 w 364"/>
                  <a:gd name="T1" fmla="*/ 0 h 422"/>
                  <a:gd name="T2" fmla="*/ 1 w 364"/>
                  <a:gd name="T3" fmla="*/ 0 h 422"/>
                  <a:gd name="T4" fmla="*/ 1 w 364"/>
                  <a:gd name="T5" fmla="*/ 0 h 422"/>
                  <a:gd name="T6" fmla="*/ 0 w 364"/>
                  <a:gd name="T7" fmla="*/ 1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9" name="Freeform 199"/>
              <p:cNvSpPr>
                <a:spLocks noChangeAspect="1"/>
              </p:cNvSpPr>
              <p:nvPr/>
            </p:nvSpPr>
            <p:spPr bwMode="auto">
              <a:xfrm>
                <a:off x="572" y="3453"/>
                <a:ext cx="396" cy="137"/>
              </a:xfrm>
              <a:custGeom>
                <a:avLst/>
                <a:gdLst>
                  <a:gd name="T0" fmla="*/ 1 w 1091"/>
                  <a:gd name="T1" fmla="*/ 1 h 377"/>
                  <a:gd name="T2" fmla="*/ 0 w 1091"/>
                  <a:gd name="T3" fmla="*/ 0 h 377"/>
                  <a:gd name="T4" fmla="*/ 1 w 1091"/>
                  <a:gd name="T5" fmla="*/ 0 h 377"/>
                  <a:gd name="T6" fmla="*/ 3 w 1091"/>
                  <a:gd name="T7" fmla="*/ 0 h 377"/>
                  <a:gd name="T8" fmla="*/ 1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0" name="Freeform 200"/>
              <p:cNvSpPr>
                <a:spLocks noChangeAspect="1"/>
              </p:cNvSpPr>
              <p:nvPr/>
            </p:nvSpPr>
            <p:spPr bwMode="auto">
              <a:xfrm>
                <a:off x="572" y="3521"/>
                <a:ext cx="259" cy="146"/>
              </a:xfrm>
              <a:custGeom>
                <a:avLst/>
                <a:gdLst>
                  <a:gd name="T0" fmla="*/ 0 w 690"/>
                  <a:gd name="T1" fmla="*/ 0 h 390"/>
                  <a:gd name="T2" fmla="*/ 0 w 690"/>
                  <a:gd name="T3" fmla="*/ 0 h 390"/>
                  <a:gd name="T4" fmla="*/ 2 w 690"/>
                  <a:gd name="T5" fmla="*/ 1 h 390"/>
                  <a:gd name="T6" fmla="*/ 2 w 690"/>
                  <a:gd name="T7" fmla="*/ 0 h 390"/>
                  <a:gd name="T8" fmla="*/ 0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1" name="Freeform 201"/>
              <p:cNvSpPr>
                <a:spLocks noChangeAspect="1"/>
              </p:cNvSpPr>
              <p:nvPr/>
            </p:nvSpPr>
            <p:spPr bwMode="auto">
              <a:xfrm>
                <a:off x="707" y="3572"/>
                <a:ext cx="102" cy="72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0 h 189"/>
                  <a:gd name="T4" fmla="*/ 1 w 271"/>
                  <a:gd name="T5" fmla="*/ 1 h 189"/>
                  <a:gd name="T6" fmla="*/ 0 w 271"/>
                  <a:gd name="T7" fmla="*/ 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2" name="Freeform 202"/>
              <p:cNvSpPr>
                <a:spLocks noChangeAspect="1" noChangeArrowheads="1"/>
              </p:cNvSpPr>
              <p:nvPr/>
            </p:nvSpPr>
            <p:spPr bwMode="auto">
              <a:xfrm>
                <a:off x="709" y="3599"/>
                <a:ext cx="98" cy="26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0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3" name="Freeform 203"/>
              <p:cNvSpPr>
                <a:spLocks/>
              </p:cNvSpPr>
              <p:nvPr/>
            </p:nvSpPr>
            <p:spPr bwMode="auto">
              <a:xfrm>
                <a:off x="707" y="3572"/>
                <a:ext cx="102" cy="43"/>
              </a:xfrm>
              <a:custGeom>
                <a:avLst/>
                <a:gdLst>
                  <a:gd name="T0" fmla="*/ 0 w 270"/>
                  <a:gd name="T1" fmla="*/ 0 h 116"/>
                  <a:gd name="T2" fmla="*/ 0 w 270"/>
                  <a:gd name="T3" fmla="*/ 0 h 116"/>
                  <a:gd name="T4" fmla="*/ 1 w 270"/>
                  <a:gd name="T5" fmla="*/ 0 h 116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116"/>
                  <a:gd name="T11" fmla="*/ 270 w 270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04" name="Line 204"/>
              <p:cNvSpPr>
                <a:spLocks noChangeShapeType="1"/>
              </p:cNvSpPr>
              <p:nvPr/>
            </p:nvSpPr>
            <p:spPr bwMode="auto">
              <a:xfrm>
                <a:off x="716" y="3586"/>
                <a:ext cx="79" cy="21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05" name="Line 205"/>
              <p:cNvSpPr>
                <a:spLocks noChangeShapeType="1"/>
              </p:cNvSpPr>
              <p:nvPr/>
            </p:nvSpPr>
            <p:spPr bwMode="auto">
              <a:xfrm>
                <a:off x="783" y="3627"/>
                <a:ext cx="16" cy="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06" name="Freeform 206"/>
              <p:cNvSpPr>
                <a:spLocks/>
              </p:cNvSpPr>
              <p:nvPr/>
            </p:nvSpPr>
            <p:spPr bwMode="auto">
              <a:xfrm>
                <a:off x="741" y="3592"/>
                <a:ext cx="24" cy="13"/>
              </a:xfrm>
              <a:custGeom>
                <a:avLst/>
                <a:gdLst>
                  <a:gd name="T0" fmla="*/ 0 w 64"/>
                  <a:gd name="T1" fmla="*/ 0 h 35"/>
                  <a:gd name="T2" fmla="*/ 0 w 64"/>
                  <a:gd name="T3" fmla="*/ 0 h 35"/>
                  <a:gd name="T4" fmla="*/ 0 w 64"/>
                  <a:gd name="T5" fmla="*/ 0 h 35"/>
                  <a:gd name="T6" fmla="*/ 0 w 64"/>
                  <a:gd name="T7" fmla="*/ 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>
                <a:noFill/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07" name="Line 207"/>
              <p:cNvSpPr>
                <a:spLocks noChangeShapeType="1"/>
              </p:cNvSpPr>
              <p:nvPr/>
            </p:nvSpPr>
            <p:spPr bwMode="auto">
              <a:xfrm>
                <a:off x="579" y="3537"/>
                <a:ext cx="104" cy="29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08" name="Line 208"/>
              <p:cNvSpPr>
                <a:spLocks noChangeShapeType="1"/>
              </p:cNvSpPr>
              <p:nvPr/>
            </p:nvSpPr>
            <p:spPr bwMode="auto">
              <a:xfrm>
                <a:off x="579" y="3548"/>
                <a:ext cx="104" cy="29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09" name="Line 209"/>
              <p:cNvSpPr>
                <a:spLocks noChangeShapeType="1"/>
              </p:cNvSpPr>
              <p:nvPr/>
            </p:nvSpPr>
            <p:spPr bwMode="auto">
              <a:xfrm>
                <a:off x="579" y="3560"/>
                <a:ext cx="104" cy="30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10" name="Line 210"/>
              <p:cNvSpPr>
                <a:spLocks noChangeShapeType="1"/>
              </p:cNvSpPr>
              <p:nvPr/>
            </p:nvSpPr>
            <p:spPr bwMode="auto">
              <a:xfrm>
                <a:off x="579" y="3571"/>
                <a:ext cx="104" cy="29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11" name="Freeform 211"/>
              <p:cNvSpPr>
                <a:spLocks/>
              </p:cNvSpPr>
              <p:nvPr/>
            </p:nvSpPr>
            <p:spPr bwMode="auto">
              <a:xfrm>
                <a:off x="708" y="3603"/>
                <a:ext cx="103" cy="44"/>
              </a:xfrm>
              <a:custGeom>
                <a:avLst/>
                <a:gdLst>
                  <a:gd name="T0" fmla="*/ 0 w 275"/>
                  <a:gd name="T1" fmla="*/ 0 h 117"/>
                  <a:gd name="T2" fmla="*/ 1 w 275"/>
                  <a:gd name="T3" fmla="*/ 0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12" name="Freeform 212"/>
              <p:cNvSpPr>
                <a:spLocks/>
              </p:cNvSpPr>
              <p:nvPr/>
            </p:nvSpPr>
            <p:spPr bwMode="auto">
              <a:xfrm>
                <a:off x="632" y="3442"/>
                <a:ext cx="289" cy="122"/>
              </a:xfrm>
              <a:custGeom>
                <a:avLst/>
                <a:gdLst>
                  <a:gd name="T0" fmla="*/ 0 w 556"/>
                  <a:gd name="T1" fmla="*/ 3 h 235"/>
                  <a:gd name="T2" fmla="*/ 5 w 556"/>
                  <a:gd name="T3" fmla="*/ 0 h 235"/>
                  <a:gd name="T4" fmla="*/ 11 w 556"/>
                  <a:gd name="T5" fmla="*/ 2 h 235"/>
                  <a:gd name="T6" fmla="*/ 11 w 556"/>
                  <a:gd name="T7" fmla="*/ 2 h 235"/>
                  <a:gd name="T8" fmla="*/ 6 w 556"/>
                  <a:gd name="T9" fmla="*/ 5 h 235"/>
                  <a:gd name="T10" fmla="*/ 0 w 556"/>
                  <a:gd name="T11" fmla="*/ 3 h 235"/>
                  <a:gd name="T12" fmla="*/ 0 w 556"/>
                  <a:gd name="T13" fmla="*/ 3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3" name="Freeform 213"/>
              <p:cNvSpPr>
                <a:spLocks/>
              </p:cNvSpPr>
              <p:nvPr/>
            </p:nvSpPr>
            <p:spPr bwMode="auto">
              <a:xfrm>
                <a:off x="636" y="3444"/>
                <a:ext cx="279" cy="108"/>
              </a:xfrm>
              <a:custGeom>
                <a:avLst/>
                <a:gdLst>
                  <a:gd name="T0" fmla="*/ 0 w 538"/>
                  <a:gd name="T1" fmla="*/ 3 h 208"/>
                  <a:gd name="T2" fmla="*/ 6 w 538"/>
                  <a:gd name="T3" fmla="*/ 4 h 208"/>
                  <a:gd name="T4" fmla="*/ 10 w 538"/>
                  <a:gd name="T5" fmla="*/ 2 h 208"/>
                  <a:gd name="T6" fmla="*/ 5 w 538"/>
                  <a:gd name="T7" fmla="*/ 0 h 208"/>
                  <a:gd name="T8" fmla="*/ 0 w 538"/>
                  <a:gd name="T9" fmla="*/ 3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4" name="Oval 214"/>
              <p:cNvSpPr>
                <a:spLocks noChangeArrowheads="1"/>
              </p:cNvSpPr>
              <p:nvPr/>
            </p:nvSpPr>
            <p:spPr bwMode="auto">
              <a:xfrm>
                <a:off x="706" y="3471"/>
                <a:ext cx="145" cy="58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33915" name="Freeform 215"/>
              <p:cNvSpPr>
                <a:spLocks/>
              </p:cNvSpPr>
              <p:nvPr/>
            </p:nvSpPr>
            <p:spPr bwMode="auto">
              <a:xfrm>
                <a:off x="626" y="3473"/>
                <a:ext cx="235" cy="65"/>
              </a:xfrm>
              <a:custGeom>
                <a:avLst/>
                <a:gdLst>
                  <a:gd name="T0" fmla="*/ 0 w 646"/>
                  <a:gd name="T1" fmla="*/ 0 h 180"/>
                  <a:gd name="T2" fmla="*/ 0 w 646"/>
                  <a:gd name="T3" fmla="*/ 0 h 180"/>
                  <a:gd name="T4" fmla="*/ 1 w 646"/>
                  <a:gd name="T5" fmla="*/ 0 h 180"/>
                  <a:gd name="T6" fmla="*/ 1 w 646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6" name="Freeform 216"/>
              <p:cNvSpPr>
                <a:spLocks noChangeAspect="1"/>
              </p:cNvSpPr>
              <p:nvPr/>
            </p:nvSpPr>
            <p:spPr bwMode="auto">
              <a:xfrm>
                <a:off x="683" y="3215"/>
                <a:ext cx="292" cy="270"/>
              </a:xfrm>
              <a:custGeom>
                <a:avLst/>
                <a:gdLst>
                  <a:gd name="T0" fmla="*/ 1 w 808"/>
                  <a:gd name="T1" fmla="*/ 2 h 746"/>
                  <a:gd name="T2" fmla="*/ 2 w 808"/>
                  <a:gd name="T3" fmla="*/ 1 h 746"/>
                  <a:gd name="T4" fmla="*/ 2 w 808"/>
                  <a:gd name="T5" fmla="*/ 0 h 746"/>
                  <a:gd name="T6" fmla="*/ 1 w 808"/>
                  <a:gd name="T7" fmla="*/ 0 h 746"/>
                  <a:gd name="T8" fmla="*/ 0 w 808"/>
                  <a:gd name="T9" fmla="*/ 0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7" name="Freeform 217"/>
              <p:cNvSpPr>
                <a:spLocks noChangeAspect="1"/>
              </p:cNvSpPr>
              <p:nvPr/>
            </p:nvSpPr>
            <p:spPr bwMode="auto">
              <a:xfrm>
                <a:off x="865" y="3275"/>
                <a:ext cx="58" cy="262"/>
              </a:xfrm>
              <a:custGeom>
                <a:avLst/>
                <a:gdLst>
                  <a:gd name="T0" fmla="*/ 0 w 144"/>
                  <a:gd name="T1" fmla="*/ 3 h 644"/>
                  <a:gd name="T2" fmla="*/ 0 w 144"/>
                  <a:gd name="T3" fmla="*/ 0 h 644"/>
                  <a:gd name="T4" fmla="*/ 1 w 144"/>
                  <a:gd name="T5" fmla="*/ 0 h 644"/>
                  <a:gd name="T6" fmla="*/ 1 w 144"/>
                  <a:gd name="T7" fmla="*/ 2 h 644"/>
                  <a:gd name="T8" fmla="*/ 0 w 144"/>
                  <a:gd name="T9" fmla="*/ 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8" name="Freeform 218"/>
              <p:cNvSpPr>
                <a:spLocks noChangeAspect="1"/>
              </p:cNvSpPr>
              <p:nvPr/>
            </p:nvSpPr>
            <p:spPr bwMode="auto">
              <a:xfrm>
                <a:off x="604" y="3218"/>
                <a:ext cx="319" cy="89"/>
              </a:xfrm>
              <a:custGeom>
                <a:avLst/>
                <a:gdLst>
                  <a:gd name="T0" fmla="*/ 3 w 782"/>
                  <a:gd name="T1" fmla="*/ 1 h 219"/>
                  <a:gd name="T2" fmla="*/ 0 w 782"/>
                  <a:gd name="T3" fmla="*/ 0 h 219"/>
                  <a:gd name="T4" fmla="*/ 1 w 782"/>
                  <a:gd name="T5" fmla="*/ 0 h 219"/>
                  <a:gd name="T6" fmla="*/ 4 w 782"/>
                  <a:gd name="T7" fmla="*/ 1 h 219"/>
                  <a:gd name="T8" fmla="*/ 3 w 782"/>
                  <a:gd name="T9" fmla="*/ 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9" name="Freeform 219"/>
              <p:cNvSpPr>
                <a:spLocks noChangeAspect="1"/>
              </p:cNvSpPr>
              <p:nvPr/>
            </p:nvSpPr>
            <p:spPr bwMode="auto">
              <a:xfrm>
                <a:off x="604" y="3245"/>
                <a:ext cx="261" cy="293"/>
              </a:xfrm>
              <a:custGeom>
                <a:avLst/>
                <a:gdLst>
                  <a:gd name="T0" fmla="*/ 2 w 672"/>
                  <a:gd name="T1" fmla="*/ 3 h 754"/>
                  <a:gd name="T2" fmla="*/ 2 w 672"/>
                  <a:gd name="T3" fmla="*/ 0 h 754"/>
                  <a:gd name="T4" fmla="*/ 0 w 672"/>
                  <a:gd name="T5" fmla="*/ 0 h 754"/>
                  <a:gd name="T6" fmla="*/ 0 w 672"/>
                  <a:gd name="T7" fmla="*/ 2 h 754"/>
                  <a:gd name="T8" fmla="*/ 2 w 672"/>
                  <a:gd name="T9" fmla="*/ 3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0" name="Freeform 220"/>
              <p:cNvSpPr>
                <a:spLocks noChangeAspect="1"/>
              </p:cNvSpPr>
              <p:nvPr/>
            </p:nvSpPr>
            <p:spPr bwMode="auto">
              <a:xfrm>
                <a:off x="625" y="3270"/>
                <a:ext cx="220" cy="241"/>
              </a:xfrm>
              <a:custGeom>
                <a:avLst/>
                <a:gdLst>
                  <a:gd name="T0" fmla="*/ 4 w 491"/>
                  <a:gd name="T1" fmla="*/ 4 h 549"/>
                  <a:gd name="T2" fmla="*/ 4 w 491"/>
                  <a:gd name="T3" fmla="*/ 1 h 549"/>
                  <a:gd name="T4" fmla="*/ 0 w 491"/>
                  <a:gd name="T5" fmla="*/ 0 h 549"/>
                  <a:gd name="T6" fmla="*/ 0 w 491"/>
                  <a:gd name="T7" fmla="*/ 3 h 549"/>
                  <a:gd name="T8" fmla="*/ 4 w 491"/>
                  <a:gd name="T9" fmla="*/ 4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1" name="Freeform 221"/>
              <p:cNvSpPr>
                <a:spLocks/>
              </p:cNvSpPr>
              <p:nvPr/>
            </p:nvSpPr>
            <p:spPr bwMode="auto">
              <a:xfrm>
                <a:off x="639" y="3287"/>
                <a:ext cx="192" cy="207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454 h 592"/>
                  <a:gd name="T4" fmla="*/ 542 w 542"/>
                  <a:gd name="T5" fmla="*/ 592 h 592"/>
                  <a:gd name="T6" fmla="*/ 542 w 542"/>
                  <a:gd name="T7" fmla="*/ 130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80" name="Group 222"/>
            <p:cNvGrpSpPr>
              <a:grpSpLocks/>
            </p:cNvGrpSpPr>
            <p:nvPr/>
          </p:nvGrpSpPr>
          <p:grpSpPr bwMode="auto">
            <a:xfrm>
              <a:off x="249" y="3113"/>
              <a:ext cx="399" cy="593"/>
              <a:chOff x="1291" y="3385"/>
              <a:chExt cx="399" cy="593"/>
            </a:xfrm>
          </p:grpSpPr>
          <p:sp>
            <p:nvSpPr>
              <p:cNvPr id="33881" name="Line 223"/>
              <p:cNvSpPr>
                <a:spLocks noChangeShapeType="1"/>
              </p:cNvSpPr>
              <p:nvPr/>
            </p:nvSpPr>
            <p:spPr bwMode="auto">
              <a:xfrm>
                <a:off x="1690" y="3486"/>
                <a:ext cx="0" cy="3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2" name="Freeform 224"/>
              <p:cNvSpPr>
                <a:spLocks/>
              </p:cNvSpPr>
              <p:nvPr/>
            </p:nvSpPr>
            <p:spPr bwMode="auto">
              <a:xfrm>
                <a:off x="1552" y="3805"/>
                <a:ext cx="123" cy="137"/>
              </a:xfrm>
              <a:custGeom>
                <a:avLst/>
                <a:gdLst>
                  <a:gd name="T0" fmla="*/ 0 w 639"/>
                  <a:gd name="T1" fmla="*/ 0 h 710"/>
                  <a:gd name="T2" fmla="*/ 0 w 639"/>
                  <a:gd name="T3" fmla="*/ 0 h 710"/>
                  <a:gd name="T4" fmla="*/ 0 w 639"/>
                  <a:gd name="T5" fmla="*/ 0 h 710"/>
                  <a:gd name="T6" fmla="*/ 0 w 639"/>
                  <a:gd name="T7" fmla="*/ 0 h 710"/>
                  <a:gd name="T8" fmla="*/ 0 w 639"/>
                  <a:gd name="T9" fmla="*/ 0 h 710"/>
                  <a:gd name="T10" fmla="*/ 0 w 639"/>
                  <a:gd name="T11" fmla="*/ 0 h 710"/>
                  <a:gd name="T12" fmla="*/ 0 w 639"/>
                  <a:gd name="T13" fmla="*/ 0 h 710"/>
                  <a:gd name="T14" fmla="*/ 0 w 639"/>
                  <a:gd name="T15" fmla="*/ 0 h 710"/>
                  <a:gd name="T16" fmla="*/ 0 w 639"/>
                  <a:gd name="T17" fmla="*/ 0 h 710"/>
                  <a:gd name="T18" fmla="*/ 0 w 639"/>
                  <a:gd name="T19" fmla="*/ 0 h 710"/>
                  <a:gd name="T20" fmla="*/ 0 w 639"/>
                  <a:gd name="T21" fmla="*/ 0 h 710"/>
                  <a:gd name="T22" fmla="*/ 0 w 639"/>
                  <a:gd name="T23" fmla="*/ 0 h 710"/>
                  <a:gd name="T24" fmla="*/ 0 w 639"/>
                  <a:gd name="T25" fmla="*/ 0 h 710"/>
                  <a:gd name="T26" fmla="*/ 0 w 639"/>
                  <a:gd name="T27" fmla="*/ 0 h 710"/>
                  <a:gd name="T28" fmla="*/ 0 w 639"/>
                  <a:gd name="T29" fmla="*/ 0 h 710"/>
                  <a:gd name="T30" fmla="*/ 0 w 639"/>
                  <a:gd name="T31" fmla="*/ 0 h 710"/>
                  <a:gd name="T32" fmla="*/ 0 w 639"/>
                  <a:gd name="T33" fmla="*/ 0 h 710"/>
                  <a:gd name="T34" fmla="*/ 0 w 639"/>
                  <a:gd name="T35" fmla="*/ 0 h 710"/>
                  <a:gd name="T36" fmla="*/ 0 w 639"/>
                  <a:gd name="T37" fmla="*/ 0 h 710"/>
                  <a:gd name="T38" fmla="*/ 0 w 639"/>
                  <a:gd name="T39" fmla="*/ 0 h 710"/>
                  <a:gd name="T40" fmla="*/ 0 w 639"/>
                  <a:gd name="T41" fmla="*/ 0 h 710"/>
                  <a:gd name="T42" fmla="*/ 0 w 639"/>
                  <a:gd name="T43" fmla="*/ 0 h 710"/>
                  <a:gd name="T44" fmla="*/ 0 w 639"/>
                  <a:gd name="T45" fmla="*/ 0 h 710"/>
                  <a:gd name="T46" fmla="*/ 0 w 639"/>
                  <a:gd name="T47" fmla="*/ 0 h 710"/>
                  <a:gd name="T48" fmla="*/ 0 w 639"/>
                  <a:gd name="T49" fmla="*/ 0 h 710"/>
                  <a:gd name="T50" fmla="*/ 0 w 639"/>
                  <a:gd name="T51" fmla="*/ 0 h 710"/>
                  <a:gd name="T52" fmla="*/ 0 w 639"/>
                  <a:gd name="T53" fmla="*/ 0 h 710"/>
                  <a:gd name="T54" fmla="*/ 0 w 639"/>
                  <a:gd name="T55" fmla="*/ 0 h 710"/>
                  <a:gd name="T56" fmla="*/ 0 w 639"/>
                  <a:gd name="T57" fmla="*/ 0 h 710"/>
                  <a:gd name="T58" fmla="*/ 0 w 639"/>
                  <a:gd name="T59" fmla="*/ 0 h 710"/>
                  <a:gd name="T60" fmla="*/ 0 w 639"/>
                  <a:gd name="T61" fmla="*/ 0 h 710"/>
                  <a:gd name="T62" fmla="*/ 0 w 639"/>
                  <a:gd name="T63" fmla="*/ 0 h 710"/>
                  <a:gd name="T64" fmla="*/ 0 w 639"/>
                  <a:gd name="T65" fmla="*/ 0 h 710"/>
                  <a:gd name="T66" fmla="*/ 0 w 639"/>
                  <a:gd name="T67" fmla="*/ 0 h 710"/>
                  <a:gd name="T68" fmla="*/ 0 w 639"/>
                  <a:gd name="T69" fmla="*/ 0 h 710"/>
                  <a:gd name="T70" fmla="*/ 0 w 639"/>
                  <a:gd name="T71" fmla="*/ 0 h 710"/>
                  <a:gd name="T72" fmla="*/ 0 w 639"/>
                  <a:gd name="T73" fmla="*/ 0 h 710"/>
                  <a:gd name="T74" fmla="*/ 0 w 639"/>
                  <a:gd name="T75" fmla="*/ 0 h 710"/>
                  <a:gd name="T76" fmla="*/ 0 w 639"/>
                  <a:gd name="T77" fmla="*/ 0 h 710"/>
                  <a:gd name="T78" fmla="*/ 0 w 639"/>
                  <a:gd name="T79" fmla="*/ 0 h 710"/>
                  <a:gd name="T80" fmla="*/ 0 w 639"/>
                  <a:gd name="T81" fmla="*/ 0 h 710"/>
                  <a:gd name="T82" fmla="*/ 0 w 639"/>
                  <a:gd name="T83" fmla="*/ 0 h 710"/>
                  <a:gd name="T84" fmla="*/ 0 w 639"/>
                  <a:gd name="T85" fmla="*/ 0 h 710"/>
                  <a:gd name="T86" fmla="*/ 0 w 639"/>
                  <a:gd name="T87" fmla="*/ 0 h 710"/>
                  <a:gd name="T88" fmla="*/ 0 w 639"/>
                  <a:gd name="T89" fmla="*/ 0 h 710"/>
                  <a:gd name="T90" fmla="*/ 0 w 639"/>
                  <a:gd name="T91" fmla="*/ 0 h 710"/>
                  <a:gd name="T92" fmla="*/ 0 w 639"/>
                  <a:gd name="T93" fmla="*/ 0 h 710"/>
                  <a:gd name="T94" fmla="*/ 0 w 639"/>
                  <a:gd name="T95" fmla="*/ 0 h 710"/>
                  <a:gd name="T96" fmla="*/ 0 w 639"/>
                  <a:gd name="T97" fmla="*/ 0 h 710"/>
                  <a:gd name="T98" fmla="*/ 0 w 639"/>
                  <a:gd name="T99" fmla="*/ 0 h 710"/>
                  <a:gd name="T100" fmla="*/ 0 w 639"/>
                  <a:gd name="T101" fmla="*/ 0 h 710"/>
                  <a:gd name="T102" fmla="*/ 0 w 639"/>
                  <a:gd name="T103" fmla="*/ 0 h 710"/>
                  <a:gd name="T104" fmla="*/ 0 w 639"/>
                  <a:gd name="T105" fmla="*/ 0 h 710"/>
                  <a:gd name="T106" fmla="*/ 0 w 639"/>
                  <a:gd name="T107" fmla="*/ 0 h 710"/>
                  <a:gd name="T108" fmla="*/ 0 w 639"/>
                  <a:gd name="T109" fmla="*/ 0 h 710"/>
                  <a:gd name="T110" fmla="*/ 0 w 639"/>
                  <a:gd name="T111" fmla="*/ 0 h 710"/>
                  <a:gd name="T112" fmla="*/ 0 w 639"/>
                  <a:gd name="T113" fmla="*/ 0 h 710"/>
                  <a:gd name="T114" fmla="*/ 0 w 639"/>
                  <a:gd name="T115" fmla="*/ 0 h 710"/>
                  <a:gd name="T116" fmla="*/ 0 w 639"/>
                  <a:gd name="T117" fmla="*/ 0 h 710"/>
                  <a:gd name="T118" fmla="*/ 0 w 639"/>
                  <a:gd name="T119" fmla="*/ 0 h 710"/>
                  <a:gd name="T120" fmla="*/ 0 w 639"/>
                  <a:gd name="T121" fmla="*/ 0 h 710"/>
                  <a:gd name="T122" fmla="*/ 0 w 639"/>
                  <a:gd name="T123" fmla="*/ 0 h 71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39"/>
                  <a:gd name="T187" fmla="*/ 0 h 710"/>
                  <a:gd name="T188" fmla="*/ 639 w 639"/>
                  <a:gd name="T189" fmla="*/ 710 h 71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39" h="710">
                    <a:moveTo>
                      <a:pt x="352" y="710"/>
                    </a:moveTo>
                    <a:lnTo>
                      <a:pt x="359" y="678"/>
                    </a:lnTo>
                    <a:lnTo>
                      <a:pt x="384" y="647"/>
                    </a:lnTo>
                    <a:lnTo>
                      <a:pt x="415" y="612"/>
                    </a:lnTo>
                    <a:lnTo>
                      <a:pt x="449" y="572"/>
                    </a:lnTo>
                    <a:lnTo>
                      <a:pt x="484" y="530"/>
                    </a:lnTo>
                    <a:lnTo>
                      <a:pt x="499" y="509"/>
                    </a:lnTo>
                    <a:lnTo>
                      <a:pt x="515" y="486"/>
                    </a:lnTo>
                    <a:lnTo>
                      <a:pt x="530" y="465"/>
                    </a:lnTo>
                    <a:lnTo>
                      <a:pt x="542" y="441"/>
                    </a:lnTo>
                    <a:lnTo>
                      <a:pt x="551" y="420"/>
                    </a:lnTo>
                    <a:lnTo>
                      <a:pt x="559" y="399"/>
                    </a:lnTo>
                    <a:lnTo>
                      <a:pt x="565" y="378"/>
                    </a:lnTo>
                    <a:lnTo>
                      <a:pt x="567" y="359"/>
                    </a:lnTo>
                    <a:lnTo>
                      <a:pt x="570" y="351"/>
                    </a:lnTo>
                    <a:lnTo>
                      <a:pt x="576" y="344"/>
                    </a:lnTo>
                    <a:lnTo>
                      <a:pt x="582" y="334"/>
                    </a:lnTo>
                    <a:lnTo>
                      <a:pt x="586" y="322"/>
                    </a:lnTo>
                    <a:lnTo>
                      <a:pt x="590" y="311"/>
                    </a:lnTo>
                    <a:lnTo>
                      <a:pt x="593" y="299"/>
                    </a:lnTo>
                    <a:lnTo>
                      <a:pt x="595" y="290"/>
                    </a:lnTo>
                    <a:lnTo>
                      <a:pt x="597" y="278"/>
                    </a:lnTo>
                    <a:lnTo>
                      <a:pt x="601" y="276"/>
                    </a:lnTo>
                    <a:lnTo>
                      <a:pt x="607" y="273"/>
                    </a:lnTo>
                    <a:lnTo>
                      <a:pt x="613" y="267"/>
                    </a:lnTo>
                    <a:lnTo>
                      <a:pt x="618" y="263"/>
                    </a:lnTo>
                    <a:lnTo>
                      <a:pt x="624" y="257"/>
                    </a:lnTo>
                    <a:lnTo>
                      <a:pt x="630" y="251"/>
                    </a:lnTo>
                    <a:lnTo>
                      <a:pt x="636" y="246"/>
                    </a:lnTo>
                    <a:lnTo>
                      <a:pt x="639" y="240"/>
                    </a:lnTo>
                    <a:lnTo>
                      <a:pt x="639" y="230"/>
                    </a:lnTo>
                    <a:lnTo>
                      <a:pt x="636" y="223"/>
                    </a:lnTo>
                    <a:lnTo>
                      <a:pt x="634" y="213"/>
                    </a:lnTo>
                    <a:lnTo>
                      <a:pt x="628" y="205"/>
                    </a:lnTo>
                    <a:lnTo>
                      <a:pt x="624" y="198"/>
                    </a:lnTo>
                    <a:lnTo>
                      <a:pt x="618" y="190"/>
                    </a:lnTo>
                    <a:lnTo>
                      <a:pt x="615" y="182"/>
                    </a:lnTo>
                    <a:lnTo>
                      <a:pt x="609" y="177"/>
                    </a:lnTo>
                    <a:lnTo>
                      <a:pt x="597" y="178"/>
                    </a:lnTo>
                    <a:lnTo>
                      <a:pt x="586" y="182"/>
                    </a:lnTo>
                    <a:lnTo>
                      <a:pt x="574" y="188"/>
                    </a:lnTo>
                    <a:lnTo>
                      <a:pt x="563" y="196"/>
                    </a:lnTo>
                    <a:lnTo>
                      <a:pt x="551" y="203"/>
                    </a:lnTo>
                    <a:lnTo>
                      <a:pt x="540" y="209"/>
                    </a:lnTo>
                    <a:lnTo>
                      <a:pt x="528" y="215"/>
                    </a:lnTo>
                    <a:lnTo>
                      <a:pt x="517" y="215"/>
                    </a:lnTo>
                    <a:lnTo>
                      <a:pt x="526" y="203"/>
                    </a:lnTo>
                    <a:lnTo>
                      <a:pt x="532" y="190"/>
                    </a:lnTo>
                    <a:lnTo>
                      <a:pt x="538" y="175"/>
                    </a:lnTo>
                    <a:lnTo>
                      <a:pt x="542" y="157"/>
                    </a:lnTo>
                    <a:lnTo>
                      <a:pt x="545" y="142"/>
                    </a:lnTo>
                    <a:lnTo>
                      <a:pt x="547" y="125"/>
                    </a:lnTo>
                    <a:lnTo>
                      <a:pt x="547" y="106"/>
                    </a:lnTo>
                    <a:lnTo>
                      <a:pt x="547" y="88"/>
                    </a:lnTo>
                    <a:lnTo>
                      <a:pt x="524" y="56"/>
                    </a:lnTo>
                    <a:lnTo>
                      <a:pt x="451" y="56"/>
                    </a:lnTo>
                    <a:lnTo>
                      <a:pt x="444" y="48"/>
                    </a:lnTo>
                    <a:lnTo>
                      <a:pt x="436" y="38"/>
                    </a:lnTo>
                    <a:lnTo>
                      <a:pt x="426" y="29"/>
                    </a:lnTo>
                    <a:lnTo>
                      <a:pt x="417" y="19"/>
                    </a:lnTo>
                    <a:lnTo>
                      <a:pt x="407" y="11"/>
                    </a:lnTo>
                    <a:lnTo>
                      <a:pt x="398" y="6"/>
                    </a:lnTo>
                    <a:lnTo>
                      <a:pt x="386" y="2"/>
                    </a:lnTo>
                    <a:lnTo>
                      <a:pt x="376" y="0"/>
                    </a:lnTo>
                    <a:lnTo>
                      <a:pt x="371" y="2"/>
                    </a:lnTo>
                    <a:lnTo>
                      <a:pt x="365" y="6"/>
                    </a:lnTo>
                    <a:lnTo>
                      <a:pt x="361" y="10"/>
                    </a:lnTo>
                    <a:lnTo>
                      <a:pt x="355" y="15"/>
                    </a:lnTo>
                    <a:lnTo>
                      <a:pt x="348" y="29"/>
                    </a:lnTo>
                    <a:lnTo>
                      <a:pt x="342" y="42"/>
                    </a:lnTo>
                    <a:lnTo>
                      <a:pt x="336" y="56"/>
                    </a:lnTo>
                    <a:lnTo>
                      <a:pt x="329" y="69"/>
                    </a:lnTo>
                    <a:lnTo>
                      <a:pt x="321" y="81"/>
                    </a:lnTo>
                    <a:lnTo>
                      <a:pt x="311" y="88"/>
                    </a:lnTo>
                    <a:lnTo>
                      <a:pt x="296" y="92"/>
                    </a:lnTo>
                    <a:lnTo>
                      <a:pt x="282" y="92"/>
                    </a:lnTo>
                    <a:lnTo>
                      <a:pt x="267" y="90"/>
                    </a:lnTo>
                    <a:lnTo>
                      <a:pt x="254" y="86"/>
                    </a:lnTo>
                    <a:lnTo>
                      <a:pt x="238" y="84"/>
                    </a:lnTo>
                    <a:lnTo>
                      <a:pt x="225" y="81"/>
                    </a:lnTo>
                    <a:lnTo>
                      <a:pt x="213" y="79"/>
                    </a:lnTo>
                    <a:lnTo>
                      <a:pt x="200" y="81"/>
                    </a:lnTo>
                    <a:lnTo>
                      <a:pt x="190" y="84"/>
                    </a:lnTo>
                    <a:lnTo>
                      <a:pt x="181" y="90"/>
                    </a:lnTo>
                    <a:lnTo>
                      <a:pt x="173" y="100"/>
                    </a:lnTo>
                    <a:lnTo>
                      <a:pt x="163" y="111"/>
                    </a:lnTo>
                    <a:lnTo>
                      <a:pt x="156" y="125"/>
                    </a:lnTo>
                    <a:lnTo>
                      <a:pt x="148" y="140"/>
                    </a:lnTo>
                    <a:lnTo>
                      <a:pt x="142" y="155"/>
                    </a:lnTo>
                    <a:lnTo>
                      <a:pt x="135" y="175"/>
                    </a:lnTo>
                    <a:lnTo>
                      <a:pt x="123" y="209"/>
                    </a:lnTo>
                    <a:lnTo>
                      <a:pt x="114" y="246"/>
                    </a:lnTo>
                    <a:lnTo>
                      <a:pt x="104" y="278"/>
                    </a:lnTo>
                    <a:lnTo>
                      <a:pt x="98" y="303"/>
                    </a:lnTo>
                    <a:lnTo>
                      <a:pt x="94" y="301"/>
                    </a:lnTo>
                    <a:lnTo>
                      <a:pt x="92" y="301"/>
                    </a:lnTo>
                    <a:lnTo>
                      <a:pt x="90" y="298"/>
                    </a:lnTo>
                    <a:lnTo>
                      <a:pt x="89" y="296"/>
                    </a:lnTo>
                    <a:lnTo>
                      <a:pt x="85" y="292"/>
                    </a:lnTo>
                    <a:lnTo>
                      <a:pt x="83" y="290"/>
                    </a:lnTo>
                    <a:lnTo>
                      <a:pt x="81" y="288"/>
                    </a:lnTo>
                    <a:lnTo>
                      <a:pt x="79" y="288"/>
                    </a:lnTo>
                    <a:lnTo>
                      <a:pt x="71" y="301"/>
                    </a:lnTo>
                    <a:lnTo>
                      <a:pt x="64" y="317"/>
                    </a:lnTo>
                    <a:lnTo>
                      <a:pt x="60" y="336"/>
                    </a:lnTo>
                    <a:lnTo>
                      <a:pt x="58" y="355"/>
                    </a:lnTo>
                    <a:lnTo>
                      <a:pt x="56" y="376"/>
                    </a:lnTo>
                    <a:lnTo>
                      <a:pt x="54" y="395"/>
                    </a:lnTo>
                    <a:lnTo>
                      <a:pt x="54" y="415"/>
                    </a:lnTo>
                    <a:lnTo>
                      <a:pt x="54" y="430"/>
                    </a:lnTo>
                    <a:lnTo>
                      <a:pt x="90" y="478"/>
                    </a:lnTo>
                    <a:lnTo>
                      <a:pt x="0" y="618"/>
                    </a:lnTo>
                    <a:lnTo>
                      <a:pt x="44" y="624"/>
                    </a:lnTo>
                    <a:lnTo>
                      <a:pt x="89" y="628"/>
                    </a:lnTo>
                    <a:lnTo>
                      <a:pt x="135" y="633"/>
                    </a:lnTo>
                    <a:lnTo>
                      <a:pt x="179" y="641"/>
                    </a:lnTo>
                    <a:lnTo>
                      <a:pt x="202" y="647"/>
                    </a:lnTo>
                    <a:lnTo>
                      <a:pt x="225" y="653"/>
                    </a:lnTo>
                    <a:lnTo>
                      <a:pt x="248" y="658"/>
                    </a:lnTo>
                    <a:lnTo>
                      <a:pt x="269" y="666"/>
                    </a:lnTo>
                    <a:lnTo>
                      <a:pt x="290" y="676"/>
                    </a:lnTo>
                    <a:lnTo>
                      <a:pt x="311" y="685"/>
                    </a:lnTo>
                    <a:lnTo>
                      <a:pt x="332" y="697"/>
                    </a:lnTo>
                    <a:lnTo>
                      <a:pt x="352" y="710"/>
                    </a:lnTo>
                    <a:close/>
                  </a:path>
                </a:pathLst>
              </a:custGeom>
              <a:solidFill>
                <a:srgbClr val="EEEDD5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3" name="Freeform 225"/>
              <p:cNvSpPr>
                <a:spLocks/>
              </p:cNvSpPr>
              <p:nvPr/>
            </p:nvSpPr>
            <p:spPr bwMode="auto">
              <a:xfrm>
                <a:off x="1474" y="3790"/>
                <a:ext cx="109" cy="86"/>
              </a:xfrm>
              <a:custGeom>
                <a:avLst/>
                <a:gdLst>
                  <a:gd name="T0" fmla="*/ 0 w 574"/>
                  <a:gd name="T1" fmla="*/ 0 h 447"/>
                  <a:gd name="T2" fmla="*/ 0 w 574"/>
                  <a:gd name="T3" fmla="*/ 0 h 447"/>
                  <a:gd name="T4" fmla="*/ 0 w 574"/>
                  <a:gd name="T5" fmla="*/ 0 h 447"/>
                  <a:gd name="T6" fmla="*/ 0 w 574"/>
                  <a:gd name="T7" fmla="*/ 0 h 447"/>
                  <a:gd name="T8" fmla="*/ 0 w 574"/>
                  <a:gd name="T9" fmla="*/ 0 h 447"/>
                  <a:gd name="T10" fmla="*/ 0 w 574"/>
                  <a:gd name="T11" fmla="*/ 0 h 447"/>
                  <a:gd name="T12" fmla="*/ 0 w 574"/>
                  <a:gd name="T13" fmla="*/ 0 h 447"/>
                  <a:gd name="T14" fmla="*/ 0 w 574"/>
                  <a:gd name="T15" fmla="*/ 0 h 447"/>
                  <a:gd name="T16" fmla="*/ 0 w 574"/>
                  <a:gd name="T17" fmla="*/ 0 h 447"/>
                  <a:gd name="T18" fmla="*/ 0 w 574"/>
                  <a:gd name="T19" fmla="*/ 0 h 447"/>
                  <a:gd name="T20" fmla="*/ 0 w 574"/>
                  <a:gd name="T21" fmla="*/ 0 h 447"/>
                  <a:gd name="T22" fmla="*/ 0 w 574"/>
                  <a:gd name="T23" fmla="*/ 0 h 447"/>
                  <a:gd name="T24" fmla="*/ 0 w 574"/>
                  <a:gd name="T25" fmla="*/ 0 h 447"/>
                  <a:gd name="T26" fmla="*/ 0 w 574"/>
                  <a:gd name="T27" fmla="*/ 0 h 447"/>
                  <a:gd name="T28" fmla="*/ 0 w 574"/>
                  <a:gd name="T29" fmla="*/ 0 h 447"/>
                  <a:gd name="T30" fmla="*/ 0 w 574"/>
                  <a:gd name="T31" fmla="*/ 0 h 447"/>
                  <a:gd name="T32" fmla="*/ 0 w 574"/>
                  <a:gd name="T33" fmla="*/ 0 h 447"/>
                  <a:gd name="T34" fmla="*/ 0 w 574"/>
                  <a:gd name="T35" fmla="*/ 0 h 447"/>
                  <a:gd name="T36" fmla="*/ 0 w 574"/>
                  <a:gd name="T37" fmla="*/ 0 h 447"/>
                  <a:gd name="T38" fmla="*/ 0 w 574"/>
                  <a:gd name="T39" fmla="*/ 0 h 447"/>
                  <a:gd name="T40" fmla="*/ 0 w 574"/>
                  <a:gd name="T41" fmla="*/ 0 h 447"/>
                  <a:gd name="T42" fmla="*/ 0 w 574"/>
                  <a:gd name="T43" fmla="*/ 0 h 447"/>
                  <a:gd name="T44" fmla="*/ 0 w 574"/>
                  <a:gd name="T45" fmla="*/ 0 h 447"/>
                  <a:gd name="T46" fmla="*/ 0 w 574"/>
                  <a:gd name="T47" fmla="*/ 0 h 447"/>
                  <a:gd name="T48" fmla="*/ 0 w 574"/>
                  <a:gd name="T49" fmla="*/ 0 h 447"/>
                  <a:gd name="T50" fmla="*/ 0 w 574"/>
                  <a:gd name="T51" fmla="*/ 0 h 447"/>
                  <a:gd name="T52" fmla="*/ 0 w 574"/>
                  <a:gd name="T53" fmla="*/ 0 h 447"/>
                  <a:gd name="T54" fmla="*/ 0 w 574"/>
                  <a:gd name="T55" fmla="*/ 0 h 447"/>
                  <a:gd name="T56" fmla="*/ 0 w 574"/>
                  <a:gd name="T57" fmla="*/ 0 h 447"/>
                  <a:gd name="T58" fmla="*/ 0 w 574"/>
                  <a:gd name="T59" fmla="*/ 0 h 447"/>
                  <a:gd name="T60" fmla="*/ 0 w 574"/>
                  <a:gd name="T61" fmla="*/ 0 h 447"/>
                  <a:gd name="T62" fmla="*/ 0 w 574"/>
                  <a:gd name="T63" fmla="*/ 0 h 447"/>
                  <a:gd name="T64" fmla="*/ 0 w 574"/>
                  <a:gd name="T65" fmla="*/ 0 h 447"/>
                  <a:gd name="T66" fmla="*/ 0 w 574"/>
                  <a:gd name="T67" fmla="*/ 0 h 447"/>
                  <a:gd name="T68" fmla="*/ 0 w 574"/>
                  <a:gd name="T69" fmla="*/ 0 h 447"/>
                  <a:gd name="T70" fmla="*/ 0 w 574"/>
                  <a:gd name="T71" fmla="*/ 0 h 447"/>
                  <a:gd name="T72" fmla="*/ 0 w 574"/>
                  <a:gd name="T73" fmla="*/ 0 h 447"/>
                  <a:gd name="T74" fmla="*/ 0 w 574"/>
                  <a:gd name="T75" fmla="*/ 0 h 447"/>
                  <a:gd name="T76" fmla="*/ 0 w 574"/>
                  <a:gd name="T77" fmla="*/ 0 h 447"/>
                  <a:gd name="T78" fmla="*/ 0 w 574"/>
                  <a:gd name="T79" fmla="*/ 0 h 447"/>
                  <a:gd name="T80" fmla="*/ 0 w 574"/>
                  <a:gd name="T81" fmla="*/ 0 h 447"/>
                  <a:gd name="T82" fmla="*/ 0 w 574"/>
                  <a:gd name="T83" fmla="*/ 0 h 447"/>
                  <a:gd name="T84" fmla="*/ 0 w 574"/>
                  <a:gd name="T85" fmla="*/ 0 h 447"/>
                  <a:gd name="T86" fmla="*/ 0 w 574"/>
                  <a:gd name="T87" fmla="*/ 0 h 447"/>
                  <a:gd name="T88" fmla="*/ 0 w 574"/>
                  <a:gd name="T89" fmla="*/ 0 h 447"/>
                  <a:gd name="T90" fmla="*/ 0 w 574"/>
                  <a:gd name="T91" fmla="*/ 0 h 447"/>
                  <a:gd name="T92" fmla="*/ 0 w 574"/>
                  <a:gd name="T93" fmla="*/ 0 h 447"/>
                  <a:gd name="T94" fmla="*/ 0 w 574"/>
                  <a:gd name="T95" fmla="*/ 0 h 447"/>
                  <a:gd name="T96" fmla="*/ 0 w 574"/>
                  <a:gd name="T97" fmla="*/ 0 h 447"/>
                  <a:gd name="T98" fmla="*/ 0 w 574"/>
                  <a:gd name="T99" fmla="*/ 0 h 447"/>
                  <a:gd name="T100" fmla="*/ 0 w 574"/>
                  <a:gd name="T101" fmla="*/ 0 h 447"/>
                  <a:gd name="T102" fmla="*/ 0 w 574"/>
                  <a:gd name="T103" fmla="*/ 0 h 44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74"/>
                  <a:gd name="T157" fmla="*/ 0 h 447"/>
                  <a:gd name="T158" fmla="*/ 574 w 574"/>
                  <a:gd name="T159" fmla="*/ 447 h 44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74" h="447">
                    <a:moveTo>
                      <a:pt x="384" y="15"/>
                    </a:moveTo>
                    <a:lnTo>
                      <a:pt x="392" y="25"/>
                    </a:lnTo>
                    <a:lnTo>
                      <a:pt x="399" y="32"/>
                    </a:lnTo>
                    <a:lnTo>
                      <a:pt x="411" y="40"/>
                    </a:lnTo>
                    <a:lnTo>
                      <a:pt x="422" y="50"/>
                    </a:lnTo>
                    <a:lnTo>
                      <a:pt x="449" y="67"/>
                    </a:lnTo>
                    <a:lnTo>
                      <a:pt x="476" y="86"/>
                    </a:lnTo>
                    <a:lnTo>
                      <a:pt x="488" y="96"/>
                    </a:lnTo>
                    <a:lnTo>
                      <a:pt x="499" y="105"/>
                    </a:lnTo>
                    <a:lnTo>
                      <a:pt x="509" y="115"/>
                    </a:lnTo>
                    <a:lnTo>
                      <a:pt x="518" y="124"/>
                    </a:lnTo>
                    <a:lnTo>
                      <a:pt x="524" y="136"/>
                    </a:lnTo>
                    <a:lnTo>
                      <a:pt x="528" y="146"/>
                    </a:lnTo>
                    <a:lnTo>
                      <a:pt x="528" y="157"/>
                    </a:lnTo>
                    <a:lnTo>
                      <a:pt x="526" y="169"/>
                    </a:lnTo>
                    <a:lnTo>
                      <a:pt x="530" y="169"/>
                    </a:lnTo>
                    <a:lnTo>
                      <a:pt x="536" y="171"/>
                    </a:lnTo>
                    <a:lnTo>
                      <a:pt x="543" y="176"/>
                    </a:lnTo>
                    <a:lnTo>
                      <a:pt x="549" y="184"/>
                    </a:lnTo>
                    <a:lnTo>
                      <a:pt x="557" y="194"/>
                    </a:lnTo>
                    <a:lnTo>
                      <a:pt x="563" y="201"/>
                    </a:lnTo>
                    <a:lnTo>
                      <a:pt x="568" y="211"/>
                    </a:lnTo>
                    <a:lnTo>
                      <a:pt x="574" y="217"/>
                    </a:lnTo>
                    <a:lnTo>
                      <a:pt x="572" y="220"/>
                    </a:lnTo>
                    <a:lnTo>
                      <a:pt x="568" y="226"/>
                    </a:lnTo>
                    <a:lnTo>
                      <a:pt x="565" y="232"/>
                    </a:lnTo>
                    <a:lnTo>
                      <a:pt x="561" y="238"/>
                    </a:lnTo>
                    <a:lnTo>
                      <a:pt x="557" y="245"/>
                    </a:lnTo>
                    <a:lnTo>
                      <a:pt x="553" y="251"/>
                    </a:lnTo>
                    <a:lnTo>
                      <a:pt x="551" y="259"/>
                    </a:lnTo>
                    <a:lnTo>
                      <a:pt x="549" y="265"/>
                    </a:lnTo>
                    <a:lnTo>
                      <a:pt x="543" y="265"/>
                    </a:lnTo>
                    <a:lnTo>
                      <a:pt x="536" y="261"/>
                    </a:lnTo>
                    <a:lnTo>
                      <a:pt x="528" y="257"/>
                    </a:lnTo>
                    <a:lnTo>
                      <a:pt x="518" y="251"/>
                    </a:lnTo>
                    <a:lnTo>
                      <a:pt x="499" y="240"/>
                    </a:lnTo>
                    <a:lnTo>
                      <a:pt x="478" y="222"/>
                    </a:lnTo>
                    <a:lnTo>
                      <a:pt x="457" y="207"/>
                    </a:lnTo>
                    <a:lnTo>
                      <a:pt x="438" y="192"/>
                    </a:lnTo>
                    <a:lnTo>
                      <a:pt x="421" y="178"/>
                    </a:lnTo>
                    <a:lnTo>
                      <a:pt x="409" y="169"/>
                    </a:lnTo>
                    <a:lnTo>
                      <a:pt x="422" y="153"/>
                    </a:lnTo>
                    <a:lnTo>
                      <a:pt x="409" y="163"/>
                    </a:lnTo>
                    <a:lnTo>
                      <a:pt x="396" y="169"/>
                    </a:lnTo>
                    <a:lnTo>
                      <a:pt x="380" y="174"/>
                    </a:lnTo>
                    <a:lnTo>
                      <a:pt x="365" y="178"/>
                    </a:lnTo>
                    <a:lnTo>
                      <a:pt x="350" y="180"/>
                    </a:lnTo>
                    <a:lnTo>
                      <a:pt x="334" y="176"/>
                    </a:lnTo>
                    <a:lnTo>
                      <a:pt x="328" y="174"/>
                    </a:lnTo>
                    <a:lnTo>
                      <a:pt x="323" y="171"/>
                    </a:lnTo>
                    <a:lnTo>
                      <a:pt x="317" y="167"/>
                    </a:lnTo>
                    <a:lnTo>
                      <a:pt x="311" y="161"/>
                    </a:lnTo>
                    <a:lnTo>
                      <a:pt x="311" y="165"/>
                    </a:lnTo>
                    <a:lnTo>
                      <a:pt x="311" y="167"/>
                    </a:lnTo>
                    <a:lnTo>
                      <a:pt x="309" y="171"/>
                    </a:lnTo>
                    <a:lnTo>
                      <a:pt x="309" y="172"/>
                    </a:lnTo>
                    <a:lnTo>
                      <a:pt x="307" y="176"/>
                    </a:lnTo>
                    <a:lnTo>
                      <a:pt x="307" y="178"/>
                    </a:lnTo>
                    <a:lnTo>
                      <a:pt x="305" y="182"/>
                    </a:lnTo>
                    <a:lnTo>
                      <a:pt x="305" y="186"/>
                    </a:lnTo>
                    <a:lnTo>
                      <a:pt x="303" y="184"/>
                    </a:lnTo>
                    <a:lnTo>
                      <a:pt x="302" y="184"/>
                    </a:lnTo>
                    <a:lnTo>
                      <a:pt x="300" y="182"/>
                    </a:lnTo>
                    <a:lnTo>
                      <a:pt x="296" y="182"/>
                    </a:lnTo>
                    <a:lnTo>
                      <a:pt x="294" y="180"/>
                    </a:lnTo>
                    <a:lnTo>
                      <a:pt x="292" y="178"/>
                    </a:lnTo>
                    <a:lnTo>
                      <a:pt x="290" y="178"/>
                    </a:lnTo>
                    <a:lnTo>
                      <a:pt x="288" y="176"/>
                    </a:lnTo>
                    <a:lnTo>
                      <a:pt x="280" y="178"/>
                    </a:lnTo>
                    <a:lnTo>
                      <a:pt x="273" y="180"/>
                    </a:lnTo>
                    <a:lnTo>
                      <a:pt x="267" y="182"/>
                    </a:lnTo>
                    <a:lnTo>
                      <a:pt x="259" y="186"/>
                    </a:lnTo>
                    <a:lnTo>
                      <a:pt x="254" y="188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32" y="194"/>
                    </a:lnTo>
                    <a:lnTo>
                      <a:pt x="225" y="201"/>
                    </a:lnTo>
                    <a:lnTo>
                      <a:pt x="215" y="211"/>
                    </a:lnTo>
                    <a:lnTo>
                      <a:pt x="208" y="219"/>
                    </a:lnTo>
                    <a:lnTo>
                      <a:pt x="198" y="226"/>
                    </a:lnTo>
                    <a:lnTo>
                      <a:pt x="188" y="236"/>
                    </a:lnTo>
                    <a:lnTo>
                      <a:pt x="181" y="247"/>
                    </a:lnTo>
                    <a:lnTo>
                      <a:pt x="175" y="259"/>
                    </a:lnTo>
                    <a:lnTo>
                      <a:pt x="171" y="272"/>
                    </a:lnTo>
                    <a:lnTo>
                      <a:pt x="171" y="288"/>
                    </a:lnTo>
                    <a:lnTo>
                      <a:pt x="175" y="297"/>
                    </a:lnTo>
                    <a:lnTo>
                      <a:pt x="184" y="307"/>
                    </a:lnTo>
                    <a:lnTo>
                      <a:pt x="194" y="315"/>
                    </a:lnTo>
                    <a:lnTo>
                      <a:pt x="206" y="322"/>
                    </a:lnTo>
                    <a:lnTo>
                      <a:pt x="217" y="328"/>
                    </a:lnTo>
                    <a:lnTo>
                      <a:pt x="229" y="332"/>
                    </a:lnTo>
                    <a:lnTo>
                      <a:pt x="238" y="336"/>
                    </a:lnTo>
                    <a:lnTo>
                      <a:pt x="244" y="338"/>
                    </a:lnTo>
                    <a:lnTo>
                      <a:pt x="252" y="330"/>
                    </a:lnTo>
                    <a:lnTo>
                      <a:pt x="257" y="326"/>
                    </a:lnTo>
                    <a:lnTo>
                      <a:pt x="267" y="322"/>
                    </a:lnTo>
                    <a:lnTo>
                      <a:pt x="275" y="320"/>
                    </a:lnTo>
                    <a:lnTo>
                      <a:pt x="294" y="320"/>
                    </a:lnTo>
                    <a:lnTo>
                      <a:pt x="315" y="324"/>
                    </a:lnTo>
                    <a:lnTo>
                      <a:pt x="334" y="330"/>
                    </a:lnTo>
                    <a:lnTo>
                      <a:pt x="353" y="338"/>
                    </a:lnTo>
                    <a:lnTo>
                      <a:pt x="371" y="345"/>
                    </a:lnTo>
                    <a:lnTo>
                      <a:pt x="384" y="353"/>
                    </a:lnTo>
                    <a:lnTo>
                      <a:pt x="382" y="364"/>
                    </a:lnTo>
                    <a:lnTo>
                      <a:pt x="378" y="376"/>
                    </a:lnTo>
                    <a:lnTo>
                      <a:pt x="373" y="387"/>
                    </a:lnTo>
                    <a:lnTo>
                      <a:pt x="365" y="397"/>
                    </a:lnTo>
                    <a:lnTo>
                      <a:pt x="355" y="407"/>
                    </a:lnTo>
                    <a:lnTo>
                      <a:pt x="346" y="414"/>
                    </a:lnTo>
                    <a:lnTo>
                      <a:pt x="338" y="420"/>
                    </a:lnTo>
                    <a:lnTo>
                      <a:pt x="330" y="424"/>
                    </a:lnTo>
                    <a:lnTo>
                      <a:pt x="317" y="430"/>
                    </a:lnTo>
                    <a:lnTo>
                      <a:pt x="303" y="435"/>
                    </a:lnTo>
                    <a:lnTo>
                      <a:pt x="286" y="439"/>
                    </a:lnTo>
                    <a:lnTo>
                      <a:pt x="269" y="441"/>
                    </a:lnTo>
                    <a:lnTo>
                      <a:pt x="231" y="447"/>
                    </a:lnTo>
                    <a:lnTo>
                      <a:pt x="190" y="447"/>
                    </a:lnTo>
                    <a:lnTo>
                      <a:pt x="148" y="445"/>
                    </a:lnTo>
                    <a:lnTo>
                      <a:pt x="110" y="439"/>
                    </a:lnTo>
                    <a:lnTo>
                      <a:pt x="92" y="434"/>
                    </a:lnTo>
                    <a:lnTo>
                      <a:pt x="77" y="430"/>
                    </a:lnTo>
                    <a:lnTo>
                      <a:pt x="62" y="424"/>
                    </a:lnTo>
                    <a:lnTo>
                      <a:pt x="50" y="416"/>
                    </a:lnTo>
                    <a:lnTo>
                      <a:pt x="52" y="397"/>
                    </a:lnTo>
                    <a:lnTo>
                      <a:pt x="52" y="378"/>
                    </a:lnTo>
                    <a:lnTo>
                      <a:pt x="52" y="359"/>
                    </a:lnTo>
                    <a:lnTo>
                      <a:pt x="52" y="338"/>
                    </a:lnTo>
                    <a:lnTo>
                      <a:pt x="46" y="295"/>
                    </a:lnTo>
                    <a:lnTo>
                      <a:pt x="37" y="251"/>
                    </a:lnTo>
                    <a:lnTo>
                      <a:pt x="29" y="207"/>
                    </a:lnTo>
                    <a:lnTo>
                      <a:pt x="21" y="165"/>
                    </a:lnTo>
                    <a:lnTo>
                      <a:pt x="16" y="123"/>
                    </a:lnTo>
                    <a:lnTo>
                      <a:pt x="12" y="82"/>
                    </a:lnTo>
                    <a:lnTo>
                      <a:pt x="0" y="67"/>
                    </a:lnTo>
                    <a:lnTo>
                      <a:pt x="2" y="71"/>
                    </a:lnTo>
                    <a:lnTo>
                      <a:pt x="4" y="73"/>
                    </a:lnTo>
                    <a:lnTo>
                      <a:pt x="8" y="76"/>
                    </a:lnTo>
                    <a:lnTo>
                      <a:pt x="14" y="78"/>
                    </a:lnTo>
                    <a:lnTo>
                      <a:pt x="25" y="80"/>
                    </a:lnTo>
                    <a:lnTo>
                      <a:pt x="39" y="80"/>
                    </a:lnTo>
                    <a:lnTo>
                      <a:pt x="56" y="80"/>
                    </a:lnTo>
                    <a:lnTo>
                      <a:pt x="75" y="76"/>
                    </a:lnTo>
                    <a:lnTo>
                      <a:pt x="96" y="73"/>
                    </a:lnTo>
                    <a:lnTo>
                      <a:pt x="117" y="67"/>
                    </a:lnTo>
                    <a:lnTo>
                      <a:pt x="158" y="55"/>
                    </a:lnTo>
                    <a:lnTo>
                      <a:pt x="198" y="42"/>
                    </a:lnTo>
                    <a:lnTo>
                      <a:pt x="231" y="32"/>
                    </a:lnTo>
                    <a:lnTo>
                      <a:pt x="250" y="27"/>
                    </a:lnTo>
                    <a:lnTo>
                      <a:pt x="265" y="21"/>
                    </a:lnTo>
                    <a:lnTo>
                      <a:pt x="282" y="15"/>
                    </a:lnTo>
                    <a:lnTo>
                      <a:pt x="300" y="9"/>
                    </a:lnTo>
                    <a:lnTo>
                      <a:pt x="317" y="4"/>
                    </a:lnTo>
                    <a:lnTo>
                      <a:pt x="336" y="0"/>
                    </a:lnTo>
                    <a:lnTo>
                      <a:pt x="353" y="0"/>
                    </a:lnTo>
                    <a:lnTo>
                      <a:pt x="361" y="2"/>
                    </a:lnTo>
                    <a:lnTo>
                      <a:pt x="371" y="5"/>
                    </a:lnTo>
                    <a:lnTo>
                      <a:pt x="378" y="9"/>
                    </a:lnTo>
                    <a:lnTo>
                      <a:pt x="384" y="15"/>
                    </a:lnTo>
                    <a:close/>
                  </a:path>
                </a:pathLst>
              </a:custGeom>
              <a:solidFill>
                <a:srgbClr val="EEEDD5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4" name="Freeform 226"/>
              <p:cNvSpPr>
                <a:spLocks/>
              </p:cNvSpPr>
              <p:nvPr/>
            </p:nvSpPr>
            <p:spPr bwMode="auto">
              <a:xfrm>
                <a:off x="1341" y="3390"/>
                <a:ext cx="225" cy="281"/>
              </a:xfrm>
              <a:custGeom>
                <a:avLst/>
                <a:gdLst>
                  <a:gd name="T0" fmla="*/ 0 w 1165"/>
                  <a:gd name="T1" fmla="*/ 0 h 1455"/>
                  <a:gd name="T2" fmla="*/ 0 w 1165"/>
                  <a:gd name="T3" fmla="*/ 0 h 1455"/>
                  <a:gd name="T4" fmla="*/ 0 w 1165"/>
                  <a:gd name="T5" fmla="*/ 0 h 1455"/>
                  <a:gd name="T6" fmla="*/ 0 w 1165"/>
                  <a:gd name="T7" fmla="*/ 0 h 1455"/>
                  <a:gd name="T8" fmla="*/ 0 w 1165"/>
                  <a:gd name="T9" fmla="*/ 0 h 1455"/>
                  <a:gd name="T10" fmla="*/ 0 w 1165"/>
                  <a:gd name="T11" fmla="*/ 0 h 1455"/>
                  <a:gd name="T12" fmla="*/ 0 w 1165"/>
                  <a:gd name="T13" fmla="*/ 0 h 1455"/>
                  <a:gd name="T14" fmla="*/ 0 w 1165"/>
                  <a:gd name="T15" fmla="*/ 0 h 1455"/>
                  <a:gd name="T16" fmla="*/ 0 w 1165"/>
                  <a:gd name="T17" fmla="*/ 0 h 1455"/>
                  <a:gd name="T18" fmla="*/ 0 w 1165"/>
                  <a:gd name="T19" fmla="*/ 0 h 1455"/>
                  <a:gd name="T20" fmla="*/ 0 w 1165"/>
                  <a:gd name="T21" fmla="*/ 0 h 1455"/>
                  <a:gd name="T22" fmla="*/ 0 w 1165"/>
                  <a:gd name="T23" fmla="*/ 0 h 1455"/>
                  <a:gd name="T24" fmla="*/ 0 w 1165"/>
                  <a:gd name="T25" fmla="*/ 0 h 1455"/>
                  <a:gd name="T26" fmla="*/ 0 w 1165"/>
                  <a:gd name="T27" fmla="*/ 0 h 1455"/>
                  <a:gd name="T28" fmla="*/ 0 w 1165"/>
                  <a:gd name="T29" fmla="*/ 0 h 1455"/>
                  <a:gd name="T30" fmla="*/ 0 w 1165"/>
                  <a:gd name="T31" fmla="*/ 0 h 1455"/>
                  <a:gd name="T32" fmla="*/ 0 w 1165"/>
                  <a:gd name="T33" fmla="*/ 0 h 1455"/>
                  <a:gd name="T34" fmla="*/ 0 w 1165"/>
                  <a:gd name="T35" fmla="*/ 0 h 1455"/>
                  <a:gd name="T36" fmla="*/ 0 w 1165"/>
                  <a:gd name="T37" fmla="*/ 0 h 1455"/>
                  <a:gd name="T38" fmla="*/ 0 w 1165"/>
                  <a:gd name="T39" fmla="*/ 0 h 1455"/>
                  <a:gd name="T40" fmla="*/ 0 w 1165"/>
                  <a:gd name="T41" fmla="*/ 0 h 1455"/>
                  <a:gd name="T42" fmla="*/ 0 w 1165"/>
                  <a:gd name="T43" fmla="*/ 0 h 1455"/>
                  <a:gd name="T44" fmla="*/ 0 w 1165"/>
                  <a:gd name="T45" fmla="*/ 0 h 1455"/>
                  <a:gd name="T46" fmla="*/ 0 w 1165"/>
                  <a:gd name="T47" fmla="*/ 0 h 1455"/>
                  <a:gd name="T48" fmla="*/ 0 w 1165"/>
                  <a:gd name="T49" fmla="*/ 0 h 1455"/>
                  <a:gd name="T50" fmla="*/ 0 w 1165"/>
                  <a:gd name="T51" fmla="*/ 0 h 1455"/>
                  <a:gd name="T52" fmla="*/ 0 w 1165"/>
                  <a:gd name="T53" fmla="*/ 0 h 1455"/>
                  <a:gd name="T54" fmla="*/ 0 w 1165"/>
                  <a:gd name="T55" fmla="*/ 0 h 1455"/>
                  <a:gd name="T56" fmla="*/ 0 w 1165"/>
                  <a:gd name="T57" fmla="*/ 0 h 1455"/>
                  <a:gd name="T58" fmla="*/ 0 w 1165"/>
                  <a:gd name="T59" fmla="*/ 0 h 1455"/>
                  <a:gd name="T60" fmla="*/ 0 w 1165"/>
                  <a:gd name="T61" fmla="*/ 0 h 1455"/>
                  <a:gd name="T62" fmla="*/ 0 w 1165"/>
                  <a:gd name="T63" fmla="*/ 0 h 1455"/>
                  <a:gd name="T64" fmla="*/ 0 w 1165"/>
                  <a:gd name="T65" fmla="*/ 0 h 1455"/>
                  <a:gd name="T66" fmla="*/ 0 w 1165"/>
                  <a:gd name="T67" fmla="*/ 0 h 1455"/>
                  <a:gd name="T68" fmla="*/ 0 w 1165"/>
                  <a:gd name="T69" fmla="*/ 0 h 1455"/>
                  <a:gd name="T70" fmla="*/ 0 w 1165"/>
                  <a:gd name="T71" fmla="*/ 0 h 1455"/>
                  <a:gd name="T72" fmla="*/ 0 w 1165"/>
                  <a:gd name="T73" fmla="*/ 0 h 1455"/>
                  <a:gd name="T74" fmla="*/ 0 w 1165"/>
                  <a:gd name="T75" fmla="*/ 0 h 1455"/>
                  <a:gd name="T76" fmla="*/ 0 w 1165"/>
                  <a:gd name="T77" fmla="*/ 0 h 1455"/>
                  <a:gd name="T78" fmla="*/ 0 w 1165"/>
                  <a:gd name="T79" fmla="*/ 0 h 1455"/>
                  <a:gd name="T80" fmla="*/ 0 w 1165"/>
                  <a:gd name="T81" fmla="*/ 0 h 1455"/>
                  <a:gd name="T82" fmla="*/ 0 w 1165"/>
                  <a:gd name="T83" fmla="*/ 0 h 1455"/>
                  <a:gd name="T84" fmla="*/ 0 w 1165"/>
                  <a:gd name="T85" fmla="*/ 0 h 1455"/>
                  <a:gd name="T86" fmla="*/ 0 w 1165"/>
                  <a:gd name="T87" fmla="*/ 0 h 1455"/>
                  <a:gd name="T88" fmla="*/ 0 w 1165"/>
                  <a:gd name="T89" fmla="*/ 0 h 1455"/>
                  <a:gd name="T90" fmla="*/ 0 w 1165"/>
                  <a:gd name="T91" fmla="*/ 0 h 1455"/>
                  <a:gd name="T92" fmla="*/ 0 w 1165"/>
                  <a:gd name="T93" fmla="*/ 0 h 1455"/>
                  <a:gd name="T94" fmla="*/ 0 w 1165"/>
                  <a:gd name="T95" fmla="*/ 0 h 1455"/>
                  <a:gd name="T96" fmla="*/ 0 w 1165"/>
                  <a:gd name="T97" fmla="*/ 0 h 1455"/>
                  <a:gd name="T98" fmla="*/ 0 w 1165"/>
                  <a:gd name="T99" fmla="*/ 0 h 1455"/>
                  <a:gd name="T100" fmla="*/ 0 w 1165"/>
                  <a:gd name="T101" fmla="*/ 0 h 1455"/>
                  <a:gd name="T102" fmla="*/ 0 w 1165"/>
                  <a:gd name="T103" fmla="*/ 0 h 1455"/>
                  <a:gd name="T104" fmla="*/ 0 w 1165"/>
                  <a:gd name="T105" fmla="*/ 0 h 145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5"/>
                  <a:gd name="T160" fmla="*/ 0 h 1455"/>
                  <a:gd name="T161" fmla="*/ 1165 w 1165"/>
                  <a:gd name="T162" fmla="*/ 1455 h 145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5" h="1455">
                    <a:moveTo>
                      <a:pt x="1036" y="357"/>
                    </a:moveTo>
                    <a:lnTo>
                      <a:pt x="1038" y="357"/>
                    </a:lnTo>
                    <a:lnTo>
                      <a:pt x="1042" y="361"/>
                    </a:lnTo>
                    <a:lnTo>
                      <a:pt x="1046" y="365"/>
                    </a:lnTo>
                    <a:lnTo>
                      <a:pt x="1050" y="369"/>
                    </a:lnTo>
                    <a:lnTo>
                      <a:pt x="1051" y="375"/>
                    </a:lnTo>
                    <a:lnTo>
                      <a:pt x="1055" y="378"/>
                    </a:lnTo>
                    <a:lnTo>
                      <a:pt x="1059" y="380"/>
                    </a:lnTo>
                    <a:lnTo>
                      <a:pt x="1061" y="380"/>
                    </a:lnTo>
                    <a:lnTo>
                      <a:pt x="1061" y="399"/>
                    </a:lnTo>
                    <a:lnTo>
                      <a:pt x="1063" y="419"/>
                    </a:lnTo>
                    <a:lnTo>
                      <a:pt x="1067" y="438"/>
                    </a:lnTo>
                    <a:lnTo>
                      <a:pt x="1071" y="457"/>
                    </a:lnTo>
                    <a:lnTo>
                      <a:pt x="1082" y="499"/>
                    </a:lnTo>
                    <a:lnTo>
                      <a:pt x="1094" y="540"/>
                    </a:lnTo>
                    <a:lnTo>
                      <a:pt x="1107" y="582"/>
                    </a:lnTo>
                    <a:lnTo>
                      <a:pt x="1117" y="624"/>
                    </a:lnTo>
                    <a:lnTo>
                      <a:pt x="1122" y="643"/>
                    </a:lnTo>
                    <a:lnTo>
                      <a:pt x="1124" y="662"/>
                    </a:lnTo>
                    <a:lnTo>
                      <a:pt x="1126" y="682"/>
                    </a:lnTo>
                    <a:lnTo>
                      <a:pt x="1128" y="699"/>
                    </a:lnTo>
                    <a:lnTo>
                      <a:pt x="1098" y="739"/>
                    </a:lnTo>
                    <a:lnTo>
                      <a:pt x="1098" y="787"/>
                    </a:lnTo>
                    <a:lnTo>
                      <a:pt x="1105" y="810"/>
                    </a:lnTo>
                    <a:lnTo>
                      <a:pt x="1113" y="831"/>
                    </a:lnTo>
                    <a:lnTo>
                      <a:pt x="1122" y="851"/>
                    </a:lnTo>
                    <a:lnTo>
                      <a:pt x="1132" y="872"/>
                    </a:lnTo>
                    <a:lnTo>
                      <a:pt x="1142" y="891"/>
                    </a:lnTo>
                    <a:lnTo>
                      <a:pt x="1151" y="912"/>
                    </a:lnTo>
                    <a:lnTo>
                      <a:pt x="1159" y="931"/>
                    </a:lnTo>
                    <a:lnTo>
                      <a:pt x="1165" y="952"/>
                    </a:lnTo>
                    <a:lnTo>
                      <a:pt x="1165" y="958"/>
                    </a:lnTo>
                    <a:lnTo>
                      <a:pt x="1163" y="964"/>
                    </a:lnTo>
                    <a:lnTo>
                      <a:pt x="1159" y="972"/>
                    </a:lnTo>
                    <a:lnTo>
                      <a:pt x="1155" y="979"/>
                    </a:lnTo>
                    <a:lnTo>
                      <a:pt x="1149" y="987"/>
                    </a:lnTo>
                    <a:lnTo>
                      <a:pt x="1144" y="993"/>
                    </a:lnTo>
                    <a:lnTo>
                      <a:pt x="1138" y="998"/>
                    </a:lnTo>
                    <a:lnTo>
                      <a:pt x="1132" y="1002"/>
                    </a:lnTo>
                    <a:lnTo>
                      <a:pt x="1122" y="1002"/>
                    </a:lnTo>
                    <a:lnTo>
                      <a:pt x="1113" y="1000"/>
                    </a:lnTo>
                    <a:lnTo>
                      <a:pt x="1101" y="1000"/>
                    </a:lnTo>
                    <a:lnTo>
                      <a:pt x="1088" y="1000"/>
                    </a:lnTo>
                    <a:lnTo>
                      <a:pt x="1076" y="1002"/>
                    </a:lnTo>
                    <a:lnTo>
                      <a:pt x="1067" y="1006"/>
                    </a:lnTo>
                    <a:lnTo>
                      <a:pt x="1063" y="1008"/>
                    </a:lnTo>
                    <a:lnTo>
                      <a:pt x="1059" y="1010"/>
                    </a:lnTo>
                    <a:lnTo>
                      <a:pt x="1057" y="1014"/>
                    </a:lnTo>
                    <a:lnTo>
                      <a:pt x="1055" y="1018"/>
                    </a:lnTo>
                    <a:lnTo>
                      <a:pt x="1055" y="1035"/>
                    </a:lnTo>
                    <a:lnTo>
                      <a:pt x="1073" y="1058"/>
                    </a:lnTo>
                    <a:lnTo>
                      <a:pt x="1073" y="1091"/>
                    </a:lnTo>
                    <a:lnTo>
                      <a:pt x="1069" y="1091"/>
                    </a:lnTo>
                    <a:lnTo>
                      <a:pt x="1061" y="1091"/>
                    </a:lnTo>
                    <a:lnTo>
                      <a:pt x="1055" y="1092"/>
                    </a:lnTo>
                    <a:lnTo>
                      <a:pt x="1048" y="1094"/>
                    </a:lnTo>
                    <a:lnTo>
                      <a:pt x="1040" y="1094"/>
                    </a:lnTo>
                    <a:lnTo>
                      <a:pt x="1032" y="1096"/>
                    </a:lnTo>
                    <a:lnTo>
                      <a:pt x="1025" y="1096"/>
                    </a:lnTo>
                    <a:lnTo>
                      <a:pt x="1019" y="1098"/>
                    </a:lnTo>
                    <a:lnTo>
                      <a:pt x="1000" y="1121"/>
                    </a:lnTo>
                    <a:lnTo>
                      <a:pt x="1005" y="1127"/>
                    </a:lnTo>
                    <a:lnTo>
                      <a:pt x="1011" y="1133"/>
                    </a:lnTo>
                    <a:lnTo>
                      <a:pt x="1017" y="1140"/>
                    </a:lnTo>
                    <a:lnTo>
                      <a:pt x="1025" y="1146"/>
                    </a:lnTo>
                    <a:lnTo>
                      <a:pt x="1032" y="1154"/>
                    </a:lnTo>
                    <a:lnTo>
                      <a:pt x="1040" y="1162"/>
                    </a:lnTo>
                    <a:lnTo>
                      <a:pt x="1048" y="1169"/>
                    </a:lnTo>
                    <a:lnTo>
                      <a:pt x="1055" y="1177"/>
                    </a:lnTo>
                    <a:lnTo>
                      <a:pt x="1050" y="1183"/>
                    </a:lnTo>
                    <a:lnTo>
                      <a:pt x="1044" y="1188"/>
                    </a:lnTo>
                    <a:lnTo>
                      <a:pt x="1038" y="1194"/>
                    </a:lnTo>
                    <a:lnTo>
                      <a:pt x="1030" y="1202"/>
                    </a:lnTo>
                    <a:lnTo>
                      <a:pt x="1023" y="1208"/>
                    </a:lnTo>
                    <a:lnTo>
                      <a:pt x="1017" y="1213"/>
                    </a:lnTo>
                    <a:lnTo>
                      <a:pt x="1011" y="1219"/>
                    </a:lnTo>
                    <a:lnTo>
                      <a:pt x="1005" y="1225"/>
                    </a:lnTo>
                    <a:lnTo>
                      <a:pt x="1030" y="1258"/>
                    </a:lnTo>
                    <a:lnTo>
                      <a:pt x="1030" y="1306"/>
                    </a:lnTo>
                    <a:lnTo>
                      <a:pt x="1019" y="1317"/>
                    </a:lnTo>
                    <a:lnTo>
                      <a:pt x="1007" y="1329"/>
                    </a:lnTo>
                    <a:lnTo>
                      <a:pt x="996" y="1338"/>
                    </a:lnTo>
                    <a:lnTo>
                      <a:pt x="982" y="1348"/>
                    </a:lnTo>
                    <a:lnTo>
                      <a:pt x="969" y="1354"/>
                    </a:lnTo>
                    <a:lnTo>
                      <a:pt x="955" y="1359"/>
                    </a:lnTo>
                    <a:lnTo>
                      <a:pt x="942" y="1363"/>
                    </a:lnTo>
                    <a:lnTo>
                      <a:pt x="929" y="1367"/>
                    </a:lnTo>
                    <a:lnTo>
                      <a:pt x="900" y="1369"/>
                    </a:lnTo>
                    <a:lnTo>
                      <a:pt x="871" y="1371"/>
                    </a:lnTo>
                    <a:lnTo>
                      <a:pt x="840" y="1369"/>
                    </a:lnTo>
                    <a:lnTo>
                      <a:pt x="812" y="1369"/>
                    </a:lnTo>
                    <a:lnTo>
                      <a:pt x="781" y="1367"/>
                    </a:lnTo>
                    <a:lnTo>
                      <a:pt x="752" y="1367"/>
                    </a:lnTo>
                    <a:lnTo>
                      <a:pt x="723" y="1371"/>
                    </a:lnTo>
                    <a:lnTo>
                      <a:pt x="698" y="1377"/>
                    </a:lnTo>
                    <a:lnTo>
                      <a:pt x="685" y="1380"/>
                    </a:lnTo>
                    <a:lnTo>
                      <a:pt x="671" y="1386"/>
                    </a:lnTo>
                    <a:lnTo>
                      <a:pt x="660" y="1394"/>
                    </a:lnTo>
                    <a:lnTo>
                      <a:pt x="648" y="1403"/>
                    </a:lnTo>
                    <a:lnTo>
                      <a:pt x="639" y="1413"/>
                    </a:lnTo>
                    <a:lnTo>
                      <a:pt x="627" y="1425"/>
                    </a:lnTo>
                    <a:lnTo>
                      <a:pt x="618" y="1440"/>
                    </a:lnTo>
                    <a:lnTo>
                      <a:pt x="610" y="1455"/>
                    </a:lnTo>
                    <a:lnTo>
                      <a:pt x="600" y="1453"/>
                    </a:lnTo>
                    <a:lnTo>
                      <a:pt x="591" y="1450"/>
                    </a:lnTo>
                    <a:lnTo>
                      <a:pt x="581" y="1442"/>
                    </a:lnTo>
                    <a:lnTo>
                      <a:pt x="570" y="1432"/>
                    </a:lnTo>
                    <a:lnTo>
                      <a:pt x="547" y="1409"/>
                    </a:lnTo>
                    <a:lnTo>
                      <a:pt x="524" y="1380"/>
                    </a:lnTo>
                    <a:lnTo>
                      <a:pt x="501" y="1352"/>
                    </a:lnTo>
                    <a:lnTo>
                      <a:pt x="478" y="1325"/>
                    </a:lnTo>
                    <a:lnTo>
                      <a:pt x="456" y="1304"/>
                    </a:lnTo>
                    <a:lnTo>
                      <a:pt x="439" y="1288"/>
                    </a:lnTo>
                    <a:lnTo>
                      <a:pt x="414" y="1273"/>
                    </a:lnTo>
                    <a:lnTo>
                      <a:pt x="389" y="1254"/>
                    </a:lnTo>
                    <a:lnTo>
                      <a:pt x="364" y="1233"/>
                    </a:lnTo>
                    <a:lnTo>
                      <a:pt x="339" y="1210"/>
                    </a:lnTo>
                    <a:lnTo>
                      <a:pt x="288" y="1158"/>
                    </a:lnTo>
                    <a:lnTo>
                      <a:pt x="234" y="1106"/>
                    </a:lnTo>
                    <a:lnTo>
                      <a:pt x="207" y="1083"/>
                    </a:lnTo>
                    <a:lnTo>
                      <a:pt x="180" y="1060"/>
                    </a:lnTo>
                    <a:lnTo>
                      <a:pt x="153" y="1041"/>
                    </a:lnTo>
                    <a:lnTo>
                      <a:pt x="126" y="1023"/>
                    </a:lnTo>
                    <a:lnTo>
                      <a:pt x="113" y="1016"/>
                    </a:lnTo>
                    <a:lnTo>
                      <a:pt x="99" y="1010"/>
                    </a:lnTo>
                    <a:lnTo>
                      <a:pt x="86" y="1006"/>
                    </a:lnTo>
                    <a:lnTo>
                      <a:pt x="71" y="1002"/>
                    </a:lnTo>
                    <a:lnTo>
                      <a:pt x="57" y="1000"/>
                    </a:lnTo>
                    <a:lnTo>
                      <a:pt x="44" y="1000"/>
                    </a:lnTo>
                    <a:lnTo>
                      <a:pt x="30" y="1000"/>
                    </a:lnTo>
                    <a:lnTo>
                      <a:pt x="17" y="1002"/>
                    </a:lnTo>
                    <a:lnTo>
                      <a:pt x="15" y="1002"/>
                    </a:lnTo>
                    <a:lnTo>
                      <a:pt x="13" y="1000"/>
                    </a:lnTo>
                    <a:lnTo>
                      <a:pt x="9" y="1000"/>
                    </a:lnTo>
                    <a:lnTo>
                      <a:pt x="7" y="998"/>
                    </a:lnTo>
                    <a:lnTo>
                      <a:pt x="5" y="996"/>
                    </a:lnTo>
                    <a:lnTo>
                      <a:pt x="3" y="995"/>
                    </a:lnTo>
                    <a:lnTo>
                      <a:pt x="1" y="995"/>
                    </a:lnTo>
                    <a:lnTo>
                      <a:pt x="0" y="995"/>
                    </a:lnTo>
                    <a:lnTo>
                      <a:pt x="11" y="977"/>
                    </a:lnTo>
                    <a:lnTo>
                      <a:pt x="23" y="958"/>
                    </a:lnTo>
                    <a:lnTo>
                      <a:pt x="32" y="939"/>
                    </a:lnTo>
                    <a:lnTo>
                      <a:pt x="40" y="920"/>
                    </a:lnTo>
                    <a:lnTo>
                      <a:pt x="48" y="899"/>
                    </a:lnTo>
                    <a:lnTo>
                      <a:pt x="53" y="877"/>
                    </a:lnTo>
                    <a:lnTo>
                      <a:pt x="57" y="854"/>
                    </a:lnTo>
                    <a:lnTo>
                      <a:pt x="61" y="833"/>
                    </a:lnTo>
                    <a:lnTo>
                      <a:pt x="67" y="785"/>
                    </a:lnTo>
                    <a:lnTo>
                      <a:pt x="71" y="737"/>
                    </a:lnTo>
                    <a:lnTo>
                      <a:pt x="71" y="689"/>
                    </a:lnTo>
                    <a:lnTo>
                      <a:pt x="69" y="639"/>
                    </a:lnTo>
                    <a:lnTo>
                      <a:pt x="65" y="538"/>
                    </a:lnTo>
                    <a:lnTo>
                      <a:pt x="65" y="438"/>
                    </a:lnTo>
                    <a:lnTo>
                      <a:pt x="67" y="390"/>
                    </a:lnTo>
                    <a:lnTo>
                      <a:pt x="71" y="342"/>
                    </a:lnTo>
                    <a:lnTo>
                      <a:pt x="74" y="319"/>
                    </a:lnTo>
                    <a:lnTo>
                      <a:pt x="78" y="298"/>
                    </a:lnTo>
                    <a:lnTo>
                      <a:pt x="84" y="275"/>
                    </a:lnTo>
                    <a:lnTo>
                      <a:pt x="90" y="254"/>
                    </a:lnTo>
                    <a:lnTo>
                      <a:pt x="99" y="229"/>
                    </a:lnTo>
                    <a:lnTo>
                      <a:pt x="115" y="200"/>
                    </a:lnTo>
                    <a:lnTo>
                      <a:pt x="136" y="169"/>
                    </a:lnTo>
                    <a:lnTo>
                      <a:pt x="157" y="138"/>
                    </a:lnTo>
                    <a:lnTo>
                      <a:pt x="182" y="112"/>
                    </a:lnTo>
                    <a:lnTo>
                      <a:pt x="205" y="87"/>
                    </a:lnTo>
                    <a:lnTo>
                      <a:pt x="228" y="67"/>
                    </a:lnTo>
                    <a:lnTo>
                      <a:pt x="249" y="54"/>
                    </a:lnTo>
                    <a:lnTo>
                      <a:pt x="253" y="54"/>
                    </a:lnTo>
                    <a:lnTo>
                      <a:pt x="261" y="52"/>
                    </a:lnTo>
                    <a:lnTo>
                      <a:pt x="266" y="50"/>
                    </a:lnTo>
                    <a:lnTo>
                      <a:pt x="274" y="46"/>
                    </a:lnTo>
                    <a:lnTo>
                      <a:pt x="280" y="44"/>
                    </a:lnTo>
                    <a:lnTo>
                      <a:pt x="288" y="41"/>
                    </a:lnTo>
                    <a:lnTo>
                      <a:pt x="293" y="41"/>
                    </a:lnTo>
                    <a:lnTo>
                      <a:pt x="297" y="39"/>
                    </a:lnTo>
                    <a:lnTo>
                      <a:pt x="337" y="29"/>
                    </a:lnTo>
                    <a:lnTo>
                      <a:pt x="382" y="19"/>
                    </a:lnTo>
                    <a:lnTo>
                      <a:pt x="426" y="10"/>
                    </a:lnTo>
                    <a:lnTo>
                      <a:pt x="472" y="4"/>
                    </a:lnTo>
                    <a:lnTo>
                      <a:pt x="493" y="2"/>
                    </a:lnTo>
                    <a:lnTo>
                      <a:pt x="516" y="0"/>
                    </a:lnTo>
                    <a:lnTo>
                      <a:pt x="539" y="0"/>
                    </a:lnTo>
                    <a:lnTo>
                      <a:pt x="560" y="2"/>
                    </a:lnTo>
                    <a:lnTo>
                      <a:pt x="581" y="4"/>
                    </a:lnTo>
                    <a:lnTo>
                      <a:pt x="600" y="10"/>
                    </a:lnTo>
                    <a:lnTo>
                      <a:pt x="621" y="16"/>
                    </a:lnTo>
                    <a:lnTo>
                      <a:pt x="641" y="23"/>
                    </a:lnTo>
                    <a:lnTo>
                      <a:pt x="660" y="31"/>
                    </a:lnTo>
                    <a:lnTo>
                      <a:pt x="681" y="39"/>
                    </a:lnTo>
                    <a:lnTo>
                      <a:pt x="702" y="44"/>
                    </a:lnTo>
                    <a:lnTo>
                      <a:pt x="725" y="50"/>
                    </a:lnTo>
                    <a:lnTo>
                      <a:pt x="748" y="58"/>
                    </a:lnTo>
                    <a:lnTo>
                      <a:pt x="769" y="64"/>
                    </a:lnTo>
                    <a:lnTo>
                      <a:pt x="790" y="71"/>
                    </a:lnTo>
                    <a:lnTo>
                      <a:pt x="810" y="79"/>
                    </a:lnTo>
                    <a:lnTo>
                      <a:pt x="835" y="92"/>
                    </a:lnTo>
                    <a:lnTo>
                      <a:pt x="865" y="117"/>
                    </a:lnTo>
                    <a:lnTo>
                      <a:pt x="900" y="148"/>
                    </a:lnTo>
                    <a:lnTo>
                      <a:pt x="936" y="185"/>
                    </a:lnTo>
                    <a:lnTo>
                      <a:pt x="954" y="204"/>
                    </a:lnTo>
                    <a:lnTo>
                      <a:pt x="969" y="223"/>
                    </a:lnTo>
                    <a:lnTo>
                      <a:pt x="984" y="242"/>
                    </a:lnTo>
                    <a:lnTo>
                      <a:pt x="998" y="259"/>
                    </a:lnTo>
                    <a:lnTo>
                      <a:pt x="1009" y="279"/>
                    </a:lnTo>
                    <a:lnTo>
                      <a:pt x="1017" y="296"/>
                    </a:lnTo>
                    <a:lnTo>
                      <a:pt x="1023" y="311"/>
                    </a:lnTo>
                    <a:lnTo>
                      <a:pt x="1025" y="325"/>
                    </a:lnTo>
                    <a:lnTo>
                      <a:pt x="1028" y="327"/>
                    </a:lnTo>
                    <a:lnTo>
                      <a:pt x="1032" y="328"/>
                    </a:lnTo>
                    <a:lnTo>
                      <a:pt x="1036" y="330"/>
                    </a:lnTo>
                    <a:lnTo>
                      <a:pt x="1040" y="336"/>
                    </a:lnTo>
                    <a:lnTo>
                      <a:pt x="1042" y="340"/>
                    </a:lnTo>
                    <a:lnTo>
                      <a:pt x="1042" y="346"/>
                    </a:lnTo>
                    <a:lnTo>
                      <a:pt x="1040" y="352"/>
                    </a:lnTo>
                    <a:lnTo>
                      <a:pt x="1036" y="35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5" name="Freeform 227"/>
              <p:cNvSpPr>
                <a:spLocks/>
              </p:cNvSpPr>
              <p:nvPr/>
            </p:nvSpPr>
            <p:spPr bwMode="auto">
              <a:xfrm flipH="1">
                <a:off x="1291" y="3613"/>
                <a:ext cx="347" cy="365"/>
              </a:xfrm>
              <a:custGeom>
                <a:avLst/>
                <a:gdLst>
                  <a:gd name="T0" fmla="*/ 29 w 560"/>
                  <a:gd name="T1" fmla="*/ 1 h 590"/>
                  <a:gd name="T2" fmla="*/ 30 w 560"/>
                  <a:gd name="T3" fmla="*/ 1 h 590"/>
                  <a:gd name="T4" fmla="*/ 31 w 560"/>
                  <a:gd name="T5" fmla="*/ 1 h 590"/>
                  <a:gd name="T6" fmla="*/ 32 w 560"/>
                  <a:gd name="T7" fmla="*/ 1 h 590"/>
                  <a:gd name="T8" fmla="*/ 32 w 560"/>
                  <a:gd name="T9" fmla="*/ 1 h 590"/>
                  <a:gd name="T10" fmla="*/ 32 w 560"/>
                  <a:gd name="T11" fmla="*/ 33 h 590"/>
                  <a:gd name="T12" fmla="*/ 1 w 560"/>
                  <a:gd name="T13" fmla="*/ 32 h 590"/>
                  <a:gd name="T14" fmla="*/ 0 w 560"/>
                  <a:gd name="T15" fmla="*/ 32 h 590"/>
                  <a:gd name="T16" fmla="*/ 1 w 560"/>
                  <a:gd name="T17" fmla="*/ 31 h 590"/>
                  <a:gd name="T18" fmla="*/ 1 w 560"/>
                  <a:gd name="T19" fmla="*/ 30 h 590"/>
                  <a:gd name="T20" fmla="*/ 2 w 560"/>
                  <a:gd name="T21" fmla="*/ 30 h 590"/>
                  <a:gd name="T22" fmla="*/ 4 w 560"/>
                  <a:gd name="T23" fmla="*/ 28 h 590"/>
                  <a:gd name="T24" fmla="*/ 7 w 560"/>
                  <a:gd name="T25" fmla="*/ 28 h 590"/>
                  <a:gd name="T26" fmla="*/ 9 w 560"/>
                  <a:gd name="T27" fmla="*/ 28 h 590"/>
                  <a:gd name="T28" fmla="*/ 11 w 560"/>
                  <a:gd name="T29" fmla="*/ 27 h 590"/>
                  <a:gd name="T30" fmla="*/ 11 w 560"/>
                  <a:gd name="T31" fmla="*/ 27 h 590"/>
                  <a:gd name="T32" fmla="*/ 12 w 560"/>
                  <a:gd name="T33" fmla="*/ 25 h 590"/>
                  <a:gd name="T34" fmla="*/ 12 w 560"/>
                  <a:gd name="T35" fmla="*/ 25 h 590"/>
                  <a:gd name="T36" fmla="*/ 13 w 560"/>
                  <a:gd name="T37" fmla="*/ 25 h 590"/>
                  <a:gd name="T38" fmla="*/ 14 w 560"/>
                  <a:gd name="T39" fmla="*/ 25 h 590"/>
                  <a:gd name="T40" fmla="*/ 14 w 560"/>
                  <a:gd name="T41" fmla="*/ 24 h 590"/>
                  <a:gd name="T42" fmla="*/ 14 w 560"/>
                  <a:gd name="T43" fmla="*/ 24 h 590"/>
                  <a:gd name="T44" fmla="*/ 14 w 560"/>
                  <a:gd name="T45" fmla="*/ 23 h 590"/>
                  <a:gd name="T46" fmla="*/ 14 w 560"/>
                  <a:gd name="T47" fmla="*/ 22 h 590"/>
                  <a:gd name="T48" fmla="*/ 14 w 560"/>
                  <a:gd name="T49" fmla="*/ 20 h 590"/>
                  <a:gd name="T50" fmla="*/ 14 w 560"/>
                  <a:gd name="T51" fmla="*/ 20 h 590"/>
                  <a:gd name="T52" fmla="*/ 14 w 560"/>
                  <a:gd name="T53" fmla="*/ 19 h 590"/>
                  <a:gd name="T54" fmla="*/ 15 w 560"/>
                  <a:gd name="T55" fmla="*/ 17 h 590"/>
                  <a:gd name="T56" fmla="*/ 15 w 560"/>
                  <a:gd name="T57" fmla="*/ 15 h 590"/>
                  <a:gd name="T58" fmla="*/ 16 w 560"/>
                  <a:gd name="T59" fmla="*/ 12 h 590"/>
                  <a:gd name="T60" fmla="*/ 17 w 560"/>
                  <a:gd name="T61" fmla="*/ 11 h 590"/>
                  <a:gd name="T62" fmla="*/ 19 w 560"/>
                  <a:gd name="T63" fmla="*/ 9 h 590"/>
                  <a:gd name="T64" fmla="*/ 20 w 560"/>
                  <a:gd name="T65" fmla="*/ 7 h 590"/>
                  <a:gd name="T66" fmla="*/ 20 w 560"/>
                  <a:gd name="T67" fmla="*/ 7 h 590"/>
                  <a:gd name="T68" fmla="*/ 21 w 560"/>
                  <a:gd name="T69" fmla="*/ 7 h 590"/>
                  <a:gd name="T70" fmla="*/ 21 w 560"/>
                  <a:gd name="T71" fmla="*/ 7 h 590"/>
                  <a:gd name="T72" fmla="*/ 22 w 560"/>
                  <a:gd name="T73" fmla="*/ 6 h 590"/>
                  <a:gd name="T74" fmla="*/ 22 w 560"/>
                  <a:gd name="T75" fmla="*/ 4 h 590"/>
                  <a:gd name="T76" fmla="*/ 24 w 560"/>
                  <a:gd name="T77" fmla="*/ 4 h 590"/>
                  <a:gd name="T78" fmla="*/ 25 w 560"/>
                  <a:gd name="T79" fmla="*/ 2 h 590"/>
                  <a:gd name="T80" fmla="*/ 27 w 560"/>
                  <a:gd name="T81" fmla="*/ 1 h 590"/>
                  <a:gd name="T82" fmla="*/ 28 w 560"/>
                  <a:gd name="T83" fmla="*/ 1 h 590"/>
                  <a:gd name="T84" fmla="*/ 29 w 560"/>
                  <a:gd name="T85" fmla="*/ 1 h 590"/>
                  <a:gd name="T86" fmla="*/ 29 w 560"/>
                  <a:gd name="T87" fmla="*/ 1 h 590"/>
                  <a:gd name="T88" fmla="*/ 29 w 560"/>
                  <a:gd name="T89" fmla="*/ 0 h 590"/>
                  <a:gd name="T90" fmla="*/ 29 w 560"/>
                  <a:gd name="T91" fmla="*/ 1 h 5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60"/>
                  <a:gd name="T139" fmla="*/ 0 h 590"/>
                  <a:gd name="T140" fmla="*/ 560 w 560"/>
                  <a:gd name="T141" fmla="*/ 590 h 59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60" h="590">
                    <a:moveTo>
                      <a:pt x="506" y="4"/>
                    </a:moveTo>
                    <a:lnTo>
                      <a:pt x="511" y="5"/>
                    </a:lnTo>
                    <a:lnTo>
                      <a:pt x="517" y="5"/>
                    </a:lnTo>
                    <a:lnTo>
                      <a:pt x="522" y="5"/>
                    </a:lnTo>
                    <a:lnTo>
                      <a:pt x="529" y="5"/>
                    </a:lnTo>
                    <a:lnTo>
                      <a:pt x="534" y="5"/>
                    </a:lnTo>
                    <a:lnTo>
                      <a:pt x="540" y="5"/>
                    </a:lnTo>
                    <a:lnTo>
                      <a:pt x="545" y="7"/>
                    </a:lnTo>
                    <a:lnTo>
                      <a:pt x="551" y="9"/>
                    </a:lnTo>
                    <a:lnTo>
                      <a:pt x="552" y="9"/>
                    </a:lnTo>
                    <a:lnTo>
                      <a:pt x="553" y="10"/>
                    </a:lnTo>
                    <a:lnTo>
                      <a:pt x="554" y="12"/>
                    </a:lnTo>
                    <a:lnTo>
                      <a:pt x="555" y="12"/>
                    </a:lnTo>
                    <a:lnTo>
                      <a:pt x="556" y="14"/>
                    </a:lnTo>
                    <a:lnTo>
                      <a:pt x="557" y="16"/>
                    </a:lnTo>
                    <a:lnTo>
                      <a:pt x="558" y="16"/>
                    </a:lnTo>
                    <a:lnTo>
                      <a:pt x="560" y="17"/>
                    </a:lnTo>
                    <a:lnTo>
                      <a:pt x="560" y="590"/>
                    </a:lnTo>
                    <a:lnTo>
                      <a:pt x="17" y="590"/>
                    </a:lnTo>
                    <a:lnTo>
                      <a:pt x="5" y="576"/>
                    </a:lnTo>
                    <a:lnTo>
                      <a:pt x="2" y="571"/>
                    </a:lnTo>
                    <a:lnTo>
                      <a:pt x="1" y="566"/>
                    </a:lnTo>
                    <a:lnTo>
                      <a:pt x="0" y="563"/>
                    </a:lnTo>
                    <a:lnTo>
                      <a:pt x="0" y="558"/>
                    </a:lnTo>
                    <a:lnTo>
                      <a:pt x="1" y="557"/>
                    </a:lnTo>
                    <a:lnTo>
                      <a:pt x="2" y="555"/>
                    </a:lnTo>
                    <a:lnTo>
                      <a:pt x="4" y="553"/>
                    </a:lnTo>
                    <a:lnTo>
                      <a:pt x="7" y="551"/>
                    </a:lnTo>
                    <a:lnTo>
                      <a:pt x="15" y="545"/>
                    </a:lnTo>
                    <a:lnTo>
                      <a:pt x="25" y="539"/>
                    </a:lnTo>
                    <a:lnTo>
                      <a:pt x="34" y="533"/>
                    </a:lnTo>
                    <a:lnTo>
                      <a:pt x="42" y="528"/>
                    </a:lnTo>
                    <a:lnTo>
                      <a:pt x="49" y="523"/>
                    </a:lnTo>
                    <a:lnTo>
                      <a:pt x="53" y="521"/>
                    </a:lnTo>
                    <a:lnTo>
                      <a:pt x="66" y="515"/>
                    </a:lnTo>
                    <a:lnTo>
                      <a:pt x="80" y="509"/>
                    </a:lnTo>
                    <a:lnTo>
                      <a:pt x="95" y="505"/>
                    </a:lnTo>
                    <a:lnTo>
                      <a:pt x="110" y="502"/>
                    </a:lnTo>
                    <a:lnTo>
                      <a:pt x="126" y="500"/>
                    </a:lnTo>
                    <a:lnTo>
                      <a:pt x="141" y="498"/>
                    </a:lnTo>
                    <a:lnTo>
                      <a:pt x="156" y="496"/>
                    </a:lnTo>
                    <a:lnTo>
                      <a:pt x="170" y="496"/>
                    </a:lnTo>
                    <a:lnTo>
                      <a:pt x="173" y="493"/>
                    </a:lnTo>
                    <a:lnTo>
                      <a:pt x="176" y="488"/>
                    </a:lnTo>
                    <a:lnTo>
                      <a:pt x="180" y="483"/>
                    </a:lnTo>
                    <a:lnTo>
                      <a:pt x="183" y="477"/>
                    </a:lnTo>
                    <a:lnTo>
                      <a:pt x="188" y="472"/>
                    </a:lnTo>
                    <a:lnTo>
                      <a:pt x="191" y="467"/>
                    </a:lnTo>
                    <a:lnTo>
                      <a:pt x="194" y="464"/>
                    </a:lnTo>
                    <a:lnTo>
                      <a:pt x="196" y="462"/>
                    </a:lnTo>
                    <a:lnTo>
                      <a:pt x="201" y="460"/>
                    </a:lnTo>
                    <a:lnTo>
                      <a:pt x="207" y="459"/>
                    </a:lnTo>
                    <a:lnTo>
                      <a:pt x="213" y="459"/>
                    </a:lnTo>
                    <a:lnTo>
                      <a:pt x="219" y="458"/>
                    </a:lnTo>
                    <a:lnTo>
                      <a:pt x="225" y="457"/>
                    </a:lnTo>
                    <a:lnTo>
                      <a:pt x="230" y="455"/>
                    </a:lnTo>
                    <a:lnTo>
                      <a:pt x="233" y="454"/>
                    </a:lnTo>
                    <a:lnTo>
                      <a:pt x="234" y="452"/>
                    </a:lnTo>
                    <a:lnTo>
                      <a:pt x="236" y="449"/>
                    </a:lnTo>
                    <a:lnTo>
                      <a:pt x="237" y="447"/>
                    </a:lnTo>
                    <a:lnTo>
                      <a:pt x="238" y="442"/>
                    </a:lnTo>
                    <a:lnTo>
                      <a:pt x="239" y="437"/>
                    </a:lnTo>
                    <a:lnTo>
                      <a:pt x="240" y="431"/>
                    </a:lnTo>
                    <a:lnTo>
                      <a:pt x="240" y="426"/>
                    </a:lnTo>
                    <a:lnTo>
                      <a:pt x="240" y="420"/>
                    </a:lnTo>
                    <a:lnTo>
                      <a:pt x="241" y="413"/>
                    </a:lnTo>
                    <a:lnTo>
                      <a:pt x="241" y="408"/>
                    </a:lnTo>
                    <a:lnTo>
                      <a:pt x="241" y="402"/>
                    </a:lnTo>
                    <a:lnTo>
                      <a:pt x="237" y="407"/>
                    </a:lnTo>
                    <a:lnTo>
                      <a:pt x="237" y="402"/>
                    </a:lnTo>
                    <a:lnTo>
                      <a:pt x="238" y="397"/>
                    </a:lnTo>
                    <a:lnTo>
                      <a:pt x="240" y="391"/>
                    </a:lnTo>
                    <a:lnTo>
                      <a:pt x="241" y="385"/>
                    </a:lnTo>
                    <a:lnTo>
                      <a:pt x="243" y="380"/>
                    </a:lnTo>
                    <a:lnTo>
                      <a:pt x="245" y="374"/>
                    </a:lnTo>
                    <a:lnTo>
                      <a:pt x="247" y="369"/>
                    </a:lnTo>
                    <a:lnTo>
                      <a:pt x="248" y="365"/>
                    </a:lnTo>
                    <a:lnTo>
                      <a:pt x="247" y="359"/>
                    </a:lnTo>
                    <a:lnTo>
                      <a:pt x="247" y="351"/>
                    </a:lnTo>
                    <a:lnTo>
                      <a:pt x="248" y="341"/>
                    </a:lnTo>
                    <a:lnTo>
                      <a:pt x="250" y="331"/>
                    </a:lnTo>
                    <a:lnTo>
                      <a:pt x="252" y="320"/>
                    </a:lnTo>
                    <a:lnTo>
                      <a:pt x="254" y="310"/>
                    </a:lnTo>
                    <a:lnTo>
                      <a:pt x="256" y="302"/>
                    </a:lnTo>
                    <a:lnTo>
                      <a:pt x="257" y="296"/>
                    </a:lnTo>
                    <a:lnTo>
                      <a:pt x="262" y="283"/>
                    </a:lnTo>
                    <a:lnTo>
                      <a:pt x="266" y="269"/>
                    </a:lnTo>
                    <a:lnTo>
                      <a:pt x="272" y="256"/>
                    </a:lnTo>
                    <a:lnTo>
                      <a:pt x="277" y="242"/>
                    </a:lnTo>
                    <a:lnTo>
                      <a:pt x="283" y="229"/>
                    </a:lnTo>
                    <a:lnTo>
                      <a:pt x="289" y="217"/>
                    </a:lnTo>
                    <a:lnTo>
                      <a:pt x="296" y="204"/>
                    </a:lnTo>
                    <a:lnTo>
                      <a:pt x="303" y="192"/>
                    </a:lnTo>
                    <a:lnTo>
                      <a:pt x="310" y="181"/>
                    </a:lnTo>
                    <a:lnTo>
                      <a:pt x="318" y="170"/>
                    </a:lnTo>
                    <a:lnTo>
                      <a:pt x="325" y="160"/>
                    </a:lnTo>
                    <a:lnTo>
                      <a:pt x="334" y="151"/>
                    </a:lnTo>
                    <a:lnTo>
                      <a:pt x="342" y="143"/>
                    </a:lnTo>
                    <a:lnTo>
                      <a:pt x="351" y="136"/>
                    </a:lnTo>
                    <a:lnTo>
                      <a:pt x="356" y="132"/>
                    </a:lnTo>
                    <a:lnTo>
                      <a:pt x="360" y="130"/>
                    </a:lnTo>
                    <a:lnTo>
                      <a:pt x="365" y="127"/>
                    </a:lnTo>
                    <a:lnTo>
                      <a:pt x="369" y="125"/>
                    </a:lnTo>
                    <a:lnTo>
                      <a:pt x="371" y="123"/>
                    </a:lnTo>
                    <a:lnTo>
                      <a:pt x="373" y="122"/>
                    </a:lnTo>
                    <a:lnTo>
                      <a:pt x="374" y="119"/>
                    </a:lnTo>
                    <a:lnTo>
                      <a:pt x="375" y="116"/>
                    </a:lnTo>
                    <a:lnTo>
                      <a:pt x="376" y="112"/>
                    </a:lnTo>
                    <a:lnTo>
                      <a:pt x="377" y="109"/>
                    </a:lnTo>
                    <a:lnTo>
                      <a:pt x="377" y="106"/>
                    </a:lnTo>
                    <a:lnTo>
                      <a:pt x="377" y="103"/>
                    </a:lnTo>
                    <a:lnTo>
                      <a:pt x="383" y="95"/>
                    </a:lnTo>
                    <a:lnTo>
                      <a:pt x="390" y="87"/>
                    </a:lnTo>
                    <a:lnTo>
                      <a:pt x="397" y="79"/>
                    </a:lnTo>
                    <a:lnTo>
                      <a:pt x="404" y="72"/>
                    </a:lnTo>
                    <a:lnTo>
                      <a:pt x="412" y="65"/>
                    </a:lnTo>
                    <a:lnTo>
                      <a:pt x="419" y="58"/>
                    </a:lnTo>
                    <a:lnTo>
                      <a:pt x="427" y="53"/>
                    </a:lnTo>
                    <a:lnTo>
                      <a:pt x="434" y="48"/>
                    </a:lnTo>
                    <a:lnTo>
                      <a:pt x="444" y="42"/>
                    </a:lnTo>
                    <a:lnTo>
                      <a:pt x="454" y="35"/>
                    </a:lnTo>
                    <a:lnTo>
                      <a:pt x="463" y="27"/>
                    </a:lnTo>
                    <a:lnTo>
                      <a:pt x="472" y="19"/>
                    </a:lnTo>
                    <a:lnTo>
                      <a:pt x="477" y="16"/>
                    </a:lnTo>
                    <a:lnTo>
                      <a:pt x="482" y="12"/>
                    </a:lnTo>
                    <a:lnTo>
                      <a:pt x="487" y="10"/>
                    </a:lnTo>
                    <a:lnTo>
                      <a:pt x="492" y="7"/>
                    </a:lnTo>
                    <a:lnTo>
                      <a:pt x="497" y="5"/>
                    </a:lnTo>
                    <a:lnTo>
                      <a:pt x="502" y="3"/>
                    </a:lnTo>
                    <a:lnTo>
                      <a:pt x="508" y="2"/>
                    </a:lnTo>
                    <a:lnTo>
                      <a:pt x="513" y="2"/>
                    </a:lnTo>
                    <a:lnTo>
                      <a:pt x="513" y="1"/>
                    </a:lnTo>
                    <a:lnTo>
                      <a:pt x="513" y="0"/>
                    </a:lnTo>
                    <a:lnTo>
                      <a:pt x="512" y="0"/>
                    </a:lnTo>
                    <a:lnTo>
                      <a:pt x="511" y="1"/>
                    </a:lnTo>
                    <a:lnTo>
                      <a:pt x="509" y="1"/>
                    </a:lnTo>
                    <a:lnTo>
                      <a:pt x="508" y="2"/>
                    </a:lnTo>
                    <a:lnTo>
                      <a:pt x="506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86853"/>
                  </a:gs>
                  <a:gs pos="100000">
                    <a:srgbClr val="E1E0B4"/>
                  </a:gs>
                </a:gsLst>
                <a:lin ang="5400000" scaled="1"/>
              </a:gradFill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6" name="Freeform 228"/>
              <p:cNvSpPr>
                <a:spLocks/>
              </p:cNvSpPr>
              <p:nvPr/>
            </p:nvSpPr>
            <p:spPr bwMode="auto">
              <a:xfrm>
                <a:off x="1426" y="3501"/>
                <a:ext cx="45" cy="69"/>
              </a:xfrm>
              <a:custGeom>
                <a:avLst/>
                <a:gdLst>
                  <a:gd name="T0" fmla="*/ 0 w 236"/>
                  <a:gd name="T1" fmla="*/ 0 h 357"/>
                  <a:gd name="T2" fmla="*/ 0 w 236"/>
                  <a:gd name="T3" fmla="*/ 0 h 357"/>
                  <a:gd name="T4" fmla="*/ 0 w 236"/>
                  <a:gd name="T5" fmla="*/ 0 h 357"/>
                  <a:gd name="T6" fmla="*/ 0 w 236"/>
                  <a:gd name="T7" fmla="*/ 0 h 357"/>
                  <a:gd name="T8" fmla="*/ 0 w 236"/>
                  <a:gd name="T9" fmla="*/ 0 h 357"/>
                  <a:gd name="T10" fmla="*/ 0 w 236"/>
                  <a:gd name="T11" fmla="*/ 0 h 357"/>
                  <a:gd name="T12" fmla="*/ 0 w 236"/>
                  <a:gd name="T13" fmla="*/ 0 h 357"/>
                  <a:gd name="T14" fmla="*/ 0 w 236"/>
                  <a:gd name="T15" fmla="*/ 0 h 357"/>
                  <a:gd name="T16" fmla="*/ 0 w 236"/>
                  <a:gd name="T17" fmla="*/ 0 h 357"/>
                  <a:gd name="T18" fmla="*/ 0 w 236"/>
                  <a:gd name="T19" fmla="*/ 0 h 357"/>
                  <a:gd name="T20" fmla="*/ 0 w 236"/>
                  <a:gd name="T21" fmla="*/ 0 h 357"/>
                  <a:gd name="T22" fmla="*/ 0 w 236"/>
                  <a:gd name="T23" fmla="*/ 0 h 357"/>
                  <a:gd name="T24" fmla="*/ 0 w 236"/>
                  <a:gd name="T25" fmla="*/ 0 h 357"/>
                  <a:gd name="T26" fmla="*/ 0 w 236"/>
                  <a:gd name="T27" fmla="*/ 0 h 357"/>
                  <a:gd name="T28" fmla="*/ 0 w 236"/>
                  <a:gd name="T29" fmla="*/ 0 h 357"/>
                  <a:gd name="T30" fmla="*/ 0 w 236"/>
                  <a:gd name="T31" fmla="*/ 0 h 357"/>
                  <a:gd name="T32" fmla="*/ 0 w 236"/>
                  <a:gd name="T33" fmla="*/ 0 h 357"/>
                  <a:gd name="T34" fmla="*/ 0 w 236"/>
                  <a:gd name="T35" fmla="*/ 0 h 357"/>
                  <a:gd name="T36" fmla="*/ 0 w 236"/>
                  <a:gd name="T37" fmla="*/ 0 h 357"/>
                  <a:gd name="T38" fmla="*/ 0 w 236"/>
                  <a:gd name="T39" fmla="*/ 0 h 357"/>
                  <a:gd name="T40" fmla="*/ 0 w 236"/>
                  <a:gd name="T41" fmla="*/ 0 h 357"/>
                  <a:gd name="T42" fmla="*/ 0 w 236"/>
                  <a:gd name="T43" fmla="*/ 0 h 357"/>
                  <a:gd name="T44" fmla="*/ 0 w 236"/>
                  <a:gd name="T45" fmla="*/ 0 h 357"/>
                  <a:gd name="T46" fmla="*/ 0 w 236"/>
                  <a:gd name="T47" fmla="*/ 0 h 357"/>
                  <a:gd name="T48" fmla="*/ 0 w 236"/>
                  <a:gd name="T49" fmla="*/ 0 h 357"/>
                  <a:gd name="T50" fmla="*/ 0 w 236"/>
                  <a:gd name="T51" fmla="*/ 0 h 357"/>
                  <a:gd name="T52" fmla="*/ 0 w 236"/>
                  <a:gd name="T53" fmla="*/ 0 h 357"/>
                  <a:gd name="T54" fmla="*/ 0 w 236"/>
                  <a:gd name="T55" fmla="*/ 0 h 357"/>
                  <a:gd name="T56" fmla="*/ 0 w 236"/>
                  <a:gd name="T57" fmla="*/ 0 h 357"/>
                  <a:gd name="T58" fmla="*/ 0 w 236"/>
                  <a:gd name="T59" fmla="*/ 0 h 357"/>
                  <a:gd name="T60" fmla="*/ 0 w 236"/>
                  <a:gd name="T61" fmla="*/ 0 h 357"/>
                  <a:gd name="T62" fmla="*/ 0 w 236"/>
                  <a:gd name="T63" fmla="*/ 0 h 357"/>
                  <a:gd name="T64" fmla="*/ 0 w 236"/>
                  <a:gd name="T65" fmla="*/ 0 h 357"/>
                  <a:gd name="T66" fmla="*/ 0 w 236"/>
                  <a:gd name="T67" fmla="*/ 0 h 357"/>
                  <a:gd name="T68" fmla="*/ 0 w 236"/>
                  <a:gd name="T69" fmla="*/ 0 h 357"/>
                  <a:gd name="T70" fmla="*/ 0 w 236"/>
                  <a:gd name="T71" fmla="*/ 0 h 357"/>
                  <a:gd name="T72" fmla="*/ 0 w 236"/>
                  <a:gd name="T73" fmla="*/ 0 h 357"/>
                  <a:gd name="T74" fmla="*/ 0 w 236"/>
                  <a:gd name="T75" fmla="*/ 0 h 357"/>
                  <a:gd name="T76" fmla="*/ 0 w 236"/>
                  <a:gd name="T77" fmla="*/ 0 h 357"/>
                  <a:gd name="T78" fmla="*/ 0 w 236"/>
                  <a:gd name="T79" fmla="*/ 0 h 357"/>
                  <a:gd name="T80" fmla="*/ 0 w 236"/>
                  <a:gd name="T81" fmla="*/ 0 h 35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6"/>
                  <a:gd name="T124" fmla="*/ 0 h 357"/>
                  <a:gd name="T125" fmla="*/ 236 w 236"/>
                  <a:gd name="T126" fmla="*/ 357 h 35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6" h="357">
                    <a:moveTo>
                      <a:pt x="234" y="100"/>
                    </a:moveTo>
                    <a:lnTo>
                      <a:pt x="223" y="92"/>
                    </a:lnTo>
                    <a:lnTo>
                      <a:pt x="208" y="83"/>
                    </a:lnTo>
                    <a:lnTo>
                      <a:pt x="194" y="71"/>
                    </a:lnTo>
                    <a:lnTo>
                      <a:pt x="177" y="60"/>
                    </a:lnTo>
                    <a:lnTo>
                      <a:pt x="161" y="48"/>
                    </a:lnTo>
                    <a:lnTo>
                      <a:pt x="146" y="41"/>
                    </a:lnTo>
                    <a:lnTo>
                      <a:pt x="131" y="33"/>
                    </a:lnTo>
                    <a:lnTo>
                      <a:pt x="117" y="31"/>
                    </a:lnTo>
                    <a:lnTo>
                      <a:pt x="110" y="41"/>
                    </a:lnTo>
                    <a:lnTo>
                      <a:pt x="104" y="52"/>
                    </a:lnTo>
                    <a:lnTo>
                      <a:pt x="96" y="64"/>
                    </a:lnTo>
                    <a:lnTo>
                      <a:pt x="90" y="75"/>
                    </a:lnTo>
                    <a:lnTo>
                      <a:pt x="85" y="85"/>
                    </a:lnTo>
                    <a:lnTo>
                      <a:pt x="79" y="96"/>
                    </a:lnTo>
                    <a:lnTo>
                      <a:pt x="73" y="104"/>
                    </a:lnTo>
                    <a:lnTo>
                      <a:pt x="67" y="112"/>
                    </a:lnTo>
                    <a:lnTo>
                      <a:pt x="67" y="160"/>
                    </a:lnTo>
                    <a:lnTo>
                      <a:pt x="77" y="171"/>
                    </a:lnTo>
                    <a:lnTo>
                      <a:pt x="87" y="186"/>
                    </a:lnTo>
                    <a:lnTo>
                      <a:pt x="98" y="204"/>
                    </a:lnTo>
                    <a:lnTo>
                      <a:pt x="112" y="225"/>
                    </a:lnTo>
                    <a:lnTo>
                      <a:pt x="123" y="246"/>
                    </a:lnTo>
                    <a:lnTo>
                      <a:pt x="133" y="267"/>
                    </a:lnTo>
                    <a:lnTo>
                      <a:pt x="138" y="286"/>
                    </a:lnTo>
                    <a:lnTo>
                      <a:pt x="140" y="302"/>
                    </a:lnTo>
                    <a:lnTo>
                      <a:pt x="148" y="304"/>
                    </a:lnTo>
                    <a:lnTo>
                      <a:pt x="158" y="309"/>
                    </a:lnTo>
                    <a:lnTo>
                      <a:pt x="165" y="315"/>
                    </a:lnTo>
                    <a:lnTo>
                      <a:pt x="175" y="325"/>
                    </a:lnTo>
                    <a:lnTo>
                      <a:pt x="183" y="334"/>
                    </a:lnTo>
                    <a:lnTo>
                      <a:pt x="190" y="342"/>
                    </a:lnTo>
                    <a:lnTo>
                      <a:pt x="196" y="352"/>
                    </a:lnTo>
                    <a:lnTo>
                      <a:pt x="202" y="357"/>
                    </a:lnTo>
                    <a:lnTo>
                      <a:pt x="198" y="357"/>
                    </a:lnTo>
                    <a:lnTo>
                      <a:pt x="194" y="357"/>
                    </a:lnTo>
                    <a:lnTo>
                      <a:pt x="190" y="355"/>
                    </a:lnTo>
                    <a:lnTo>
                      <a:pt x="188" y="353"/>
                    </a:lnTo>
                    <a:lnTo>
                      <a:pt x="184" y="352"/>
                    </a:lnTo>
                    <a:lnTo>
                      <a:pt x="183" y="348"/>
                    </a:lnTo>
                    <a:lnTo>
                      <a:pt x="181" y="346"/>
                    </a:lnTo>
                    <a:lnTo>
                      <a:pt x="177" y="342"/>
                    </a:lnTo>
                    <a:lnTo>
                      <a:pt x="163" y="342"/>
                    </a:lnTo>
                    <a:lnTo>
                      <a:pt x="150" y="338"/>
                    </a:lnTo>
                    <a:lnTo>
                      <a:pt x="137" y="332"/>
                    </a:lnTo>
                    <a:lnTo>
                      <a:pt x="123" y="327"/>
                    </a:lnTo>
                    <a:lnTo>
                      <a:pt x="112" y="319"/>
                    </a:lnTo>
                    <a:lnTo>
                      <a:pt x="100" y="309"/>
                    </a:lnTo>
                    <a:lnTo>
                      <a:pt x="89" y="298"/>
                    </a:lnTo>
                    <a:lnTo>
                      <a:pt x="77" y="286"/>
                    </a:lnTo>
                    <a:lnTo>
                      <a:pt x="58" y="261"/>
                    </a:lnTo>
                    <a:lnTo>
                      <a:pt x="39" y="234"/>
                    </a:lnTo>
                    <a:lnTo>
                      <a:pt x="19" y="208"/>
                    </a:lnTo>
                    <a:lnTo>
                      <a:pt x="0" y="183"/>
                    </a:lnTo>
                    <a:lnTo>
                      <a:pt x="0" y="119"/>
                    </a:lnTo>
                    <a:lnTo>
                      <a:pt x="19" y="94"/>
                    </a:lnTo>
                    <a:lnTo>
                      <a:pt x="37" y="71"/>
                    </a:lnTo>
                    <a:lnTo>
                      <a:pt x="54" y="48"/>
                    </a:lnTo>
                    <a:lnTo>
                      <a:pt x="73" y="27"/>
                    </a:lnTo>
                    <a:lnTo>
                      <a:pt x="83" y="19"/>
                    </a:lnTo>
                    <a:lnTo>
                      <a:pt x="92" y="12"/>
                    </a:lnTo>
                    <a:lnTo>
                      <a:pt x="104" y="6"/>
                    </a:lnTo>
                    <a:lnTo>
                      <a:pt x="115" y="2"/>
                    </a:lnTo>
                    <a:lnTo>
                      <a:pt x="129" y="0"/>
                    </a:lnTo>
                    <a:lnTo>
                      <a:pt x="142" y="0"/>
                    </a:lnTo>
                    <a:lnTo>
                      <a:pt x="156" y="4"/>
                    </a:lnTo>
                    <a:lnTo>
                      <a:pt x="171" y="8"/>
                    </a:lnTo>
                    <a:lnTo>
                      <a:pt x="183" y="12"/>
                    </a:lnTo>
                    <a:lnTo>
                      <a:pt x="192" y="18"/>
                    </a:lnTo>
                    <a:lnTo>
                      <a:pt x="202" y="25"/>
                    </a:lnTo>
                    <a:lnTo>
                      <a:pt x="211" y="33"/>
                    </a:lnTo>
                    <a:lnTo>
                      <a:pt x="219" y="44"/>
                    </a:lnTo>
                    <a:lnTo>
                      <a:pt x="227" y="54"/>
                    </a:lnTo>
                    <a:lnTo>
                      <a:pt x="232" y="66"/>
                    </a:lnTo>
                    <a:lnTo>
                      <a:pt x="236" y="77"/>
                    </a:lnTo>
                    <a:lnTo>
                      <a:pt x="236" y="81"/>
                    </a:lnTo>
                    <a:lnTo>
                      <a:pt x="236" y="83"/>
                    </a:lnTo>
                    <a:lnTo>
                      <a:pt x="236" y="87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4" y="100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7" name="Freeform 229"/>
              <p:cNvSpPr>
                <a:spLocks/>
              </p:cNvSpPr>
              <p:nvPr/>
            </p:nvSpPr>
            <p:spPr bwMode="auto">
              <a:xfrm>
                <a:off x="1426" y="3501"/>
                <a:ext cx="45" cy="69"/>
              </a:xfrm>
              <a:custGeom>
                <a:avLst/>
                <a:gdLst>
                  <a:gd name="T0" fmla="*/ 0 w 236"/>
                  <a:gd name="T1" fmla="*/ 0 h 357"/>
                  <a:gd name="T2" fmla="*/ 0 w 236"/>
                  <a:gd name="T3" fmla="*/ 0 h 357"/>
                  <a:gd name="T4" fmla="*/ 0 w 236"/>
                  <a:gd name="T5" fmla="*/ 0 h 357"/>
                  <a:gd name="T6" fmla="*/ 0 w 236"/>
                  <a:gd name="T7" fmla="*/ 0 h 357"/>
                  <a:gd name="T8" fmla="*/ 0 w 236"/>
                  <a:gd name="T9" fmla="*/ 0 h 357"/>
                  <a:gd name="T10" fmla="*/ 0 w 236"/>
                  <a:gd name="T11" fmla="*/ 0 h 357"/>
                  <a:gd name="T12" fmla="*/ 0 w 236"/>
                  <a:gd name="T13" fmla="*/ 0 h 357"/>
                  <a:gd name="T14" fmla="*/ 0 w 236"/>
                  <a:gd name="T15" fmla="*/ 0 h 357"/>
                  <a:gd name="T16" fmla="*/ 0 w 236"/>
                  <a:gd name="T17" fmla="*/ 0 h 357"/>
                  <a:gd name="T18" fmla="*/ 0 w 236"/>
                  <a:gd name="T19" fmla="*/ 0 h 357"/>
                  <a:gd name="T20" fmla="*/ 0 w 236"/>
                  <a:gd name="T21" fmla="*/ 0 h 357"/>
                  <a:gd name="T22" fmla="*/ 0 w 236"/>
                  <a:gd name="T23" fmla="*/ 0 h 357"/>
                  <a:gd name="T24" fmla="*/ 0 w 236"/>
                  <a:gd name="T25" fmla="*/ 0 h 357"/>
                  <a:gd name="T26" fmla="*/ 0 w 236"/>
                  <a:gd name="T27" fmla="*/ 0 h 357"/>
                  <a:gd name="T28" fmla="*/ 0 w 236"/>
                  <a:gd name="T29" fmla="*/ 0 h 357"/>
                  <a:gd name="T30" fmla="*/ 0 w 236"/>
                  <a:gd name="T31" fmla="*/ 0 h 357"/>
                  <a:gd name="T32" fmla="*/ 0 w 236"/>
                  <a:gd name="T33" fmla="*/ 0 h 357"/>
                  <a:gd name="T34" fmla="*/ 0 w 236"/>
                  <a:gd name="T35" fmla="*/ 0 h 357"/>
                  <a:gd name="T36" fmla="*/ 0 w 236"/>
                  <a:gd name="T37" fmla="*/ 0 h 357"/>
                  <a:gd name="T38" fmla="*/ 0 w 236"/>
                  <a:gd name="T39" fmla="*/ 0 h 357"/>
                  <a:gd name="T40" fmla="*/ 0 w 236"/>
                  <a:gd name="T41" fmla="*/ 0 h 357"/>
                  <a:gd name="T42" fmla="*/ 0 w 236"/>
                  <a:gd name="T43" fmla="*/ 0 h 357"/>
                  <a:gd name="T44" fmla="*/ 0 w 236"/>
                  <a:gd name="T45" fmla="*/ 0 h 357"/>
                  <a:gd name="T46" fmla="*/ 0 w 236"/>
                  <a:gd name="T47" fmla="*/ 0 h 357"/>
                  <a:gd name="T48" fmla="*/ 0 w 236"/>
                  <a:gd name="T49" fmla="*/ 0 h 357"/>
                  <a:gd name="T50" fmla="*/ 0 w 236"/>
                  <a:gd name="T51" fmla="*/ 0 h 357"/>
                  <a:gd name="T52" fmla="*/ 0 w 236"/>
                  <a:gd name="T53" fmla="*/ 0 h 357"/>
                  <a:gd name="T54" fmla="*/ 0 w 236"/>
                  <a:gd name="T55" fmla="*/ 0 h 357"/>
                  <a:gd name="T56" fmla="*/ 0 w 236"/>
                  <a:gd name="T57" fmla="*/ 0 h 357"/>
                  <a:gd name="T58" fmla="*/ 0 w 236"/>
                  <a:gd name="T59" fmla="*/ 0 h 357"/>
                  <a:gd name="T60" fmla="*/ 0 w 236"/>
                  <a:gd name="T61" fmla="*/ 0 h 357"/>
                  <a:gd name="T62" fmla="*/ 0 w 236"/>
                  <a:gd name="T63" fmla="*/ 0 h 357"/>
                  <a:gd name="T64" fmla="*/ 0 w 236"/>
                  <a:gd name="T65" fmla="*/ 0 h 357"/>
                  <a:gd name="T66" fmla="*/ 0 w 236"/>
                  <a:gd name="T67" fmla="*/ 0 h 357"/>
                  <a:gd name="T68" fmla="*/ 0 w 236"/>
                  <a:gd name="T69" fmla="*/ 0 h 357"/>
                  <a:gd name="T70" fmla="*/ 0 w 236"/>
                  <a:gd name="T71" fmla="*/ 0 h 357"/>
                  <a:gd name="T72" fmla="*/ 0 w 236"/>
                  <a:gd name="T73" fmla="*/ 0 h 357"/>
                  <a:gd name="T74" fmla="*/ 0 w 236"/>
                  <a:gd name="T75" fmla="*/ 0 h 357"/>
                  <a:gd name="T76" fmla="*/ 0 w 236"/>
                  <a:gd name="T77" fmla="*/ 0 h 357"/>
                  <a:gd name="T78" fmla="*/ 0 w 236"/>
                  <a:gd name="T79" fmla="*/ 0 h 357"/>
                  <a:gd name="T80" fmla="*/ 0 w 236"/>
                  <a:gd name="T81" fmla="*/ 0 h 35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6"/>
                  <a:gd name="T124" fmla="*/ 0 h 357"/>
                  <a:gd name="T125" fmla="*/ 236 w 236"/>
                  <a:gd name="T126" fmla="*/ 357 h 35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6" h="357">
                    <a:moveTo>
                      <a:pt x="234" y="100"/>
                    </a:moveTo>
                    <a:lnTo>
                      <a:pt x="223" y="92"/>
                    </a:lnTo>
                    <a:lnTo>
                      <a:pt x="208" y="83"/>
                    </a:lnTo>
                    <a:lnTo>
                      <a:pt x="194" y="71"/>
                    </a:lnTo>
                    <a:lnTo>
                      <a:pt x="177" y="60"/>
                    </a:lnTo>
                    <a:lnTo>
                      <a:pt x="161" y="48"/>
                    </a:lnTo>
                    <a:lnTo>
                      <a:pt x="146" y="41"/>
                    </a:lnTo>
                    <a:lnTo>
                      <a:pt x="131" y="33"/>
                    </a:lnTo>
                    <a:lnTo>
                      <a:pt x="117" y="31"/>
                    </a:lnTo>
                    <a:lnTo>
                      <a:pt x="110" y="41"/>
                    </a:lnTo>
                    <a:lnTo>
                      <a:pt x="104" y="52"/>
                    </a:lnTo>
                    <a:lnTo>
                      <a:pt x="96" y="64"/>
                    </a:lnTo>
                    <a:lnTo>
                      <a:pt x="90" y="75"/>
                    </a:lnTo>
                    <a:lnTo>
                      <a:pt x="85" y="85"/>
                    </a:lnTo>
                    <a:lnTo>
                      <a:pt x="79" y="96"/>
                    </a:lnTo>
                    <a:lnTo>
                      <a:pt x="73" y="104"/>
                    </a:lnTo>
                    <a:lnTo>
                      <a:pt x="67" y="112"/>
                    </a:lnTo>
                    <a:lnTo>
                      <a:pt x="67" y="160"/>
                    </a:lnTo>
                    <a:lnTo>
                      <a:pt x="77" y="171"/>
                    </a:lnTo>
                    <a:lnTo>
                      <a:pt x="87" y="186"/>
                    </a:lnTo>
                    <a:lnTo>
                      <a:pt x="98" y="204"/>
                    </a:lnTo>
                    <a:lnTo>
                      <a:pt x="112" y="225"/>
                    </a:lnTo>
                    <a:lnTo>
                      <a:pt x="123" y="246"/>
                    </a:lnTo>
                    <a:lnTo>
                      <a:pt x="133" y="267"/>
                    </a:lnTo>
                    <a:lnTo>
                      <a:pt x="138" y="286"/>
                    </a:lnTo>
                    <a:lnTo>
                      <a:pt x="140" y="302"/>
                    </a:lnTo>
                    <a:lnTo>
                      <a:pt x="148" y="304"/>
                    </a:lnTo>
                    <a:lnTo>
                      <a:pt x="158" y="309"/>
                    </a:lnTo>
                    <a:lnTo>
                      <a:pt x="165" y="315"/>
                    </a:lnTo>
                    <a:lnTo>
                      <a:pt x="175" y="325"/>
                    </a:lnTo>
                    <a:lnTo>
                      <a:pt x="183" y="334"/>
                    </a:lnTo>
                    <a:lnTo>
                      <a:pt x="190" y="342"/>
                    </a:lnTo>
                    <a:lnTo>
                      <a:pt x="196" y="352"/>
                    </a:lnTo>
                    <a:lnTo>
                      <a:pt x="202" y="357"/>
                    </a:lnTo>
                    <a:lnTo>
                      <a:pt x="198" y="357"/>
                    </a:lnTo>
                    <a:lnTo>
                      <a:pt x="194" y="357"/>
                    </a:lnTo>
                    <a:lnTo>
                      <a:pt x="190" y="355"/>
                    </a:lnTo>
                    <a:lnTo>
                      <a:pt x="188" y="353"/>
                    </a:lnTo>
                    <a:lnTo>
                      <a:pt x="184" y="352"/>
                    </a:lnTo>
                    <a:lnTo>
                      <a:pt x="183" y="348"/>
                    </a:lnTo>
                    <a:lnTo>
                      <a:pt x="181" y="346"/>
                    </a:lnTo>
                    <a:lnTo>
                      <a:pt x="177" y="342"/>
                    </a:lnTo>
                    <a:lnTo>
                      <a:pt x="163" y="342"/>
                    </a:lnTo>
                    <a:lnTo>
                      <a:pt x="150" y="338"/>
                    </a:lnTo>
                    <a:lnTo>
                      <a:pt x="137" y="332"/>
                    </a:lnTo>
                    <a:lnTo>
                      <a:pt x="123" y="327"/>
                    </a:lnTo>
                    <a:lnTo>
                      <a:pt x="112" y="319"/>
                    </a:lnTo>
                    <a:lnTo>
                      <a:pt x="100" y="309"/>
                    </a:lnTo>
                    <a:lnTo>
                      <a:pt x="89" y="298"/>
                    </a:lnTo>
                    <a:lnTo>
                      <a:pt x="77" y="286"/>
                    </a:lnTo>
                    <a:lnTo>
                      <a:pt x="58" y="261"/>
                    </a:lnTo>
                    <a:lnTo>
                      <a:pt x="39" y="234"/>
                    </a:lnTo>
                    <a:lnTo>
                      <a:pt x="19" y="208"/>
                    </a:lnTo>
                    <a:lnTo>
                      <a:pt x="0" y="183"/>
                    </a:lnTo>
                    <a:lnTo>
                      <a:pt x="0" y="119"/>
                    </a:lnTo>
                    <a:lnTo>
                      <a:pt x="19" y="94"/>
                    </a:lnTo>
                    <a:lnTo>
                      <a:pt x="37" y="71"/>
                    </a:lnTo>
                    <a:lnTo>
                      <a:pt x="54" y="48"/>
                    </a:lnTo>
                    <a:lnTo>
                      <a:pt x="73" y="27"/>
                    </a:lnTo>
                    <a:lnTo>
                      <a:pt x="83" y="19"/>
                    </a:lnTo>
                    <a:lnTo>
                      <a:pt x="92" y="12"/>
                    </a:lnTo>
                    <a:lnTo>
                      <a:pt x="104" y="6"/>
                    </a:lnTo>
                    <a:lnTo>
                      <a:pt x="115" y="2"/>
                    </a:lnTo>
                    <a:lnTo>
                      <a:pt x="129" y="0"/>
                    </a:lnTo>
                    <a:lnTo>
                      <a:pt x="142" y="0"/>
                    </a:lnTo>
                    <a:lnTo>
                      <a:pt x="156" y="4"/>
                    </a:lnTo>
                    <a:lnTo>
                      <a:pt x="171" y="8"/>
                    </a:lnTo>
                    <a:lnTo>
                      <a:pt x="183" y="12"/>
                    </a:lnTo>
                    <a:lnTo>
                      <a:pt x="192" y="18"/>
                    </a:lnTo>
                    <a:lnTo>
                      <a:pt x="202" y="25"/>
                    </a:lnTo>
                    <a:lnTo>
                      <a:pt x="211" y="33"/>
                    </a:lnTo>
                    <a:lnTo>
                      <a:pt x="219" y="44"/>
                    </a:lnTo>
                    <a:lnTo>
                      <a:pt x="227" y="54"/>
                    </a:lnTo>
                    <a:lnTo>
                      <a:pt x="232" y="66"/>
                    </a:lnTo>
                    <a:lnTo>
                      <a:pt x="236" y="77"/>
                    </a:lnTo>
                    <a:lnTo>
                      <a:pt x="236" y="81"/>
                    </a:lnTo>
                    <a:lnTo>
                      <a:pt x="236" y="83"/>
                    </a:lnTo>
                    <a:lnTo>
                      <a:pt x="236" y="87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4" y="100"/>
                    </a:lnTo>
                  </a:path>
                </a:pathLst>
              </a:custGeom>
              <a:solidFill>
                <a:srgbClr val="969696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8" name="Freeform 230"/>
              <p:cNvSpPr>
                <a:spLocks/>
              </p:cNvSpPr>
              <p:nvPr/>
            </p:nvSpPr>
            <p:spPr bwMode="auto">
              <a:xfrm>
                <a:off x="1341" y="3390"/>
                <a:ext cx="225" cy="281"/>
              </a:xfrm>
              <a:custGeom>
                <a:avLst/>
                <a:gdLst>
                  <a:gd name="T0" fmla="*/ 0 w 1165"/>
                  <a:gd name="T1" fmla="*/ 0 h 1455"/>
                  <a:gd name="T2" fmla="*/ 0 w 1165"/>
                  <a:gd name="T3" fmla="*/ 0 h 1455"/>
                  <a:gd name="T4" fmla="*/ 0 w 1165"/>
                  <a:gd name="T5" fmla="*/ 0 h 1455"/>
                  <a:gd name="T6" fmla="*/ 0 w 1165"/>
                  <a:gd name="T7" fmla="*/ 0 h 1455"/>
                  <a:gd name="T8" fmla="*/ 0 w 1165"/>
                  <a:gd name="T9" fmla="*/ 0 h 1455"/>
                  <a:gd name="T10" fmla="*/ 0 w 1165"/>
                  <a:gd name="T11" fmla="*/ 0 h 1455"/>
                  <a:gd name="T12" fmla="*/ 0 w 1165"/>
                  <a:gd name="T13" fmla="*/ 0 h 1455"/>
                  <a:gd name="T14" fmla="*/ 0 w 1165"/>
                  <a:gd name="T15" fmla="*/ 0 h 1455"/>
                  <a:gd name="T16" fmla="*/ 0 w 1165"/>
                  <a:gd name="T17" fmla="*/ 0 h 1455"/>
                  <a:gd name="T18" fmla="*/ 0 w 1165"/>
                  <a:gd name="T19" fmla="*/ 0 h 1455"/>
                  <a:gd name="T20" fmla="*/ 0 w 1165"/>
                  <a:gd name="T21" fmla="*/ 0 h 1455"/>
                  <a:gd name="T22" fmla="*/ 0 w 1165"/>
                  <a:gd name="T23" fmla="*/ 0 h 1455"/>
                  <a:gd name="T24" fmla="*/ 0 w 1165"/>
                  <a:gd name="T25" fmla="*/ 0 h 1455"/>
                  <a:gd name="T26" fmla="*/ 0 w 1165"/>
                  <a:gd name="T27" fmla="*/ 0 h 1455"/>
                  <a:gd name="T28" fmla="*/ 0 w 1165"/>
                  <a:gd name="T29" fmla="*/ 0 h 1455"/>
                  <a:gd name="T30" fmla="*/ 0 w 1165"/>
                  <a:gd name="T31" fmla="*/ 0 h 1455"/>
                  <a:gd name="T32" fmla="*/ 0 w 1165"/>
                  <a:gd name="T33" fmla="*/ 0 h 1455"/>
                  <a:gd name="T34" fmla="*/ 0 w 1165"/>
                  <a:gd name="T35" fmla="*/ 0 h 1455"/>
                  <a:gd name="T36" fmla="*/ 0 w 1165"/>
                  <a:gd name="T37" fmla="*/ 0 h 1455"/>
                  <a:gd name="T38" fmla="*/ 0 w 1165"/>
                  <a:gd name="T39" fmla="*/ 0 h 1455"/>
                  <a:gd name="T40" fmla="*/ 0 w 1165"/>
                  <a:gd name="T41" fmla="*/ 0 h 1455"/>
                  <a:gd name="T42" fmla="*/ 0 w 1165"/>
                  <a:gd name="T43" fmla="*/ 0 h 1455"/>
                  <a:gd name="T44" fmla="*/ 0 w 1165"/>
                  <a:gd name="T45" fmla="*/ 0 h 1455"/>
                  <a:gd name="T46" fmla="*/ 0 w 1165"/>
                  <a:gd name="T47" fmla="*/ 0 h 1455"/>
                  <a:gd name="T48" fmla="*/ 0 w 1165"/>
                  <a:gd name="T49" fmla="*/ 0 h 1455"/>
                  <a:gd name="T50" fmla="*/ 0 w 1165"/>
                  <a:gd name="T51" fmla="*/ 0 h 1455"/>
                  <a:gd name="T52" fmla="*/ 0 w 1165"/>
                  <a:gd name="T53" fmla="*/ 0 h 1455"/>
                  <a:gd name="T54" fmla="*/ 0 w 1165"/>
                  <a:gd name="T55" fmla="*/ 0 h 1455"/>
                  <a:gd name="T56" fmla="*/ 0 w 1165"/>
                  <a:gd name="T57" fmla="*/ 0 h 1455"/>
                  <a:gd name="T58" fmla="*/ 0 w 1165"/>
                  <a:gd name="T59" fmla="*/ 0 h 1455"/>
                  <a:gd name="T60" fmla="*/ 0 w 1165"/>
                  <a:gd name="T61" fmla="*/ 0 h 1455"/>
                  <a:gd name="T62" fmla="*/ 0 w 1165"/>
                  <a:gd name="T63" fmla="*/ 0 h 1455"/>
                  <a:gd name="T64" fmla="*/ 0 w 1165"/>
                  <a:gd name="T65" fmla="*/ 0 h 1455"/>
                  <a:gd name="T66" fmla="*/ 0 w 1165"/>
                  <a:gd name="T67" fmla="*/ 0 h 1455"/>
                  <a:gd name="T68" fmla="*/ 0 w 1165"/>
                  <a:gd name="T69" fmla="*/ 0 h 1455"/>
                  <a:gd name="T70" fmla="*/ 0 w 1165"/>
                  <a:gd name="T71" fmla="*/ 0 h 1455"/>
                  <a:gd name="T72" fmla="*/ 0 w 1165"/>
                  <a:gd name="T73" fmla="*/ 0 h 1455"/>
                  <a:gd name="T74" fmla="*/ 0 w 1165"/>
                  <a:gd name="T75" fmla="*/ 0 h 1455"/>
                  <a:gd name="T76" fmla="*/ 0 w 1165"/>
                  <a:gd name="T77" fmla="*/ 0 h 1455"/>
                  <a:gd name="T78" fmla="*/ 0 w 1165"/>
                  <a:gd name="T79" fmla="*/ 0 h 1455"/>
                  <a:gd name="T80" fmla="*/ 0 w 1165"/>
                  <a:gd name="T81" fmla="*/ 0 h 1455"/>
                  <a:gd name="T82" fmla="*/ 0 w 1165"/>
                  <a:gd name="T83" fmla="*/ 0 h 1455"/>
                  <a:gd name="T84" fmla="*/ 0 w 1165"/>
                  <a:gd name="T85" fmla="*/ 0 h 1455"/>
                  <a:gd name="T86" fmla="*/ 0 w 1165"/>
                  <a:gd name="T87" fmla="*/ 0 h 1455"/>
                  <a:gd name="T88" fmla="*/ 0 w 1165"/>
                  <a:gd name="T89" fmla="*/ 0 h 1455"/>
                  <a:gd name="T90" fmla="*/ 0 w 1165"/>
                  <a:gd name="T91" fmla="*/ 0 h 1455"/>
                  <a:gd name="T92" fmla="*/ 0 w 1165"/>
                  <a:gd name="T93" fmla="*/ 0 h 1455"/>
                  <a:gd name="T94" fmla="*/ 0 w 1165"/>
                  <a:gd name="T95" fmla="*/ 0 h 1455"/>
                  <a:gd name="T96" fmla="*/ 0 w 1165"/>
                  <a:gd name="T97" fmla="*/ 0 h 1455"/>
                  <a:gd name="T98" fmla="*/ 0 w 1165"/>
                  <a:gd name="T99" fmla="*/ 0 h 1455"/>
                  <a:gd name="T100" fmla="*/ 0 w 1165"/>
                  <a:gd name="T101" fmla="*/ 0 h 1455"/>
                  <a:gd name="T102" fmla="*/ 0 w 1165"/>
                  <a:gd name="T103" fmla="*/ 0 h 1455"/>
                  <a:gd name="T104" fmla="*/ 0 w 1165"/>
                  <a:gd name="T105" fmla="*/ 0 h 145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5"/>
                  <a:gd name="T160" fmla="*/ 0 h 1455"/>
                  <a:gd name="T161" fmla="*/ 1165 w 1165"/>
                  <a:gd name="T162" fmla="*/ 1455 h 145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5" h="1455">
                    <a:moveTo>
                      <a:pt x="1036" y="357"/>
                    </a:moveTo>
                    <a:lnTo>
                      <a:pt x="1038" y="357"/>
                    </a:lnTo>
                    <a:lnTo>
                      <a:pt x="1042" y="361"/>
                    </a:lnTo>
                    <a:lnTo>
                      <a:pt x="1046" y="365"/>
                    </a:lnTo>
                    <a:lnTo>
                      <a:pt x="1050" y="369"/>
                    </a:lnTo>
                    <a:lnTo>
                      <a:pt x="1051" y="375"/>
                    </a:lnTo>
                    <a:lnTo>
                      <a:pt x="1055" y="378"/>
                    </a:lnTo>
                    <a:lnTo>
                      <a:pt x="1059" y="380"/>
                    </a:lnTo>
                    <a:lnTo>
                      <a:pt x="1061" y="380"/>
                    </a:lnTo>
                    <a:lnTo>
                      <a:pt x="1061" y="399"/>
                    </a:lnTo>
                    <a:lnTo>
                      <a:pt x="1063" y="419"/>
                    </a:lnTo>
                    <a:lnTo>
                      <a:pt x="1067" y="438"/>
                    </a:lnTo>
                    <a:lnTo>
                      <a:pt x="1071" y="457"/>
                    </a:lnTo>
                    <a:lnTo>
                      <a:pt x="1082" y="499"/>
                    </a:lnTo>
                    <a:lnTo>
                      <a:pt x="1094" y="540"/>
                    </a:lnTo>
                    <a:lnTo>
                      <a:pt x="1107" y="582"/>
                    </a:lnTo>
                    <a:lnTo>
                      <a:pt x="1117" y="624"/>
                    </a:lnTo>
                    <a:lnTo>
                      <a:pt x="1122" y="643"/>
                    </a:lnTo>
                    <a:lnTo>
                      <a:pt x="1124" y="662"/>
                    </a:lnTo>
                    <a:lnTo>
                      <a:pt x="1126" y="682"/>
                    </a:lnTo>
                    <a:lnTo>
                      <a:pt x="1128" y="699"/>
                    </a:lnTo>
                    <a:lnTo>
                      <a:pt x="1098" y="739"/>
                    </a:lnTo>
                    <a:lnTo>
                      <a:pt x="1098" y="787"/>
                    </a:lnTo>
                    <a:lnTo>
                      <a:pt x="1105" y="810"/>
                    </a:lnTo>
                    <a:lnTo>
                      <a:pt x="1113" y="831"/>
                    </a:lnTo>
                    <a:lnTo>
                      <a:pt x="1122" y="851"/>
                    </a:lnTo>
                    <a:lnTo>
                      <a:pt x="1132" y="872"/>
                    </a:lnTo>
                    <a:lnTo>
                      <a:pt x="1142" y="891"/>
                    </a:lnTo>
                    <a:lnTo>
                      <a:pt x="1151" y="912"/>
                    </a:lnTo>
                    <a:lnTo>
                      <a:pt x="1159" y="931"/>
                    </a:lnTo>
                    <a:lnTo>
                      <a:pt x="1165" y="952"/>
                    </a:lnTo>
                    <a:lnTo>
                      <a:pt x="1165" y="958"/>
                    </a:lnTo>
                    <a:lnTo>
                      <a:pt x="1163" y="964"/>
                    </a:lnTo>
                    <a:lnTo>
                      <a:pt x="1159" y="972"/>
                    </a:lnTo>
                    <a:lnTo>
                      <a:pt x="1155" y="979"/>
                    </a:lnTo>
                    <a:lnTo>
                      <a:pt x="1149" y="987"/>
                    </a:lnTo>
                    <a:lnTo>
                      <a:pt x="1144" y="993"/>
                    </a:lnTo>
                    <a:lnTo>
                      <a:pt x="1138" y="998"/>
                    </a:lnTo>
                    <a:lnTo>
                      <a:pt x="1132" y="1002"/>
                    </a:lnTo>
                    <a:lnTo>
                      <a:pt x="1122" y="1002"/>
                    </a:lnTo>
                    <a:lnTo>
                      <a:pt x="1113" y="1000"/>
                    </a:lnTo>
                    <a:lnTo>
                      <a:pt x="1101" y="1000"/>
                    </a:lnTo>
                    <a:lnTo>
                      <a:pt x="1088" y="1000"/>
                    </a:lnTo>
                    <a:lnTo>
                      <a:pt x="1076" y="1002"/>
                    </a:lnTo>
                    <a:lnTo>
                      <a:pt x="1067" y="1006"/>
                    </a:lnTo>
                    <a:lnTo>
                      <a:pt x="1063" y="1008"/>
                    </a:lnTo>
                    <a:lnTo>
                      <a:pt x="1059" y="1010"/>
                    </a:lnTo>
                    <a:lnTo>
                      <a:pt x="1057" y="1014"/>
                    </a:lnTo>
                    <a:lnTo>
                      <a:pt x="1055" y="1018"/>
                    </a:lnTo>
                    <a:lnTo>
                      <a:pt x="1055" y="1035"/>
                    </a:lnTo>
                    <a:lnTo>
                      <a:pt x="1073" y="1058"/>
                    </a:lnTo>
                    <a:lnTo>
                      <a:pt x="1073" y="1091"/>
                    </a:lnTo>
                    <a:lnTo>
                      <a:pt x="1069" y="1091"/>
                    </a:lnTo>
                    <a:lnTo>
                      <a:pt x="1061" y="1091"/>
                    </a:lnTo>
                    <a:lnTo>
                      <a:pt x="1055" y="1092"/>
                    </a:lnTo>
                    <a:lnTo>
                      <a:pt x="1048" y="1094"/>
                    </a:lnTo>
                    <a:lnTo>
                      <a:pt x="1040" y="1094"/>
                    </a:lnTo>
                    <a:lnTo>
                      <a:pt x="1032" y="1096"/>
                    </a:lnTo>
                    <a:lnTo>
                      <a:pt x="1025" y="1096"/>
                    </a:lnTo>
                    <a:lnTo>
                      <a:pt x="1019" y="1098"/>
                    </a:lnTo>
                    <a:lnTo>
                      <a:pt x="1000" y="1121"/>
                    </a:lnTo>
                    <a:lnTo>
                      <a:pt x="1005" y="1127"/>
                    </a:lnTo>
                    <a:lnTo>
                      <a:pt x="1011" y="1133"/>
                    </a:lnTo>
                    <a:lnTo>
                      <a:pt x="1017" y="1140"/>
                    </a:lnTo>
                    <a:lnTo>
                      <a:pt x="1025" y="1146"/>
                    </a:lnTo>
                    <a:lnTo>
                      <a:pt x="1032" y="1154"/>
                    </a:lnTo>
                    <a:lnTo>
                      <a:pt x="1040" y="1162"/>
                    </a:lnTo>
                    <a:lnTo>
                      <a:pt x="1048" y="1169"/>
                    </a:lnTo>
                    <a:lnTo>
                      <a:pt x="1055" y="1177"/>
                    </a:lnTo>
                    <a:lnTo>
                      <a:pt x="1050" y="1183"/>
                    </a:lnTo>
                    <a:lnTo>
                      <a:pt x="1044" y="1188"/>
                    </a:lnTo>
                    <a:lnTo>
                      <a:pt x="1038" y="1194"/>
                    </a:lnTo>
                    <a:lnTo>
                      <a:pt x="1030" y="1202"/>
                    </a:lnTo>
                    <a:lnTo>
                      <a:pt x="1023" y="1208"/>
                    </a:lnTo>
                    <a:lnTo>
                      <a:pt x="1017" y="1213"/>
                    </a:lnTo>
                    <a:lnTo>
                      <a:pt x="1011" y="1219"/>
                    </a:lnTo>
                    <a:lnTo>
                      <a:pt x="1005" y="1225"/>
                    </a:lnTo>
                    <a:lnTo>
                      <a:pt x="1030" y="1258"/>
                    </a:lnTo>
                    <a:lnTo>
                      <a:pt x="1030" y="1306"/>
                    </a:lnTo>
                    <a:lnTo>
                      <a:pt x="1019" y="1317"/>
                    </a:lnTo>
                    <a:lnTo>
                      <a:pt x="1007" y="1329"/>
                    </a:lnTo>
                    <a:lnTo>
                      <a:pt x="996" y="1338"/>
                    </a:lnTo>
                    <a:lnTo>
                      <a:pt x="982" y="1348"/>
                    </a:lnTo>
                    <a:lnTo>
                      <a:pt x="969" y="1354"/>
                    </a:lnTo>
                    <a:lnTo>
                      <a:pt x="955" y="1359"/>
                    </a:lnTo>
                    <a:lnTo>
                      <a:pt x="942" y="1363"/>
                    </a:lnTo>
                    <a:lnTo>
                      <a:pt x="929" y="1367"/>
                    </a:lnTo>
                    <a:lnTo>
                      <a:pt x="900" y="1369"/>
                    </a:lnTo>
                    <a:lnTo>
                      <a:pt x="871" y="1371"/>
                    </a:lnTo>
                    <a:lnTo>
                      <a:pt x="840" y="1369"/>
                    </a:lnTo>
                    <a:lnTo>
                      <a:pt x="812" y="1369"/>
                    </a:lnTo>
                    <a:lnTo>
                      <a:pt x="781" y="1367"/>
                    </a:lnTo>
                    <a:lnTo>
                      <a:pt x="752" y="1367"/>
                    </a:lnTo>
                    <a:lnTo>
                      <a:pt x="723" y="1371"/>
                    </a:lnTo>
                    <a:lnTo>
                      <a:pt x="698" y="1377"/>
                    </a:lnTo>
                    <a:lnTo>
                      <a:pt x="685" y="1380"/>
                    </a:lnTo>
                    <a:lnTo>
                      <a:pt x="671" y="1386"/>
                    </a:lnTo>
                    <a:lnTo>
                      <a:pt x="660" y="1394"/>
                    </a:lnTo>
                    <a:lnTo>
                      <a:pt x="648" y="1403"/>
                    </a:lnTo>
                    <a:lnTo>
                      <a:pt x="639" y="1413"/>
                    </a:lnTo>
                    <a:lnTo>
                      <a:pt x="627" y="1425"/>
                    </a:lnTo>
                    <a:lnTo>
                      <a:pt x="618" y="1440"/>
                    </a:lnTo>
                    <a:lnTo>
                      <a:pt x="610" y="1455"/>
                    </a:lnTo>
                    <a:lnTo>
                      <a:pt x="600" y="1453"/>
                    </a:lnTo>
                    <a:lnTo>
                      <a:pt x="591" y="1450"/>
                    </a:lnTo>
                    <a:lnTo>
                      <a:pt x="581" y="1442"/>
                    </a:lnTo>
                    <a:lnTo>
                      <a:pt x="570" y="1432"/>
                    </a:lnTo>
                    <a:lnTo>
                      <a:pt x="547" y="1409"/>
                    </a:lnTo>
                    <a:lnTo>
                      <a:pt x="524" y="1380"/>
                    </a:lnTo>
                    <a:lnTo>
                      <a:pt x="501" y="1352"/>
                    </a:lnTo>
                    <a:lnTo>
                      <a:pt x="478" y="1325"/>
                    </a:lnTo>
                    <a:lnTo>
                      <a:pt x="456" y="1304"/>
                    </a:lnTo>
                    <a:lnTo>
                      <a:pt x="439" y="1288"/>
                    </a:lnTo>
                    <a:lnTo>
                      <a:pt x="414" y="1273"/>
                    </a:lnTo>
                    <a:lnTo>
                      <a:pt x="389" y="1254"/>
                    </a:lnTo>
                    <a:lnTo>
                      <a:pt x="364" y="1233"/>
                    </a:lnTo>
                    <a:lnTo>
                      <a:pt x="339" y="1210"/>
                    </a:lnTo>
                    <a:lnTo>
                      <a:pt x="288" y="1158"/>
                    </a:lnTo>
                    <a:lnTo>
                      <a:pt x="234" y="1106"/>
                    </a:lnTo>
                    <a:lnTo>
                      <a:pt x="207" y="1083"/>
                    </a:lnTo>
                    <a:lnTo>
                      <a:pt x="180" y="1060"/>
                    </a:lnTo>
                    <a:lnTo>
                      <a:pt x="153" y="1041"/>
                    </a:lnTo>
                    <a:lnTo>
                      <a:pt x="126" y="1023"/>
                    </a:lnTo>
                    <a:lnTo>
                      <a:pt x="113" y="1016"/>
                    </a:lnTo>
                    <a:lnTo>
                      <a:pt x="99" y="1010"/>
                    </a:lnTo>
                    <a:lnTo>
                      <a:pt x="86" y="1006"/>
                    </a:lnTo>
                    <a:lnTo>
                      <a:pt x="71" y="1002"/>
                    </a:lnTo>
                    <a:lnTo>
                      <a:pt x="57" y="1000"/>
                    </a:lnTo>
                    <a:lnTo>
                      <a:pt x="44" y="1000"/>
                    </a:lnTo>
                    <a:lnTo>
                      <a:pt x="30" y="1000"/>
                    </a:lnTo>
                    <a:lnTo>
                      <a:pt x="17" y="1002"/>
                    </a:lnTo>
                    <a:lnTo>
                      <a:pt x="15" y="1002"/>
                    </a:lnTo>
                    <a:lnTo>
                      <a:pt x="13" y="1000"/>
                    </a:lnTo>
                    <a:lnTo>
                      <a:pt x="9" y="1000"/>
                    </a:lnTo>
                    <a:lnTo>
                      <a:pt x="7" y="998"/>
                    </a:lnTo>
                    <a:lnTo>
                      <a:pt x="5" y="996"/>
                    </a:lnTo>
                    <a:lnTo>
                      <a:pt x="3" y="995"/>
                    </a:lnTo>
                    <a:lnTo>
                      <a:pt x="1" y="995"/>
                    </a:lnTo>
                    <a:lnTo>
                      <a:pt x="0" y="995"/>
                    </a:lnTo>
                    <a:lnTo>
                      <a:pt x="11" y="977"/>
                    </a:lnTo>
                    <a:lnTo>
                      <a:pt x="23" y="958"/>
                    </a:lnTo>
                    <a:lnTo>
                      <a:pt x="32" y="939"/>
                    </a:lnTo>
                    <a:lnTo>
                      <a:pt x="40" y="920"/>
                    </a:lnTo>
                    <a:lnTo>
                      <a:pt x="48" y="899"/>
                    </a:lnTo>
                    <a:lnTo>
                      <a:pt x="53" y="877"/>
                    </a:lnTo>
                    <a:lnTo>
                      <a:pt x="57" y="854"/>
                    </a:lnTo>
                    <a:lnTo>
                      <a:pt x="61" y="833"/>
                    </a:lnTo>
                    <a:lnTo>
                      <a:pt x="67" y="785"/>
                    </a:lnTo>
                    <a:lnTo>
                      <a:pt x="71" y="737"/>
                    </a:lnTo>
                    <a:lnTo>
                      <a:pt x="71" y="689"/>
                    </a:lnTo>
                    <a:lnTo>
                      <a:pt x="69" y="639"/>
                    </a:lnTo>
                    <a:lnTo>
                      <a:pt x="65" y="538"/>
                    </a:lnTo>
                    <a:lnTo>
                      <a:pt x="65" y="438"/>
                    </a:lnTo>
                    <a:lnTo>
                      <a:pt x="67" y="390"/>
                    </a:lnTo>
                    <a:lnTo>
                      <a:pt x="71" y="342"/>
                    </a:lnTo>
                    <a:lnTo>
                      <a:pt x="74" y="319"/>
                    </a:lnTo>
                    <a:lnTo>
                      <a:pt x="78" y="298"/>
                    </a:lnTo>
                    <a:lnTo>
                      <a:pt x="84" y="275"/>
                    </a:lnTo>
                    <a:lnTo>
                      <a:pt x="90" y="254"/>
                    </a:lnTo>
                    <a:lnTo>
                      <a:pt x="99" y="229"/>
                    </a:lnTo>
                    <a:lnTo>
                      <a:pt x="115" y="200"/>
                    </a:lnTo>
                    <a:lnTo>
                      <a:pt x="136" y="169"/>
                    </a:lnTo>
                    <a:lnTo>
                      <a:pt x="157" y="138"/>
                    </a:lnTo>
                    <a:lnTo>
                      <a:pt x="182" y="112"/>
                    </a:lnTo>
                    <a:lnTo>
                      <a:pt x="205" y="87"/>
                    </a:lnTo>
                    <a:lnTo>
                      <a:pt x="228" y="67"/>
                    </a:lnTo>
                    <a:lnTo>
                      <a:pt x="249" y="54"/>
                    </a:lnTo>
                    <a:lnTo>
                      <a:pt x="253" y="54"/>
                    </a:lnTo>
                    <a:lnTo>
                      <a:pt x="261" y="52"/>
                    </a:lnTo>
                    <a:lnTo>
                      <a:pt x="266" y="50"/>
                    </a:lnTo>
                    <a:lnTo>
                      <a:pt x="274" y="46"/>
                    </a:lnTo>
                    <a:lnTo>
                      <a:pt x="280" y="44"/>
                    </a:lnTo>
                    <a:lnTo>
                      <a:pt x="288" y="41"/>
                    </a:lnTo>
                    <a:lnTo>
                      <a:pt x="293" y="41"/>
                    </a:lnTo>
                    <a:lnTo>
                      <a:pt x="297" y="39"/>
                    </a:lnTo>
                    <a:lnTo>
                      <a:pt x="337" y="29"/>
                    </a:lnTo>
                    <a:lnTo>
                      <a:pt x="382" y="19"/>
                    </a:lnTo>
                    <a:lnTo>
                      <a:pt x="426" y="10"/>
                    </a:lnTo>
                    <a:lnTo>
                      <a:pt x="472" y="4"/>
                    </a:lnTo>
                    <a:lnTo>
                      <a:pt x="493" y="2"/>
                    </a:lnTo>
                    <a:lnTo>
                      <a:pt x="516" y="0"/>
                    </a:lnTo>
                    <a:lnTo>
                      <a:pt x="539" y="0"/>
                    </a:lnTo>
                    <a:lnTo>
                      <a:pt x="560" y="2"/>
                    </a:lnTo>
                    <a:lnTo>
                      <a:pt x="581" y="4"/>
                    </a:lnTo>
                    <a:lnTo>
                      <a:pt x="600" y="10"/>
                    </a:lnTo>
                    <a:lnTo>
                      <a:pt x="621" y="16"/>
                    </a:lnTo>
                    <a:lnTo>
                      <a:pt x="641" y="23"/>
                    </a:lnTo>
                    <a:lnTo>
                      <a:pt x="660" y="31"/>
                    </a:lnTo>
                    <a:lnTo>
                      <a:pt x="681" y="39"/>
                    </a:lnTo>
                    <a:lnTo>
                      <a:pt x="702" y="44"/>
                    </a:lnTo>
                    <a:lnTo>
                      <a:pt x="725" y="50"/>
                    </a:lnTo>
                    <a:lnTo>
                      <a:pt x="748" y="58"/>
                    </a:lnTo>
                    <a:lnTo>
                      <a:pt x="769" y="64"/>
                    </a:lnTo>
                    <a:lnTo>
                      <a:pt x="790" y="71"/>
                    </a:lnTo>
                    <a:lnTo>
                      <a:pt x="810" y="79"/>
                    </a:lnTo>
                    <a:lnTo>
                      <a:pt x="835" y="92"/>
                    </a:lnTo>
                    <a:lnTo>
                      <a:pt x="865" y="117"/>
                    </a:lnTo>
                    <a:lnTo>
                      <a:pt x="900" y="148"/>
                    </a:lnTo>
                    <a:lnTo>
                      <a:pt x="936" y="185"/>
                    </a:lnTo>
                    <a:lnTo>
                      <a:pt x="954" y="204"/>
                    </a:lnTo>
                    <a:lnTo>
                      <a:pt x="969" y="223"/>
                    </a:lnTo>
                    <a:lnTo>
                      <a:pt x="984" y="242"/>
                    </a:lnTo>
                    <a:lnTo>
                      <a:pt x="998" y="259"/>
                    </a:lnTo>
                    <a:lnTo>
                      <a:pt x="1009" y="279"/>
                    </a:lnTo>
                    <a:lnTo>
                      <a:pt x="1017" y="296"/>
                    </a:lnTo>
                    <a:lnTo>
                      <a:pt x="1023" y="311"/>
                    </a:lnTo>
                    <a:lnTo>
                      <a:pt x="1025" y="325"/>
                    </a:lnTo>
                    <a:lnTo>
                      <a:pt x="1028" y="327"/>
                    </a:lnTo>
                    <a:lnTo>
                      <a:pt x="1032" y="328"/>
                    </a:lnTo>
                    <a:lnTo>
                      <a:pt x="1036" y="330"/>
                    </a:lnTo>
                    <a:lnTo>
                      <a:pt x="1040" y="336"/>
                    </a:lnTo>
                    <a:lnTo>
                      <a:pt x="1042" y="340"/>
                    </a:lnTo>
                    <a:lnTo>
                      <a:pt x="1042" y="346"/>
                    </a:lnTo>
                    <a:lnTo>
                      <a:pt x="1040" y="352"/>
                    </a:lnTo>
                    <a:lnTo>
                      <a:pt x="1036" y="357"/>
                    </a:lnTo>
                    <a:close/>
                  </a:path>
                </a:pathLst>
              </a:custGeom>
              <a:solidFill>
                <a:srgbClr val="F5F5E7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9" name="Freeform 231"/>
              <p:cNvSpPr>
                <a:spLocks/>
              </p:cNvSpPr>
              <p:nvPr/>
            </p:nvSpPr>
            <p:spPr bwMode="auto">
              <a:xfrm>
                <a:off x="1319" y="3584"/>
                <a:ext cx="152" cy="162"/>
              </a:xfrm>
              <a:custGeom>
                <a:avLst/>
                <a:gdLst>
                  <a:gd name="T0" fmla="*/ 0 w 787"/>
                  <a:gd name="T1" fmla="*/ 0 h 841"/>
                  <a:gd name="T2" fmla="*/ 0 w 787"/>
                  <a:gd name="T3" fmla="*/ 0 h 841"/>
                  <a:gd name="T4" fmla="*/ 0 w 787"/>
                  <a:gd name="T5" fmla="*/ 0 h 841"/>
                  <a:gd name="T6" fmla="*/ 0 w 787"/>
                  <a:gd name="T7" fmla="*/ 0 h 841"/>
                  <a:gd name="T8" fmla="*/ 0 w 787"/>
                  <a:gd name="T9" fmla="*/ 0 h 841"/>
                  <a:gd name="T10" fmla="*/ 0 w 787"/>
                  <a:gd name="T11" fmla="*/ 0 h 841"/>
                  <a:gd name="T12" fmla="*/ 0 w 787"/>
                  <a:gd name="T13" fmla="*/ 0 h 841"/>
                  <a:gd name="T14" fmla="*/ 0 w 787"/>
                  <a:gd name="T15" fmla="*/ 0 h 841"/>
                  <a:gd name="T16" fmla="*/ 0 w 787"/>
                  <a:gd name="T17" fmla="*/ 0 h 841"/>
                  <a:gd name="T18" fmla="*/ 0 w 787"/>
                  <a:gd name="T19" fmla="*/ 0 h 841"/>
                  <a:gd name="T20" fmla="*/ 0 w 787"/>
                  <a:gd name="T21" fmla="*/ 0 h 841"/>
                  <a:gd name="T22" fmla="*/ 0 w 787"/>
                  <a:gd name="T23" fmla="*/ 0 h 841"/>
                  <a:gd name="T24" fmla="*/ 0 w 787"/>
                  <a:gd name="T25" fmla="*/ 0 h 841"/>
                  <a:gd name="T26" fmla="*/ 0 w 787"/>
                  <a:gd name="T27" fmla="*/ 0 h 841"/>
                  <a:gd name="T28" fmla="*/ 0 w 787"/>
                  <a:gd name="T29" fmla="*/ 0 h 841"/>
                  <a:gd name="T30" fmla="*/ 0 w 787"/>
                  <a:gd name="T31" fmla="*/ 0 h 841"/>
                  <a:gd name="T32" fmla="*/ 0 w 787"/>
                  <a:gd name="T33" fmla="*/ 0 h 841"/>
                  <a:gd name="T34" fmla="*/ 0 w 787"/>
                  <a:gd name="T35" fmla="*/ 0 h 841"/>
                  <a:gd name="T36" fmla="*/ 0 w 787"/>
                  <a:gd name="T37" fmla="*/ 0 h 841"/>
                  <a:gd name="T38" fmla="*/ 0 w 787"/>
                  <a:gd name="T39" fmla="*/ 0 h 841"/>
                  <a:gd name="T40" fmla="*/ 0 w 787"/>
                  <a:gd name="T41" fmla="*/ 0 h 841"/>
                  <a:gd name="T42" fmla="*/ 0 w 787"/>
                  <a:gd name="T43" fmla="*/ 0 h 841"/>
                  <a:gd name="T44" fmla="*/ 0 w 787"/>
                  <a:gd name="T45" fmla="*/ 0 h 841"/>
                  <a:gd name="T46" fmla="*/ 0 w 787"/>
                  <a:gd name="T47" fmla="*/ 0 h 841"/>
                  <a:gd name="T48" fmla="*/ 0 w 787"/>
                  <a:gd name="T49" fmla="*/ 0 h 841"/>
                  <a:gd name="T50" fmla="*/ 0 w 787"/>
                  <a:gd name="T51" fmla="*/ 0 h 841"/>
                  <a:gd name="T52" fmla="*/ 0 w 787"/>
                  <a:gd name="T53" fmla="*/ 0 h 841"/>
                  <a:gd name="T54" fmla="*/ 0 w 787"/>
                  <a:gd name="T55" fmla="*/ 0 h 841"/>
                  <a:gd name="T56" fmla="*/ 0 w 787"/>
                  <a:gd name="T57" fmla="*/ 0 h 841"/>
                  <a:gd name="T58" fmla="*/ 0 w 787"/>
                  <a:gd name="T59" fmla="*/ 0 h 841"/>
                  <a:gd name="T60" fmla="*/ 0 w 787"/>
                  <a:gd name="T61" fmla="*/ 0 h 841"/>
                  <a:gd name="T62" fmla="*/ 0 w 787"/>
                  <a:gd name="T63" fmla="*/ 0 h 841"/>
                  <a:gd name="T64" fmla="*/ 0 w 787"/>
                  <a:gd name="T65" fmla="*/ 0 h 841"/>
                  <a:gd name="T66" fmla="*/ 0 w 787"/>
                  <a:gd name="T67" fmla="*/ 0 h 841"/>
                  <a:gd name="T68" fmla="*/ 0 w 787"/>
                  <a:gd name="T69" fmla="*/ 0 h 841"/>
                  <a:gd name="T70" fmla="*/ 0 w 787"/>
                  <a:gd name="T71" fmla="*/ 0 h 841"/>
                  <a:gd name="T72" fmla="*/ 0 w 787"/>
                  <a:gd name="T73" fmla="*/ 0 h 841"/>
                  <a:gd name="T74" fmla="*/ 0 w 787"/>
                  <a:gd name="T75" fmla="*/ 0 h 841"/>
                  <a:gd name="T76" fmla="*/ 0 w 787"/>
                  <a:gd name="T77" fmla="*/ 0 h 841"/>
                  <a:gd name="T78" fmla="*/ 0 w 787"/>
                  <a:gd name="T79" fmla="*/ 0 h 841"/>
                  <a:gd name="T80" fmla="*/ 0 w 787"/>
                  <a:gd name="T81" fmla="*/ 0 h 841"/>
                  <a:gd name="T82" fmla="*/ 0 w 787"/>
                  <a:gd name="T83" fmla="*/ 0 h 841"/>
                  <a:gd name="T84" fmla="*/ 0 w 787"/>
                  <a:gd name="T85" fmla="*/ 0 h 841"/>
                  <a:gd name="T86" fmla="*/ 0 w 787"/>
                  <a:gd name="T87" fmla="*/ 0 h 841"/>
                  <a:gd name="T88" fmla="*/ 0 w 787"/>
                  <a:gd name="T89" fmla="*/ 0 h 841"/>
                  <a:gd name="T90" fmla="*/ 0 w 787"/>
                  <a:gd name="T91" fmla="*/ 0 h 841"/>
                  <a:gd name="T92" fmla="*/ 0 w 787"/>
                  <a:gd name="T93" fmla="*/ 0 h 841"/>
                  <a:gd name="T94" fmla="*/ 0 w 787"/>
                  <a:gd name="T95" fmla="*/ 0 h 841"/>
                  <a:gd name="T96" fmla="*/ 0 w 787"/>
                  <a:gd name="T97" fmla="*/ 0 h 84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87"/>
                  <a:gd name="T148" fmla="*/ 0 h 841"/>
                  <a:gd name="T149" fmla="*/ 787 w 787"/>
                  <a:gd name="T150" fmla="*/ 841 h 84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87" h="841">
                    <a:moveTo>
                      <a:pt x="115" y="0"/>
                    </a:moveTo>
                    <a:lnTo>
                      <a:pt x="113" y="2"/>
                    </a:lnTo>
                    <a:lnTo>
                      <a:pt x="112" y="4"/>
                    </a:lnTo>
                    <a:lnTo>
                      <a:pt x="113" y="4"/>
                    </a:lnTo>
                    <a:lnTo>
                      <a:pt x="115" y="6"/>
                    </a:lnTo>
                    <a:lnTo>
                      <a:pt x="123" y="4"/>
                    </a:lnTo>
                    <a:lnTo>
                      <a:pt x="133" y="4"/>
                    </a:lnTo>
                    <a:lnTo>
                      <a:pt x="144" y="2"/>
                    </a:lnTo>
                    <a:lnTo>
                      <a:pt x="156" y="0"/>
                    </a:lnTo>
                    <a:lnTo>
                      <a:pt x="167" y="2"/>
                    </a:lnTo>
                    <a:lnTo>
                      <a:pt x="173" y="6"/>
                    </a:lnTo>
                    <a:lnTo>
                      <a:pt x="190" y="8"/>
                    </a:lnTo>
                    <a:lnTo>
                      <a:pt x="206" y="10"/>
                    </a:lnTo>
                    <a:lnTo>
                      <a:pt x="223" y="16"/>
                    </a:lnTo>
                    <a:lnTo>
                      <a:pt x="238" y="21"/>
                    </a:lnTo>
                    <a:lnTo>
                      <a:pt x="252" y="31"/>
                    </a:lnTo>
                    <a:lnTo>
                      <a:pt x="267" y="39"/>
                    </a:lnTo>
                    <a:lnTo>
                      <a:pt x="280" y="50"/>
                    </a:lnTo>
                    <a:lnTo>
                      <a:pt x="294" y="62"/>
                    </a:lnTo>
                    <a:lnTo>
                      <a:pt x="323" y="87"/>
                    </a:lnTo>
                    <a:lnTo>
                      <a:pt x="350" y="114"/>
                    </a:lnTo>
                    <a:lnTo>
                      <a:pt x="378" y="140"/>
                    </a:lnTo>
                    <a:lnTo>
                      <a:pt x="407" y="167"/>
                    </a:lnTo>
                    <a:lnTo>
                      <a:pt x="432" y="186"/>
                    </a:lnTo>
                    <a:lnTo>
                      <a:pt x="459" y="209"/>
                    </a:lnTo>
                    <a:lnTo>
                      <a:pt x="490" y="233"/>
                    </a:lnTo>
                    <a:lnTo>
                      <a:pt x="520" y="259"/>
                    </a:lnTo>
                    <a:lnTo>
                      <a:pt x="551" y="288"/>
                    </a:lnTo>
                    <a:lnTo>
                      <a:pt x="584" y="319"/>
                    </a:lnTo>
                    <a:lnTo>
                      <a:pt x="614" y="350"/>
                    </a:lnTo>
                    <a:lnTo>
                      <a:pt x="645" y="384"/>
                    </a:lnTo>
                    <a:lnTo>
                      <a:pt x="661" y="400"/>
                    </a:lnTo>
                    <a:lnTo>
                      <a:pt x="676" y="417"/>
                    </a:lnTo>
                    <a:lnTo>
                      <a:pt x="693" y="436"/>
                    </a:lnTo>
                    <a:lnTo>
                      <a:pt x="709" y="455"/>
                    </a:lnTo>
                    <a:lnTo>
                      <a:pt x="724" y="474"/>
                    </a:lnTo>
                    <a:lnTo>
                      <a:pt x="741" y="496"/>
                    </a:lnTo>
                    <a:lnTo>
                      <a:pt x="757" y="515"/>
                    </a:lnTo>
                    <a:lnTo>
                      <a:pt x="772" y="536"/>
                    </a:lnTo>
                    <a:lnTo>
                      <a:pt x="787" y="580"/>
                    </a:lnTo>
                    <a:lnTo>
                      <a:pt x="778" y="599"/>
                    </a:lnTo>
                    <a:lnTo>
                      <a:pt x="766" y="630"/>
                    </a:lnTo>
                    <a:lnTo>
                      <a:pt x="755" y="666"/>
                    </a:lnTo>
                    <a:lnTo>
                      <a:pt x="745" y="709"/>
                    </a:lnTo>
                    <a:lnTo>
                      <a:pt x="735" y="751"/>
                    </a:lnTo>
                    <a:lnTo>
                      <a:pt x="728" y="789"/>
                    </a:lnTo>
                    <a:lnTo>
                      <a:pt x="722" y="820"/>
                    </a:lnTo>
                    <a:lnTo>
                      <a:pt x="720" y="841"/>
                    </a:lnTo>
                    <a:lnTo>
                      <a:pt x="716" y="837"/>
                    </a:lnTo>
                    <a:lnTo>
                      <a:pt x="710" y="826"/>
                    </a:lnTo>
                    <a:lnTo>
                      <a:pt x="701" y="810"/>
                    </a:lnTo>
                    <a:lnTo>
                      <a:pt x="693" y="791"/>
                    </a:lnTo>
                    <a:lnTo>
                      <a:pt x="684" y="772"/>
                    </a:lnTo>
                    <a:lnTo>
                      <a:pt x="674" y="755"/>
                    </a:lnTo>
                    <a:lnTo>
                      <a:pt x="668" y="743"/>
                    </a:lnTo>
                    <a:lnTo>
                      <a:pt x="664" y="739"/>
                    </a:lnTo>
                    <a:lnTo>
                      <a:pt x="653" y="739"/>
                    </a:lnTo>
                    <a:lnTo>
                      <a:pt x="645" y="735"/>
                    </a:lnTo>
                    <a:lnTo>
                      <a:pt x="634" y="730"/>
                    </a:lnTo>
                    <a:lnTo>
                      <a:pt x="622" y="720"/>
                    </a:lnTo>
                    <a:lnTo>
                      <a:pt x="611" y="709"/>
                    </a:lnTo>
                    <a:lnTo>
                      <a:pt x="582" y="680"/>
                    </a:lnTo>
                    <a:lnTo>
                      <a:pt x="551" y="647"/>
                    </a:lnTo>
                    <a:lnTo>
                      <a:pt x="520" y="615"/>
                    </a:lnTo>
                    <a:lnTo>
                      <a:pt x="492" y="584"/>
                    </a:lnTo>
                    <a:lnTo>
                      <a:pt x="478" y="572"/>
                    </a:lnTo>
                    <a:lnTo>
                      <a:pt x="467" y="561"/>
                    </a:lnTo>
                    <a:lnTo>
                      <a:pt x="457" y="553"/>
                    </a:lnTo>
                    <a:lnTo>
                      <a:pt x="449" y="549"/>
                    </a:lnTo>
                    <a:lnTo>
                      <a:pt x="432" y="540"/>
                    </a:lnTo>
                    <a:lnTo>
                      <a:pt x="417" y="528"/>
                    </a:lnTo>
                    <a:lnTo>
                      <a:pt x="405" y="517"/>
                    </a:lnTo>
                    <a:lnTo>
                      <a:pt x="394" y="503"/>
                    </a:lnTo>
                    <a:lnTo>
                      <a:pt x="375" y="474"/>
                    </a:lnTo>
                    <a:lnTo>
                      <a:pt x="357" y="444"/>
                    </a:lnTo>
                    <a:lnTo>
                      <a:pt x="340" y="413"/>
                    </a:lnTo>
                    <a:lnTo>
                      <a:pt x="321" y="384"/>
                    </a:lnTo>
                    <a:lnTo>
                      <a:pt x="309" y="371"/>
                    </a:lnTo>
                    <a:lnTo>
                      <a:pt x="296" y="357"/>
                    </a:lnTo>
                    <a:lnTo>
                      <a:pt x="280" y="346"/>
                    </a:lnTo>
                    <a:lnTo>
                      <a:pt x="261" y="334"/>
                    </a:lnTo>
                    <a:lnTo>
                      <a:pt x="233" y="315"/>
                    </a:lnTo>
                    <a:lnTo>
                      <a:pt x="200" y="290"/>
                    </a:lnTo>
                    <a:lnTo>
                      <a:pt x="165" y="263"/>
                    </a:lnTo>
                    <a:lnTo>
                      <a:pt x="131" y="234"/>
                    </a:lnTo>
                    <a:lnTo>
                      <a:pt x="94" y="209"/>
                    </a:lnTo>
                    <a:lnTo>
                      <a:pt x="62" y="186"/>
                    </a:lnTo>
                    <a:lnTo>
                      <a:pt x="44" y="179"/>
                    </a:lnTo>
                    <a:lnTo>
                      <a:pt x="29" y="173"/>
                    </a:lnTo>
                    <a:lnTo>
                      <a:pt x="14" y="167"/>
                    </a:lnTo>
                    <a:lnTo>
                      <a:pt x="0" y="167"/>
                    </a:lnTo>
                    <a:lnTo>
                      <a:pt x="8" y="148"/>
                    </a:lnTo>
                    <a:lnTo>
                      <a:pt x="21" y="129"/>
                    </a:lnTo>
                    <a:lnTo>
                      <a:pt x="39" y="108"/>
                    </a:lnTo>
                    <a:lnTo>
                      <a:pt x="56" y="87"/>
                    </a:lnTo>
                    <a:lnTo>
                      <a:pt x="73" y="64"/>
                    </a:lnTo>
                    <a:lnTo>
                      <a:pt x="90" y="42"/>
                    </a:lnTo>
                    <a:lnTo>
                      <a:pt x="104" y="21"/>
                    </a:lnTo>
                    <a:lnTo>
                      <a:pt x="11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86853"/>
                  </a:gs>
                  <a:gs pos="100000">
                    <a:srgbClr val="E1E0B4"/>
                  </a:gs>
                </a:gsLst>
                <a:lin ang="5400000" scaled="1"/>
              </a:gradFill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0" name="Freeform 232"/>
              <p:cNvSpPr>
                <a:spLocks noEditPoints="1"/>
              </p:cNvSpPr>
              <p:nvPr/>
            </p:nvSpPr>
            <p:spPr bwMode="auto">
              <a:xfrm>
                <a:off x="1292" y="3385"/>
                <a:ext cx="312" cy="593"/>
              </a:xfrm>
              <a:custGeom>
                <a:avLst/>
                <a:gdLst>
                  <a:gd name="T0" fmla="*/ 0 w 1635"/>
                  <a:gd name="T1" fmla="*/ 0 h 3088"/>
                  <a:gd name="T2" fmla="*/ 0 w 1635"/>
                  <a:gd name="T3" fmla="*/ 0 h 3088"/>
                  <a:gd name="T4" fmla="*/ 0 w 1635"/>
                  <a:gd name="T5" fmla="*/ 0 h 3088"/>
                  <a:gd name="T6" fmla="*/ 0 w 1635"/>
                  <a:gd name="T7" fmla="*/ 0 h 3088"/>
                  <a:gd name="T8" fmla="*/ 0 w 1635"/>
                  <a:gd name="T9" fmla="*/ 0 h 3088"/>
                  <a:gd name="T10" fmla="*/ 0 w 1635"/>
                  <a:gd name="T11" fmla="*/ 0 h 3088"/>
                  <a:gd name="T12" fmla="*/ 0 w 1635"/>
                  <a:gd name="T13" fmla="*/ 0 h 3088"/>
                  <a:gd name="T14" fmla="*/ 0 w 1635"/>
                  <a:gd name="T15" fmla="*/ 0 h 3088"/>
                  <a:gd name="T16" fmla="*/ 0 w 1635"/>
                  <a:gd name="T17" fmla="*/ 0 h 3088"/>
                  <a:gd name="T18" fmla="*/ 0 w 1635"/>
                  <a:gd name="T19" fmla="*/ 0 h 3088"/>
                  <a:gd name="T20" fmla="*/ 0 w 1635"/>
                  <a:gd name="T21" fmla="*/ 0 h 3088"/>
                  <a:gd name="T22" fmla="*/ 0 w 1635"/>
                  <a:gd name="T23" fmla="*/ 0 h 3088"/>
                  <a:gd name="T24" fmla="*/ 0 w 1635"/>
                  <a:gd name="T25" fmla="*/ 0 h 3088"/>
                  <a:gd name="T26" fmla="*/ 0 w 1635"/>
                  <a:gd name="T27" fmla="*/ 0 h 3088"/>
                  <a:gd name="T28" fmla="*/ 0 w 1635"/>
                  <a:gd name="T29" fmla="*/ 0 h 3088"/>
                  <a:gd name="T30" fmla="*/ 0 w 1635"/>
                  <a:gd name="T31" fmla="*/ 0 h 3088"/>
                  <a:gd name="T32" fmla="*/ 0 w 1635"/>
                  <a:gd name="T33" fmla="*/ 0 h 3088"/>
                  <a:gd name="T34" fmla="*/ 0 w 1635"/>
                  <a:gd name="T35" fmla="*/ 0 h 3088"/>
                  <a:gd name="T36" fmla="*/ 0 w 1635"/>
                  <a:gd name="T37" fmla="*/ 0 h 3088"/>
                  <a:gd name="T38" fmla="*/ 0 w 1635"/>
                  <a:gd name="T39" fmla="*/ 0 h 3088"/>
                  <a:gd name="T40" fmla="*/ 0 w 1635"/>
                  <a:gd name="T41" fmla="*/ 0 h 3088"/>
                  <a:gd name="T42" fmla="*/ 0 w 1635"/>
                  <a:gd name="T43" fmla="*/ 0 h 3088"/>
                  <a:gd name="T44" fmla="*/ 0 w 1635"/>
                  <a:gd name="T45" fmla="*/ 0 h 3088"/>
                  <a:gd name="T46" fmla="*/ 0 w 1635"/>
                  <a:gd name="T47" fmla="*/ 0 h 3088"/>
                  <a:gd name="T48" fmla="*/ 0 w 1635"/>
                  <a:gd name="T49" fmla="*/ 0 h 3088"/>
                  <a:gd name="T50" fmla="*/ 0 w 1635"/>
                  <a:gd name="T51" fmla="*/ 0 h 3088"/>
                  <a:gd name="T52" fmla="*/ 0 w 1635"/>
                  <a:gd name="T53" fmla="*/ 0 h 3088"/>
                  <a:gd name="T54" fmla="*/ 0 w 1635"/>
                  <a:gd name="T55" fmla="*/ 0 h 3088"/>
                  <a:gd name="T56" fmla="*/ 0 w 1635"/>
                  <a:gd name="T57" fmla="*/ 0 h 3088"/>
                  <a:gd name="T58" fmla="*/ 0 w 1635"/>
                  <a:gd name="T59" fmla="*/ 0 h 3088"/>
                  <a:gd name="T60" fmla="*/ 0 w 1635"/>
                  <a:gd name="T61" fmla="*/ 0 h 3088"/>
                  <a:gd name="T62" fmla="*/ 0 w 1635"/>
                  <a:gd name="T63" fmla="*/ 0 h 3088"/>
                  <a:gd name="T64" fmla="*/ 0 w 1635"/>
                  <a:gd name="T65" fmla="*/ 0 h 3088"/>
                  <a:gd name="T66" fmla="*/ 0 w 1635"/>
                  <a:gd name="T67" fmla="*/ 0 h 3088"/>
                  <a:gd name="T68" fmla="*/ 0 w 1635"/>
                  <a:gd name="T69" fmla="*/ 0 h 3088"/>
                  <a:gd name="T70" fmla="*/ 0 w 1635"/>
                  <a:gd name="T71" fmla="*/ 0 h 3088"/>
                  <a:gd name="T72" fmla="*/ 0 w 1635"/>
                  <a:gd name="T73" fmla="*/ 0 h 3088"/>
                  <a:gd name="T74" fmla="*/ 0 w 1635"/>
                  <a:gd name="T75" fmla="*/ 0 h 3088"/>
                  <a:gd name="T76" fmla="*/ 0 w 1635"/>
                  <a:gd name="T77" fmla="*/ 0 h 3088"/>
                  <a:gd name="T78" fmla="*/ 0 w 1635"/>
                  <a:gd name="T79" fmla="*/ 0 h 3088"/>
                  <a:gd name="T80" fmla="*/ 0 w 1635"/>
                  <a:gd name="T81" fmla="*/ 0 h 3088"/>
                  <a:gd name="T82" fmla="*/ 0 w 1635"/>
                  <a:gd name="T83" fmla="*/ 0 h 3088"/>
                  <a:gd name="T84" fmla="*/ 0 w 1635"/>
                  <a:gd name="T85" fmla="*/ 0 h 3088"/>
                  <a:gd name="T86" fmla="*/ 0 w 1635"/>
                  <a:gd name="T87" fmla="*/ 0 h 3088"/>
                  <a:gd name="T88" fmla="*/ 0 w 1635"/>
                  <a:gd name="T89" fmla="*/ 0 h 3088"/>
                  <a:gd name="T90" fmla="*/ 0 w 1635"/>
                  <a:gd name="T91" fmla="*/ 0 h 3088"/>
                  <a:gd name="T92" fmla="*/ 0 w 1635"/>
                  <a:gd name="T93" fmla="*/ 0 h 3088"/>
                  <a:gd name="T94" fmla="*/ 0 w 1635"/>
                  <a:gd name="T95" fmla="*/ 0 h 3088"/>
                  <a:gd name="T96" fmla="*/ 0 w 1635"/>
                  <a:gd name="T97" fmla="*/ 0 h 3088"/>
                  <a:gd name="T98" fmla="*/ 0 w 1635"/>
                  <a:gd name="T99" fmla="*/ 0 h 3088"/>
                  <a:gd name="T100" fmla="*/ 0 w 1635"/>
                  <a:gd name="T101" fmla="*/ 0 h 3088"/>
                  <a:gd name="T102" fmla="*/ 0 w 1635"/>
                  <a:gd name="T103" fmla="*/ 0 h 3088"/>
                  <a:gd name="T104" fmla="*/ 0 w 1635"/>
                  <a:gd name="T105" fmla="*/ 0 h 3088"/>
                  <a:gd name="T106" fmla="*/ 0 w 1635"/>
                  <a:gd name="T107" fmla="*/ 0 h 3088"/>
                  <a:gd name="T108" fmla="*/ 0 w 1635"/>
                  <a:gd name="T109" fmla="*/ 0 h 3088"/>
                  <a:gd name="T110" fmla="*/ 0 w 1635"/>
                  <a:gd name="T111" fmla="*/ 0 h 3088"/>
                  <a:gd name="T112" fmla="*/ 0 w 1635"/>
                  <a:gd name="T113" fmla="*/ 0 h 3088"/>
                  <a:gd name="T114" fmla="*/ 0 w 1635"/>
                  <a:gd name="T115" fmla="*/ 0 h 3088"/>
                  <a:gd name="T116" fmla="*/ 0 w 1635"/>
                  <a:gd name="T117" fmla="*/ 0 h 3088"/>
                  <a:gd name="T118" fmla="*/ 0 w 1635"/>
                  <a:gd name="T119" fmla="*/ 0 h 3088"/>
                  <a:gd name="T120" fmla="*/ 0 w 1635"/>
                  <a:gd name="T121" fmla="*/ 0 h 3088"/>
                  <a:gd name="T122" fmla="*/ 0 w 1635"/>
                  <a:gd name="T123" fmla="*/ 0 h 3088"/>
                  <a:gd name="T124" fmla="*/ 0 w 1635"/>
                  <a:gd name="T125" fmla="*/ 0 h 308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35"/>
                  <a:gd name="T190" fmla="*/ 0 h 3088"/>
                  <a:gd name="T191" fmla="*/ 1635 w 1635"/>
                  <a:gd name="T192" fmla="*/ 3088 h 308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35" h="3088">
                    <a:moveTo>
                      <a:pt x="320" y="232"/>
                    </a:moveTo>
                    <a:lnTo>
                      <a:pt x="359" y="184"/>
                    </a:lnTo>
                    <a:lnTo>
                      <a:pt x="391" y="143"/>
                    </a:lnTo>
                    <a:lnTo>
                      <a:pt x="420" y="111"/>
                    </a:lnTo>
                    <a:lnTo>
                      <a:pt x="443" y="84"/>
                    </a:lnTo>
                    <a:lnTo>
                      <a:pt x="464" y="65"/>
                    </a:lnTo>
                    <a:lnTo>
                      <a:pt x="483" y="49"/>
                    </a:lnTo>
                    <a:lnTo>
                      <a:pt x="501" y="38"/>
                    </a:lnTo>
                    <a:lnTo>
                      <a:pt x="518" y="30"/>
                    </a:lnTo>
                    <a:lnTo>
                      <a:pt x="535" y="26"/>
                    </a:lnTo>
                    <a:lnTo>
                      <a:pt x="552" y="23"/>
                    </a:lnTo>
                    <a:lnTo>
                      <a:pt x="570" y="23"/>
                    </a:lnTo>
                    <a:lnTo>
                      <a:pt x="591" y="23"/>
                    </a:lnTo>
                    <a:lnTo>
                      <a:pt x="616" y="21"/>
                    </a:lnTo>
                    <a:lnTo>
                      <a:pt x="645" y="21"/>
                    </a:lnTo>
                    <a:lnTo>
                      <a:pt x="677" y="17"/>
                    </a:lnTo>
                    <a:lnTo>
                      <a:pt x="714" y="13"/>
                    </a:lnTo>
                    <a:lnTo>
                      <a:pt x="735" y="7"/>
                    </a:lnTo>
                    <a:lnTo>
                      <a:pt x="756" y="3"/>
                    </a:lnTo>
                    <a:lnTo>
                      <a:pt x="775" y="0"/>
                    </a:lnTo>
                    <a:lnTo>
                      <a:pt x="796" y="0"/>
                    </a:lnTo>
                    <a:lnTo>
                      <a:pt x="815" y="0"/>
                    </a:lnTo>
                    <a:lnTo>
                      <a:pt x="837" y="0"/>
                    </a:lnTo>
                    <a:lnTo>
                      <a:pt x="856" y="1"/>
                    </a:lnTo>
                    <a:lnTo>
                      <a:pt x="875" y="5"/>
                    </a:lnTo>
                    <a:lnTo>
                      <a:pt x="913" y="15"/>
                    </a:lnTo>
                    <a:lnTo>
                      <a:pt x="952" y="26"/>
                    </a:lnTo>
                    <a:lnTo>
                      <a:pt x="988" y="42"/>
                    </a:lnTo>
                    <a:lnTo>
                      <a:pt x="1027" y="59"/>
                    </a:lnTo>
                    <a:lnTo>
                      <a:pt x="1063" y="80"/>
                    </a:lnTo>
                    <a:lnTo>
                      <a:pt x="1099" y="101"/>
                    </a:lnTo>
                    <a:lnTo>
                      <a:pt x="1134" y="124"/>
                    </a:lnTo>
                    <a:lnTo>
                      <a:pt x="1169" y="147"/>
                    </a:lnTo>
                    <a:lnTo>
                      <a:pt x="1238" y="193"/>
                    </a:lnTo>
                    <a:lnTo>
                      <a:pt x="1305" y="238"/>
                    </a:lnTo>
                    <a:lnTo>
                      <a:pt x="1316" y="245"/>
                    </a:lnTo>
                    <a:lnTo>
                      <a:pt x="1326" y="253"/>
                    </a:lnTo>
                    <a:lnTo>
                      <a:pt x="1334" y="261"/>
                    </a:lnTo>
                    <a:lnTo>
                      <a:pt x="1339" y="270"/>
                    </a:lnTo>
                    <a:lnTo>
                      <a:pt x="1351" y="291"/>
                    </a:lnTo>
                    <a:lnTo>
                      <a:pt x="1362" y="312"/>
                    </a:lnTo>
                    <a:lnTo>
                      <a:pt x="1368" y="322"/>
                    </a:lnTo>
                    <a:lnTo>
                      <a:pt x="1374" y="332"/>
                    </a:lnTo>
                    <a:lnTo>
                      <a:pt x="1380" y="341"/>
                    </a:lnTo>
                    <a:lnTo>
                      <a:pt x="1387" y="347"/>
                    </a:lnTo>
                    <a:lnTo>
                      <a:pt x="1397" y="355"/>
                    </a:lnTo>
                    <a:lnTo>
                      <a:pt x="1407" y="358"/>
                    </a:lnTo>
                    <a:lnTo>
                      <a:pt x="1418" y="362"/>
                    </a:lnTo>
                    <a:lnTo>
                      <a:pt x="1432" y="362"/>
                    </a:lnTo>
                    <a:lnTo>
                      <a:pt x="1432" y="372"/>
                    </a:lnTo>
                    <a:lnTo>
                      <a:pt x="1430" y="382"/>
                    </a:lnTo>
                    <a:lnTo>
                      <a:pt x="1428" y="389"/>
                    </a:lnTo>
                    <a:lnTo>
                      <a:pt x="1426" y="399"/>
                    </a:lnTo>
                    <a:lnTo>
                      <a:pt x="1422" y="406"/>
                    </a:lnTo>
                    <a:lnTo>
                      <a:pt x="1420" y="414"/>
                    </a:lnTo>
                    <a:lnTo>
                      <a:pt x="1416" y="420"/>
                    </a:lnTo>
                    <a:lnTo>
                      <a:pt x="1414" y="428"/>
                    </a:lnTo>
                    <a:lnTo>
                      <a:pt x="1407" y="429"/>
                    </a:lnTo>
                    <a:lnTo>
                      <a:pt x="1397" y="429"/>
                    </a:lnTo>
                    <a:lnTo>
                      <a:pt x="1391" y="429"/>
                    </a:lnTo>
                    <a:lnTo>
                      <a:pt x="1384" y="429"/>
                    </a:lnTo>
                    <a:lnTo>
                      <a:pt x="1376" y="429"/>
                    </a:lnTo>
                    <a:lnTo>
                      <a:pt x="1370" y="428"/>
                    </a:lnTo>
                    <a:lnTo>
                      <a:pt x="1362" y="428"/>
                    </a:lnTo>
                    <a:lnTo>
                      <a:pt x="1353" y="428"/>
                    </a:lnTo>
                    <a:lnTo>
                      <a:pt x="1349" y="437"/>
                    </a:lnTo>
                    <a:lnTo>
                      <a:pt x="1343" y="449"/>
                    </a:lnTo>
                    <a:lnTo>
                      <a:pt x="1339" y="456"/>
                    </a:lnTo>
                    <a:lnTo>
                      <a:pt x="1334" y="464"/>
                    </a:lnTo>
                    <a:lnTo>
                      <a:pt x="1328" y="472"/>
                    </a:lnTo>
                    <a:lnTo>
                      <a:pt x="1320" y="477"/>
                    </a:lnTo>
                    <a:lnTo>
                      <a:pt x="1313" y="483"/>
                    </a:lnTo>
                    <a:lnTo>
                      <a:pt x="1303" y="491"/>
                    </a:lnTo>
                    <a:lnTo>
                      <a:pt x="1293" y="485"/>
                    </a:lnTo>
                    <a:lnTo>
                      <a:pt x="1280" y="479"/>
                    </a:lnTo>
                    <a:lnTo>
                      <a:pt x="1265" y="472"/>
                    </a:lnTo>
                    <a:lnTo>
                      <a:pt x="1249" y="466"/>
                    </a:lnTo>
                    <a:lnTo>
                      <a:pt x="1234" y="460"/>
                    </a:lnTo>
                    <a:lnTo>
                      <a:pt x="1218" y="456"/>
                    </a:lnTo>
                    <a:lnTo>
                      <a:pt x="1211" y="454"/>
                    </a:lnTo>
                    <a:lnTo>
                      <a:pt x="1205" y="454"/>
                    </a:lnTo>
                    <a:lnTo>
                      <a:pt x="1199" y="456"/>
                    </a:lnTo>
                    <a:lnTo>
                      <a:pt x="1194" y="458"/>
                    </a:lnTo>
                    <a:lnTo>
                      <a:pt x="1194" y="453"/>
                    </a:lnTo>
                    <a:lnTo>
                      <a:pt x="1194" y="445"/>
                    </a:lnTo>
                    <a:lnTo>
                      <a:pt x="1192" y="435"/>
                    </a:lnTo>
                    <a:lnTo>
                      <a:pt x="1192" y="426"/>
                    </a:lnTo>
                    <a:lnTo>
                      <a:pt x="1190" y="418"/>
                    </a:lnTo>
                    <a:lnTo>
                      <a:pt x="1190" y="408"/>
                    </a:lnTo>
                    <a:lnTo>
                      <a:pt x="1188" y="401"/>
                    </a:lnTo>
                    <a:lnTo>
                      <a:pt x="1188" y="395"/>
                    </a:lnTo>
                    <a:lnTo>
                      <a:pt x="1180" y="395"/>
                    </a:lnTo>
                    <a:lnTo>
                      <a:pt x="1171" y="397"/>
                    </a:lnTo>
                    <a:lnTo>
                      <a:pt x="1163" y="399"/>
                    </a:lnTo>
                    <a:lnTo>
                      <a:pt x="1155" y="401"/>
                    </a:lnTo>
                    <a:lnTo>
                      <a:pt x="1147" y="406"/>
                    </a:lnTo>
                    <a:lnTo>
                      <a:pt x="1142" y="412"/>
                    </a:lnTo>
                    <a:lnTo>
                      <a:pt x="1134" y="418"/>
                    </a:lnTo>
                    <a:lnTo>
                      <a:pt x="1126" y="428"/>
                    </a:lnTo>
                    <a:lnTo>
                      <a:pt x="1128" y="437"/>
                    </a:lnTo>
                    <a:lnTo>
                      <a:pt x="1130" y="447"/>
                    </a:lnTo>
                    <a:lnTo>
                      <a:pt x="1132" y="456"/>
                    </a:lnTo>
                    <a:lnTo>
                      <a:pt x="1136" y="466"/>
                    </a:lnTo>
                    <a:lnTo>
                      <a:pt x="1146" y="483"/>
                    </a:lnTo>
                    <a:lnTo>
                      <a:pt x="1157" y="501"/>
                    </a:lnTo>
                    <a:lnTo>
                      <a:pt x="1169" y="518"/>
                    </a:lnTo>
                    <a:lnTo>
                      <a:pt x="1178" y="535"/>
                    </a:lnTo>
                    <a:lnTo>
                      <a:pt x="1182" y="545"/>
                    </a:lnTo>
                    <a:lnTo>
                      <a:pt x="1186" y="552"/>
                    </a:lnTo>
                    <a:lnTo>
                      <a:pt x="1188" y="560"/>
                    </a:lnTo>
                    <a:lnTo>
                      <a:pt x="1188" y="570"/>
                    </a:lnTo>
                    <a:lnTo>
                      <a:pt x="1174" y="577"/>
                    </a:lnTo>
                    <a:lnTo>
                      <a:pt x="1159" y="583"/>
                    </a:lnTo>
                    <a:lnTo>
                      <a:pt x="1144" y="589"/>
                    </a:lnTo>
                    <a:lnTo>
                      <a:pt x="1126" y="593"/>
                    </a:lnTo>
                    <a:lnTo>
                      <a:pt x="1111" y="598"/>
                    </a:lnTo>
                    <a:lnTo>
                      <a:pt x="1096" y="606"/>
                    </a:lnTo>
                    <a:lnTo>
                      <a:pt x="1080" y="618"/>
                    </a:lnTo>
                    <a:lnTo>
                      <a:pt x="1067" y="633"/>
                    </a:lnTo>
                    <a:lnTo>
                      <a:pt x="1067" y="648"/>
                    </a:lnTo>
                    <a:lnTo>
                      <a:pt x="1069" y="662"/>
                    </a:lnTo>
                    <a:lnTo>
                      <a:pt x="1073" y="675"/>
                    </a:lnTo>
                    <a:lnTo>
                      <a:pt x="1075" y="689"/>
                    </a:lnTo>
                    <a:lnTo>
                      <a:pt x="1078" y="702"/>
                    </a:lnTo>
                    <a:lnTo>
                      <a:pt x="1082" y="717"/>
                    </a:lnTo>
                    <a:lnTo>
                      <a:pt x="1084" y="731"/>
                    </a:lnTo>
                    <a:lnTo>
                      <a:pt x="1084" y="746"/>
                    </a:lnTo>
                    <a:lnTo>
                      <a:pt x="1076" y="756"/>
                    </a:lnTo>
                    <a:lnTo>
                      <a:pt x="1069" y="764"/>
                    </a:lnTo>
                    <a:lnTo>
                      <a:pt x="1061" y="769"/>
                    </a:lnTo>
                    <a:lnTo>
                      <a:pt x="1053" y="775"/>
                    </a:lnTo>
                    <a:lnTo>
                      <a:pt x="1046" y="779"/>
                    </a:lnTo>
                    <a:lnTo>
                      <a:pt x="1038" y="781"/>
                    </a:lnTo>
                    <a:lnTo>
                      <a:pt x="1030" y="781"/>
                    </a:lnTo>
                    <a:lnTo>
                      <a:pt x="1023" y="781"/>
                    </a:lnTo>
                    <a:lnTo>
                      <a:pt x="1009" y="779"/>
                    </a:lnTo>
                    <a:lnTo>
                      <a:pt x="994" y="771"/>
                    </a:lnTo>
                    <a:lnTo>
                      <a:pt x="980" y="762"/>
                    </a:lnTo>
                    <a:lnTo>
                      <a:pt x="965" y="750"/>
                    </a:lnTo>
                    <a:lnTo>
                      <a:pt x="938" y="719"/>
                    </a:lnTo>
                    <a:lnTo>
                      <a:pt x="909" y="687"/>
                    </a:lnTo>
                    <a:lnTo>
                      <a:pt x="896" y="671"/>
                    </a:lnTo>
                    <a:lnTo>
                      <a:pt x="881" y="656"/>
                    </a:lnTo>
                    <a:lnTo>
                      <a:pt x="867" y="644"/>
                    </a:lnTo>
                    <a:lnTo>
                      <a:pt x="852" y="633"/>
                    </a:lnTo>
                    <a:lnTo>
                      <a:pt x="840" y="650"/>
                    </a:lnTo>
                    <a:lnTo>
                      <a:pt x="829" y="644"/>
                    </a:lnTo>
                    <a:lnTo>
                      <a:pt x="819" y="641"/>
                    </a:lnTo>
                    <a:lnTo>
                      <a:pt x="810" y="641"/>
                    </a:lnTo>
                    <a:lnTo>
                      <a:pt x="800" y="643"/>
                    </a:lnTo>
                    <a:lnTo>
                      <a:pt x="792" y="648"/>
                    </a:lnTo>
                    <a:lnTo>
                      <a:pt x="785" y="654"/>
                    </a:lnTo>
                    <a:lnTo>
                      <a:pt x="777" y="662"/>
                    </a:lnTo>
                    <a:lnTo>
                      <a:pt x="771" y="671"/>
                    </a:lnTo>
                    <a:lnTo>
                      <a:pt x="758" y="692"/>
                    </a:lnTo>
                    <a:lnTo>
                      <a:pt x="746" y="714"/>
                    </a:lnTo>
                    <a:lnTo>
                      <a:pt x="735" y="735"/>
                    </a:lnTo>
                    <a:lnTo>
                      <a:pt x="723" y="752"/>
                    </a:lnTo>
                    <a:lnTo>
                      <a:pt x="700" y="752"/>
                    </a:lnTo>
                    <a:lnTo>
                      <a:pt x="503" y="1111"/>
                    </a:lnTo>
                    <a:lnTo>
                      <a:pt x="491" y="1111"/>
                    </a:lnTo>
                    <a:lnTo>
                      <a:pt x="478" y="1109"/>
                    </a:lnTo>
                    <a:lnTo>
                      <a:pt x="464" y="1105"/>
                    </a:lnTo>
                    <a:lnTo>
                      <a:pt x="451" y="1099"/>
                    </a:lnTo>
                    <a:lnTo>
                      <a:pt x="418" y="1086"/>
                    </a:lnTo>
                    <a:lnTo>
                      <a:pt x="384" y="1073"/>
                    </a:lnTo>
                    <a:lnTo>
                      <a:pt x="351" y="1057"/>
                    </a:lnTo>
                    <a:lnTo>
                      <a:pt x="318" y="1044"/>
                    </a:lnTo>
                    <a:lnTo>
                      <a:pt x="305" y="1040"/>
                    </a:lnTo>
                    <a:lnTo>
                      <a:pt x="289" y="1034"/>
                    </a:lnTo>
                    <a:lnTo>
                      <a:pt x="278" y="1032"/>
                    </a:lnTo>
                    <a:lnTo>
                      <a:pt x="266" y="1032"/>
                    </a:lnTo>
                    <a:lnTo>
                      <a:pt x="251" y="1017"/>
                    </a:lnTo>
                    <a:lnTo>
                      <a:pt x="240" y="1002"/>
                    </a:lnTo>
                    <a:lnTo>
                      <a:pt x="228" y="982"/>
                    </a:lnTo>
                    <a:lnTo>
                      <a:pt x="218" y="961"/>
                    </a:lnTo>
                    <a:lnTo>
                      <a:pt x="211" y="938"/>
                    </a:lnTo>
                    <a:lnTo>
                      <a:pt x="203" y="913"/>
                    </a:lnTo>
                    <a:lnTo>
                      <a:pt x="199" y="886"/>
                    </a:lnTo>
                    <a:lnTo>
                      <a:pt x="195" y="859"/>
                    </a:lnTo>
                    <a:lnTo>
                      <a:pt x="193" y="831"/>
                    </a:lnTo>
                    <a:lnTo>
                      <a:pt x="192" y="800"/>
                    </a:lnTo>
                    <a:lnTo>
                      <a:pt x="192" y="769"/>
                    </a:lnTo>
                    <a:lnTo>
                      <a:pt x="193" y="739"/>
                    </a:lnTo>
                    <a:lnTo>
                      <a:pt x="197" y="673"/>
                    </a:lnTo>
                    <a:lnTo>
                      <a:pt x="207" y="608"/>
                    </a:lnTo>
                    <a:lnTo>
                      <a:pt x="218" y="545"/>
                    </a:lnTo>
                    <a:lnTo>
                      <a:pt x="232" y="481"/>
                    </a:lnTo>
                    <a:lnTo>
                      <a:pt x="245" y="422"/>
                    </a:lnTo>
                    <a:lnTo>
                      <a:pt x="261" y="368"/>
                    </a:lnTo>
                    <a:lnTo>
                      <a:pt x="278" y="322"/>
                    </a:lnTo>
                    <a:lnTo>
                      <a:pt x="293" y="282"/>
                    </a:lnTo>
                    <a:lnTo>
                      <a:pt x="307" y="251"/>
                    </a:lnTo>
                    <a:lnTo>
                      <a:pt x="320" y="232"/>
                    </a:lnTo>
                    <a:close/>
                    <a:moveTo>
                      <a:pt x="871" y="681"/>
                    </a:moveTo>
                    <a:lnTo>
                      <a:pt x="873" y="683"/>
                    </a:lnTo>
                    <a:lnTo>
                      <a:pt x="877" y="685"/>
                    </a:lnTo>
                    <a:lnTo>
                      <a:pt x="881" y="689"/>
                    </a:lnTo>
                    <a:lnTo>
                      <a:pt x="883" y="692"/>
                    </a:lnTo>
                    <a:lnTo>
                      <a:pt x="886" y="698"/>
                    </a:lnTo>
                    <a:lnTo>
                      <a:pt x="890" y="702"/>
                    </a:lnTo>
                    <a:lnTo>
                      <a:pt x="892" y="704"/>
                    </a:lnTo>
                    <a:lnTo>
                      <a:pt x="896" y="706"/>
                    </a:lnTo>
                    <a:lnTo>
                      <a:pt x="896" y="708"/>
                    </a:lnTo>
                    <a:lnTo>
                      <a:pt x="896" y="712"/>
                    </a:lnTo>
                    <a:lnTo>
                      <a:pt x="898" y="714"/>
                    </a:lnTo>
                    <a:lnTo>
                      <a:pt x="898" y="717"/>
                    </a:lnTo>
                    <a:lnTo>
                      <a:pt x="900" y="719"/>
                    </a:lnTo>
                    <a:lnTo>
                      <a:pt x="900" y="723"/>
                    </a:lnTo>
                    <a:lnTo>
                      <a:pt x="902" y="727"/>
                    </a:lnTo>
                    <a:lnTo>
                      <a:pt x="902" y="729"/>
                    </a:lnTo>
                    <a:lnTo>
                      <a:pt x="902" y="733"/>
                    </a:lnTo>
                    <a:lnTo>
                      <a:pt x="900" y="737"/>
                    </a:lnTo>
                    <a:lnTo>
                      <a:pt x="900" y="740"/>
                    </a:lnTo>
                    <a:lnTo>
                      <a:pt x="898" y="744"/>
                    </a:lnTo>
                    <a:lnTo>
                      <a:pt x="898" y="748"/>
                    </a:lnTo>
                    <a:lnTo>
                      <a:pt x="896" y="750"/>
                    </a:lnTo>
                    <a:lnTo>
                      <a:pt x="896" y="752"/>
                    </a:lnTo>
                    <a:lnTo>
                      <a:pt x="888" y="762"/>
                    </a:lnTo>
                    <a:lnTo>
                      <a:pt x="886" y="764"/>
                    </a:lnTo>
                    <a:lnTo>
                      <a:pt x="884" y="765"/>
                    </a:lnTo>
                    <a:lnTo>
                      <a:pt x="881" y="767"/>
                    </a:lnTo>
                    <a:lnTo>
                      <a:pt x="877" y="769"/>
                    </a:lnTo>
                    <a:lnTo>
                      <a:pt x="873" y="771"/>
                    </a:lnTo>
                    <a:lnTo>
                      <a:pt x="871" y="771"/>
                    </a:lnTo>
                    <a:lnTo>
                      <a:pt x="867" y="773"/>
                    </a:lnTo>
                    <a:lnTo>
                      <a:pt x="865" y="777"/>
                    </a:lnTo>
                    <a:lnTo>
                      <a:pt x="861" y="765"/>
                    </a:lnTo>
                    <a:lnTo>
                      <a:pt x="861" y="758"/>
                    </a:lnTo>
                    <a:lnTo>
                      <a:pt x="863" y="750"/>
                    </a:lnTo>
                    <a:lnTo>
                      <a:pt x="865" y="744"/>
                    </a:lnTo>
                    <a:lnTo>
                      <a:pt x="871" y="739"/>
                    </a:lnTo>
                    <a:lnTo>
                      <a:pt x="877" y="735"/>
                    </a:lnTo>
                    <a:lnTo>
                      <a:pt x="883" y="733"/>
                    </a:lnTo>
                    <a:lnTo>
                      <a:pt x="888" y="729"/>
                    </a:lnTo>
                    <a:lnTo>
                      <a:pt x="888" y="723"/>
                    </a:lnTo>
                    <a:lnTo>
                      <a:pt x="886" y="716"/>
                    </a:lnTo>
                    <a:lnTo>
                      <a:pt x="883" y="710"/>
                    </a:lnTo>
                    <a:lnTo>
                      <a:pt x="881" y="702"/>
                    </a:lnTo>
                    <a:lnTo>
                      <a:pt x="877" y="696"/>
                    </a:lnTo>
                    <a:lnTo>
                      <a:pt x="875" y="691"/>
                    </a:lnTo>
                    <a:lnTo>
                      <a:pt x="871" y="685"/>
                    </a:lnTo>
                    <a:lnTo>
                      <a:pt x="871" y="681"/>
                    </a:lnTo>
                    <a:close/>
                    <a:moveTo>
                      <a:pt x="908" y="777"/>
                    </a:moveTo>
                    <a:lnTo>
                      <a:pt x="902" y="781"/>
                    </a:lnTo>
                    <a:lnTo>
                      <a:pt x="896" y="783"/>
                    </a:lnTo>
                    <a:lnTo>
                      <a:pt x="890" y="787"/>
                    </a:lnTo>
                    <a:lnTo>
                      <a:pt x="886" y="792"/>
                    </a:lnTo>
                    <a:lnTo>
                      <a:pt x="883" y="798"/>
                    </a:lnTo>
                    <a:lnTo>
                      <a:pt x="881" y="804"/>
                    </a:lnTo>
                    <a:lnTo>
                      <a:pt x="879" y="813"/>
                    </a:lnTo>
                    <a:lnTo>
                      <a:pt x="877" y="825"/>
                    </a:lnTo>
                    <a:lnTo>
                      <a:pt x="881" y="825"/>
                    </a:lnTo>
                    <a:lnTo>
                      <a:pt x="884" y="825"/>
                    </a:lnTo>
                    <a:lnTo>
                      <a:pt x="886" y="827"/>
                    </a:lnTo>
                    <a:lnTo>
                      <a:pt x="890" y="827"/>
                    </a:lnTo>
                    <a:lnTo>
                      <a:pt x="892" y="829"/>
                    </a:lnTo>
                    <a:lnTo>
                      <a:pt x="894" y="827"/>
                    </a:lnTo>
                    <a:lnTo>
                      <a:pt x="898" y="827"/>
                    </a:lnTo>
                    <a:lnTo>
                      <a:pt x="902" y="825"/>
                    </a:lnTo>
                    <a:lnTo>
                      <a:pt x="906" y="829"/>
                    </a:lnTo>
                    <a:lnTo>
                      <a:pt x="911" y="835"/>
                    </a:lnTo>
                    <a:lnTo>
                      <a:pt x="915" y="836"/>
                    </a:lnTo>
                    <a:lnTo>
                      <a:pt x="919" y="840"/>
                    </a:lnTo>
                    <a:lnTo>
                      <a:pt x="925" y="844"/>
                    </a:lnTo>
                    <a:lnTo>
                      <a:pt x="929" y="846"/>
                    </a:lnTo>
                    <a:lnTo>
                      <a:pt x="932" y="852"/>
                    </a:lnTo>
                    <a:lnTo>
                      <a:pt x="938" y="856"/>
                    </a:lnTo>
                    <a:lnTo>
                      <a:pt x="938" y="848"/>
                    </a:lnTo>
                    <a:lnTo>
                      <a:pt x="936" y="842"/>
                    </a:lnTo>
                    <a:lnTo>
                      <a:pt x="934" y="838"/>
                    </a:lnTo>
                    <a:lnTo>
                      <a:pt x="929" y="833"/>
                    </a:lnTo>
                    <a:lnTo>
                      <a:pt x="925" y="831"/>
                    </a:lnTo>
                    <a:lnTo>
                      <a:pt x="919" y="827"/>
                    </a:lnTo>
                    <a:lnTo>
                      <a:pt x="913" y="821"/>
                    </a:lnTo>
                    <a:lnTo>
                      <a:pt x="908" y="817"/>
                    </a:lnTo>
                    <a:lnTo>
                      <a:pt x="908" y="813"/>
                    </a:lnTo>
                    <a:lnTo>
                      <a:pt x="908" y="810"/>
                    </a:lnTo>
                    <a:lnTo>
                      <a:pt x="909" y="806"/>
                    </a:lnTo>
                    <a:lnTo>
                      <a:pt x="909" y="800"/>
                    </a:lnTo>
                    <a:lnTo>
                      <a:pt x="911" y="794"/>
                    </a:lnTo>
                    <a:lnTo>
                      <a:pt x="913" y="788"/>
                    </a:lnTo>
                    <a:lnTo>
                      <a:pt x="913" y="783"/>
                    </a:lnTo>
                    <a:lnTo>
                      <a:pt x="913" y="777"/>
                    </a:lnTo>
                    <a:lnTo>
                      <a:pt x="911" y="777"/>
                    </a:lnTo>
                    <a:lnTo>
                      <a:pt x="909" y="779"/>
                    </a:lnTo>
                    <a:lnTo>
                      <a:pt x="908" y="779"/>
                    </a:lnTo>
                    <a:lnTo>
                      <a:pt x="906" y="781"/>
                    </a:lnTo>
                    <a:lnTo>
                      <a:pt x="906" y="779"/>
                    </a:lnTo>
                    <a:lnTo>
                      <a:pt x="908" y="777"/>
                    </a:lnTo>
                    <a:close/>
                    <a:moveTo>
                      <a:pt x="902" y="934"/>
                    </a:moveTo>
                    <a:lnTo>
                      <a:pt x="902" y="959"/>
                    </a:lnTo>
                    <a:lnTo>
                      <a:pt x="900" y="984"/>
                    </a:lnTo>
                    <a:lnTo>
                      <a:pt x="898" y="1009"/>
                    </a:lnTo>
                    <a:lnTo>
                      <a:pt x="896" y="1036"/>
                    </a:lnTo>
                    <a:lnTo>
                      <a:pt x="894" y="1061"/>
                    </a:lnTo>
                    <a:lnTo>
                      <a:pt x="892" y="1086"/>
                    </a:lnTo>
                    <a:lnTo>
                      <a:pt x="890" y="1111"/>
                    </a:lnTo>
                    <a:lnTo>
                      <a:pt x="890" y="1134"/>
                    </a:lnTo>
                    <a:lnTo>
                      <a:pt x="906" y="1155"/>
                    </a:lnTo>
                    <a:lnTo>
                      <a:pt x="925" y="1176"/>
                    </a:lnTo>
                    <a:lnTo>
                      <a:pt x="944" y="1197"/>
                    </a:lnTo>
                    <a:lnTo>
                      <a:pt x="965" y="1218"/>
                    </a:lnTo>
                    <a:lnTo>
                      <a:pt x="988" y="1238"/>
                    </a:lnTo>
                    <a:lnTo>
                      <a:pt x="1011" y="1257"/>
                    </a:lnTo>
                    <a:lnTo>
                      <a:pt x="1034" y="1274"/>
                    </a:lnTo>
                    <a:lnTo>
                      <a:pt x="1059" y="1291"/>
                    </a:lnTo>
                    <a:lnTo>
                      <a:pt x="1084" y="1309"/>
                    </a:lnTo>
                    <a:lnTo>
                      <a:pt x="1109" y="1322"/>
                    </a:lnTo>
                    <a:lnTo>
                      <a:pt x="1134" y="1336"/>
                    </a:lnTo>
                    <a:lnTo>
                      <a:pt x="1159" y="1345"/>
                    </a:lnTo>
                    <a:lnTo>
                      <a:pt x="1184" y="1355"/>
                    </a:lnTo>
                    <a:lnTo>
                      <a:pt x="1209" y="1360"/>
                    </a:lnTo>
                    <a:lnTo>
                      <a:pt x="1232" y="1364"/>
                    </a:lnTo>
                    <a:lnTo>
                      <a:pt x="1255" y="1366"/>
                    </a:lnTo>
                    <a:lnTo>
                      <a:pt x="1240" y="1374"/>
                    </a:lnTo>
                    <a:lnTo>
                      <a:pt x="1222" y="1382"/>
                    </a:lnTo>
                    <a:lnTo>
                      <a:pt x="1207" y="1387"/>
                    </a:lnTo>
                    <a:lnTo>
                      <a:pt x="1190" y="1393"/>
                    </a:lnTo>
                    <a:lnTo>
                      <a:pt x="1171" y="1397"/>
                    </a:lnTo>
                    <a:lnTo>
                      <a:pt x="1151" y="1399"/>
                    </a:lnTo>
                    <a:lnTo>
                      <a:pt x="1132" y="1399"/>
                    </a:lnTo>
                    <a:lnTo>
                      <a:pt x="1109" y="1397"/>
                    </a:lnTo>
                    <a:lnTo>
                      <a:pt x="1090" y="1395"/>
                    </a:lnTo>
                    <a:lnTo>
                      <a:pt x="1069" y="1395"/>
                    </a:lnTo>
                    <a:lnTo>
                      <a:pt x="1046" y="1397"/>
                    </a:lnTo>
                    <a:lnTo>
                      <a:pt x="1023" y="1397"/>
                    </a:lnTo>
                    <a:lnTo>
                      <a:pt x="1000" y="1401"/>
                    </a:lnTo>
                    <a:lnTo>
                      <a:pt x="979" y="1403"/>
                    </a:lnTo>
                    <a:lnTo>
                      <a:pt x="961" y="1403"/>
                    </a:lnTo>
                    <a:lnTo>
                      <a:pt x="948" y="1405"/>
                    </a:lnTo>
                    <a:lnTo>
                      <a:pt x="936" y="1418"/>
                    </a:lnTo>
                    <a:lnTo>
                      <a:pt x="925" y="1426"/>
                    </a:lnTo>
                    <a:lnTo>
                      <a:pt x="915" y="1432"/>
                    </a:lnTo>
                    <a:lnTo>
                      <a:pt x="908" y="1432"/>
                    </a:lnTo>
                    <a:lnTo>
                      <a:pt x="900" y="1428"/>
                    </a:lnTo>
                    <a:lnTo>
                      <a:pt x="894" y="1420"/>
                    </a:lnTo>
                    <a:lnTo>
                      <a:pt x="888" y="1410"/>
                    </a:lnTo>
                    <a:lnTo>
                      <a:pt x="884" y="1399"/>
                    </a:lnTo>
                    <a:lnTo>
                      <a:pt x="879" y="1368"/>
                    </a:lnTo>
                    <a:lnTo>
                      <a:pt x="875" y="1334"/>
                    </a:lnTo>
                    <a:lnTo>
                      <a:pt x="873" y="1297"/>
                    </a:lnTo>
                    <a:lnTo>
                      <a:pt x="871" y="1263"/>
                    </a:lnTo>
                    <a:lnTo>
                      <a:pt x="865" y="1253"/>
                    </a:lnTo>
                    <a:lnTo>
                      <a:pt x="861" y="1243"/>
                    </a:lnTo>
                    <a:lnTo>
                      <a:pt x="858" y="1232"/>
                    </a:lnTo>
                    <a:lnTo>
                      <a:pt x="854" y="1220"/>
                    </a:lnTo>
                    <a:lnTo>
                      <a:pt x="852" y="1197"/>
                    </a:lnTo>
                    <a:lnTo>
                      <a:pt x="852" y="1174"/>
                    </a:lnTo>
                    <a:lnTo>
                      <a:pt x="854" y="1149"/>
                    </a:lnTo>
                    <a:lnTo>
                      <a:pt x="856" y="1124"/>
                    </a:lnTo>
                    <a:lnTo>
                      <a:pt x="858" y="1101"/>
                    </a:lnTo>
                    <a:lnTo>
                      <a:pt x="860" y="1078"/>
                    </a:lnTo>
                    <a:lnTo>
                      <a:pt x="861" y="1074"/>
                    </a:lnTo>
                    <a:lnTo>
                      <a:pt x="863" y="1067"/>
                    </a:lnTo>
                    <a:lnTo>
                      <a:pt x="863" y="1055"/>
                    </a:lnTo>
                    <a:lnTo>
                      <a:pt x="863" y="1044"/>
                    </a:lnTo>
                    <a:lnTo>
                      <a:pt x="863" y="1032"/>
                    </a:lnTo>
                    <a:lnTo>
                      <a:pt x="865" y="1021"/>
                    </a:lnTo>
                    <a:lnTo>
                      <a:pt x="863" y="1009"/>
                    </a:lnTo>
                    <a:lnTo>
                      <a:pt x="863" y="1002"/>
                    </a:lnTo>
                    <a:lnTo>
                      <a:pt x="867" y="998"/>
                    </a:lnTo>
                    <a:lnTo>
                      <a:pt x="871" y="986"/>
                    </a:lnTo>
                    <a:lnTo>
                      <a:pt x="877" y="971"/>
                    </a:lnTo>
                    <a:lnTo>
                      <a:pt x="883" y="954"/>
                    </a:lnTo>
                    <a:lnTo>
                      <a:pt x="888" y="940"/>
                    </a:lnTo>
                    <a:lnTo>
                      <a:pt x="894" y="929"/>
                    </a:lnTo>
                    <a:lnTo>
                      <a:pt x="896" y="927"/>
                    </a:lnTo>
                    <a:lnTo>
                      <a:pt x="898" y="927"/>
                    </a:lnTo>
                    <a:lnTo>
                      <a:pt x="900" y="929"/>
                    </a:lnTo>
                    <a:lnTo>
                      <a:pt x="902" y="934"/>
                    </a:lnTo>
                    <a:close/>
                    <a:moveTo>
                      <a:pt x="1368" y="691"/>
                    </a:moveTo>
                    <a:lnTo>
                      <a:pt x="1380" y="702"/>
                    </a:lnTo>
                    <a:lnTo>
                      <a:pt x="1380" y="717"/>
                    </a:lnTo>
                    <a:lnTo>
                      <a:pt x="1380" y="731"/>
                    </a:lnTo>
                    <a:lnTo>
                      <a:pt x="1355" y="717"/>
                    </a:lnTo>
                    <a:lnTo>
                      <a:pt x="1268" y="702"/>
                    </a:lnTo>
                    <a:lnTo>
                      <a:pt x="1259" y="698"/>
                    </a:lnTo>
                    <a:lnTo>
                      <a:pt x="1368" y="691"/>
                    </a:lnTo>
                    <a:close/>
                    <a:moveTo>
                      <a:pt x="1372" y="1013"/>
                    </a:moveTo>
                    <a:lnTo>
                      <a:pt x="1339" y="1013"/>
                    </a:lnTo>
                    <a:lnTo>
                      <a:pt x="1318" y="1003"/>
                    </a:lnTo>
                    <a:lnTo>
                      <a:pt x="1349" y="990"/>
                    </a:lnTo>
                    <a:lnTo>
                      <a:pt x="1401" y="996"/>
                    </a:lnTo>
                    <a:lnTo>
                      <a:pt x="1395" y="1017"/>
                    </a:lnTo>
                    <a:lnTo>
                      <a:pt x="1359" y="1019"/>
                    </a:lnTo>
                    <a:lnTo>
                      <a:pt x="1372" y="1013"/>
                    </a:lnTo>
                    <a:close/>
                    <a:moveTo>
                      <a:pt x="1263" y="781"/>
                    </a:moveTo>
                    <a:lnTo>
                      <a:pt x="1286" y="811"/>
                    </a:lnTo>
                    <a:lnTo>
                      <a:pt x="1347" y="831"/>
                    </a:lnTo>
                    <a:lnTo>
                      <a:pt x="1293" y="810"/>
                    </a:lnTo>
                    <a:lnTo>
                      <a:pt x="1274" y="787"/>
                    </a:lnTo>
                    <a:lnTo>
                      <a:pt x="1284" y="787"/>
                    </a:lnTo>
                    <a:lnTo>
                      <a:pt x="1297" y="787"/>
                    </a:lnTo>
                    <a:lnTo>
                      <a:pt x="1311" y="787"/>
                    </a:lnTo>
                    <a:lnTo>
                      <a:pt x="1326" y="787"/>
                    </a:lnTo>
                    <a:lnTo>
                      <a:pt x="1339" y="785"/>
                    </a:lnTo>
                    <a:lnTo>
                      <a:pt x="1353" y="783"/>
                    </a:lnTo>
                    <a:lnTo>
                      <a:pt x="1364" y="779"/>
                    </a:lnTo>
                    <a:lnTo>
                      <a:pt x="1372" y="771"/>
                    </a:lnTo>
                    <a:lnTo>
                      <a:pt x="1362" y="773"/>
                    </a:lnTo>
                    <a:lnTo>
                      <a:pt x="1355" y="771"/>
                    </a:lnTo>
                    <a:lnTo>
                      <a:pt x="1349" y="769"/>
                    </a:lnTo>
                    <a:lnTo>
                      <a:pt x="1343" y="767"/>
                    </a:lnTo>
                    <a:lnTo>
                      <a:pt x="1341" y="765"/>
                    </a:lnTo>
                    <a:lnTo>
                      <a:pt x="1338" y="764"/>
                    </a:lnTo>
                    <a:lnTo>
                      <a:pt x="1338" y="762"/>
                    </a:lnTo>
                    <a:lnTo>
                      <a:pt x="1338" y="760"/>
                    </a:lnTo>
                    <a:lnTo>
                      <a:pt x="1330" y="764"/>
                    </a:lnTo>
                    <a:lnTo>
                      <a:pt x="1320" y="767"/>
                    </a:lnTo>
                    <a:lnTo>
                      <a:pt x="1311" y="771"/>
                    </a:lnTo>
                    <a:lnTo>
                      <a:pt x="1299" y="775"/>
                    </a:lnTo>
                    <a:lnTo>
                      <a:pt x="1290" y="777"/>
                    </a:lnTo>
                    <a:lnTo>
                      <a:pt x="1278" y="779"/>
                    </a:lnTo>
                    <a:lnTo>
                      <a:pt x="1270" y="781"/>
                    </a:lnTo>
                    <a:lnTo>
                      <a:pt x="1263" y="781"/>
                    </a:lnTo>
                    <a:close/>
                    <a:moveTo>
                      <a:pt x="295" y="1295"/>
                    </a:moveTo>
                    <a:lnTo>
                      <a:pt x="307" y="1303"/>
                    </a:lnTo>
                    <a:lnTo>
                      <a:pt x="314" y="1311"/>
                    </a:lnTo>
                    <a:lnTo>
                      <a:pt x="316" y="1316"/>
                    </a:lnTo>
                    <a:lnTo>
                      <a:pt x="320" y="1324"/>
                    </a:lnTo>
                    <a:lnTo>
                      <a:pt x="322" y="1328"/>
                    </a:lnTo>
                    <a:lnTo>
                      <a:pt x="326" y="1332"/>
                    </a:lnTo>
                    <a:lnTo>
                      <a:pt x="332" y="1336"/>
                    </a:lnTo>
                    <a:lnTo>
                      <a:pt x="343" y="1336"/>
                    </a:lnTo>
                    <a:lnTo>
                      <a:pt x="332" y="1341"/>
                    </a:lnTo>
                    <a:lnTo>
                      <a:pt x="318" y="1347"/>
                    </a:lnTo>
                    <a:lnTo>
                      <a:pt x="307" y="1349"/>
                    </a:lnTo>
                    <a:lnTo>
                      <a:pt x="291" y="1349"/>
                    </a:lnTo>
                    <a:lnTo>
                      <a:pt x="264" y="1349"/>
                    </a:lnTo>
                    <a:lnTo>
                      <a:pt x="234" y="1347"/>
                    </a:lnTo>
                    <a:lnTo>
                      <a:pt x="220" y="1347"/>
                    </a:lnTo>
                    <a:lnTo>
                      <a:pt x="205" y="1349"/>
                    </a:lnTo>
                    <a:lnTo>
                      <a:pt x="192" y="1349"/>
                    </a:lnTo>
                    <a:lnTo>
                      <a:pt x="176" y="1353"/>
                    </a:lnTo>
                    <a:lnTo>
                      <a:pt x="163" y="1359"/>
                    </a:lnTo>
                    <a:lnTo>
                      <a:pt x="151" y="1366"/>
                    </a:lnTo>
                    <a:lnTo>
                      <a:pt x="138" y="1376"/>
                    </a:lnTo>
                    <a:lnTo>
                      <a:pt x="126" y="1389"/>
                    </a:lnTo>
                    <a:lnTo>
                      <a:pt x="142" y="1389"/>
                    </a:lnTo>
                    <a:lnTo>
                      <a:pt x="155" y="1385"/>
                    </a:lnTo>
                    <a:lnTo>
                      <a:pt x="170" y="1382"/>
                    </a:lnTo>
                    <a:lnTo>
                      <a:pt x="184" y="1376"/>
                    </a:lnTo>
                    <a:lnTo>
                      <a:pt x="211" y="1364"/>
                    </a:lnTo>
                    <a:lnTo>
                      <a:pt x="240" y="1353"/>
                    </a:lnTo>
                    <a:lnTo>
                      <a:pt x="253" y="1347"/>
                    </a:lnTo>
                    <a:lnTo>
                      <a:pt x="268" y="1343"/>
                    </a:lnTo>
                    <a:lnTo>
                      <a:pt x="282" y="1339"/>
                    </a:lnTo>
                    <a:lnTo>
                      <a:pt x="297" y="1339"/>
                    </a:lnTo>
                    <a:lnTo>
                      <a:pt x="311" y="1339"/>
                    </a:lnTo>
                    <a:lnTo>
                      <a:pt x="326" y="1343"/>
                    </a:lnTo>
                    <a:lnTo>
                      <a:pt x="341" y="1349"/>
                    </a:lnTo>
                    <a:lnTo>
                      <a:pt x="359" y="1359"/>
                    </a:lnTo>
                    <a:lnTo>
                      <a:pt x="343" y="1357"/>
                    </a:lnTo>
                    <a:lnTo>
                      <a:pt x="322" y="1357"/>
                    </a:lnTo>
                    <a:lnTo>
                      <a:pt x="297" y="1359"/>
                    </a:lnTo>
                    <a:lnTo>
                      <a:pt x="272" y="1360"/>
                    </a:lnTo>
                    <a:lnTo>
                      <a:pt x="261" y="1362"/>
                    </a:lnTo>
                    <a:lnTo>
                      <a:pt x="249" y="1366"/>
                    </a:lnTo>
                    <a:lnTo>
                      <a:pt x="240" y="1370"/>
                    </a:lnTo>
                    <a:lnTo>
                      <a:pt x="230" y="1374"/>
                    </a:lnTo>
                    <a:lnTo>
                      <a:pt x="222" y="1380"/>
                    </a:lnTo>
                    <a:lnTo>
                      <a:pt x="217" y="1387"/>
                    </a:lnTo>
                    <a:lnTo>
                      <a:pt x="213" y="1395"/>
                    </a:lnTo>
                    <a:lnTo>
                      <a:pt x="211" y="1405"/>
                    </a:lnTo>
                    <a:lnTo>
                      <a:pt x="224" y="1410"/>
                    </a:lnTo>
                    <a:lnTo>
                      <a:pt x="243" y="1412"/>
                    </a:lnTo>
                    <a:lnTo>
                      <a:pt x="263" y="1412"/>
                    </a:lnTo>
                    <a:lnTo>
                      <a:pt x="286" y="1412"/>
                    </a:lnTo>
                    <a:lnTo>
                      <a:pt x="309" y="1410"/>
                    </a:lnTo>
                    <a:lnTo>
                      <a:pt x="332" y="1408"/>
                    </a:lnTo>
                    <a:lnTo>
                      <a:pt x="351" y="1407"/>
                    </a:lnTo>
                    <a:lnTo>
                      <a:pt x="370" y="1405"/>
                    </a:lnTo>
                    <a:lnTo>
                      <a:pt x="347" y="1410"/>
                    </a:lnTo>
                    <a:lnTo>
                      <a:pt x="322" y="1414"/>
                    </a:lnTo>
                    <a:lnTo>
                      <a:pt x="299" y="1418"/>
                    </a:lnTo>
                    <a:lnTo>
                      <a:pt x="276" y="1424"/>
                    </a:lnTo>
                    <a:lnTo>
                      <a:pt x="253" y="1430"/>
                    </a:lnTo>
                    <a:lnTo>
                      <a:pt x="232" y="1441"/>
                    </a:lnTo>
                    <a:lnTo>
                      <a:pt x="222" y="1449"/>
                    </a:lnTo>
                    <a:lnTo>
                      <a:pt x="211" y="1456"/>
                    </a:lnTo>
                    <a:lnTo>
                      <a:pt x="201" y="1466"/>
                    </a:lnTo>
                    <a:lnTo>
                      <a:pt x="193" y="1478"/>
                    </a:lnTo>
                    <a:lnTo>
                      <a:pt x="217" y="1508"/>
                    </a:lnTo>
                    <a:lnTo>
                      <a:pt x="240" y="1506"/>
                    </a:lnTo>
                    <a:lnTo>
                      <a:pt x="264" y="1504"/>
                    </a:lnTo>
                    <a:lnTo>
                      <a:pt x="288" y="1499"/>
                    </a:lnTo>
                    <a:lnTo>
                      <a:pt x="312" y="1493"/>
                    </a:lnTo>
                    <a:lnTo>
                      <a:pt x="337" y="1487"/>
                    </a:lnTo>
                    <a:lnTo>
                      <a:pt x="362" y="1481"/>
                    </a:lnTo>
                    <a:lnTo>
                      <a:pt x="387" y="1478"/>
                    </a:lnTo>
                    <a:lnTo>
                      <a:pt x="412" y="1478"/>
                    </a:lnTo>
                    <a:lnTo>
                      <a:pt x="399" y="1480"/>
                    </a:lnTo>
                    <a:lnTo>
                      <a:pt x="382" y="1483"/>
                    </a:lnTo>
                    <a:lnTo>
                      <a:pt x="366" y="1489"/>
                    </a:lnTo>
                    <a:lnTo>
                      <a:pt x="349" y="1493"/>
                    </a:lnTo>
                    <a:lnTo>
                      <a:pt x="332" y="1495"/>
                    </a:lnTo>
                    <a:lnTo>
                      <a:pt x="314" y="1499"/>
                    </a:lnTo>
                    <a:lnTo>
                      <a:pt x="299" y="1501"/>
                    </a:lnTo>
                    <a:lnTo>
                      <a:pt x="284" y="1501"/>
                    </a:lnTo>
                    <a:lnTo>
                      <a:pt x="303" y="1514"/>
                    </a:lnTo>
                    <a:lnTo>
                      <a:pt x="330" y="1526"/>
                    </a:lnTo>
                    <a:lnTo>
                      <a:pt x="359" y="1537"/>
                    </a:lnTo>
                    <a:lnTo>
                      <a:pt x="389" y="1549"/>
                    </a:lnTo>
                    <a:lnTo>
                      <a:pt x="420" y="1558"/>
                    </a:lnTo>
                    <a:lnTo>
                      <a:pt x="451" y="1566"/>
                    </a:lnTo>
                    <a:lnTo>
                      <a:pt x="476" y="1572"/>
                    </a:lnTo>
                    <a:lnTo>
                      <a:pt x="499" y="1574"/>
                    </a:lnTo>
                    <a:lnTo>
                      <a:pt x="493" y="1572"/>
                    </a:lnTo>
                    <a:lnTo>
                      <a:pt x="489" y="1572"/>
                    </a:lnTo>
                    <a:lnTo>
                      <a:pt x="483" y="1570"/>
                    </a:lnTo>
                    <a:lnTo>
                      <a:pt x="479" y="1568"/>
                    </a:lnTo>
                    <a:lnTo>
                      <a:pt x="476" y="1568"/>
                    </a:lnTo>
                    <a:lnTo>
                      <a:pt x="470" y="1566"/>
                    </a:lnTo>
                    <a:lnTo>
                      <a:pt x="466" y="1564"/>
                    </a:lnTo>
                    <a:lnTo>
                      <a:pt x="460" y="1564"/>
                    </a:lnTo>
                    <a:lnTo>
                      <a:pt x="449" y="1581"/>
                    </a:lnTo>
                    <a:lnTo>
                      <a:pt x="451" y="1600"/>
                    </a:lnTo>
                    <a:lnTo>
                      <a:pt x="453" y="1622"/>
                    </a:lnTo>
                    <a:lnTo>
                      <a:pt x="456" y="1639"/>
                    </a:lnTo>
                    <a:lnTo>
                      <a:pt x="460" y="1658"/>
                    </a:lnTo>
                    <a:lnTo>
                      <a:pt x="468" y="1675"/>
                    </a:lnTo>
                    <a:lnTo>
                      <a:pt x="476" y="1691"/>
                    </a:lnTo>
                    <a:lnTo>
                      <a:pt x="483" y="1708"/>
                    </a:lnTo>
                    <a:lnTo>
                      <a:pt x="493" y="1723"/>
                    </a:lnTo>
                    <a:lnTo>
                      <a:pt x="512" y="1752"/>
                    </a:lnTo>
                    <a:lnTo>
                      <a:pt x="533" y="1781"/>
                    </a:lnTo>
                    <a:lnTo>
                      <a:pt x="556" y="1808"/>
                    </a:lnTo>
                    <a:lnTo>
                      <a:pt x="577" y="1835"/>
                    </a:lnTo>
                    <a:lnTo>
                      <a:pt x="574" y="1833"/>
                    </a:lnTo>
                    <a:lnTo>
                      <a:pt x="568" y="1833"/>
                    </a:lnTo>
                    <a:lnTo>
                      <a:pt x="560" y="1835"/>
                    </a:lnTo>
                    <a:lnTo>
                      <a:pt x="552" y="1838"/>
                    </a:lnTo>
                    <a:lnTo>
                      <a:pt x="533" y="1850"/>
                    </a:lnTo>
                    <a:lnTo>
                      <a:pt x="510" y="1865"/>
                    </a:lnTo>
                    <a:lnTo>
                      <a:pt x="489" y="1883"/>
                    </a:lnTo>
                    <a:lnTo>
                      <a:pt x="466" y="1900"/>
                    </a:lnTo>
                    <a:lnTo>
                      <a:pt x="456" y="1906"/>
                    </a:lnTo>
                    <a:lnTo>
                      <a:pt x="447" y="1909"/>
                    </a:lnTo>
                    <a:lnTo>
                      <a:pt x="437" y="1913"/>
                    </a:lnTo>
                    <a:lnTo>
                      <a:pt x="430" y="1915"/>
                    </a:lnTo>
                    <a:lnTo>
                      <a:pt x="433" y="1915"/>
                    </a:lnTo>
                    <a:lnTo>
                      <a:pt x="435" y="1917"/>
                    </a:lnTo>
                    <a:lnTo>
                      <a:pt x="439" y="1919"/>
                    </a:lnTo>
                    <a:lnTo>
                      <a:pt x="443" y="1923"/>
                    </a:lnTo>
                    <a:lnTo>
                      <a:pt x="445" y="1927"/>
                    </a:lnTo>
                    <a:lnTo>
                      <a:pt x="447" y="1929"/>
                    </a:lnTo>
                    <a:lnTo>
                      <a:pt x="449" y="1931"/>
                    </a:lnTo>
                    <a:lnTo>
                      <a:pt x="449" y="1963"/>
                    </a:lnTo>
                    <a:lnTo>
                      <a:pt x="445" y="1967"/>
                    </a:lnTo>
                    <a:lnTo>
                      <a:pt x="441" y="1971"/>
                    </a:lnTo>
                    <a:lnTo>
                      <a:pt x="437" y="1975"/>
                    </a:lnTo>
                    <a:lnTo>
                      <a:pt x="431" y="1981"/>
                    </a:lnTo>
                    <a:lnTo>
                      <a:pt x="428" y="1986"/>
                    </a:lnTo>
                    <a:lnTo>
                      <a:pt x="426" y="1990"/>
                    </a:lnTo>
                    <a:lnTo>
                      <a:pt x="424" y="1994"/>
                    </a:lnTo>
                    <a:lnTo>
                      <a:pt x="424" y="2011"/>
                    </a:lnTo>
                    <a:lnTo>
                      <a:pt x="428" y="2023"/>
                    </a:lnTo>
                    <a:lnTo>
                      <a:pt x="435" y="2036"/>
                    </a:lnTo>
                    <a:lnTo>
                      <a:pt x="443" y="2048"/>
                    </a:lnTo>
                    <a:lnTo>
                      <a:pt x="455" y="2059"/>
                    </a:lnTo>
                    <a:lnTo>
                      <a:pt x="478" y="2082"/>
                    </a:lnTo>
                    <a:lnTo>
                      <a:pt x="501" y="2107"/>
                    </a:lnTo>
                    <a:lnTo>
                      <a:pt x="512" y="2119"/>
                    </a:lnTo>
                    <a:lnTo>
                      <a:pt x="520" y="2132"/>
                    </a:lnTo>
                    <a:lnTo>
                      <a:pt x="526" y="2146"/>
                    </a:lnTo>
                    <a:lnTo>
                      <a:pt x="529" y="2161"/>
                    </a:lnTo>
                    <a:lnTo>
                      <a:pt x="529" y="2178"/>
                    </a:lnTo>
                    <a:lnTo>
                      <a:pt x="526" y="2196"/>
                    </a:lnTo>
                    <a:lnTo>
                      <a:pt x="518" y="2213"/>
                    </a:lnTo>
                    <a:lnTo>
                      <a:pt x="504" y="2234"/>
                    </a:lnTo>
                    <a:lnTo>
                      <a:pt x="487" y="2215"/>
                    </a:lnTo>
                    <a:lnTo>
                      <a:pt x="468" y="2186"/>
                    </a:lnTo>
                    <a:lnTo>
                      <a:pt x="445" y="2153"/>
                    </a:lnTo>
                    <a:lnTo>
                      <a:pt x="420" y="2117"/>
                    </a:lnTo>
                    <a:lnTo>
                      <a:pt x="407" y="2100"/>
                    </a:lnTo>
                    <a:lnTo>
                      <a:pt x="393" y="2084"/>
                    </a:lnTo>
                    <a:lnTo>
                      <a:pt x="380" y="2069"/>
                    </a:lnTo>
                    <a:lnTo>
                      <a:pt x="368" y="2057"/>
                    </a:lnTo>
                    <a:lnTo>
                      <a:pt x="355" y="2048"/>
                    </a:lnTo>
                    <a:lnTo>
                      <a:pt x="343" y="2042"/>
                    </a:lnTo>
                    <a:lnTo>
                      <a:pt x="337" y="2040"/>
                    </a:lnTo>
                    <a:lnTo>
                      <a:pt x="332" y="2040"/>
                    </a:lnTo>
                    <a:lnTo>
                      <a:pt x="326" y="2040"/>
                    </a:lnTo>
                    <a:lnTo>
                      <a:pt x="320" y="2042"/>
                    </a:lnTo>
                    <a:lnTo>
                      <a:pt x="314" y="2050"/>
                    </a:lnTo>
                    <a:lnTo>
                      <a:pt x="314" y="2053"/>
                    </a:lnTo>
                    <a:lnTo>
                      <a:pt x="316" y="2059"/>
                    </a:lnTo>
                    <a:lnTo>
                      <a:pt x="316" y="2065"/>
                    </a:lnTo>
                    <a:lnTo>
                      <a:pt x="318" y="2071"/>
                    </a:lnTo>
                    <a:lnTo>
                      <a:pt x="318" y="2077"/>
                    </a:lnTo>
                    <a:lnTo>
                      <a:pt x="320" y="2082"/>
                    </a:lnTo>
                    <a:lnTo>
                      <a:pt x="320" y="2086"/>
                    </a:lnTo>
                    <a:lnTo>
                      <a:pt x="320" y="2090"/>
                    </a:lnTo>
                    <a:lnTo>
                      <a:pt x="343" y="2119"/>
                    </a:lnTo>
                    <a:lnTo>
                      <a:pt x="364" y="2151"/>
                    </a:lnTo>
                    <a:lnTo>
                      <a:pt x="385" y="2186"/>
                    </a:lnTo>
                    <a:lnTo>
                      <a:pt x="407" y="2220"/>
                    </a:lnTo>
                    <a:lnTo>
                      <a:pt x="426" y="2257"/>
                    </a:lnTo>
                    <a:lnTo>
                      <a:pt x="445" y="2295"/>
                    </a:lnTo>
                    <a:lnTo>
                      <a:pt x="464" y="2336"/>
                    </a:lnTo>
                    <a:lnTo>
                      <a:pt x="479" y="2374"/>
                    </a:lnTo>
                    <a:lnTo>
                      <a:pt x="497" y="2416"/>
                    </a:lnTo>
                    <a:lnTo>
                      <a:pt x="510" y="2457"/>
                    </a:lnTo>
                    <a:lnTo>
                      <a:pt x="522" y="2497"/>
                    </a:lnTo>
                    <a:lnTo>
                      <a:pt x="533" y="2537"/>
                    </a:lnTo>
                    <a:lnTo>
                      <a:pt x="541" y="2579"/>
                    </a:lnTo>
                    <a:lnTo>
                      <a:pt x="547" y="2618"/>
                    </a:lnTo>
                    <a:lnTo>
                      <a:pt x="551" y="2658"/>
                    </a:lnTo>
                    <a:lnTo>
                      <a:pt x="552" y="2695"/>
                    </a:lnTo>
                    <a:lnTo>
                      <a:pt x="545" y="2695"/>
                    </a:lnTo>
                    <a:lnTo>
                      <a:pt x="537" y="2693"/>
                    </a:lnTo>
                    <a:lnTo>
                      <a:pt x="531" y="2689"/>
                    </a:lnTo>
                    <a:lnTo>
                      <a:pt x="524" y="2683"/>
                    </a:lnTo>
                    <a:lnTo>
                      <a:pt x="510" y="2672"/>
                    </a:lnTo>
                    <a:lnTo>
                      <a:pt x="497" y="2654"/>
                    </a:lnTo>
                    <a:lnTo>
                      <a:pt x="483" y="2633"/>
                    </a:lnTo>
                    <a:lnTo>
                      <a:pt x="470" y="2608"/>
                    </a:lnTo>
                    <a:lnTo>
                      <a:pt x="458" y="2583"/>
                    </a:lnTo>
                    <a:lnTo>
                      <a:pt x="447" y="2556"/>
                    </a:lnTo>
                    <a:lnTo>
                      <a:pt x="428" y="2501"/>
                    </a:lnTo>
                    <a:lnTo>
                      <a:pt x="410" y="2447"/>
                    </a:lnTo>
                    <a:lnTo>
                      <a:pt x="397" y="2401"/>
                    </a:lnTo>
                    <a:lnTo>
                      <a:pt x="387" y="2368"/>
                    </a:lnTo>
                    <a:lnTo>
                      <a:pt x="380" y="2347"/>
                    </a:lnTo>
                    <a:lnTo>
                      <a:pt x="372" y="2324"/>
                    </a:lnTo>
                    <a:lnTo>
                      <a:pt x="360" y="2303"/>
                    </a:lnTo>
                    <a:lnTo>
                      <a:pt x="351" y="2282"/>
                    </a:lnTo>
                    <a:lnTo>
                      <a:pt x="326" y="2240"/>
                    </a:lnTo>
                    <a:lnTo>
                      <a:pt x="299" y="2199"/>
                    </a:lnTo>
                    <a:lnTo>
                      <a:pt x="274" y="2157"/>
                    </a:lnTo>
                    <a:lnTo>
                      <a:pt x="249" y="2117"/>
                    </a:lnTo>
                    <a:lnTo>
                      <a:pt x="238" y="2096"/>
                    </a:lnTo>
                    <a:lnTo>
                      <a:pt x="228" y="2077"/>
                    </a:lnTo>
                    <a:lnTo>
                      <a:pt x="218" y="2055"/>
                    </a:lnTo>
                    <a:lnTo>
                      <a:pt x="211" y="2034"/>
                    </a:lnTo>
                    <a:lnTo>
                      <a:pt x="203" y="2011"/>
                    </a:lnTo>
                    <a:lnTo>
                      <a:pt x="195" y="1986"/>
                    </a:lnTo>
                    <a:lnTo>
                      <a:pt x="188" y="1959"/>
                    </a:lnTo>
                    <a:lnTo>
                      <a:pt x="178" y="1933"/>
                    </a:lnTo>
                    <a:lnTo>
                      <a:pt x="169" y="1904"/>
                    </a:lnTo>
                    <a:lnTo>
                      <a:pt x="157" y="1879"/>
                    </a:lnTo>
                    <a:lnTo>
                      <a:pt x="145" y="1856"/>
                    </a:lnTo>
                    <a:lnTo>
                      <a:pt x="132" y="1835"/>
                    </a:lnTo>
                    <a:lnTo>
                      <a:pt x="124" y="1858"/>
                    </a:lnTo>
                    <a:lnTo>
                      <a:pt x="119" y="1883"/>
                    </a:lnTo>
                    <a:lnTo>
                      <a:pt x="113" y="1908"/>
                    </a:lnTo>
                    <a:lnTo>
                      <a:pt x="109" y="1934"/>
                    </a:lnTo>
                    <a:lnTo>
                      <a:pt x="105" y="1961"/>
                    </a:lnTo>
                    <a:lnTo>
                      <a:pt x="103" y="1990"/>
                    </a:lnTo>
                    <a:lnTo>
                      <a:pt x="103" y="2017"/>
                    </a:lnTo>
                    <a:lnTo>
                      <a:pt x="103" y="2046"/>
                    </a:lnTo>
                    <a:lnTo>
                      <a:pt x="105" y="2103"/>
                    </a:lnTo>
                    <a:lnTo>
                      <a:pt x="111" y="2157"/>
                    </a:lnTo>
                    <a:lnTo>
                      <a:pt x="115" y="2184"/>
                    </a:lnTo>
                    <a:lnTo>
                      <a:pt x="121" y="2209"/>
                    </a:lnTo>
                    <a:lnTo>
                      <a:pt x="126" y="2234"/>
                    </a:lnTo>
                    <a:lnTo>
                      <a:pt x="132" y="2257"/>
                    </a:lnTo>
                    <a:lnTo>
                      <a:pt x="132" y="2261"/>
                    </a:lnTo>
                    <a:lnTo>
                      <a:pt x="134" y="2267"/>
                    </a:lnTo>
                    <a:lnTo>
                      <a:pt x="136" y="2274"/>
                    </a:lnTo>
                    <a:lnTo>
                      <a:pt x="138" y="2282"/>
                    </a:lnTo>
                    <a:lnTo>
                      <a:pt x="140" y="2290"/>
                    </a:lnTo>
                    <a:lnTo>
                      <a:pt x="144" y="2299"/>
                    </a:lnTo>
                    <a:lnTo>
                      <a:pt x="144" y="2307"/>
                    </a:lnTo>
                    <a:lnTo>
                      <a:pt x="145" y="2313"/>
                    </a:lnTo>
                    <a:lnTo>
                      <a:pt x="155" y="2320"/>
                    </a:lnTo>
                    <a:lnTo>
                      <a:pt x="170" y="2332"/>
                    </a:lnTo>
                    <a:lnTo>
                      <a:pt x="188" y="2347"/>
                    </a:lnTo>
                    <a:lnTo>
                      <a:pt x="205" y="2363"/>
                    </a:lnTo>
                    <a:lnTo>
                      <a:pt x="220" y="2380"/>
                    </a:lnTo>
                    <a:lnTo>
                      <a:pt x="234" y="2395"/>
                    </a:lnTo>
                    <a:lnTo>
                      <a:pt x="240" y="2403"/>
                    </a:lnTo>
                    <a:lnTo>
                      <a:pt x="243" y="2411"/>
                    </a:lnTo>
                    <a:lnTo>
                      <a:pt x="247" y="2418"/>
                    </a:lnTo>
                    <a:lnTo>
                      <a:pt x="247" y="2424"/>
                    </a:lnTo>
                    <a:lnTo>
                      <a:pt x="268" y="2443"/>
                    </a:lnTo>
                    <a:lnTo>
                      <a:pt x="288" y="2464"/>
                    </a:lnTo>
                    <a:lnTo>
                      <a:pt x="307" y="2485"/>
                    </a:lnTo>
                    <a:lnTo>
                      <a:pt x="326" y="2508"/>
                    </a:lnTo>
                    <a:lnTo>
                      <a:pt x="362" y="2558"/>
                    </a:lnTo>
                    <a:lnTo>
                      <a:pt x="399" y="2610"/>
                    </a:lnTo>
                    <a:lnTo>
                      <a:pt x="433" y="2664"/>
                    </a:lnTo>
                    <a:lnTo>
                      <a:pt x="466" y="2716"/>
                    </a:lnTo>
                    <a:lnTo>
                      <a:pt x="501" y="2768"/>
                    </a:lnTo>
                    <a:lnTo>
                      <a:pt x="535" y="2814"/>
                    </a:lnTo>
                    <a:lnTo>
                      <a:pt x="526" y="2812"/>
                    </a:lnTo>
                    <a:lnTo>
                      <a:pt x="516" y="2808"/>
                    </a:lnTo>
                    <a:lnTo>
                      <a:pt x="504" y="2802"/>
                    </a:lnTo>
                    <a:lnTo>
                      <a:pt x="495" y="2794"/>
                    </a:lnTo>
                    <a:lnTo>
                      <a:pt x="485" y="2787"/>
                    </a:lnTo>
                    <a:lnTo>
                      <a:pt x="474" y="2781"/>
                    </a:lnTo>
                    <a:lnTo>
                      <a:pt x="464" y="2775"/>
                    </a:lnTo>
                    <a:lnTo>
                      <a:pt x="455" y="2775"/>
                    </a:lnTo>
                    <a:lnTo>
                      <a:pt x="451" y="2766"/>
                    </a:lnTo>
                    <a:lnTo>
                      <a:pt x="447" y="2760"/>
                    </a:lnTo>
                    <a:lnTo>
                      <a:pt x="441" y="2756"/>
                    </a:lnTo>
                    <a:lnTo>
                      <a:pt x="437" y="2752"/>
                    </a:lnTo>
                    <a:lnTo>
                      <a:pt x="431" y="2750"/>
                    </a:lnTo>
                    <a:lnTo>
                      <a:pt x="428" y="2748"/>
                    </a:lnTo>
                    <a:lnTo>
                      <a:pt x="424" y="2745"/>
                    </a:lnTo>
                    <a:lnTo>
                      <a:pt x="418" y="2743"/>
                    </a:lnTo>
                    <a:lnTo>
                      <a:pt x="393" y="2725"/>
                    </a:lnTo>
                    <a:lnTo>
                      <a:pt x="366" y="2706"/>
                    </a:lnTo>
                    <a:lnTo>
                      <a:pt x="341" y="2685"/>
                    </a:lnTo>
                    <a:lnTo>
                      <a:pt x="318" y="2660"/>
                    </a:lnTo>
                    <a:lnTo>
                      <a:pt x="270" y="2608"/>
                    </a:lnTo>
                    <a:lnTo>
                      <a:pt x="224" y="2551"/>
                    </a:lnTo>
                    <a:lnTo>
                      <a:pt x="178" y="2493"/>
                    </a:lnTo>
                    <a:lnTo>
                      <a:pt x="132" y="2439"/>
                    </a:lnTo>
                    <a:lnTo>
                      <a:pt x="107" y="2414"/>
                    </a:lnTo>
                    <a:lnTo>
                      <a:pt x="84" y="2391"/>
                    </a:lnTo>
                    <a:lnTo>
                      <a:pt x="59" y="2370"/>
                    </a:lnTo>
                    <a:lnTo>
                      <a:pt x="34" y="2353"/>
                    </a:lnTo>
                    <a:lnTo>
                      <a:pt x="34" y="2363"/>
                    </a:lnTo>
                    <a:lnTo>
                      <a:pt x="34" y="2374"/>
                    </a:lnTo>
                    <a:lnTo>
                      <a:pt x="34" y="2386"/>
                    </a:lnTo>
                    <a:lnTo>
                      <a:pt x="36" y="2397"/>
                    </a:lnTo>
                    <a:lnTo>
                      <a:pt x="36" y="2409"/>
                    </a:lnTo>
                    <a:lnTo>
                      <a:pt x="38" y="2420"/>
                    </a:lnTo>
                    <a:lnTo>
                      <a:pt x="38" y="2430"/>
                    </a:lnTo>
                    <a:lnTo>
                      <a:pt x="40" y="2439"/>
                    </a:lnTo>
                    <a:lnTo>
                      <a:pt x="28" y="2457"/>
                    </a:lnTo>
                    <a:lnTo>
                      <a:pt x="28" y="2520"/>
                    </a:lnTo>
                    <a:lnTo>
                      <a:pt x="48" y="2543"/>
                    </a:lnTo>
                    <a:lnTo>
                      <a:pt x="71" y="2566"/>
                    </a:lnTo>
                    <a:lnTo>
                      <a:pt x="94" y="2587"/>
                    </a:lnTo>
                    <a:lnTo>
                      <a:pt x="119" y="2608"/>
                    </a:lnTo>
                    <a:lnTo>
                      <a:pt x="144" y="2629"/>
                    </a:lnTo>
                    <a:lnTo>
                      <a:pt x="167" y="2650"/>
                    </a:lnTo>
                    <a:lnTo>
                      <a:pt x="188" y="2672"/>
                    </a:lnTo>
                    <a:lnTo>
                      <a:pt x="205" y="2695"/>
                    </a:lnTo>
                    <a:lnTo>
                      <a:pt x="224" y="2723"/>
                    </a:lnTo>
                    <a:lnTo>
                      <a:pt x="243" y="2750"/>
                    </a:lnTo>
                    <a:lnTo>
                      <a:pt x="264" y="2777"/>
                    </a:lnTo>
                    <a:lnTo>
                      <a:pt x="288" y="2802"/>
                    </a:lnTo>
                    <a:lnTo>
                      <a:pt x="311" y="2827"/>
                    </a:lnTo>
                    <a:lnTo>
                      <a:pt x="336" y="2850"/>
                    </a:lnTo>
                    <a:lnTo>
                      <a:pt x="360" y="2869"/>
                    </a:lnTo>
                    <a:lnTo>
                      <a:pt x="387" y="2887"/>
                    </a:lnTo>
                    <a:lnTo>
                      <a:pt x="399" y="2890"/>
                    </a:lnTo>
                    <a:lnTo>
                      <a:pt x="408" y="2898"/>
                    </a:lnTo>
                    <a:lnTo>
                      <a:pt x="418" y="2906"/>
                    </a:lnTo>
                    <a:lnTo>
                      <a:pt x="428" y="2913"/>
                    </a:lnTo>
                    <a:lnTo>
                      <a:pt x="447" y="2933"/>
                    </a:lnTo>
                    <a:lnTo>
                      <a:pt x="464" y="2954"/>
                    </a:lnTo>
                    <a:lnTo>
                      <a:pt x="483" y="2975"/>
                    </a:lnTo>
                    <a:lnTo>
                      <a:pt x="501" y="2994"/>
                    </a:lnTo>
                    <a:lnTo>
                      <a:pt x="510" y="3002"/>
                    </a:lnTo>
                    <a:lnTo>
                      <a:pt x="520" y="3009"/>
                    </a:lnTo>
                    <a:lnTo>
                      <a:pt x="531" y="3017"/>
                    </a:lnTo>
                    <a:lnTo>
                      <a:pt x="541" y="3021"/>
                    </a:lnTo>
                    <a:lnTo>
                      <a:pt x="549" y="3027"/>
                    </a:lnTo>
                    <a:lnTo>
                      <a:pt x="558" y="3032"/>
                    </a:lnTo>
                    <a:lnTo>
                      <a:pt x="570" y="3042"/>
                    </a:lnTo>
                    <a:lnTo>
                      <a:pt x="581" y="3052"/>
                    </a:lnTo>
                    <a:lnTo>
                      <a:pt x="595" y="3063"/>
                    </a:lnTo>
                    <a:lnTo>
                      <a:pt x="604" y="3073"/>
                    </a:lnTo>
                    <a:lnTo>
                      <a:pt x="614" y="3080"/>
                    </a:lnTo>
                    <a:lnTo>
                      <a:pt x="620" y="3088"/>
                    </a:lnTo>
                    <a:lnTo>
                      <a:pt x="0" y="3086"/>
                    </a:lnTo>
                    <a:lnTo>
                      <a:pt x="0" y="1232"/>
                    </a:lnTo>
                    <a:lnTo>
                      <a:pt x="71" y="1253"/>
                    </a:lnTo>
                    <a:lnTo>
                      <a:pt x="90" y="1241"/>
                    </a:lnTo>
                    <a:lnTo>
                      <a:pt x="111" y="1234"/>
                    </a:lnTo>
                    <a:lnTo>
                      <a:pt x="121" y="1232"/>
                    </a:lnTo>
                    <a:lnTo>
                      <a:pt x="132" y="1230"/>
                    </a:lnTo>
                    <a:lnTo>
                      <a:pt x="144" y="1230"/>
                    </a:lnTo>
                    <a:lnTo>
                      <a:pt x="153" y="1230"/>
                    </a:lnTo>
                    <a:lnTo>
                      <a:pt x="165" y="1232"/>
                    </a:lnTo>
                    <a:lnTo>
                      <a:pt x="174" y="1234"/>
                    </a:lnTo>
                    <a:lnTo>
                      <a:pt x="186" y="1238"/>
                    </a:lnTo>
                    <a:lnTo>
                      <a:pt x="195" y="1243"/>
                    </a:lnTo>
                    <a:lnTo>
                      <a:pt x="207" y="1249"/>
                    </a:lnTo>
                    <a:lnTo>
                      <a:pt x="217" y="1257"/>
                    </a:lnTo>
                    <a:lnTo>
                      <a:pt x="226" y="1266"/>
                    </a:lnTo>
                    <a:lnTo>
                      <a:pt x="236" y="1278"/>
                    </a:lnTo>
                    <a:lnTo>
                      <a:pt x="247" y="1278"/>
                    </a:lnTo>
                    <a:lnTo>
                      <a:pt x="255" y="1278"/>
                    </a:lnTo>
                    <a:lnTo>
                      <a:pt x="263" y="1278"/>
                    </a:lnTo>
                    <a:lnTo>
                      <a:pt x="270" y="1280"/>
                    </a:lnTo>
                    <a:lnTo>
                      <a:pt x="276" y="1282"/>
                    </a:lnTo>
                    <a:lnTo>
                      <a:pt x="284" y="1286"/>
                    </a:lnTo>
                    <a:lnTo>
                      <a:pt x="289" y="1289"/>
                    </a:lnTo>
                    <a:lnTo>
                      <a:pt x="295" y="1295"/>
                    </a:lnTo>
                    <a:close/>
                    <a:moveTo>
                      <a:pt x="1635" y="2879"/>
                    </a:moveTo>
                    <a:lnTo>
                      <a:pt x="1635" y="2942"/>
                    </a:lnTo>
                    <a:lnTo>
                      <a:pt x="1629" y="2948"/>
                    </a:lnTo>
                    <a:lnTo>
                      <a:pt x="1625" y="2952"/>
                    </a:lnTo>
                    <a:lnTo>
                      <a:pt x="1622" y="2958"/>
                    </a:lnTo>
                    <a:lnTo>
                      <a:pt x="1616" y="2961"/>
                    </a:lnTo>
                    <a:lnTo>
                      <a:pt x="1612" y="2963"/>
                    </a:lnTo>
                    <a:lnTo>
                      <a:pt x="1608" y="2967"/>
                    </a:lnTo>
                    <a:lnTo>
                      <a:pt x="1602" y="2971"/>
                    </a:lnTo>
                    <a:lnTo>
                      <a:pt x="1599" y="2973"/>
                    </a:lnTo>
                    <a:lnTo>
                      <a:pt x="1599" y="2971"/>
                    </a:lnTo>
                    <a:lnTo>
                      <a:pt x="1597" y="2967"/>
                    </a:lnTo>
                    <a:lnTo>
                      <a:pt x="1597" y="2961"/>
                    </a:lnTo>
                    <a:lnTo>
                      <a:pt x="1595" y="2958"/>
                    </a:lnTo>
                    <a:lnTo>
                      <a:pt x="1595" y="2952"/>
                    </a:lnTo>
                    <a:lnTo>
                      <a:pt x="1593" y="2946"/>
                    </a:lnTo>
                    <a:lnTo>
                      <a:pt x="1593" y="2940"/>
                    </a:lnTo>
                    <a:lnTo>
                      <a:pt x="1593" y="2935"/>
                    </a:lnTo>
                    <a:lnTo>
                      <a:pt x="1597" y="2927"/>
                    </a:lnTo>
                    <a:lnTo>
                      <a:pt x="1602" y="2921"/>
                    </a:lnTo>
                    <a:lnTo>
                      <a:pt x="1606" y="2913"/>
                    </a:lnTo>
                    <a:lnTo>
                      <a:pt x="1612" y="2906"/>
                    </a:lnTo>
                    <a:lnTo>
                      <a:pt x="1616" y="2898"/>
                    </a:lnTo>
                    <a:lnTo>
                      <a:pt x="1622" y="2892"/>
                    </a:lnTo>
                    <a:lnTo>
                      <a:pt x="1627" y="2885"/>
                    </a:lnTo>
                    <a:lnTo>
                      <a:pt x="1635" y="2879"/>
                    </a:lnTo>
                    <a:close/>
                    <a:moveTo>
                      <a:pt x="1568" y="2854"/>
                    </a:moveTo>
                    <a:lnTo>
                      <a:pt x="1566" y="2869"/>
                    </a:lnTo>
                    <a:lnTo>
                      <a:pt x="1564" y="2883"/>
                    </a:lnTo>
                    <a:lnTo>
                      <a:pt x="1562" y="2896"/>
                    </a:lnTo>
                    <a:lnTo>
                      <a:pt x="1558" y="2910"/>
                    </a:lnTo>
                    <a:lnTo>
                      <a:pt x="1554" y="2921"/>
                    </a:lnTo>
                    <a:lnTo>
                      <a:pt x="1552" y="2935"/>
                    </a:lnTo>
                    <a:lnTo>
                      <a:pt x="1549" y="2946"/>
                    </a:lnTo>
                    <a:lnTo>
                      <a:pt x="1549" y="2958"/>
                    </a:lnTo>
                    <a:lnTo>
                      <a:pt x="1541" y="2944"/>
                    </a:lnTo>
                    <a:lnTo>
                      <a:pt x="1535" y="2931"/>
                    </a:lnTo>
                    <a:lnTo>
                      <a:pt x="1533" y="2913"/>
                    </a:lnTo>
                    <a:lnTo>
                      <a:pt x="1531" y="2896"/>
                    </a:lnTo>
                    <a:lnTo>
                      <a:pt x="1529" y="2879"/>
                    </a:lnTo>
                    <a:lnTo>
                      <a:pt x="1529" y="2864"/>
                    </a:lnTo>
                    <a:lnTo>
                      <a:pt x="1531" y="2846"/>
                    </a:lnTo>
                    <a:lnTo>
                      <a:pt x="1531" y="2831"/>
                    </a:lnTo>
                    <a:lnTo>
                      <a:pt x="1533" y="2837"/>
                    </a:lnTo>
                    <a:lnTo>
                      <a:pt x="1535" y="2844"/>
                    </a:lnTo>
                    <a:lnTo>
                      <a:pt x="1535" y="2854"/>
                    </a:lnTo>
                    <a:lnTo>
                      <a:pt x="1537" y="2862"/>
                    </a:lnTo>
                    <a:lnTo>
                      <a:pt x="1539" y="2871"/>
                    </a:lnTo>
                    <a:lnTo>
                      <a:pt x="1539" y="2879"/>
                    </a:lnTo>
                    <a:lnTo>
                      <a:pt x="1541" y="2887"/>
                    </a:lnTo>
                    <a:lnTo>
                      <a:pt x="1543" y="2894"/>
                    </a:lnTo>
                    <a:lnTo>
                      <a:pt x="1545" y="2890"/>
                    </a:lnTo>
                    <a:lnTo>
                      <a:pt x="1549" y="2887"/>
                    </a:lnTo>
                    <a:lnTo>
                      <a:pt x="1552" y="2881"/>
                    </a:lnTo>
                    <a:lnTo>
                      <a:pt x="1554" y="2875"/>
                    </a:lnTo>
                    <a:lnTo>
                      <a:pt x="1558" y="2869"/>
                    </a:lnTo>
                    <a:lnTo>
                      <a:pt x="1562" y="2864"/>
                    </a:lnTo>
                    <a:lnTo>
                      <a:pt x="1564" y="2858"/>
                    </a:lnTo>
                    <a:lnTo>
                      <a:pt x="1568" y="2854"/>
                    </a:lnTo>
                    <a:lnTo>
                      <a:pt x="1568" y="2856"/>
                    </a:lnTo>
                    <a:lnTo>
                      <a:pt x="1568" y="2860"/>
                    </a:lnTo>
                    <a:lnTo>
                      <a:pt x="1570" y="2864"/>
                    </a:lnTo>
                    <a:lnTo>
                      <a:pt x="1572" y="2865"/>
                    </a:lnTo>
                    <a:lnTo>
                      <a:pt x="1572" y="2869"/>
                    </a:lnTo>
                    <a:lnTo>
                      <a:pt x="1572" y="2867"/>
                    </a:lnTo>
                    <a:lnTo>
                      <a:pt x="1570" y="2864"/>
                    </a:lnTo>
                    <a:lnTo>
                      <a:pt x="1568" y="2854"/>
                    </a:lnTo>
                    <a:close/>
                    <a:moveTo>
                      <a:pt x="1501" y="2823"/>
                    </a:moveTo>
                    <a:lnTo>
                      <a:pt x="1501" y="2831"/>
                    </a:lnTo>
                    <a:lnTo>
                      <a:pt x="1501" y="2837"/>
                    </a:lnTo>
                    <a:lnTo>
                      <a:pt x="1501" y="2840"/>
                    </a:lnTo>
                    <a:lnTo>
                      <a:pt x="1501" y="2846"/>
                    </a:lnTo>
                    <a:lnTo>
                      <a:pt x="1501" y="2848"/>
                    </a:lnTo>
                    <a:lnTo>
                      <a:pt x="1501" y="2852"/>
                    </a:lnTo>
                    <a:lnTo>
                      <a:pt x="1497" y="2858"/>
                    </a:lnTo>
                    <a:lnTo>
                      <a:pt x="1495" y="2862"/>
                    </a:lnTo>
                    <a:lnTo>
                      <a:pt x="1493" y="2869"/>
                    </a:lnTo>
                    <a:lnTo>
                      <a:pt x="1493" y="2875"/>
                    </a:lnTo>
                    <a:lnTo>
                      <a:pt x="1491" y="2881"/>
                    </a:lnTo>
                    <a:lnTo>
                      <a:pt x="1491" y="2887"/>
                    </a:lnTo>
                    <a:lnTo>
                      <a:pt x="1489" y="2892"/>
                    </a:lnTo>
                    <a:lnTo>
                      <a:pt x="1489" y="2898"/>
                    </a:lnTo>
                    <a:lnTo>
                      <a:pt x="1487" y="2904"/>
                    </a:lnTo>
                    <a:lnTo>
                      <a:pt x="1487" y="2910"/>
                    </a:lnTo>
                    <a:lnTo>
                      <a:pt x="1426" y="2839"/>
                    </a:lnTo>
                    <a:lnTo>
                      <a:pt x="1414" y="2837"/>
                    </a:lnTo>
                    <a:lnTo>
                      <a:pt x="1403" y="2835"/>
                    </a:lnTo>
                    <a:lnTo>
                      <a:pt x="1391" y="2831"/>
                    </a:lnTo>
                    <a:lnTo>
                      <a:pt x="1378" y="2825"/>
                    </a:lnTo>
                    <a:lnTo>
                      <a:pt x="1366" y="2817"/>
                    </a:lnTo>
                    <a:lnTo>
                      <a:pt x="1355" y="2812"/>
                    </a:lnTo>
                    <a:lnTo>
                      <a:pt x="1345" y="2806"/>
                    </a:lnTo>
                    <a:lnTo>
                      <a:pt x="1336" y="2798"/>
                    </a:lnTo>
                    <a:lnTo>
                      <a:pt x="1345" y="2794"/>
                    </a:lnTo>
                    <a:lnTo>
                      <a:pt x="1355" y="2791"/>
                    </a:lnTo>
                    <a:lnTo>
                      <a:pt x="1362" y="2789"/>
                    </a:lnTo>
                    <a:lnTo>
                      <a:pt x="1370" y="2789"/>
                    </a:lnTo>
                    <a:lnTo>
                      <a:pt x="1378" y="2791"/>
                    </a:lnTo>
                    <a:lnTo>
                      <a:pt x="1384" y="2793"/>
                    </a:lnTo>
                    <a:lnTo>
                      <a:pt x="1391" y="2796"/>
                    </a:lnTo>
                    <a:lnTo>
                      <a:pt x="1397" y="2800"/>
                    </a:lnTo>
                    <a:lnTo>
                      <a:pt x="1407" y="2812"/>
                    </a:lnTo>
                    <a:lnTo>
                      <a:pt x="1418" y="2825"/>
                    </a:lnTo>
                    <a:lnTo>
                      <a:pt x="1428" y="2839"/>
                    </a:lnTo>
                    <a:lnTo>
                      <a:pt x="1439" y="2854"/>
                    </a:lnTo>
                    <a:lnTo>
                      <a:pt x="1439" y="2846"/>
                    </a:lnTo>
                    <a:lnTo>
                      <a:pt x="1439" y="2837"/>
                    </a:lnTo>
                    <a:lnTo>
                      <a:pt x="1437" y="2829"/>
                    </a:lnTo>
                    <a:lnTo>
                      <a:pt x="1437" y="2823"/>
                    </a:lnTo>
                    <a:lnTo>
                      <a:pt x="1437" y="2816"/>
                    </a:lnTo>
                    <a:lnTo>
                      <a:pt x="1437" y="2808"/>
                    </a:lnTo>
                    <a:lnTo>
                      <a:pt x="1437" y="2800"/>
                    </a:lnTo>
                    <a:lnTo>
                      <a:pt x="1439" y="2791"/>
                    </a:lnTo>
                    <a:lnTo>
                      <a:pt x="1441" y="2793"/>
                    </a:lnTo>
                    <a:lnTo>
                      <a:pt x="1445" y="2794"/>
                    </a:lnTo>
                    <a:lnTo>
                      <a:pt x="1449" y="2796"/>
                    </a:lnTo>
                    <a:lnTo>
                      <a:pt x="1455" y="2800"/>
                    </a:lnTo>
                    <a:lnTo>
                      <a:pt x="1458" y="2804"/>
                    </a:lnTo>
                    <a:lnTo>
                      <a:pt x="1462" y="2808"/>
                    </a:lnTo>
                    <a:lnTo>
                      <a:pt x="1466" y="2812"/>
                    </a:lnTo>
                    <a:lnTo>
                      <a:pt x="1470" y="2816"/>
                    </a:lnTo>
                    <a:lnTo>
                      <a:pt x="1474" y="2816"/>
                    </a:lnTo>
                    <a:lnTo>
                      <a:pt x="1480" y="2816"/>
                    </a:lnTo>
                    <a:lnTo>
                      <a:pt x="1485" y="2816"/>
                    </a:lnTo>
                    <a:lnTo>
                      <a:pt x="1489" y="2816"/>
                    </a:lnTo>
                    <a:lnTo>
                      <a:pt x="1493" y="2817"/>
                    </a:lnTo>
                    <a:lnTo>
                      <a:pt x="1497" y="2817"/>
                    </a:lnTo>
                    <a:lnTo>
                      <a:pt x="1499" y="2819"/>
                    </a:lnTo>
                    <a:lnTo>
                      <a:pt x="1501" y="2823"/>
                    </a:lnTo>
                    <a:close/>
                    <a:moveTo>
                      <a:pt x="1291" y="2800"/>
                    </a:moveTo>
                    <a:lnTo>
                      <a:pt x="1301" y="2812"/>
                    </a:lnTo>
                    <a:lnTo>
                      <a:pt x="1313" y="2827"/>
                    </a:lnTo>
                    <a:lnTo>
                      <a:pt x="1324" y="2840"/>
                    </a:lnTo>
                    <a:lnTo>
                      <a:pt x="1336" y="2854"/>
                    </a:lnTo>
                    <a:lnTo>
                      <a:pt x="1349" y="2867"/>
                    </a:lnTo>
                    <a:lnTo>
                      <a:pt x="1362" y="2877"/>
                    </a:lnTo>
                    <a:lnTo>
                      <a:pt x="1368" y="2881"/>
                    </a:lnTo>
                    <a:lnTo>
                      <a:pt x="1376" y="2883"/>
                    </a:lnTo>
                    <a:lnTo>
                      <a:pt x="1384" y="2885"/>
                    </a:lnTo>
                    <a:lnTo>
                      <a:pt x="1389" y="2887"/>
                    </a:lnTo>
                    <a:lnTo>
                      <a:pt x="1391" y="2898"/>
                    </a:lnTo>
                    <a:lnTo>
                      <a:pt x="1393" y="2913"/>
                    </a:lnTo>
                    <a:lnTo>
                      <a:pt x="1399" y="2927"/>
                    </a:lnTo>
                    <a:lnTo>
                      <a:pt x="1405" y="2942"/>
                    </a:lnTo>
                    <a:lnTo>
                      <a:pt x="1422" y="2975"/>
                    </a:lnTo>
                    <a:lnTo>
                      <a:pt x="1443" y="3006"/>
                    </a:lnTo>
                    <a:lnTo>
                      <a:pt x="1466" y="3034"/>
                    </a:lnTo>
                    <a:lnTo>
                      <a:pt x="1489" y="3057"/>
                    </a:lnTo>
                    <a:lnTo>
                      <a:pt x="1501" y="3065"/>
                    </a:lnTo>
                    <a:lnTo>
                      <a:pt x="1512" y="3071"/>
                    </a:lnTo>
                    <a:lnTo>
                      <a:pt x="1522" y="3077"/>
                    </a:lnTo>
                    <a:lnTo>
                      <a:pt x="1529" y="3077"/>
                    </a:lnTo>
                    <a:lnTo>
                      <a:pt x="1512" y="3052"/>
                    </a:lnTo>
                    <a:lnTo>
                      <a:pt x="1495" y="3025"/>
                    </a:lnTo>
                    <a:lnTo>
                      <a:pt x="1476" y="2996"/>
                    </a:lnTo>
                    <a:lnTo>
                      <a:pt x="1457" y="2969"/>
                    </a:lnTo>
                    <a:lnTo>
                      <a:pt x="1437" y="2942"/>
                    </a:lnTo>
                    <a:lnTo>
                      <a:pt x="1418" y="2917"/>
                    </a:lnTo>
                    <a:lnTo>
                      <a:pt x="1407" y="2906"/>
                    </a:lnTo>
                    <a:lnTo>
                      <a:pt x="1395" y="2896"/>
                    </a:lnTo>
                    <a:lnTo>
                      <a:pt x="1384" y="2887"/>
                    </a:lnTo>
                    <a:lnTo>
                      <a:pt x="1372" y="2879"/>
                    </a:lnTo>
                    <a:lnTo>
                      <a:pt x="1364" y="2875"/>
                    </a:lnTo>
                    <a:lnTo>
                      <a:pt x="1357" y="2871"/>
                    </a:lnTo>
                    <a:lnTo>
                      <a:pt x="1351" y="2865"/>
                    </a:lnTo>
                    <a:lnTo>
                      <a:pt x="1343" y="2860"/>
                    </a:lnTo>
                    <a:lnTo>
                      <a:pt x="1338" y="2854"/>
                    </a:lnTo>
                    <a:lnTo>
                      <a:pt x="1330" y="2846"/>
                    </a:lnTo>
                    <a:lnTo>
                      <a:pt x="1324" y="2839"/>
                    </a:lnTo>
                    <a:lnTo>
                      <a:pt x="1316" y="2831"/>
                    </a:lnTo>
                    <a:lnTo>
                      <a:pt x="1322" y="2854"/>
                    </a:lnTo>
                    <a:lnTo>
                      <a:pt x="1332" y="2873"/>
                    </a:lnTo>
                    <a:lnTo>
                      <a:pt x="1343" y="2890"/>
                    </a:lnTo>
                    <a:lnTo>
                      <a:pt x="1357" y="2908"/>
                    </a:lnTo>
                    <a:lnTo>
                      <a:pt x="1370" y="2925"/>
                    </a:lnTo>
                    <a:lnTo>
                      <a:pt x="1382" y="2940"/>
                    </a:lnTo>
                    <a:lnTo>
                      <a:pt x="1393" y="2956"/>
                    </a:lnTo>
                    <a:lnTo>
                      <a:pt x="1403" y="2973"/>
                    </a:lnTo>
                    <a:lnTo>
                      <a:pt x="1395" y="2977"/>
                    </a:lnTo>
                    <a:lnTo>
                      <a:pt x="1387" y="2975"/>
                    </a:lnTo>
                    <a:lnTo>
                      <a:pt x="1378" y="2971"/>
                    </a:lnTo>
                    <a:lnTo>
                      <a:pt x="1370" y="2963"/>
                    </a:lnTo>
                    <a:lnTo>
                      <a:pt x="1361" y="2954"/>
                    </a:lnTo>
                    <a:lnTo>
                      <a:pt x="1353" y="2942"/>
                    </a:lnTo>
                    <a:lnTo>
                      <a:pt x="1343" y="2929"/>
                    </a:lnTo>
                    <a:lnTo>
                      <a:pt x="1336" y="2913"/>
                    </a:lnTo>
                    <a:lnTo>
                      <a:pt x="1320" y="2881"/>
                    </a:lnTo>
                    <a:lnTo>
                      <a:pt x="1307" y="2850"/>
                    </a:lnTo>
                    <a:lnTo>
                      <a:pt x="1297" y="2821"/>
                    </a:lnTo>
                    <a:lnTo>
                      <a:pt x="1291" y="2800"/>
                    </a:lnTo>
                    <a:close/>
                    <a:moveTo>
                      <a:pt x="1188" y="2768"/>
                    </a:moveTo>
                    <a:lnTo>
                      <a:pt x="1172" y="2806"/>
                    </a:lnTo>
                    <a:lnTo>
                      <a:pt x="1161" y="2839"/>
                    </a:lnTo>
                    <a:lnTo>
                      <a:pt x="1155" y="2867"/>
                    </a:lnTo>
                    <a:lnTo>
                      <a:pt x="1151" y="2894"/>
                    </a:lnTo>
                    <a:lnTo>
                      <a:pt x="1149" y="2921"/>
                    </a:lnTo>
                    <a:lnTo>
                      <a:pt x="1151" y="2950"/>
                    </a:lnTo>
                    <a:lnTo>
                      <a:pt x="1155" y="2983"/>
                    </a:lnTo>
                    <a:lnTo>
                      <a:pt x="1159" y="3021"/>
                    </a:lnTo>
                    <a:lnTo>
                      <a:pt x="1159" y="3036"/>
                    </a:lnTo>
                    <a:lnTo>
                      <a:pt x="1146" y="3054"/>
                    </a:lnTo>
                    <a:lnTo>
                      <a:pt x="1151" y="3055"/>
                    </a:lnTo>
                    <a:lnTo>
                      <a:pt x="1157" y="3059"/>
                    </a:lnTo>
                    <a:lnTo>
                      <a:pt x="1163" y="3061"/>
                    </a:lnTo>
                    <a:lnTo>
                      <a:pt x="1167" y="3065"/>
                    </a:lnTo>
                    <a:lnTo>
                      <a:pt x="1172" y="3067"/>
                    </a:lnTo>
                    <a:lnTo>
                      <a:pt x="1178" y="3067"/>
                    </a:lnTo>
                    <a:lnTo>
                      <a:pt x="1184" y="3069"/>
                    </a:lnTo>
                    <a:lnTo>
                      <a:pt x="1188" y="3069"/>
                    </a:lnTo>
                    <a:lnTo>
                      <a:pt x="1199" y="3052"/>
                    </a:lnTo>
                    <a:lnTo>
                      <a:pt x="1209" y="3034"/>
                    </a:lnTo>
                    <a:lnTo>
                      <a:pt x="1217" y="3017"/>
                    </a:lnTo>
                    <a:lnTo>
                      <a:pt x="1222" y="2998"/>
                    </a:lnTo>
                    <a:lnTo>
                      <a:pt x="1226" y="2979"/>
                    </a:lnTo>
                    <a:lnTo>
                      <a:pt x="1228" y="2960"/>
                    </a:lnTo>
                    <a:lnTo>
                      <a:pt x="1228" y="2940"/>
                    </a:lnTo>
                    <a:lnTo>
                      <a:pt x="1228" y="2919"/>
                    </a:lnTo>
                    <a:lnTo>
                      <a:pt x="1226" y="2879"/>
                    </a:lnTo>
                    <a:lnTo>
                      <a:pt x="1224" y="2839"/>
                    </a:lnTo>
                    <a:lnTo>
                      <a:pt x="1220" y="2798"/>
                    </a:lnTo>
                    <a:lnTo>
                      <a:pt x="1218" y="2760"/>
                    </a:lnTo>
                    <a:lnTo>
                      <a:pt x="1213" y="2760"/>
                    </a:lnTo>
                    <a:lnTo>
                      <a:pt x="1205" y="2760"/>
                    </a:lnTo>
                    <a:lnTo>
                      <a:pt x="1199" y="2762"/>
                    </a:lnTo>
                    <a:lnTo>
                      <a:pt x="1195" y="2764"/>
                    </a:lnTo>
                    <a:lnTo>
                      <a:pt x="1192" y="2764"/>
                    </a:lnTo>
                    <a:lnTo>
                      <a:pt x="1188" y="2766"/>
                    </a:lnTo>
                    <a:lnTo>
                      <a:pt x="1188" y="276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4F4F"/>
                  </a:gs>
                  <a:gs pos="100000">
                    <a:srgbClr val="777777"/>
                  </a:gs>
                </a:gsLst>
                <a:lin ang="5400000" scaled="1"/>
              </a:gra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14" name="Text Box 233"/>
          <p:cNvSpPr txBox="1">
            <a:spLocks noChangeArrowheads="1"/>
          </p:cNvSpPr>
          <p:nvPr/>
        </p:nvSpPr>
        <p:spPr bwMode="auto">
          <a:xfrm>
            <a:off x="3130550" y="1843088"/>
            <a:ext cx="2449513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2880" tIns="54864" rIns="182880" bIns="54864">
            <a:spAutoFit/>
          </a:bodyPr>
          <a:lstStyle/>
          <a:p>
            <a:pPr algn="ctr" eaLnBrk="0" hangingPunct="0"/>
            <a:r>
              <a:rPr lang="en-US" sz="1400" b="0"/>
              <a:t>a. </a:t>
            </a:r>
            <a:r>
              <a:rPr lang="en-US" sz="1400"/>
              <a:t>Server</a:t>
            </a:r>
            <a:r>
              <a:rPr lang="en-US" sz="1400" b="0"/>
              <a:t> authenticates to client with PKI certificate</a:t>
            </a:r>
          </a:p>
          <a:p>
            <a:pPr algn="ctr" eaLnBrk="0" hangingPunct="0"/>
            <a:r>
              <a:rPr lang="en-US" sz="1400" b="0"/>
              <a:t>b. </a:t>
            </a:r>
            <a:r>
              <a:rPr lang="en-US" sz="1400"/>
              <a:t>Client</a:t>
            </a:r>
            <a:r>
              <a:rPr lang="en-US" sz="1400" b="0"/>
              <a:t> stays anonymous</a:t>
            </a:r>
          </a:p>
        </p:txBody>
      </p:sp>
      <p:grpSp>
        <p:nvGrpSpPr>
          <p:cNvPr id="33815" name="Group 234"/>
          <p:cNvGrpSpPr>
            <a:grpSpLocks/>
          </p:cNvGrpSpPr>
          <p:nvPr/>
        </p:nvGrpSpPr>
        <p:grpSpPr bwMode="auto">
          <a:xfrm>
            <a:off x="7524750" y="1289050"/>
            <a:ext cx="636588" cy="1008063"/>
            <a:chOff x="934" y="830"/>
            <a:chExt cx="626" cy="1012"/>
          </a:xfrm>
        </p:grpSpPr>
        <p:sp>
          <p:nvSpPr>
            <p:cNvPr id="33854" name="Freeform 235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4 h 536"/>
                <a:gd name="T2" fmla="*/ 0 w 1252"/>
                <a:gd name="T3" fmla="*/ 5 h 536"/>
                <a:gd name="T4" fmla="*/ 7 w 1252"/>
                <a:gd name="T5" fmla="*/ 7 h 536"/>
                <a:gd name="T6" fmla="*/ 16 w 1252"/>
                <a:gd name="T7" fmla="*/ 1 h 536"/>
                <a:gd name="T8" fmla="*/ 16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55" name="Group 236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33856" name="Freeform 237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4 h 449"/>
                  <a:gd name="T2" fmla="*/ 7 w 1291"/>
                  <a:gd name="T3" fmla="*/ 6 h 449"/>
                  <a:gd name="T4" fmla="*/ 16 w 1291"/>
                  <a:gd name="T5" fmla="*/ 1 h 449"/>
                  <a:gd name="T6" fmla="*/ 9 w 1291"/>
                  <a:gd name="T7" fmla="*/ 0 h 449"/>
                  <a:gd name="T8" fmla="*/ 0 w 1291"/>
                  <a:gd name="T9" fmla="*/ 4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1"/>
                  <a:gd name="T16" fmla="*/ 0 h 449"/>
                  <a:gd name="T17" fmla="*/ 1291 w 1291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7" name="Freeform 238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4 h 1916"/>
                  <a:gd name="T2" fmla="*/ 0 w 729"/>
                  <a:gd name="T3" fmla="*/ 25 h 1916"/>
                  <a:gd name="T4" fmla="*/ 9 w 729"/>
                  <a:gd name="T5" fmla="*/ 19 h 1916"/>
                  <a:gd name="T6" fmla="*/ 9 w 729"/>
                  <a:gd name="T7" fmla="*/ 0 h 1916"/>
                  <a:gd name="T8" fmla="*/ 0 w 729"/>
                  <a:gd name="T9" fmla="*/ 4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916"/>
                  <a:gd name="T17" fmla="*/ 729 w 729"/>
                  <a:gd name="T18" fmla="*/ 1916 h 19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8" name="Freeform 239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7 w 577"/>
                  <a:gd name="T1" fmla="*/ 2 h 1728"/>
                  <a:gd name="T2" fmla="*/ 7 w 577"/>
                  <a:gd name="T3" fmla="*/ 22 h 1728"/>
                  <a:gd name="T4" fmla="*/ 0 w 577"/>
                  <a:gd name="T5" fmla="*/ 20 h 1728"/>
                  <a:gd name="T6" fmla="*/ 0 w 577"/>
                  <a:gd name="T7" fmla="*/ 0 h 1728"/>
                  <a:gd name="T8" fmla="*/ 7 w 577"/>
                  <a:gd name="T9" fmla="*/ 2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7"/>
                  <a:gd name="T16" fmla="*/ 0 h 1728"/>
                  <a:gd name="T17" fmla="*/ 577 w 577"/>
                  <a:gd name="T18" fmla="*/ 1728 h 17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9" name="Line 240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0" name="Oval 241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33861" name="Line 242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2" name="Line 243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3" name="Line 244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4" name="Line 245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Freeform 246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8 h 733"/>
                  <a:gd name="T2" fmla="*/ 5 w 397"/>
                  <a:gd name="T3" fmla="*/ 9 h 733"/>
                  <a:gd name="T4" fmla="*/ 5 w 397"/>
                  <a:gd name="T5" fmla="*/ 0 h 733"/>
                  <a:gd name="T6" fmla="*/ 0 60000 65536"/>
                  <a:gd name="T7" fmla="*/ 0 60000 65536"/>
                  <a:gd name="T8" fmla="*/ 0 60000 65536"/>
                  <a:gd name="T9" fmla="*/ 0 w 397"/>
                  <a:gd name="T10" fmla="*/ 0 h 733"/>
                  <a:gd name="T11" fmla="*/ 397 w 397"/>
                  <a:gd name="T12" fmla="*/ 733 h 7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6" name="Freeform 247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6 w 453"/>
                  <a:gd name="T1" fmla="*/ 1 h 1278"/>
                  <a:gd name="T2" fmla="*/ 0 w 453"/>
                  <a:gd name="T3" fmla="*/ 0 h 1278"/>
                  <a:gd name="T4" fmla="*/ 0 w 453"/>
                  <a:gd name="T5" fmla="*/ 16 h 1278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1278"/>
                  <a:gd name="T11" fmla="*/ 453 w 453"/>
                  <a:gd name="T12" fmla="*/ 1278 h 1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7" name="Freeform 248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5 w 402"/>
                  <a:gd name="T1" fmla="*/ 1 h 726"/>
                  <a:gd name="T2" fmla="*/ 0 w 402"/>
                  <a:gd name="T3" fmla="*/ 0 h 726"/>
                  <a:gd name="T4" fmla="*/ 0 w 402"/>
                  <a:gd name="T5" fmla="*/ 9 h 726"/>
                  <a:gd name="T6" fmla="*/ 0 60000 65536"/>
                  <a:gd name="T7" fmla="*/ 0 60000 65536"/>
                  <a:gd name="T8" fmla="*/ 0 60000 65536"/>
                  <a:gd name="T9" fmla="*/ 0 w 402"/>
                  <a:gd name="T10" fmla="*/ 0 h 726"/>
                  <a:gd name="T11" fmla="*/ 402 w 402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8" name="Line 249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9" name="Line 250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0" name="Line 251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1" name="Freeform 252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0 h 82"/>
                  <a:gd name="T4" fmla="*/ 2 w 152"/>
                  <a:gd name="T5" fmla="*/ 1 h 82"/>
                  <a:gd name="T6" fmla="*/ 2 w 152"/>
                  <a:gd name="T7" fmla="*/ 0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82"/>
                  <a:gd name="T17" fmla="*/ 152 w 152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2" name="Line 253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3" name="Freeform 254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0 h 183"/>
                  <a:gd name="T2" fmla="*/ 0 w 351"/>
                  <a:gd name="T3" fmla="*/ 0 h 183"/>
                  <a:gd name="T4" fmla="*/ 4 w 351"/>
                  <a:gd name="T5" fmla="*/ 0 h 183"/>
                  <a:gd name="T6" fmla="*/ 4 w 351"/>
                  <a:gd name="T7" fmla="*/ 1 h 183"/>
                  <a:gd name="T8" fmla="*/ 0 w 351"/>
                  <a:gd name="T9" fmla="*/ 0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3"/>
                  <a:gd name="T17" fmla="*/ 351 w 351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4" name="Freeform 255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 h 182"/>
                  <a:gd name="T2" fmla="*/ 0 w 351"/>
                  <a:gd name="T3" fmla="*/ 0 h 182"/>
                  <a:gd name="T4" fmla="*/ 4 w 351"/>
                  <a:gd name="T5" fmla="*/ 1 h 182"/>
                  <a:gd name="T6" fmla="*/ 4 w 351"/>
                  <a:gd name="T7" fmla="*/ 2 h 182"/>
                  <a:gd name="T8" fmla="*/ 0 w 351"/>
                  <a:gd name="T9" fmla="*/ 1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5" name="Freeform 256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4 w 351"/>
                  <a:gd name="T5" fmla="*/ 0 h 182"/>
                  <a:gd name="T6" fmla="*/ 4 w 351"/>
                  <a:gd name="T7" fmla="*/ 1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6" name="Line 257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77" name="Line 258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78" name="Line 259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3816" name="AutoShape 260"/>
          <p:cNvSpPr>
            <a:spLocks noChangeArrowheads="1"/>
          </p:cNvSpPr>
          <p:nvPr/>
        </p:nvSpPr>
        <p:spPr bwMode="auto">
          <a:xfrm>
            <a:off x="252413" y="2586038"/>
            <a:ext cx="2305050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66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SSL with Server Authentication Only</a:t>
            </a:r>
          </a:p>
        </p:txBody>
      </p:sp>
      <p:sp>
        <p:nvSpPr>
          <p:cNvPr id="33817" name="AutoShape 261"/>
          <p:cNvSpPr>
            <a:spLocks noChangeArrowheads="1"/>
          </p:cNvSpPr>
          <p:nvPr/>
        </p:nvSpPr>
        <p:spPr bwMode="auto">
          <a:xfrm>
            <a:off x="2698750" y="1219200"/>
            <a:ext cx="3097213" cy="719138"/>
          </a:xfrm>
          <a:prstGeom prst="leftArrow">
            <a:avLst>
              <a:gd name="adj1" fmla="val 44370"/>
              <a:gd name="adj2" fmla="val 96904"/>
            </a:avLst>
          </a:prstGeom>
          <a:gradFill rotWithShape="1">
            <a:gsLst>
              <a:gs pos="0">
                <a:srgbClr val="CC0099"/>
              </a:gs>
              <a:gs pos="100000">
                <a:srgbClr val="FFBFD4"/>
              </a:gs>
            </a:gsLst>
            <a:lin ang="5400000" scaled="1"/>
          </a:gradFill>
          <a:ln w="9525" algn="ctr">
            <a:solidFill>
              <a:srgbClr val="CC0099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 eaLnBrk="0" hangingPunct="0"/>
            <a:r>
              <a:rPr lang="en-US" sz="1600"/>
              <a:t>1. Authentication</a:t>
            </a:r>
          </a:p>
        </p:txBody>
      </p:sp>
      <p:grpSp>
        <p:nvGrpSpPr>
          <p:cNvPr id="33818" name="Group 262"/>
          <p:cNvGrpSpPr>
            <a:grpSpLocks/>
          </p:cNvGrpSpPr>
          <p:nvPr/>
        </p:nvGrpSpPr>
        <p:grpSpPr bwMode="auto">
          <a:xfrm>
            <a:off x="6300788" y="1793875"/>
            <a:ext cx="669925" cy="720725"/>
            <a:chOff x="1795" y="2676"/>
            <a:chExt cx="674" cy="726"/>
          </a:xfrm>
        </p:grpSpPr>
        <p:grpSp>
          <p:nvGrpSpPr>
            <p:cNvPr id="33843" name="Group 263"/>
            <p:cNvGrpSpPr>
              <a:grpSpLocks/>
            </p:cNvGrpSpPr>
            <p:nvPr/>
          </p:nvGrpSpPr>
          <p:grpSpPr bwMode="auto">
            <a:xfrm>
              <a:off x="1795" y="2721"/>
              <a:ext cx="495" cy="681"/>
              <a:chOff x="2107" y="2721"/>
              <a:chExt cx="495" cy="681"/>
            </a:xfrm>
          </p:grpSpPr>
          <p:sp>
            <p:nvSpPr>
              <p:cNvPr id="33850" name="Freeform 264"/>
              <p:cNvSpPr>
                <a:spLocks/>
              </p:cNvSpPr>
              <p:nvPr/>
            </p:nvSpPr>
            <p:spPr bwMode="auto">
              <a:xfrm rot="2731444" flipH="1">
                <a:off x="2089" y="2806"/>
                <a:ext cx="531" cy="495"/>
              </a:xfrm>
              <a:custGeom>
                <a:avLst/>
                <a:gdLst>
                  <a:gd name="T0" fmla="*/ 531 w 531"/>
                  <a:gd name="T1" fmla="*/ 51 h 495"/>
                  <a:gd name="T2" fmla="*/ 426 w 531"/>
                  <a:gd name="T3" fmla="*/ 0 h 495"/>
                  <a:gd name="T4" fmla="*/ 318 w 531"/>
                  <a:gd name="T5" fmla="*/ 0 h 495"/>
                  <a:gd name="T6" fmla="*/ 210 w 531"/>
                  <a:gd name="T7" fmla="*/ 117 h 495"/>
                  <a:gd name="T8" fmla="*/ 228 w 531"/>
                  <a:gd name="T9" fmla="*/ 210 h 495"/>
                  <a:gd name="T10" fmla="*/ 0 w 531"/>
                  <a:gd name="T11" fmla="*/ 423 h 495"/>
                  <a:gd name="T12" fmla="*/ 0 w 531"/>
                  <a:gd name="T13" fmla="*/ 489 h 495"/>
                  <a:gd name="T14" fmla="*/ 30 w 531"/>
                  <a:gd name="T15" fmla="*/ 489 h 495"/>
                  <a:gd name="T16" fmla="*/ 84 w 531"/>
                  <a:gd name="T17" fmla="*/ 495 h 495"/>
                  <a:gd name="T18" fmla="*/ 135 w 531"/>
                  <a:gd name="T19" fmla="*/ 477 h 495"/>
                  <a:gd name="T20" fmla="*/ 138 w 531"/>
                  <a:gd name="T21" fmla="*/ 450 h 495"/>
                  <a:gd name="T22" fmla="*/ 123 w 531"/>
                  <a:gd name="T23" fmla="*/ 429 h 495"/>
                  <a:gd name="T24" fmla="*/ 198 w 531"/>
                  <a:gd name="T25" fmla="*/ 426 h 495"/>
                  <a:gd name="T26" fmla="*/ 228 w 531"/>
                  <a:gd name="T27" fmla="*/ 402 h 495"/>
                  <a:gd name="T28" fmla="*/ 213 w 531"/>
                  <a:gd name="T29" fmla="*/ 384 h 495"/>
                  <a:gd name="T30" fmla="*/ 207 w 531"/>
                  <a:gd name="T31" fmla="*/ 363 h 495"/>
                  <a:gd name="T32" fmla="*/ 282 w 531"/>
                  <a:gd name="T33" fmla="*/ 360 h 495"/>
                  <a:gd name="T34" fmla="*/ 303 w 531"/>
                  <a:gd name="T35" fmla="*/ 333 h 495"/>
                  <a:gd name="T36" fmla="*/ 270 w 531"/>
                  <a:gd name="T37" fmla="*/ 300 h 495"/>
                  <a:gd name="T38" fmla="*/ 312 w 531"/>
                  <a:gd name="T39" fmla="*/ 255 h 495"/>
                  <a:gd name="T40" fmla="*/ 426 w 531"/>
                  <a:gd name="T41" fmla="*/ 255 h 495"/>
                  <a:gd name="T42" fmla="*/ 525 w 531"/>
                  <a:gd name="T43" fmla="*/ 156 h 495"/>
                  <a:gd name="T44" fmla="*/ 531 w 531"/>
                  <a:gd name="T45" fmla="*/ 51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1"/>
                  <a:gd name="T70" fmla="*/ 0 h 495"/>
                  <a:gd name="T71" fmla="*/ 531 w 531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1" h="495">
                    <a:moveTo>
                      <a:pt x="531" y="51"/>
                    </a:moveTo>
                    <a:lnTo>
                      <a:pt x="426" y="0"/>
                    </a:lnTo>
                    <a:lnTo>
                      <a:pt x="318" y="0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1" y="51"/>
                    </a:lnTo>
                    <a:close/>
                  </a:path>
                </a:pathLst>
              </a:custGeom>
              <a:solidFill>
                <a:srgbClr val="C0C0C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51" name="Freeform 265"/>
              <p:cNvSpPr>
                <a:spLocks/>
              </p:cNvSpPr>
              <p:nvPr/>
            </p:nvSpPr>
            <p:spPr bwMode="auto">
              <a:xfrm>
                <a:off x="2254" y="2721"/>
                <a:ext cx="251" cy="681"/>
              </a:xfrm>
              <a:custGeom>
                <a:avLst/>
                <a:gdLst>
                  <a:gd name="T0" fmla="*/ 59 w 251"/>
                  <a:gd name="T1" fmla="*/ 0 h 681"/>
                  <a:gd name="T2" fmla="*/ 181 w 251"/>
                  <a:gd name="T3" fmla="*/ 35 h 681"/>
                  <a:gd name="T4" fmla="*/ 251 w 251"/>
                  <a:gd name="T5" fmla="*/ 110 h 681"/>
                  <a:gd name="T6" fmla="*/ 249 w 251"/>
                  <a:gd name="T7" fmla="*/ 271 h 681"/>
                  <a:gd name="T8" fmla="*/ 170 w 251"/>
                  <a:gd name="T9" fmla="*/ 323 h 681"/>
                  <a:gd name="T10" fmla="*/ 168 w 251"/>
                  <a:gd name="T11" fmla="*/ 645 h 681"/>
                  <a:gd name="T12" fmla="*/ 131 w 251"/>
                  <a:gd name="T13" fmla="*/ 681 h 681"/>
                  <a:gd name="T14" fmla="*/ 110 w 251"/>
                  <a:gd name="T15" fmla="*/ 660 h 681"/>
                  <a:gd name="T16" fmla="*/ 68 w 251"/>
                  <a:gd name="T17" fmla="*/ 626 h 681"/>
                  <a:gd name="T18" fmla="*/ 45 w 251"/>
                  <a:gd name="T19" fmla="*/ 577 h 681"/>
                  <a:gd name="T20" fmla="*/ 62 w 251"/>
                  <a:gd name="T21" fmla="*/ 555 h 681"/>
                  <a:gd name="T22" fmla="*/ 88 w 251"/>
                  <a:gd name="T23" fmla="*/ 551 h 681"/>
                  <a:gd name="T24" fmla="*/ 37 w 251"/>
                  <a:gd name="T25" fmla="*/ 496 h 681"/>
                  <a:gd name="T26" fmla="*/ 33 w 251"/>
                  <a:gd name="T27" fmla="*/ 458 h 681"/>
                  <a:gd name="T28" fmla="*/ 57 w 251"/>
                  <a:gd name="T29" fmla="*/ 456 h 681"/>
                  <a:gd name="T30" fmla="*/ 76 w 251"/>
                  <a:gd name="T31" fmla="*/ 445 h 681"/>
                  <a:gd name="T32" fmla="*/ 25 w 251"/>
                  <a:gd name="T33" fmla="*/ 390 h 681"/>
                  <a:gd name="T34" fmla="*/ 30 w 251"/>
                  <a:gd name="T35" fmla="*/ 356 h 681"/>
                  <a:gd name="T36" fmla="*/ 77 w 251"/>
                  <a:gd name="T37" fmla="*/ 356 h 681"/>
                  <a:gd name="T38" fmla="*/ 79 w 251"/>
                  <a:gd name="T39" fmla="*/ 295 h 681"/>
                  <a:gd name="T40" fmla="*/ 0 w 251"/>
                  <a:gd name="T41" fmla="*/ 213 h 681"/>
                  <a:gd name="T42" fmla="*/ 1 w 251"/>
                  <a:gd name="T43" fmla="*/ 73 h 681"/>
                  <a:gd name="T44" fmla="*/ 59 w 251"/>
                  <a:gd name="T45" fmla="*/ 0 h 6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1"/>
                  <a:gd name="T70" fmla="*/ 0 h 681"/>
                  <a:gd name="T71" fmla="*/ 251 w 251"/>
                  <a:gd name="T72" fmla="*/ 681 h 68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1" h="681">
                    <a:moveTo>
                      <a:pt x="59" y="0"/>
                    </a:moveTo>
                    <a:lnTo>
                      <a:pt x="181" y="35"/>
                    </a:lnTo>
                    <a:lnTo>
                      <a:pt x="251" y="110"/>
                    </a:lnTo>
                    <a:lnTo>
                      <a:pt x="249" y="271"/>
                    </a:lnTo>
                    <a:lnTo>
                      <a:pt x="170" y="323"/>
                    </a:lnTo>
                    <a:lnTo>
                      <a:pt x="168" y="645"/>
                    </a:lnTo>
                    <a:lnTo>
                      <a:pt x="131" y="681"/>
                    </a:lnTo>
                    <a:lnTo>
                      <a:pt x="110" y="660"/>
                    </a:lnTo>
                    <a:lnTo>
                      <a:pt x="68" y="626"/>
                    </a:lnTo>
                    <a:lnTo>
                      <a:pt x="45" y="577"/>
                    </a:lnTo>
                    <a:lnTo>
                      <a:pt x="62" y="555"/>
                    </a:lnTo>
                    <a:lnTo>
                      <a:pt x="88" y="551"/>
                    </a:lnTo>
                    <a:lnTo>
                      <a:pt x="37" y="496"/>
                    </a:lnTo>
                    <a:lnTo>
                      <a:pt x="33" y="458"/>
                    </a:lnTo>
                    <a:lnTo>
                      <a:pt x="57" y="456"/>
                    </a:lnTo>
                    <a:lnTo>
                      <a:pt x="76" y="445"/>
                    </a:lnTo>
                    <a:lnTo>
                      <a:pt x="25" y="390"/>
                    </a:lnTo>
                    <a:lnTo>
                      <a:pt x="30" y="356"/>
                    </a:lnTo>
                    <a:lnTo>
                      <a:pt x="77" y="356"/>
                    </a:lnTo>
                    <a:lnTo>
                      <a:pt x="79" y="295"/>
                    </a:lnTo>
                    <a:lnTo>
                      <a:pt x="0" y="213"/>
                    </a:lnTo>
                    <a:lnTo>
                      <a:pt x="1" y="7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52" name="Line 266"/>
              <p:cNvSpPr>
                <a:spLocks noChangeShapeType="1"/>
              </p:cNvSpPr>
              <p:nvPr/>
            </p:nvSpPr>
            <p:spPr bwMode="auto">
              <a:xfrm rot="2731444" flipH="1" flipV="1">
                <a:off x="2278" y="3100"/>
                <a:ext cx="232" cy="23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53" name="Oval 267"/>
              <p:cNvSpPr>
                <a:spLocks noChangeArrowheads="1"/>
              </p:cNvSpPr>
              <p:nvPr/>
            </p:nvSpPr>
            <p:spPr bwMode="auto">
              <a:xfrm rot="2731444" flipH="1">
                <a:off x="2341" y="2783"/>
                <a:ext cx="87" cy="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grpSp>
          <p:nvGrpSpPr>
            <p:cNvPr id="33844" name="Group 268"/>
            <p:cNvGrpSpPr>
              <a:grpSpLocks/>
            </p:cNvGrpSpPr>
            <p:nvPr/>
          </p:nvGrpSpPr>
          <p:grpSpPr bwMode="auto">
            <a:xfrm>
              <a:off x="1958" y="2751"/>
              <a:ext cx="511" cy="561"/>
              <a:chOff x="2272" y="2751"/>
              <a:chExt cx="511" cy="561"/>
            </a:xfrm>
          </p:grpSpPr>
          <p:sp>
            <p:nvSpPr>
              <p:cNvPr id="33846" name="Freeform 269"/>
              <p:cNvSpPr>
                <a:spLocks/>
              </p:cNvSpPr>
              <p:nvPr/>
            </p:nvSpPr>
            <p:spPr bwMode="auto">
              <a:xfrm>
                <a:off x="2288" y="2760"/>
                <a:ext cx="464" cy="552"/>
              </a:xfrm>
              <a:custGeom>
                <a:avLst/>
                <a:gdLst>
                  <a:gd name="T0" fmla="*/ 14 w 464"/>
                  <a:gd name="T1" fmla="*/ 20 h 552"/>
                  <a:gd name="T2" fmla="*/ 32 w 464"/>
                  <a:gd name="T3" fmla="*/ 0 h 552"/>
                  <a:gd name="T4" fmla="*/ 233 w 464"/>
                  <a:gd name="T5" fmla="*/ 11 h 552"/>
                  <a:gd name="T6" fmla="*/ 317 w 464"/>
                  <a:gd name="T7" fmla="*/ 147 h 552"/>
                  <a:gd name="T8" fmla="*/ 281 w 464"/>
                  <a:gd name="T9" fmla="*/ 234 h 552"/>
                  <a:gd name="T10" fmla="*/ 458 w 464"/>
                  <a:gd name="T11" fmla="*/ 458 h 552"/>
                  <a:gd name="T12" fmla="*/ 464 w 464"/>
                  <a:gd name="T13" fmla="*/ 487 h 552"/>
                  <a:gd name="T14" fmla="*/ 451 w 464"/>
                  <a:gd name="T15" fmla="*/ 552 h 552"/>
                  <a:gd name="T16" fmla="*/ 422 w 464"/>
                  <a:gd name="T17" fmla="*/ 546 h 552"/>
                  <a:gd name="T18" fmla="*/ 368 w 464"/>
                  <a:gd name="T19" fmla="*/ 542 h 552"/>
                  <a:gd name="T20" fmla="*/ 321 w 464"/>
                  <a:gd name="T21" fmla="*/ 514 h 552"/>
                  <a:gd name="T22" fmla="*/ 323 w 464"/>
                  <a:gd name="T23" fmla="*/ 487 h 552"/>
                  <a:gd name="T24" fmla="*/ 342 w 464"/>
                  <a:gd name="T25" fmla="*/ 470 h 552"/>
                  <a:gd name="T26" fmla="*/ 269 w 464"/>
                  <a:gd name="T27" fmla="*/ 452 h 552"/>
                  <a:gd name="T28" fmla="*/ 244 w 464"/>
                  <a:gd name="T29" fmla="*/ 423 h 552"/>
                  <a:gd name="T30" fmla="*/ 248 w 464"/>
                  <a:gd name="T31" fmla="*/ 402 h 552"/>
                  <a:gd name="T32" fmla="*/ 272 w 464"/>
                  <a:gd name="T33" fmla="*/ 389 h 552"/>
                  <a:gd name="T34" fmla="*/ 199 w 464"/>
                  <a:gd name="T35" fmla="*/ 371 h 552"/>
                  <a:gd name="T36" fmla="*/ 184 w 464"/>
                  <a:gd name="T37" fmla="*/ 341 h 552"/>
                  <a:gd name="T38" fmla="*/ 188 w 464"/>
                  <a:gd name="T39" fmla="*/ 316 h 552"/>
                  <a:gd name="T40" fmla="*/ 226 w 464"/>
                  <a:gd name="T41" fmla="*/ 312 h 552"/>
                  <a:gd name="T42" fmla="*/ 190 w 464"/>
                  <a:gd name="T43" fmla="*/ 263 h 552"/>
                  <a:gd name="T44" fmla="*/ 78 w 464"/>
                  <a:gd name="T45" fmla="*/ 241 h 552"/>
                  <a:gd name="T46" fmla="*/ 0 w 464"/>
                  <a:gd name="T47" fmla="*/ 125 h 552"/>
                  <a:gd name="T48" fmla="*/ 14 w 464"/>
                  <a:gd name="T49" fmla="*/ 20 h 5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4"/>
                  <a:gd name="T76" fmla="*/ 0 h 552"/>
                  <a:gd name="T77" fmla="*/ 464 w 464"/>
                  <a:gd name="T78" fmla="*/ 552 h 5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4" h="552">
                    <a:moveTo>
                      <a:pt x="14" y="20"/>
                    </a:moveTo>
                    <a:lnTo>
                      <a:pt x="32" y="0"/>
                    </a:lnTo>
                    <a:lnTo>
                      <a:pt x="233" y="11"/>
                    </a:lnTo>
                    <a:lnTo>
                      <a:pt x="317" y="147"/>
                    </a:lnTo>
                    <a:lnTo>
                      <a:pt x="281" y="234"/>
                    </a:lnTo>
                    <a:lnTo>
                      <a:pt x="458" y="458"/>
                    </a:lnTo>
                    <a:lnTo>
                      <a:pt x="464" y="487"/>
                    </a:lnTo>
                    <a:lnTo>
                      <a:pt x="451" y="552"/>
                    </a:lnTo>
                    <a:lnTo>
                      <a:pt x="422" y="546"/>
                    </a:lnTo>
                    <a:lnTo>
                      <a:pt x="368" y="542"/>
                    </a:lnTo>
                    <a:lnTo>
                      <a:pt x="321" y="514"/>
                    </a:lnTo>
                    <a:lnTo>
                      <a:pt x="323" y="487"/>
                    </a:lnTo>
                    <a:lnTo>
                      <a:pt x="342" y="470"/>
                    </a:lnTo>
                    <a:lnTo>
                      <a:pt x="269" y="452"/>
                    </a:lnTo>
                    <a:lnTo>
                      <a:pt x="244" y="423"/>
                    </a:lnTo>
                    <a:lnTo>
                      <a:pt x="248" y="402"/>
                    </a:lnTo>
                    <a:lnTo>
                      <a:pt x="272" y="389"/>
                    </a:lnTo>
                    <a:lnTo>
                      <a:pt x="199" y="371"/>
                    </a:lnTo>
                    <a:lnTo>
                      <a:pt x="184" y="341"/>
                    </a:lnTo>
                    <a:lnTo>
                      <a:pt x="188" y="316"/>
                    </a:lnTo>
                    <a:lnTo>
                      <a:pt x="226" y="312"/>
                    </a:lnTo>
                    <a:lnTo>
                      <a:pt x="190" y="263"/>
                    </a:lnTo>
                    <a:lnTo>
                      <a:pt x="78" y="241"/>
                    </a:lnTo>
                    <a:lnTo>
                      <a:pt x="0" y="125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E07000"/>
              </a:solidFill>
              <a:ln w="6350">
                <a:noFill/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7" name="Freeform 270"/>
              <p:cNvSpPr>
                <a:spLocks/>
              </p:cNvSpPr>
              <p:nvPr/>
            </p:nvSpPr>
            <p:spPr bwMode="auto">
              <a:xfrm rot="661869" flipH="1">
                <a:off x="2272" y="2751"/>
                <a:ext cx="511" cy="495"/>
              </a:xfrm>
              <a:custGeom>
                <a:avLst/>
                <a:gdLst>
                  <a:gd name="T0" fmla="*/ 399 w 537"/>
                  <a:gd name="T1" fmla="*/ 63 h 495"/>
                  <a:gd name="T2" fmla="*/ 315 w 537"/>
                  <a:gd name="T3" fmla="*/ 0 h 495"/>
                  <a:gd name="T4" fmla="*/ 240 w 537"/>
                  <a:gd name="T5" fmla="*/ 3 h 495"/>
                  <a:gd name="T6" fmla="*/ 156 w 537"/>
                  <a:gd name="T7" fmla="*/ 117 h 495"/>
                  <a:gd name="T8" fmla="*/ 169 w 537"/>
                  <a:gd name="T9" fmla="*/ 210 h 495"/>
                  <a:gd name="T10" fmla="*/ 0 w 537"/>
                  <a:gd name="T11" fmla="*/ 423 h 495"/>
                  <a:gd name="T12" fmla="*/ 0 w 537"/>
                  <a:gd name="T13" fmla="*/ 489 h 495"/>
                  <a:gd name="T14" fmla="*/ 24 w 537"/>
                  <a:gd name="T15" fmla="*/ 489 h 495"/>
                  <a:gd name="T16" fmla="*/ 63 w 537"/>
                  <a:gd name="T17" fmla="*/ 495 h 495"/>
                  <a:gd name="T18" fmla="*/ 100 w 537"/>
                  <a:gd name="T19" fmla="*/ 477 h 495"/>
                  <a:gd name="T20" fmla="*/ 103 w 537"/>
                  <a:gd name="T21" fmla="*/ 450 h 495"/>
                  <a:gd name="T22" fmla="*/ 91 w 537"/>
                  <a:gd name="T23" fmla="*/ 429 h 495"/>
                  <a:gd name="T24" fmla="*/ 147 w 537"/>
                  <a:gd name="T25" fmla="*/ 426 h 495"/>
                  <a:gd name="T26" fmla="*/ 169 w 537"/>
                  <a:gd name="T27" fmla="*/ 402 h 495"/>
                  <a:gd name="T28" fmla="*/ 159 w 537"/>
                  <a:gd name="T29" fmla="*/ 384 h 495"/>
                  <a:gd name="T30" fmla="*/ 153 w 537"/>
                  <a:gd name="T31" fmla="*/ 363 h 495"/>
                  <a:gd name="T32" fmla="*/ 209 w 537"/>
                  <a:gd name="T33" fmla="*/ 360 h 495"/>
                  <a:gd name="T34" fmla="*/ 225 w 537"/>
                  <a:gd name="T35" fmla="*/ 333 h 495"/>
                  <a:gd name="T36" fmla="*/ 201 w 537"/>
                  <a:gd name="T37" fmla="*/ 300 h 495"/>
                  <a:gd name="T38" fmla="*/ 232 w 537"/>
                  <a:gd name="T39" fmla="*/ 255 h 495"/>
                  <a:gd name="T40" fmla="*/ 315 w 537"/>
                  <a:gd name="T41" fmla="*/ 255 h 495"/>
                  <a:gd name="T42" fmla="*/ 390 w 537"/>
                  <a:gd name="T43" fmla="*/ 156 h 495"/>
                  <a:gd name="T44" fmla="*/ 399 w 537"/>
                  <a:gd name="T45" fmla="*/ 63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7"/>
                  <a:gd name="T70" fmla="*/ 0 h 495"/>
                  <a:gd name="T71" fmla="*/ 537 w 537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7" h="495">
                    <a:moveTo>
                      <a:pt x="537" y="63"/>
                    </a:moveTo>
                    <a:lnTo>
                      <a:pt x="426" y="0"/>
                    </a:lnTo>
                    <a:lnTo>
                      <a:pt x="324" y="3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7" y="6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9BF40"/>
                  </a:gs>
                  <a:gs pos="100000">
                    <a:srgbClr val="FFFF99"/>
                  </a:gs>
                </a:gsLst>
                <a:lin ang="18900000" scaled="1"/>
              </a:gradFill>
              <a:ln w="9525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8" name="Line 271"/>
              <p:cNvSpPr>
                <a:spLocks noChangeShapeType="1"/>
              </p:cNvSpPr>
              <p:nvPr/>
            </p:nvSpPr>
            <p:spPr bwMode="auto">
              <a:xfrm rot="661869" flipH="1" flipV="1">
                <a:off x="2528" y="3011"/>
                <a:ext cx="231" cy="225"/>
              </a:xfrm>
              <a:prstGeom prst="line">
                <a:avLst/>
              </a:prstGeom>
              <a:noFill/>
              <a:ln w="1270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9" name="Oval 272"/>
              <p:cNvSpPr>
                <a:spLocks noChangeArrowheads="1"/>
              </p:cNvSpPr>
              <p:nvPr/>
            </p:nvSpPr>
            <p:spPr bwMode="auto">
              <a:xfrm rot="661869" flipH="1">
                <a:off x="2377" y="2776"/>
                <a:ext cx="87" cy="51"/>
              </a:xfrm>
              <a:prstGeom prst="ellipse">
                <a:avLst/>
              </a:prstGeom>
              <a:solidFill>
                <a:srgbClr val="E07000"/>
              </a:solidFill>
              <a:ln w="635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sp>
          <p:nvSpPr>
            <p:cNvPr id="33845" name="Arc 273"/>
            <p:cNvSpPr>
              <a:spLocks/>
            </p:cNvSpPr>
            <p:nvPr/>
          </p:nvSpPr>
          <p:spPr bwMode="auto">
            <a:xfrm rot="3134064" flipH="1">
              <a:off x="1974" y="2670"/>
              <a:ext cx="154" cy="166"/>
            </a:xfrm>
            <a:custGeom>
              <a:avLst/>
              <a:gdLst>
                <a:gd name="T0" fmla="*/ 0 w 41351"/>
                <a:gd name="T1" fmla="*/ 0 h 38402"/>
                <a:gd name="T2" fmla="*/ 0 w 41351"/>
                <a:gd name="T3" fmla="*/ 0 h 38402"/>
                <a:gd name="T4" fmla="*/ 0 w 41351"/>
                <a:gd name="T5" fmla="*/ 0 h 38402"/>
                <a:gd name="T6" fmla="*/ 0 60000 65536"/>
                <a:gd name="T7" fmla="*/ 0 60000 65536"/>
                <a:gd name="T8" fmla="*/ 0 60000 65536"/>
                <a:gd name="T9" fmla="*/ 0 w 41351"/>
                <a:gd name="T10" fmla="*/ 0 h 38402"/>
                <a:gd name="T11" fmla="*/ 41351 w 41351"/>
                <a:gd name="T12" fmla="*/ 38402 h 384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51" h="38402" fill="none" extrusionOk="0">
                  <a:moveTo>
                    <a:pt x="0" y="12855"/>
                  </a:moveTo>
                  <a:cubicBezTo>
                    <a:pt x="3460" y="5039"/>
                    <a:pt x="11203" y="-1"/>
                    <a:pt x="19751" y="0"/>
                  </a:cubicBezTo>
                  <a:cubicBezTo>
                    <a:pt x="31680" y="0"/>
                    <a:pt x="41351" y="9670"/>
                    <a:pt x="41351" y="21600"/>
                  </a:cubicBezTo>
                  <a:cubicBezTo>
                    <a:pt x="41351" y="28125"/>
                    <a:pt x="38400" y="34301"/>
                    <a:pt x="33324" y="38401"/>
                  </a:cubicBezTo>
                </a:path>
                <a:path w="41351" h="38402" stroke="0" extrusionOk="0">
                  <a:moveTo>
                    <a:pt x="0" y="12855"/>
                  </a:moveTo>
                  <a:cubicBezTo>
                    <a:pt x="3460" y="5039"/>
                    <a:pt x="11203" y="-1"/>
                    <a:pt x="19751" y="0"/>
                  </a:cubicBezTo>
                  <a:cubicBezTo>
                    <a:pt x="31680" y="0"/>
                    <a:pt x="41351" y="9670"/>
                    <a:pt x="41351" y="21600"/>
                  </a:cubicBezTo>
                  <a:cubicBezTo>
                    <a:pt x="41351" y="28125"/>
                    <a:pt x="38400" y="34301"/>
                    <a:pt x="33324" y="38401"/>
                  </a:cubicBezTo>
                  <a:lnTo>
                    <a:pt x="19751" y="21600"/>
                  </a:lnTo>
                  <a:lnTo>
                    <a:pt x="0" y="12855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19" name="Group 274"/>
          <p:cNvGrpSpPr>
            <a:grpSpLocks/>
          </p:cNvGrpSpPr>
          <p:nvPr/>
        </p:nvGrpSpPr>
        <p:grpSpPr bwMode="auto">
          <a:xfrm>
            <a:off x="6300788" y="4241800"/>
            <a:ext cx="669925" cy="720725"/>
            <a:chOff x="1795" y="2676"/>
            <a:chExt cx="674" cy="726"/>
          </a:xfrm>
        </p:grpSpPr>
        <p:grpSp>
          <p:nvGrpSpPr>
            <p:cNvPr id="33832" name="Group 275"/>
            <p:cNvGrpSpPr>
              <a:grpSpLocks/>
            </p:cNvGrpSpPr>
            <p:nvPr/>
          </p:nvGrpSpPr>
          <p:grpSpPr bwMode="auto">
            <a:xfrm>
              <a:off x="1795" y="2721"/>
              <a:ext cx="495" cy="681"/>
              <a:chOff x="2107" y="2721"/>
              <a:chExt cx="495" cy="681"/>
            </a:xfrm>
          </p:grpSpPr>
          <p:sp>
            <p:nvSpPr>
              <p:cNvPr id="33839" name="Freeform 276"/>
              <p:cNvSpPr>
                <a:spLocks/>
              </p:cNvSpPr>
              <p:nvPr/>
            </p:nvSpPr>
            <p:spPr bwMode="auto">
              <a:xfrm rot="2731444" flipH="1">
                <a:off x="2089" y="2806"/>
                <a:ext cx="531" cy="495"/>
              </a:xfrm>
              <a:custGeom>
                <a:avLst/>
                <a:gdLst>
                  <a:gd name="T0" fmla="*/ 531 w 531"/>
                  <a:gd name="T1" fmla="*/ 51 h 495"/>
                  <a:gd name="T2" fmla="*/ 426 w 531"/>
                  <a:gd name="T3" fmla="*/ 0 h 495"/>
                  <a:gd name="T4" fmla="*/ 318 w 531"/>
                  <a:gd name="T5" fmla="*/ 0 h 495"/>
                  <a:gd name="T6" fmla="*/ 210 w 531"/>
                  <a:gd name="T7" fmla="*/ 117 h 495"/>
                  <a:gd name="T8" fmla="*/ 228 w 531"/>
                  <a:gd name="T9" fmla="*/ 210 h 495"/>
                  <a:gd name="T10" fmla="*/ 0 w 531"/>
                  <a:gd name="T11" fmla="*/ 423 h 495"/>
                  <a:gd name="T12" fmla="*/ 0 w 531"/>
                  <a:gd name="T13" fmla="*/ 489 h 495"/>
                  <a:gd name="T14" fmla="*/ 30 w 531"/>
                  <a:gd name="T15" fmla="*/ 489 h 495"/>
                  <a:gd name="T16" fmla="*/ 84 w 531"/>
                  <a:gd name="T17" fmla="*/ 495 h 495"/>
                  <a:gd name="T18" fmla="*/ 135 w 531"/>
                  <a:gd name="T19" fmla="*/ 477 h 495"/>
                  <a:gd name="T20" fmla="*/ 138 w 531"/>
                  <a:gd name="T21" fmla="*/ 450 h 495"/>
                  <a:gd name="T22" fmla="*/ 123 w 531"/>
                  <a:gd name="T23" fmla="*/ 429 h 495"/>
                  <a:gd name="T24" fmla="*/ 198 w 531"/>
                  <a:gd name="T25" fmla="*/ 426 h 495"/>
                  <a:gd name="T26" fmla="*/ 228 w 531"/>
                  <a:gd name="T27" fmla="*/ 402 h 495"/>
                  <a:gd name="T28" fmla="*/ 213 w 531"/>
                  <a:gd name="T29" fmla="*/ 384 h 495"/>
                  <a:gd name="T30" fmla="*/ 207 w 531"/>
                  <a:gd name="T31" fmla="*/ 363 h 495"/>
                  <a:gd name="T32" fmla="*/ 282 w 531"/>
                  <a:gd name="T33" fmla="*/ 360 h 495"/>
                  <a:gd name="T34" fmla="*/ 303 w 531"/>
                  <a:gd name="T35" fmla="*/ 333 h 495"/>
                  <a:gd name="T36" fmla="*/ 270 w 531"/>
                  <a:gd name="T37" fmla="*/ 300 h 495"/>
                  <a:gd name="T38" fmla="*/ 312 w 531"/>
                  <a:gd name="T39" fmla="*/ 255 h 495"/>
                  <a:gd name="T40" fmla="*/ 426 w 531"/>
                  <a:gd name="T41" fmla="*/ 255 h 495"/>
                  <a:gd name="T42" fmla="*/ 525 w 531"/>
                  <a:gd name="T43" fmla="*/ 156 h 495"/>
                  <a:gd name="T44" fmla="*/ 531 w 531"/>
                  <a:gd name="T45" fmla="*/ 51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1"/>
                  <a:gd name="T70" fmla="*/ 0 h 495"/>
                  <a:gd name="T71" fmla="*/ 531 w 531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1" h="495">
                    <a:moveTo>
                      <a:pt x="531" y="51"/>
                    </a:moveTo>
                    <a:lnTo>
                      <a:pt x="426" y="0"/>
                    </a:lnTo>
                    <a:lnTo>
                      <a:pt x="318" y="0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1" y="51"/>
                    </a:lnTo>
                    <a:close/>
                  </a:path>
                </a:pathLst>
              </a:custGeom>
              <a:solidFill>
                <a:srgbClr val="C0C0C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0" name="Freeform 277"/>
              <p:cNvSpPr>
                <a:spLocks/>
              </p:cNvSpPr>
              <p:nvPr/>
            </p:nvSpPr>
            <p:spPr bwMode="auto">
              <a:xfrm>
                <a:off x="2254" y="2721"/>
                <a:ext cx="251" cy="681"/>
              </a:xfrm>
              <a:custGeom>
                <a:avLst/>
                <a:gdLst>
                  <a:gd name="T0" fmla="*/ 59 w 251"/>
                  <a:gd name="T1" fmla="*/ 0 h 681"/>
                  <a:gd name="T2" fmla="*/ 181 w 251"/>
                  <a:gd name="T3" fmla="*/ 35 h 681"/>
                  <a:gd name="T4" fmla="*/ 251 w 251"/>
                  <a:gd name="T5" fmla="*/ 110 h 681"/>
                  <a:gd name="T6" fmla="*/ 249 w 251"/>
                  <a:gd name="T7" fmla="*/ 271 h 681"/>
                  <a:gd name="T8" fmla="*/ 170 w 251"/>
                  <a:gd name="T9" fmla="*/ 323 h 681"/>
                  <a:gd name="T10" fmla="*/ 168 w 251"/>
                  <a:gd name="T11" fmla="*/ 645 h 681"/>
                  <a:gd name="T12" fmla="*/ 131 w 251"/>
                  <a:gd name="T13" fmla="*/ 681 h 681"/>
                  <a:gd name="T14" fmla="*/ 110 w 251"/>
                  <a:gd name="T15" fmla="*/ 660 h 681"/>
                  <a:gd name="T16" fmla="*/ 68 w 251"/>
                  <a:gd name="T17" fmla="*/ 626 h 681"/>
                  <a:gd name="T18" fmla="*/ 45 w 251"/>
                  <a:gd name="T19" fmla="*/ 577 h 681"/>
                  <a:gd name="T20" fmla="*/ 62 w 251"/>
                  <a:gd name="T21" fmla="*/ 555 h 681"/>
                  <a:gd name="T22" fmla="*/ 88 w 251"/>
                  <a:gd name="T23" fmla="*/ 551 h 681"/>
                  <a:gd name="T24" fmla="*/ 37 w 251"/>
                  <a:gd name="T25" fmla="*/ 496 h 681"/>
                  <a:gd name="T26" fmla="*/ 33 w 251"/>
                  <a:gd name="T27" fmla="*/ 458 h 681"/>
                  <a:gd name="T28" fmla="*/ 57 w 251"/>
                  <a:gd name="T29" fmla="*/ 456 h 681"/>
                  <a:gd name="T30" fmla="*/ 76 w 251"/>
                  <a:gd name="T31" fmla="*/ 445 h 681"/>
                  <a:gd name="T32" fmla="*/ 25 w 251"/>
                  <a:gd name="T33" fmla="*/ 390 h 681"/>
                  <a:gd name="T34" fmla="*/ 30 w 251"/>
                  <a:gd name="T35" fmla="*/ 356 h 681"/>
                  <a:gd name="T36" fmla="*/ 77 w 251"/>
                  <a:gd name="T37" fmla="*/ 356 h 681"/>
                  <a:gd name="T38" fmla="*/ 79 w 251"/>
                  <a:gd name="T39" fmla="*/ 295 h 681"/>
                  <a:gd name="T40" fmla="*/ 0 w 251"/>
                  <a:gd name="T41" fmla="*/ 213 h 681"/>
                  <a:gd name="T42" fmla="*/ 1 w 251"/>
                  <a:gd name="T43" fmla="*/ 73 h 681"/>
                  <a:gd name="T44" fmla="*/ 59 w 251"/>
                  <a:gd name="T45" fmla="*/ 0 h 6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1"/>
                  <a:gd name="T70" fmla="*/ 0 h 681"/>
                  <a:gd name="T71" fmla="*/ 251 w 251"/>
                  <a:gd name="T72" fmla="*/ 681 h 68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1" h="681">
                    <a:moveTo>
                      <a:pt x="59" y="0"/>
                    </a:moveTo>
                    <a:lnTo>
                      <a:pt x="181" y="35"/>
                    </a:lnTo>
                    <a:lnTo>
                      <a:pt x="251" y="110"/>
                    </a:lnTo>
                    <a:lnTo>
                      <a:pt x="249" y="271"/>
                    </a:lnTo>
                    <a:lnTo>
                      <a:pt x="170" y="323"/>
                    </a:lnTo>
                    <a:lnTo>
                      <a:pt x="168" y="645"/>
                    </a:lnTo>
                    <a:lnTo>
                      <a:pt x="131" y="681"/>
                    </a:lnTo>
                    <a:lnTo>
                      <a:pt x="110" y="660"/>
                    </a:lnTo>
                    <a:lnTo>
                      <a:pt x="68" y="626"/>
                    </a:lnTo>
                    <a:lnTo>
                      <a:pt x="45" y="577"/>
                    </a:lnTo>
                    <a:lnTo>
                      <a:pt x="62" y="555"/>
                    </a:lnTo>
                    <a:lnTo>
                      <a:pt x="88" y="551"/>
                    </a:lnTo>
                    <a:lnTo>
                      <a:pt x="37" y="496"/>
                    </a:lnTo>
                    <a:lnTo>
                      <a:pt x="33" y="458"/>
                    </a:lnTo>
                    <a:lnTo>
                      <a:pt x="57" y="456"/>
                    </a:lnTo>
                    <a:lnTo>
                      <a:pt x="76" y="445"/>
                    </a:lnTo>
                    <a:lnTo>
                      <a:pt x="25" y="390"/>
                    </a:lnTo>
                    <a:lnTo>
                      <a:pt x="30" y="356"/>
                    </a:lnTo>
                    <a:lnTo>
                      <a:pt x="77" y="356"/>
                    </a:lnTo>
                    <a:lnTo>
                      <a:pt x="79" y="295"/>
                    </a:lnTo>
                    <a:lnTo>
                      <a:pt x="0" y="213"/>
                    </a:lnTo>
                    <a:lnTo>
                      <a:pt x="1" y="7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1" name="Line 278"/>
              <p:cNvSpPr>
                <a:spLocks noChangeShapeType="1"/>
              </p:cNvSpPr>
              <p:nvPr/>
            </p:nvSpPr>
            <p:spPr bwMode="auto">
              <a:xfrm rot="2731444" flipH="1" flipV="1">
                <a:off x="2278" y="3100"/>
                <a:ext cx="232" cy="23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Oval 279"/>
              <p:cNvSpPr>
                <a:spLocks noChangeArrowheads="1"/>
              </p:cNvSpPr>
              <p:nvPr/>
            </p:nvSpPr>
            <p:spPr bwMode="auto">
              <a:xfrm rot="2731444" flipH="1">
                <a:off x="2341" y="2783"/>
                <a:ext cx="87" cy="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grpSp>
          <p:nvGrpSpPr>
            <p:cNvPr id="33833" name="Group 280"/>
            <p:cNvGrpSpPr>
              <a:grpSpLocks/>
            </p:cNvGrpSpPr>
            <p:nvPr/>
          </p:nvGrpSpPr>
          <p:grpSpPr bwMode="auto">
            <a:xfrm>
              <a:off x="1958" y="2751"/>
              <a:ext cx="511" cy="561"/>
              <a:chOff x="2272" y="2751"/>
              <a:chExt cx="511" cy="561"/>
            </a:xfrm>
          </p:grpSpPr>
          <p:sp>
            <p:nvSpPr>
              <p:cNvPr id="33835" name="Freeform 281"/>
              <p:cNvSpPr>
                <a:spLocks/>
              </p:cNvSpPr>
              <p:nvPr/>
            </p:nvSpPr>
            <p:spPr bwMode="auto">
              <a:xfrm>
                <a:off x="2288" y="2760"/>
                <a:ext cx="464" cy="552"/>
              </a:xfrm>
              <a:custGeom>
                <a:avLst/>
                <a:gdLst>
                  <a:gd name="T0" fmla="*/ 14 w 464"/>
                  <a:gd name="T1" fmla="*/ 20 h 552"/>
                  <a:gd name="T2" fmla="*/ 32 w 464"/>
                  <a:gd name="T3" fmla="*/ 0 h 552"/>
                  <a:gd name="T4" fmla="*/ 233 w 464"/>
                  <a:gd name="T5" fmla="*/ 11 h 552"/>
                  <a:gd name="T6" fmla="*/ 317 w 464"/>
                  <a:gd name="T7" fmla="*/ 147 h 552"/>
                  <a:gd name="T8" fmla="*/ 281 w 464"/>
                  <a:gd name="T9" fmla="*/ 234 h 552"/>
                  <a:gd name="T10" fmla="*/ 458 w 464"/>
                  <a:gd name="T11" fmla="*/ 458 h 552"/>
                  <a:gd name="T12" fmla="*/ 464 w 464"/>
                  <a:gd name="T13" fmla="*/ 487 h 552"/>
                  <a:gd name="T14" fmla="*/ 451 w 464"/>
                  <a:gd name="T15" fmla="*/ 552 h 552"/>
                  <a:gd name="T16" fmla="*/ 422 w 464"/>
                  <a:gd name="T17" fmla="*/ 546 h 552"/>
                  <a:gd name="T18" fmla="*/ 368 w 464"/>
                  <a:gd name="T19" fmla="*/ 542 h 552"/>
                  <a:gd name="T20" fmla="*/ 321 w 464"/>
                  <a:gd name="T21" fmla="*/ 514 h 552"/>
                  <a:gd name="T22" fmla="*/ 323 w 464"/>
                  <a:gd name="T23" fmla="*/ 487 h 552"/>
                  <a:gd name="T24" fmla="*/ 342 w 464"/>
                  <a:gd name="T25" fmla="*/ 470 h 552"/>
                  <a:gd name="T26" fmla="*/ 269 w 464"/>
                  <a:gd name="T27" fmla="*/ 452 h 552"/>
                  <a:gd name="T28" fmla="*/ 244 w 464"/>
                  <a:gd name="T29" fmla="*/ 423 h 552"/>
                  <a:gd name="T30" fmla="*/ 248 w 464"/>
                  <a:gd name="T31" fmla="*/ 402 h 552"/>
                  <a:gd name="T32" fmla="*/ 272 w 464"/>
                  <a:gd name="T33" fmla="*/ 389 h 552"/>
                  <a:gd name="T34" fmla="*/ 199 w 464"/>
                  <a:gd name="T35" fmla="*/ 371 h 552"/>
                  <a:gd name="T36" fmla="*/ 184 w 464"/>
                  <a:gd name="T37" fmla="*/ 341 h 552"/>
                  <a:gd name="T38" fmla="*/ 188 w 464"/>
                  <a:gd name="T39" fmla="*/ 316 h 552"/>
                  <a:gd name="T40" fmla="*/ 226 w 464"/>
                  <a:gd name="T41" fmla="*/ 312 h 552"/>
                  <a:gd name="T42" fmla="*/ 190 w 464"/>
                  <a:gd name="T43" fmla="*/ 263 h 552"/>
                  <a:gd name="T44" fmla="*/ 78 w 464"/>
                  <a:gd name="T45" fmla="*/ 241 h 552"/>
                  <a:gd name="T46" fmla="*/ 0 w 464"/>
                  <a:gd name="T47" fmla="*/ 125 h 552"/>
                  <a:gd name="T48" fmla="*/ 14 w 464"/>
                  <a:gd name="T49" fmla="*/ 20 h 5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4"/>
                  <a:gd name="T76" fmla="*/ 0 h 552"/>
                  <a:gd name="T77" fmla="*/ 464 w 464"/>
                  <a:gd name="T78" fmla="*/ 552 h 5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4" h="552">
                    <a:moveTo>
                      <a:pt x="14" y="20"/>
                    </a:moveTo>
                    <a:lnTo>
                      <a:pt x="32" y="0"/>
                    </a:lnTo>
                    <a:lnTo>
                      <a:pt x="233" y="11"/>
                    </a:lnTo>
                    <a:lnTo>
                      <a:pt x="317" y="147"/>
                    </a:lnTo>
                    <a:lnTo>
                      <a:pt x="281" y="234"/>
                    </a:lnTo>
                    <a:lnTo>
                      <a:pt x="458" y="458"/>
                    </a:lnTo>
                    <a:lnTo>
                      <a:pt x="464" y="487"/>
                    </a:lnTo>
                    <a:lnTo>
                      <a:pt x="451" y="552"/>
                    </a:lnTo>
                    <a:lnTo>
                      <a:pt x="422" y="546"/>
                    </a:lnTo>
                    <a:lnTo>
                      <a:pt x="368" y="542"/>
                    </a:lnTo>
                    <a:lnTo>
                      <a:pt x="321" y="514"/>
                    </a:lnTo>
                    <a:lnTo>
                      <a:pt x="323" y="487"/>
                    </a:lnTo>
                    <a:lnTo>
                      <a:pt x="342" y="470"/>
                    </a:lnTo>
                    <a:lnTo>
                      <a:pt x="269" y="452"/>
                    </a:lnTo>
                    <a:lnTo>
                      <a:pt x="244" y="423"/>
                    </a:lnTo>
                    <a:lnTo>
                      <a:pt x="248" y="402"/>
                    </a:lnTo>
                    <a:lnTo>
                      <a:pt x="272" y="389"/>
                    </a:lnTo>
                    <a:lnTo>
                      <a:pt x="199" y="371"/>
                    </a:lnTo>
                    <a:lnTo>
                      <a:pt x="184" y="341"/>
                    </a:lnTo>
                    <a:lnTo>
                      <a:pt x="188" y="316"/>
                    </a:lnTo>
                    <a:lnTo>
                      <a:pt x="226" y="312"/>
                    </a:lnTo>
                    <a:lnTo>
                      <a:pt x="190" y="263"/>
                    </a:lnTo>
                    <a:lnTo>
                      <a:pt x="78" y="241"/>
                    </a:lnTo>
                    <a:lnTo>
                      <a:pt x="0" y="125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E07000"/>
              </a:solidFill>
              <a:ln w="6350">
                <a:noFill/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6" name="Freeform 282"/>
              <p:cNvSpPr>
                <a:spLocks/>
              </p:cNvSpPr>
              <p:nvPr/>
            </p:nvSpPr>
            <p:spPr bwMode="auto">
              <a:xfrm rot="661869" flipH="1">
                <a:off x="2272" y="2751"/>
                <a:ext cx="511" cy="495"/>
              </a:xfrm>
              <a:custGeom>
                <a:avLst/>
                <a:gdLst>
                  <a:gd name="T0" fmla="*/ 399 w 537"/>
                  <a:gd name="T1" fmla="*/ 63 h 495"/>
                  <a:gd name="T2" fmla="*/ 315 w 537"/>
                  <a:gd name="T3" fmla="*/ 0 h 495"/>
                  <a:gd name="T4" fmla="*/ 240 w 537"/>
                  <a:gd name="T5" fmla="*/ 3 h 495"/>
                  <a:gd name="T6" fmla="*/ 156 w 537"/>
                  <a:gd name="T7" fmla="*/ 117 h 495"/>
                  <a:gd name="T8" fmla="*/ 169 w 537"/>
                  <a:gd name="T9" fmla="*/ 210 h 495"/>
                  <a:gd name="T10" fmla="*/ 0 w 537"/>
                  <a:gd name="T11" fmla="*/ 423 h 495"/>
                  <a:gd name="T12" fmla="*/ 0 w 537"/>
                  <a:gd name="T13" fmla="*/ 489 h 495"/>
                  <a:gd name="T14" fmla="*/ 24 w 537"/>
                  <a:gd name="T15" fmla="*/ 489 h 495"/>
                  <a:gd name="T16" fmla="*/ 63 w 537"/>
                  <a:gd name="T17" fmla="*/ 495 h 495"/>
                  <a:gd name="T18" fmla="*/ 100 w 537"/>
                  <a:gd name="T19" fmla="*/ 477 h 495"/>
                  <a:gd name="T20" fmla="*/ 103 w 537"/>
                  <a:gd name="T21" fmla="*/ 450 h 495"/>
                  <a:gd name="T22" fmla="*/ 91 w 537"/>
                  <a:gd name="T23" fmla="*/ 429 h 495"/>
                  <a:gd name="T24" fmla="*/ 147 w 537"/>
                  <a:gd name="T25" fmla="*/ 426 h 495"/>
                  <a:gd name="T26" fmla="*/ 169 w 537"/>
                  <a:gd name="T27" fmla="*/ 402 h 495"/>
                  <a:gd name="T28" fmla="*/ 159 w 537"/>
                  <a:gd name="T29" fmla="*/ 384 h 495"/>
                  <a:gd name="T30" fmla="*/ 153 w 537"/>
                  <a:gd name="T31" fmla="*/ 363 h 495"/>
                  <a:gd name="T32" fmla="*/ 209 w 537"/>
                  <a:gd name="T33" fmla="*/ 360 h 495"/>
                  <a:gd name="T34" fmla="*/ 225 w 537"/>
                  <a:gd name="T35" fmla="*/ 333 h 495"/>
                  <a:gd name="T36" fmla="*/ 201 w 537"/>
                  <a:gd name="T37" fmla="*/ 300 h 495"/>
                  <a:gd name="T38" fmla="*/ 232 w 537"/>
                  <a:gd name="T39" fmla="*/ 255 h 495"/>
                  <a:gd name="T40" fmla="*/ 315 w 537"/>
                  <a:gd name="T41" fmla="*/ 255 h 495"/>
                  <a:gd name="T42" fmla="*/ 390 w 537"/>
                  <a:gd name="T43" fmla="*/ 156 h 495"/>
                  <a:gd name="T44" fmla="*/ 399 w 537"/>
                  <a:gd name="T45" fmla="*/ 63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7"/>
                  <a:gd name="T70" fmla="*/ 0 h 495"/>
                  <a:gd name="T71" fmla="*/ 537 w 537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7" h="495">
                    <a:moveTo>
                      <a:pt x="537" y="63"/>
                    </a:moveTo>
                    <a:lnTo>
                      <a:pt x="426" y="0"/>
                    </a:lnTo>
                    <a:lnTo>
                      <a:pt x="324" y="3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7" y="6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9BF40"/>
                  </a:gs>
                  <a:gs pos="100000">
                    <a:srgbClr val="FFFF99"/>
                  </a:gs>
                </a:gsLst>
                <a:lin ang="18900000" scaled="1"/>
              </a:gradFill>
              <a:ln w="9525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7" name="Line 283"/>
              <p:cNvSpPr>
                <a:spLocks noChangeShapeType="1"/>
              </p:cNvSpPr>
              <p:nvPr/>
            </p:nvSpPr>
            <p:spPr bwMode="auto">
              <a:xfrm rot="661869" flipH="1" flipV="1">
                <a:off x="2528" y="3011"/>
                <a:ext cx="231" cy="225"/>
              </a:xfrm>
              <a:prstGeom prst="line">
                <a:avLst/>
              </a:prstGeom>
              <a:noFill/>
              <a:ln w="1270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8" name="Oval 284"/>
              <p:cNvSpPr>
                <a:spLocks noChangeArrowheads="1"/>
              </p:cNvSpPr>
              <p:nvPr/>
            </p:nvSpPr>
            <p:spPr bwMode="auto">
              <a:xfrm rot="661869" flipH="1">
                <a:off x="2377" y="2776"/>
                <a:ext cx="87" cy="51"/>
              </a:xfrm>
              <a:prstGeom prst="ellipse">
                <a:avLst/>
              </a:prstGeom>
              <a:solidFill>
                <a:srgbClr val="E07000"/>
              </a:solidFill>
              <a:ln w="635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sp>
          <p:nvSpPr>
            <p:cNvPr id="33834" name="Arc 285"/>
            <p:cNvSpPr>
              <a:spLocks/>
            </p:cNvSpPr>
            <p:nvPr/>
          </p:nvSpPr>
          <p:spPr bwMode="auto">
            <a:xfrm rot="3134064" flipH="1">
              <a:off x="1974" y="2670"/>
              <a:ext cx="154" cy="166"/>
            </a:xfrm>
            <a:custGeom>
              <a:avLst/>
              <a:gdLst>
                <a:gd name="T0" fmla="*/ 0 w 41351"/>
                <a:gd name="T1" fmla="*/ 0 h 38402"/>
                <a:gd name="T2" fmla="*/ 0 w 41351"/>
                <a:gd name="T3" fmla="*/ 0 h 38402"/>
                <a:gd name="T4" fmla="*/ 0 w 41351"/>
                <a:gd name="T5" fmla="*/ 0 h 38402"/>
                <a:gd name="T6" fmla="*/ 0 60000 65536"/>
                <a:gd name="T7" fmla="*/ 0 60000 65536"/>
                <a:gd name="T8" fmla="*/ 0 60000 65536"/>
                <a:gd name="T9" fmla="*/ 0 w 41351"/>
                <a:gd name="T10" fmla="*/ 0 h 38402"/>
                <a:gd name="T11" fmla="*/ 41351 w 41351"/>
                <a:gd name="T12" fmla="*/ 38402 h 384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51" h="38402" fill="none" extrusionOk="0">
                  <a:moveTo>
                    <a:pt x="0" y="12855"/>
                  </a:moveTo>
                  <a:cubicBezTo>
                    <a:pt x="3460" y="5039"/>
                    <a:pt x="11203" y="-1"/>
                    <a:pt x="19751" y="0"/>
                  </a:cubicBezTo>
                  <a:cubicBezTo>
                    <a:pt x="31680" y="0"/>
                    <a:pt x="41351" y="9670"/>
                    <a:pt x="41351" y="21600"/>
                  </a:cubicBezTo>
                  <a:cubicBezTo>
                    <a:pt x="41351" y="28125"/>
                    <a:pt x="38400" y="34301"/>
                    <a:pt x="33324" y="38401"/>
                  </a:cubicBezTo>
                </a:path>
                <a:path w="41351" h="38402" stroke="0" extrusionOk="0">
                  <a:moveTo>
                    <a:pt x="0" y="12855"/>
                  </a:moveTo>
                  <a:cubicBezTo>
                    <a:pt x="3460" y="5039"/>
                    <a:pt x="11203" y="-1"/>
                    <a:pt x="19751" y="0"/>
                  </a:cubicBezTo>
                  <a:cubicBezTo>
                    <a:pt x="31680" y="0"/>
                    <a:pt x="41351" y="9670"/>
                    <a:pt x="41351" y="21600"/>
                  </a:cubicBezTo>
                  <a:cubicBezTo>
                    <a:pt x="41351" y="28125"/>
                    <a:pt x="38400" y="34301"/>
                    <a:pt x="33324" y="38401"/>
                  </a:cubicBezTo>
                  <a:lnTo>
                    <a:pt x="19751" y="21600"/>
                  </a:lnTo>
                  <a:lnTo>
                    <a:pt x="0" y="12855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20" name="Group 286"/>
          <p:cNvGrpSpPr>
            <a:grpSpLocks/>
          </p:cNvGrpSpPr>
          <p:nvPr/>
        </p:nvGrpSpPr>
        <p:grpSpPr bwMode="auto">
          <a:xfrm>
            <a:off x="1547813" y="4241800"/>
            <a:ext cx="668337" cy="720725"/>
            <a:chOff x="1795" y="2676"/>
            <a:chExt cx="674" cy="726"/>
          </a:xfrm>
        </p:grpSpPr>
        <p:grpSp>
          <p:nvGrpSpPr>
            <p:cNvPr id="33821" name="Group 287"/>
            <p:cNvGrpSpPr>
              <a:grpSpLocks/>
            </p:cNvGrpSpPr>
            <p:nvPr/>
          </p:nvGrpSpPr>
          <p:grpSpPr bwMode="auto">
            <a:xfrm>
              <a:off x="1795" y="2721"/>
              <a:ext cx="495" cy="681"/>
              <a:chOff x="2107" y="2721"/>
              <a:chExt cx="495" cy="681"/>
            </a:xfrm>
          </p:grpSpPr>
          <p:sp>
            <p:nvSpPr>
              <p:cNvPr id="33828" name="Freeform 288"/>
              <p:cNvSpPr>
                <a:spLocks/>
              </p:cNvSpPr>
              <p:nvPr/>
            </p:nvSpPr>
            <p:spPr bwMode="auto">
              <a:xfrm rot="2731444" flipH="1">
                <a:off x="2089" y="2806"/>
                <a:ext cx="531" cy="495"/>
              </a:xfrm>
              <a:custGeom>
                <a:avLst/>
                <a:gdLst>
                  <a:gd name="T0" fmla="*/ 531 w 531"/>
                  <a:gd name="T1" fmla="*/ 51 h 495"/>
                  <a:gd name="T2" fmla="*/ 426 w 531"/>
                  <a:gd name="T3" fmla="*/ 0 h 495"/>
                  <a:gd name="T4" fmla="*/ 318 w 531"/>
                  <a:gd name="T5" fmla="*/ 0 h 495"/>
                  <a:gd name="T6" fmla="*/ 210 w 531"/>
                  <a:gd name="T7" fmla="*/ 117 h 495"/>
                  <a:gd name="T8" fmla="*/ 228 w 531"/>
                  <a:gd name="T9" fmla="*/ 210 h 495"/>
                  <a:gd name="T10" fmla="*/ 0 w 531"/>
                  <a:gd name="T11" fmla="*/ 423 h 495"/>
                  <a:gd name="T12" fmla="*/ 0 w 531"/>
                  <a:gd name="T13" fmla="*/ 489 h 495"/>
                  <a:gd name="T14" fmla="*/ 30 w 531"/>
                  <a:gd name="T15" fmla="*/ 489 h 495"/>
                  <a:gd name="T16" fmla="*/ 84 w 531"/>
                  <a:gd name="T17" fmla="*/ 495 h 495"/>
                  <a:gd name="T18" fmla="*/ 135 w 531"/>
                  <a:gd name="T19" fmla="*/ 477 h 495"/>
                  <a:gd name="T20" fmla="*/ 138 w 531"/>
                  <a:gd name="T21" fmla="*/ 450 h 495"/>
                  <a:gd name="T22" fmla="*/ 123 w 531"/>
                  <a:gd name="T23" fmla="*/ 429 h 495"/>
                  <a:gd name="T24" fmla="*/ 198 w 531"/>
                  <a:gd name="T25" fmla="*/ 426 h 495"/>
                  <a:gd name="T26" fmla="*/ 228 w 531"/>
                  <a:gd name="T27" fmla="*/ 402 h 495"/>
                  <a:gd name="T28" fmla="*/ 213 w 531"/>
                  <a:gd name="T29" fmla="*/ 384 h 495"/>
                  <a:gd name="T30" fmla="*/ 207 w 531"/>
                  <a:gd name="T31" fmla="*/ 363 h 495"/>
                  <a:gd name="T32" fmla="*/ 282 w 531"/>
                  <a:gd name="T33" fmla="*/ 360 h 495"/>
                  <a:gd name="T34" fmla="*/ 303 w 531"/>
                  <a:gd name="T35" fmla="*/ 333 h 495"/>
                  <a:gd name="T36" fmla="*/ 270 w 531"/>
                  <a:gd name="T37" fmla="*/ 300 h 495"/>
                  <a:gd name="T38" fmla="*/ 312 w 531"/>
                  <a:gd name="T39" fmla="*/ 255 h 495"/>
                  <a:gd name="T40" fmla="*/ 426 w 531"/>
                  <a:gd name="T41" fmla="*/ 255 h 495"/>
                  <a:gd name="T42" fmla="*/ 525 w 531"/>
                  <a:gd name="T43" fmla="*/ 156 h 495"/>
                  <a:gd name="T44" fmla="*/ 531 w 531"/>
                  <a:gd name="T45" fmla="*/ 51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1"/>
                  <a:gd name="T70" fmla="*/ 0 h 495"/>
                  <a:gd name="T71" fmla="*/ 531 w 531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1" h="495">
                    <a:moveTo>
                      <a:pt x="531" y="51"/>
                    </a:moveTo>
                    <a:lnTo>
                      <a:pt x="426" y="0"/>
                    </a:lnTo>
                    <a:lnTo>
                      <a:pt x="318" y="0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1" y="51"/>
                    </a:lnTo>
                    <a:close/>
                  </a:path>
                </a:pathLst>
              </a:custGeom>
              <a:solidFill>
                <a:srgbClr val="C0C0C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9" name="Freeform 289"/>
              <p:cNvSpPr>
                <a:spLocks/>
              </p:cNvSpPr>
              <p:nvPr/>
            </p:nvSpPr>
            <p:spPr bwMode="auto">
              <a:xfrm>
                <a:off x="2254" y="2721"/>
                <a:ext cx="251" cy="681"/>
              </a:xfrm>
              <a:custGeom>
                <a:avLst/>
                <a:gdLst>
                  <a:gd name="T0" fmla="*/ 59 w 251"/>
                  <a:gd name="T1" fmla="*/ 0 h 681"/>
                  <a:gd name="T2" fmla="*/ 181 w 251"/>
                  <a:gd name="T3" fmla="*/ 35 h 681"/>
                  <a:gd name="T4" fmla="*/ 251 w 251"/>
                  <a:gd name="T5" fmla="*/ 110 h 681"/>
                  <a:gd name="T6" fmla="*/ 249 w 251"/>
                  <a:gd name="T7" fmla="*/ 271 h 681"/>
                  <a:gd name="T8" fmla="*/ 170 w 251"/>
                  <a:gd name="T9" fmla="*/ 323 h 681"/>
                  <a:gd name="T10" fmla="*/ 168 w 251"/>
                  <a:gd name="T11" fmla="*/ 645 h 681"/>
                  <a:gd name="T12" fmla="*/ 131 w 251"/>
                  <a:gd name="T13" fmla="*/ 681 h 681"/>
                  <a:gd name="T14" fmla="*/ 110 w 251"/>
                  <a:gd name="T15" fmla="*/ 660 h 681"/>
                  <a:gd name="T16" fmla="*/ 68 w 251"/>
                  <a:gd name="T17" fmla="*/ 626 h 681"/>
                  <a:gd name="T18" fmla="*/ 45 w 251"/>
                  <a:gd name="T19" fmla="*/ 577 h 681"/>
                  <a:gd name="T20" fmla="*/ 62 w 251"/>
                  <a:gd name="T21" fmla="*/ 555 h 681"/>
                  <a:gd name="T22" fmla="*/ 88 w 251"/>
                  <a:gd name="T23" fmla="*/ 551 h 681"/>
                  <a:gd name="T24" fmla="*/ 37 w 251"/>
                  <a:gd name="T25" fmla="*/ 496 h 681"/>
                  <a:gd name="T26" fmla="*/ 33 w 251"/>
                  <a:gd name="T27" fmla="*/ 458 h 681"/>
                  <a:gd name="T28" fmla="*/ 57 w 251"/>
                  <a:gd name="T29" fmla="*/ 456 h 681"/>
                  <a:gd name="T30" fmla="*/ 76 w 251"/>
                  <a:gd name="T31" fmla="*/ 445 h 681"/>
                  <a:gd name="T32" fmla="*/ 25 w 251"/>
                  <a:gd name="T33" fmla="*/ 390 h 681"/>
                  <a:gd name="T34" fmla="*/ 30 w 251"/>
                  <a:gd name="T35" fmla="*/ 356 h 681"/>
                  <a:gd name="T36" fmla="*/ 77 w 251"/>
                  <a:gd name="T37" fmla="*/ 356 h 681"/>
                  <a:gd name="T38" fmla="*/ 79 w 251"/>
                  <a:gd name="T39" fmla="*/ 295 h 681"/>
                  <a:gd name="T40" fmla="*/ 0 w 251"/>
                  <a:gd name="T41" fmla="*/ 213 h 681"/>
                  <a:gd name="T42" fmla="*/ 1 w 251"/>
                  <a:gd name="T43" fmla="*/ 73 h 681"/>
                  <a:gd name="T44" fmla="*/ 59 w 251"/>
                  <a:gd name="T45" fmla="*/ 0 h 6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1"/>
                  <a:gd name="T70" fmla="*/ 0 h 681"/>
                  <a:gd name="T71" fmla="*/ 251 w 251"/>
                  <a:gd name="T72" fmla="*/ 681 h 68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1" h="681">
                    <a:moveTo>
                      <a:pt x="59" y="0"/>
                    </a:moveTo>
                    <a:lnTo>
                      <a:pt x="181" y="35"/>
                    </a:lnTo>
                    <a:lnTo>
                      <a:pt x="251" y="110"/>
                    </a:lnTo>
                    <a:lnTo>
                      <a:pt x="249" y="271"/>
                    </a:lnTo>
                    <a:lnTo>
                      <a:pt x="170" y="323"/>
                    </a:lnTo>
                    <a:lnTo>
                      <a:pt x="168" y="645"/>
                    </a:lnTo>
                    <a:lnTo>
                      <a:pt x="131" y="681"/>
                    </a:lnTo>
                    <a:lnTo>
                      <a:pt x="110" y="660"/>
                    </a:lnTo>
                    <a:lnTo>
                      <a:pt x="68" y="626"/>
                    </a:lnTo>
                    <a:lnTo>
                      <a:pt x="45" y="577"/>
                    </a:lnTo>
                    <a:lnTo>
                      <a:pt x="62" y="555"/>
                    </a:lnTo>
                    <a:lnTo>
                      <a:pt x="88" y="551"/>
                    </a:lnTo>
                    <a:lnTo>
                      <a:pt x="37" y="496"/>
                    </a:lnTo>
                    <a:lnTo>
                      <a:pt x="33" y="458"/>
                    </a:lnTo>
                    <a:lnTo>
                      <a:pt x="57" y="456"/>
                    </a:lnTo>
                    <a:lnTo>
                      <a:pt x="76" y="445"/>
                    </a:lnTo>
                    <a:lnTo>
                      <a:pt x="25" y="390"/>
                    </a:lnTo>
                    <a:lnTo>
                      <a:pt x="30" y="356"/>
                    </a:lnTo>
                    <a:lnTo>
                      <a:pt x="77" y="356"/>
                    </a:lnTo>
                    <a:lnTo>
                      <a:pt x="79" y="295"/>
                    </a:lnTo>
                    <a:lnTo>
                      <a:pt x="0" y="213"/>
                    </a:lnTo>
                    <a:lnTo>
                      <a:pt x="1" y="7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0" name="Line 290"/>
              <p:cNvSpPr>
                <a:spLocks noChangeShapeType="1"/>
              </p:cNvSpPr>
              <p:nvPr/>
            </p:nvSpPr>
            <p:spPr bwMode="auto">
              <a:xfrm rot="2731444" flipH="1" flipV="1">
                <a:off x="2278" y="3100"/>
                <a:ext cx="232" cy="23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1" name="Oval 291"/>
              <p:cNvSpPr>
                <a:spLocks noChangeArrowheads="1"/>
              </p:cNvSpPr>
              <p:nvPr/>
            </p:nvSpPr>
            <p:spPr bwMode="auto">
              <a:xfrm rot="2731444" flipH="1">
                <a:off x="2341" y="2783"/>
                <a:ext cx="87" cy="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grpSp>
          <p:nvGrpSpPr>
            <p:cNvPr id="33822" name="Group 292"/>
            <p:cNvGrpSpPr>
              <a:grpSpLocks/>
            </p:cNvGrpSpPr>
            <p:nvPr/>
          </p:nvGrpSpPr>
          <p:grpSpPr bwMode="auto">
            <a:xfrm>
              <a:off x="1958" y="2751"/>
              <a:ext cx="511" cy="561"/>
              <a:chOff x="2272" y="2751"/>
              <a:chExt cx="511" cy="561"/>
            </a:xfrm>
          </p:grpSpPr>
          <p:sp>
            <p:nvSpPr>
              <p:cNvPr id="33824" name="Freeform 293"/>
              <p:cNvSpPr>
                <a:spLocks/>
              </p:cNvSpPr>
              <p:nvPr/>
            </p:nvSpPr>
            <p:spPr bwMode="auto">
              <a:xfrm>
                <a:off x="2288" y="2760"/>
                <a:ext cx="464" cy="552"/>
              </a:xfrm>
              <a:custGeom>
                <a:avLst/>
                <a:gdLst>
                  <a:gd name="T0" fmla="*/ 14 w 464"/>
                  <a:gd name="T1" fmla="*/ 20 h 552"/>
                  <a:gd name="T2" fmla="*/ 32 w 464"/>
                  <a:gd name="T3" fmla="*/ 0 h 552"/>
                  <a:gd name="T4" fmla="*/ 233 w 464"/>
                  <a:gd name="T5" fmla="*/ 11 h 552"/>
                  <a:gd name="T6" fmla="*/ 317 w 464"/>
                  <a:gd name="T7" fmla="*/ 147 h 552"/>
                  <a:gd name="T8" fmla="*/ 281 w 464"/>
                  <a:gd name="T9" fmla="*/ 234 h 552"/>
                  <a:gd name="T10" fmla="*/ 458 w 464"/>
                  <a:gd name="T11" fmla="*/ 458 h 552"/>
                  <a:gd name="T12" fmla="*/ 464 w 464"/>
                  <a:gd name="T13" fmla="*/ 487 h 552"/>
                  <a:gd name="T14" fmla="*/ 451 w 464"/>
                  <a:gd name="T15" fmla="*/ 552 h 552"/>
                  <a:gd name="T16" fmla="*/ 422 w 464"/>
                  <a:gd name="T17" fmla="*/ 546 h 552"/>
                  <a:gd name="T18" fmla="*/ 368 w 464"/>
                  <a:gd name="T19" fmla="*/ 542 h 552"/>
                  <a:gd name="T20" fmla="*/ 321 w 464"/>
                  <a:gd name="T21" fmla="*/ 514 h 552"/>
                  <a:gd name="T22" fmla="*/ 323 w 464"/>
                  <a:gd name="T23" fmla="*/ 487 h 552"/>
                  <a:gd name="T24" fmla="*/ 342 w 464"/>
                  <a:gd name="T25" fmla="*/ 470 h 552"/>
                  <a:gd name="T26" fmla="*/ 269 w 464"/>
                  <a:gd name="T27" fmla="*/ 452 h 552"/>
                  <a:gd name="T28" fmla="*/ 244 w 464"/>
                  <a:gd name="T29" fmla="*/ 423 h 552"/>
                  <a:gd name="T30" fmla="*/ 248 w 464"/>
                  <a:gd name="T31" fmla="*/ 402 h 552"/>
                  <a:gd name="T32" fmla="*/ 272 w 464"/>
                  <a:gd name="T33" fmla="*/ 389 h 552"/>
                  <a:gd name="T34" fmla="*/ 199 w 464"/>
                  <a:gd name="T35" fmla="*/ 371 h 552"/>
                  <a:gd name="T36" fmla="*/ 184 w 464"/>
                  <a:gd name="T37" fmla="*/ 341 h 552"/>
                  <a:gd name="T38" fmla="*/ 188 w 464"/>
                  <a:gd name="T39" fmla="*/ 316 h 552"/>
                  <a:gd name="T40" fmla="*/ 226 w 464"/>
                  <a:gd name="T41" fmla="*/ 312 h 552"/>
                  <a:gd name="T42" fmla="*/ 190 w 464"/>
                  <a:gd name="T43" fmla="*/ 263 h 552"/>
                  <a:gd name="T44" fmla="*/ 78 w 464"/>
                  <a:gd name="T45" fmla="*/ 241 h 552"/>
                  <a:gd name="T46" fmla="*/ 0 w 464"/>
                  <a:gd name="T47" fmla="*/ 125 h 552"/>
                  <a:gd name="T48" fmla="*/ 14 w 464"/>
                  <a:gd name="T49" fmla="*/ 20 h 5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4"/>
                  <a:gd name="T76" fmla="*/ 0 h 552"/>
                  <a:gd name="T77" fmla="*/ 464 w 464"/>
                  <a:gd name="T78" fmla="*/ 552 h 5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4" h="552">
                    <a:moveTo>
                      <a:pt x="14" y="20"/>
                    </a:moveTo>
                    <a:lnTo>
                      <a:pt x="32" y="0"/>
                    </a:lnTo>
                    <a:lnTo>
                      <a:pt x="233" y="11"/>
                    </a:lnTo>
                    <a:lnTo>
                      <a:pt x="317" y="147"/>
                    </a:lnTo>
                    <a:lnTo>
                      <a:pt x="281" y="234"/>
                    </a:lnTo>
                    <a:lnTo>
                      <a:pt x="458" y="458"/>
                    </a:lnTo>
                    <a:lnTo>
                      <a:pt x="464" y="487"/>
                    </a:lnTo>
                    <a:lnTo>
                      <a:pt x="451" y="552"/>
                    </a:lnTo>
                    <a:lnTo>
                      <a:pt x="422" y="546"/>
                    </a:lnTo>
                    <a:lnTo>
                      <a:pt x="368" y="542"/>
                    </a:lnTo>
                    <a:lnTo>
                      <a:pt x="321" y="514"/>
                    </a:lnTo>
                    <a:lnTo>
                      <a:pt x="323" y="487"/>
                    </a:lnTo>
                    <a:lnTo>
                      <a:pt x="342" y="470"/>
                    </a:lnTo>
                    <a:lnTo>
                      <a:pt x="269" y="452"/>
                    </a:lnTo>
                    <a:lnTo>
                      <a:pt x="244" y="423"/>
                    </a:lnTo>
                    <a:lnTo>
                      <a:pt x="248" y="402"/>
                    </a:lnTo>
                    <a:lnTo>
                      <a:pt x="272" y="389"/>
                    </a:lnTo>
                    <a:lnTo>
                      <a:pt x="199" y="371"/>
                    </a:lnTo>
                    <a:lnTo>
                      <a:pt x="184" y="341"/>
                    </a:lnTo>
                    <a:lnTo>
                      <a:pt x="188" y="316"/>
                    </a:lnTo>
                    <a:lnTo>
                      <a:pt x="226" y="312"/>
                    </a:lnTo>
                    <a:lnTo>
                      <a:pt x="190" y="263"/>
                    </a:lnTo>
                    <a:lnTo>
                      <a:pt x="78" y="241"/>
                    </a:lnTo>
                    <a:lnTo>
                      <a:pt x="0" y="125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E07000"/>
              </a:solidFill>
              <a:ln w="6350">
                <a:noFill/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5" name="Freeform 294"/>
              <p:cNvSpPr>
                <a:spLocks/>
              </p:cNvSpPr>
              <p:nvPr/>
            </p:nvSpPr>
            <p:spPr bwMode="auto">
              <a:xfrm rot="661869" flipH="1">
                <a:off x="2272" y="2751"/>
                <a:ext cx="511" cy="495"/>
              </a:xfrm>
              <a:custGeom>
                <a:avLst/>
                <a:gdLst>
                  <a:gd name="T0" fmla="*/ 399 w 537"/>
                  <a:gd name="T1" fmla="*/ 63 h 495"/>
                  <a:gd name="T2" fmla="*/ 315 w 537"/>
                  <a:gd name="T3" fmla="*/ 0 h 495"/>
                  <a:gd name="T4" fmla="*/ 240 w 537"/>
                  <a:gd name="T5" fmla="*/ 3 h 495"/>
                  <a:gd name="T6" fmla="*/ 156 w 537"/>
                  <a:gd name="T7" fmla="*/ 117 h 495"/>
                  <a:gd name="T8" fmla="*/ 169 w 537"/>
                  <a:gd name="T9" fmla="*/ 210 h 495"/>
                  <a:gd name="T10" fmla="*/ 0 w 537"/>
                  <a:gd name="T11" fmla="*/ 423 h 495"/>
                  <a:gd name="T12" fmla="*/ 0 w 537"/>
                  <a:gd name="T13" fmla="*/ 489 h 495"/>
                  <a:gd name="T14" fmla="*/ 24 w 537"/>
                  <a:gd name="T15" fmla="*/ 489 h 495"/>
                  <a:gd name="T16" fmla="*/ 63 w 537"/>
                  <a:gd name="T17" fmla="*/ 495 h 495"/>
                  <a:gd name="T18" fmla="*/ 100 w 537"/>
                  <a:gd name="T19" fmla="*/ 477 h 495"/>
                  <a:gd name="T20" fmla="*/ 103 w 537"/>
                  <a:gd name="T21" fmla="*/ 450 h 495"/>
                  <a:gd name="T22" fmla="*/ 91 w 537"/>
                  <a:gd name="T23" fmla="*/ 429 h 495"/>
                  <a:gd name="T24" fmla="*/ 147 w 537"/>
                  <a:gd name="T25" fmla="*/ 426 h 495"/>
                  <a:gd name="T26" fmla="*/ 169 w 537"/>
                  <a:gd name="T27" fmla="*/ 402 h 495"/>
                  <a:gd name="T28" fmla="*/ 159 w 537"/>
                  <a:gd name="T29" fmla="*/ 384 h 495"/>
                  <a:gd name="T30" fmla="*/ 153 w 537"/>
                  <a:gd name="T31" fmla="*/ 363 h 495"/>
                  <a:gd name="T32" fmla="*/ 209 w 537"/>
                  <a:gd name="T33" fmla="*/ 360 h 495"/>
                  <a:gd name="T34" fmla="*/ 225 w 537"/>
                  <a:gd name="T35" fmla="*/ 333 h 495"/>
                  <a:gd name="T36" fmla="*/ 201 w 537"/>
                  <a:gd name="T37" fmla="*/ 300 h 495"/>
                  <a:gd name="T38" fmla="*/ 232 w 537"/>
                  <a:gd name="T39" fmla="*/ 255 h 495"/>
                  <a:gd name="T40" fmla="*/ 315 w 537"/>
                  <a:gd name="T41" fmla="*/ 255 h 495"/>
                  <a:gd name="T42" fmla="*/ 390 w 537"/>
                  <a:gd name="T43" fmla="*/ 156 h 495"/>
                  <a:gd name="T44" fmla="*/ 399 w 537"/>
                  <a:gd name="T45" fmla="*/ 63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7"/>
                  <a:gd name="T70" fmla="*/ 0 h 495"/>
                  <a:gd name="T71" fmla="*/ 537 w 537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7" h="495">
                    <a:moveTo>
                      <a:pt x="537" y="63"/>
                    </a:moveTo>
                    <a:lnTo>
                      <a:pt x="426" y="0"/>
                    </a:lnTo>
                    <a:lnTo>
                      <a:pt x="324" y="3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7" y="6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9BF40"/>
                  </a:gs>
                  <a:gs pos="100000">
                    <a:srgbClr val="FFFF99"/>
                  </a:gs>
                </a:gsLst>
                <a:lin ang="18900000" scaled="1"/>
              </a:gradFill>
              <a:ln w="9525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6" name="Line 295"/>
              <p:cNvSpPr>
                <a:spLocks noChangeShapeType="1"/>
              </p:cNvSpPr>
              <p:nvPr/>
            </p:nvSpPr>
            <p:spPr bwMode="auto">
              <a:xfrm rot="661869" flipH="1" flipV="1">
                <a:off x="2528" y="3011"/>
                <a:ext cx="231" cy="225"/>
              </a:xfrm>
              <a:prstGeom prst="line">
                <a:avLst/>
              </a:prstGeom>
              <a:noFill/>
              <a:ln w="1270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7" name="Oval 296"/>
              <p:cNvSpPr>
                <a:spLocks noChangeArrowheads="1"/>
              </p:cNvSpPr>
              <p:nvPr/>
            </p:nvSpPr>
            <p:spPr bwMode="auto">
              <a:xfrm rot="661869" flipH="1">
                <a:off x="2377" y="2776"/>
                <a:ext cx="87" cy="51"/>
              </a:xfrm>
              <a:prstGeom prst="ellipse">
                <a:avLst/>
              </a:prstGeom>
              <a:solidFill>
                <a:srgbClr val="E07000"/>
              </a:solidFill>
              <a:ln w="635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sp>
          <p:nvSpPr>
            <p:cNvPr id="33823" name="Arc 297"/>
            <p:cNvSpPr>
              <a:spLocks/>
            </p:cNvSpPr>
            <p:nvPr/>
          </p:nvSpPr>
          <p:spPr bwMode="auto">
            <a:xfrm rot="3134064" flipH="1">
              <a:off x="1974" y="2670"/>
              <a:ext cx="154" cy="166"/>
            </a:xfrm>
            <a:custGeom>
              <a:avLst/>
              <a:gdLst>
                <a:gd name="T0" fmla="*/ 0 w 41351"/>
                <a:gd name="T1" fmla="*/ 0 h 38402"/>
                <a:gd name="T2" fmla="*/ 0 w 41351"/>
                <a:gd name="T3" fmla="*/ 0 h 38402"/>
                <a:gd name="T4" fmla="*/ 0 w 41351"/>
                <a:gd name="T5" fmla="*/ 0 h 38402"/>
                <a:gd name="T6" fmla="*/ 0 60000 65536"/>
                <a:gd name="T7" fmla="*/ 0 60000 65536"/>
                <a:gd name="T8" fmla="*/ 0 60000 65536"/>
                <a:gd name="T9" fmla="*/ 0 w 41351"/>
                <a:gd name="T10" fmla="*/ 0 h 38402"/>
                <a:gd name="T11" fmla="*/ 41351 w 41351"/>
                <a:gd name="T12" fmla="*/ 38402 h 384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51" h="38402" fill="none" extrusionOk="0">
                  <a:moveTo>
                    <a:pt x="0" y="12855"/>
                  </a:moveTo>
                  <a:cubicBezTo>
                    <a:pt x="3460" y="5039"/>
                    <a:pt x="11203" y="-1"/>
                    <a:pt x="19751" y="0"/>
                  </a:cubicBezTo>
                  <a:cubicBezTo>
                    <a:pt x="31680" y="0"/>
                    <a:pt x="41351" y="9670"/>
                    <a:pt x="41351" y="21600"/>
                  </a:cubicBezTo>
                  <a:cubicBezTo>
                    <a:pt x="41351" y="28125"/>
                    <a:pt x="38400" y="34301"/>
                    <a:pt x="33324" y="38401"/>
                  </a:cubicBezTo>
                </a:path>
                <a:path w="41351" h="38402" stroke="0" extrusionOk="0">
                  <a:moveTo>
                    <a:pt x="0" y="12855"/>
                  </a:moveTo>
                  <a:cubicBezTo>
                    <a:pt x="3460" y="5039"/>
                    <a:pt x="11203" y="-1"/>
                    <a:pt x="19751" y="0"/>
                  </a:cubicBezTo>
                  <a:cubicBezTo>
                    <a:pt x="31680" y="0"/>
                    <a:pt x="41351" y="9670"/>
                    <a:pt x="41351" y="21600"/>
                  </a:cubicBezTo>
                  <a:cubicBezTo>
                    <a:pt x="41351" y="28125"/>
                    <a:pt x="38400" y="34301"/>
                    <a:pt x="33324" y="38401"/>
                  </a:cubicBezTo>
                  <a:lnTo>
                    <a:pt x="19751" y="21600"/>
                  </a:lnTo>
                  <a:lnTo>
                    <a:pt x="0" y="12855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SSL Process (The initial connection)</a:t>
            </a:r>
          </a:p>
        </p:txBody>
      </p:sp>
      <p:sp>
        <p:nvSpPr>
          <p:cNvPr id="2662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9B11F7-52B6-46C5-A8D6-C7274E986B56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125538"/>
            <a:ext cx="6624638" cy="4797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26630" name="Rectangle 4"/>
          <p:cNvSpPr>
            <a:spLocks noChangeArrowheads="1"/>
          </p:cNvSpPr>
          <p:nvPr/>
        </p:nvSpPr>
        <p:spPr bwMode="auto">
          <a:xfrm flipH="1">
            <a:off x="2557463" y="3357563"/>
            <a:ext cx="3168650" cy="576262"/>
          </a:xfrm>
          <a:prstGeom prst="rect">
            <a:avLst/>
          </a:prstGeom>
          <a:gradFill rotWithShape="0">
            <a:gsLst>
              <a:gs pos="0">
                <a:srgbClr val="D9BF40"/>
              </a:gs>
              <a:gs pos="100000">
                <a:srgbClr val="FFFF99"/>
              </a:gs>
            </a:gsLst>
            <a:lin ang="18900000" scaled="1"/>
          </a:gradFill>
          <a:ln w="9525" algn="ctr">
            <a:solidFill>
              <a:srgbClr val="E07000"/>
            </a:solidFill>
            <a:miter lim="800000"/>
            <a:headEnd/>
            <a:tailEnd/>
          </a:ln>
        </p:spPr>
        <p:txBody>
          <a:bodyPr/>
          <a:lstStyle/>
          <a:p>
            <a:pPr lvl="1" algn="ctr" eaLnBrk="0" hangingPunct="0"/>
            <a:r>
              <a:rPr lang="fr-CA" sz="1600"/>
              <a:t>End-user clicks on « Online Banking » hyperlink</a:t>
            </a:r>
            <a:endParaRPr lang="en-US" sz="1600"/>
          </a:p>
        </p:txBody>
      </p:sp>
      <p:sp>
        <p:nvSpPr>
          <p:cNvPr id="287749" name="Oval 5"/>
          <p:cNvSpPr>
            <a:spLocks noChangeArrowheads="1"/>
          </p:cNvSpPr>
          <p:nvPr/>
        </p:nvSpPr>
        <p:spPr bwMode="auto">
          <a:xfrm flipH="1">
            <a:off x="2338388" y="3141663"/>
            <a:ext cx="423862" cy="373062"/>
          </a:xfrm>
          <a:prstGeom prst="ellipse">
            <a:avLst/>
          </a:prstGeom>
          <a:gradFill rotWithShape="0">
            <a:gsLst>
              <a:gs pos="0">
                <a:srgbClr val="FF0000">
                  <a:gamma/>
                  <a:tint val="63922"/>
                  <a:invGamma/>
                </a:srgbClr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tIns="27432" bIns="27432" anchor="ctr"/>
          <a:lstStyle/>
          <a:p>
            <a:pPr algn="ctr" eaLnBrk="0" hangingPunct="0">
              <a:defRPr/>
            </a:pPr>
            <a:r>
              <a:rPr lang="fr-CA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SSL Process (The SSL Negotiation)</a:t>
            </a:r>
          </a:p>
        </p:txBody>
      </p:sp>
      <p:sp>
        <p:nvSpPr>
          <p:cNvPr id="2765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EF3EE0-3EA4-4492-AEE8-1ED8E2242691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796925"/>
            <a:ext cx="6667500" cy="4829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27654" name="AutoShape 4"/>
          <p:cNvSpPr>
            <a:spLocks noChangeArrowheads="1"/>
          </p:cNvSpPr>
          <p:nvPr/>
        </p:nvSpPr>
        <p:spPr bwMode="auto">
          <a:xfrm>
            <a:off x="5195888" y="1731963"/>
            <a:ext cx="2876550" cy="7286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BFDFF"/>
              </a:gs>
            </a:gsLst>
            <a:lin ang="54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lIns="182880" tIns="54864" rIns="182880" bIns="54864" anchor="ctr">
            <a:spAutoFit/>
          </a:bodyPr>
          <a:lstStyle/>
          <a:p>
            <a:pPr algn="ctr" eaLnBrk="0" hangingPunct="0"/>
            <a:r>
              <a:rPr lang="fr-CA" sz="1800">
                <a:solidFill>
                  <a:schemeClr val="tx2"/>
                </a:solidFill>
              </a:rPr>
              <a:t>   https: shows that SSL is now established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7655" name="AutoShape 5"/>
          <p:cNvSpPr>
            <a:spLocks noChangeArrowheads="1"/>
          </p:cNvSpPr>
          <p:nvPr/>
        </p:nvSpPr>
        <p:spPr bwMode="auto">
          <a:xfrm>
            <a:off x="3286125" y="5399088"/>
            <a:ext cx="2906713" cy="10334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BFDFF"/>
              </a:gs>
            </a:gsLst>
            <a:lin ang="5400000" scaled="1"/>
          </a:gradFill>
          <a:ln w="9525" algn="ctr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lIns="182880" tIns="54864" rIns="182880" bIns="54864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tx2"/>
                </a:solidFill>
              </a:rPr>
              <a:t>   This icon represents the certificate that was used during the SSL handshake.</a:t>
            </a:r>
          </a:p>
        </p:txBody>
      </p:sp>
      <p:grpSp>
        <p:nvGrpSpPr>
          <p:cNvPr id="27656" name="Group 6"/>
          <p:cNvGrpSpPr>
            <a:grpSpLocks/>
          </p:cNvGrpSpPr>
          <p:nvPr/>
        </p:nvGrpSpPr>
        <p:grpSpPr bwMode="auto">
          <a:xfrm rot="-1269781">
            <a:off x="3756025" y="868363"/>
            <a:ext cx="1519238" cy="1447800"/>
            <a:chOff x="3950" y="1778"/>
            <a:chExt cx="861" cy="771"/>
          </a:xfrm>
        </p:grpSpPr>
        <p:sp>
          <p:nvSpPr>
            <p:cNvPr id="27774" name="Freeform 7"/>
            <p:cNvSpPr>
              <a:spLocks/>
            </p:cNvSpPr>
            <p:nvPr/>
          </p:nvSpPr>
          <p:spPr bwMode="auto">
            <a:xfrm rot="15757115" flipH="1">
              <a:off x="4167" y="1959"/>
              <a:ext cx="314" cy="135"/>
            </a:xfrm>
            <a:custGeom>
              <a:avLst/>
              <a:gdLst>
                <a:gd name="T0" fmla="*/ 303 w 6276"/>
                <a:gd name="T1" fmla="*/ 655 h 2690"/>
                <a:gd name="T2" fmla="*/ 711 w 6276"/>
                <a:gd name="T3" fmla="*/ 1333 h 2690"/>
                <a:gd name="T4" fmla="*/ 1344 w 6276"/>
                <a:gd name="T5" fmla="*/ 1921 h 2690"/>
                <a:gd name="T6" fmla="*/ 2294 w 6276"/>
                <a:gd name="T7" fmla="*/ 2464 h 2690"/>
                <a:gd name="T8" fmla="*/ 2565 w 6276"/>
                <a:gd name="T9" fmla="*/ 2555 h 2690"/>
                <a:gd name="T10" fmla="*/ 2882 w 6276"/>
                <a:gd name="T11" fmla="*/ 2644 h 2690"/>
                <a:gd name="T12" fmla="*/ 3153 w 6276"/>
                <a:gd name="T13" fmla="*/ 2690 h 2690"/>
                <a:gd name="T14" fmla="*/ 3426 w 6276"/>
                <a:gd name="T15" fmla="*/ 2690 h 2690"/>
                <a:gd name="T16" fmla="*/ 3697 w 6276"/>
                <a:gd name="T17" fmla="*/ 2644 h 2690"/>
                <a:gd name="T18" fmla="*/ 3968 w 6276"/>
                <a:gd name="T19" fmla="*/ 2599 h 2690"/>
                <a:gd name="T20" fmla="*/ 4240 w 6276"/>
                <a:gd name="T21" fmla="*/ 2509 h 2690"/>
                <a:gd name="T22" fmla="*/ 4466 w 6276"/>
                <a:gd name="T23" fmla="*/ 2418 h 2690"/>
                <a:gd name="T24" fmla="*/ 4737 w 6276"/>
                <a:gd name="T25" fmla="*/ 2283 h 2690"/>
                <a:gd name="T26" fmla="*/ 4963 w 6276"/>
                <a:gd name="T27" fmla="*/ 2147 h 2690"/>
                <a:gd name="T28" fmla="*/ 5190 w 6276"/>
                <a:gd name="T29" fmla="*/ 1966 h 2690"/>
                <a:gd name="T30" fmla="*/ 5416 w 6276"/>
                <a:gd name="T31" fmla="*/ 1786 h 2690"/>
                <a:gd name="T32" fmla="*/ 5642 w 6276"/>
                <a:gd name="T33" fmla="*/ 1604 h 2690"/>
                <a:gd name="T34" fmla="*/ 5868 w 6276"/>
                <a:gd name="T35" fmla="*/ 1424 h 2690"/>
                <a:gd name="T36" fmla="*/ 6094 w 6276"/>
                <a:gd name="T37" fmla="*/ 1198 h 2690"/>
                <a:gd name="T38" fmla="*/ 6276 w 6276"/>
                <a:gd name="T39" fmla="*/ 1016 h 2690"/>
                <a:gd name="T40" fmla="*/ 6050 w 6276"/>
                <a:gd name="T41" fmla="*/ 1198 h 2690"/>
                <a:gd name="T42" fmla="*/ 5823 w 6276"/>
                <a:gd name="T43" fmla="*/ 1424 h 2690"/>
                <a:gd name="T44" fmla="*/ 5506 w 6276"/>
                <a:gd name="T45" fmla="*/ 1650 h 2690"/>
                <a:gd name="T46" fmla="*/ 5235 w 6276"/>
                <a:gd name="T47" fmla="*/ 1786 h 2690"/>
                <a:gd name="T48" fmla="*/ 4963 w 6276"/>
                <a:gd name="T49" fmla="*/ 1921 h 2690"/>
                <a:gd name="T50" fmla="*/ 4692 w 6276"/>
                <a:gd name="T51" fmla="*/ 1966 h 2690"/>
                <a:gd name="T52" fmla="*/ 4466 w 6276"/>
                <a:gd name="T53" fmla="*/ 1921 h 2690"/>
                <a:gd name="T54" fmla="*/ 4285 w 6276"/>
                <a:gd name="T55" fmla="*/ 1786 h 2690"/>
                <a:gd name="T56" fmla="*/ 4058 w 6276"/>
                <a:gd name="T57" fmla="*/ 1966 h 2690"/>
                <a:gd name="T58" fmla="*/ 3832 w 6276"/>
                <a:gd name="T59" fmla="*/ 2057 h 2690"/>
                <a:gd name="T60" fmla="*/ 3515 w 6276"/>
                <a:gd name="T61" fmla="*/ 2147 h 2690"/>
                <a:gd name="T62" fmla="*/ 3244 w 6276"/>
                <a:gd name="T63" fmla="*/ 2147 h 2690"/>
                <a:gd name="T64" fmla="*/ 2927 w 6276"/>
                <a:gd name="T65" fmla="*/ 2102 h 2690"/>
                <a:gd name="T66" fmla="*/ 2610 w 6276"/>
                <a:gd name="T67" fmla="*/ 2012 h 2690"/>
                <a:gd name="T68" fmla="*/ 2294 w 6276"/>
                <a:gd name="T69" fmla="*/ 1876 h 2690"/>
                <a:gd name="T70" fmla="*/ 2022 w 6276"/>
                <a:gd name="T71" fmla="*/ 1740 h 2690"/>
                <a:gd name="T72" fmla="*/ 1705 w 6276"/>
                <a:gd name="T73" fmla="*/ 1559 h 2690"/>
                <a:gd name="T74" fmla="*/ 1479 w 6276"/>
                <a:gd name="T75" fmla="*/ 1333 h 2690"/>
                <a:gd name="T76" fmla="*/ 1253 w 6276"/>
                <a:gd name="T77" fmla="*/ 1107 h 2690"/>
                <a:gd name="T78" fmla="*/ 1073 w 6276"/>
                <a:gd name="T79" fmla="*/ 835 h 2690"/>
                <a:gd name="T80" fmla="*/ 937 w 6276"/>
                <a:gd name="T81" fmla="*/ 609 h 2690"/>
                <a:gd name="T82" fmla="*/ 829 w 6276"/>
                <a:gd name="T83" fmla="*/ 573 h 2690"/>
                <a:gd name="T84" fmla="*/ 764 w 6276"/>
                <a:gd name="T85" fmla="*/ 546 h 2690"/>
                <a:gd name="T86" fmla="*/ 686 w 6276"/>
                <a:gd name="T87" fmla="*/ 500 h 2690"/>
                <a:gd name="T88" fmla="*/ 602 w 6276"/>
                <a:gd name="T89" fmla="*/ 440 h 2690"/>
                <a:gd name="T90" fmla="*/ 465 w 6276"/>
                <a:gd name="T91" fmla="*/ 334 h 2690"/>
                <a:gd name="T92" fmla="*/ 286 w 6276"/>
                <a:gd name="T93" fmla="*/ 187 h 2690"/>
                <a:gd name="T94" fmla="*/ 166 w 6276"/>
                <a:gd name="T95" fmla="*/ 91 h 2690"/>
                <a:gd name="T96" fmla="*/ 99 w 6276"/>
                <a:gd name="T97" fmla="*/ 42 h 2690"/>
                <a:gd name="T98" fmla="*/ 47 w 6276"/>
                <a:gd name="T99" fmla="*/ 10 h 2690"/>
                <a:gd name="T100" fmla="*/ 14 w 6276"/>
                <a:gd name="T101" fmla="*/ 0 h 2690"/>
                <a:gd name="T102" fmla="*/ 0 w 6276"/>
                <a:gd name="T103" fmla="*/ 15 h 2690"/>
                <a:gd name="T104" fmla="*/ 12 w 6276"/>
                <a:gd name="T105" fmla="*/ 61 h 2690"/>
                <a:gd name="T106" fmla="*/ 50 w 6276"/>
                <a:gd name="T107" fmla="*/ 142 h 2690"/>
                <a:gd name="T108" fmla="*/ 120 w 6276"/>
                <a:gd name="T109" fmla="*/ 262 h 269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276" h="2690">
                  <a:moveTo>
                    <a:pt x="168" y="338"/>
                  </a:moveTo>
                  <a:lnTo>
                    <a:pt x="303" y="655"/>
                  </a:lnTo>
                  <a:lnTo>
                    <a:pt x="485" y="1016"/>
                  </a:lnTo>
                  <a:lnTo>
                    <a:pt x="711" y="1333"/>
                  </a:lnTo>
                  <a:lnTo>
                    <a:pt x="982" y="1650"/>
                  </a:lnTo>
                  <a:lnTo>
                    <a:pt x="1344" y="1921"/>
                  </a:lnTo>
                  <a:lnTo>
                    <a:pt x="1796" y="2192"/>
                  </a:lnTo>
                  <a:lnTo>
                    <a:pt x="2294" y="2464"/>
                  </a:lnTo>
                  <a:lnTo>
                    <a:pt x="2430" y="2509"/>
                  </a:lnTo>
                  <a:lnTo>
                    <a:pt x="2565" y="2555"/>
                  </a:lnTo>
                  <a:lnTo>
                    <a:pt x="2747" y="2599"/>
                  </a:lnTo>
                  <a:lnTo>
                    <a:pt x="2882" y="2644"/>
                  </a:lnTo>
                  <a:lnTo>
                    <a:pt x="3018" y="2644"/>
                  </a:lnTo>
                  <a:lnTo>
                    <a:pt x="3153" y="2690"/>
                  </a:lnTo>
                  <a:lnTo>
                    <a:pt x="3289" y="2690"/>
                  </a:lnTo>
                  <a:lnTo>
                    <a:pt x="3426" y="2690"/>
                  </a:lnTo>
                  <a:lnTo>
                    <a:pt x="3561" y="2690"/>
                  </a:lnTo>
                  <a:lnTo>
                    <a:pt x="3697" y="2644"/>
                  </a:lnTo>
                  <a:lnTo>
                    <a:pt x="3832" y="2644"/>
                  </a:lnTo>
                  <a:lnTo>
                    <a:pt x="3968" y="2599"/>
                  </a:lnTo>
                  <a:lnTo>
                    <a:pt x="4104" y="2555"/>
                  </a:lnTo>
                  <a:lnTo>
                    <a:pt x="4240" y="2509"/>
                  </a:lnTo>
                  <a:lnTo>
                    <a:pt x="4375" y="2464"/>
                  </a:lnTo>
                  <a:lnTo>
                    <a:pt x="4466" y="2418"/>
                  </a:lnTo>
                  <a:lnTo>
                    <a:pt x="4602" y="2373"/>
                  </a:lnTo>
                  <a:lnTo>
                    <a:pt x="4737" y="2283"/>
                  </a:lnTo>
                  <a:lnTo>
                    <a:pt x="4873" y="2238"/>
                  </a:lnTo>
                  <a:lnTo>
                    <a:pt x="4963" y="2147"/>
                  </a:lnTo>
                  <a:lnTo>
                    <a:pt x="5099" y="2057"/>
                  </a:lnTo>
                  <a:lnTo>
                    <a:pt x="5190" y="1966"/>
                  </a:lnTo>
                  <a:lnTo>
                    <a:pt x="5325" y="1876"/>
                  </a:lnTo>
                  <a:lnTo>
                    <a:pt x="5416" y="1786"/>
                  </a:lnTo>
                  <a:lnTo>
                    <a:pt x="5551" y="1695"/>
                  </a:lnTo>
                  <a:lnTo>
                    <a:pt x="5642" y="1604"/>
                  </a:lnTo>
                  <a:lnTo>
                    <a:pt x="5778" y="1514"/>
                  </a:lnTo>
                  <a:lnTo>
                    <a:pt x="5868" y="1424"/>
                  </a:lnTo>
                  <a:lnTo>
                    <a:pt x="6004" y="1333"/>
                  </a:lnTo>
                  <a:lnTo>
                    <a:pt x="6094" y="1198"/>
                  </a:lnTo>
                  <a:lnTo>
                    <a:pt x="6185" y="1107"/>
                  </a:lnTo>
                  <a:lnTo>
                    <a:pt x="6276" y="1016"/>
                  </a:lnTo>
                  <a:lnTo>
                    <a:pt x="6185" y="1107"/>
                  </a:lnTo>
                  <a:lnTo>
                    <a:pt x="6050" y="1198"/>
                  </a:lnTo>
                  <a:lnTo>
                    <a:pt x="5959" y="1333"/>
                  </a:lnTo>
                  <a:lnTo>
                    <a:pt x="5823" y="1424"/>
                  </a:lnTo>
                  <a:lnTo>
                    <a:pt x="5688" y="1514"/>
                  </a:lnTo>
                  <a:lnTo>
                    <a:pt x="5506" y="1650"/>
                  </a:lnTo>
                  <a:lnTo>
                    <a:pt x="5371" y="1740"/>
                  </a:lnTo>
                  <a:lnTo>
                    <a:pt x="5235" y="1786"/>
                  </a:lnTo>
                  <a:lnTo>
                    <a:pt x="5099" y="1876"/>
                  </a:lnTo>
                  <a:lnTo>
                    <a:pt x="4963" y="1921"/>
                  </a:lnTo>
                  <a:lnTo>
                    <a:pt x="4828" y="1921"/>
                  </a:lnTo>
                  <a:lnTo>
                    <a:pt x="4692" y="1966"/>
                  </a:lnTo>
                  <a:lnTo>
                    <a:pt x="4557" y="1966"/>
                  </a:lnTo>
                  <a:lnTo>
                    <a:pt x="4466" y="1921"/>
                  </a:lnTo>
                  <a:lnTo>
                    <a:pt x="4375" y="1876"/>
                  </a:lnTo>
                  <a:lnTo>
                    <a:pt x="4285" y="1786"/>
                  </a:lnTo>
                  <a:lnTo>
                    <a:pt x="4194" y="1876"/>
                  </a:lnTo>
                  <a:lnTo>
                    <a:pt x="4058" y="1966"/>
                  </a:lnTo>
                  <a:lnTo>
                    <a:pt x="3968" y="2012"/>
                  </a:lnTo>
                  <a:lnTo>
                    <a:pt x="3832" y="2057"/>
                  </a:lnTo>
                  <a:lnTo>
                    <a:pt x="3697" y="2102"/>
                  </a:lnTo>
                  <a:lnTo>
                    <a:pt x="3515" y="2147"/>
                  </a:lnTo>
                  <a:lnTo>
                    <a:pt x="3380" y="2147"/>
                  </a:lnTo>
                  <a:lnTo>
                    <a:pt x="3244" y="2147"/>
                  </a:lnTo>
                  <a:lnTo>
                    <a:pt x="3109" y="2102"/>
                  </a:lnTo>
                  <a:lnTo>
                    <a:pt x="2927" y="2102"/>
                  </a:lnTo>
                  <a:lnTo>
                    <a:pt x="2792" y="2057"/>
                  </a:lnTo>
                  <a:lnTo>
                    <a:pt x="2610" y="2012"/>
                  </a:lnTo>
                  <a:lnTo>
                    <a:pt x="2475" y="1966"/>
                  </a:lnTo>
                  <a:lnTo>
                    <a:pt x="2294" y="1876"/>
                  </a:lnTo>
                  <a:lnTo>
                    <a:pt x="2158" y="1786"/>
                  </a:lnTo>
                  <a:lnTo>
                    <a:pt x="2022" y="1740"/>
                  </a:lnTo>
                  <a:lnTo>
                    <a:pt x="1842" y="1650"/>
                  </a:lnTo>
                  <a:lnTo>
                    <a:pt x="1705" y="1559"/>
                  </a:lnTo>
                  <a:lnTo>
                    <a:pt x="1570" y="1424"/>
                  </a:lnTo>
                  <a:lnTo>
                    <a:pt x="1479" y="1333"/>
                  </a:lnTo>
                  <a:lnTo>
                    <a:pt x="1344" y="1198"/>
                  </a:lnTo>
                  <a:lnTo>
                    <a:pt x="1253" y="1107"/>
                  </a:lnTo>
                  <a:lnTo>
                    <a:pt x="1163" y="972"/>
                  </a:lnTo>
                  <a:lnTo>
                    <a:pt x="1073" y="835"/>
                  </a:lnTo>
                  <a:lnTo>
                    <a:pt x="982" y="746"/>
                  </a:lnTo>
                  <a:lnTo>
                    <a:pt x="937" y="609"/>
                  </a:lnTo>
                  <a:lnTo>
                    <a:pt x="855" y="579"/>
                  </a:lnTo>
                  <a:lnTo>
                    <a:pt x="829" y="573"/>
                  </a:lnTo>
                  <a:lnTo>
                    <a:pt x="797" y="562"/>
                  </a:lnTo>
                  <a:lnTo>
                    <a:pt x="764" y="546"/>
                  </a:lnTo>
                  <a:lnTo>
                    <a:pt x="726" y="524"/>
                  </a:lnTo>
                  <a:lnTo>
                    <a:pt x="686" y="500"/>
                  </a:lnTo>
                  <a:lnTo>
                    <a:pt x="645" y="472"/>
                  </a:lnTo>
                  <a:lnTo>
                    <a:pt x="602" y="440"/>
                  </a:lnTo>
                  <a:lnTo>
                    <a:pt x="557" y="406"/>
                  </a:lnTo>
                  <a:lnTo>
                    <a:pt x="465" y="334"/>
                  </a:lnTo>
                  <a:lnTo>
                    <a:pt x="373" y="260"/>
                  </a:lnTo>
                  <a:lnTo>
                    <a:pt x="286" y="187"/>
                  </a:lnTo>
                  <a:lnTo>
                    <a:pt x="203" y="120"/>
                  </a:lnTo>
                  <a:lnTo>
                    <a:pt x="166" y="91"/>
                  </a:lnTo>
                  <a:lnTo>
                    <a:pt x="131" y="65"/>
                  </a:lnTo>
                  <a:lnTo>
                    <a:pt x="99" y="42"/>
                  </a:lnTo>
                  <a:lnTo>
                    <a:pt x="72" y="23"/>
                  </a:lnTo>
                  <a:lnTo>
                    <a:pt x="47" y="10"/>
                  </a:lnTo>
                  <a:lnTo>
                    <a:pt x="28" y="2"/>
                  </a:lnTo>
                  <a:lnTo>
                    <a:pt x="14" y="0"/>
                  </a:lnTo>
                  <a:lnTo>
                    <a:pt x="5" y="4"/>
                  </a:lnTo>
                  <a:lnTo>
                    <a:pt x="0" y="15"/>
                  </a:lnTo>
                  <a:lnTo>
                    <a:pt x="3" y="35"/>
                  </a:lnTo>
                  <a:lnTo>
                    <a:pt x="12" y="61"/>
                  </a:lnTo>
                  <a:lnTo>
                    <a:pt x="27" y="97"/>
                  </a:lnTo>
                  <a:lnTo>
                    <a:pt x="50" y="142"/>
                  </a:lnTo>
                  <a:lnTo>
                    <a:pt x="81" y="196"/>
                  </a:lnTo>
                  <a:lnTo>
                    <a:pt x="120" y="262"/>
                  </a:lnTo>
                  <a:lnTo>
                    <a:pt x="168" y="3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5" name="Freeform 8"/>
            <p:cNvSpPr>
              <a:spLocks/>
            </p:cNvSpPr>
            <p:nvPr/>
          </p:nvSpPr>
          <p:spPr bwMode="auto">
            <a:xfrm rot="15757115" flipH="1">
              <a:off x="4383" y="2165"/>
              <a:ext cx="96" cy="100"/>
            </a:xfrm>
            <a:custGeom>
              <a:avLst/>
              <a:gdLst>
                <a:gd name="T0" fmla="*/ 679 w 1901"/>
                <a:gd name="T1" fmla="*/ 769 h 1991"/>
                <a:gd name="T2" fmla="*/ 725 w 1901"/>
                <a:gd name="T3" fmla="*/ 724 h 1991"/>
                <a:gd name="T4" fmla="*/ 769 w 1901"/>
                <a:gd name="T5" fmla="*/ 634 h 1991"/>
                <a:gd name="T6" fmla="*/ 814 w 1901"/>
                <a:gd name="T7" fmla="*/ 589 h 1991"/>
                <a:gd name="T8" fmla="*/ 860 w 1901"/>
                <a:gd name="T9" fmla="*/ 543 h 1991"/>
                <a:gd name="T10" fmla="*/ 905 w 1901"/>
                <a:gd name="T11" fmla="*/ 452 h 1991"/>
                <a:gd name="T12" fmla="*/ 951 w 1901"/>
                <a:gd name="T13" fmla="*/ 408 h 1991"/>
                <a:gd name="T14" fmla="*/ 996 w 1901"/>
                <a:gd name="T15" fmla="*/ 363 h 1991"/>
                <a:gd name="T16" fmla="*/ 1040 w 1901"/>
                <a:gd name="T17" fmla="*/ 317 h 1991"/>
                <a:gd name="T18" fmla="*/ 1131 w 1901"/>
                <a:gd name="T19" fmla="*/ 226 h 1991"/>
                <a:gd name="T20" fmla="*/ 1267 w 1901"/>
                <a:gd name="T21" fmla="*/ 137 h 1991"/>
                <a:gd name="T22" fmla="*/ 1403 w 1901"/>
                <a:gd name="T23" fmla="*/ 91 h 1991"/>
                <a:gd name="T24" fmla="*/ 1493 w 1901"/>
                <a:gd name="T25" fmla="*/ 46 h 1991"/>
                <a:gd name="T26" fmla="*/ 1584 w 1901"/>
                <a:gd name="T27" fmla="*/ 0 h 1991"/>
                <a:gd name="T28" fmla="*/ 1674 w 1901"/>
                <a:gd name="T29" fmla="*/ 0 h 1991"/>
                <a:gd name="T30" fmla="*/ 1765 w 1901"/>
                <a:gd name="T31" fmla="*/ 46 h 1991"/>
                <a:gd name="T32" fmla="*/ 1810 w 1901"/>
                <a:gd name="T33" fmla="*/ 46 h 1991"/>
                <a:gd name="T34" fmla="*/ 1856 w 1901"/>
                <a:gd name="T35" fmla="*/ 137 h 1991"/>
                <a:gd name="T36" fmla="*/ 1901 w 1901"/>
                <a:gd name="T37" fmla="*/ 272 h 1991"/>
                <a:gd name="T38" fmla="*/ 1856 w 1901"/>
                <a:gd name="T39" fmla="*/ 408 h 1991"/>
                <a:gd name="T40" fmla="*/ 1810 w 1901"/>
                <a:gd name="T41" fmla="*/ 543 h 1991"/>
                <a:gd name="T42" fmla="*/ 1719 w 1901"/>
                <a:gd name="T43" fmla="*/ 724 h 1991"/>
                <a:gd name="T44" fmla="*/ 1584 w 1901"/>
                <a:gd name="T45" fmla="*/ 905 h 1991"/>
                <a:gd name="T46" fmla="*/ 1448 w 1901"/>
                <a:gd name="T47" fmla="*/ 1131 h 1991"/>
                <a:gd name="T48" fmla="*/ 1267 w 1901"/>
                <a:gd name="T49" fmla="*/ 1312 h 1991"/>
                <a:gd name="T50" fmla="*/ 1177 w 1901"/>
                <a:gd name="T51" fmla="*/ 1403 h 1991"/>
                <a:gd name="T52" fmla="*/ 1086 w 1901"/>
                <a:gd name="T53" fmla="*/ 1494 h 1991"/>
                <a:gd name="T54" fmla="*/ 996 w 1901"/>
                <a:gd name="T55" fmla="*/ 1583 h 1991"/>
                <a:gd name="T56" fmla="*/ 905 w 1901"/>
                <a:gd name="T57" fmla="*/ 1674 h 1991"/>
                <a:gd name="T58" fmla="*/ 814 w 1901"/>
                <a:gd name="T59" fmla="*/ 1720 h 1991"/>
                <a:gd name="T60" fmla="*/ 725 w 1901"/>
                <a:gd name="T61" fmla="*/ 1809 h 1991"/>
                <a:gd name="T62" fmla="*/ 634 w 1901"/>
                <a:gd name="T63" fmla="*/ 1855 h 1991"/>
                <a:gd name="T64" fmla="*/ 543 w 1901"/>
                <a:gd name="T65" fmla="*/ 1900 h 1991"/>
                <a:gd name="T66" fmla="*/ 452 w 1901"/>
                <a:gd name="T67" fmla="*/ 1946 h 1991"/>
                <a:gd name="T68" fmla="*/ 362 w 1901"/>
                <a:gd name="T69" fmla="*/ 1946 h 1991"/>
                <a:gd name="T70" fmla="*/ 317 w 1901"/>
                <a:gd name="T71" fmla="*/ 1991 h 1991"/>
                <a:gd name="T72" fmla="*/ 226 w 1901"/>
                <a:gd name="T73" fmla="*/ 1991 h 1991"/>
                <a:gd name="T74" fmla="*/ 181 w 1901"/>
                <a:gd name="T75" fmla="*/ 1991 h 1991"/>
                <a:gd name="T76" fmla="*/ 135 w 1901"/>
                <a:gd name="T77" fmla="*/ 1991 h 1991"/>
                <a:gd name="T78" fmla="*/ 91 w 1901"/>
                <a:gd name="T79" fmla="*/ 1991 h 1991"/>
                <a:gd name="T80" fmla="*/ 46 w 1901"/>
                <a:gd name="T81" fmla="*/ 1946 h 1991"/>
                <a:gd name="T82" fmla="*/ 0 w 1901"/>
                <a:gd name="T83" fmla="*/ 1900 h 1991"/>
                <a:gd name="T84" fmla="*/ 0 w 1901"/>
                <a:gd name="T85" fmla="*/ 1809 h 1991"/>
                <a:gd name="T86" fmla="*/ 0 w 1901"/>
                <a:gd name="T87" fmla="*/ 1764 h 1991"/>
                <a:gd name="T88" fmla="*/ 0 w 1901"/>
                <a:gd name="T89" fmla="*/ 1674 h 1991"/>
                <a:gd name="T90" fmla="*/ 46 w 1901"/>
                <a:gd name="T91" fmla="*/ 1538 h 1991"/>
                <a:gd name="T92" fmla="*/ 91 w 1901"/>
                <a:gd name="T93" fmla="*/ 1448 h 1991"/>
                <a:gd name="T94" fmla="*/ 135 w 1901"/>
                <a:gd name="T95" fmla="*/ 1312 h 1991"/>
                <a:gd name="T96" fmla="*/ 226 w 1901"/>
                <a:gd name="T97" fmla="*/ 1177 h 1991"/>
                <a:gd name="T98" fmla="*/ 272 w 1901"/>
                <a:gd name="T99" fmla="*/ 1131 h 1991"/>
                <a:gd name="T100" fmla="*/ 317 w 1901"/>
                <a:gd name="T101" fmla="*/ 1086 h 1991"/>
                <a:gd name="T102" fmla="*/ 362 w 1901"/>
                <a:gd name="T103" fmla="*/ 1041 h 1991"/>
                <a:gd name="T104" fmla="*/ 452 w 1901"/>
                <a:gd name="T105" fmla="*/ 995 h 1991"/>
                <a:gd name="T106" fmla="*/ 498 w 1901"/>
                <a:gd name="T107" fmla="*/ 951 h 1991"/>
                <a:gd name="T108" fmla="*/ 543 w 1901"/>
                <a:gd name="T109" fmla="*/ 905 h 1991"/>
                <a:gd name="T110" fmla="*/ 588 w 1901"/>
                <a:gd name="T111" fmla="*/ 815 h 1991"/>
                <a:gd name="T112" fmla="*/ 679 w 1901"/>
                <a:gd name="T113" fmla="*/ 769 h 1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01" h="1991">
                  <a:moveTo>
                    <a:pt x="679" y="769"/>
                  </a:moveTo>
                  <a:lnTo>
                    <a:pt x="725" y="724"/>
                  </a:lnTo>
                  <a:lnTo>
                    <a:pt x="769" y="634"/>
                  </a:lnTo>
                  <a:lnTo>
                    <a:pt x="814" y="589"/>
                  </a:lnTo>
                  <a:lnTo>
                    <a:pt x="860" y="543"/>
                  </a:lnTo>
                  <a:lnTo>
                    <a:pt x="905" y="452"/>
                  </a:lnTo>
                  <a:lnTo>
                    <a:pt x="951" y="408"/>
                  </a:lnTo>
                  <a:lnTo>
                    <a:pt x="996" y="363"/>
                  </a:lnTo>
                  <a:lnTo>
                    <a:pt x="1040" y="317"/>
                  </a:lnTo>
                  <a:lnTo>
                    <a:pt x="1131" y="226"/>
                  </a:lnTo>
                  <a:lnTo>
                    <a:pt x="1267" y="137"/>
                  </a:lnTo>
                  <a:lnTo>
                    <a:pt x="1403" y="91"/>
                  </a:lnTo>
                  <a:lnTo>
                    <a:pt x="1493" y="46"/>
                  </a:lnTo>
                  <a:lnTo>
                    <a:pt x="1584" y="0"/>
                  </a:lnTo>
                  <a:lnTo>
                    <a:pt x="1674" y="0"/>
                  </a:lnTo>
                  <a:lnTo>
                    <a:pt x="1765" y="46"/>
                  </a:lnTo>
                  <a:lnTo>
                    <a:pt x="1810" y="46"/>
                  </a:lnTo>
                  <a:lnTo>
                    <a:pt x="1856" y="137"/>
                  </a:lnTo>
                  <a:lnTo>
                    <a:pt x="1901" y="272"/>
                  </a:lnTo>
                  <a:lnTo>
                    <a:pt x="1856" y="408"/>
                  </a:lnTo>
                  <a:lnTo>
                    <a:pt x="1810" y="543"/>
                  </a:lnTo>
                  <a:lnTo>
                    <a:pt x="1719" y="724"/>
                  </a:lnTo>
                  <a:lnTo>
                    <a:pt x="1584" y="905"/>
                  </a:lnTo>
                  <a:lnTo>
                    <a:pt x="1448" y="1131"/>
                  </a:lnTo>
                  <a:lnTo>
                    <a:pt x="1267" y="1312"/>
                  </a:lnTo>
                  <a:lnTo>
                    <a:pt x="1177" y="1403"/>
                  </a:lnTo>
                  <a:lnTo>
                    <a:pt x="1086" y="1494"/>
                  </a:lnTo>
                  <a:lnTo>
                    <a:pt x="996" y="1583"/>
                  </a:lnTo>
                  <a:lnTo>
                    <a:pt x="905" y="1674"/>
                  </a:lnTo>
                  <a:lnTo>
                    <a:pt x="814" y="1720"/>
                  </a:lnTo>
                  <a:lnTo>
                    <a:pt x="725" y="1809"/>
                  </a:lnTo>
                  <a:lnTo>
                    <a:pt x="634" y="1855"/>
                  </a:lnTo>
                  <a:lnTo>
                    <a:pt x="543" y="1900"/>
                  </a:lnTo>
                  <a:lnTo>
                    <a:pt x="452" y="1946"/>
                  </a:lnTo>
                  <a:lnTo>
                    <a:pt x="362" y="1946"/>
                  </a:lnTo>
                  <a:lnTo>
                    <a:pt x="317" y="1991"/>
                  </a:lnTo>
                  <a:lnTo>
                    <a:pt x="226" y="1991"/>
                  </a:lnTo>
                  <a:lnTo>
                    <a:pt x="181" y="1991"/>
                  </a:lnTo>
                  <a:lnTo>
                    <a:pt x="135" y="1991"/>
                  </a:lnTo>
                  <a:lnTo>
                    <a:pt x="91" y="1991"/>
                  </a:lnTo>
                  <a:lnTo>
                    <a:pt x="46" y="1946"/>
                  </a:lnTo>
                  <a:lnTo>
                    <a:pt x="0" y="1900"/>
                  </a:lnTo>
                  <a:lnTo>
                    <a:pt x="0" y="1809"/>
                  </a:lnTo>
                  <a:lnTo>
                    <a:pt x="0" y="1764"/>
                  </a:lnTo>
                  <a:lnTo>
                    <a:pt x="0" y="1674"/>
                  </a:lnTo>
                  <a:lnTo>
                    <a:pt x="46" y="1538"/>
                  </a:lnTo>
                  <a:lnTo>
                    <a:pt x="91" y="1448"/>
                  </a:lnTo>
                  <a:lnTo>
                    <a:pt x="135" y="1312"/>
                  </a:lnTo>
                  <a:lnTo>
                    <a:pt x="226" y="1177"/>
                  </a:lnTo>
                  <a:lnTo>
                    <a:pt x="272" y="1131"/>
                  </a:lnTo>
                  <a:lnTo>
                    <a:pt x="317" y="1086"/>
                  </a:lnTo>
                  <a:lnTo>
                    <a:pt x="362" y="1041"/>
                  </a:lnTo>
                  <a:lnTo>
                    <a:pt x="452" y="995"/>
                  </a:lnTo>
                  <a:lnTo>
                    <a:pt x="498" y="951"/>
                  </a:lnTo>
                  <a:lnTo>
                    <a:pt x="543" y="905"/>
                  </a:lnTo>
                  <a:lnTo>
                    <a:pt x="588" y="815"/>
                  </a:lnTo>
                  <a:lnTo>
                    <a:pt x="679" y="769"/>
                  </a:lnTo>
                  <a:close/>
                </a:path>
              </a:pathLst>
            </a:custGeom>
            <a:solidFill>
              <a:srgbClr val="CD9A3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Freeform 9"/>
            <p:cNvSpPr>
              <a:spLocks/>
            </p:cNvSpPr>
            <p:nvPr/>
          </p:nvSpPr>
          <p:spPr bwMode="auto">
            <a:xfrm rot="15757115" flipH="1">
              <a:off x="4379" y="2246"/>
              <a:ext cx="8" cy="7"/>
            </a:xfrm>
            <a:custGeom>
              <a:avLst/>
              <a:gdLst>
                <a:gd name="T0" fmla="*/ 136 w 182"/>
                <a:gd name="T1" fmla="*/ 0 h 137"/>
                <a:gd name="T2" fmla="*/ 0 w 182"/>
                <a:gd name="T3" fmla="*/ 46 h 137"/>
                <a:gd name="T4" fmla="*/ 46 w 182"/>
                <a:gd name="T5" fmla="*/ 137 h 137"/>
                <a:gd name="T6" fmla="*/ 182 w 182"/>
                <a:gd name="T7" fmla="*/ 91 h 137"/>
                <a:gd name="T8" fmla="*/ 136 w 182"/>
                <a:gd name="T9" fmla="*/ 91 h 137"/>
                <a:gd name="T10" fmla="*/ 136 w 182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" h="137">
                  <a:moveTo>
                    <a:pt x="136" y="0"/>
                  </a:moveTo>
                  <a:lnTo>
                    <a:pt x="0" y="46"/>
                  </a:lnTo>
                  <a:lnTo>
                    <a:pt x="46" y="137"/>
                  </a:lnTo>
                  <a:lnTo>
                    <a:pt x="182" y="91"/>
                  </a:lnTo>
                  <a:lnTo>
                    <a:pt x="136" y="9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7" name="Freeform 10"/>
            <p:cNvSpPr>
              <a:spLocks/>
            </p:cNvSpPr>
            <p:nvPr/>
          </p:nvSpPr>
          <p:spPr bwMode="auto">
            <a:xfrm rot="15757115" flipH="1">
              <a:off x="4380" y="2253"/>
              <a:ext cx="7" cy="5"/>
            </a:xfrm>
            <a:custGeom>
              <a:avLst/>
              <a:gdLst>
                <a:gd name="T0" fmla="*/ 91 w 136"/>
                <a:gd name="T1" fmla="*/ 0 h 91"/>
                <a:gd name="T2" fmla="*/ 0 w 136"/>
                <a:gd name="T3" fmla="*/ 0 h 91"/>
                <a:gd name="T4" fmla="*/ 0 w 136"/>
                <a:gd name="T5" fmla="*/ 91 h 91"/>
                <a:gd name="T6" fmla="*/ 136 w 136"/>
                <a:gd name="T7" fmla="*/ 46 h 91"/>
                <a:gd name="T8" fmla="*/ 91 w 136"/>
                <a:gd name="T9" fmla="*/ 46 h 91"/>
                <a:gd name="T10" fmla="*/ 91 w 136"/>
                <a:gd name="T11" fmla="*/ 0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6" h="91">
                  <a:moveTo>
                    <a:pt x="91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6" y="46"/>
                  </a:lnTo>
                  <a:lnTo>
                    <a:pt x="9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Freeform 11"/>
            <p:cNvSpPr>
              <a:spLocks/>
            </p:cNvSpPr>
            <p:nvPr/>
          </p:nvSpPr>
          <p:spPr bwMode="auto">
            <a:xfrm rot="15757115" flipH="1">
              <a:off x="4375" y="2257"/>
              <a:ext cx="8" cy="4"/>
            </a:xfrm>
            <a:custGeom>
              <a:avLst/>
              <a:gdLst>
                <a:gd name="T0" fmla="*/ 135 w 135"/>
                <a:gd name="T1" fmla="*/ 0 h 91"/>
                <a:gd name="T2" fmla="*/ 90 w 135"/>
                <a:gd name="T3" fmla="*/ 0 h 91"/>
                <a:gd name="T4" fmla="*/ 0 w 135"/>
                <a:gd name="T5" fmla="*/ 45 h 91"/>
                <a:gd name="T6" fmla="*/ 0 w 135"/>
                <a:gd name="T7" fmla="*/ 91 h 91"/>
                <a:gd name="T8" fmla="*/ 90 w 135"/>
                <a:gd name="T9" fmla="*/ 91 h 91"/>
                <a:gd name="T10" fmla="*/ 135 w 135"/>
                <a:gd name="T11" fmla="*/ 0 h 91"/>
                <a:gd name="T12" fmla="*/ 90 w 135"/>
                <a:gd name="T13" fmla="*/ 0 h 91"/>
                <a:gd name="T14" fmla="*/ 135 w 135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5" h="91">
                  <a:moveTo>
                    <a:pt x="135" y="0"/>
                  </a:moveTo>
                  <a:lnTo>
                    <a:pt x="90" y="0"/>
                  </a:lnTo>
                  <a:lnTo>
                    <a:pt x="0" y="45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135" y="0"/>
                  </a:lnTo>
                  <a:lnTo>
                    <a:pt x="90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Freeform 12"/>
            <p:cNvSpPr>
              <a:spLocks/>
            </p:cNvSpPr>
            <p:nvPr/>
          </p:nvSpPr>
          <p:spPr bwMode="auto">
            <a:xfrm rot="15757115" flipH="1">
              <a:off x="4379" y="2264"/>
              <a:ext cx="4" cy="4"/>
            </a:xfrm>
            <a:custGeom>
              <a:avLst/>
              <a:gdLst>
                <a:gd name="T0" fmla="*/ 91 w 91"/>
                <a:gd name="T1" fmla="*/ 45 h 91"/>
                <a:gd name="T2" fmla="*/ 45 w 91"/>
                <a:gd name="T3" fmla="*/ 0 h 91"/>
                <a:gd name="T4" fmla="*/ 0 w 91"/>
                <a:gd name="T5" fmla="*/ 91 h 91"/>
                <a:gd name="T6" fmla="*/ 91 w 91"/>
                <a:gd name="T7" fmla="*/ 91 h 91"/>
                <a:gd name="T8" fmla="*/ 91 w 91"/>
                <a:gd name="T9" fmla="*/ 45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91" y="91"/>
                  </a:lnTo>
                  <a:lnTo>
                    <a:pt x="91" y="4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0" name="Freeform 13"/>
            <p:cNvSpPr>
              <a:spLocks/>
            </p:cNvSpPr>
            <p:nvPr/>
          </p:nvSpPr>
          <p:spPr bwMode="auto">
            <a:xfrm rot="15757115" flipH="1">
              <a:off x="4383" y="2263"/>
              <a:ext cx="5" cy="5"/>
            </a:xfrm>
            <a:custGeom>
              <a:avLst/>
              <a:gdLst>
                <a:gd name="T0" fmla="*/ 91 w 91"/>
                <a:gd name="T1" fmla="*/ 46 h 91"/>
                <a:gd name="T2" fmla="*/ 0 w 91"/>
                <a:gd name="T3" fmla="*/ 0 h 91"/>
                <a:gd name="T4" fmla="*/ 0 w 91"/>
                <a:gd name="T5" fmla="*/ 46 h 91"/>
                <a:gd name="T6" fmla="*/ 45 w 91"/>
                <a:gd name="T7" fmla="*/ 91 h 91"/>
                <a:gd name="T8" fmla="*/ 91 w 91"/>
                <a:gd name="T9" fmla="*/ 46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45" y="91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1" name="Freeform 14"/>
            <p:cNvSpPr>
              <a:spLocks/>
            </p:cNvSpPr>
            <p:nvPr/>
          </p:nvSpPr>
          <p:spPr bwMode="auto">
            <a:xfrm rot="15757115" flipH="1">
              <a:off x="4386" y="2270"/>
              <a:ext cx="4" cy="4"/>
            </a:xfrm>
            <a:custGeom>
              <a:avLst/>
              <a:gdLst>
                <a:gd name="T0" fmla="*/ 91 w 91"/>
                <a:gd name="T1" fmla="*/ 91 h 135"/>
                <a:gd name="T2" fmla="*/ 46 w 91"/>
                <a:gd name="T3" fmla="*/ 0 h 135"/>
                <a:gd name="T4" fmla="*/ 0 w 91"/>
                <a:gd name="T5" fmla="*/ 45 h 135"/>
                <a:gd name="T6" fmla="*/ 46 w 91"/>
                <a:gd name="T7" fmla="*/ 135 h 135"/>
                <a:gd name="T8" fmla="*/ 46 w 91"/>
                <a:gd name="T9" fmla="*/ 91 h 135"/>
                <a:gd name="T10" fmla="*/ 91 w 91"/>
                <a:gd name="T11" fmla="*/ 91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" h="135">
                  <a:moveTo>
                    <a:pt x="91" y="91"/>
                  </a:moveTo>
                  <a:lnTo>
                    <a:pt x="46" y="0"/>
                  </a:lnTo>
                  <a:lnTo>
                    <a:pt x="0" y="45"/>
                  </a:lnTo>
                  <a:lnTo>
                    <a:pt x="46" y="135"/>
                  </a:lnTo>
                  <a:lnTo>
                    <a:pt x="46" y="91"/>
                  </a:lnTo>
                  <a:lnTo>
                    <a:pt x="91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2" name="Rectangle 15"/>
            <p:cNvSpPr>
              <a:spLocks noChangeArrowheads="1"/>
            </p:cNvSpPr>
            <p:nvPr/>
          </p:nvSpPr>
          <p:spPr bwMode="auto">
            <a:xfrm rot="15757115" flipH="1">
              <a:off x="4392" y="2268"/>
              <a:ext cx="3" cy="7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783" name="Freeform 16"/>
            <p:cNvSpPr>
              <a:spLocks/>
            </p:cNvSpPr>
            <p:nvPr/>
          </p:nvSpPr>
          <p:spPr bwMode="auto">
            <a:xfrm rot="15757115" flipH="1">
              <a:off x="4400" y="2266"/>
              <a:ext cx="3" cy="7"/>
            </a:xfrm>
            <a:custGeom>
              <a:avLst/>
              <a:gdLst>
                <a:gd name="T0" fmla="*/ 91 w 91"/>
                <a:gd name="T1" fmla="*/ 136 h 136"/>
                <a:gd name="T2" fmla="*/ 91 w 91"/>
                <a:gd name="T3" fmla="*/ 0 h 136"/>
                <a:gd name="T4" fmla="*/ 46 w 91"/>
                <a:gd name="T5" fmla="*/ 0 h 136"/>
                <a:gd name="T6" fmla="*/ 0 w 91"/>
                <a:gd name="T7" fmla="*/ 136 h 136"/>
                <a:gd name="T8" fmla="*/ 91 w 91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136">
                  <a:moveTo>
                    <a:pt x="91" y="136"/>
                  </a:moveTo>
                  <a:lnTo>
                    <a:pt x="91" y="0"/>
                  </a:lnTo>
                  <a:lnTo>
                    <a:pt x="46" y="0"/>
                  </a:lnTo>
                  <a:lnTo>
                    <a:pt x="0" y="136"/>
                  </a:lnTo>
                  <a:lnTo>
                    <a:pt x="91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4" name="Freeform 17"/>
            <p:cNvSpPr>
              <a:spLocks/>
            </p:cNvSpPr>
            <p:nvPr/>
          </p:nvSpPr>
          <p:spPr bwMode="auto">
            <a:xfrm rot="15757115" flipH="1">
              <a:off x="4405" y="2262"/>
              <a:ext cx="7" cy="9"/>
            </a:xfrm>
            <a:custGeom>
              <a:avLst/>
              <a:gdLst>
                <a:gd name="T0" fmla="*/ 45 w 136"/>
                <a:gd name="T1" fmla="*/ 181 h 181"/>
                <a:gd name="T2" fmla="*/ 91 w 136"/>
                <a:gd name="T3" fmla="*/ 135 h 181"/>
                <a:gd name="T4" fmla="*/ 136 w 136"/>
                <a:gd name="T5" fmla="*/ 0 h 181"/>
                <a:gd name="T6" fmla="*/ 45 w 136"/>
                <a:gd name="T7" fmla="*/ 0 h 181"/>
                <a:gd name="T8" fmla="*/ 0 w 136"/>
                <a:gd name="T9" fmla="*/ 135 h 181"/>
                <a:gd name="T10" fmla="*/ 45 w 136"/>
                <a:gd name="T11" fmla="*/ 181 h 181"/>
                <a:gd name="T12" fmla="*/ 91 w 136"/>
                <a:gd name="T13" fmla="*/ 135 h 181"/>
                <a:gd name="T14" fmla="*/ 45 w 136"/>
                <a:gd name="T15" fmla="*/ 181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6" h="181">
                  <a:moveTo>
                    <a:pt x="45" y="181"/>
                  </a:moveTo>
                  <a:lnTo>
                    <a:pt x="91" y="135"/>
                  </a:lnTo>
                  <a:lnTo>
                    <a:pt x="136" y="0"/>
                  </a:lnTo>
                  <a:lnTo>
                    <a:pt x="45" y="0"/>
                  </a:lnTo>
                  <a:lnTo>
                    <a:pt x="0" y="135"/>
                  </a:lnTo>
                  <a:lnTo>
                    <a:pt x="45" y="181"/>
                  </a:lnTo>
                  <a:lnTo>
                    <a:pt x="91" y="135"/>
                  </a:lnTo>
                  <a:lnTo>
                    <a:pt x="45" y="18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5" name="Freeform 18"/>
            <p:cNvSpPr>
              <a:spLocks/>
            </p:cNvSpPr>
            <p:nvPr/>
          </p:nvSpPr>
          <p:spPr bwMode="auto">
            <a:xfrm rot="15757115" flipH="1">
              <a:off x="4412" y="2255"/>
              <a:ext cx="7" cy="13"/>
            </a:xfrm>
            <a:custGeom>
              <a:avLst/>
              <a:gdLst>
                <a:gd name="T0" fmla="*/ 45 w 136"/>
                <a:gd name="T1" fmla="*/ 226 h 226"/>
                <a:gd name="T2" fmla="*/ 136 w 136"/>
                <a:gd name="T3" fmla="*/ 46 h 226"/>
                <a:gd name="T4" fmla="*/ 91 w 136"/>
                <a:gd name="T5" fmla="*/ 0 h 226"/>
                <a:gd name="T6" fmla="*/ 0 w 136"/>
                <a:gd name="T7" fmla="*/ 181 h 226"/>
                <a:gd name="T8" fmla="*/ 45 w 136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226">
                  <a:moveTo>
                    <a:pt x="45" y="226"/>
                  </a:moveTo>
                  <a:lnTo>
                    <a:pt x="136" y="46"/>
                  </a:lnTo>
                  <a:lnTo>
                    <a:pt x="91" y="0"/>
                  </a:lnTo>
                  <a:lnTo>
                    <a:pt x="0" y="181"/>
                  </a:lnTo>
                  <a:lnTo>
                    <a:pt x="45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6" name="Freeform 19"/>
            <p:cNvSpPr>
              <a:spLocks/>
            </p:cNvSpPr>
            <p:nvPr/>
          </p:nvSpPr>
          <p:spPr bwMode="auto">
            <a:xfrm rot="15757115" flipH="1">
              <a:off x="4417" y="2248"/>
              <a:ext cx="9" cy="11"/>
            </a:xfrm>
            <a:custGeom>
              <a:avLst/>
              <a:gdLst>
                <a:gd name="T0" fmla="*/ 90 w 180"/>
                <a:gd name="T1" fmla="*/ 227 h 227"/>
                <a:gd name="T2" fmla="*/ 180 w 180"/>
                <a:gd name="T3" fmla="*/ 45 h 227"/>
                <a:gd name="T4" fmla="*/ 135 w 180"/>
                <a:gd name="T5" fmla="*/ 0 h 227"/>
                <a:gd name="T6" fmla="*/ 0 w 180"/>
                <a:gd name="T7" fmla="*/ 181 h 227"/>
                <a:gd name="T8" fmla="*/ 90 w 18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227">
                  <a:moveTo>
                    <a:pt x="90" y="227"/>
                  </a:moveTo>
                  <a:lnTo>
                    <a:pt x="180" y="45"/>
                  </a:lnTo>
                  <a:lnTo>
                    <a:pt x="135" y="0"/>
                  </a:lnTo>
                  <a:lnTo>
                    <a:pt x="0" y="181"/>
                  </a:lnTo>
                  <a:lnTo>
                    <a:pt x="90" y="227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7" name="Freeform 20"/>
            <p:cNvSpPr>
              <a:spLocks/>
            </p:cNvSpPr>
            <p:nvPr/>
          </p:nvSpPr>
          <p:spPr bwMode="auto">
            <a:xfrm rot="15757115" flipH="1">
              <a:off x="4421" y="2243"/>
              <a:ext cx="12" cy="11"/>
            </a:xfrm>
            <a:custGeom>
              <a:avLst/>
              <a:gdLst>
                <a:gd name="T0" fmla="*/ 45 w 226"/>
                <a:gd name="T1" fmla="*/ 226 h 226"/>
                <a:gd name="T2" fmla="*/ 226 w 226"/>
                <a:gd name="T3" fmla="*/ 46 h 226"/>
                <a:gd name="T4" fmla="*/ 136 w 226"/>
                <a:gd name="T5" fmla="*/ 0 h 226"/>
                <a:gd name="T6" fmla="*/ 0 w 226"/>
                <a:gd name="T7" fmla="*/ 181 h 226"/>
                <a:gd name="T8" fmla="*/ 45 w 226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26">
                  <a:moveTo>
                    <a:pt x="45" y="226"/>
                  </a:moveTo>
                  <a:lnTo>
                    <a:pt x="226" y="46"/>
                  </a:lnTo>
                  <a:lnTo>
                    <a:pt x="136" y="0"/>
                  </a:lnTo>
                  <a:lnTo>
                    <a:pt x="0" y="181"/>
                  </a:lnTo>
                  <a:lnTo>
                    <a:pt x="45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8" name="Freeform 21"/>
            <p:cNvSpPr>
              <a:spLocks/>
            </p:cNvSpPr>
            <p:nvPr/>
          </p:nvSpPr>
          <p:spPr bwMode="auto">
            <a:xfrm rot="15757115" flipH="1">
              <a:off x="4435" y="2229"/>
              <a:ext cx="12" cy="14"/>
            </a:xfrm>
            <a:custGeom>
              <a:avLst/>
              <a:gdLst>
                <a:gd name="T0" fmla="*/ 45 w 226"/>
                <a:gd name="T1" fmla="*/ 271 h 271"/>
                <a:gd name="T2" fmla="*/ 226 w 226"/>
                <a:gd name="T3" fmla="*/ 45 h 271"/>
                <a:gd name="T4" fmla="*/ 181 w 226"/>
                <a:gd name="T5" fmla="*/ 0 h 271"/>
                <a:gd name="T6" fmla="*/ 0 w 226"/>
                <a:gd name="T7" fmla="*/ 181 h 271"/>
                <a:gd name="T8" fmla="*/ 45 w 226"/>
                <a:gd name="T9" fmla="*/ 271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71">
                  <a:moveTo>
                    <a:pt x="45" y="271"/>
                  </a:moveTo>
                  <a:lnTo>
                    <a:pt x="226" y="45"/>
                  </a:lnTo>
                  <a:lnTo>
                    <a:pt x="181" y="0"/>
                  </a:lnTo>
                  <a:lnTo>
                    <a:pt x="0" y="181"/>
                  </a:lnTo>
                  <a:lnTo>
                    <a:pt x="45" y="27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9" name="Freeform 22"/>
            <p:cNvSpPr>
              <a:spLocks/>
            </p:cNvSpPr>
            <p:nvPr/>
          </p:nvSpPr>
          <p:spPr bwMode="auto">
            <a:xfrm rot="15757115" flipH="1">
              <a:off x="4443" y="2225"/>
              <a:ext cx="7" cy="9"/>
            </a:xfrm>
            <a:custGeom>
              <a:avLst/>
              <a:gdLst>
                <a:gd name="T0" fmla="*/ 46 w 136"/>
                <a:gd name="T1" fmla="*/ 181 h 181"/>
                <a:gd name="T2" fmla="*/ 136 w 136"/>
                <a:gd name="T3" fmla="*/ 90 h 181"/>
                <a:gd name="T4" fmla="*/ 91 w 136"/>
                <a:gd name="T5" fmla="*/ 0 h 181"/>
                <a:gd name="T6" fmla="*/ 0 w 136"/>
                <a:gd name="T7" fmla="*/ 136 h 181"/>
                <a:gd name="T8" fmla="*/ 46 w 136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81">
                  <a:moveTo>
                    <a:pt x="46" y="181"/>
                  </a:moveTo>
                  <a:lnTo>
                    <a:pt x="136" y="90"/>
                  </a:lnTo>
                  <a:lnTo>
                    <a:pt x="91" y="0"/>
                  </a:lnTo>
                  <a:lnTo>
                    <a:pt x="0" y="136"/>
                  </a:lnTo>
                  <a:lnTo>
                    <a:pt x="46" y="18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0" name="Freeform 23"/>
            <p:cNvSpPr>
              <a:spLocks/>
            </p:cNvSpPr>
            <p:nvPr/>
          </p:nvSpPr>
          <p:spPr bwMode="auto">
            <a:xfrm rot="15757115" flipH="1">
              <a:off x="4448" y="2221"/>
              <a:ext cx="6" cy="4"/>
            </a:xfrm>
            <a:custGeom>
              <a:avLst/>
              <a:gdLst>
                <a:gd name="T0" fmla="*/ 46 w 137"/>
                <a:gd name="T1" fmla="*/ 135 h 135"/>
                <a:gd name="T2" fmla="*/ 137 w 137"/>
                <a:gd name="T3" fmla="*/ 45 h 135"/>
                <a:gd name="T4" fmla="*/ 91 w 137"/>
                <a:gd name="T5" fmla="*/ 0 h 135"/>
                <a:gd name="T6" fmla="*/ 0 w 137"/>
                <a:gd name="T7" fmla="*/ 91 h 135"/>
                <a:gd name="T8" fmla="*/ 46 w 137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135">
                  <a:moveTo>
                    <a:pt x="46" y="135"/>
                  </a:moveTo>
                  <a:lnTo>
                    <a:pt x="137" y="45"/>
                  </a:lnTo>
                  <a:lnTo>
                    <a:pt x="91" y="0"/>
                  </a:lnTo>
                  <a:lnTo>
                    <a:pt x="0" y="91"/>
                  </a:lnTo>
                  <a:lnTo>
                    <a:pt x="46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1" name="Freeform 24"/>
            <p:cNvSpPr>
              <a:spLocks/>
            </p:cNvSpPr>
            <p:nvPr/>
          </p:nvSpPr>
          <p:spPr bwMode="auto">
            <a:xfrm rot="15757115" flipH="1">
              <a:off x="4452" y="2213"/>
              <a:ext cx="7" cy="7"/>
            </a:xfrm>
            <a:custGeom>
              <a:avLst/>
              <a:gdLst>
                <a:gd name="T0" fmla="*/ 45 w 135"/>
                <a:gd name="T1" fmla="*/ 135 h 135"/>
                <a:gd name="T2" fmla="*/ 135 w 135"/>
                <a:gd name="T3" fmla="*/ 44 h 135"/>
                <a:gd name="T4" fmla="*/ 89 w 135"/>
                <a:gd name="T5" fmla="*/ 0 h 135"/>
                <a:gd name="T6" fmla="*/ 0 w 135"/>
                <a:gd name="T7" fmla="*/ 44 h 135"/>
                <a:gd name="T8" fmla="*/ 45 w 135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135">
                  <a:moveTo>
                    <a:pt x="45" y="135"/>
                  </a:moveTo>
                  <a:lnTo>
                    <a:pt x="135" y="44"/>
                  </a:lnTo>
                  <a:lnTo>
                    <a:pt x="89" y="0"/>
                  </a:lnTo>
                  <a:lnTo>
                    <a:pt x="0" y="44"/>
                  </a:lnTo>
                  <a:lnTo>
                    <a:pt x="45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2" name="Freeform 25"/>
            <p:cNvSpPr>
              <a:spLocks/>
            </p:cNvSpPr>
            <p:nvPr/>
          </p:nvSpPr>
          <p:spPr bwMode="auto">
            <a:xfrm rot="15757115" flipH="1">
              <a:off x="4454" y="2213"/>
              <a:ext cx="6" cy="6"/>
            </a:xfrm>
            <a:custGeom>
              <a:avLst/>
              <a:gdLst>
                <a:gd name="T0" fmla="*/ 45 w 136"/>
                <a:gd name="T1" fmla="*/ 136 h 136"/>
                <a:gd name="T2" fmla="*/ 136 w 136"/>
                <a:gd name="T3" fmla="*/ 91 h 136"/>
                <a:gd name="T4" fmla="*/ 91 w 136"/>
                <a:gd name="T5" fmla="*/ 0 h 136"/>
                <a:gd name="T6" fmla="*/ 0 w 136"/>
                <a:gd name="T7" fmla="*/ 91 h 136"/>
                <a:gd name="T8" fmla="*/ 45 w 136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45" y="136"/>
                  </a:moveTo>
                  <a:lnTo>
                    <a:pt x="136" y="91"/>
                  </a:lnTo>
                  <a:lnTo>
                    <a:pt x="91" y="0"/>
                  </a:lnTo>
                  <a:lnTo>
                    <a:pt x="0" y="91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3" name="Freeform 26"/>
            <p:cNvSpPr>
              <a:spLocks/>
            </p:cNvSpPr>
            <p:nvPr/>
          </p:nvSpPr>
          <p:spPr bwMode="auto">
            <a:xfrm rot="15757115" flipH="1">
              <a:off x="4455" y="2206"/>
              <a:ext cx="8" cy="4"/>
            </a:xfrm>
            <a:custGeom>
              <a:avLst/>
              <a:gdLst>
                <a:gd name="T0" fmla="*/ 45 w 136"/>
                <a:gd name="T1" fmla="*/ 135 h 135"/>
                <a:gd name="T2" fmla="*/ 136 w 136"/>
                <a:gd name="T3" fmla="*/ 45 h 135"/>
                <a:gd name="T4" fmla="*/ 91 w 136"/>
                <a:gd name="T5" fmla="*/ 0 h 135"/>
                <a:gd name="T6" fmla="*/ 0 w 136"/>
                <a:gd name="T7" fmla="*/ 91 h 135"/>
                <a:gd name="T8" fmla="*/ 45 w 136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45" y="135"/>
                  </a:moveTo>
                  <a:lnTo>
                    <a:pt x="136" y="45"/>
                  </a:lnTo>
                  <a:lnTo>
                    <a:pt x="91" y="0"/>
                  </a:lnTo>
                  <a:lnTo>
                    <a:pt x="0" y="91"/>
                  </a:lnTo>
                  <a:lnTo>
                    <a:pt x="45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4" name="Freeform 27"/>
            <p:cNvSpPr>
              <a:spLocks/>
            </p:cNvSpPr>
            <p:nvPr/>
          </p:nvSpPr>
          <p:spPr bwMode="auto">
            <a:xfrm rot="15757115" flipH="1">
              <a:off x="4462" y="2199"/>
              <a:ext cx="6" cy="4"/>
            </a:xfrm>
            <a:custGeom>
              <a:avLst/>
              <a:gdLst>
                <a:gd name="T0" fmla="*/ 46 w 135"/>
                <a:gd name="T1" fmla="*/ 89 h 89"/>
                <a:gd name="T2" fmla="*/ 135 w 135"/>
                <a:gd name="T3" fmla="*/ 44 h 89"/>
                <a:gd name="T4" fmla="*/ 90 w 135"/>
                <a:gd name="T5" fmla="*/ 0 h 89"/>
                <a:gd name="T6" fmla="*/ 0 w 135"/>
                <a:gd name="T7" fmla="*/ 44 h 89"/>
                <a:gd name="T8" fmla="*/ 46 w 135"/>
                <a:gd name="T9" fmla="*/ 89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89">
                  <a:moveTo>
                    <a:pt x="46" y="89"/>
                  </a:moveTo>
                  <a:lnTo>
                    <a:pt x="135" y="44"/>
                  </a:lnTo>
                  <a:lnTo>
                    <a:pt x="90" y="0"/>
                  </a:lnTo>
                  <a:lnTo>
                    <a:pt x="0" y="44"/>
                  </a:lnTo>
                  <a:lnTo>
                    <a:pt x="46" y="8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5" name="Freeform 28"/>
            <p:cNvSpPr>
              <a:spLocks/>
            </p:cNvSpPr>
            <p:nvPr/>
          </p:nvSpPr>
          <p:spPr bwMode="auto">
            <a:xfrm rot="15757115" flipH="1">
              <a:off x="4459" y="2195"/>
              <a:ext cx="8" cy="7"/>
            </a:xfrm>
            <a:custGeom>
              <a:avLst/>
              <a:gdLst>
                <a:gd name="T0" fmla="*/ 46 w 137"/>
                <a:gd name="T1" fmla="*/ 136 h 136"/>
                <a:gd name="T2" fmla="*/ 137 w 137"/>
                <a:gd name="T3" fmla="*/ 45 h 136"/>
                <a:gd name="T4" fmla="*/ 91 w 137"/>
                <a:gd name="T5" fmla="*/ 0 h 136"/>
                <a:gd name="T6" fmla="*/ 0 w 137"/>
                <a:gd name="T7" fmla="*/ 45 h 136"/>
                <a:gd name="T8" fmla="*/ 46 w 137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136">
                  <a:moveTo>
                    <a:pt x="46" y="136"/>
                  </a:moveTo>
                  <a:lnTo>
                    <a:pt x="137" y="45"/>
                  </a:lnTo>
                  <a:lnTo>
                    <a:pt x="91" y="0"/>
                  </a:lnTo>
                  <a:lnTo>
                    <a:pt x="0" y="45"/>
                  </a:lnTo>
                  <a:lnTo>
                    <a:pt x="46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6" name="Freeform 29"/>
            <p:cNvSpPr>
              <a:spLocks/>
            </p:cNvSpPr>
            <p:nvPr/>
          </p:nvSpPr>
          <p:spPr bwMode="auto">
            <a:xfrm rot="15757115" flipH="1">
              <a:off x="4460" y="2192"/>
              <a:ext cx="6" cy="7"/>
            </a:xfrm>
            <a:custGeom>
              <a:avLst/>
              <a:gdLst>
                <a:gd name="T0" fmla="*/ 45 w 136"/>
                <a:gd name="T1" fmla="*/ 137 h 137"/>
                <a:gd name="T2" fmla="*/ 136 w 136"/>
                <a:gd name="T3" fmla="*/ 91 h 137"/>
                <a:gd name="T4" fmla="*/ 90 w 136"/>
                <a:gd name="T5" fmla="*/ 0 h 137"/>
                <a:gd name="T6" fmla="*/ 0 w 136"/>
                <a:gd name="T7" fmla="*/ 46 h 137"/>
                <a:gd name="T8" fmla="*/ 45 w 136"/>
                <a:gd name="T9" fmla="*/ 46 h 137"/>
                <a:gd name="T10" fmla="*/ 45 w 136"/>
                <a:gd name="T11" fmla="*/ 137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6" h="137">
                  <a:moveTo>
                    <a:pt x="45" y="137"/>
                  </a:moveTo>
                  <a:lnTo>
                    <a:pt x="136" y="91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45" y="46"/>
                  </a:lnTo>
                  <a:lnTo>
                    <a:pt x="45" y="137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7" name="Freeform 30"/>
            <p:cNvSpPr>
              <a:spLocks/>
            </p:cNvSpPr>
            <p:nvPr/>
          </p:nvSpPr>
          <p:spPr bwMode="auto">
            <a:xfrm rot="15757115" flipH="1">
              <a:off x="4467" y="2187"/>
              <a:ext cx="5" cy="4"/>
            </a:xfrm>
            <a:custGeom>
              <a:avLst/>
              <a:gdLst>
                <a:gd name="T0" fmla="*/ 46 w 91"/>
                <a:gd name="T1" fmla="*/ 91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5 h 91"/>
                <a:gd name="T8" fmla="*/ 46 w 91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1">
                  <a:moveTo>
                    <a:pt x="46" y="91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5"/>
                  </a:lnTo>
                  <a:lnTo>
                    <a:pt x="46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8" name="Freeform 31"/>
            <p:cNvSpPr>
              <a:spLocks/>
            </p:cNvSpPr>
            <p:nvPr/>
          </p:nvSpPr>
          <p:spPr bwMode="auto">
            <a:xfrm rot="15757115" flipH="1">
              <a:off x="4466" y="2185"/>
              <a:ext cx="8" cy="4"/>
            </a:xfrm>
            <a:custGeom>
              <a:avLst/>
              <a:gdLst>
                <a:gd name="T0" fmla="*/ 46 w 136"/>
                <a:gd name="T1" fmla="*/ 91 h 91"/>
                <a:gd name="T2" fmla="*/ 136 w 136"/>
                <a:gd name="T3" fmla="*/ 46 h 91"/>
                <a:gd name="T4" fmla="*/ 90 w 136"/>
                <a:gd name="T5" fmla="*/ 0 h 91"/>
                <a:gd name="T6" fmla="*/ 0 w 136"/>
                <a:gd name="T7" fmla="*/ 46 h 91"/>
                <a:gd name="T8" fmla="*/ 46 w 136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91">
                  <a:moveTo>
                    <a:pt x="46" y="91"/>
                  </a:moveTo>
                  <a:lnTo>
                    <a:pt x="136" y="46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46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9" name="Freeform 32"/>
            <p:cNvSpPr>
              <a:spLocks/>
            </p:cNvSpPr>
            <p:nvPr/>
          </p:nvSpPr>
          <p:spPr bwMode="auto">
            <a:xfrm rot="15757115" flipH="1">
              <a:off x="4471" y="2183"/>
              <a:ext cx="4" cy="4"/>
            </a:xfrm>
            <a:custGeom>
              <a:avLst/>
              <a:gdLst>
                <a:gd name="T0" fmla="*/ 0 w 91"/>
                <a:gd name="T1" fmla="*/ 89 h 89"/>
                <a:gd name="T2" fmla="*/ 91 w 91"/>
                <a:gd name="T3" fmla="*/ 45 h 89"/>
                <a:gd name="T4" fmla="*/ 45 w 91"/>
                <a:gd name="T5" fmla="*/ 0 h 89"/>
                <a:gd name="T6" fmla="*/ 0 w 91"/>
                <a:gd name="T7" fmla="*/ 0 h 89"/>
                <a:gd name="T8" fmla="*/ 0 w 91"/>
                <a:gd name="T9" fmla="*/ 89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89">
                  <a:moveTo>
                    <a:pt x="0" y="89"/>
                  </a:moveTo>
                  <a:lnTo>
                    <a:pt x="91" y="45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0" name="Freeform 33"/>
            <p:cNvSpPr>
              <a:spLocks/>
            </p:cNvSpPr>
            <p:nvPr/>
          </p:nvSpPr>
          <p:spPr bwMode="auto">
            <a:xfrm rot="15757115" flipH="1">
              <a:off x="4469" y="2178"/>
              <a:ext cx="5" cy="4"/>
            </a:xfrm>
            <a:custGeom>
              <a:avLst/>
              <a:gdLst>
                <a:gd name="T0" fmla="*/ 0 w 91"/>
                <a:gd name="T1" fmla="*/ 89 h 89"/>
                <a:gd name="T2" fmla="*/ 46 w 91"/>
                <a:gd name="T3" fmla="*/ 89 h 89"/>
                <a:gd name="T4" fmla="*/ 91 w 91"/>
                <a:gd name="T5" fmla="*/ 89 h 89"/>
                <a:gd name="T6" fmla="*/ 91 w 91"/>
                <a:gd name="T7" fmla="*/ 0 h 89"/>
                <a:gd name="T8" fmla="*/ 0 w 91"/>
                <a:gd name="T9" fmla="*/ 0 h 89"/>
                <a:gd name="T10" fmla="*/ 0 w 91"/>
                <a:gd name="T11" fmla="*/ 89 h 89"/>
                <a:gd name="T12" fmla="*/ 46 w 91"/>
                <a:gd name="T13" fmla="*/ 89 h 89"/>
                <a:gd name="T14" fmla="*/ 0 w 91"/>
                <a:gd name="T15" fmla="*/ 89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89">
                  <a:moveTo>
                    <a:pt x="0" y="89"/>
                  </a:moveTo>
                  <a:lnTo>
                    <a:pt x="46" y="89"/>
                  </a:lnTo>
                  <a:lnTo>
                    <a:pt x="91" y="8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46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1" name="Rectangle 34"/>
            <p:cNvSpPr>
              <a:spLocks noChangeArrowheads="1"/>
            </p:cNvSpPr>
            <p:nvPr/>
          </p:nvSpPr>
          <p:spPr bwMode="auto">
            <a:xfrm rot="15757115" flipH="1">
              <a:off x="4470" y="2175"/>
              <a:ext cx="2" cy="4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802" name="Rectangle 35"/>
            <p:cNvSpPr>
              <a:spLocks noChangeArrowheads="1"/>
            </p:cNvSpPr>
            <p:nvPr/>
          </p:nvSpPr>
          <p:spPr bwMode="auto">
            <a:xfrm rot="15757115" flipH="1">
              <a:off x="4473" y="2167"/>
              <a:ext cx="3" cy="4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803" name="Freeform 36"/>
            <p:cNvSpPr>
              <a:spLocks/>
            </p:cNvSpPr>
            <p:nvPr/>
          </p:nvSpPr>
          <p:spPr bwMode="auto">
            <a:xfrm rot="15757115" flipH="1">
              <a:off x="4468" y="2166"/>
              <a:ext cx="5" cy="4"/>
            </a:xfrm>
            <a:custGeom>
              <a:avLst/>
              <a:gdLst>
                <a:gd name="T0" fmla="*/ 0 w 89"/>
                <a:gd name="T1" fmla="*/ 45 h 89"/>
                <a:gd name="T2" fmla="*/ 45 w 89"/>
                <a:gd name="T3" fmla="*/ 89 h 89"/>
                <a:gd name="T4" fmla="*/ 89 w 89"/>
                <a:gd name="T5" fmla="*/ 89 h 89"/>
                <a:gd name="T6" fmla="*/ 89 w 89"/>
                <a:gd name="T7" fmla="*/ 0 h 89"/>
                <a:gd name="T8" fmla="*/ 45 w 89"/>
                <a:gd name="T9" fmla="*/ 0 h 89"/>
                <a:gd name="T10" fmla="*/ 0 w 89"/>
                <a:gd name="T11" fmla="*/ 45 h 89"/>
                <a:gd name="T12" fmla="*/ 45 w 89"/>
                <a:gd name="T13" fmla="*/ 45 h 89"/>
                <a:gd name="T14" fmla="*/ 45 w 89"/>
                <a:gd name="T15" fmla="*/ 89 h 89"/>
                <a:gd name="T16" fmla="*/ 0 w 89"/>
                <a:gd name="T17" fmla="*/ 45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89">
                  <a:moveTo>
                    <a:pt x="0" y="45"/>
                  </a:moveTo>
                  <a:lnTo>
                    <a:pt x="45" y="89"/>
                  </a:lnTo>
                  <a:lnTo>
                    <a:pt x="89" y="89"/>
                  </a:lnTo>
                  <a:lnTo>
                    <a:pt x="89" y="0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45" y="45"/>
                  </a:lnTo>
                  <a:lnTo>
                    <a:pt x="45" y="89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4" name="Freeform 37"/>
            <p:cNvSpPr>
              <a:spLocks/>
            </p:cNvSpPr>
            <p:nvPr/>
          </p:nvSpPr>
          <p:spPr bwMode="auto">
            <a:xfrm rot="15757115" flipH="1">
              <a:off x="4466" y="2168"/>
              <a:ext cx="4" cy="4"/>
            </a:xfrm>
            <a:custGeom>
              <a:avLst/>
              <a:gdLst>
                <a:gd name="T0" fmla="*/ 0 w 91"/>
                <a:gd name="T1" fmla="*/ 91 h 91"/>
                <a:gd name="T2" fmla="*/ 46 w 91"/>
                <a:gd name="T3" fmla="*/ 91 h 91"/>
                <a:gd name="T4" fmla="*/ 91 w 91"/>
                <a:gd name="T5" fmla="*/ 46 h 91"/>
                <a:gd name="T6" fmla="*/ 91 w 91"/>
                <a:gd name="T7" fmla="*/ 0 h 91"/>
                <a:gd name="T8" fmla="*/ 91 w 91"/>
                <a:gd name="T9" fmla="*/ 46 h 91"/>
                <a:gd name="T10" fmla="*/ 0 w 91"/>
                <a:gd name="T11" fmla="*/ 91 h 91"/>
                <a:gd name="T12" fmla="*/ 46 w 91"/>
                <a:gd name="T13" fmla="*/ 91 h 91"/>
                <a:gd name="T14" fmla="*/ 0 w 91"/>
                <a:gd name="T15" fmla="*/ 91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91">
                  <a:moveTo>
                    <a:pt x="0" y="91"/>
                  </a:moveTo>
                  <a:lnTo>
                    <a:pt x="46" y="91"/>
                  </a:lnTo>
                  <a:lnTo>
                    <a:pt x="91" y="46"/>
                  </a:lnTo>
                  <a:lnTo>
                    <a:pt x="91" y="0"/>
                  </a:lnTo>
                  <a:lnTo>
                    <a:pt x="91" y="46"/>
                  </a:lnTo>
                  <a:lnTo>
                    <a:pt x="0" y="91"/>
                  </a:lnTo>
                  <a:lnTo>
                    <a:pt x="4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5" name="Freeform 38"/>
            <p:cNvSpPr>
              <a:spLocks/>
            </p:cNvSpPr>
            <p:nvPr/>
          </p:nvSpPr>
          <p:spPr bwMode="auto">
            <a:xfrm rot="15757115" flipH="1">
              <a:off x="4465" y="2167"/>
              <a:ext cx="6" cy="4"/>
            </a:xfrm>
            <a:custGeom>
              <a:avLst/>
              <a:gdLst>
                <a:gd name="T0" fmla="*/ 0 w 136"/>
                <a:gd name="T1" fmla="*/ 0 h 91"/>
                <a:gd name="T2" fmla="*/ 45 w 136"/>
                <a:gd name="T3" fmla="*/ 0 h 91"/>
                <a:gd name="T4" fmla="*/ 45 w 136"/>
                <a:gd name="T5" fmla="*/ 91 h 91"/>
                <a:gd name="T6" fmla="*/ 136 w 136"/>
                <a:gd name="T7" fmla="*/ 46 h 91"/>
                <a:gd name="T8" fmla="*/ 91 w 136"/>
                <a:gd name="T9" fmla="*/ 0 h 91"/>
                <a:gd name="T10" fmla="*/ 0 w 136"/>
                <a:gd name="T11" fmla="*/ 0 h 91"/>
                <a:gd name="T12" fmla="*/ 45 w 136"/>
                <a:gd name="T13" fmla="*/ 0 h 91"/>
                <a:gd name="T14" fmla="*/ 0 w 136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6" h="91">
                  <a:moveTo>
                    <a:pt x="0" y="0"/>
                  </a:moveTo>
                  <a:lnTo>
                    <a:pt x="45" y="0"/>
                  </a:lnTo>
                  <a:lnTo>
                    <a:pt x="45" y="91"/>
                  </a:lnTo>
                  <a:lnTo>
                    <a:pt x="136" y="46"/>
                  </a:lnTo>
                  <a:lnTo>
                    <a:pt x="91" y="0"/>
                  </a:lnTo>
                  <a:lnTo>
                    <a:pt x="0" y="0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6" name="Freeform 39"/>
            <p:cNvSpPr>
              <a:spLocks/>
            </p:cNvSpPr>
            <p:nvPr/>
          </p:nvSpPr>
          <p:spPr bwMode="auto">
            <a:xfrm rot="15757115" flipH="1">
              <a:off x="4461" y="2165"/>
              <a:ext cx="4" cy="4"/>
            </a:xfrm>
            <a:custGeom>
              <a:avLst/>
              <a:gdLst>
                <a:gd name="T0" fmla="*/ 0 w 91"/>
                <a:gd name="T1" fmla="*/ 0 h 91"/>
                <a:gd name="T2" fmla="*/ 0 w 91"/>
                <a:gd name="T3" fmla="*/ 46 h 91"/>
                <a:gd name="T4" fmla="*/ 0 w 91"/>
                <a:gd name="T5" fmla="*/ 91 h 91"/>
                <a:gd name="T6" fmla="*/ 91 w 91"/>
                <a:gd name="T7" fmla="*/ 91 h 91"/>
                <a:gd name="T8" fmla="*/ 91 w 91"/>
                <a:gd name="T9" fmla="*/ 0 h 91"/>
                <a:gd name="T10" fmla="*/ 0 w 91"/>
                <a:gd name="T11" fmla="*/ 0 h 91"/>
                <a:gd name="T12" fmla="*/ 0 w 91"/>
                <a:gd name="T13" fmla="*/ 46 h 91"/>
                <a:gd name="T14" fmla="*/ 0 w 91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91">
                  <a:moveTo>
                    <a:pt x="0" y="0"/>
                  </a:moveTo>
                  <a:lnTo>
                    <a:pt x="0" y="46"/>
                  </a:lnTo>
                  <a:lnTo>
                    <a:pt x="0" y="91"/>
                  </a:lnTo>
                  <a:lnTo>
                    <a:pt x="91" y="91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7" name="Rectangle 40"/>
            <p:cNvSpPr>
              <a:spLocks noChangeArrowheads="1"/>
            </p:cNvSpPr>
            <p:nvPr/>
          </p:nvSpPr>
          <p:spPr bwMode="auto">
            <a:xfrm rot="15757115" flipH="1">
              <a:off x="4458" y="2167"/>
              <a:ext cx="4" cy="2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808" name="Freeform 41"/>
            <p:cNvSpPr>
              <a:spLocks/>
            </p:cNvSpPr>
            <p:nvPr/>
          </p:nvSpPr>
          <p:spPr bwMode="auto">
            <a:xfrm rot="15757115" flipH="1">
              <a:off x="4452" y="2165"/>
              <a:ext cx="4" cy="7"/>
            </a:xfrm>
            <a:custGeom>
              <a:avLst/>
              <a:gdLst>
                <a:gd name="T0" fmla="*/ 0 w 91"/>
                <a:gd name="T1" fmla="*/ 0 h 135"/>
                <a:gd name="T2" fmla="*/ 0 w 91"/>
                <a:gd name="T3" fmla="*/ 135 h 135"/>
                <a:gd name="T4" fmla="*/ 91 w 91"/>
                <a:gd name="T5" fmla="*/ 135 h 135"/>
                <a:gd name="T6" fmla="*/ 91 w 91"/>
                <a:gd name="T7" fmla="*/ 45 h 135"/>
                <a:gd name="T8" fmla="*/ 0 w 91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135">
                  <a:moveTo>
                    <a:pt x="0" y="0"/>
                  </a:moveTo>
                  <a:lnTo>
                    <a:pt x="0" y="135"/>
                  </a:lnTo>
                  <a:lnTo>
                    <a:pt x="91" y="135"/>
                  </a:lnTo>
                  <a:lnTo>
                    <a:pt x="91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9" name="Freeform 42"/>
            <p:cNvSpPr>
              <a:spLocks/>
            </p:cNvSpPr>
            <p:nvPr/>
          </p:nvSpPr>
          <p:spPr bwMode="auto">
            <a:xfrm rot="15757115" flipH="1">
              <a:off x="4447" y="2167"/>
              <a:ext cx="6" cy="4"/>
            </a:xfrm>
            <a:custGeom>
              <a:avLst/>
              <a:gdLst>
                <a:gd name="T0" fmla="*/ 45 w 136"/>
                <a:gd name="T1" fmla="*/ 0 h 136"/>
                <a:gd name="T2" fmla="*/ 0 w 136"/>
                <a:gd name="T3" fmla="*/ 91 h 136"/>
                <a:gd name="T4" fmla="*/ 91 w 136"/>
                <a:gd name="T5" fmla="*/ 136 h 136"/>
                <a:gd name="T6" fmla="*/ 136 w 136"/>
                <a:gd name="T7" fmla="*/ 0 h 136"/>
                <a:gd name="T8" fmla="*/ 45 w 136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45" y="0"/>
                  </a:moveTo>
                  <a:lnTo>
                    <a:pt x="0" y="91"/>
                  </a:lnTo>
                  <a:lnTo>
                    <a:pt x="91" y="136"/>
                  </a:lnTo>
                  <a:lnTo>
                    <a:pt x="136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0" name="Freeform 43"/>
            <p:cNvSpPr>
              <a:spLocks/>
            </p:cNvSpPr>
            <p:nvPr/>
          </p:nvSpPr>
          <p:spPr bwMode="auto">
            <a:xfrm rot="15757115" flipH="1">
              <a:off x="4424" y="2203"/>
              <a:ext cx="90" cy="88"/>
            </a:xfrm>
            <a:custGeom>
              <a:avLst/>
              <a:gdLst>
                <a:gd name="T0" fmla="*/ 1810 w 1810"/>
                <a:gd name="T1" fmla="*/ 904 h 1764"/>
                <a:gd name="T2" fmla="*/ 996 w 1810"/>
                <a:gd name="T3" fmla="*/ 1764 h 1764"/>
                <a:gd name="T4" fmla="*/ 0 w 1810"/>
                <a:gd name="T5" fmla="*/ 860 h 1764"/>
                <a:gd name="T6" fmla="*/ 860 w 1810"/>
                <a:gd name="T7" fmla="*/ 0 h 1764"/>
                <a:gd name="T8" fmla="*/ 1810 w 1810"/>
                <a:gd name="T9" fmla="*/ 904 h 17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0" h="1764">
                  <a:moveTo>
                    <a:pt x="1810" y="904"/>
                  </a:moveTo>
                  <a:lnTo>
                    <a:pt x="996" y="1764"/>
                  </a:lnTo>
                  <a:lnTo>
                    <a:pt x="0" y="860"/>
                  </a:lnTo>
                  <a:lnTo>
                    <a:pt x="860" y="0"/>
                  </a:lnTo>
                  <a:lnTo>
                    <a:pt x="1810" y="904"/>
                  </a:lnTo>
                  <a:close/>
                </a:path>
              </a:pathLst>
            </a:custGeom>
            <a:solidFill>
              <a:srgbClr val="CD9A3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1" name="Freeform 44"/>
            <p:cNvSpPr>
              <a:spLocks/>
            </p:cNvSpPr>
            <p:nvPr/>
          </p:nvSpPr>
          <p:spPr bwMode="auto">
            <a:xfrm rot="15757115" flipH="1">
              <a:off x="4470" y="2248"/>
              <a:ext cx="46" cy="49"/>
            </a:xfrm>
            <a:custGeom>
              <a:avLst/>
              <a:gdLst>
                <a:gd name="T0" fmla="*/ 0 w 905"/>
                <a:gd name="T1" fmla="*/ 949 h 995"/>
                <a:gd name="T2" fmla="*/ 45 w 905"/>
                <a:gd name="T3" fmla="*/ 949 h 995"/>
                <a:gd name="T4" fmla="*/ 905 w 905"/>
                <a:gd name="T5" fmla="*/ 44 h 995"/>
                <a:gd name="T6" fmla="*/ 814 w 905"/>
                <a:gd name="T7" fmla="*/ 0 h 995"/>
                <a:gd name="T8" fmla="*/ 0 w 905"/>
                <a:gd name="T9" fmla="*/ 904 h 995"/>
                <a:gd name="T10" fmla="*/ 45 w 905"/>
                <a:gd name="T11" fmla="*/ 904 h 995"/>
                <a:gd name="T12" fmla="*/ 0 w 905"/>
                <a:gd name="T13" fmla="*/ 949 h 995"/>
                <a:gd name="T14" fmla="*/ 45 w 905"/>
                <a:gd name="T15" fmla="*/ 995 h 995"/>
                <a:gd name="T16" fmla="*/ 45 w 905"/>
                <a:gd name="T17" fmla="*/ 949 h 995"/>
                <a:gd name="T18" fmla="*/ 0 w 905"/>
                <a:gd name="T19" fmla="*/ 949 h 9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5" h="995">
                  <a:moveTo>
                    <a:pt x="0" y="949"/>
                  </a:moveTo>
                  <a:lnTo>
                    <a:pt x="45" y="949"/>
                  </a:lnTo>
                  <a:lnTo>
                    <a:pt x="905" y="44"/>
                  </a:lnTo>
                  <a:lnTo>
                    <a:pt x="814" y="0"/>
                  </a:lnTo>
                  <a:lnTo>
                    <a:pt x="0" y="904"/>
                  </a:lnTo>
                  <a:lnTo>
                    <a:pt x="45" y="904"/>
                  </a:lnTo>
                  <a:lnTo>
                    <a:pt x="0" y="949"/>
                  </a:lnTo>
                  <a:lnTo>
                    <a:pt x="45" y="995"/>
                  </a:lnTo>
                  <a:lnTo>
                    <a:pt x="45" y="949"/>
                  </a:lnTo>
                  <a:lnTo>
                    <a:pt x="0" y="94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2" name="Freeform 45"/>
            <p:cNvSpPr>
              <a:spLocks/>
            </p:cNvSpPr>
            <p:nvPr/>
          </p:nvSpPr>
          <p:spPr bwMode="auto">
            <a:xfrm rot="15757115" flipH="1">
              <a:off x="4463" y="2204"/>
              <a:ext cx="52" cy="49"/>
            </a:xfrm>
            <a:custGeom>
              <a:avLst/>
              <a:gdLst>
                <a:gd name="T0" fmla="*/ 45 w 1041"/>
                <a:gd name="T1" fmla="*/ 0 h 949"/>
                <a:gd name="T2" fmla="*/ 45 w 1041"/>
                <a:gd name="T3" fmla="*/ 44 h 949"/>
                <a:gd name="T4" fmla="*/ 996 w 1041"/>
                <a:gd name="T5" fmla="*/ 949 h 949"/>
                <a:gd name="T6" fmla="*/ 1041 w 1041"/>
                <a:gd name="T7" fmla="*/ 904 h 949"/>
                <a:gd name="T8" fmla="*/ 91 w 1041"/>
                <a:gd name="T9" fmla="*/ 0 h 949"/>
                <a:gd name="T10" fmla="*/ 91 w 1041"/>
                <a:gd name="T11" fmla="*/ 44 h 949"/>
                <a:gd name="T12" fmla="*/ 45 w 1041"/>
                <a:gd name="T13" fmla="*/ 0 h 949"/>
                <a:gd name="T14" fmla="*/ 0 w 1041"/>
                <a:gd name="T15" fmla="*/ 0 h 949"/>
                <a:gd name="T16" fmla="*/ 45 w 1041"/>
                <a:gd name="T17" fmla="*/ 44 h 949"/>
                <a:gd name="T18" fmla="*/ 45 w 1041"/>
                <a:gd name="T19" fmla="*/ 0 h 9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1" h="949">
                  <a:moveTo>
                    <a:pt x="45" y="0"/>
                  </a:moveTo>
                  <a:lnTo>
                    <a:pt x="45" y="44"/>
                  </a:lnTo>
                  <a:lnTo>
                    <a:pt x="996" y="949"/>
                  </a:lnTo>
                  <a:lnTo>
                    <a:pt x="1041" y="904"/>
                  </a:lnTo>
                  <a:lnTo>
                    <a:pt x="91" y="0"/>
                  </a:lnTo>
                  <a:lnTo>
                    <a:pt x="91" y="44"/>
                  </a:lnTo>
                  <a:lnTo>
                    <a:pt x="45" y="0"/>
                  </a:lnTo>
                  <a:lnTo>
                    <a:pt x="0" y="0"/>
                  </a:lnTo>
                  <a:lnTo>
                    <a:pt x="45" y="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3" name="Freeform 46"/>
            <p:cNvSpPr>
              <a:spLocks/>
            </p:cNvSpPr>
            <p:nvPr/>
          </p:nvSpPr>
          <p:spPr bwMode="auto">
            <a:xfrm rot="15757115" flipH="1">
              <a:off x="4420" y="2206"/>
              <a:ext cx="44" cy="50"/>
            </a:xfrm>
            <a:custGeom>
              <a:avLst/>
              <a:gdLst>
                <a:gd name="T0" fmla="*/ 860 w 860"/>
                <a:gd name="T1" fmla="*/ 46 h 995"/>
                <a:gd name="T2" fmla="*/ 815 w 860"/>
                <a:gd name="T3" fmla="*/ 46 h 995"/>
                <a:gd name="T4" fmla="*/ 0 w 860"/>
                <a:gd name="T5" fmla="*/ 951 h 995"/>
                <a:gd name="T6" fmla="*/ 46 w 860"/>
                <a:gd name="T7" fmla="*/ 995 h 995"/>
                <a:gd name="T8" fmla="*/ 860 w 860"/>
                <a:gd name="T9" fmla="*/ 91 h 995"/>
                <a:gd name="T10" fmla="*/ 815 w 860"/>
                <a:gd name="T11" fmla="*/ 91 h 995"/>
                <a:gd name="T12" fmla="*/ 860 w 860"/>
                <a:gd name="T13" fmla="*/ 46 h 995"/>
                <a:gd name="T14" fmla="*/ 860 w 860"/>
                <a:gd name="T15" fmla="*/ 0 h 995"/>
                <a:gd name="T16" fmla="*/ 815 w 860"/>
                <a:gd name="T17" fmla="*/ 46 h 995"/>
                <a:gd name="T18" fmla="*/ 860 w 860"/>
                <a:gd name="T19" fmla="*/ 46 h 9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0" h="995">
                  <a:moveTo>
                    <a:pt x="860" y="46"/>
                  </a:moveTo>
                  <a:lnTo>
                    <a:pt x="815" y="46"/>
                  </a:lnTo>
                  <a:lnTo>
                    <a:pt x="0" y="951"/>
                  </a:lnTo>
                  <a:lnTo>
                    <a:pt x="46" y="995"/>
                  </a:lnTo>
                  <a:lnTo>
                    <a:pt x="860" y="91"/>
                  </a:lnTo>
                  <a:lnTo>
                    <a:pt x="815" y="91"/>
                  </a:lnTo>
                  <a:lnTo>
                    <a:pt x="860" y="46"/>
                  </a:lnTo>
                  <a:lnTo>
                    <a:pt x="860" y="0"/>
                  </a:lnTo>
                  <a:lnTo>
                    <a:pt x="815" y="46"/>
                  </a:lnTo>
                  <a:lnTo>
                    <a:pt x="860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4" name="Freeform 47"/>
            <p:cNvSpPr>
              <a:spLocks/>
            </p:cNvSpPr>
            <p:nvPr/>
          </p:nvSpPr>
          <p:spPr bwMode="auto">
            <a:xfrm rot="15757115" flipH="1">
              <a:off x="4424" y="2254"/>
              <a:ext cx="51" cy="47"/>
            </a:xfrm>
            <a:custGeom>
              <a:avLst/>
              <a:gdLst>
                <a:gd name="T0" fmla="*/ 1041 w 1041"/>
                <a:gd name="T1" fmla="*/ 949 h 949"/>
                <a:gd name="T2" fmla="*/ 1041 w 1041"/>
                <a:gd name="T3" fmla="*/ 905 h 949"/>
                <a:gd name="T4" fmla="*/ 45 w 1041"/>
                <a:gd name="T5" fmla="*/ 0 h 949"/>
                <a:gd name="T6" fmla="*/ 0 w 1041"/>
                <a:gd name="T7" fmla="*/ 45 h 949"/>
                <a:gd name="T8" fmla="*/ 950 w 1041"/>
                <a:gd name="T9" fmla="*/ 949 h 949"/>
                <a:gd name="T10" fmla="*/ 950 w 1041"/>
                <a:gd name="T11" fmla="*/ 905 h 949"/>
                <a:gd name="T12" fmla="*/ 1041 w 1041"/>
                <a:gd name="T13" fmla="*/ 949 h 949"/>
                <a:gd name="T14" fmla="*/ 1041 w 1041"/>
                <a:gd name="T15" fmla="*/ 905 h 949"/>
                <a:gd name="T16" fmla="*/ 1041 w 1041"/>
                <a:gd name="T17" fmla="*/ 949 h 9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41" h="949">
                  <a:moveTo>
                    <a:pt x="1041" y="949"/>
                  </a:moveTo>
                  <a:lnTo>
                    <a:pt x="1041" y="905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950" y="949"/>
                  </a:lnTo>
                  <a:lnTo>
                    <a:pt x="950" y="905"/>
                  </a:lnTo>
                  <a:lnTo>
                    <a:pt x="1041" y="949"/>
                  </a:lnTo>
                  <a:lnTo>
                    <a:pt x="1041" y="905"/>
                  </a:lnTo>
                  <a:lnTo>
                    <a:pt x="1041" y="94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5" name="Freeform 48"/>
            <p:cNvSpPr>
              <a:spLocks/>
            </p:cNvSpPr>
            <p:nvPr/>
          </p:nvSpPr>
          <p:spPr bwMode="auto">
            <a:xfrm rot="15757115" flipH="1">
              <a:off x="4478" y="2242"/>
              <a:ext cx="279" cy="265"/>
            </a:xfrm>
            <a:custGeom>
              <a:avLst/>
              <a:gdLst>
                <a:gd name="T0" fmla="*/ 46 w 5566"/>
                <a:gd name="T1" fmla="*/ 949 h 5292"/>
                <a:gd name="T2" fmla="*/ 951 w 5566"/>
                <a:gd name="T3" fmla="*/ 0 h 5292"/>
                <a:gd name="T4" fmla="*/ 996 w 5566"/>
                <a:gd name="T5" fmla="*/ 0 h 5292"/>
                <a:gd name="T6" fmla="*/ 1042 w 5566"/>
                <a:gd name="T7" fmla="*/ 0 h 5292"/>
                <a:gd name="T8" fmla="*/ 1086 w 5566"/>
                <a:gd name="T9" fmla="*/ 0 h 5292"/>
                <a:gd name="T10" fmla="*/ 5566 w 5566"/>
                <a:gd name="T11" fmla="*/ 4206 h 5292"/>
                <a:gd name="T12" fmla="*/ 4525 w 5566"/>
                <a:gd name="T13" fmla="*/ 5292 h 5292"/>
                <a:gd name="T14" fmla="*/ 46 w 5566"/>
                <a:gd name="T15" fmla="*/ 1130 h 5292"/>
                <a:gd name="T16" fmla="*/ 0 w 5566"/>
                <a:gd name="T17" fmla="*/ 1085 h 5292"/>
                <a:gd name="T18" fmla="*/ 0 w 5566"/>
                <a:gd name="T19" fmla="*/ 1040 h 5292"/>
                <a:gd name="T20" fmla="*/ 0 w 5566"/>
                <a:gd name="T21" fmla="*/ 995 h 5292"/>
                <a:gd name="T22" fmla="*/ 46 w 5566"/>
                <a:gd name="T23" fmla="*/ 949 h 5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66" h="5292">
                  <a:moveTo>
                    <a:pt x="46" y="949"/>
                  </a:moveTo>
                  <a:lnTo>
                    <a:pt x="951" y="0"/>
                  </a:lnTo>
                  <a:lnTo>
                    <a:pt x="996" y="0"/>
                  </a:lnTo>
                  <a:lnTo>
                    <a:pt x="1042" y="0"/>
                  </a:lnTo>
                  <a:lnTo>
                    <a:pt x="1086" y="0"/>
                  </a:lnTo>
                  <a:lnTo>
                    <a:pt x="5566" y="4206"/>
                  </a:lnTo>
                  <a:lnTo>
                    <a:pt x="4525" y="5292"/>
                  </a:lnTo>
                  <a:lnTo>
                    <a:pt x="46" y="1130"/>
                  </a:lnTo>
                  <a:lnTo>
                    <a:pt x="0" y="1085"/>
                  </a:lnTo>
                  <a:lnTo>
                    <a:pt x="0" y="1040"/>
                  </a:lnTo>
                  <a:lnTo>
                    <a:pt x="0" y="995"/>
                  </a:lnTo>
                  <a:lnTo>
                    <a:pt x="46" y="94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6" name="Freeform 49"/>
            <p:cNvSpPr>
              <a:spLocks/>
            </p:cNvSpPr>
            <p:nvPr/>
          </p:nvSpPr>
          <p:spPr bwMode="auto">
            <a:xfrm rot="15757115" flipH="1">
              <a:off x="4478" y="2242"/>
              <a:ext cx="279" cy="265"/>
            </a:xfrm>
            <a:custGeom>
              <a:avLst/>
              <a:gdLst>
                <a:gd name="T0" fmla="*/ 46 w 5566"/>
                <a:gd name="T1" fmla="*/ 949 h 5292"/>
                <a:gd name="T2" fmla="*/ 951 w 5566"/>
                <a:gd name="T3" fmla="*/ 0 h 5292"/>
                <a:gd name="T4" fmla="*/ 996 w 5566"/>
                <a:gd name="T5" fmla="*/ 0 h 5292"/>
                <a:gd name="T6" fmla="*/ 1042 w 5566"/>
                <a:gd name="T7" fmla="*/ 0 h 5292"/>
                <a:gd name="T8" fmla="*/ 1086 w 5566"/>
                <a:gd name="T9" fmla="*/ 0 h 5292"/>
                <a:gd name="T10" fmla="*/ 5566 w 5566"/>
                <a:gd name="T11" fmla="*/ 4206 h 5292"/>
                <a:gd name="T12" fmla="*/ 4525 w 5566"/>
                <a:gd name="T13" fmla="*/ 5292 h 5292"/>
                <a:gd name="T14" fmla="*/ 46 w 5566"/>
                <a:gd name="T15" fmla="*/ 1130 h 5292"/>
                <a:gd name="T16" fmla="*/ 0 w 5566"/>
                <a:gd name="T17" fmla="*/ 1085 h 5292"/>
                <a:gd name="T18" fmla="*/ 0 w 5566"/>
                <a:gd name="T19" fmla="*/ 1040 h 5292"/>
                <a:gd name="T20" fmla="*/ 0 w 5566"/>
                <a:gd name="T21" fmla="*/ 995 h 5292"/>
                <a:gd name="T22" fmla="*/ 46 w 5566"/>
                <a:gd name="T23" fmla="*/ 949 h 5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66" h="5292">
                  <a:moveTo>
                    <a:pt x="46" y="949"/>
                  </a:moveTo>
                  <a:lnTo>
                    <a:pt x="951" y="0"/>
                  </a:lnTo>
                  <a:lnTo>
                    <a:pt x="996" y="0"/>
                  </a:lnTo>
                  <a:lnTo>
                    <a:pt x="1042" y="0"/>
                  </a:lnTo>
                  <a:lnTo>
                    <a:pt x="1086" y="0"/>
                  </a:lnTo>
                  <a:lnTo>
                    <a:pt x="5566" y="4206"/>
                  </a:lnTo>
                  <a:lnTo>
                    <a:pt x="4525" y="5292"/>
                  </a:lnTo>
                  <a:lnTo>
                    <a:pt x="46" y="1130"/>
                  </a:lnTo>
                  <a:lnTo>
                    <a:pt x="0" y="1085"/>
                  </a:lnTo>
                  <a:lnTo>
                    <a:pt x="0" y="1040"/>
                  </a:lnTo>
                  <a:lnTo>
                    <a:pt x="0" y="995"/>
                  </a:lnTo>
                  <a:lnTo>
                    <a:pt x="46" y="949"/>
                  </a:lnTo>
                </a:path>
              </a:pathLst>
            </a:custGeom>
            <a:noFill/>
            <a:ln w="0">
              <a:solidFill>
                <a:srgbClr val="242729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7" name="Freeform 50"/>
            <p:cNvSpPr>
              <a:spLocks/>
            </p:cNvSpPr>
            <p:nvPr/>
          </p:nvSpPr>
          <p:spPr bwMode="auto">
            <a:xfrm rot="15757115" flipH="1">
              <a:off x="4403" y="2194"/>
              <a:ext cx="48" cy="50"/>
            </a:xfrm>
            <a:custGeom>
              <a:avLst/>
              <a:gdLst>
                <a:gd name="T0" fmla="*/ 362 w 951"/>
                <a:gd name="T1" fmla="*/ 407 h 996"/>
                <a:gd name="T2" fmla="*/ 499 w 951"/>
                <a:gd name="T3" fmla="*/ 317 h 996"/>
                <a:gd name="T4" fmla="*/ 588 w 951"/>
                <a:gd name="T5" fmla="*/ 226 h 996"/>
                <a:gd name="T6" fmla="*/ 679 w 951"/>
                <a:gd name="T7" fmla="*/ 181 h 996"/>
                <a:gd name="T8" fmla="*/ 725 w 951"/>
                <a:gd name="T9" fmla="*/ 91 h 996"/>
                <a:gd name="T10" fmla="*/ 815 w 951"/>
                <a:gd name="T11" fmla="*/ 45 h 996"/>
                <a:gd name="T12" fmla="*/ 861 w 951"/>
                <a:gd name="T13" fmla="*/ 45 h 996"/>
                <a:gd name="T14" fmla="*/ 905 w 951"/>
                <a:gd name="T15" fmla="*/ 0 h 996"/>
                <a:gd name="T16" fmla="*/ 951 w 951"/>
                <a:gd name="T17" fmla="*/ 45 h 996"/>
                <a:gd name="T18" fmla="*/ 951 w 951"/>
                <a:gd name="T19" fmla="*/ 91 h 996"/>
                <a:gd name="T20" fmla="*/ 951 w 951"/>
                <a:gd name="T21" fmla="*/ 181 h 996"/>
                <a:gd name="T22" fmla="*/ 905 w 951"/>
                <a:gd name="T23" fmla="*/ 226 h 996"/>
                <a:gd name="T24" fmla="*/ 861 w 951"/>
                <a:gd name="T25" fmla="*/ 317 h 996"/>
                <a:gd name="T26" fmla="*/ 770 w 951"/>
                <a:gd name="T27" fmla="*/ 407 h 996"/>
                <a:gd name="T28" fmla="*/ 679 w 951"/>
                <a:gd name="T29" fmla="*/ 497 h 996"/>
                <a:gd name="T30" fmla="*/ 588 w 951"/>
                <a:gd name="T31" fmla="*/ 633 h 996"/>
                <a:gd name="T32" fmla="*/ 499 w 951"/>
                <a:gd name="T33" fmla="*/ 724 h 996"/>
                <a:gd name="T34" fmla="*/ 408 w 951"/>
                <a:gd name="T35" fmla="*/ 814 h 996"/>
                <a:gd name="T36" fmla="*/ 317 w 951"/>
                <a:gd name="T37" fmla="*/ 859 h 996"/>
                <a:gd name="T38" fmla="*/ 227 w 951"/>
                <a:gd name="T39" fmla="*/ 950 h 996"/>
                <a:gd name="T40" fmla="*/ 182 w 951"/>
                <a:gd name="T41" fmla="*/ 996 h 996"/>
                <a:gd name="T42" fmla="*/ 91 w 951"/>
                <a:gd name="T43" fmla="*/ 996 h 996"/>
                <a:gd name="T44" fmla="*/ 46 w 951"/>
                <a:gd name="T45" fmla="*/ 996 h 996"/>
                <a:gd name="T46" fmla="*/ 0 w 951"/>
                <a:gd name="T47" fmla="*/ 996 h 996"/>
                <a:gd name="T48" fmla="*/ 46 w 951"/>
                <a:gd name="T49" fmla="*/ 950 h 996"/>
                <a:gd name="T50" fmla="*/ 46 w 951"/>
                <a:gd name="T51" fmla="*/ 859 h 996"/>
                <a:gd name="T52" fmla="*/ 91 w 951"/>
                <a:gd name="T53" fmla="*/ 769 h 996"/>
                <a:gd name="T54" fmla="*/ 136 w 951"/>
                <a:gd name="T55" fmla="*/ 724 h 996"/>
                <a:gd name="T56" fmla="*/ 227 w 951"/>
                <a:gd name="T57" fmla="*/ 633 h 996"/>
                <a:gd name="T58" fmla="*/ 273 w 951"/>
                <a:gd name="T59" fmla="*/ 497 h 996"/>
                <a:gd name="T60" fmla="*/ 362 w 951"/>
                <a:gd name="T61" fmla="*/ 407 h 99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51" h="996">
                  <a:moveTo>
                    <a:pt x="362" y="407"/>
                  </a:moveTo>
                  <a:lnTo>
                    <a:pt x="499" y="317"/>
                  </a:lnTo>
                  <a:lnTo>
                    <a:pt x="588" y="226"/>
                  </a:lnTo>
                  <a:lnTo>
                    <a:pt x="679" y="181"/>
                  </a:lnTo>
                  <a:lnTo>
                    <a:pt x="725" y="91"/>
                  </a:lnTo>
                  <a:lnTo>
                    <a:pt x="815" y="45"/>
                  </a:lnTo>
                  <a:lnTo>
                    <a:pt x="861" y="45"/>
                  </a:lnTo>
                  <a:lnTo>
                    <a:pt x="905" y="0"/>
                  </a:lnTo>
                  <a:lnTo>
                    <a:pt x="951" y="45"/>
                  </a:lnTo>
                  <a:lnTo>
                    <a:pt x="951" y="91"/>
                  </a:lnTo>
                  <a:lnTo>
                    <a:pt x="951" y="181"/>
                  </a:lnTo>
                  <a:lnTo>
                    <a:pt x="905" y="226"/>
                  </a:lnTo>
                  <a:lnTo>
                    <a:pt x="861" y="317"/>
                  </a:lnTo>
                  <a:lnTo>
                    <a:pt x="770" y="407"/>
                  </a:lnTo>
                  <a:lnTo>
                    <a:pt x="679" y="497"/>
                  </a:lnTo>
                  <a:lnTo>
                    <a:pt x="588" y="633"/>
                  </a:lnTo>
                  <a:lnTo>
                    <a:pt x="499" y="724"/>
                  </a:lnTo>
                  <a:lnTo>
                    <a:pt x="408" y="814"/>
                  </a:lnTo>
                  <a:lnTo>
                    <a:pt x="317" y="859"/>
                  </a:lnTo>
                  <a:lnTo>
                    <a:pt x="227" y="950"/>
                  </a:lnTo>
                  <a:lnTo>
                    <a:pt x="182" y="996"/>
                  </a:lnTo>
                  <a:lnTo>
                    <a:pt x="91" y="996"/>
                  </a:lnTo>
                  <a:lnTo>
                    <a:pt x="46" y="996"/>
                  </a:lnTo>
                  <a:lnTo>
                    <a:pt x="0" y="996"/>
                  </a:lnTo>
                  <a:lnTo>
                    <a:pt x="46" y="950"/>
                  </a:lnTo>
                  <a:lnTo>
                    <a:pt x="46" y="859"/>
                  </a:lnTo>
                  <a:lnTo>
                    <a:pt x="91" y="769"/>
                  </a:lnTo>
                  <a:lnTo>
                    <a:pt x="136" y="724"/>
                  </a:lnTo>
                  <a:lnTo>
                    <a:pt x="227" y="633"/>
                  </a:lnTo>
                  <a:lnTo>
                    <a:pt x="273" y="497"/>
                  </a:lnTo>
                  <a:lnTo>
                    <a:pt x="362" y="4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8" name="Freeform 51"/>
            <p:cNvSpPr>
              <a:spLocks/>
            </p:cNvSpPr>
            <p:nvPr/>
          </p:nvSpPr>
          <p:spPr bwMode="auto">
            <a:xfrm rot="15757115" flipH="1">
              <a:off x="4453" y="2212"/>
              <a:ext cx="57" cy="56"/>
            </a:xfrm>
            <a:custGeom>
              <a:avLst/>
              <a:gdLst>
                <a:gd name="T0" fmla="*/ 1176 w 1176"/>
                <a:gd name="T1" fmla="*/ 904 h 1131"/>
                <a:gd name="T2" fmla="*/ 950 w 1176"/>
                <a:gd name="T3" fmla="*/ 1131 h 1131"/>
                <a:gd name="T4" fmla="*/ 0 w 1176"/>
                <a:gd name="T5" fmla="*/ 226 h 1131"/>
                <a:gd name="T6" fmla="*/ 180 w 1176"/>
                <a:gd name="T7" fmla="*/ 0 h 1131"/>
                <a:gd name="T8" fmla="*/ 1176 w 1176"/>
                <a:gd name="T9" fmla="*/ 904 h 1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1131">
                  <a:moveTo>
                    <a:pt x="1176" y="904"/>
                  </a:moveTo>
                  <a:lnTo>
                    <a:pt x="950" y="1131"/>
                  </a:lnTo>
                  <a:lnTo>
                    <a:pt x="0" y="226"/>
                  </a:lnTo>
                  <a:lnTo>
                    <a:pt x="180" y="0"/>
                  </a:lnTo>
                  <a:lnTo>
                    <a:pt x="1176" y="9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9" name="Freeform 52"/>
            <p:cNvSpPr>
              <a:spLocks/>
            </p:cNvSpPr>
            <p:nvPr/>
          </p:nvSpPr>
          <p:spPr bwMode="auto">
            <a:xfrm rot="15757115" flipH="1">
              <a:off x="4428" y="2246"/>
              <a:ext cx="54" cy="49"/>
            </a:xfrm>
            <a:custGeom>
              <a:avLst/>
              <a:gdLst>
                <a:gd name="T0" fmla="*/ 1086 w 1086"/>
                <a:gd name="T1" fmla="*/ 950 h 1041"/>
                <a:gd name="T2" fmla="*/ 996 w 1086"/>
                <a:gd name="T3" fmla="*/ 1041 h 1041"/>
                <a:gd name="T4" fmla="*/ 0 w 1086"/>
                <a:gd name="T5" fmla="*/ 90 h 1041"/>
                <a:gd name="T6" fmla="*/ 91 w 1086"/>
                <a:gd name="T7" fmla="*/ 0 h 1041"/>
                <a:gd name="T8" fmla="*/ 1086 w 1086"/>
                <a:gd name="T9" fmla="*/ 95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1041">
                  <a:moveTo>
                    <a:pt x="1086" y="950"/>
                  </a:moveTo>
                  <a:lnTo>
                    <a:pt x="996" y="1041"/>
                  </a:lnTo>
                  <a:lnTo>
                    <a:pt x="0" y="90"/>
                  </a:lnTo>
                  <a:lnTo>
                    <a:pt x="91" y="0"/>
                  </a:lnTo>
                  <a:lnTo>
                    <a:pt x="1086" y="95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0" name="Freeform 53"/>
            <p:cNvSpPr>
              <a:spLocks/>
            </p:cNvSpPr>
            <p:nvPr/>
          </p:nvSpPr>
          <p:spPr bwMode="auto">
            <a:xfrm rot="15757115" flipH="1">
              <a:off x="4428" y="2246"/>
              <a:ext cx="54" cy="49"/>
            </a:xfrm>
            <a:custGeom>
              <a:avLst/>
              <a:gdLst>
                <a:gd name="T0" fmla="*/ 1086 w 1086"/>
                <a:gd name="T1" fmla="*/ 950 h 1041"/>
                <a:gd name="T2" fmla="*/ 996 w 1086"/>
                <a:gd name="T3" fmla="*/ 1041 h 1041"/>
                <a:gd name="T4" fmla="*/ 0 w 1086"/>
                <a:gd name="T5" fmla="*/ 90 h 1041"/>
                <a:gd name="T6" fmla="*/ 91 w 1086"/>
                <a:gd name="T7" fmla="*/ 0 h 1041"/>
                <a:gd name="T8" fmla="*/ 1086 w 1086"/>
                <a:gd name="T9" fmla="*/ 95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1041">
                  <a:moveTo>
                    <a:pt x="1086" y="950"/>
                  </a:moveTo>
                  <a:lnTo>
                    <a:pt x="996" y="1041"/>
                  </a:lnTo>
                  <a:lnTo>
                    <a:pt x="0" y="90"/>
                  </a:lnTo>
                  <a:lnTo>
                    <a:pt x="91" y="0"/>
                  </a:lnTo>
                  <a:lnTo>
                    <a:pt x="1086" y="950"/>
                  </a:lnTo>
                </a:path>
              </a:pathLst>
            </a:custGeom>
            <a:noFill/>
            <a:ln w="0">
              <a:solidFill>
                <a:srgbClr val="242729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1" name="Line 54"/>
            <p:cNvSpPr>
              <a:spLocks noChangeShapeType="1"/>
            </p:cNvSpPr>
            <p:nvPr/>
          </p:nvSpPr>
          <p:spPr bwMode="auto">
            <a:xfrm rot="15757115" flipH="1">
              <a:off x="4530" y="2240"/>
              <a:ext cx="219" cy="211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2" name="Line 55"/>
            <p:cNvSpPr>
              <a:spLocks noChangeShapeType="1"/>
            </p:cNvSpPr>
            <p:nvPr/>
          </p:nvSpPr>
          <p:spPr bwMode="auto">
            <a:xfrm rot="15757115" flipH="1">
              <a:off x="4483" y="2294"/>
              <a:ext cx="221" cy="206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3" name="Line 56"/>
            <p:cNvSpPr>
              <a:spLocks noChangeShapeType="1"/>
            </p:cNvSpPr>
            <p:nvPr/>
          </p:nvSpPr>
          <p:spPr bwMode="auto">
            <a:xfrm rot="15757115" flipH="1">
              <a:off x="4524" y="2251"/>
              <a:ext cx="222" cy="209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4" name="Line 57"/>
            <p:cNvSpPr>
              <a:spLocks noChangeShapeType="1"/>
            </p:cNvSpPr>
            <p:nvPr/>
          </p:nvSpPr>
          <p:spPr bwMode="auto">
            <a:xfrm rot="15757115" flipH="1">
              <a:off x="4490" y="2291"/>
              <a:ext cx="221" cy="208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5" name="Line 58"/>
            <p:cNvSpPr>
              <a:spLocks noChangeShapeType="1"/>
            </p:cNvSpPr>
            <p:nvPr/>
          </p:nvSpPr>
          <p:spPr bwMode="auto">
            <a:xfrm rot="15757115" flipH="1">
              <a:off x="4516" y="2259"/>
              <a:ext cx="221" cy="209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6" name="Line 59"/>
            <p:cNvSpPr>
              <a:spLocks noChangeShapeType="1"/>
            </p:cNvSpPr>
            <p:nvPr/>
          </p:nvSpPr>
          <p:spPr bwMode="auto">
            <a:xfrm rot="15757115" flipH="1">
              <a:off x="4499" y="2277"/>
              <a:ext cx="221" cy="208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7" name="Line 60"/>
            <p:cNvSpPr>
              <a:spLocks noChangeShapeType="1"/>
            </p:cNvSpPr>
            <p:nvPr/>
          </p:nvSpPr>
          <p:spPr bwMode="auto">
            <a:xfrm rot="15757115" flipH="1">
              <a:off x="4508" y="2271"/>
              <a:ext cx="222" cy="209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8" name="Freeform 61"/>
            <p:cNvSpPr>
              <a:spLocks/>
            </p:cNvSpPr>
            <p:nvPr/>
          </p:nvSpPr>
          <p:spPr bwMode="auto">
            <a:xfrm rot="15757115" flipH="1">
              <a:off x="4702" y="2433"/>
              <a:ext cx="107" cy="111"/>
            </a:xfrm>
            <a:custGeom>
              <a:avLst/>
              <a:gdLst>
                <a:gd name="T0" fmla="*/ 588 w 2127"/>
                <a:gd name="T1" fmla="*/ 678 h 2216"/>
                <a:gd name="T2" fmla="*/ 679 w 2127"/>
                <a:gd name="T3" fmla="*/ 587 h 2216"/>
                <a:gd name="T4" fmla="*/ 815 w 2127"/>
                <a:gd name="T5" fmla="*/ 497 h 2216"/>
                <a:gd name="T6" fmla="*/ 905 w 2127"/>
                <a:gd name="T7" fmla="*/ 407 h 2216"/>
                <a:gd name="T8" fmla="*/ 996 w 2127"/>
                <a:gd name="T9" fmla="*/ 316 h 2216"/>
                <a:gd name="T10" fmla="*/ 1086 w 2127"/>
                <a:gd name="T11" fmla="*/ 226 h 2216"/>
                <a:gd name="T12" fmla="*/ 1222 w 2127"/>
                <a:gd name="T13" fmla="*/ 181 h 2216"/>
                <a:gd name="T14" fmla="*/ 1312 w 2127"/>
                <a:gd name="T15" fmla="*/ 135 h 2216"/>
                <a:gd name="T16" fmla="*/ 1403 w 2127"/>
                <a:gd name="T17" fmla="*/ 90 h 2216"/>
                <a:gd name="T18" fmla="*/ 1493 w 2127"/>
                <a:gd name="T19" fmla="*/ 44 h 2216"/>
                <a:gd name="T20" fmla="*/ 1584 w 2127"/>
                <a:gd name="T21" fmla="*/ 44 h 2216"/>
                <a:gd name="T22" fmla="*/ 1675 w 2127"/>
                <a:gd name="T23" fmla="*/ 0 h 2216"/>
                <a:gd name="T24" fmla="*/ 1764 w 2127"/>
                <a:gd name="T25" fmla="*/ 0 h 2216"/>
                <a:gd name="T26" fmla="*/ 1855 w 2127"/>
                <a:gd name="T27" fmla="*/ 44 h 2216"/>
                <a:gd name="T28" fmla="*/ 1901 w 2127"/>
                <a:gd name="T29" fmla="*/ 44 h 2216"/>
                <a:gd name="T30" fmla="*/ 1946 w 2127"/>
                <a:gd name="T31" fmla="*/ 90 h 2216"/>
                <a:gd name="T32" fmla="*/ 2036 w 2127"/>
                <a:gd name="T33" fmla="*/ 90 h 2216"/>
                <a:gd name="T34" fmla="*/ 2081 w 2127"/>
                <a:gd name="T35" fmla="*/ 226 h 2216"/>
                <a:gd name="T36" fmla="*/ 2127 w 2127"/>
                <a:gd name="T37" fmla="*/ 361 h 2216"/>
                <a:gd name="T38" fmla="*/ 2127 w 2127"/>
                <a:gd name="T39" fmla="*/ 543 h 2216"/>
                <a:gd name="T40" fmla="*/ 2081 w 2127"/>
                <a:gd name="T41" fmla="*/ 723 h 2216"/>
                <a:gd name="T42" fmla="*/ 1991 w 2127"/>
                <a:gd name="T43" fmla="*/ 904 h 2216"/>
                <a:gd name="T44" fmla="*/ 1855 w 2127"/>
                <a:gd name="T45" fmla="*/ 1130 h 2216"/>
                <a:gd name="T46" fmla="*/ 1720 w 2127"/>
                <a:gd name="T47" fmla="*/ 1356 h 2216"/>
                <a:gd name="T48" fmla="*/ 1538 w 2127"/>
                <a:gd name="T49" fmla="*/ 1538 h 2216"/>
                <a:gd name="T50" fmla="*/ 1448 w 2127"/>
                <a:gd name="T51" fmla="*/ 1673 h 2216"/>
                <a:gd name="T52" fmla="*/ 1358 w 2127"/>
                <a:gd name="T53" fmla="*/ 1764 h 2216"/>
                <a:gd name="T54" fmla="*/ 1267 w 2127"/>
                <a:gd name="T55" fmla="*/ 1854 h 2216"/>
                <a:gd name="T56" fmla="*/ 1132 w 2127"/>
                <a:gd name="T57" fmla="*/ 1899 h 2216"/>
                <a:gd name="T58" fmla="*/ 1041 w 2127"/>
                <a:gd name="T59" fmla="*/ 1990 h 2216"/>
                <a:gd name="T60" fmla="*/ 950 w 2127"/>
                <a:gd name="T61" fmla="*/ 2035 h 2216"/>
                <a:gd name="T62" fmla="*/ 859 w 2127"/>
                <a:gd name="T63" fmla="*/ 2080 h 2216"/>
                <a:gd name="T64" fmla="*/ 724 w 2127"/>
                <a:gd name="T65" fmla="*/ 2126 h 2216"/>
                <a:gd name="T66" fmla="*/ 633 w 2127"/>
                <a:gd name="T67" fmla="*/ 2170 h 2216"/>
                <a:gd name="T68" fmla="*/ 544 w 2127"/>
                <a:gd name="T69" fmla="*/ 2216 h 2216"/>
                <a:gd name="T70" fmla="*/ 453 w 2127"/>
                <a:gd name="T71" fmla="*/ 2216 h 2216"/>
                <a:gd name="T72" fmla="*/ 407 w 2127"/>
                <a:gd name="T73" fmla="*/ 2216 h 2216"/>
                <a:gd name="T74" fmla="*/ 317 w 2127"/>
                <a:gd name="T75" fmla="*/ 2216 h 2216"/>
                <a:gd name="T76" fmla="*/ 227 w 2127"/>
                <a:gd name="T77" fmla="*/ 2170 h 2216"/>
                <a:gd name="T78" fmla="*/ 181 w 2127"/>
                <a:gd name="T79" fmla="*/ 2170 h 2216"/>
                <a:gd name="T80" fmla="*/ 136 w 2127"/>
                <a:gd name="T81" fmla="*/ 2126 h 2216"/>
                <a:gd name="T82" fmla="*/ 45 w 2127"/>
                <a:gd name="T83" fmla="*/ 1990 h 2216"/>
                <a:gd name="T84" fmla="*/ 0 w 2127"/>
                <a:gd name="T85" fmla="*/ 1854 h 2216"/>
                <a:gd name="T86" fmla="*/ 45 w 2127"/>
                <a:gd name="T87" fmla="*/ 1718 h 2216"/>
                <a:gd name="T88" fmla="*/ 45 w 2127"/>
                <a:gd name="T89" fmla="*/ 1492 h 2216"/>
                <a:gd name="T90" fmla="*/ 136 w 2127"/>
                <a:gd name="T91" fmla="*/ 1312 h 2216"/>
                <a:gd name="T92" fmla="*/ 271 w 2127"/>
                <a:gd name="T93" fmla="*/ 1085 h 2216"/>
                <a:gd name="T94" fmla="*/ 407 w 2127"/>
                <a:gd name="T95" fmla="*/ 859 h 2216"/>
                <a:gd name="T96" fmla="*/ 588 w 2127"/>
                <a:gd name="T97" fmla="*/ 678 h 2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27" h="2216">
                  <a:moveTo>
                    <a:pt x="588" y="678"/>
                  </a:moveTo>
                  <a:lnTo>
                    <a:pt x="679" y="587"/>
                  </a:lnTo>
                  <a:lnTo>
                    <a:pt x="815" y="497"/>
                  </a:lnTo>
                  <a:lnTo>
                    <a:pt x="905" y="407"/>
                  </a:lnTo>
                  <a:lnTo>
                    <a:pt x="996" y="316"/>
                  </a:lnTo>
                  <a:lnTo>
                    <a:pt x="1086" y="226"/>
                  </a:lnTo>
                  <a:lnTo>
                    <a:pt x="1222" y="181"/>
                  </a:lnTo>
                  <a:lnTo>
                    <a:pt x="1312" y="135"/>
                  </a:lnTo>
                  <a:lnTo>
                    <a:pt x="1403" y="90"/>
                  </a:lnTo>
                  <a:lnTo>
                    <a:pt x="1493" y="44"/>
                  </a:lnTo>
                  <a:lnTo>
                    <a:pt x="1584" y="44"/>
                  </a:lnTo>
                  <a:lnTo>
                    <a:pt x="1675" y="0"/>
                  </a:lnTo>
                  <a:lnTo>
                    <a:pt x="1764" y="0"/>
                  </a:lnTo>
                  <a:lnTo>
                    <a:pt x="1855" y="44"/>
                  </a:lnTo>
                  <a:lnTo>
                    <a:pt x="1901" y="44"/>
                  </a:lnTo>
                  <a:lnTo>
                    <a:pt x="1946" y="90"/>
                  </a:lnTo>
                  <a:lnTo>
                    <a:pt x="2036" y="90"/>
                  </a:lnTo>
                  <a:lnTo>
                    <a:pt x="2081" y="226"/>
                  </a:lnTo>
                  <a:lnTo>
                    <a:pt x="2127" y="361"/>
                  </a:lnTo>
                  <a:lnTo>
                    <a:pt x="2127" y="543"/>
                  </a:lnTo>
                  <a:lnTo>
                    <a:pt x="2081" y="723"/>
                  </a:lnTo>
                  <a:lnTo>
                    <a:pt x="1991" y="904"/>
                  </a:lnTo>
                  <a:lnTo>
                    <a:pt x="1855" y="1130"/>
                  </a:lnTo>
                  <a:lnTo>
                    <a:pt x="1720" y="1356"/>
                  </a:lnTo>
                  <a:lnTo>
                    <a:pt x="1538" y="1538"/>
                  </a:lnTo>
                  <a:lnTo>
                    <a:pt x="1448" y="1673"/>
                  </a:lnTo>
                  <a:lnTo>
                    <a:pt x="1358" y="1764"/>
                  </a:lnTo>
                  <a:lnTo>
                    <a:pt x="1267" y="1854"/>
                  </a:lnTo>
                  <a:lnTo>
                    <a:pt x="1132" y="1899"/>
                  </a:lnTo>
                  <a:lnTo>
                    <a:pt x="1041" y="1990"/>
                  </a:lnTo>
                  <a:lnTo>
                    <a:pt x="950" y="2035"/>
                  </a:lnTo>
                  <a:lnTo>
                    <a:pt x="859" y="2080"/>
                  </a:lnTo>
                  <a:lnTo>
                    <a:pt x="724" y="2126"/>
                  </a:lnTo>
                  <a:lnTo>
                    <a:pt x="633" y="2170"/>
                  </a:lnTo>
                  <a:lnTo>
                    <a:pt x="544" y="2216"/>
                  </a:lnTo>
                  <a:lnTo>
                    <a:pt x="453" y="2216"/>
                  </a:lnTo>
                  <a:lnTo>
                    <a:pt x="407" y="2216"/>
                  </a:lnTo>
                  <a:lnTo>
                    <a:pt x="317" y="2216"/>
                  </a:lnTo>
                  <a:lnTo>
                    <a:pt x="227" y="2170"/>
                  </a:lnTo>
                  <a:lnTo>
                    <a:pt x="181" y="2170"/>
                  </a:lnTo>
                  <a:lnTo>
                    <a:pt x="136" y="2126"/>
                  </a:lnTo>
                  <a:lnTo>
                    <a:pt x="45" y="1990"/>
                  </a:lnTo>
                  <a:lnTo>
                    <a:pt x="0" y="1854"/>
                  </a:lnTo>
                  <a:lnTo>
                    <a:pt x="45" y="1718"/>
                  </a:lnTo>
                  <a:lnTo>
                    <a:pt x="45" y="1492"/>
                  </a:lnTo>
                  <a:lnTo>
                    <a:pt x="136" y="1312"/>
                  </a:lnTo>
                  <a:lnTo>
                    <a:pt x="271" y="1085"/>
                  </a:lnTo>
                  <a:lnTo>
                    <a:pt x="407" y="859"/>
                  </a:lnTo>
                  <a:lnTo>
                    <a:pt x="588" y="678"/>
                  </a:lnTo>
                  <a:close/>
                </a:path>
              </a:pathLst>
            </a:custGeom>
            <a:solidFill>
              <a:srgbClr val="CD9A3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9" name="Freeform 62"/>
            <p:cNvSpPr>
              <a:spLocks/>
            </p:cNvSpPr>
            <p:nvPr/>
          </p:nvSpPr>
          <p:spPr bwMode="auto">
            <a:xfrm rot="15757115" flipH="1">
              <a:off x="4722" y="2463"/>
              <a:ext cx="8" cy="6"/>
            </a:xfrm>
            <a:custGeom>
              <a:avLst/>
              <a:gdLst>
                <a:gd name="T0" fmla="*/ 91 w 136"/>
                <a:gd name="T1" fmla="*/ 0 h 135"/>
                <a:gd name="T2" fmla="*/ 0 w 136"/>
                <a:gd name="T3" fmla="*/ 90 h 135"/>
                <a:gd name="T4" fmla="*/ 45 w 136"/>
                <a:gd name="T5" fmla="*/ 135 h 135"/>
                <a:gd name="T6" fmla="*/ 136 w 136"/>
                <a:gd name="T7" fmla="*/ 44 h 135"/>
                <a:gd name="T8" fmla="*/ 91 w 136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91" y="0"/>
                  </a:moveTo>
                  <a:lnTo>
                    <a:pt x="0" y="90"/>
                  </a:lnTo>
                  <a:lnTo>
                    <a:pt x="45" y="135"/>
                  </a:lnTo>
                  <a:lnTo>
                    <a:pt x="136" y="4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0" name="Freeform 63"/>
            <p:cNvSpPr>
              <a:spLocks/>
            </p:cNvSpPr>
            <p:nvPr/>
          </p:nvSpPr>
          <p:spPr bwMode="auto">
            <a:xfrm rot="15757115" flipH="1">
              <a:off x="4720" y="2471"/>
              <a:ext cx="7" cy="7"/>
            </a:xfrm>
            <a:custGeom>
              <a:avLst/>
              <a:gdLst>
                <a:gd name="T0" fmla="*/ 91 w 136"/>
                <a:gd name="T1" fmla="*/ 0 h 135"/>
                <a:gd name="T2" fmla="*/ 0 w 136"/>
                <a:gd name="T3" fmla="*/ 91 h 135"/>
                <a:gd name="T4" fmla="*/ 45 w 136"/>
                <a:gd name="T5" fmla="*/ 135 h 135"/>
                <a:gd name="T6" fmla="*/ 136 w 136"/>
                <a:gd name="T7" fmla="*/ 45 h 135"/>
                <a:gd name="T8" fmla="*/ 91 w 136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91" y="0"/>
                  </a:moveTo>
                  <a:lnTo>
                    <a:pt x="0" y="91"/>
                  </a:lnTo>
                  <a:lnTo>
                    <a:pt x="45" y="135"/>
                  </a:lnTo>
                  <a:lnTo>
                    <a:pt x="136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1" name="Freeform 64"/>
            <p:cNvSpPr>
              <a:spLocks/>
            </p:cNvSpPr>
            <p:nvPr/>
          </p:nvSpPr>
          <p:spPr bwMode="auto">
            <a:xfrm rot="15757115" flipH="1">
              <a:off x="4716" y="2476"/>
              <a:ext cx="8" cy="4"/>
            </a:xfrm>
            <a:custGeom>
              <a:avLst/>
              <a:gdLst>
                <a:gd name="T0" fmla="*/ 89 w 135"/>
                <a:gd name="T1" fmla="*/ 0 h 136"/>
                <a:gd name="T2" fmla="*/ 0 w 135"/>
                <a:gd name="T3" fmla="*/ 91 h 136"/>
                <a:gd name="T4" fmla="*/ 45 w 135"/>
                <a:gd name="T5" fmla="*/ 136 h 136"/>
                <a:gd name="T6" fmla="*/ 135 w 135"/>
                <a:gd name="T7" fmla="*/ 46 h 136"/>
                <a:gd name="T8" fmla="*/ 89 w 135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136">
                  <a:moveTo>
                    <a:pt x="89" y="0"/>
                  </a:moveTo>
                  <a:lnTo>
                    <a:pt x="0" y="91"/>
                  </a:lnTo>
                  <a:lnTo>
                    <a:pt x="45" y="136"/>
                  </a:lnTo>
                  <a:lnTo>
                    <a:pt x="135" y="4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2" name="Freeform 65"/>
            <p:cNvSpPr>
              <a:spLocks/>
            </p:cNvSpPr>
            <p:nvPr/>
          </p:nvSpPr>
          <p:spPr bwMode="auto">
            <a:xfrm rot="15757115" flipH="1">
              <a:off x="4709" y="2485"/>
              <a:ext cx="10" cy="7"/>
            </a:xfrm>
            <a:custGeom>
              <a:avLst/>
              <a:gdLst>
                <a:gd name="T0" fmla="*/ 137 w 182"/>
                <a:gd name="T1" fmla="*/ 0 h 136"/>
                <a:gd name="T2" fmla="*/ 0 w 182"/>
                <a:gd name="T3" fmla="*/ 90 h 136"/>
                <a:gd name="T4" fmla="*/ 46 w 182"/>
                <a:gd name="T5" fmla="*/ 136 h 136"/>
                <a:gd name="T6" fmla="*/ 182 w 182"/>
                <a:gd name="T7" fmla="*/ 90 h 136"/>
                <a:gd name="T8" fmla="*/ 137 w 182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136">
                  <a:moveTo>
                    <a:pt x="137" y="0"/>
                  </a:moveTo>
                  <a:lnTo>
                    <a:pt x="0" y="90"/>
                  </a:lnTo>
                  <a:lnTo>
                    <a:pt x="46" y="136"/>
                  </a:lnTo>
                  <a:lnTo>
                    <a:pt x="182" y="9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3" name="Freeform 66"/>
            <p:cNvSpPr>
              <a:spLocks/>
            </p:cNvSpPr>
            <p:nvPr/>
          </p:nvSpPr>
          <p:spPr bwMode="auto">
            <a:xfrm rot="15757115" flipH="1">
              <a:off x="4711" y="2490"/>
              <a:ext cx="8" cy="7"/>
            </a:xfrm>
            <a:custGeom>
              <a:avLst/>
              <a:gdLst>
                <a:gd name="T0" fmla="*/ 90 w 136"/>
                <a:gd name="T1" fmla="*/ 0 h 135"/>
                <a:gd name="T2" fmla="*/ 0 w 136"/>
                <a:gd name="T3" fmla="*/ 45 h 135"/>
                <a:gd name="T4" fmla="*/ 45 w 136"/>
                <a:gd name="T5" fmla="*/ 135 h 135"/>
                <a:gd name="T6" fmla="*/ 136 w 136"/>
                <a:gd name="T7" fmla="*/ 45 h 135"/>
                <a:gd name="T8" fmla="*/ 90 w 136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90" y="0"/>
                  </a:moveTo>
                  <a:lnTo>
                    <a:pt x="0" y="45"/>
                  </a:lnTo>
                  <a:lnTo>
                    <a:pt x="45" y="135"/>
                  </a:lnTo>
                  <a:lnTo>
                    <a:pt x="136" y="4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4" name="Freeform 67"/>
            <p:cNvSpPr>
              <a:spLocks/>
            </p:cNvSpPr>
            <p:nvPr/>
          </p:nvSpPr>
          <p:spPr bwMode="auto">
            <a:xfrm rot="15757115" flipH="1">
              <a:off x="4702" y="2497"/>
              <a:ext cx="8" cy="7"/>
            </a:xfrm>
            <a:custGeom>
              <a:avLst/>
              <a:gdLst>
                <a:gd name="T0" fmla="*/ 90 w 136"/>
                <a:gd name="T1" fmla="*/ 0 h 136"/>
                <a:gd name="T2" fmla="*/ 0 w 136"/>
                <a:gd name="T3" fmla="*/ 91 h 136"/>
                <a:gd name="T4" fmla="*/ 46 w 136"/>
                <a:gd name="T5" fmla="*/ 136 h 136"/>
                <a:gd name="T6" fmla="*/ 136 w 136"/>
                <a:gd name="T7" fmla="*/ 91 h 136"/>
                <a:gd name="T8" fmla="*/ 90 w 136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90" y="0"/>
                  </a:moveTo>
                  <a:lnTo>
                    <a:pt x="0" y="91"/>
                  </a:lnTo>
                  <a:lnTo>
                    <a:pt x="46" y="136"/>
                  </a:lnTo>
                  <a:lnTo>
                    <a:pt x="136" y="9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5" name="Freeform 68"/>
            <p:cNvSpPr>
              <a:spLocks/>
            </p:cNvSpPr>
            <p:nvPr/>
          </p:nvSpPr>
          <p:spPr bwMode="auto">
            <a:xfrm rot="15757115" flipH="1">
              <a:off x="4700" y="2501"/>
              <a:ext cx="8" cy="7"/>
            </a:xfrm>
            <a:custGeom>
              <a:avLst/>
              <a:gdLst>
                <a:gd name="T0" fmla="*/ 91 w 136"/>
                <a:gd name="T1" fmla="*/ 0 h 136"/>
                <a:gd name="T2" fmla="*/ 0 w 136"/>
                <a:gd name="T3" fmla="*/ 45 h 136"/>
                <a:gd name="T4" fmla="*/ 46 w 136"/>
                <a:gd name="T5" fmla="*/ 136 h 136"/>
                <a:gd name="T6" fmla="*/ 136 w 136"/>
                <a:gd name="T7" fmla="*/ 91 h 136"/>
                <a:gd name="T8" fmla="*/ 91 w 136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91" y="0"/>
                  </a:moveTo>
                  <a:lnTo>
                    <a:pt x="0" y="45"/>
                  </a:lnTo>
                  <a:lnTo>
                    <a:pt x="46" y="136"/>
                  </a:lnTo>
                  <a:lnTo>
                    <a:pt x="136" y="9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6" name="Freeform 69"/>
            <p:cNvSpPr>
              <a:spLocks/>
            </p:cNvSpPr>
            <p:nvPr/>
          </p:nvSpPr>
          <p:spPr bwMode="auto">
            <a:xfrm rot="15757115" flipH="1">
              <a:off x="4704" y="2504"/>
              <a:ext cx="7" cy="7"/>
            </a:xfrm>
            <a:custGeom>
              <a:avLst/>
              <a:gdLst>
                <a:gd name="T0" fmla="*/ 136 w 136"/>
                <a:gd name="T1" fmla="*/ 0 h 137"/>
                <a:gd name="T2" fmla="*/ 0 w 136"/>
                <a:gd name="T3" fmla="*/ 46 h 137"/>
                <a:gd name="T4" fmla="*/ 45 w 136"/>
                <a:gd name="T5" fmla="*/ 137 h 137"/>
                <a:gd name="T6" fmla="*/ 136 w 136"/>
                <a:gd name="T7" fmla="*/ 91 h 137"/>
                <a:gd name="T8" fmla="*/ 136 w 1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7">
                  <a:moveTo>
                    <a:pt x="136" y="0"/>
                  </a:moveTo>
                  <a:lnTo>
                    <a:pt x="0" y="46"/>
                  </a:lnTo>
                  <a:lnTo>
                    <a:pt x="45" y="137"/>
                  </a:lnTo>
                  <a:lnTo>
                    <a:pt x="136" y="9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7" name="Freeform 70"/>
            <p:cNvSpPr>
              <a:spLocks/>
            </p:cNvSpPr>
            <p:nvPr/>
          </p:nvSpPr>
          <p:spPr bwMode="auto">
            <a:xfrm rot="15757115" flipH="1">
              <a:off x="4706" y="2506"/>
              <a:ext cx="3" cy="6"/>
            </a:xfrm>
            <a:custGeom>
              <a:avLst/>
              <a:gdLst>
                <a:gd name="T0" fmla="*/ 90 w 90"/>
                <a:gd name="T1" fmla="*/ 0 h 135"/>
                <a:gd name="T2" fmla="*/ 0 w 90"/>
                <a:gd name="T3" fmla="*/ 44 h 135"/>
                <a:gd name="T4" fmla="*/ 0 w 90"/>
                <a:gd name="T5" fmla="*/ 135 h 135"/>
                <a:gd name="T6" fmla="*/ 90 w 90"/>
                <a:gd name="T7" fmla="*/ 90 h 135"/>
                <a:gd name="T8" fmla="*/ 90 w 90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135">
                  <a:moveTo>
                    <a:pt x="90" y="0"/>
                  </a:moveTo>
                  <a:lnTo>
                    <a:pt x="0" y="44"/>
                  </a:lnTo>
                  <a:lnTo>
                    <a:pt x="0" y="135"/>
                  </a:lnTo>
                  <a:lnTo>
                    <a:pt x="90" y="9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8" name="Rectangle 71"/>
            <p:cNvSpPr>
              <a:spLocks noChangeArrowheads="1"/>
            </p:cNvSpPr>
            <p:nvPr/>
          </p:nvSpPr>
          <p:spPr bwMode="auto">
            <a:xfrm rot="15757115" flipH="1">
              <a:off x="4702" y="2512"/>
              <a:ext cx="5" cy="4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839" name="Freeform 72"/>
            <p:cNvSpPr>
              <a:spLocks/>
            </p:cNvSpPr>
            <p:nvPr/>
          </p:nvSpPr>
          <p:spPr bwMode="auto">
            <a:xfrm rot="15757115" flipH="1">
              <a:off x="4705" y="2517"/>
              <a:ext cx="3" cy="4"/>
            </a:xfrm>
            <a:custGeom>
              <a:avLst/>
              <a:gdLst>
                <a:gd name="T0" fmla="*/ 91 w 91"/>
                <a:gd name="T1" fmla="*/ 0 h 90"/>
                <a:gd name="T2" fmla="*/ 0 w 91"/>
                <a:gd name="T3" fmla="*/ 0 h 90"/>
                <a:gd name="T4" fmla="*/ 0 w 91"/>
                <a:gd name="T5" fmla="*/ 90 h 90"/>
                <a:gd name="T6" fmla="*/ 91 w 91"/>
                <a:gd name="T7" fmla="*/ 44 h 90"/>
                <a:gd name="T8" fmla="*/ 91 w 91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0">
                  <a:moveTo>
                    <a:pt x="91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91" y="4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0" name="Freeform 73"/>
            <p:cNvSpPr>
              <a:spLocks/>
            </p:cNvSpPr>
            <p:nvPr/>
          </p:nvSpPr>
          <p:spPr bwMode="auto">
            <a:xfrm rot="15757115" flipH="1">
              <a:off x="4702" y="2522"/>
              <a:ext cx="5" cy="4"/>
            </a:xfrm>
            <a:custGeom>
              <a:avLst/>
              <a:gdLst>
                <a:gd name="T0" fmla="*/ 89 w 89"/>
                <a:gd name="T1" fmla="*/ 0 h 89"/>
                <a:gd name="T2" fmla="*/ 0 w 89"/>
                <a:gd name="T3" fmla="*/ 45 h 89"/>
                <a:gd name="T4" fmla="*/ 0 w 89"/>
                <a:gd name="T5" fmla="*/ 89 h 89"/>
                <a:gd name="T6" fmla="*/ 89 w 89"/>
                <a:gd name="T7" fmla="*/ 89 h 89"/>
                <a:gd name="T8" fmla="*/ 89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89" y="0"/>
                  </a:moveTo>
                  <a:lnTo>
                    <a:pt x="0" y="45"/>
                  </a:lnTo>
                  <a:lnTo>
                    <a:pt x="0" y="89"/>
                  </a:lnTo>
                  <a:lnTo>
                    <a:pt x="89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1" name="Freeform 74"/>
            <p:cNvSpPr>
              <a:spLocks/>
            </p:cNvSpPr>
            <p:nvPr/>
          </p:nvSpPr>
          <p:spPr bwMode="auto">
            <a:xfrm rot="15757115" flipH="1">
              <a:off x="4702" y="2532"/>
              <a:ext cx="4" cy="4"/>
            </a:xfrm>
            <a:custGeom>
              <a:avLst/>
              <a:gdLst>
                <a:gd name="T0" fmla="*/ 91 w 91"/>
                <a:gd name="T1" fmla="*/ 45 h 89"/>
                <a:gd name="T2" fmla="*/ 0 w 91"/>
                <a:gd name="T3" fmla="*/ 0 h 89"/>
                <a:gd name="T4" fmla="*/ 0 w 91"/>
                <a:gd name="T5" fmla="*/ 89 h 89"/>
                <a:gd name="T6" fmla="*/ 46 w 91"/>
                <a:gd name="T7" fmla="*/ 89 h 89"/>
                <a:gd name="T8" fmla="*/ 91 w 91"/>
                <a:gd name="T9" fmla="*/ 45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89">
                  <a:moveTo>
                    <a:pt x="91" y="45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46" y="89"/>
                  </a:lnTo>
                  <a:lnTo>
                    <a:pt x="91" y="4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2" name="Freeform 75"/>
            <p:cNvSpPr>
              <a:spLocks/>
            </p:cNvSpPr>
            <p:nvPr/>
          </p:nvSpPr>
          <p:spPr bwMode="auto">
            <a:xfrm rot="15757115" flipH="1">
              <a:off x="4707" y="2529"/>
              <a:ext cx="3" cy="4"/>
            </a:xfrm>
            <a:custGeom>
              <a:avLst/>
              <a:gdLst>
                <a:gd name="T0" fmla="*/ 91 w 91"/>
                <a:gd name="T1" fmla="*/ 0 h 90"/>
                <a:gd name="T2" fmla="*/ 45 w 91"/>
                <a:gd name="T3" fmla="*/ 0 h 90"/>
                <a:gd name="T4" fmla="*/ 0 w 91"/>
                <a:gd name="T5" fmla="*/ 44 h 90"/>
                <a:gd name="T6" fmla="*/ 91 w 91"/>
                <a:gd name="T7" fmla="*/ 90 h 90"/>
                <a:gd name="T8" fmla="*/ 91 w 91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0">
                  <a:moveTo>
                    <a:pt x="91" y="0"/>
                  </a:moveTo>
                  <a:lnTo>
                    <a:pt x="45" y="0"/>
                  </a:lnTo>
                  <a:lnTo>
                    <a:pt x="0" y="44"/>
                  </a:lnTo>
                  <a:lnTo>
                    <a:pt x="91" y="9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3" name="Freeform 76"/>
            <p:cNvSpPr>
              <a:spLocks/>
            </p:cNvSpPr>
            <p:nvPr/>
          </p:nvSpPr>
          <p:spPr bwMode="auto">
            <a:xfrm rot="15757115" flipH="1">
              <a:off x="4706" y="2531"/>
              <a:ext cx="5" cy="4"/>
            </a:xfrm>
            <a:custGeom>
              <a:avLst/>
              <a:gdLst>
                <a:gd name="T0" fmla="*/ 90 w 90"/>
                <a:gd name="T1" fmla="*/ 44 h 90"/>
                <a:gd name="T2" fmla="*/ 0 w 90"/>
                <a:gd name="T3" fmla="*/ 0 h 90"/>
                <a:gd name="T4" fmla="*/ 0 w 90"/>
                <a:gd name="T5" fmla="*/ 90 h 90"/>
                <a:gd name="T6" fmla="*/ 45 w 90"/>
                <a:gd name="T7" fmla="*/ 90 h 90"/>
                <a:gd name="T8" fmla="*/ 90 w 90"/>
                <a:gd name="T9" fmla="*/ 4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90">
                  <a:moveTo>
                    <a:pt x="90" y="44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45" y="90"/>
                  </a:lnTo>
                  <a:lnTo>
                    <a:pt x="90" y="44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4" name="Freeform 77"/>
            <p:cNvSpPr>
              <a:spLocks/>
            </p:cNvSpPr>
            <p:nvPr/>
          </p:nvSpPr>
          <p:spPr bwMode="auto">
            <a:xfrm rot="15757115" flipH="1">
              <a:off x="4710" y="2536"/>
              <a:ext cx="3" cy="4"/>
            </a:xfrm>
            <a:custGeom>
              <a:avLst/>
              <a:gdLst>
                <a:gd name="T0" fmla="*/ 90 w 90"/>
                <a:gd name="T1" fmla="*/ 46 h 91"/>
                <a:gd name="T2" fmla="*/ 45 w 90"/>
                <a:gd name="T3" fmla="*/ 0 h 91"/>
                <a:gd name="T4" fmla="*/ 0 w 90"/>
                <a:gd name="T5" fmla="*/ 46 h 91"/>
                <a:gd name="T6" fmla="*/ 45 w 90"/>
                <a:gd name="T7" fmla="*/ 91 h 91"/>
                <a:gd name="T8" fmla="*/ 90 w 90"/>
                <a:gd name="T9" fmla="*/ 46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91">
                  <a:moveTo>
                    <a:pt x="90" y="46"/>
                  </a:moveTo>
                  <a:lnTo>
                    <a:pt x="45" y="0"/>
                  </a:lnTo>
                  <a:lnTo>
                    <a:pt x="0" y="46"/>
                  </a:lnTo>
                  <a:lnTo>
                    <a:pt x="45" y="91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5" name="Freeform 78"/>
            <p:cNvSpPr>
              <a:spLocks/>
            </p:cNvSpPr>
            <p:nvPr/>
          </p:nvSpPr>
          <p:spPr bwMode="auto">
            <a:xfrm rot="15757115" flipH="1">
              <a:off x="4711" y="2541"/>
              <a:ext cx="7" cy="7"/>
            </a:xfrm>
            <a:custGeom>
              <a:avLst/>
              <a:gdLst>
                <a:gd name="T0" fmla="*/ 136 w 136"/>
                <a:gd name="T1" fmla="*/ 136 h 136"/>
                <a:gd name="T2" fmla="*/ 136 w 136"/>
                <a:gd name="T3" fmla="*/ 91 h 136"/>
                <a:gd name="T4" fmla="*/ 45 w 136"/>
                <a:gd name="T5" fmla="*/ 0 h 136"/>
                <a:gd name="T6" fmla="*/ 0 w 136"/>
                <a:gd name="T7" fmla="*/ 45 h 136"/>
                <a:gd name="T8" fmla="*/ 90 w 136"/>
                <a:gd name="T9" fmla="*/ 136 h 136"/>
                <a:gd name="T10" fmla="*/ 45 w 136"/>
                <a:gd name="T11" fmla="*/ 136 h 136"/>
                <a:gd name="T12" fmla="*/ 136 w 136"/>
                <a:gd name="T13" fmla="*/ 136 h 136"/>
                <a:gd name="T14" fmla="*/ 136 w 136"/>
                <a:gd name="T15" fmla="*/ 91 h 136"/>
                <a:gd name="T16" fmla="*/ 136 w 136"/>
                <a:gd name="T17" fmla="*/ 136 h 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136">
                  <a:moveTo>
                    <a:pt x="136" y="136"/>
                  </a:moveTo>
                  <a:lnTo>
                    <a:pt x="136" y="91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90" y="136"/>
                  </a:lnTo>
                  <a:lnTo>
                    <a:pt x="45" y="136"/>
                  </a:lnTo>
                  <a:lnTo>
                    <a:pt x="136" y="136"/>
                  </a:lnTo>
                  <a:lnTo>
                    <a:pt x="136" y="91"/>
                  </a:lnTo>
                  <a:lnTo>
                    <a:pt x="136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6" name="Freeform 79"/>
            <p:cNvSpPr>
              <a:spLocks/>
            </p:cNvSpPr>
            <p:nvPr/>
          </p:nvSpPr>
          <p:spPr bwMode="auto">
            <a:xfrm rot="15757115" flipH="1">
              <a:off x="4718" y="2541"/>
              <a:ext cx="8" cy="4"/>
            </a:xfrm>
            <a:custGeom>
              <a:avLst/>
              <a:gdLst>
                <a:gd name="T0" fmla="*/ 136 w 136"/>
                <a:gd name="T1" fmla="*/ 135 h 135"/>
                <a:gd name="T2" fmla="*/ 91 w 136"/>
                <a:gd name="T3" fmla="*/ 0 h 135"/>
                <a:gd name="T4" fmla="*/ 0 w 136"/>
                <a:gd name="T5" fmla="*/ 0 h 135"/>
                <a:gd name="T6" fmla="*/ 45 w 136"/>
                <a:gd name="T7" fmla="*/ 135 h 135"/>
                <a:gd name="T8" fmla="*/ 136 w 136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136" y="135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5" y="135"/>
                  </a:lnTo>
                  <a:lnTo>
                    <a:pt x="136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7" name="Freeform 80"/>
            <p:cNvSpPr>
              <a:spLocks/>
            </p:cNvSpPr>
            <p:nvPr/>
          </p:nvSpPr>
          <p:spPr bwMode="auto">
            <a:xfrm rot="15757115" flipH="1">
              <a:off x="4727" y="2541"/>
              <a:ext cx="5" cy="9"/>
            </a:xfrm>
            <a:custGeom>
              <a:avLst/>
              <a:gdLst>
                <a:gd name="T0" fmla="*/ 91 w 91"/>
                <a:gd name="T1" fmla="*/ 182 h 182"/>
                <a:gd name="T2" fmla="*/ 91 w 91"/>
                <a:gd name="T3" fmla="*/ 0 h 182"/>
                <a:gd name="T4" fmla="*/ 0 w 91"/>
                <a:gd name="T5" fmla="*/ 0 h 182"/>
                <a:gd name="T6" fmla="*/ 0 w 91"/>
                <a:gd name="T7" fmla="*/ 182 h 182"/>
                <a:gd name="T8" fmla="*/ 0 w 91"/>
                <a:gd name="T9" fmla="*/ 136 h 182"/>
                <a:gd name="T10" fmla="*/ 91 w 91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" h="182">
                  <a:moveTo>
                    <a:pt x="91" y="182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0" y="136"/>
                  </a:lnTo>
                  <a:lnTo>
                    <a:pt x="91" y="182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8" name="Freeform 81"/>
            <p:cNvSpPr>
              <a:spLocks/>
            </p:cNvSpPr>
            <p:nvPr/>
          </p:nvSpPr>
          <p:spPr bwMode="auto">
            <a:xfrm rot="15757115" flipH="1">
              <a:off x="4731" y="2535"/>
              <a:ext cx="8" cy="12"/>
            </a:xfrm>
            <a:custGeom>
              <a:avLst/>
              <a:gdLst>
                <a:gd name="T0" fmla="*/ 91 w 136"/>
                <a:gd name="T1" fmla="*/ 226 h 226"/>
                <a:gd name="T2" fmla="*/ 136 w 136"/>
                <a:gd name="T3" fmla="*/ 46 h 226"/>
                <a:gd name="T4" fmla="*/ 45 w 136"/>
                <a:gd name="T5" fmla="*/ 0 h 226"/>
                <a:gd name="T6" fmla="*/ 0 w 136"/>
                <a:gd name="T7" fmla="*/ 226 h 226"/>
                <a:gd name="T8" fmla="*/ 91 w 136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226">
                  <a:moveTo>
                    <a:pt x="91" y="226"/>
                  </a:moveTo>
                  <a:lnTo>
                    <a:pt x="136" y="46"/>
                  </a:lnTo>
                  <a:lnTo>
                    <a:pt x="45" y="0"/>
                  </a:lnTo>
                  <a:lnTo>
                    <a:pt x="0" y="226"/>
                  </a:lnTo>
                  <a:lnTo>
                    <a:pt x="91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9" name="Freeform 82"/>
            <p:cNvSpPr>
              <a:spLocks/>
            </p:cNvSpPr>
            <p:nvPr/>
          </p:nvSpPr>
          <p:spPr bwMode="auto">
            <a:xfrm rot="15757115" flipH="1">
              <a:off x="4743" y="2529"/>
              <a:ext cx="8" cy="13"/>
            </a:xfrm>
            <a:custGeom>
              <a:avLst/>
              <a:gdLst>
                <a:gd name="T0" fmla="*/ 90 w 181"/>
                <a:gd name="T1" fmla="*/ 226 h 226"/>
                <a:gd name="T2" fmla="*/ 181 w 181"/>
                <a:gd name="T3" fmla="*/ 0 h 226"/>
                <a:gd name="T4" fmla="*/ 90 w 181"/>
                <a:gd name="T5" fmla="*/ 0 h 226"/>
                <a:gd name="T6" fmla="*/ 0 w 181"/>
                <a:gd name="T7" fmla="*/ 181 h 226"/>
                <a:gd name="T8" fmla="*/ 90 w 181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26">
                  <a:moveTo>
                    <a:pt x="90" y="226"/>
                  </a:moveTo>
                  <a:lnTo>
                    <a:pt x="181" y="0"/>
                  </a:lnTo>
                  <a:lnTo>
                    <a:pt x="90" y="0"/>
                  </a:lnTo>
                  <a:lnTo>
                    <a:pt x="0" y="181"/>
                  </a:lnTo>
                  <a:lnTo>
                    <a:pt x="90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0" name="Freeform 83"/>
            <p:cNvSpPr>
              <a:spLocks/>
            </p:cNvSpPr>
            <p:nvPr/>
          </p:nvSpPr>
          <p:spPr bwMode="auto">
            <a:xfrm rot="15757115" flipH="1">
              <a:off x="4754" y="2521"/>
              <a:ext cx="8" cy="14"/>
            </a:xfrm>
            <a:custGeom>
              <a:avLst/>
              <a:gdLst>
                <a:gd name="T0" fmla="*/ 46 w 181"/>
                <a:gd name="T1" fmla="*/ 271 h 271"/>
                <a:gd name="T2" fmla="*/ 46 w 181"/>
                <a:gd name="T3" fmla="*/ 226 h 271"/>
                <a:gd name="T4" fmla="*/ 181 w 181"/>
                <a:gd name="T5" fmla="*/ 45 h 271"/>
                <a:gd name="T6" fmla="*/ 91 w 181"/>
                <a:gd name="T7" fmla="*/ 0 h 271"/>
                <a:gd name="T8" fmla="*/ 0 w 181"/>
                <a:gd name="T9" fmla="*/ 226 h 271"/>
                <a:gd name="T10" fmla="*/ 46 w 181"/>
                <a:gd name="T11" fmla="*/ 271 h 271"/>
                <a:gd name="T12" fmla="*/ 46 w 181"/>
                <a:gd name="T13" fmla="*/ 226 h 271"/>
                <a:gd name="T14" fmla="*/ 46 w 181"/>
                <a:gd name="T15" fmla="*/ 271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" h="271">
                  <a:moveTo>
                    <a:pt x="46" y="271"/>
                  </a:moveTo>
                  <a:lnTo>
                    <a:pt x="46" y="226"/>
                  </a:lnTo>
                  <a:lnTo>
                    <a:pt x="181" y="45"/>
                  </a:lnTo>
                  <a:lnTo>
                    <a:pt x="91" y="0"/>
                  </a:lnTo>
                  <a:lnTo>
                    <a:pt x="0" y="226"/>
                  </a:lnTo>
                  <a:lnTo>
                    <a:pt x="46" y="271"/>
                  </a:lnTo>
                  <a:lnTo>
                    <a:pt x="46" y="226"/>
                  </a:lnTo>
                  <a:lnTo>
                    <a:pt x="46" y="27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1" name="Freeform 84"/>
            <p:cNvSpPr>
              <a:spLocks/>
            </p:cNvSpPr>
            <p:nvPr/>
          </p:nvSpPr>
          <p:spPr bwMode="auto">
            <a:xfrm rot="15757115" flipH="1">
              <a:off x="4764" y="2518"/>
              <a:ext cx="8" cy="11"/>
            </a:xfrm>
            <a:custGeom>
              <a:avLst/>
              <a:gdLst>
                <a:gd name="T0" fmla="*/ 44 w 181"/>
                <a:gd name="T1" fmla="*/ 226 h 226"/>
                <a:gd name="T2" fmla="*/ 181 w 181"/>
                <a:gd name="T3" fmla="*/ 45 h 226"/>
                <a:gd name="T4" fmla="*/ 135 w 181"/>
                <a:gd name="T5" fmla="*/ 0 h 226"/>
                <a:gd name="T6" fmla="*/ 0 w 181"/>
                <a:gd name="T7" fmla="*/ 182 h 226"/>
                <a:gd name="T8" fmla="*/ 44 w 181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26">
                  <a:moveTo>
                    <a:pt x="44" y="226"/>
                  </a:moveTo>
                  <a:lnTo>
                    <a:pt x="181" y="45"/>
                  </a:lnTo>
                  <a:lnTo>
                    <a:pt x="135" y="0"/>
                  </a:lnTo>
                  <a:lnTo>
                    <a:pt x="0" y="182"/>
                  </a:lnTo>
                  <a:lnTo>
                    <a:pt x="44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2" name="Freeform 85"/>
            <p:cNvSpPr>
              <a:spLocks/>
            </p:cNvSpPr>
            <p:nvPr/>
          </p:nvSpPr>
          <p:spPr bwMode="auto">
            <a:xfrm rot="15757115" flipH="1">
              <a:off x="4769" y="2509"/>
              <a:ext cx="12" cy="13"/>
            </a:xfrm>
            <a:custGeom>
              <a:avLst/>
              <a:gdLst>
                <a:gd name="T0" fmla="*/ 46 w 226"/>
                <a:gd name="T1" fmla="*/ 271 h 271"/>
                <a:gd name="T2" fmla="*/ 226 w 226"/>
                <a:gd name="T3" fmla="*/ 44 h 271"/>
                <a:gd name="T4" fmla="*/ 182 w 226"/>
                <a:gd name="T5" fmla="*/ 0 h 271"/>
                <a:gd name="T6" fmla="*/ 0 w 226"/>
                <a:gd name="T7" fmla="*/ 226 h 271"/>
                <a:gd name="T8" fmla="*/ 46 w 226"/>
                <a:gd name="T9" fmla="*/ 271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71">
                  <a:moveTo>
                    <a:pt x="46" y="271"/>
                  </a:moveTo>
                  <a:lnTo>
                    <a:pt x="226" y="44"/>
                  </a:lnTo>
                  <a:lnTo>
                    <a:pt x="182" y="0"/>
                  </a:lnTo>
                  <a:lnTo>
                    <a:pt x="0" y="226"/>
                  </a:lnTo>
                  <a:lnTo>
                    <a:pt x="46" y="27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3" name="Freeform 86"/>
            <p:cNvSpPr>
              <a:spLocks/>
            </p:cNvSpPr>
            <p:nvPr/>
          </p:nvSpPr>
          <p:spPr bwMode="auto">
            <a:xfrm rot="15757115" flipH="1">
              <a:off x="4778" y="2503"/>
              <a:ext cx="8" cy="4"/>
            </a:xfrm>
            <a:custGeom>
              <a:avLst/>
              <a:gdLst>
                <a:gd name="T0" fmla="*/ 45 w 136"/>
                <a:gd name="T1" fmla="*/ 135 h 135"/>
                <a:gd name="T2" fmla="*/ 136 w 136"/>
                <a:gd name="T3" fmla="*/ 45 h 135"/>
                <a:gd name="T4" fmla="*/ 90 w 136"/>
                <a:gd name="T5" fmla="*/ 0 h 135"/>
                <a:gd name="T6" fmla="*/ 0 w 136"/>
                <a:gd name="T7" fmla="*/ 89 h 135"/>
                <a:gd name="T8" fmla="*/ 45 w 136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45" y="135"/>
                  </a:moveTo>
                  <a:lnTo>
                    <a:pt x="136" y="45"/>
                  </a:lnTo>
                  <a:lnTo>
                    <a:pt x="90" y="0"/>
                  </a:lnTo>
                  <a:lnTo>
                    <a:pt x="0" y="89"/>
                  </a:lnTo>
                  <a:lnTo>
                    <a:pt x="45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4" name="Freeform 87"/>
            <p:cNvSpPr>
              <a:spLocks/>
            </p:cNvSpPr>
            <p:nvPr/>
          </p:nvSpPr>
          <p:spPr bwMode="auto">
            <a:xfrm rot="15757115" flipH="1">
              <a:off x="4782" y="2499"/>
              <a:ext cx="8" cy="7"/>
            </a:xfrm>
            <a:custGeom>
              <a:avLst/>
              <a:gdLst>
                <a:gd name="T0" fmla="*/ 46 w 181"/>
                <a:gd name="T1" fmla="*/ 137 h 137"/>
                <a:gd name="T2" fmla="*/ 181 w 181"/>
                <a:gd name="T3" fmla="*/ 46 h 137"/>
                <a:gd name="T4" fmla="*/ 136 w 181"/>
                <a:gd name="T5" fmla="*/ 0 h 137"/>
                <a:gd name="T6" fmla="*/ 0 w 181"/>
                <a:gd name="T7" fmla="*/ 91 h 137"/>
                <a:gd name="T8" fmla="*/ 46 w 181"/>
                <a:gd name="T9" fmla="*/ 137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137">
                  <a:moveTo>
                    <a:pt x="46" y="137"/>
                  </a:moveTo>
                  <a:lnTo>
                    <a:pt x="181" y="46"/>
                  </a:lnTo>
                  <a:lnTo>
                    <a:pt x="136" y="0"/>
                  </a:lnTo>
                  <a:lnTo>
                    <a:pt x="0" y="91"/>
                  </a:lnTo>
                  <a:lnTo>
                    <a:pt x="46" y="137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5" name="Freeform 88"/>
            <p:cNvSpPr>
              <a:spLocks/>
            </p:cNvSpPr>
            <p:nvPr/>
          </p:nvSpPr>
          <p:spPr bwMode="auto">
            <a:xfrm rot="15757115" flipH="1">
              <a:off x="4786" y="2493"/>
              <a:ext cx="6" cy="7"/>
            </a:xfrm>
            <a:custGeom>
              <a:avLst/>
              <a:gdLst>
                <a:gd name="T0" fmla="*/ 45 w 136"/>
                <a:gd name="T1" fmla="*/ 136 h 136"/>
                <a:gd name="T2" fmla="*/ 136 w 136"/>
                <a:gd name="T3" fmla="*/ 46 h 136"/>
                <a:gd name="T4" fmla="*/ 90 w 136"/>
                <a:gd name="T5" fmla="*/ 0 h 136"/>
                <a:gd name="T6" fmla="*/ 0 w 136"/>
                <a:gd name="T7" fmla="*/ 91 h 136"/>
                <a:gd name="T8" fmla="*/ 45 w 136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45" y="136"/>
                  </a:moveTo>
                  <a:lnTo>
                    <a:pt x="136" y="46"/>
                  </a:lnTo>
                  <a:lnTo>
                    <a:pt x="90" y="0"/>
                  </a:lnTo>
                  <a:lnTo>
                    <a:pt x="0" y="91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6" name="Freeform 89"/>
            <p:cNvSpPr>
              <a:spLocks/>
            </p:cNvSpPr>
            <p:nvPr/>
          </p:nvSpPr>
          <p:spPr bwMode="auto">
            <a:xfrm rot="15757115" flipH="1">
              <a:off x="4789" y="2484"/>
              <a:ext cx="8" cy="4"/>
            </a:xfrm>
            <a:custGeom>
              <a:avLst/>
              <a:gdLst>
                <a:gd name="T0" fmla="*/ 44 w 135"/>
                <a:gd name="T1" fmla="*/ 135 h 135"/>
                <a:gd name="T2" fmla="*/ 135 w 135"/>
                <a:gd name="T3" fmla="*/ 45 h 135"/>
                <a:gd name="T4" fmla="*/ 90 w 135"/>
                <a:gd name="T5" fmla="*/ 0 h 135"/>
                <a:gd name="T6" fmla="*/ 0 w 135"/>
                <a:gd name="T7" fmla="*/ 90 h 135"/>
                <a:gd name="T8" fmla="*/ 44 w 135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135">
                  <a:moveTo>
                    <a:pt x="44" y="135"/>
                  </a:moveTo>
                  <a:lnTo>
                    <a:pt x="135" y="45"/>
                  </a:lnTo>
                  <a:lnTo>
                    <a:pt x="90" y="0"/>
                  </a:lnTo>
                  <a:lnTo>
                    <a:pt x="0" y="90"/>
                  </a:lnTo>
                  <a:lnTo>
                    <a:pt x="44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7" name="Freeform 90"/>
            <p:cNvSpPr>
              <a:spLocks/>
            </p:cNvSpPr>
            <p:nvPr/>
          </p:nvSpPr>
          <p:spPr bwMode="auto">
            <a:xfrm rot="15757115" flipH="1">
              <a:off x="4793" y="2480"/>
              <a:ext cx="9" cy="7"/>
            </a:xfrm>
            <a:custGeom>
              <a:avLst/>
              <a:gdLst>
                <a:gd name="T0" fmla="*/ 45 w 180"/>
                <a:gd name="T1" fmla="*/ 136 h 136"/>
                <a:gd name="T2" fmla="*/ 180 w 180"/>
                <a:gd name="T3" fmla="*/ 45 h 136"/>
                <a:gd name="T4" fmla="*/ 136 w 180"/>
                <a:gd name="T5" fmla="*/ 0 h 136"/>
                <a:gd name="T6" fmla="*/ 0 w 180"/>
                <a:gd name="T7" fmla="*/ 45 h 136"/>
                <a:gd name="T8" fmla="*/ 45 w 180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36">
                  <a:moveTo>
                    <a:pt x="45" y="136"/>
                  </a:moveTo>
                  <a:lnTo>
                    <a:pt x="180" y="45"/>
                  </a:lnTo>
                  <a:lnTo>
                    <a:pt x="136" y="0"/>
                  </a:lnTo>
                  <a:lnTo>
                    <a:pt x="0" y="45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8" name="Freeform 91"/>
            <p:cNvSpPr>
              <a:spLocks/>
            </p:cNvSpPr>
            <p:nvPr/>
          </p:nvSpPr>
          <p:spPr bwMode="auto">
            <a:xfrm rot="15757115" flipH="1">
              <a:off x="4791" y="2474"/>
              <a:ext cx="8" cy="7"/>
            </a:xfrm>
            <a:custGeom>
              <a:avLst/>
              <a:gdLst>
                <a:gd name="T0" fmla="*/ 45 w 136"/>
                <a:gd name="T1" fmla="*/ 136 h 136"/>
                <a:gd name="T2" fmla="*/ 136 w 136"/>
                <a:gd name="T3" fmla="*/ 91 h 136"/>
                <a:gd name="T4" fmla="*/ 91 w 136"/>
                <a:gd name="T5" fmla="*/ 0 h 136"/>
                <a:gd name="T6" fmla="*/ 0 w 136"/>
                <a:gd name="T7" fmla="*/ 91 h 136"/>
                <a:gd name="T8" fmla="*/ 45 w 136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45" y="136"/>
                  </a:moveTo>
                  <a:lnTo>
                    <a:pt x="136" y="91"/>
                  </a:lnTo>
                  <a:lnTo>
                    <a:pt x="91" y="0"/>
                  </a:lnTo>
                  <a:lnTo>
                    <a:pt x="0" y="91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9" name="Freeform 92"/>
            <p:cNvSpPr>
              <a:spLocks/>
            </p:cNvSpPr>
            <p:nvPr/>
          </p:nvSpPr>
          <p:spPr bwMode="auto">
            <a:xfrm rot="15757115" flipH="1">
              <a:off x="4798" y="2472"/>
              <a:ext cx="7" cy="4"/>
            </a:xfrm>
            <a:custGeom>
              <a:avLst/>
              <a:gdLst>
                <a:gd name="T0" fmla="*/ 44 w 135"/>
                <a:gd name="T1" fmla="*/ 91 h 91"/>
                <a:gd name="T2" fmla="*/ 135 w 135"/>
                <a:gd name="T3" fmla="*/ 45 h 91"/>
                <a:gd name="T4" fmla="*/ 90 w 135"/>
                <a:gd name="T5" fmla="*/ 0 h 91"/>
                <a:gd name="T6" fmla="*/ 0 w 135"/>
                <a:gd name="T7" fmla="*/ 45 h 91"/>
                <a:gd name="T8" fmla="*/ 44 w 135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91">
                  <a:moveTo>
                    <a:pt x="44" y="91"/>
                  </a:moveTo>
                  <a:lnTo>
                    <a:pt x="135" y="45"/>
                  </a:lnTo>
                  <a:lnTo>
                    <a:pt x="90" y="0"/>
                  </a:lnTo>
                  <a:lnTo>
                    <a:pt x="0" y="45"/>
                  </a:lnTo>
                  <a:lnTo>
                    <a:pt x="44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0" name="Freeform 93"/>
            <p:cNvSpPr>
              <a:spLocks/>
            </p:cNvSpPr>
            <p:nvPr/>
          </p:nvSpPr>
          <p:spPr bwMode="auto">
            <a:xfrm rot="15757115" flipH="1">
              <a:off x="4798" y="2465"/>
              <a:ext cx="8" cy="4"/>
            </a:xfrm>
            <a:custGeom>
              <a:avLst/>
              <a:gdLst>
                <a:gd name="T0" fmla="*/ 46 w 135"/>
                <a:gd name="T1" fmla="*/ 90 h 90"/>
                <a:gd name="T2" fmla="*/ 135 w 135"/>
                <a:gd name="T3" fmla="*/ 46 h 90"/>
                <a:gd name="T4" fmla="*/ 91 w 135"/>
                <a:gd name="T5" fmla="*/ 0 h 90"/>
                <a:gd name="T6" fmla="*/ 0 w 135"/>
                <a:gd name="T7" fmla="*/ 46 h 90"/>
                <a:gd name="T8" fmla="*/ 0 w 135"/>
                <a:gd name="T9" fmla="*/ 0 h 90"/>
                <a:gd name="T10" fmla="*/ 46 w 135"/>
                <a:gd name="T11" fmla="*/ 9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" h="90">
                  <a:moveTo>
                    <a:pt x="46" y="90"/>
                  </a:moveTo>
                  <a:lnTo>
                    <a:pt x="135" y="46"/>
                  </a:lnTo>
                  <a:lnTo>
                    <a:pt x="91" y="0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6" y="9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1" name="Freeform 94"/>
            <p:cNvSpPr>
              <a:spLocks/>
            </p:cNvSpPr>
            <p:nvPr/>
          </p:nvSpPr>
          <p:spPr bwMode="auto">
            <a:xfrm rot="15757115" flipH="1">
              <a:off x="4801" y="2460"/>
              <a:ext cx="7" cy="7"/>
            </a:xfrm>
            <a:custGeom>
              <a:avLst/>
              <a:gdLst>
                <a:gd name="T0" fmla="*/ 0 w 137"/>
                <a:gd name="T1" fmla="*/ 136 h 136"/>
                <a:gd name="T2" fmla="*/ 137 w 137"/>
                <a:gd name="T3" fmla="*/ 90 h 136"/>
                <a:gd name="T4" fmla="*/ 91 w 137"/>
                <a:gd name="T5" fmla="*/ 0 h 136"/>
                <a:gd name="T6" fmla="*/ 0 w 137"/>
                <a:gd name="T7" fmla="*/ 46 h 136"/>
                <a:gd name="T8" fmla="*/ 0 w 137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136">
                  <a:moveTo>
                    <a:pt x="0" y="136"/>
                  </a:moveTo>
                  <a:lnTo>
                    <a:pt x="137" y="90"/>
                  </a:lnTo>
                  <a:lnTo>
                    <a:pt x="91" y="0"/>
                  </a:lnTo>
                  <a:lnTo>
                    <a:pt x="0" y="4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2" name="Freeform 95"/>
            <p:cNvSpPr>
              <a:spLocks/>
            </p:cNvSpPr>
            <p:nvPr/>
          </p:nvSpPr>
          <p:spPr bwMode="auto">
            <a:xfrm rot="15757115" flipH="1">
              <a:off x="4802" y="2456"/>
              <a:ext cx="5" cy="5"/>
            </a:xfrm>
            <a:custGeom>
              <a:avLst/>
              <a:gdLst>
                <a:gd name="T0" fmla="*/ 0 w 89"/>
                <a:gd name="T1" fmla="*/ 90 h 90"/>
                <a:gd name="T2" fmla="*/ 44 w 89"/>
                <a:gd name="T3" fmla="*/ 90 h 90"/>
                <a:gd name="T4" fmla="*/ 89 w 89"/>
                <a:gd name="T5" fmla="*/ 90 h 90"/>
                <a:gd name="T6" fmla="*/ 89 w 89"/>
                <a:gd name="T7" fmla="*/ 0 h 90"/>
                <a:gd name="T8" fmla="*/ 0 w 89"/>
                <a:gd name="T9" fmla="*/ 44 h 90"/>
                <a:gd name="T10" fmla="*/ 0 w 89"/>
                <a:gd name="T11" fmla="*/ 90 h 90"/>
                <a:gd name="T12" fmla="*/ 44 w 89"/>
                <a:gd name="T13" fmla="*/ 90 h 90"/>
                <a:gd name="T14" fmla="*/ 0 w 89"/>
                <a:gd name="T15" fmla="*/ 9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9" h="90">
                  <a:moveTo>
                    <a:pt x="0" y="90"/>
                  </a:moveTo>
                  <a:lnTo>
                    <a:pt x="44" y="90"/>
                  </a:lnTo>
                  <a:lnTo>
                    <a:pt x="89" y="90"/>
                  </a:lnTo>
                  <a:lnTo>
                    <a:pt x="89" y="0"/>
                  </a:lnTo>
                  <a:lnTo>
                    <a:pt x="0" y="44"/>
                  </a:lnTo>
                  <a:lnTo>
                    <a:pt x="0" y="90"/>
                  </a:lnTo>
                  <a:lnTo>
                    <a:pt x="44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3" name="Freeform 96"/>
            <p:cNvSpPr>
              <a:spLocks/>
            </p:cNvSpPr>
            <p:nvPr/>
          </p:nvSpPr>
          <p:spPr bwMode="auto">
            <a:xfrm rot="15757115" flipH="1">
              <a:off x="4803" y="2451"/>
              <a:ext cx="4" cy="5"/>
            </a:xfrm>
            <a:custGeom>
              <a:avLst/>
              <a:gdLst>
                <a:gd name="T0" fmla="*/ 0 w 91"/>
                <a:gd name="T1" fmla="*/ 91 h 91"/>
                <a:gd name="T2" fmla="*/ 91 w 91"/>
                <a:gd name="T3" fmla="*/ 46 h 91"/>
                <a:gd name="T4" fmla="*/ 91 w 91"/>
                <a:gd name="T5" fmla="*/ 0 h 91"/>
                <a:gd name="T6" fmla="*/ 0 w 91"/>
                <a:gd name="T7" fmla="*/ 0 h 91"/>
                <a:gd name="T8" fmla="*/ 0 w 91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1">
                  <a:moveTo>
                    <a:pt x="0" y="91"/>
                  </a:moveTo>
                  <a:lnTo>
                    <a:pt x="91" y="46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4" name="Freeform 97"/>
            <p:cNvSpPr>
              <a:spLocks/>
            </p:cNvSpPr>
            <p:nvPr/>
          </p:nvSpPr>
          <p:spPr bwMode="auto">
            <a:xfrm rot="15757115" flipH="1">
              <a:off x="4803" y="2444"/>
              <a:ext cx="5" cy="5"/>
            </a:xfrm>
            <a:custGeom>
              <a:avLst/>
              <a:gdLst>
                <a:gd name="T0" fmla="*/ 0 w 91"/>
                <a:gd name="T1" fmla="*/ 91 h 91"/>
                <a:gd name="T2" fmla="*/ 45 w 91"/>
                <a:gd name="T3" fmla="*/ 91 h 91"/>
                <a:gd name="T4" fmla="*/ 91 w 91"/>
                <a:gd name="T5" fmla="*/ 91 h 91"/>
                <a:gd name="T6" fmla="*/ 91 w 91"/>
                <a:gd name="T7" fmla="*/ 0 h 91"/>
                <a:gd name="T8" fmla="*/ 45 w 91"/>
                <a:gd name="T9" fmla="*/ 0 h 91"/>
                <a:gd name="T10" fmla="*/ 0 w 91"/>
                <a:gd name="T11" fmla="*/ 91 h 91"/>
                <a:gd name="T12" fmla="*/ 45 w 91"/>
                <a:gd name="T13" fmla="*/ 91 h 91"/>
                <a:gd name="T14" fmla="*/ 0 w 91"/>
                <a:gd name="T15" fmla="*/ 91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91">
                  <a:moveTo>
                    <a:pt x="0" y="91"/>
                  </a:moveTo>
                  <a:lnTo>
                    <a:pt x="45" y="91"/>
                  </a:lnTo>
                  <a:lnTo>
                    <a:pt x="91" y="91"/>
                  </a:lnTo>
                  <a:lnTo>
                    <a:pt x="91" y="0"/>
                  </a:lnTo>
                  <a:lnTo>
                    <a:pt x="45" y="0"/>
                  </a:lnTo>
                  <a:lnTo>
                    <a:pt x="0" y="91"/>
                  </a:lnTo>
                  <a:lnTo>
                    <a:pt x="4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5" name="Freeform 98"/>
            <p:cNvSpPr>
              <a:spLocks/>
            </p:cNvSpPr>
            <p:nvPr/>
          </p:nvSpPr>
          <p:spPr bwMode="auto">
            <a:xfrm rot="15757115" flipH="1">
              <a:off x="4800" y="2445"/>
              <a:ext cx="4" cy="4"/>
            </a:xfrm>
            <a:custGeom>
              <a:avLst/>
              <a:gdLst>
                <a:gd name="T0" fmla="*/ 0 w 90"/>
                <a:gd name="T1" fmla="*/ 91 h 91"/>
                <a:gd name="T2" fmla="*/ 45 w 90"/>
                <a:gd name="T3" fmla="*/ 91 h 91"/>
                <a:gd name="T4" fmla="*/ 90 w 90"/>
                <a:gd name="T5" fmla="*/ 0 h 91"/>
                <a:gd name="T6" fmla="*/ 0 w 90"/>
                <a:gd name="T7" fmla="*/ 0 h 91"/>
                <a:gd name="T8" fmla="*/ 0 w 90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91">
                  <a:moveTo>
                    <a:pt x="0" y="91"/>
                  </a:moveTo>
                  <a:lnTo>
                    <a:pt x="45" y="91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6" name="Freeform 99"/>
            <p:cNvSpPr>
              <a:spLocks/>
            </p:cNvSpPr>
            <p:nvPr/>
          </p:nvSpPr>
          <p:spPr bwMode="auto">
            <a:xfrm rot="15757115" flipH="1">
              <a:off x="4803" y="2435"/>
              <a:ext cx="3" cy="5"/>
            </a:xfrm>
            <a:custGeom>
              <a:avLst/>
              <a:gdLst>
                <a:gd name="T0" fmla="*/ 0 w 90"/>
                <a:gd name="T1" fmla="*/ 46 h 91"/>
                <a:gd name="T2" fmla="*/ 90 w 90"/>
                <a:gd name="T3" fmla="*/ 91 h 91"/>
                <a:gd name="T4" fmla="*/ 90 w 90"/>
                <a:gd name="T5" fmla="*/ 0 h 91"/>
                <a:gd name="T6" fmla="*/ 44 w 90"/>
                <a:gd name="T7" fmla="*/ 0 h 91"/>
                <a:gd name="T8" fmla="*/ 0 w 90"/>
                <a:gd name="T9" fmla="*/ 46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91">
                  <a:moveTo>
                    <a:pt x="0" y="46"/>
                  </a:moveTo>
                  <a:lnTo>
                    <a:pt x="90" y="91"/>
                  </a:lnTo>
                  <a:lnTo>
                    <a:pt x="90" y="0"/>
                  </a:lnTo>
                  <a:lnTo>
                    <a:pt x="44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7" name="Freeform 100"/>
            <p:cNvSpPr>
              <a:spLocks/>
            </p:cNvSpPr>
            <p:nvPr/>
          </p:nvSpPr>
          <p:spPr bwMode="auto">
            <a:xfrm rot="15757115" flipH="1">
              <a:off x="4802" y="2435"/>
              <a:ext cx="3" cy="4"/>
            </a:xfrm>
            <a:custGeom>
              <a:avLst/>
              <a:gdLst>
                <a:gd name="T0" fmla="*/ 0 w 90"/>
                <a:gd name="T1" fmla="*/ 44 h 90"/>
                <a:gd name="T2" fmla="*/ 0 w 90"/>
                <a:gd name="T3" fmla="*/ 90 h 90"/>
                <a:gd name="T4" fmla="*/ 46 w 90"/>
                <a:gd name="T5" fmla="*/ 90 h 90"/>
                <a:gd name="T6" fmla="*/ 90 w 90"/>
                <a:gd name="T7" fmla="*/ 44 h 90"/>
                <a:gd name="T8" fmla="*/ 0 w 90"/>
                <a:gd name="T9" fmla="*/ 0 h 90"/>
                <a:gd name="T10" fmla="*/ 0 w 90"/>
                <a:gd name="T11" fmla="*/ 44 h 90"/>
                <a:gd name="T12" fmla="*/ 0 w 90"/>
                <a:gd name="T13" fmla="*/ 90 h 90"/>
                <a:gd name="T14" fmla="*/ 0 w 90"/>
                <a:gd name="T15" fmla="*/ 44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90">
                  <a:moveTo>
                    <a:pt x="0" y="44"/>
                  </a:moveTo>
                  <a:lnTo>
                    <a:pt x="0" y="90"/>
                  </a:lnTo>
                  <a:lnTo>
                    <a:pt x="46" y="90"/>
                  </a:lnTo>
                  <a:lnTo>
                    <a:pt x="90" y="44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9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8" name="Freeform 101"/>
            <p:cNvSpPr>
              <a:spLocks/>
            </p:cNvSpPr>
            <p:nvPr/>
          </p:nvSpPr>
          <p:spPr bwMode="auto">
            <a:xfrm rot="15757115" flipH="1">
              <a:off x="4798" y="2434"/>
              <a:ext cx="4" cy="4"/>
            </a:xfrm>
            <a:custGeom>
              <a:avLst/>
              <a:gdLst>
                <a:gd name="T0" fmla="*/ 0 w 90"/>
                <a:gd name="T1" fmla="*/ 46 h 90"/>
                <a:gd name="T2" fmla="*/ 90 w 90"/>
                <a:gd name="T3" fmla="*/ 90 h 90"/>
                <a:gd name="T4" fmla="*/ 90 w 90"/>
                <a:gd name="T5" fmla="*/ 46 h 90"/>
                <a:gd name="T6" fmla="*/ 45 w 90"/>
                <a:gd name="T7" fmla="*/ 0 h 90"/>
                <a:gd name="T8" fmla="*/ 90 w 90"/>
                <a:gd name="T9" fmla="*/ 0 h 90"/>
                <a:gd name="T10" fmla="*/ 0 w 90"/>
                <a:gd name="T11" fmla="*/ 46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" h="90">
                  <a:moveTo>
                    <a:pt x="0" y="46"/>
                  </a:moveTo>
                  <a:lnTo>
                    <a:pt x="90" y="90"/>
                  </a:lnTo>
                  <a:lnTo>
                    <a:pt x="90" y="46"/>
                  </a:lnTo>
                  <a:lnTo>
                    <a:pt x="45" y="0"/>
                  </a:lnTo>
                  <a:lnTo>
                    <a:pt x="9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9" name="Freeform 102"/>
            <p:cNvSpPr>
              <a:spLocks/>
            </p:cNvSpPr>
            <p:nvPr/>
          </p:nvSpPr>
          <p:spPr bwMode="auto">
            <a:xfrm rot="15757115" flipH="1">
              <a:off x="4791" y="2429"/>
              <a:ext cx="9" cy="7"/>
            </a:xfrm>
            <a:custGeom>
              <a:avLst/>
              <a:gdLst>
                <a:gd name="T0" fmla="*/ 0 w 181"/>
                <a:gd name="T1" fmla="*/ 45 h 136"/>
                <a:gd name="T2" fmla="*/ 91 w 181"/>
                <a:gd name="T3" fmla="*/ 136 h 136"/>
                <a:gd name="T4" fmla="*/ 181 w 181"/>
                <a:gd name="T5" fmla="*/ 90 h 136"/>
                <a:gd name="T6" fmla="*/ 91 w 181"/>
                <a:gd name="T7" fmla="*/ 0 h 136"/>
                <a:gd name="T8" fmla="*/ 0 w 181"/>
                <a:gd name="T9" fmla="*/ 45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136">
                  <a:moveTo>
                    <a:pt x="0" y="45"/>
                  </a:moveTo>
                  <a:lnTo>
                    <a:pt x="91" y="136"/>
                  </a:lnTo>
                  <a:lnTo>
                    <a:pt x="181" y="90"/>
                  </a:lnTo>
                  <a:lnTo>
                    <a:pt x="91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0" name="Freeform 103"/>
            <p:cNvSpPr>
              <a:spLocks/>
            </p:cNvSpPr>
            <p:nvPr/>
          </p:nvSpPr>
          <p:spPr bwMode="auto">
            <a:xfrm rot="15757115" flipH="1">
              <a:off x="4788" y="2428"/>
              <a:ext cx="5" cy="9"/>
            </a:xfrm>
            <a:custGeom>
              <a:avLst/>
              <a:gdLst>
                <a:gd name="T0" fmla="*/ 0 w 91"/>
                <a:gd name="T1" fmla="*/ 0 h 181"/>
                <a:gd name="T2" fmla="*/ 0 w 91"/>
                <a:gd name="T3" fmla="*/ 45 h 181"/>
                <a:gd name="T4" fmla="*/ 0 w 91"/>
                <a:gd name="T5" fmla="*/ 181 h 181"/>
                <a:gd name="T6" fmla="*/ 91 w 91"/>
                <a:gd name="T7" fmla="*/ 136 h 181"/>
                <a:gd name="T8" fmla="*/ 45 w 91"/>
                <a:gd name="T9" fmla="*/ 0 h 181"/>
                <a:gd name="T10" fmla="*/ 0 w 91"/>
                <a:gd name="T11" fmla="*/ 0 h 181"/>
                <a:gd name="T12" fmla="*/ 0 w 91"/>
                <a:gd name="T13" fmla="*/ 45 h 181"/>
                <a:gd name="T14" fmla="*/ 0 w 91"/>
                <a:gd name="T15" fmla="*/ 0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181">
                  <a:moveTo>
                    <a:pt x="0" y="0"/>
                  </a:moveTo>
                  <a:lnTo>
                    <a:pt x="0" y="45"/>
                  </a:lnTo>
                  <a:lnTo>
                    <a:pt x="0" y="181"/>
                  </a:lnTo>
                  <a:lnTo>
                    <a:pt x="91" y="1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1" name="Freeform 104"/>
            <p:cNvSpPr>
              <a:spLocks/>
            </p:cNvSpPr>
            <p:nvPr/>
          </p:nvSpPr>
          <p:spPr bwMode="auto">
            <a:xfrm rot="15757115" flipH="1">
              <a:off x="4775" y="2429"/>
              <a:ext cx="2" cy="9"/>
            </a:xfrm>
            <a:custGeom>
              <a:avLst/>
              <a:gdLst>
                <a:gd name="T0" fmla="*/ 0 w 45"/>
                <a:gd name="T1" fmla="*/ 0 h 181"/>
                <a:gd name="T2" fmla="*/ 0 w 45"/>
                <a:gd name="T3" fmla="*/ 45 h 181"/>
                <a:gd name="T4" fmla="*/ 0 w 45"/>
                <a:gd name="T5" fmla="*/ 181 h 181"/>
                <a:gd name="T6" fmla="*/ 45 w 45"/>
                <a:gd name="T7" fmla="*/ 181 h 181"/>
                <a:gd name="T8" fmla="*/ 45 w 45"/>
                <a:gd name="T9" fmla="*/ 45 h 181"/>
                <a:gd name="T10" fmla="*/ 0 w 45"/>
                <a:gd name="T11" fmla="*/ 0 h 181"/>
                <a:gd name="T12" fmla="*/ 0 w 45"/>
                <a:gd name="T13" fmla="*/ 45 h 181"/>
                <a:gd name="T14" fmla="*/ 0 w 45"/>
                <a:gd name="T15" fmla="*/ 0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lnTo>
                    <a:pt x="0" y="45"/>
                  </a:lnTo>
                  <a:lnTo>
                    <a:pt x="0" y="181"/>
                  </a:lnTo>
                  <a:lnTo>
                    <a:pt x="45" y="181"/>
                  </a:lnTo>
                  <a:lnTo>
                    <a:pt x="45" y="45"/>
                  </a:lnTo>
                  <a:lnTo>
                    <a:pt x="0" y="0"/>
                  </a:lnTo>
                  <a:lnTo>
                    <a:pt x="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2" name="Freeform 105"/>
            <p:cNvSpPr>
              <a:spLocks/>
            </p:cNvSpPr>
            <p:nvPr/>
          </p:nvSpPr>
          <p:spPr bwMode="auto">
            <a:xfrm rot="15757115" flipH="1">
              <a:off x="4768" y="2430"/>
              <a:ext cx="5" cy="11"/>
            </a:xfrm>
            <a:custGeom>
              <a:avLst/>
              <a:gdLst>
                <a:gd name="T0" fmla="*/ 45 w 91"/>
                <a:gd name="T1" fmla="*/ 0 h 226"/>
                <a:gd name="T2" fmla="*/ 0 w 91"/>
                <a:gd name="T3" fmla="*/ 181 h 226"/>
                <a:gd name="T4" fmla="*/ 45 w 91"/>
                <a:gd name="T5" fmla="*/ 226 h 226"/>
                <a:gd name="T6" fmla="*/ 91 w 91"/>
                <a:gd name="T7" fmla="*/ 46 h 226"/>
                <a:gd name="T8" fmla="*/ 45 w 91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226">
                  <a:moveTo>
                    <a:pt x="45" y="0"/>
                  </a:moveTo>
                  <a:lnTo>
                    <a:pt x="0" y="181"/>
                  </a:lnTo>
                  <a:lnTo>
                    <a:pt x="45" y="226"/>
                  </a:lnTo>
                  <a:lnTo>
                    <a:pt x="91" y="4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3" name="Freeform 106"/>
            <p:cNvSpPr>
              <a:spLocks/>
            </p:cNvSpPr>
            <p:nvPr/>
          </p:nvSpPr>
          <p:spPr bwMode="auto">
            <a:xfrm rot="15757115" flipH="1">
              <a:off x="4756" y="2433"/>
              <a:ext cx="8" cy="13"/>
            </a:xfrm>
            <a:custGeom>
              <a:avLst/>
              <a:gdLst>
                <a:gd name="T0" fmla="*/ 91 w 136"/>
                <a:gd name="T1" fmla="*/ 0 h 272"/>
                <a:gd name="T2" fmla="*/ 46 w 136"/>
                <a:gd name="T3" fmla="*/ 0 h 272"/>
                <a:gd name="T4" fmla="*/ 0 w 136"/>
                <a:gd name="T5" fmla="*/ 226 h 272"/>
                <a:gd name="T6" fmla="*/ 46 w 136"/>
                <a:gd name="T7" fmla="*/ 272 h 272"/>
                <a:gd name="T8" fmla="*/ 136 w 136"/>
                <a:gd name="T9" fmla="*/ 46 h 272"/>
                <a:gd name="T10" fmla="*/ 91 w 136"/>
                <a:gd name="T11" fmla="*/ 0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6" h="272">
                  <a:moveTo>
                    <a:pt x="91" y="0"/>
                  </a:moveTo>
                  <a:lnTo>
                    <a:pt x="46" y="0"/>
                  </a:lnTo>
                  <a:lnTo>
                    <a:pt x="0" y="226"/>
                  </a:lnTo>
                  <a:lnTo>
                    <a:pt x="46" y="272"/>
                  </a:lnTo>
                  <a:lnTo>
                    <a:pt x="136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4" name="Freeform 107"/>
            <p:cNvSpPr>
              <a:spLocks/>
            </p:cNvSpPr>
            <p:nvPr/>
          </p:nvSpPr>
          <p:spPr bwMode="auto">
            <a:xfrm rot="15757115" flipH="1">
              <a:off x="4751" y="2436"/>
              <a:ext cx="8" cy="12"/>
            </a:xfrm>
            <a:custGeom>
              <a:avLst/>
              <a:gdLst>
                <a:gd name="T0" fmla="*/ 91 w 181"/>
                <a:gd name="T1" fmla="*/ 0 h 227"/>
                <a:gd name="T2" fmla="*/ 0 w 181"/>
                <a:gd name="T3" fmla="*/ 181 h 227"/>
                <a:gd name="T4" fmla="*/ 45 w 181"/>
                <a:gd name="T5" fmla="*/ 227 h 227"/>
                <a:gd name="T6" fmla="*/ 181 w 181"/>
                <a:gd name="T7" fmla="*/ 45 h 227"/>
                <a:gd name="T8" fmla="*/ 91 w 181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27">
                  <a:moveTo>
                    <a:pt x="91" y="0"/>
                  </a:moveTo>
                  <a:lnTo>
                    <a:pt x="0" y="181"/>
                  </a:lnTo>
                  <a:lnTo>
                    <a:pt x="45" y="227"/>
                  </a:lnTo>
                  <a:lnTo>
                    <a:pt x="18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5" name="Freeform 108"/>
            <p:cNvSpPr>
              <a:spLocks/>
            </p:cNvSpPr>
            <p:nvPr/>
          </p:nvSpPr>
          <p:spPr bwMode="auto">
            <a:xfrm rot="15757115" flipH="1">
              <a:off x="4734" y="2449"/>
              <a:ext cx="12" cy="13"/>
            </a:xfrm>
            <a:custGeom>
              <a:avLst/>
              <a:gdLst>
                <a:gd name="T0" fmla="*/ 180 w 226"/>
                <a:gd name="T1" fmla="*/ 0 h 271"/>
                <a:gd name="T2" fmla="*/ 135 w 226"/>
                <a:gd name="T3" fmla="*/ 0 h 271"/>
                <a:gd name="T4" fmla="*/ 0 w 226"/>
                <a:gd name="T5" fmla="*/ 226 h 271"/>
                <a:gd name="T6" fmla="*/ 90 w 226"/>
                <a:gd name="T7" fmla="*/ 271 h 271"/>
                <a:gd name="T8" fmla="*/ 226 w 226"/>
                <a:gd name="T9" fmla="*/ 45 h 271"/>
                <a:gd name="T10" fmla="*/ 180 w 226"/>
                <a:gd name="T11" fmla="*/ 0 h 271"/>
                <a:gd name="T12" fmla="*/ 135 w 226"/>
                <a:gd name="T13" fmla="*/ 0 h 271"/>
                <a:gd name="T14" fmla="*/ 180 w 226"/>
                <a:gd name="T15" fmla="*/ 0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6" h="271">
                  <a:moveTo>
                    <a:pt x="180" y="0"/>
                  </a:moveTo>
                  <a:lnTo>
                    <a:pt x="135" y="0"/>
                  </a:lnTo>
                  <a:lnTo>
                    <a:pt x="0" y="226"/>
                  </a:lnTo>
                  <a:lnTo>
                    <a:pt x="90" y="271"/>
                  </a:lnTo>
                  <a:lnTo>
                    <a:pt x="226" y="45"/>
                  </a:lnTo>
                  <a:lnTo>
                    <a:pt x="180" y="0"/>
                  </a:lnTo>
                  <a:lnTo>
                    <a:pt x="135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6" name="Freeform 109"/>
            <p:cNvSpPr>
              <a:spLocks/>
            </p:cNvSpPr>
            <p:nvPr/>
          </p:nvSpPr>
          <p:spPr bwMode="auto">
            <a:xfrm rot="15757115" flipH="1">
              <a:off x="4725" y="2459"/>
              <a:ext cx="12" cy="13"/>
            </a:xfrm>
            <a:custGeom>
              <a:avLst/>
              <a:gdLst>
                <a:gd name="T0" fmla="*/ 181 w 226"/>
                <a:gd name="T1" fmla="*/ 0 h 271"/>
                <a:gd name="T2" fmla="*/ 0 w 226"/>
                <a:gd name="T3" fmla="*/ 226 h 271"/>
                <a:gd name="T4" fmla="*/ 46 w 226"/>
                <a:gd name="T5" fmla="*/ 271 h 271"/>
                <a:gd name="T6" fmla="*/ 226 w 226"/>
                <a:gd name="T7" fmla="*/ 45 h 271"/>
                <a:gd name="T8" fmla="*/ 181 w 226"/>
                <a:gd name="T9" fmla="*/ 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71">
                  <a:moveTo>
                    <a:pt x="181" y="0"/>
                  </a:moveTo>
                  <a:lnTo>
                    <a:pt x="0" y="226"/>
                  </a:lnTo>
                  <a:lnTo>
                    <a:pt x="46" y="271"/>
                  </a:lnTo>
                  <a:lnTo>
                    <a:pt x="226" y="4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7" name="Freeform 110"/>
            <p:cNvSpPr>
              <a:spLocks/>
            </p:cNvSpPr>
            <p:nvPr/>
          </p:nvSpPr>
          <p:spPr bwMode="auto">
            <a:xfrm rot="15757115" flipH="1">
              <a:off x="4716" y="2446"/>
              <a:ext cx="79" cy="82"/>
            </a:xfrm>
            <a:custGeom>
              <a:avLst/>
              <a:gdLst>
                <a:gd name="T0" fmla="*/ 679 w 1539"/>
                <a:gd name="T1" fmla="*/ 724 h 1628"/>
                <a:gd name="T2" fmla="*/ 724 w 1539"/>
                <a:gd name="T3" fmla="*/ 633 h 1628"/>
                <a:gd name="T4" fmla="*/ 814 w 1539"/>
                <a:gd name="T5" fmla="*/ 543 h 1628"/>
                <a:gd name="T6" fmla="*/ 905 w 1539"/>
                <a:gd name="T7" fmla="*/ 453 h 1628"/>
                <a:gd name="T8" fmla="*/ 950 w 1539"/>
                <a:gd name="T9" fmla="*/ 407 h 1628"/>
                <a:gd name="T10" fmla="*/ 1041 w 1539"/>
                <a:gd name="T11" fmla="*/ 317 h 1628"/>
                <a:gd name="T12" fmla="*/ 1131 w 1539"/>
                <a:gd name="T13" fmla="*/ 271 h 1628"/>
                <a:gd name="T14" fmla="*/ 1176 w 1539"/>
                <a:gd name="T15" fmla="*/ 227 h 1628"/>
                <a:gd name="T16" fmla="*/ 1222 w 1539"/>
                <a:gd name="T17" fmla="*/ 181 h 1628"/>
                <a:gd name="T18" fmla="*/ 1313 w 1539"/>
                <a:gd name="T19" fmla="*/ 136 h 1628"/>
                <a:gd name="T20" fmla="*/ 1358 w 1539"/>
                <a:gd name="T21" fmla="*/ 91 h 1628"/>
                <a:gd name="T22" fmla="*/ 1402 w 1539"/>
                <a:gd name="T23" fmla="*/ 45 h 1628"/>
                <a:gd name="T24" fmla="*/ 1448 w 1539"/>
                <a:gd name="T25" fmla="*/ 45 h 1628"/>
                <a:gd name="T26" fmla="*/ 1493 w 1539"/>
                <a:gd name="T27" fmla="*/ 0 h 1628"/>
                <a:gd name="T28" fmla="*/ 1539 w 1539"/>
                <a:gd name="T29" fmla="*/ 0 h 1628"/>
                <a:gd name="T30" fmla="*/ 1539 w 1539"/>
                <a:gd name="T31" fmla="*/ 45 h 1628"/>
                <a:gd name="T32" fmla="*/ 1539 w 1539"/>
                <a:gd name="T33" fmla="*/ 91 h 1628"/>
                <a:gd name="T34" fmla="*/ 1448 w 1539"/>
                <a:gd name="T35" fmla="*/ 181 h 1628"/>
                <a:gd name="T36" fmla="*/ 1402 w 1539"/>
                <a:gd name="T37" fmla="*/ 317 h 1628"/>
                <a:gd name="T38" fmla="*/ 1313 w 1539"/>
                <a:gd name="T39" fmla="*/ 453 h 1628"/>
                <a:gd name="T40" fmla="*/ 1176 w 1539"/>
                <a:gd name="T41" fmla="*/ 588 h 1628"/>
                <a:gd name="T42" fmla="*/ 1041 w 1539"/>
                <a:gd name="T43" fmla="*/ 769 h 1628"/>
                <a:gd name="T44" fmla="*/ 905 w 1539"/>
                <a:gd name="T45" fmla="*/ 905 h 1628"/>
                <a:gd name="T46" fmla="*/ 814 w 1539"/>
                <a:gd name="T47" fmla="*/ 996 h 1628"/>
                <a:gd name="T48" fmla="*/ 724 w 1539"/>
                <a:gd name="T49" fmla="*/ 1085 h 1628"/>
                <a:gd name="T50" fmla="*/ 634 w 1539"/>
                <a:gd name="T51" fmla="*/ 1131 h 1628"/>
                <a:gd name="T52" fmla="*/ 588 w 1539"/>
                <a:gd name="T53" fmla="*/ 1222 h 1628"/>
                <a:gd name="T54" fmla="*/ 497 w 1539"/>
                <a:gd name="T55" fmla="*/ 1267 h 1628"/>
                <a:gd name="T56" fmla="*/ 453 w 1539"/>
                <a:gd name="T57" fmla="*/ 1357 h 1628"/>
                <a:gd name="T58" fmla="*/ 362 w 1539"/>
                <a:gd name="T59" fmla="*/ 1402 h 1628"/>
                <a:gd name="T60" fmla="*/ 317 w 1539"/>
                <a:gd name="T61" fmla="*/ 1448 h 1628"/>
                <a:gd name="T62" fmla="*/ 271 w 1539"/>
                <a:gd name="T63" fmla="*/ 1493 h 1628"/>
                <a:gd name="T64" fmla="*/ 226 w 1539"/>
                <a:gd name="T65" fmla="*/ 1538 h 1628"/>
                <a:gd name="T66" fmla="*/ 136 w 1539"/>
                <a:gd name="T67" fmla="*/ 1583 h 1628"/>
                <a:gd name="T68" fmla="*/ 91 w 1539"/>
                <a:gd name="T69" fmla="*/ 1628 h 1628"/>
                <a:gd name="T70" fmla="*/ 45 w 1539"/>
                <a:gd name="T71" fmla="*/ 1628 h 1628"/>
                <a:gd name="T72" fmla="*/ 0 w 1539"/>
                <a:gd name="T73" fmla="*/ 1628 h 1628"/>
                <a:gd name="T74" fmla="*/ 0 w 1539"/>
                <a:gd name="T75" fmla="*/ 1583 h 1628"/>
                <a:gd name="T76" fmla="*/ 45 w 1539"/>
                <a:gd name="T77" fmla="*/ 1493 h 1628"/>
                <a:gd name="T78" fmla="*/ 91 w 1539"/>
                <a:gd name="T79" fmla="*/ 1402 h 1628"/>
                <a:gd name="T80" fmla="*/ 182 w 1539"/>
                <a:gd name="T81" fmla="*/ 1311 h 1628"/>
                <a:gd name="T82" fmla="*/ 271 w 1539"/>
                <a:gd name="T83" fmla="*/ 1176 h 1628"/>
                <a:gd name="T84" fmla="*/ 362 w 1539"/>
                <a:gd name="T85" fmla="*/ 1040 h 1628"/>
                <a:gd name="T86" fmla="*/ 497 w 1539"/>
                <a:gd name="T87" fmla="*/ 859 h 1628"/>
                <a:gd name="T88" fmla="*/ 679 w 1539"/>
                <a:gd name="T89" fmla="*/ 724 h 16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539" h="1628">
                  <a:moveTo>
                    <a:pt x="679" y="724"/>
                  </a:moveTo>
                  <a:lnTo>
                    <a:pt x="724" y="633"/>
                  </a:lnTo>
                  <a:lnTo>
                    <a:pt x="814" y="543"/>
                  </a:lnTo>
                  <a:lnTo>
                    <a:pt x="905" y="453"/>
                  </a:lnTo>
                  <a:lnTo>
                    <a:pt x="950" y="407"/>
                  </a:lnTo>
                  <a:lnTo>
                    <a:pt x="1041" y="317"/>
                  </a:lnTo>
                  <a:lnTo>
                    <a:pt x="1131" y="271"/>
                  </a:lnTo>
                  <a:lnTo>
                    <a:pt x="1176" y="227"/>
                  </a:lnTo>
                  <a:lnTo>
                    <a:pt x="1222" y="181"/>
                  </a:lnTo>
                  <a:lnTo>
                    <a:pt x="1313" y="136"/>
                  </a:lnTo>
                  <a:lnTo>
                    <a:pt x="1358" y="91"/>
                  </a:lnTo>
                  <a:lnTo>
                    <a:pt x="1402" y="45"/>
                  </a:lnTo>
                  <a:lnTo>
                    <a:pt x="1448" y="45"/>
                  </a:lnTo>
                  <a:lnTo>
                    <a:pt x="1493" y="0"/>
                  </a:lnTo>
                  <a:lnTo>
                    <a:pt x="1539" y="0"/>
                  </a:lnTo>
                  <a:lnTo>
                    <a:pt x="1539" y="45"/>
                  </a:lnTo>
                  <a:lnTo>
                    <a:pt x="1539" y="91"/>
                  </a:lnTo>
                  <a:lnTo>
                    <a:pt x="1448" y="181"/>
                  </a:lnTo>
                  <a:lnTo>
                    <a:pt x="1402" y="317"/>
                  </a:lnTo>
                  <a:lnTo>
                    <a:pt x="1313" y="453"/>
                  </a:lnTo>
                  <a:lnTo>
                    <a:pt x="1176" y="588"/>
                  </a:lnTo>
                  <a:lnTo>
                    <a:pt x="1041" y="769"/>
                  </a:lnTo>
                  <a:lnTo>
                    <a:pt x="905" y="905"/>
                  </a:lnTo>
                  <a:lnTo>
                    <a:pt x="814" y="996"/>
                  </a:lnTo>
                  <a:lnTo>
                    <a:pt x="724" y="1085"/>
                  </a:lnTo>
                  <a:lnTo>
                    <a:pt x="634" y="1131"/>
                  </a:lnTo>
                  <a:lnTo>
                    <a:pt x="588" y="1222"/>
                  </a:lnTo>
                  <a:lnTo>
                    <a:pt x="497" y="1267"/>
                  </a:lnTo>
                  <a:lnTo>
                    <a:pt x="453" y="1357"/>
                  </a:lnTo>
                  <a:lnTo>
                    <a:pt x="362" y="1402"/>
                  </a:lnTo>
                  <a:lnTo>
                    <a:pt x="317" y="1448"/>
                  </a:lnTo>
                  <a:lnTo>
                    <a:pt x="271" y="1493"/>
                  </a:lnTo>
                  <a:lnTo>
                    <a:pt x="226" y="1538"/>
                  </a:lnTo>
                  <a:lnTo>
                    <a:pt x="136" y="1583"/>
                  </a:lnTo>
                  <a:lnTo>
                    <a:pt x="91" y="1628"/>
                  </a:lnTo>
                  <a:lnTo>
                    <a:pt x="45" y="1628"/>
                  </a:lnTo>
                  <a:lnTo>
                    <a:pt x="0" y="1628"/>
                  </a:lnTo>
                  <a:lnTo>
                    <a:pt x="0" y="1583"/>
                  </a:lnTo>
                  <a:lnTo>
                    <a:pt x="45" y="1493"/>
                  </a:lnTo>
                  <a:lnTo>
                    <a:pt x="91" y="1402"/>
                  </a:lnTo>
                  <a:lnTo>
                    <a:pt x="182" y="1311"/>
                  </a:lnTo>
                  <a:lnTo>
                    <a:pt x="271" y="1176"/>
                  </a:lnTo>
                  <a:lnTo>
                    <a:pt x="362" y="1040"/>
                  </a:lnTo>
                  <a:lnTo>
                    <a:pt x="497" y="859"/>
                  </a:lnTo>
                  <a:lnTo>
                    <a:pt x="679" y="7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8" name="Freeform 111"/>
            <p:cNvSpPr>
              <a:spLocks noEditPoints="1"/>
            </p:cNvSpPr>
            <p:nvPr/>
          </p:nvSpPr>
          <p:spPr bwMode="auto">
            <a:xfrm rot="15757115" flipH="1">
              <a:off x="3964" y="1799"/>
              <a:ext cx="502" cy="501"/>
            </a:xfrm>
            <a:custGeom>
              <a:avLst/>
              <a:gdLst>
                <a:gd name="T0" fmla="*/ 6019 w 10024"/>
                <a:gd name="T1" fmla="*/ 102 h 10020"/>
                <a:gd name="T2" fmla="*/ 7181 w 10024"/>
                <a:gd name="T3" fmla="*/ 495 h 10020"/>
                <a:gd name="T4" fmla="*/ 8197 w 10024"/>
                <a:gd name="T5" fmla="*/ 1147 h 10020"/>
                <a:gd name="T6" fmla="*/ 9026 w 10024"/>
                <a:gd name="T7" fmla="*/ 2016 h 10020"/>
                <a:gd name="T8" fmla="*/ 9629 w 10024"/>
                <a:gd name="T9" fmla="*/ 3063 h 10020"/>
                <a:gd name="T10" fmla="*/ 9966 w 10024"/>
                <a:gd name="T11" fmla="*/ 4249 h 10020"/>
                <a:gd name="T12" fmla="*/ 9998 w 10024"/>
                <a:gd name="T13" fmla="*/ 5521 h 10020"/>
                <a:gd name="T14" fmla="*/ 9720 w 10024"/>
                <a:gd name="T15" fmla="*/ 6730 h 10020"/>
                <a:gd name="T16" fmla="*/ 9166 w 10024"/>
                <a:gd name="T17" fmla="*/ 7808 h 10020"/>
                <a:gd name="T18" fmla="*/ 8379 w 10024"/>
                <a:gd name="T19" fmla="*/ 8716 h 10020"/>
                <a:gd name="T20" fmla="*/ 7397 w 10024"/>
                <a:gd name="T21" fmla="*/ 9414 h 10020"/>
                <a:gd name="T22" fmla="*/ 6262 w 10024"/>
                <a:gd name="T23" fmla="*/ 9862 h 10020"/>
                <a:gd name="T24" fmla="*/ 5012 w 10024"/>
                <a:gd name="T25" fmla="*/ 10020 h 10020"/>
                <a:gd name="T26" fmla="*/ 3762 w 10024"/>
                <a:gd name="T27" fmla="*/ 9862 h 10020"/>
                <a:gd name="T28" fmla="*/ 2626 w 10024"/>
                <a:gd name="T29" fmla="*/ 9414 h 10020"/>
                <a:gd name="T30" fmla="*/ 1645 w 10024"/>
                <a:gd name="T31" fmla="*/ 8716 h 10020"/>
                <a:gd name="T32" fmla="*/ 858 w 10024"/>
                <a:gd name="T33" fmla="*/ 7808 h 10020"/>
                <a:gd name="T34" fmla="*/ 304 w 10024"/>
                <a:gd name="T35" fmla="*/ 6730 h 10020"/>
                <a:gd name="T36" fmla="*/ 25 w 10024"/>
                <a:gd name="T37" fmla="*/ 5521 h 10020"/>
                <a:gd name="T38" fmla="*/ 58 w 10024"/>
                <a:gd name="T39" fmla="*/ 4249 h 10020"/>
                <a:gd name="T40" fmla="*/ 394 w 10024"/>
                <a:gd name="T41" fmla="*/ 3063 h 10020"/>
                <a:gd name="T42" fmla="*/ 997 w 10024"/>
                <a:gd name="T43" fmla="*/ 2016 h 10020"/>
                <a:gd name="T44" fmla="*/ 1827 w 10024"/>
                <a:gd name="T45" fmla="*/ 1147 h 10020"/>
                <a:gd name="T46" fmla="*/ 2842 w 10024"/>
                <a:gd name="T47" fmla="*/ 495 h 10020"/>
                <a:gd name="T48" fmla="*/ 4004 w 10024"/>
                <a:gd name="T49" fmla="*/ 102 h 10020"/>
                <a:gd name="T50" fmla="*/ 5012 w 10024"/>
                <a:gd name="T51" fmla="*/ 866 h 10020"/>
                <a:gd name="T52" fmla="*/ 6046 w 10024"/>
                <a:gd name="T53" fmla="*/ 996 h 10020"/>
                <a:gd name="T54" fmla="*/ 6985 w 10024"/>
                <a:gd name="T55" fmla="*/ 1367 h 10020"/>
                <a:gd name="T56" fmla="*/ 7797 w 10024"/>
                <a:gd name="T57" fmla="*/ 1944 h 10020"/>
                <a:gd name="T58" fmla="*/ 8448 w 10024"/>
                <a:gd name="T59" fmla="*/ 2695 h 10020"/>
                <a:gd name="T60" fmla="*/ 8905 w 10024"/>
                <a:gd name="T61" fmla="*/ 3587 h 10020"/>
                <a:gd name="T62" fmla="*/ 9137 w 10024"/>
                <a:gd name="T63" fmla="*/ 4588 h 10020"/>
                <a:gd name="T64" fmla="*/ 9110 w 10024"/>
                <a:gd name="T65" fmla="*/ 5640 h 10020"/>
                <a:gd name="T66" fmla="*/ 8831 w 10024"/>
                <a:gd name="T67" fmla="*/ 6621 h 10020"/>
                <a:gd name="T68" fmla="*/ 8333 w 10024"/>
                <a:gd name="T69" fmla="*/ 7487 h 10020"/>
                <a:gd name="T70" fmla="*/ 7647 w 10024"/>
                <a:gd name="T71" fmla="*/ 8206 h 10020"/>
                <a:gd name="T72" fmla="*/ 6807 w 10024"/>
                <a:gd name="T73" fmla="*/ 8745 h 10020"/>
                <a:gd name="T74" fmla="*/ 5846 w 10024"/>
                <a:gd name="T75" fmla="*/ 9070 h 10020"/>
                <a:gd name="T76" fmla="*/ 4800 w 10024"/>
                <a:gd name="T77" fmla="*/ 9149 h 10020"/>
                <a:gd name="T78" fmla="*/ 3782 w 10024"/>
                <a:gd name="T79" fmla="*/ 8968 h 10020"/>
                <a:gd name="T80" fmla="*/ 2864 w 10024"/>
                <a:gd name="T81" fmla="*/ 8553 h 10020"/>
                <a:gd name="T82" fmla="*/ 2083 w 10024"/>
                <a:gd name="T83" fmla="*/ 7938 h 10020"/>
                <a:gd name="T84" fmla="*/ 1467 w 10024"/>
                <a:gd name="T85" fmla="*/ 7157 h 10020"/>
                <a:gd name="T86" fmla="*/ 1052 w 10024"/>
                <a:gd name="T87" fmla="*/ 6240 h 10020"/>
                <a:gd name="T88" fmla="*/ 871 w 10024"/>
                <a:gd name="T89" fmla="*/ 5222 h 10020"/>
                <a:gd name="T90" fmla="*/ 951 w 10024"/>
                <a:gd name="T91" fmla="*/ 4176 h 10020"/>
                <a:gd name="T92" fmla="*/ 1276 w 10024"/>
                <a:gd name="T93" fmla="*/ 3216 h 10020"/>
                <a:gd name="T94" fmla="*/ 1815 w 10024"/>
                <a:gd name="T95" fmla="*/ 2376 h 10020"/>
                <a:gd name="T96" fmla="*/ 2534 w 10024"/>
                <a:gd name="T97" fmla="*/ 1691 h 10020"/>
                <a:gd name="T98" fmla="*/ 3400 w 10024"/>
                <a:gd name="T99" fmla="*/ 1193 h 10020"/>
                <a:gd name="T100" fmla="*/ 4382 w 10024"/>
                <a:gd name="T101" fmla="*/ 913 h 100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24" h="10020">
                  <a:moveTo>
                    <a:pt x="5012" y="0"/>
                  </a:moveTo>
                  <a:lnTo>
                    <a:pt x="5269" y="6"/>
                  </a:lnTo>
                  <a:lnTo>
                    <a:pt x="5523" y="25"/>
                  </a:lnTo>
                  <a:lnTo>
                    <a:pt x="5774" y="58"/>
                  </a:lnTo>
                  <a:lnTo>
                    <a:pt x="6019" y="102"/>
                  </a:lnTo>
                  <a:lnTo>
                    <a:pt x="6262" y="158"/>
                  </a:lnTo>
                  <a:lnTo>
                    <a:pt x="6499" y="226"/>
                  </a:lnTo>
                  <a:lnTo>
                    <a:pt x="6732" y="304"/>
                  </a:lnTo>
                  <a:lnTo>
                    <a:pt x="6960" y="395"/>
                  </a:lnTo>
                  <a:lnTo>
                    <a:pt x="7181" y="495"/>
                  </a:lnTo>
                  <a:lnTo>
                    <a:pt x="7397" y="606"/>
                  </a:lnTo>
                  <a:lnTo>
                    <a:pt x="7607" y="727"/>
                  </a:lnTo>
                  <a:lnTo>
                    <a:pt x="7811" y="857"/>
                  </a:lnTo>
                  <a:lnTo>
                    <a:pt x="8008" y="997"/>
                  </a:lnTo>
                  <a:lnTo>
                    <a:pt x="8197" y="1147"/>
                  </a:lnTo>
                  <a:lnTo>
                    <a:pt x="8379" y="1304"/>
                  </a:lnTo>
                  <a:lnTo>
                    <a:pt x="8553" y="1470"/>
                  </a:lnTo>
                  <a:lnTo>
                    <a:pt x="8719" y="1644"/>
                  </a:lnTo>
                  <a:lnTo>
                    <a:pt x="8877" y="1826"/>
                  </a:lnTo>
                  <a:lnTo>
                    <a:pt x="9026" y="2016"/>
                  </a:lnTo>
                  <a:lnTo>
                    <a:pt x="9166" y="2212"/>
                  </a:lnTo>
                  <a:lnTo>
                    <a:pt x="9297" y="2415"/>
                  </a:lnTo>
                  <a:lnTo>
                    <a:pt x="9418" y="2625"/>
                  </a:lnTo>
                  <a:lnTo>
                    <a:pt x="9529" y="2841"/>
                  </a:lnTo>
                  <a:lnTo>
                    <a:pt x="9629" y="3063"/>
                  </a:lnTo>
                  <a:lnTo>
                    <a:pt x="9720" y="3290"/>
                  </a:lnTo>
                  <a:lnTo>
                    <a:pt x="9798" y="3523"/>
                  </a:lnTo>
                  <a:lnTo>
                    <a:pt x="9866" y="3761"/>
                  </a:lnTo>
                  <a:lnTo>
                    <a:pt x="9922" y="4002"/>
                  </a:lnTo>
                  <a:lnTo>
                    <a:pt x="9966" y="4249"/>
                  </a:lnTo>
                  <a:lnTo>
                    <a:pt x="9998" y="4499"/>
                  </a:lnTo>
                  <a:lnTo>
                    <a:pt x="10017" y="4753"/>
                  </a:lnTo>
                  <a:lnTo>
                    <a:pt x="10024" y="5011"/>
                  </a:lnTo>
                  <a:lnTo>
                    <a:pt x="10017" y="5267"/>
                  </a:lnTo>
                  <a:lnTo>
                    <a:pt x="9998" y="5521"/>
                  </a:lnTo>
                  <a:lnTo>
                    <a:pt x="9966" y="5771"/>
                  </a:lnTo>
                  <a:lnTo>
                    <a:pt x="9922" y="6018"/>
                  </a:lnTo>
                  <a:lnTo>
                    <a:pt x="9866" y="6259"/>
                  </a:lnTo>
                  <a:lnTo>
                    <a:pt x="9798" y="6498"/>
                  </a:lnTo>
                  <a:lnTo>
                    <a:pt x="9720" y="6730"/>
                  </a:lnTo>
                  <a:lnTo>
                    <a:pt x="9629" y="6957"/>
                  </a:lnTo>
                  <a:lnTo>
                    <a:pt x="9529" y="7179"/>
                  </a:lnTo>
                  <a:lnTo>
                    <a:pt x="9418" y="7395"/>
                  </a:lnTo>
                  <a:lnTo>
                    <a:pt x="9297" y="7605"/>
                  </a:lnTo>
                  <a:lnTo>
                    <a:pt x="9166" y="7808"/>
                  </a:lnTo>
                  <a:lnTo>
                    <a:pt x="9026" y="8004"/>
                  </a:lnTo>
                  <a:lnTo>
                    <a:pt x="8877" y="8194"/>
                  </a:lnTo>
                  <a:lnTo>
                    <a:pt x="8719" y="8376"/>
                  </a:lnTo>
                  <a:lnTo>
                    <a:pt x="8553" y="8550"/>
                  </a:lnTo>
                  <a:lnTo>
                    <a:pt x="8379" y="8716"/>
                  </a:lnTo>
                  <a:lnTo>
                    <a:pt x="8197" y="8874"/>
                  </a:lnTo>
                  <a:lnTo>
                    <a:pt x="8008" y="9023"/>
                  </a:lnTo>
                  <a:lnTo>
                    <a:pt x="7811" y="9163"/>
                  </a:lnTo>
                  <a:lnTo>
                    <a:pt x="7607" y="9293"/>
                  </a:lnTo>
                  <a:lnTo>
                    <a:pt x="7397" y="9414"/>
                  </a:lnTo>
                  <a:lnTo>
                    <a:pt x="7181" y="9525"/>
                  </a:lnTo>
                  <a:lnTo>
                    <a:pt x="6960" y="9626"/>
                  </a:lnTo>
                  <a:lnTo>
                    <a:pt x="6732" y="9716"/>
                  </a:lnTo>
                  <a:lnTo>
                    <a:pt x="6499" y="9794"/>
                  </a:lnTo>
                  <a:lnTo>
                    <a:pt x="6262" y="9862"/>
                  </a:lnTo>
                  <a:lnTo>
                    <a:pt x="6019" y="9918"/>
                  </a:lnTo>
                  <a:lnTo>
                    <a:pt x="5774" y="9962"/>
                  </a:lnTo>
                  <a:lnTo>
                    <a:pt x="5523" y="9995"/>
                  </a:lnTo>
                  <a:lnTo>
                    <a:pt x="5269" y="10014"/>
                  </a:lnTo>
                  <a:lnTo>
                    <a:pt x="5012" y="10020"/>
                  </a:lnTo>
                  <a:lnTo>
                    <a:pt x="4755" y="10014"/>
                  </a:lnTo>
                  <a:lnTo>
                    <a:pt x="4501" y="9995"/>
                  </a:lnTo>
                  <a:lnTo>
                    <a:pt x="4250" y="9962"/>
                  </a:lnTo>
                  <a:lnTo>
                    <a:pt x="4004" y="9918"/>
                  </a:lnTo>
                  <a:lnTo>
                    <a:pt x="3762" y="9862"/>
                  </a:lnTo>
                  <a:lnTo>
                    <a:pt x="3524" y="9794"/>
                  </a:lnTo>
                  <a:lnTo>
                    <a:pt x="3291" y="9716"/>
                  </a:lnTo>
                  <a:lnTo>
                    <a:pt x="3064" y="9626"/>
                  </a:lnTo>
                  <a:lnTo>
                    <a:pt x="2842" y="9525"/>
                  </a:lnTo>
                  <a:lnTo>
                    <a:pt x="2626" y="9414"/>
                  </a:lnTo>
                  <a:lnTo>
                    <a:pt x="2416" y="9293"/>
                  </a:lnTo>
                  <a:lnTo>
                    <a:pt x="2213" y="9163"/>
                  </a:lnTo>
                  <a:lnTo>
                    <a:pt x="2016" y="9023"/>
                  </a:lnTo>
                  <a:lnTo>
                    <a:pt x="1827" y="8874"/>
                  </a:lnTo>
                  <a:lnTo>
                    <a:pt x="1645" y="8716"/>
                  </a:lnTo>
                  <a:lnTo>
                    <a:pt x="1470" y="8550"/>
                  </a:lnTo>
                  <a:lnTo>
                    <a:pt x="1304" y="8376"/>
                  </a:lnTo>
                  <a:lnTo>
                    <a:pt x="1146" y="8194"/>
                  </a:lnTo>
                  <a:lnTo>
                    <a:pt x="997" y="8004"/>
                  </a:lnTo>
                  <a:lnTo>
                    <a:pt x="858" y="7808"/>
                  </a:lnTo>
                  <a:lnTo>
                    <a:pt x="727" y="7605"/>
                  </a:lnTo>
                  <a:lnTo>
                    <a:pt x="606" y="7395"/>
                  </a:lnTo>
                  <a:lnTo>
                    <a:pt x="495" y="7179"/>
                  </a:lnTo>
                  <a:lnTo>
                    <a:pt x="394" y="6957"/>
                  </a:lnTo>
                  <a:lnTo>
                    <a:pt x="304" y="6730"/>
                  </a:lnTo>
                  <a:lnTo>
                    <a:pt x="226" y="6498"/>
                  </a:lnTo>
                  <a:lnTo>
                    <a:pt x="158" y="6259"/>
                  </a:lnTo>
                  <a:lnTo>
                    <a:pt x="102" y="6018"/>
                  </a:lnTo>
                  <a:lnTo>
                    <a:pt x="58" y="5771"/>
                  </a:lnTo>
                  <a:lnTo>
                    <a:pt x="25" y="5521"/>
                  </a:lnTo>
                  <a:lnTo>
                    <a:pt x="6" y="5267"/>
                  </a:lnTo>
                  <a:lnTo>
                    <a:pt x="0" y="5011"/>
                  </a:lnTo>
                  <a:lnTo>
                    <a:pt x="6" y="4753"/>
                  </a:lnTo>
                  <a:lnTo>
                    <a:pt x="25" y="4499"/>
                  </a:lnTo>
                  <a:lnTo>
                    <a:pt x="58" y="4249"/>
                  </a:lnTo>
                  <a:lnTo>
                    <a:pt x="102" y="4002"/>
                  </a:lnTo>
                  <a:lnTo>
                    <a:pt x="158" y="3761"/>
                  </a:lnTo>
                  <a:lnTo>
                    <a:pt x="226" y="3523"/>
                  </a:lnTo>
                  <a:lnTo>
                    <a:pt x="304" y="3290"/>
                  </a:lnTo>
                  <a:lnTo>
                    <a:pt x="394" y="3063"/>
                  </a:lnTo>
                  <a:lnTo>
                    <a:pt x="495" y="2841"/>
                  </a:lnTo>
                  <a:lnTo>
                    <a:pt x="606" y="2625"/>
                  </a:lnTo>
                  <a:lnTo>
                    <a:pt x="727" y="2415"/>
                  </a:lnTo>
                  <a:lnTo>
                    <a:pt x="858" y="2212"/>
                  </a:lnTo>
                  <a:lnTo>
                    <a:pt x="997" y="2016"/>
                  </a:lnTo>
                  <a:lnTo>
                    <a:pt x="1146" y="1826"/>
                  </a:lnTo>
                  <a:lnTo>
                    <a:pt x="1304" y="1644"/>
                  </a:lnTo>
                  <a:lnTo>
                    <a:pt x="1470" y="1470"/>
                  </a:lnTo>
                  <a:lnTo>
                    <a:pt x="1645" y="1304"/>
                  </a:lnTo>
                  <a:lnTo>
                    <a:pt x="1827" y="1147"/>
                  </a:lnTo>
                  <a:lnTo>
                    <a:pt x="2016" y="997"/>
                  </a:lnTo>
                  <a:lnTo>
                    <a:pt x="2213" y="857"/>
                  </a:lnTo>
                  <a:lnTo>
                    <a:pt x="2416" y="727"/>
                  </a:lnTo>
                  <a:lnTo>
                    <a:pt x="2626" y="606"/>
                  </a:lnTo>
                  <a:lnTo>
                    <a:pt x="2842" y="495"/>
                  </a:lnTo>
                  <a:lnTo>
                    <a:pt x="3064" y="395"/>
                  </a:lnTo>
                  <a:lnTo>
                    <a:pt x="3291" y="304"/>
                  </a:lnTo>
                  <a:lnTo>
                    <a:pt x="3524" y="226"/>
                  </a:lnTo>
                  <a:lnTo>
                    <a:pt x="3762" y="158"/>
                  </a:lnTo>
                  <a:lnTo>
                    <a:pt x="4004" y="102"/>
                  </a:lnTo>
                  <a:lnTo>
                    <a:pt x="4250" y="58"/>
                  </a:lnTo>
                  <a:lnTo>
                    <a:pt x="4501" y="25"/>
                  </a:lnTo>
                  <a:lnTo>
                    <a:pt x="4755" y="6"/>
                  </a:lnTo>
                  <a:lnTo>
                    <a:pt x="5012" y="0"/>
                  </a:lnTo>
                  <a:close/>
                  <a:moveTo>
                    <a:pt x="5012" y="866"/>
                  </a:moveTo>
                  <a:lnTo>
                    <a:pt x="5225" y="871"/>
                  </a:lnTo>
                  <a:lnTo>
                    <a:pt x="5434" y="887"/>
                  </a:lnTo>
                  <a:lnTo>
                    <a:pt x="5642" y="913"/>
                  </a:lnTo>
                  <a:lnTo>
                    <a:pt x="5846" y="950"/>
                  </a:lnTo>
                  <a:lnTo>
                    <a:pt x="6046" y="996"/>
                  </a:lnTo>
                  <a:lnTo>
                    <a:pt x="6243" y="1052"/>
                  </a:lnTo>
                  <a:lnTo>
                    <a:pt x="6435" y="1118"/>
                  </a:lnTo>
                  <a:lnTo>
                    <a:pt x="6623" y="1193"/>
                  </a:lnTo>
                  <a:lnTo>
                    <a:pt x="6807" y="1275"/>
                  </a:lnTo>
                  <a:lnTo>
                    <a:pt x="6985" y="1367"/>
                  </a:lnTo>
                  <a:lnTo>
                    <a:pt x="7159" y="1467"/>
                  </a:lnTo>
                  <a:lnTo>
                    <a:pt x="7327" y="1575"/>
                  </a:lnTo>
                  <a:lnTo>
                    <a:pt x="7490" y="1691"/>
                  </a:lnTo>
                  <a:lnTo>
                    <a:pt x="7647" y="1814"/>
                  </a:lnTo>
                  <a:lnTo>
                    <a:pt x="7797" y="1944"/>
                  </a:lnTo>
                  <a:lnTo>
                    <a:pt x="7941" y="2082"/>
                  </a:lnTo>
                  <a:lnTo>
                    <a:pt x="8079" y="2226"/>
                  </a:lnTo>
                  <a:lnTo>
                    <a:pt x="8209" y="2376"/>
                  </a:lnTo>
                  <a:lnTo>
                    <a:pt x="8333" y="2533"/>
                  </a:lnTo>
                  <a:lnTo>
                    <a:pt x="8448" y="2695"/>
                  </a:lnTo>
                  <a:lnTo>
                    <a:pt x="8556" y="2864"/>
                  </a:lnTo>
                  <a:lnTo>
                    <a:pt x="8657" y="3037"/>
                  </a:lnTo>
                  <a:lnTo>
                    <a:pt x="8748" y="3216"/>
                  </a:lnTo>
                  <a:lnTo>
                    <a:pt x="8831" y="3399"/>
                  </a:lnTo>
                  <a:lnTo>
                    <a:pt x="8905" y="3587"/>
                  </a:lnTo>
                  <a:lnTo>
                    <a:pt x="8971" y="3780"/>
                  </a:lnTo>
                  <a:lnTo>
                    <a:pt x="9027" y="3977"/>
                  </a:lnTo>
                  <a:lnTo>
                    <a:pt x="9074" y="4176"/>
                  </a:lnTo>
                  <a:lnTo>
                    <a:pt x="9110" y="4380"/>
                  </a:lnTo>
                  <a:lnTo>
                    <a:pt x="9137" y="4588"/>
                  </a:lnTo>
                  <a:lnTo>
                    <a:pt x="9153" y="4798"/>
                  </a:lnTo>
                  <a:lnTo>
                    <a:pt x="9158" y="5011"/>
                  </a:lnTo>
                  <a:lnTo>
                    <a:pt x="9153" y="5222"/>
                  </a:lnTo>
                  <a:lnTo>
                    <a:pt x="9137" y="5433"/>
                  </a:lnTo>
                  <a:lnTo>
                    <a:pt x="9110" y="5640"/>
                  </a:lnTo>
                  <a:lnTo>
                    <a:pt x="9074" y="5844"/>
                  </a:lnTo>
                  <a:lnTo>
                    <a:pt x="9027" y="6043"/>
                  </a:lnTo>
                  <a:lnTo>
                    <a:pt x="8971" y="6240"/>
                  </a:lnTo>
                  <a:lnTo>
                    <a:pt x="8905" y="6433"/>
                  </a:lnTo>
                  <a:lnTo>
                    <a:pt x="8831" y="6621"/>
                  </a:lnTo>
                  <a:lnTo>
                    <a:pt x="8748" y="6804"/>
                  </a:lnTo>
                  <a:lnTo>
                    <a:pt x="8657" y="6983"/>
                  </a:lnTo>
                  <a:lnTo>
                    <a:pt x="8556" y="7157"/>
                  </a:lnTo>
                  <a:lnTo>
                    <a:pt x="8448" y="7325"/>
                  </a:lnTo>
                  <a:lnTo>
                    <a:pt x="8333" y="7487"/>
                  </a:lnTo>
                  <a:lnTo>
                    <a:pt x="8209" y="7644"/>
                  </a:lnTo>
                  <a:lnTo>
                    <a:pt x="8079" y="7795"/>
                  </a:lnTo>
                  <a:lnTo>
                    <a:pt x="7941" y="7938"/>
                  </a:lnTo>
                  <a:lnTo>
                    <a:pt x="7797" y="8076"/>
                  </a:lnTo>
                  <a:lnTo>
                    <a:pt x="7647" y="8206"/>
                  </a:lnTo>
                  <a:lnTo>
                    <a:pt x="7490" y="8329"/>
                  </a:lnTo>
                  <a:lnTo>
                    <a:pt x="7327" y="8445"/>
                  </a:lnTo>
                  <a:lnTo>
                    <a:pt x="7159" y="8553"/>
                  </a:lnTo>
                  <a:lnTo>
                    <a:pt x="6985" y="8653"/>
                  </a:lnTo>
                  <a:lnTo>
                    <a:pt x="6807" y="8745"/>
                  </a:lnTo>
                  <a:lnTo>
                    <a:pt x="6623" y="8828"/>
                  </a:lnTo>
                  <a:lnTo>
                    <a:pt x="6435" y="8903"/>
                  </a:lnTo>
                  <a:lnTo>
                    <a:pt x="6243" y="8968"/>
                  </a:lnTo>
                  <a:lnTo>
                    <a:pt x="6046" y="9024"/>
                  </a:lnTo>
                  <a:lnTo>
                    <a:pt x="5846" y="9070"/>
                  </a:lnTo>
                  <a:lnTo>
                    <a:pt x="5642" y="9107"/>
                  </a:lnTo>
                  <a:lnTo>
                    <a:pt x="5434" y="9133"/>
                  </a:lnTo>
                  <a:lnTo>
                    <a:pt x="5225" y="9149"/>
                  </a:lnTo>
                  <a:lnTo>
                    <a:pt x="5012" y="9154"/>
                  </a:lnTo>
                  <a:lnTo>
                    <a:pt x="4800" y="9149"/>
                  </a:lnTo>
                  <a:lnTo>
                    <a:pt x="4589" y="9133"/>
                  </a:lnTo>
                  <a:lnTo>
                    <a:pt x="4382" y="9107"/>
                  </a:lnTo>
                  <a:lnTo>
                    <a:pt x="4178" y="9070"/>
                  </a:lnTo>
                  <a:lnTo>
                    <a:pt x="3978" y="9024"/>
                  </a:lnTo>
                  <a:lnTo>
                    <a:pt x="3782" y="8968"/>
                  </a:lnTo>
                  <a:lnTo>
                    <a:pt x="3589" y="8903"/>
                  </a:lnTo>
                  <a:lnTo>
                    <a:pt x="3400" y="8828"/>
                  </a:lnTo>
                  <a:lnTo>
                    <a:pt x="3217" y="8745"/>
                  </a:lnTo>
                  <a:lnTo>
                    <a:pt x="3039" y="8653"/>
                  </a:lnTo>
                  <a:lnTo>
                    <a:pt x="2864" y="8553"/>
                  </a:lnTo>
                  <a:lnTo>
                    <a:pt x="2696" y="8445"/>
                  </a:lnTo>
                  <a:lnTo>
                    <a:pt x="2534" y="8329"/>
                  </a:lnTo>
                  <a:lnTo>
                    <a:pt x="2377" y="8206"/>
                  </a:lnTo>
                  <a:lnTo>
                    <a:pt x="2226" y="8076"/>
                  </a:lnTo>
                  <a:lnTo>
                    <a:pt x="2083" y="7938"/>
                  </a:lnTo>
                  <a:lnTo>
                    <a:pt x="1945" y="7795"/>
                  </a:lnTo>
                  <a:lnTo>
                    <a:pt x="1815" y="7644"/>
                  </a:lnTo>
                  <a:lnTo>
                    <a:pt x="1691" y="7487"/>
                  </a:lnTo>
                  <a:lnTo>
                    <a:pt x="1575" y="7325"/>
                  </a:lnTo>
                  <a:lnTo>
                    <a:pt x="1467" y="7157"/>
                  </a:lnTo>
                  <a:lnTo>
                    <a:pt x="1367" y="6983"/>
                  </a:lnTo>
                  <a:lnTo>
                    <a:pt x="1276" y="6804"/>
                  </a:lnTo>
                  <a:lnTo>
                    <a:pt x="1192" y="6621"/>
                  </a:lnTo>
                  <a:lnTo>
                    <a:pt x="1118" y="6433"/>
                  </a:lnTo>
                  <a:lnTo>
                    <a:pt x="1052" y="6240"/>
                  </a:lnTo>
                  <a:lnTo>
                    <a:pt x="996" y="6043"/>
                  </a:lnTo>
                  <a:lnTo>
                    <a:pt x="951" y="5844"/>
                  </a:lnTo>
                  <a:lnTo>
                    <a:pt x="914" y="5640"/>
                  </a:lnTo>
                  <a:lnTo>
                    <a:pt x="887" y="5433"/>
                  </a:lnTo>
                  <a:lnTo>
                    <a:pt x="871" y="5222"/>
                  </a:lnTo>
                  <a:lnTo>
                    <a:pt x="866" y="5011"/>
                  </a:lnTo>
                  <a:lnTo>
                    <a:pt x="871" y="4798"/>
                  </a:lnTo>
                  <a:lnTo>
                    <a:pt x="887" y="4588"/>
                  </a:lnTo>
                  <a:lnTo>
                    <a:pt x="914" y="4380"/>
                  </a:lnTo>
                  <a:lnTo>
                    <a:pt x="951" y="4176"/>
                  </a:lnTo>
                  <a:lnTo>
                    <a:pt x="996" y="3977"/>
                  </a:lnTo>
                  <a:lnTo>
                    <a:pt x="1052" y="3780"/>
                  </a:lnTo>
                  <a:lnTo>
                    <a:pt x="1118" y="3587"/>
                  </a:lnTo>
                  <a:lnTo>
                    <a:pt x="1192" y="3399"/>
                  </a:lnTo>
                  <a:lnTo>
                    <a:pt x="1276" y="3216"/>
                  </a:lnTo>
                  <a:lnTo>
                    <a:pt x="1367" y="3037"/>
                  </a:lnTo>
                  <a:lnTo>
                    <a:pt x="1467" y="2864"/>
                  </a:lnTo>
                  <a:lnTo>
                    <a:pt x="1575" y="2695"/>
                  </a:lnTo>
                  <a:lnTo>
                    <a:pt x="1691" y="2533"/>
                  </a:lnTo>
                  <a:lnTo>
                    <a:pt x="1815" y="2376"/>
                  </a:lnTo>
                  <a:lnTo>
                    <a:pt x="1945" y="2226"/>
                  </a:lnTo>
                  <a:lnTo>
                    <a:pt x="2083" y="2082"/>
                  </a:lnTo>
                  <a:lnTo>
                    <a:pt x="2226" y="1944"/>
                  </a:lnTo>
                  <a:lnTo>
                    <a:pt x="2377" y="1814"/>
                  </a:lnTo>
                  <a:lnTo>
                    <a:pt x="2534" y="1691"/>
                  </a:lnTo>
                  <a:lnTo>
                    <a:pt x="2696" y="1575"/>
                  </a:lnTo>
                  <a:lnTo>
                    <a:pt x="2864" y="1467"/>
                  </a:lnTo>
                  <a:lnTo>
                    <a:pt x="3039" y="1367"/>
                  </a:lnTo>
                  <a:lnTo>
                    <a:pt x="3217" y="1275"/>
                  </a:lnTo>
                  <a:lnTo>
                    <a:pt x="3400" y="1193"/>
                  </a:lnTo>
                  <a:lnTo>
                    <a:pt x="3589" y="1118"/>
                  </a:lnTo>
                  <a:lnTo>
                    <a:pt x="3782" y="1052"/>
                  </a:lnTo>
                  <a:lnTo>
                    <a:pt x="3978" y="996"/>
                  </a:lnTo>
                  <a:lnTo>
                    <a:pt x="4178" y="950"/>
                  </a:lnTo>
                  <a:lnTo>
                    <a:pt x="4382" y="913"/>
                  </a:lnTo>
                  <a:lnTo>
                    <a:pt x="4589" y="887"/>
                  </a:lnTo>
                  <a:lnTo>
                    <a:pt x="4800" y="871"/>
                  </a:lnTo>
                  <a:lnTo>
                    <a:pt x="5012" y="866"/>
                  </a:lnTo>
                  <a:close/>
                </a:path>
              </a:pathLst>
            </a:custGeom>
            <a:solidFill>
              <a:srgbClr val="CD9A3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" name="Freeform 112"/>
            <p:cNvSpPr>
              <a:spLocks/>
            </p:cNvSpPr>
            <p:nvPr/>
          </p:nvSpPr>
          <p:spPr bwMode="auto">
            <a:xfrm rot="15757115" flipH="1">
              <a:off x="3979" y="2061"/>
              <a:ext cx="256" cy="256"/>
            </a:xfrm>
            <a:custGeom>
              <a:avLst/>
              <a:gdLst>
                <a:gd name="T0" fmla="*/ 5103 w 5107"/>
                <a:gd name="T1" fmla="*/ 4909 h 5106"/>
                <a:gd name="T2" fmla="*/ 5081 w 5107"/>
                <a:gd name="T3" fmla="*/ 4584 h 5106"/>
                <a:gd name="T4" fmla="*/ 5038 w 5107"/>
                <a:gd name="T5" fmla="*/ 4266 h 5106"/>
                <a:gd name="T6" fmla="*/ 4976 w 5107"/>
                <a:gd name="T7" fmla="*/ 3954 h 5106"/>
                <a:gd name="T8" fmla="*/ 4895 w 5107"/>
                <a:gd name="T9" fmla="*/ 3650 h 5106"/>
                <a:gd name="T10" fmla="*/ 4796 w 5107"/>
                <a:gd name="T11" fmla="*/ 3352 h 5106"/>
                <a:gd name="T12" fmla="*/ 4679 w 5107"/>
                <a:gd name="T13" fmla="*/ 3064 h 5106"/>
                <a:gd name="T14" fmla="*/ 4547 w 5107"/>
                <a:gd name="T15" fmla="*/ 2785 h 5106"/>
                <a:gd name="T16" fmla="*/ 4397 w 5107"/>
                <a:gd name="T17" fmla="*/ 2514 h 5106"/>
                <a:gd name="T18" fmla="*/ 4233 w 5107"/>
                <a:gd name="T19" fmla="*/ 2254 h 5106"/>
                <a:gd name="T20" fmla="*/ 4052 w 5107"/>
                <a:gd name="T21" fmla="*/ 2006 h 5106"/>
                <a:gd name="T22" fmla="*/ 3859 w 5107"/>
                <a:gd name="T23" fmla="*/ 1767 h 5106"/>
                <a:gd name="T24" fmla="*/ 3651 w 5107"/>
                <a:gd name="T25" fmla="*/ 1542 h 5106"/>
                <a:gd name="T26" fmla="*/ 3431 w 5107"/>
                <a:gd name="T27" fmla="*/ 1329 h 5106"/>
                <a:gd name="T28" fmla="*/ 3197 w 5107"/>
                <a:gd name="T29" fmla="*/ 1130 h 5106"/>
                <a:gd name="T30" fmla="*/ 2953 w 5107"/>
                <a:gd name="T31" fmla="*/ 944 h 5106"/>
                <a:gd name="T32" fmla="*/ 2697 w 5107"/>
                <a:gd name="T33" fmla="*/ 773 h 5106"/>
                <a:gd name="T34" fmla="*/ 2431 w 5107"/>
                <a:gd name="T35" fmla="*/ 618 h 5106"/>
                <a:gd name="T36" fmla="*/ 2155 w 5107"/>
                <a:gd name="T37" fmla="*/ 479 h 5106"/>
                <a:gd name="T38" fmla="*/ 1870 w 5107"/>
                <a:gd name="T39" fmla="*/ 356 h 5106"/>
                <a:gd name="T40" fmla="*/ 1575 w 5107"/>
                <a:gd name="T41" fmla="*/ 250 h 5106"/>
                <a:gd name="T42" fmla="*/ 1273 w 5107"/>
                <a:gd name="T43" fmla="*/ 162 h 5106"/>
                <a:gd name="T44" fmla="*/ 965 w 5107"/>
                <a:gd name="T45" fmla="*/ 92 h 5106"/>
                <a:gd name="T46" fmla="*/ 649 w 5107"/>
                <a:gd name="T47" fmla="*/ 42 h 5106"/>
                <a:gd name="T48" fmla="*/ 327 w 5107"/>
                <a:gd name="T49" fmla="*/ 10 h 5106"/>
                <a:gd name="T50" fmla="*/ 0 w 5107"/>
                <a:gd name="T51" fmla="*/ 0 h 5106"/>
                <a:gd name="T52" fmla="*/ 252 w 5107"/>
                <a:gd name="T53" fmla="*/ 196 h 5106"/>
                <a:gd name="T54" fmla="*/ 563 w 5107"/>
                <a:gd name="T55" fmla="*/ 221 h 5106"/>
                <a:gd name="T56" fmla="*/ 869 w 5107"/>
                <a:gd name="T57" fmla="*/ 266 h 5106"/>
                <a:gd name="T58" fmla="*/ 1167 w 5107"/>
                <a:gd name="T59" fmla="*/ 329 h 5106"/>
                <a:gd name="T60" fmla="*/ 1460 w 5107"/>
                <a:gd name="T61" fmla="*/ 411 h 5106"/>
                <a:gd name="T62" fmla="*/ 1744 w 5107"/>
                <a:gd name="T63" fmla="*/ 509 h 5106"/>
                <a:gd name="T64" fmla="*/ 2020 w 5107"/>
                <a:gd name="T65" fmla="*/ 624 h 5106"/>
                <a:gd name="T66" fmla="*/ 2288 w 5107"/>
                <a:gd name="T67" fmla="*/ 756 h 5106"/>
                <a:gd name="T68" fmla="*/ 2546 w 5107"/>
                <a:gd name="T69" fmla="*/ 903 h 5106"/>
                <a:gd name="T70" fmla="*/ 2795 w 5107"/>
                <a:gd name="T71" fmla="*/ 1065 h 5106"/>
                <a:gd name="T72" fmla="*/ 3032 w 5107"/>
                <a:gd name="T73" fmla="*/ 1240 h 5106"/>
                <a:gd name="T74" fmla="*/ 3260 w 5107"/>
                <a:gd name="T75" fmla="*/ 1429 h 5106"/>
                <a:gd name="T76" fmla="*/ 3475 w 5107"/>
                <a:gd name="T77" fmla="*/ 1632 h 5106"/>
                <a:gd name="T78" fmla="*/ 3677 w 5107"/>
                <a:gd name="T79" fmla="*/ 1847 h 5106"/>
                <a:gd name="T80" fmla="*/ 3866 w 5107"/>
                <a:gd name="T81" fmla="*/ 2073 h 5106"/>
                <a:gd name="T82" fmla="*/ 4042 w 5107"/>
                <a:gd name="T83" fmla="*/ 2311 h 5106"/>
                <a:gd name="T84" fmla="*/ 4204 w 5107"/>
                <a:gd name="T85" fmla="*/ 2560 h 5106"/>
                <a:gd name="T86" fmla="*/ 4351 w 5107"/>
                <a:gd name="T87" fmla="*/ 2818 h 5106"/>
                <a:gd name="T88" fmla="*/ 4482 w 5107"/>
                <a:gd name="T89" fmla="*/ 3086 h 5106"/>
                <a:gd name="T90" fmla="*/ 4598 w 5107"/>
                <a:gd name="T91" fmla="*/ 3362 h 5106"/>
                <a:gd name="T92" fmla="*/ 4696 w 5107"/>
                <a:gd name="T93" fmla="*/ 3646 h 5106"/>
                <a:gd name="T94" fmla="*/ 4777 w 5107"/>
                <a:gd name="T95" fmla="*/ 3938 h 5106"/>
                <a:gd name="T96" fmla="*/ 4841 w 5107"/>
                <a:gd name="T97" fmla="*/ 4237 h 5106"/>
                <a:gd name="T98" fmla="*/ 4885 w 5107"/>
                <a:gd name="T99" fmla="*/ 4542 h 5106"/>
                <a:gd name="T100" fmla="*/ 4911 w 5107"/>
                <a:gd name="T101" fmla="*/ 4853 h 5106"/>
                <a:gd name="T102" fmla="*/ 4918 w 5107"/>
                <a:gd name="T103" fmla="*/ 5106 h 5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07" h="5106">
                  <a:moveTo>
                    <a:pt x="5107" y="5106"/>
                  </a:moveTo>
                  <a:lnTo>
                    <a:pt x="5107" y="5106"/>
                  </a:lnTo>
                  <a:lnTo>
                    <a:pt x="5106" y="5039"/>
                  </a:lnTo>
                  <a:lnTo>
                    <a:pt x="5105" y="4974"/>
                  </a:lnTo>
                  <a:lnTo>
                    <a:pt x="5103" y="4909"/>
                  </a:lnTo>
                  <a:lnTo>
                    <a:pt x="5100" y="4843"/>
                  </a:lnTo>
                  <a:lnTo>
                    <a:pt x="5096" y="4779"/>
                  </a:lnTo>
                  <a:lnTo>
                    <a:pt x="5092" y="4713"/>
                  </a:lnTo>
                  <a:lnTo>
                    <a:pt x="5087" y="4649"/>
                  </a:lnTo>
                  <a:lnTo>
                    <a:pt x="5081" y="4584"/>
                  </a:lnTo>
                  <a:lnTo>
                    <a:pt x="5073" y="4521"/>
                  </a:lnTo>
                  <a:lnTo>
                    <a:pt x="5065" y="4457"/>
                  </a:lnTo>
                  <a:lnTo>
                    <a:pt x="5057" y="4393"/>
                  </a:lnTo>
                  <a:lnTo>
                    <a:pt x="5048" y="4329"/>
                  </a:lnTo>
                  <a:lnTo>
                    <a:pt x="5038" y="4266"/>
                  </a:lnTo>
                  <a:lnTo>
                    <a:pt x="5027" y="4204"/>
                  </a:lnTo>
                  <a:lnTo>
                    <a:pt x="5015" y="4141"/>
                  </a:lnTo>
                  <a:lnTo>
                    <a:pt x="5002" y="4079"/>
                  </a:lnTo>
                  <a:lnTo>
                    <a:pt x="4990" y="4017"/>
                  </a:lnTo>
                  <a:lnTo>
                    <a:pt x="4976" y="3954"/>
                  </a:lnTo>
                  <a:lnTo>
                    <a:pt x="4960" y="3893"/>
                  </a:lnTo>
                  <a:lnTo>
                    <a:pt x="4945" y="3832"/>
                  </a:lnTo>
                  <a:lnTo>
                    <a:pt x="4930" y="3771"/>
                  </a:lnTo>
                  <a:lnTo>
                    <a:pt x="4912" y="3710"/>
                  </a:lnTo>
                  <a:lnTo>
                    <a:pt x="4895" y="3650"/>
                  </a:lnTo>
                  <a:lnTo>
                    <a:pt x="4877" y="3590"/>
                  </a:lnTo>
                  <a:lnTo>
                    <a:pt x="4857" y="3531"/>
                  </a:lnTo>
                  <a:lnTo>
                    <a:pt x="4838" y="3471"/>
                  </a:lnTo>
                  <a:lnTo>
                    <a:pt x="4817" y="3412"/>
                  </a:lnTo>
                  <a:lnTo>
                    <a:pt x="4796" y="3352"/>
                  </a:lnTo>
                  <a:lnTo>
                    <a:pt x="4774" y="3294"/>
                  </a:lnTo>
                  <a:lnTo>
                    <a:pt x="4751" y="3236"/>
                  </a:lnTo>
                  <a:lnTo>
                    <a:pt x="4728" y="3178"/>
                  </a:lnTo>
                  <a:lnTo>
                    <a:pt x="4705" y="3121"/>
                  </a:lnTo>
                  <a:lnTo>
                    <a:pt x="4679" y="3064"/>
                  </a:lnTo>
                  <a:lnTo>
                    <a:pt x="4655" y="3008"/>
                  </a:lnTo>
                  <a:lnTo>
                    <a:pt x="4628" y="2951"/>
                  </a:lnTo>
                  <a:lnTo>
                    <a:pt x="4602" y="2895"/>
                  </a:lnTo>
                  <a:lnTo>
                    <a:pt x="4574" y="2840"/>
                  </a:lnTo>
                  <a:lnTo>
                    <a:pt x="4547" y="2785"/>
                  </a:lnTo>
                  <a:lnTo>
                    <a:pt x="4518" y="2730"/>
                  </a:lnTo>
                  <a:lnTo>
                    <a:pt x="4488" y="2675"/>
                  </a:lnTo>
                  <a:lnTo>
                    <a:pt x="4459" y="2621"/>
                  </a:lnTo>
                  <a:lnTo>
                    <a:pt x="4428" y="2568"/>
                  </a:lnTo>
                  <a:lnTo>
                    <a:pt x="4397" y="2514"/>
                  </a:lnTo>
                  <a:lnTo>
                    <a:pt x="4365" y="2461"/>
                  </a:lnTo>
                  <a:lnTo>
                    <a:pt x="4334" y="2409"/>
                  </a:lnTo>
                  <a:lnTo>
                    <a:pt x="4300" y="2357"/>
                  </a:lnTo>
                  <a:lnTo>
                    <a:pt x="4266" y="2305"/>
                  </a:lnTo>
                  <a:lnTo>
                    <a:pt x="4233" y="2254"/>
                  </a:lnTo>
                  <a:lnTo>
                    <a:pt x="4198" y="2203"/>
                  </a:lnTo>
                  <a:lnTo>
                    <a:pt x="4162" y="2153"/>
                  </a:lnTo>
                  <a:lnTo>
                    <a:pt x="4126" y="2104"/>
                  </a:lnTo>
                  <a:lnTo>
                    <a:pt x="4090" y="2054"/>
                  </a:lnTo>
                  <a:lnTo>
                    <a:pt x="4052" y="2006"/>
                  </a:lnTo>
                  <a:lnTo>
                    <a:pt x="4015" y="1957"/>
                  </a:lnTo>
                  <a:lnTo>
                    <a:pt x="3977" y="1909"/>
                  </a:lnTo>
                  <a:lnTo>
                    <a:pt x="3938" y="1861"/>
                  </a:lnTo>
                  <a:lnTo>
                    <a:pt x="3898" y="1814"/>
                  </a:lnTo>
                  <a:lnTo>
                    <a:pt x="3859" y="1767"/>
                  </a:lnTo>
                  <a:lnTo>
                    <a:pt x="3818" y="1722"/>
                  </a:lnTo>
                  <a:lnTo>
                    <a:pt x="3777" y="1676"/>
                  </a:lnTo>
                  <a:lnTo>
                    <a:pt x="3735" y="1631"/>
                  </a:lnTo>
                  <a:lnTo>
                    <a:pt x="3694" y="1586"/>
                  </a:lnTo>
                  <a:lnTo>
                    <a:pt x="3651" y="1542"/>
                  </a:lnTo>
                  <a:lnTo>
                    <a:pt x="3608" y="1498"/>
                  </a:lnTo>
                  <a:lnTo>
                    <a:pt x="3564" y="1455"/>
                  </a:lnTo>
                  <a:lnTo>
                    <a:pt x="3520" y="1413"/>
                  </a:lnTo>
                  <a:lnTo>
                    <a:pt x="3476" y="1371"/>
                  </a:lnTo>
                  <a:lnTo>
                    <a:pt x="3431" y="1329"/>
                  </a:lnTo>
                  <a:lnTo>
                    <a:pt x="3385" y="1289"/>
                  </a:lnTo>
                  <a:lnTo>
                    <a:pt x="3339" y="1248"/>
                  </a:lnTo>
                  <a:lnTo>
                    <a:pt x="3292" y="1208"/>
                  </a:lnTo>
                  <a:lnTo>
                    <a:pt x="3245" y="1168"/>
                  </a:lnTo>
                  <a:lnTo>
                    <a:pt x="3197" y="1130"/>
                  </a:lnTo>
                  <a:lnTo>
                    <a:pt x="3149" y="1091"/>
                  </a:lnTo>
                  <a:lnTo>
                    <a:pt x="3101" y="1053"/>
                  </a:lnTo>
                  <a:lnTo>
                    <a:pt x="3052" y="1017"/>
                  </a:lnTo>
                  <a:lnTo>
                    <a:pt x="3003" y="980"/>
                  </a:lnTo>
                  <a:lnTo>
                    <a:pt x="2953" y="944"/>
                  </a:lnTo>
                  <a:lnTo>
                    <a:pt x="2903" y="909"/>
                  </a:lnTo>
                  <a:lnTo>
                    <a:pt x="2852" y="874"/>
                  </a:lnTo>
                  <a:lnTo>
                    <a:pt x="2801" y="840"/>
                  </a:lnTo>
                  <a:lnTo>
                    <a:pt x="2749" y="807"/>
                  </a:lnTo>
                  <a:lnTo>
                    <a:pt x="2697" y="773"/>
                  </a:lnTo>
                  <a:lnTo>
                    <a:pt x="2645" y="742"/>
                  </a:lnTo>
                  <a:lnTo>
                    <a:pt x="2592" y="709"/>
                  </a:lnTo>
                  <a:lnTo>
                    <a:pt x="2538" y="678"/>
                  </a:lnTo>
                  <a:lnTo>
                    <a:pt x="2485" y="648"/>
                  </a:lnTo>
                  <a:lnTo>
                    <a:pt x="2431" y="618"/>
                  </a:lnTo>
                  <a:lnTo>
                    <a:pt x="2376" y="589"/>
                  </a:lnTo>
                  <a:lnTo>
                    <a:pt x="2321" y="560"/>
                  </a:lnTo>
                  <a:lnTo>
                    <a:pt x="2266" y="532"/>
                  </a:lnTo>
                  <a:lnTo>
                    <a:pt x="2211" y="505"/>
                  </a:lnTo>
                  <a:lnTo>
                    <a:pt x="2155" y="479"/>
                  </a:lnTo>
                  <a:lnTo>
                    <a:pt x="2098" y="452"/>
                  </a:lnTo>
                  <a:lnTo>
                    <a:pt x="2042" y="427"/>
                  </a:lnTo>
                  <a:lnTo>
                    <a:pt x="1985" y="402"/>
                  </a:lnTo>
                  <a:lnTo>
                    <a:pt x="1928" y="379"/>
                  </a:lnTo>
                  <a:lnTo>
                    <a:pt x="1870" y="356"/>
                  </a:lnTo>
                  <a:lnTo>
                    <a:pt x="1811" y="333"/>
                  </a:lnTo>
                  <a:lnTo>
                    <a:pt x="1752" y="311"/>
                  </a:lnTo>
                  <a:lnTo>
                    <a:pt x="1694" y="289"/>
                  </a:lnTo>
                  <a:lnTo>
                    <a:pt x="1635" y="269"/>
                  </a:lnTo>
                  <a:lnTo>
                    <a:pt x="1575" y="250"/>
                  </a:lnTo>
                  <a:lnTo>
                    <a:pt x="1516" y="230"/>
                  </a:lnTo>
                  <a:lnTo>
                    <a:pt x="1456" y="212"/>
                  </a:lnTo>
                  <a:lnTo>
                    <a:pt x="1396" y="195"/>
                  </a:lnTo>
                  <a:lnTo>
                    <a:pt x="1334" y="177"/>
                  </a:lnTo>
                  <a:lnTo>
                    <a:pt x="1273" y="162"/>
                  </a:lnTo>
                  <a:lnTo>
                    <a:pt x="1212" y="146"/>
                  </a:lnTo>
                  <a:lnTo>
                    <a:pt x="1151" y="131"/>
                  </a:lnTo>
                  <a:lnTo>
                    <a:pt x="1089" y="117"/>
                  </a:lnTo>
                  <a:lnTo>
                    <a:pt x="1027" y="104"/>
                  </a:lnTo>
                  <a:lnTo>
                    <a:pt x="965" y="92"/>
                  </a:lnTo>
                  <a:lnTo>
                    <a:pt x="901" y="80"/>
                  </a:lnTo>
                  <a:lnTo>
                    <a:pt x="839" y="69"/>
                  </a:lnTo>
                  <a:lnTo>
                    <a:pt x="775" y="59"/>
                  </a:lnTo>
                  <a:lnTo>
                    <a:pt x="712" y="50"/>
                  </a:lnTo>
                  <a:lnTo>
                    <a:pt x="649" y="42"/>
                  </a:lnTo>
                  <a:lnTo>
                    <a:pt x="584" y="34"/>
                  </a:lnTo>
                  <a:lnTo>
                    <a:pt x="520" y="26"/>
                  </a:lnTo>
                  <a:lnTo>
                    <a:pt x="456" y="20"/>
                  </a:lnTo>
                  <a:lnTo>
                    <a:pt x="392" y="15"/>
                  </a:lnTo>
                  <a:lnTo>
                    <a:pt x="327" y="10"/>
                  </a:lnTo>
                  <a:lnTo>
                    <a:pt x="262" y="7"/>
                  </a:lnTo>
                  <a:lnTo>
                    <a:pt x="196" y="4"/>
                  </a:lnTo>
                  <a:lnTo>
                    <a:pt x="131" y="2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64" y="189"/>
                  </a:lnTo>
                  <a:lnTo>
                    <a:pt x="127" y="190"/>
                  </a:lnTo>
                  <a:lnTo>
                    <a:pt x="190" y="193"/>
                  </a:lnTo>
                  <a:lnTo>
                    <a:pt x="252" y="196"/>
                  </a:lnTo>
                  <a:lnTo>
                    <a:pt x="315" y="200"/>
                  </a:lnTo>
                  <a:lnTo>
                    <a:pt x="378" y="204"/>
                  </a:lnTo>
                  <a:lnTo>
                    <a:pt x="440" y="209"/>
                  </a:lnTo>
                  <a:lnTo>
                    <a:pt x="502" y="215"/>
                  </a:lnTo>
                  <a:lnTo>
                    <a:pt x="563" y="221"/>
                  </a:lnTo>
                  <a:lnTo>
                    <a:pt x="625" y="228"/>
                  </a:lnTo>
                  <a:lnTo>
                    <a:pt x="686" y="237"/>
                  </a:lnTo>
                  <a:lnTo>
                    <a:pt x="748" y="247"/>
                  </a:lnTo>
                  <a:lnTo>
                    <a:pt x="808" y="256"/>
                  </a:lnTo>
                  <a:lnTo>
                    <a:pt x="869" y="266"/>
                  </a:lnTo>
                  <a:lnTo>
                    <a:pt x="929" y="277"/>
                  </a:lnTo>
                  <a:lnTo>
                    <a:pt x="989" y="289"/>
                  </a:lnTo>
                  <a:lnTo>
                    <a:pt x="1049" y="303"/>
                  </a:lnTo>
                  <a:lnTo>
                    <a:pt x="1108" y="316"/>
                  </a:lnTo>
                  <a:lnTo>
                    <a:pt x="1167" y="329"/>
                  </a:lnTo>
                  <a:lnTo>
                    <a:pt x="1226" y="344"/>
                  </a:lnTo>
                  <a:lnTo>
                    <a:pt x="1285" y="361"/>
                  </a:lnTo>
                  <a:lnTo>
                    <a:pt x="1344" y="376"/>
                  </a:lnTo>
                  <a:lnTo>
                    <a:pt x="1402" y="393"/>
                  </a:lnTo>
                  <a:lnTo>
                    <a:pt x="1460" y="411"/>
                  </a:lnTo>
                  <a:lnTo>
                    <a:pt x="1517" y="429"/>
                  </a:lnTo>
                  <a:lnTo>
                    <a:pt x="1574" y="448"/>
                  </a:lnTo>
                  <a:lnTo>
                    <a:pt x="1631" y="468"/>
                  </a:lnTo>
                  <a:lnTo>
                    <a:pt x="1688" y="488"/>
                  </a:lnTo>
                  <a:lnTo>
                    <a:pt x="1744" y="509"/>
                  </a:lnTo>
                  <a:lnTo>
                    <a:pt x="1800" y="531"/>
                  </a:lnTo>
                  <a:lnTo>
                    <a:pt x="1855" y="553"/>
                  </a:lnTo>
                  <a:lnTo>
                    <a:pt x="1911" y="577"/>
                  </a:lnTo>
                  <a:lnTo>
                    <a:pt x="1966" y="600"/>
                  </a:lnTo>
                  <a:lnTo>
                    <a:pt x="2020" y="624"/>
                  </a:lnTo>
                  <a:lnTo>
                    <a:pt x="2074" y="650"/>
                  </a:lnTo>
                  <a:lnTo>
                    <a:pt x="2128" y="675"/>
                  </a:lnTo>
                  <a:lnTo>
                    <a:pt x="2182" y="702"/>
                  </a:lnTo>
                  <a:lnTo>
                    <a:pt x="2235" y="728"/>
                  </a:lnTo>
                  <a:lnTo>
                    <a:pt x="2288" y="756"/>
                  </a:lnTo>
                  <a:lnTo>
                    <a:pt x="2340" y="783"/>
                  </a:lnTo>
                  <a:lnTo>
                    <a:pt x="2392" y="813"/>
                  </a:lnTo>
                  <a:lnTo>
                    <a:pt x="2444" y="842"/>
                  </a:lnTo>
                  <a:lnTo>
                    <a:pt x="2495" y="872"/>
                  </a:lnTo>
                  <a:lnTo>
                    <a:pt x="2546" y="903"/>
                  </a:lnTo>
                  <a:lnTo>
                    <a:pt x="2597" y="934"/>
                  </a:lnTo>
                  <a:lnTo>
                    <a:pt x="2647" y="966"/>
                  </a:lnTo>
                  <a:lnTo>
                    <a:pt x="2697" y="997"/>
                  </a:lnTo>
                  <a:lnTo>
                    <a:pt x="2746" y="1031"/>
                  </a:lnTo>
                  <a:lnTo>
                    <a:pt x="2795" y="1065"/>
                  </a:lnTo>
                  <a:lnTo>
                    <a:pt x="2844" y="1098"/>
                  </a:lnTo>
                  <a:lnTo>
                    <a:pt x="2892" y="1133"/>
                  </a:lnTo>
                  <a:lnTo>
                    <a:pt x="2938" y="1167"/>
                  </a:lnTo>
                  <a:lnTo>
                    <a:pt x="2986" y="1204"/>
                  </a:lnTo>
                  <a:lnTo>
                    <a:pt x="3032" y="1240"/>
                  </a:lnTo>
                  <a:lnTo>
                    <a:pt x="3079" y="1276"/>
                  </a:lnTo>
                  <a:lnTo>
                    <a:pt x="3125" y="1314"/>
                  </a:lnTo>
                  <a:lnTo>
                    <a:pt x="3170" y="1352"/>
                  </a:lnTo>
                  <a:lnTo>
                    <a:pt x="3215" y="1390"/>
                  </a:lnTo>
                  <a:lnTo>
                    <a:pt x="3260" y="1429"/>
                  </a:lnTo>
                  <a:lnTo>
                    <a:pt x="3303" y="1469"/>
                  </a:lnTo>
                  <a:lnTo>
                    <a:pt x="3347" y="1509"/>
                  </a:lnTo>
                  <a:lnTo>
                    <a:pt x="3390" y="1549"/>
                  </a:lnTo>
                  <a:lnTo>
                    <a:pt x="3433" y="1590"/>
                  </a:lnTo>
                  <a:lnTo>
                    <a:pt x="3475" y="1632"/>
                  </a:lnTo>
                  <a:lnTo>
                    <a:pt x="3516" y="1674"/>
                  </a:lnTo>
                  <a:lnTo>
                    <a:pt x="3557" y="1716"/>
                  </a:lnTo>
                  <a:lnTo>
                    <a:pt x="3598" y="1759"/>
                  </a:lnTo>
                  <a:lnTo>
                    <a:pt x="3638" y="1803"/>
                  </a:lnTo>
                  <a:lnTo>
                    <a:pt x="3677" y="1847"/>
                  </a:lnTo>
                  <a:lnTo>
                    <a:pt x="3716" y="1891"/>
                  </a:lnTo>
                  <a:lnTo>
                    <a:pt x="3755" y="1936"/>
                  </a:lnTo>
                  <a:lnTo>
                    <a:pt x="3792" y="1981"/>
                  </a:lnTo>
                  <a:lnTo>
                    <a:pt x="3829" y="2027"/>
                  </a:lnTo>
                  <a:lnTo>
                    <a:pt x="3866" y="2073"/>
                  </a:lnTo>
                  <a:lnTo>
                    <a:pt x="3903" y="2120"/>
                  </a:lnTo>
                  <a:lnTo>
                    <a:pt x="3938" y="2168"/>
                  </a:lnTo>
                  <a:lnTo>
                    <a:pt x="3974" y="2215"/>
                  </a:lnTo>
                  <a:lnTo>
                    <a:pt x="4009" y="2262"/>
                  </a:lnTo>
                  <a:lnTo>
                    <a:pt x="4042" y="2311"/>
                  </a:lnTo>
                  <a:lnTo>
                    <a:pt x="4076" y="2360"/>
                  </a:lnTo>
                  <a:lnTo>
                    <a:pt x="4108" y="2409"/>
                  </a:lnTo>
                  <a:lnTo>
                    <a:pt x="4141" y="2459"/>
                  </a:lnTo>
                  <a:lnTo>
                    <a:pt x="4173" y="2509"/>
                  </a:lnTo>
                  <a:lnTo>
                    <a:pt x="4204" y="2560"/>
                  </a:lnTo>
                  <a:lnTo>
                    <a:pt x="4235" y="2611"/>
                  </a:lnTo>
                  <a:lnTo>
                    <a:pt x="4264" y="2662"/>
                  </a:lnTo>
                  <a:lnTo>
                    <a:pt x="4294" y="2714"/>
                  </a:lnTo>
                  <a:lnTo>
                    <a:pt x="4322" y="2766"/>
                  </a:lnTo>
                  <a:lnTo>
                    <a:pt x="4351" y="2818"/>
                  </a:lnTo>
                  <a:lnTo>
                    <a:pt x="4378" y="2871"/>
                  </a:lnTo>
                  <a:lnTo>
                    <a:pt x="4405" y="2924"/>
                  </a:lnTo>
                  <a:lnTo>
                    <a:pt x="4431" y="2978"/>
                  </a:lnTo>
                  <a:lnTo>
                    <a:pt x="4457" y="3032"/>
                  </a:lnTo>
                  <a:lnTo>
                    <a:pt x="4482" y="3086"/>
                  </a:lnTo>
                  <a:lnTo>
                    <a:pt x="4507" y="3140"/>
                  </a:lnTo>
                  <a:lnTo>
                    <a:pt x="4530" y="3195"/>
                  </a:lnTo>
                  <a:lnTo>
                    <a:pt x="4554" y="3251"/>
                  </a:lnTo>
                  <a:lnTo>
                    <a:pt x="4575" y="3306"/>
                  </a:lnTo>
                  <a:lnTo>
                    <a:pt x="4598" y="3362"/>
                  </a:lnTo>
                  <a:lnTo>
                    <a:pt x="4618" y="3418"/>
                  </a:lnTo>
                  <a:lnTo>
                    <a:pt x="4638" y="3475"/>
                  </a:lnTo>
                  <a:lnTo>
                    <a:pt x="4659" y="3532"/>
                  </a:lnTo>
                  <a:lnTo>
                    <a:pt x="4677" y="3589"/>
                  </a:lnTo>
                  <a:lnTo>
                    <a:pt x="4696" y="3646"/>
                  </a:lnTo>
                  <a:lnTo>
                    <a:pt x="4714" y="3704"/>
                  </a:lnTo>
                  <a:lnTo>
                    <a:pt x="4730" y="3762"/>
                  </a:lnTo>
                  <a:lnTo>
                    <a:pt x="4746" y="3820"/>
                  </a:lnTo>
                  <a:lnTo>
                    <a:pt x="4763" y="3879"/>
                  </a:lnTo>
                  <a:lnTo>
                    <a:pt x="4777" y="3938"/>
                  </a:lnTo>
                  <a:lnTo>
                    <a:pt x="4791" y="3997"/>
                  </a:lnTo>
                  <a:lnTo>
                    <a:pt x="4804" y="4056"/>
                  </a:lnTo>
                  <a:lnTo>
                    <a:pt x="4818" y="4116"/>
                  </a:lnTo>
                  <a:lnTo>
                    <a:pt x="4829" y="4177"/>
                  </a:lnTo>
                  <a:lnTo>
                    <a:pt x="4841" y="4237"/>
                  </a:lnTo>
                  <a:lnTo>
                    <a:pt x="4851" y="4298"/>
                  </a:lnTo>
                  <a:lnTo>
                    <a:pt x="4860" y="4358"/>
                  </a:lnTo>
                  <a:lnTo>
                    <a:pt x="4870" y="4419"/>
                  </a:lnTo>
                  <a:lnTo>
                    <a:pt x="4878" y="4480"/>
                  </a:lnTo>
                  <a:lnTo>
                    <a:pt x="4885" y="4542"/>
                  </a:lnTo>
                  <a:lnTo>
                    <a:pt x="4892" y="4603"/>
                  </a:lnTo>
                  <a:lnTo>
                    <a:pt x="4898" y="4665"/>
                  </a:lnTo>
                  <a:lnTo>
                    <a:pt x="4903" y="4728"/>
                  </a:lnTo>
                  <a:lnTo>
                    <a:pt x="4907" y="4790"/>
                  </a:lnTo>
                  <a:lnTo>
                    <a:pt x="4911" y="4853"/>
                  </a:lnTo>
                  <a:lnTo>
                    <a:pt x="4914" y="4915"/>
                  </a:lnTo>
                  <a:lnTo>
                    <a:pt x="4916" y="4978"/>
                  </a:lnTo>
                  <a:lnTo>
                    <a:pt x="4918" y="5041"/>
                  </a:lnTo>
                  <a:lnTo>
                    <a:pt x="4918" y="5106"/>
                  </a:lnTo>
                  <a:lnTo>
                    <a:pt x="5107" y="510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" name="Freeform 113"/>
            <p:cNvSpPr>
              <a:spLocks/>
            </p:cNvSpPr>
            <p:nvPr/>
          </p:nvSpPr>
          <p:spPr bwMode="auto">
            <a:xfrm rot="15757115" flipH="1">
              <a:off x="4234" y="2030"/>
              <a:ext cx="256" cy="256"/>
            </a:xfrm>
            <a:custGeom>
              <a:avLst/>
              <a:gdLst>
                <a:gd name="T0" fmla="*/ 196 w 5107"/>
                <a:gd name="T1" fmla="*/ 5100 h 5104"/>
                <a:gd name="T2" fmla="*/ 520 w 5107"/>
                <a:gd name="T3" fmla="*/ 5078 h 5104"/>
                <a:gd name="T4" fmla="*/ 839 w 5107"/>
                <a:gd name="T5" fmla="*/ 5035 h 5104"/>
                <a:gd name="T6" fmla="*/ 1151 w 5107"/>
                <a:gd name="T7" fmla="*/ 4973 h 5104"/>
                <a:gd name="T8" fmla="*/ 1456 w 5107"/>
                <a:gd name="T9" fmla="*/ 4892 h 5104"/>
                <a:gd name="T10" fmla="*/ 1752 w 5107"/>
                <a:gd name="T11" fmla="*/ 4793 h 5104"/>
                <a:gd name="T12" fmla="*/ 2042 w 5107"/>
                <a:gd name="T13" fmla="*/ 4677 h 5104"/>
                <a:gd name="T14" fmla="*/ 2321 w 5107"/>
                <a:gd name="T15" fmla="*/ 4544 h 5104"/>
                <a:gd name="T16" fmla="*/ 2592 w 5107"/>
                <a:gd name="T17" fmla="*/ 4395 h 5104"/>
                <a:gd name="T18" fmla="*/ 2852 w 5107"/>
                <a:gd name="T19" fmla="*/ 4230 h 5104"/>
                <a:gd name="T20" fmla="*/ 3101 w 5107"/>
                <a:gd name="T21" fmla="*/ 4051 h 5104"/>
                <a:gd name="T22" fmla="*/ 3339 w 5107"/>
                <a:gd name="T23" fmla="*/ 3856 h 5104"/>
                <a:gd name="T24" fmla="*/ 3564 w 5107"/>
                <a:gd name="T25" fmla="*/ 3649 h 5104"/>
                <a:gd name="T26" fmla="*/ 3777 w 5107"/>
                <a:gd name="T27" fmla="*/ 3428 h 5104"/>
                <a:gd name="T28" fmla="*/ 3977 w 5107"/>
                <a:gd name="T29" fmla="*/ 3196 h 5104"/>
                <a:gd name="T30" fmla="*/ 4162 w 5107"/>
                <a:gd name="T31" fmla="*/ 2951 h 5104"/>
                <a:gd name="T32" fmla="*/ 4334 w 5107"/>
                <a:gd name="T33" fmla="*/ 2695 h 5104"/>
                <a:gd name="T34" fmla="*/ 4488 w 5107"/>
                <a:gd name="T35" fmla="*/ 2429 h 5104"/>
                <a:gd name="T36" fmla="*/ 4628 w 5107"/>
                <a:gd name="T37" fmla="*/ 2153 h 5104"/>
                <a:gd name="T38" fmla="*/ 4751 w 5107"/>
                <a:gd name="T39" fmla="*/ 1868 h 5104"/>
                <a:gd name="T40" fmla="*/ 4857 w 5107"/>
                <a:gd name="T41" fmla="*/ 1574 h 5104"/>
                <a:gd name="T42" fmla="*/ 4945 w 5107"/>
                <a:gd name="T43" fmla="*/ 1273 h 5104"/>
                <a:gd name="T44" fmla="*/ 5015 w 5107"/>
                <a:gd name="T45" fmla="*/ 963 h 5104"/>
                <a:gd name="T46" fmla="*/ 5065 w 5107"/>
                <a:gd name="T47" fmla="*/ 647 h 5104"/>
                <a:gd name="T48" fmla="*/ 5096 w 5107"/>
                <a:gd name="T49" fmla="*/ 327 h 5104"/>
                <a:gd name="T50" fmla="*/ 5107 w 5107"/>
                <a:gd name="T51" fmla="*/ 0 h 5104"/>
                <a:gd name="T52" fmla="*/ 4911 w 5107"/>
                <a:gd name="T53" fmla="*/ 251 h 5104"/>
                <a:gd name="T54" fmla="*/ 4885 w 5107"/>
                <a:gd name="T55" fmla="*/ 563 h 5104"/>
                <a:gd name="T56" fmla="*/ 4841 w 5107"/>
                <a:gd name="T57" fmla="*/ 867 h 5104"/>
                <a:gd name="T58" fmla="*/ 4777 w 5107"/>
                <a:gd name="T59" fmla="*/ 1167 h 5104"/>
                <a:gd name="T60" fmla="*/ 4696 w 5107"/>
                <a:gd name="T61" fmla="*/ 1458 h 5104"/>
                <a:gd name="T62" fmla="*/ 4598 w 5107"/>
                <a:gd name="T63" fmla="*/ 1742 h 5104"/>
                <a:gd name="T64" fmla="*/ 4482 w 5107"/>
                <a:gd name="T65" fmla="*/ 2020 h 5104"/>
                <a:gd name="T66" fmla="*/ 4351 w 5107"/>
                <a:gd name="T67" fmla="*/ 2286 h 5104"/>
                <a:gd name="T68" fmla="*/ 4204 w 5107"/>
                <a:gd name="T69" fmla="*/ 2545 h 5104"/>
                <a:gd name="T70" fmla="*/ 4042 w 5107"/>
                <a:gd name="T71" fmla="*/ 2793 h 5104"/>
                <a:gd name="T72" fmla="*/ 3866 w 5107"/>
                <a:gd name="T73" fmla="*/ 3031 h 5104"/>
                <a:gd name="T74" fmla="*/ 3677 w 5107"/>
                <a:gd name="T75" fmla="*/ 3258 h 5104"/>
                <a:gd name="T76" fmla="*/ 3475 w 5107"/>
                <a:gd name="T77" fmla="*/ 3472 h 5104"/>
                <a:gd name="T78" fmla="*/ 3260 w 5107"/>
                <a:gd name="T79" fmla="*/ 3675 h 5104"/>
                <a:gd name="T80" fmla="*/ 3032 w 5107"/>
                <a:gd name="T81" fmla="*/ 3864 h 5104"/>
                <a:gd name="T82" fmla="*/ 2795 w 5107"/>
                <a:gd name="T83" fmla="*/ 4041 h 5104"/>
                <a:gd name="T84" fmla="*/ 2546 w 5107"/>
                <a:gd name="T85" fmla="*/ 4202 h 5104"/>
                <a:gd name="T86" fmla="*/ 2288 w 5107"/>
                <a:gd name="T87" fmla="*/ 4348 h 5104"/>
                <a:gd name="T88" fmla="*/ 2020 w 5107"/>
                <a:gd name="T89" fmla="*/ 4480 h 5104"/>
                <a:gd name="T90" fmla="*/ 1744 w 5107"/>
                <a:gd name="T91" fmla="*/ 4595 h 5104"/>
                <a:gd name="T92" fmla="*/ 1460 w 5107"/>
                <a:gd name="T93" fmla="*/ 4694 h 5104"/>
                <a:gd name="T94" fmla="*/ 1167 w 5107"/>
                <a:gd name="T95" fmla="*/ 4775 h 5104"/>
                <a:gd name="T96" fmla="*/ 869 w 5107"/>
                <a:gd name="T97" fmla="*/ 4838 h 5104"/>
                <a:gd name="T98" fmla="*/ 563 w 5107"/>
                <a:gd name="T99" fmla="*/ 4883 h 5104"/>
                <a:gd name="T100" fmla="*/ 252 w 5107"/>
                <a:gd name="T101" fmla="*/ 4908 h 5104"/>
                <a:gd name="T102" fmla="*/ 0 w 5107"/>
                <a:gd name="T103" fmla="*/ 4915 h 51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07" h="5104">
                  <a:moveTo>
                    <a:pt x="0" y="5104"/>
                  </a:moveTo>
                  <a:lnTo>
                    <a:pt x="0" y="5104"/>
                  </a:lnTo>
                  <a:lnTo>
                    <a:pt x="66" y="5104"/>
                  </a:lnTo>
                  <a:lnTo>
                    <a:pt x="131" y="5102"/>
                  </a:lnTo>
                  <a:lnTo>
                    <a:pt x="196" y="5100"/>
                  </a:lnTo>
                  <a:lnTo>
                    <a:pt x="261" y="5097"/>
                  </a:lnTo>
                  <a:lnTo>
                    <a:pt x="327" y="5094"/>
                  </a:lnTo>
                  <a:lnTo>
                    <a:pt x="392" y="5089"/>
                  </a:lnTo>
                  <a:lnTo>
                    <a:pt x="456" y="5084"/>
                  </a:lnTo>
                  <a:lnTo>
                    <a:pt x="520" y="5078"/>
                  </a:lnTo>
                  <a:lnTo>
                    <a:pt x="584" y="5070"/>
                  </a:lnTo>
                  <a:lnTo>
                    <a:pt x="649" y="5062"/>
                  </a:lnTo>
                  <a:lnTo>
                    <a:pt x="712" y="5054"/>
                  </a:lnTo>
                  <a:lnTo>
                    <a:pt x="775" y="5045"/>
                  </a:lnTo>
                  <a:lnTo>
                    <a:pt x="839" y="5035"/>
                  </a:lnTo>
                  <a:lnTo>
                    <a:pt x="901" y="5024"/>
                  </a:lnTo>
                  <a:lnTo>
                    <a:pt x="965" y="5012"/>
                  </a:lnTo>
                  <a:lnTo>
                    <a:pt x="1027" y="5000"/>
                  </a:lnTo>
                  <a:lnTo>
                    <a:pt x="1089" y="4987"/>
                  </a:lnTo>
                  <a:lnTo>
                    <a:pt x="1151" y="4973"/>
                  </a:lnTo>
                  <a:lnTo>
                    <a:pt x="1212" y="4958"/>
                  </a:lnTo>
                  <a:lnTo>
                    <a:pt x="1273" y="4943"/>
                  </a:lnTo>
                  <a:lnTo>
                    <a:pt x="1334" y="4927"/>
                  </a:lnTo>
                  <a:lnTo>
                    <a:pt x="1396" y="4909"/>
                  </a:lnTo>
                  <a:lnTo>
                    <a:pt x="1456" y="4892"/>
                  </a:lnTo>
                  <a:lnTo>
                    <a:pt x="1516" y="4874"/>
                  </a:lnTo>
                  <a:lnTo>
                    <a:pt x="1575" y="4854"/>
                  </a:lnTo>
                  <a:lnTo>
                    <a:pt x="1635" y="4835"/>
                  </a:lnTo>
                  <a:lnTo>
                    <a:pt x="1694" y="4815"/>
                  </a:lnTo>
                  <a:lnTo>
                    <a:pt x="1752" y="4793"/>
                  </a:lnTo>
                  <a:lnTo>
                    <a:pt x="1811" y="4772"/>
                  </a:lnTo>
                  <a:lnTo>
                    <a:pt x="1870" y="4750"/>
                  </a:lnTo>
                  <a:lnTo>
                    <a:pt x="1928" y="4725"/>
                  </a:lnTo>
                  <a:lnTo>
                    <a:pt x="1985" y="4702"/>
                  </a:lnTo>
                  <a:lnTo>
                    <a:pt x="2042" y="4677"/>
                  </a:lnTo>
                  <a:lnTo>
                    <a:pt x="2098" y="4652"/>
                  </a:lnTo>
                  <a:lnTo>
                    <a:pt x="2155" y="4625"/>
                  </a:lnTo>
                  <a:lnTo>
                    <a:pt x="2211" y="4599"/>
                  </a:lnTo>
                  <a:lnTo>
                    <a:pt x="2266" y="4572"/>
                  </a:lnTo>
                  <a:lnTo>
                    <a:pt x="2321" y="4544"/>
                  </a:lnTo>
                  <a:lnTo>
                    <a:pt x="2376" y="4515"/>
                  </a:lnTo>
                  <a:lnTo>
                    <a:pt x="2431" y="4486"/>
                  </a:lnTo>
                  <a:lnTo>
                    <a:pt x="2485" y="4456"/>
                  </a:lnTo>
                  <a:lnTo>
                    <a:pt x="2538" y="4426"/>
                  </a:lnTo>
                  <a:lnTo>
                    <a:pt x="2592" y="4395"/>
                  </a:lnTo>
                  <a:lnTo>
                    <a:pt x="2645" y="4363"/>
                  </a:lnTo>
                  <a:lnTo>
                    <a:pt x="2697" y="4331"/>
                  </a:lnTo>
                  <a:lnTo>
                    <a:pt x="2749" y="4298"/>
                  </a:lnTo>
                  <a:lnTo>
                    <a:pt x="2801" y="4264"/>
                  </a:lnTo>
                  <a:lnTo>
                    <a:pt x="2852" y="4230"/>
                  </a:lnTo>
                  <a:lnTo>
                    <a:pt x="2903" y="4195"/>
                  </a:lnTo>
                  <a:lnTo>
                    <a:pt x="2953" y="4160"/>
                  </a:lnTo>
                  <a:lnTo>
                    <a:pt x="3003" y="4124"/>
                  </a:lnTo>
                  <a:lnTo>
                    <a:pt x="3052" y="4087"/>
                  </a:lnTo>
                  <a:lnTo>
                    <a:pt x="3101" y="4051"/>
                  </a:lnTo>
                  <a:lnTo>
                    <a:pt x="3149" y="4013"/>
                  </a:lnTo>
                  <a:lnTo>
                    <a:pt x="3197" y="3974"/>
                  </a:lnTo>
                  <a:lnTo>
                    <a:pt x="3245" y="3936"/>
                  </a:lnTo>
                  <a:lnTo>
                    <a:pt x="3292" y="3897"/>
                  </a:lnTo>
                  <a:lnTo>
                    <a:pt x="3339" y="3856"/>
                  </a:lnTo>
                  <a:lnTo>
                    <a:pt x="3385" y="3816"/>
                  </a:lnTo>
                  <a:lnTo>
                    <a:pt x="3431" y="3775"/>
                  </a:lnTo>
                  <a:lnTo>
                    <a:pt x="3476" y="3734"/>
                  </a:lnTo>
                  <a:lnTo>
                    <a:pt x="3520" y="3692"/>
                  </a:lnTo>
                  <a:lnTo>
                    <a:pt x="3564" y="3649"/>
                  </a:lnTo>
                  <a:lnTo>
                    <a:pt x="3608" y="3606"/>
                  </a:lnTo>
                  <a:lnTo>
                    <a:pt x="3651" y="3562"/>
                  </a:lnTo>
                  <a:lnTo>
                    <a:pt x="3694" y="3518"/>
                  </a:lnTo>
                  <a:lnTo>
                    <a:pt x="3735" y="3473"/>
                  </a:lnTo>
                  <a:lnTo>
                    <a:pt x="3777" y="3428"/>
                  </a:lnTo>
                  <a:lnTo>
                    <a:pt x="3818" y="3383"/>
                  </a:lnTo>
                  <a:lnTo>
                    <a:pt x="3859" y="3337"/>
                  </a:lnTo>
                  <a:lnTo>
                    <a:pt x="3898" y="3290"/>
                  </a:lnTo>
                  <a:lnTo>
                    <a:pt x="3938" y="3243"/>
                  </a:lnTo>
                  <a:lnTo>
                    <a:pt x="3977" y="3196"/>
                  </a:lnTo>
                  <a:lnTo>
                    <a:pt x="4015" y="3148"/>
                  </a:lnTo>
                  <a:lnTo>
                    <a:pt x="4052" y="3099"/>
                  </a:lnTo>
                  <a:lnTo>
                    <a:pt x="4090" y="3050"/>
                  </a:lnTo>
                  <a:lnTo>
                    <a:pt x="4126" y="3001"/>
                  </a:lnTo>
                  <a:lnTo>
                    <a:pt x="4162" y="2951"/>
                  </a:lnTo>
                  <a:lnTo>
                    <a:pt x="4198" y="2901"/>
                  </a:lnTo>
                  <a:lnTo>
                    <a:pt x="4233" y="2850"/>
                  </a:lnTo>
                  <a:lnTo>
                    <a:pt x="4266" y="2799"/>
                  </a:lnTo>
                  <a:lnTo>
                    <a:pt x="4300" y="2748"/>
                  </a:lnTo>
                  <a:lnTo>
                    <a:pt x="4334" y="2695"/>
                  </a:lnTo>
                  <a:lnTo>
                    <a:pt x="4365" y="2643"/>
                  </a:lnTo>
                  <a:lnTo>
                    <a:pt x="4397" y="2590"/>
                  </a:lnTo>
                  <a:lnTo>
                    <a:pt x="4428" y="2537"/>
                  </a:lnTo>
                  <a:lnTo>
                    <a:pt x="4459" y="2483"/>
                  </a:lnTo>
                  <a:lnTo>
                    <a:pt x="4488" y="2429"/>
                  </a:lnTo>
                  <a:lnTo>
                    <a:pt x="4518" y="2375"/>
                  </a:lnTo>
                  <a:lnTo>
                    <a:pt x="4547" y="2320"/>
                  </a:lnTo>
                  <a:lnTo>
                    <a:pt x="4574" y="2265"/>
                  </a:lnTo>
                  <a:lnTo>
                    <a:pt x="4602" y="2209"/>
                  </a:lnTo>
                  <a:lnTo>
                    <a:pt x="4628" y="2153"/>
                  </a:lnTo>
                  <a:lnTo>
                    <a:pt x="4655" y="2097"/>
                  </a:lnTo>
                  <a:lnTo>
                    <a:pt x="4679" y="2040"/>
                  </a:lnTo>
                  <a:lnTo>
                    <a:pt x="4705" y="1983"/>
                  </a:lnTo>
                  <a:lnTo>
                    <a:pt x="4728" y="1926"/>
                  </a:lnTo>
                  <a:lnTo>
                    <a:pt x="4751" y="1868"/>
                  </a:lnTo>
                  <a:lnTo>
                    <a:pt x="4774" y="1810"/>
                  </a:lnTo>
                  <a:lnTo>
                    <a:pt x="4796" y="1752"/>
                  </a:lnTo>
                  <a:lnTo>
                    <a:pt x="4817" y="1693"/>
                  </a:lnTo>
                  <a:lnTo>
                    <a:pt x="4838" y="1633"/>
                  </a:lnTo>
                  <a:lnTo>
                    <a:pt x="4857" y="1574"/>
                  </a:lnTo>
                  <a:lnTo>
                    <a:pt x="4877" y="1514"/>
                  </a:lnTo>
                  <a:lnTo>
                    <a:pt x="4895" y="1454"/>
                  </a:lnTo>
                  <a:lnTo>
                    <a:pt x="4912" y="1394"/>
                  </a:lnTo>
                  <a:lnTo>
                    <a:pt x="4930" y="1333"/>
                  </a:lnTo>
                  <a:lnTo>
                    <a:pt x="4945" y="1273"/>
                  </a:lnTo>
                  <a:lnTo>
                    <a:pt x="4960" y="1211"/>
                  </a:lnTo>
                  <a:lnTo>
                    <a:pt x="4976" y="1150"/>
                  </a:lnTo>
                  <a:lnTo>
                    <a:pt x="4990" y="1087"/>
                  </a:lnTo>
                  <a:lnTo>
                    <a:pt x="5002" y="1025"/>
                  </a:lnTo>
                  <a:lnTo>
                    <a:pt x="5015" y="963"/>
                  </a:lnTo>
                  <a:lnTo>
                    <a:pt x="5027" y="901"/>
                  </a:lnTo>
                  <a:lnTo>
                    <a:pt x="5038" y="838"/>
                  </a:lnTo>
                  <a:lnTo>
                    <a:pt x="5048" y="775"/>
                  </a:lnTo>
                  <a:lnTo>
                    <a:pt x="5057" y="712"/>
                  </a:lnTo>
                  <a:lnTo>
                    <a:pt x="5065" y="647"/>
                  </a:lnTo>
                  <a:lnTo>
                    <a:pt x="5073" y="584"/>
                  </a:lnTo>
                  <a:lnTo>
                    <a:pt x="5081" y="520"/>
                  </a:lnTo>
                  <a:lnTo>
                    <a:pt x="5087" y="455"/>
                  </a:lnTo>
                  <a:lnTo>
                    <a:pt x="5092" y="391"/>
                  </a:lnTo>
                  <a:lnTo>
                    <a:pt x="5096" y="327"/>
                  </a:lnTo>
                  <a:lnTo>
                    <a:pt x="5100" y="261"/>
                  </a:lnTo>
                  <a:lnTo>
                    <a:pt x="5103" y="195"/>
                  </a:lnTo>
                  <a:lnTo>
                    <a:pt x="5105" y="130"/>
                  </a:lnTo>
                  <a:lnTo>
                    <a:pt x="5106" y="65"/>
                  </a:lnTo>
                  <a:lnTo>
                    <a:pt x="5107" y="0"/>
                  </a:lnTo>
                  <a:lnTo>
                    <a:pt x="4918" y="0"/>
                  </a:lnTo>
                  <a:lnTo>
                    <a:pt x="4918" y="63"/>
                  </a:lnTo>
                  <a:lnTo>
                    <a:pt x="4916" y="126"/>
                  </a:lnTo>
                  <a:lnTo>
                    <a:pt x="4914" y="189"/>
                  </a:lnTo>
                  <a:lnTo>
                    <a:pt x="4911" y="251"/>
                  </a:lnTo>
                  <a:lnTo>
                    <a:pt x="4907" y="314"/>
                  </a:lnTo>
                  <a:lnTo>
                    <a:pt x="4903" y="376"/>
                  </a:lnTo>
                  <a:lnTo>
                    <a:pt x="4898" y="439"/>
                  </a:lnTo>
                  <a:lnTo>
                    <a:pt x="4892" y="501"/>
                  </a:lnTo>
                  <a:lnTo>
                    <a:pt x="4885" y="563"/>
                  </a:lnTo>
                  <a:lnTo>
                    <a:pt x="4878" y="624"/>
                  </a:lnTo>
                  <a:lnTo>
                    <a:pt x="4870" y="685"/>
                  </a:lnTo>
                  <a:lnTo>
                    <a:pt x="4860" y="746"/>
                  </a:lnTo>
                  <a:lnTo>
                    <a:pt x="4851" y="807"/>
                  </a:lnTo>
                  <a:lnTo>
                    <a:pt x="4841" y="867"/>
                  </a:lnTo>
                  <a:lnTo>
                    <a:pt x="4829" y="928"/>
                  </a:lnTo>
                  <a:lnTo>
                    <a:pt x="4818" y="988"/>
                  </a:lnTo>
                  <a:lnTo>
                    <a:pt x="4804" y="1048"/>
                  </a:lnTo>
                  <a:lnTo>
                    <a:pt x="4791" y="1107"/>
                  </a:lnTo>
                  <a:lnTo>
                    <a:pt x="4777" y="1167"/>
                  </a:lnTo>
                  <a:lnTo>
                    <a:pt x="4763" y="1225"/>
                  </a:lnTo>
                  <a:lnTo>
                    <a:pt x="4746" y="1284"/>
                  </a:lnTo>
                  <a:lnTo>
                    <a:pt x="4730" y="1342"/>
                  </a:lnTo>
                  <a:lnTo>
                    <a:pt x="4714" y="1400"/>
                  </a:lnTo>
                  <a:lnTo>
                    <a:pt x="4696" y="1458"/>
                  </a:lnTo>
                  <a:lnTo>
                    <a:pt x="4677" y="1515"/>
                  </a:lnTo>
                  <a:lnTo>
                    <a:pt x="4659" y="1573"/>
                  </a:lnTo>
                  <a:lnTo>
                    <a:pt x="4638" y="1629"/>
                  </a:lnTo>
                  <a:lnTo>
                    <a:pt x="4618" y="1686"/>
                  </a:lnTo>
                  <a:lnTo>
                    <a:pt x="4598" y="1742"/>
                  </a:lnTo>
                  <a:lnTo>
                    <a:pt x="4575" y="1798"/>
                  </a:lnTo>
                  <a:lnTo>
                    <a:pt x="4554" y="1855"/>
                  </a:lnTo>
                  <a:lnTo>
                    <a:pt x="4530" y="1910"/>
                  </a:lnTo>
                  <a:lnTo>
                    <a:pt x="4507" y="1965"/>
                  </a:lnTo>
                  <a:lnTo>
                    <a:pt x="4482" y="2020"/>
                  </a:lnTo>
                  <a:lnTo>
                    <a:pt x="4457" y="2074"/>
                  </a:lnTo>
                  <a:lnTo>
                    <a:pt x="4431" y="2128"/>
                  </a:lnTo>
                  <a:lnTo>
                    <a:pt x="4405" y="2180"/>
                  </a:lnTo>
                  <a:lnTo>
                    <a:pt x="4378" y="2233"/>
                  </a:lnTo>
                  <a:lnTo>
                    <a:pt x="4351" y="2286"/>
                  </a:lnTo>
                  <a:lnTo>
                    <a:pt x="4322" y="2339"/>
                  </a:lnTo>
                  <a:lnTo>
                    <a:pt x="4294" y="2391"/>
                  </a:lnTo>
                  <a:lnTo>
                    <a:pt x="4264" y="2443"/>
                  </a:lnTo>
                  <a:lnTo>
                    <a:pt x="4235" y="2494"/>
                  </a:lnTo>
                  <a:lnTo>
                    <a:pt x="4204" y="2545"/>
                  </a:lnTo>
                  <a:lnTo>
                    <a:pt x="4173" y="2595"/>
                  </a:lnTo>
                  <a:lnTo>
                    <a:pt x="4141" y="2645"/>
                  </a:lnTo>
                  <a:lnTo>
                    <a:pt x="4108" y="2695"/>
                  </a:lnTo>
                  <a:lnTo>
                    <a:pt x="4076" y="2744"/>
                  </a:lnTo>
                  <a:lnTo>
                    <a:pt x="4042" y="2793"/>
                  </a:lnTo>
                  <a:lnTo>
                    <a:pt x="4009" y="2842"/>
                  </a:lnTo>
                  <a:lnTo>
                    <a:pt x="3974" y="2889"/>
                  </a:lnTo>
                  <a:lnTo>
                    <a:pt x="3938" y="2937"/>
                  </a:lnTo>
                  <a:lnTo>
                    <a:pt x="3903" y="2984"/>
                  </a:lnTo>
                  <a:lnTo>
                    <a:pt x="3866" y="3031"/>
                  </a:lnTo>
                  <a:lnTo>
                    <a:pt x="3829" y="3077"/>
                  </a:lnTo>
                  <a:lnTo>
                    <a:pt x="3792" y="3123"/>
                  </a:lnTo>
                  <a:lnTo>
                    <a:pt x="3755" y="3169"/>
                  </a:lnTo>
                  <a:lnTo>
                    <a:pt x="3716" y="3213"/>
                  </a:lnTo>
                  <a:lnTo>
                    <a:pt x="3677" y="3258"/>
                  </a:lnTo>
                  <a:lnTo>
                    <a:pt x="3638" y="3301"/>
                  </a:lnTo>
                  <a:lnTo>
                    <a:pt x="3598" y="3345"/>
                  </a:lnTo>
                  <a:lnTo>
                    <a:pt x="3557" y="3388"/>
                  </a:lnTo>
                  <a:lnTo>
                    <a:pt x="3516" y="3430"/>
                  </a:lnTo>
                  <a:lnTo>
                    <a:pt x="3475" y="3472"/>
                  </a:lnTo>
                  <a:lnTo>
                    <a:pt x="3433" y="3514"/>
                  </a:lnTo>
                  <a:lnTo>
                    <a:pt x="3390" y="3555"/>
                  </a:lnTo>
                  <a:lnTo>
                    <a:pt x="3347" y="3595"/>
                  </a:lnTo>
                  <a:lnTo>
                    <a:pt x="3303" y="3635"/>
                  </a:lnTo>
                  <a:lnTo>
                    <a:pt x="3260" y="3675"/>
                  </a:lnTo>
                  <a:lnTo>
                    <a:pt x="3215" y="3714"/>
                  </a:lnTo>
                  <a:lnTo>
                    <a:pt x="3170" y="3752"/>
                  </a:lnTo>
                  <a:lnTo>
                    <a:pt x="3125" y="3790"/>
                  </a:lnTo>
                  <a:lnTo>
                    <a:pt x="3079" y="3828"/>
                  </a:lnTo>
                  <a:lnTo>
                    <a:pt x="3032" y="3864"/>
                  </a:lnTo>
                  <a:lnTo>
                    <a:pt x="2986" y="3900"/>
                  </a:lnTo>
                  <a:lnTo>
                    <a:pt x="2938" y="3937"/>
                  </a:lnTo>
                  <a:lnTo>
                    <a:pt x="2892" y="3971"/>
                  </a:lnTo>
                  <a:lnTo>
                    <a:pt x="2844" y="4006"/>
                  </a:lnTo>
                  <a:lnTo>
                    <a:pt x="2795" y="4041"/>
                  </a:lnTo>
                  <a:lnTo>
                    <a:pt x="2746" y="4073"/>
                  </a:lnTo>
                  <a:lnTo>
                    <a:pt x="2697" y="4107"/>
                  </a:lnTo>
                  <a:lnTo>
                    <a:pt x="2647" y="4138"/>
                  </a:lnTo>
                  <a:lnTo>
                    <a:pt x="2597" y="4170"/>
                  </a:lnTo>
                  <a:lnTo>
                    <a:pt x="2546" y="4202"/>
                  </a:lnTo>
                  <a:lnTo>
                    <a:pt x="2495" y="4232"/>
                  </a:lnTo>
                  <a:lnTo>
                    <a:pt x="2444" y="4263"/>
                  </a:lnTo>
                  <a:lnTo>
                    <a:pt x="2392" y="4291"/>
                  </a:lnTo>
                  <a:lnTo>
                    <a:pt x="2340" y="4321"/>
                  </a:lnTo>
                  <a:lnTo>
                    <a:pt x="2288" y="4348"/>
                  </a:lnTo>
                  <a:lnTo>
                    <a:pt x="2235" y="4376"/>
                  </a:lnTo>
                  <a:lnTo>
                    <a:pt x="2182" y="4403"/>
                  </a:lnTo>
                  <a:lnTo>
                    <a:pt x="2128" y="4429"/>
                  </a:lnTo>
                  <a:lnTo>
                    <a:pt x="2074" y="4455"/>
                  </a:lnTo>
                  <a:lnTo>
                    <a:pt x="2020" y="4480"/>
                  </a:lnTo>
                  <a:lnTo>
                    <a:pt x="1966" y="4504"/>
                  </a:lnTo>
                  <a:lnTo>
                    <a:pt x="1911" y="4527"/>
                  </a:lnTo>
                  <a:lnTo>
                    <a:pt x="1855" y="4551"/>
                  </a:lnTo>
                  <a:lnTo>
                    <a:pt x="1800" y="4573"/>
                  </a:lnTo>
                  <a:lnTo>
                    <a:pt x="1744" y="4595"/>
                  </a:lnTo>
                  <a:lnTo>
                    <a:pt x="1688" y="4616"/>
                  </a:lnTo>
                  <a:lnTo>
                    <a:pt x="1631" y="4636"/>
                  </a:lnTo>
                  <a:lnTo>
                    <a:pt x="1574" y="4656"/>
                  </a:lnTo>
                  <a:lnTo>
                    <a:pt x="1517" y="4675"/>
                  </a:lnTo>
                  <a:lnTo>
                    <a:pt x="1460" y="4694"/>
                  </a:lnTo>
                  <a:lnTo>
                    <a:pt x="1402" y="4711"/>
                  </a:lnTo>
                  <a:lnTo>
                    <a:pt x="1344" y="4728"/>
                  </a:lnTo>
                  <a:lnTo>
                    <a:pt x="1285" y="4744"/>
                  </a:lnTo>
                  <a:lnTo>
                    <a:pt x="1226" y="4760"/>
                  </a:lnTo>
                  <a:lnTo>
                    <a:pt x="1167" y="4775"/>
                  </a:lnTo>
                  <a:lnTo>
                    <a:pt x="1108" y="4789"/>
                  </a:lnTo>
                  <a:lnTo>
                    <a:pt x="1049" y="4803"/>
                  </a:lnTo>
                  <a:lnTo>
                    <a:pt x="989" y="4815"/>
                  </a:lnTo>
                  <a:lnTo>
                    <a:pt x="929" y="4827"/>
                  </a:lnTo>
                  <a:lnTo>
                    <a:pt x="869" y="4838"/>
                  </a:lnTo>
                  <a:lnTo>
                    <a:pt x="808" y="4848"/>
                  </a:lnTo>
                  <a:lnTo>
                    <a:pt x="748" y="4859"/>
                  </a:lnTo>
                  <a:lnTo>
                    <a:pt x="686" y="4868"/>
                  </a:lnTo>
                  <a:lnTo>
                    <a:pt x="625" y="4876"/>
                  </a:lnTo>
                  <a:lnTo>
                    <a:pt x="563" y="4883"/>
                  </a:lnTo>
                  <a:lnTo>
                    <a:pt x="502" y="4890"/>
                  </a:lnTo>
                  <a:lnTo>
                    <a:pt x="440" y="4895"/>
                  </a:lnTo>
                  <a:lnTo>
                    <a:pt x="378" y="4900"/>
                  </a:lnTo>
                  <a:lnTo>
                    <a:pt x="315" y="4905"/>
                  </a:lnTo>
                  <a:lnTo>
                    <a:pt x="252" y="4908"/>
                  </a:lnTo>
                  <a:lnTo>
                    <a:pt x="190" y="4912"/>
                  </a:lnTo>
                  <a:lnTo>
                    <a:pt x="127" y="4914"/>
                  </a:lnTo>
                  <a:lnTo>
                    <a:pt x="64" y="4915"/>
                  </a:lnTo>
                  <a:lnTo>
                    <a:pt x="0" y="4915"/>
                  </a:lnTo>
                  <a:lnTo>
                    <a:pt x="0" y="5104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1" name="Freeform 114"/>
            <p:cNvSpPr>
              <a:spLocks/>
            </p:cNvSpPr>
            <p:nvPr/>
          </p:nvSpPr>
          <p:spPr bwMode="auto">
            <a:xfrm rot="15757115" flipH="1">
              <a:off x="4203" y="1774"/>
              <a:ext cx="254" cy="256"/>
            </a:xfrm>
            <a:custGeom>
              <a:avLst/>
              <a:gdLst>
                <a:gd name="T0" fmla="*/ 4 w 5107"/>
                <a:gd name="T1" fmla="*/ 195 h 5104"/>
                <a:gd name="T2" fmla="*/ 26 w 5107"/>
                <a:gd name="T3" fmla="*/ 520 h 5104"/>
                <a:gd name="T4" fmla="*/ 69 w 5107"/>
                <a:gd name="T5" fmla="*/ 838 h 5104"/>
                <a:gd name="T6" fmla="*/ 131 w 5107"/>
                <a:gd name="T7" fmla="*/ 1150 h 5104"/>
                <a:gd name="T8" fmla="*/ 212 w 5107"/>
                <a:gd name="T9" fmla="*/ 1454 h 5104"/>
                <a:gd name="T10" fmla="*/ 311 w 5107"/>
                <a:gd name="T11" fmla="*/ 1752 h 5104"/>
                <a:gd name="T12" fmla="*/ 427 w 5107"/>
                <a:gd name="T13" fmla="*/ 2040 h 5104"/>
                <a:gd name="T14" fmla="*/ 560 w 5107"/>
                <a:gd name="T15" fmla="*/ 2320 h 5104"/>
                <a:gd name="T16" fmla="*/ 709 w 5107"/>
                <a:gd name="T17" fmla="*/ 2590 h 5104"/>
                <a:gd name="T18" fmla="*/ 874 w 5107"/>
                <a:gd name="T19" fmla="*/ 2850 h 5104"/>
                <a:gd name="T20" fmla="*/ 1054 w 5107"/>
                <a:gd name="T21" fmla="*/ 3099 h 5104"/>
                <a:gd name="T22" fmla="*/ 1248 w 5107"/>
                <a:gd name="T23" fmla="*/ 3337 h 5104"/>
                <a:gd name="T24" fmla="*/ 1455 w 5107"/>
                <a:gd name="T25" fmla="*/ 3562 h 5104"/>
                <a:gd name="T26" fmla="*/ 1676 w 5107"/>
                <a:gd name="T27" fmla="*/ 3775 h 5104"/>
                <a:gd name="T28" fmla="*/ 1910 w 5107"/>
                <a:gd name="T29" fmla="*/ 3974 h 5104"/>
                <a:gd name="T30" fmla="*/ 2154 w 5107"/>
                <a:gd name="T31" fmla="*/ 4160 h 5104"/>
                <a:gd name="T32" fmla="*/ 2410 w 5107"/>
                <a:gd name="T33" fmla="*/ 4331 h 5104"/>
                <a:gd name="T34" fmla="*/ 2676 w 5107"/>
                <a:gd name="T35" fmla="*/ 4486 h 5104"/>
                <a:gd name="T36" fmla="*/ 2952 w 5107"/>
                <a:gd name="T37" fmla="*/ 4625 h 5104"/>
                <a:gd name="T38" fmla="*/ 3238 w 5107"/>
                <a:gd name="T39" fmla="*/ 4750 h 5104"/>
                <a:gd name="T40" fmla="*/ 3531 w 5107"/>
                <a:gd name="T41" fmla="*/ 4854 h 5104"/>
                <a:gd name="T42" fmla="*/ 3833 w 5107"/>
                <a:gd name="T43" fmla="*/ 4943 h 5104"/>
                <a:gd name="T44" fmla="*/ 4142 w 5107"/>
                <a:gd name="T45" fmla="*/ 5012 h 5104"/>
                <a:gd name="T46" fmla="*/ 4458 w 5107"/>
                <a:gd name="T47" fmla="*/ 5062 h 5104"/>
                <a:gd name="T48" fmla="*/ 4779 w 5107"/>
                <a:gd name="T49" fmla="*/ 5094 h 5104"/>
                <a:gd name="T50" fmla="*/ 5107 w 5107"/>
                <a:gd name="T51" fmla="*/ 5104 h 5104"/>
                <a:gd name="T52" fmla="*/ 4854 w 5107"/>
                <a:gd name="T53" fmla="*/ 4908 h 5104"/>
                <a:gd name="T54" fmla="*/ 4543 w 5107"/>
                <a:gd name="T55" fmla="*/ 4883 h 5104"/>
                <a:gd name="T56" fmla="*/ 4238 w 5107"/>
                <a:gd name="T57" fmla="*/ 4838 h 5104"/>
                <a:gd name="T58" fmla="*/ 3939 w 5107"/>
                <a:gd name="T59" fmla="*/ 4775 h 5104"/>
                <a:gd name="T60" fmla="*/ 3647 w 5107"/>
                <a:gd name="T61" fmla="*/ 4694 h 5104"/>
                <a:gd name="T62" fmla="*/ 3363 w 5107"/>
                <a:gd name="T63" fmla="*/ 4595 h 5104"/>
                <a:gd name="T64" fmla="*/ 3087 w 5107"/>
                <a:gd name="T65" fmla="*/ 4480 h 5104"/>
                <a:gd name="T66" fmla="*/ 2819 w 5107"/>
                <a:gd name="T67" fmla="*/ 4348 h 5104"/>
                <a:gd name="T68" fmla="*/ 2561 w 5107"/>
                <a:gd name="T69" fmla="*/ 4202 h 5104"/>
                <a:gd name="T70" fmla="*/ 2311 w 5107"/>
                <a:gd name="T71" fmla="*/ 4041 h 5104"/>
                <a:gd name="T72" fmla="*/ 2074 w 5107"/>
                <a:gd name="T73" fmla="*/ 3864 h 5104"/>
                <a:gd name="T74" fmla="*/ 1848 w 5107"/>
                <a:gd name="T75" fmla="*/ 3675 h 5104"/>
                <a:gd name="T76" fmla="*/ 1633 w 5107"/>
                <a:gd name="T77" fmla="*/ 3472 h 5104"/>
                <a:gd name="T78" fmla="*/ 1430 w 5107"/>
                <a:gd name="T79" fmla="*/ 3257 h 5104"/>
                <a:gd name="T80" fmla="*/ 1240 w 5107"/>
                <a:gd name="T81" fmla="*/ 3031 h 5104"/>
                <a:gd name="T82" fmla="*/ 1065 w 5107"/>
                <a:gd name="T83" fmla="*/ 2794 h 5104"/>
                <a:gd name="T84" fmla="*/ 903 w 5107"/>
                <a:gd name="T85" fmla="*/ 2545 h 5104"/>
                <a:gd name="T86" fmla="*/ 756 w 5107"/>
                <a:gd name="T87" fmla="*/ 2286 h 5104"/>
                <a:gd name="T88" fmla="*/ 625 w 5107"/>
                <a:gd name="T89" fmla="*/ 2020 h 5104"/>
                <a:gd name="T90" fmla="*/ 510 w 5107"/>
                <a:gd name="T91" fmla="*/ 1742 h 5104"/>
                <a:gd name="T92" fmla="*/ 411 w 5107"/>
                <a:gd name="T93" fmla="*/ 1458 h 5104"/>
                <a:gd name="T94" fmla="*/ 329 w 5107"/>
                <a:gd name="T95" fmla="*/ 1167 h 5104"/>
                <a:gd name="T96" fmla="*/ 266 w 5107"/>
                <a:gd name="T97" fmla="*/ 867 h 5104"/>
                <a:gd name="T98" fmla="*/ 221 w 5107"/>
                <a:gd name="T99" fmla="*/ 563 h 5104"/>
                <a:gd name="T100" fmla="*/ 196 w 5107"/>
                <a:gd name="T101" fmla="*/ 252 h 5104"/>
                <a:gd name="T102" fmla="*/ 190 w 5107"/>
                <a:gd name="T103" fmla="*/ 0 h 51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07" h="5104">
                  <a:moveTo>
                    <a:pt x="0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2" y="130"/>
                  </a:lnTo>
                  <a:lnTo>
                    <a:pt x="4" y="195"/>
                  </a:lnTo>
                  <a:lnTo>
                    <a:pt x="7" y="260"/>
                  </a:lnTo>
                  <a:lnTo>
                    <a:pt x="10" y="327"/>
                  </a:lnTo>
                  <a:lnTo>
                    <a:pt x="15" y="391"/>
                  </a:lnTo>
                  <a:lnTo>
                    <a:pt x="20" y="455"/>
                  </a:lnTo>
                  <a:lnTo>
                    <a:pt x="26" y="520"/>
                  </a:lnTo>
                  <a:lnTo>
                    <a:pt x="34" y="584"/>
                  </a:lnTo>
                  <a:lnTo>
                    <a:pt x="42" y="647"/>
                  </a:lnTo>
                  <a:lnTo>
                    <a:pt x="50" y="712"/>
                  </a:lnTo>
                  <a:lnTo>
                    <a:pt x="59" y="775"/>
                  </a:lnTo>
                  <a:lnTo>
                    <a:pt x="69" y="838"/>
                  </a:lnTo>
                  <a:lnTo>
                    <a:pt x="81" y="901"/>
                  </a:lnTo>
                  <a:lnTo>
                    <a:pt x="92" y="963"/>
                  </a:lnTo>
                  <a:lnTo>
                    <a:pt x="104" y="1025"/>
                  </a:lnTo>
                  <a:lnTo>
                    <a:pt x="117" y="1087"/>
                  </a:lnTo>
                  <a:lnTo>
                    <a:pt x="131" y="1150"/>
                  </a:lnTo>
                  <a:lnTo>
                    <a:pt x="146" y="1211"/>
                  </a:lnTo>
                  <a:lnTo>
                    <a:pt x="161" y="1273"/>
                  </a:lnTo>
                  <a:lnTo>
                    <a:pt x="177" y="1333"/>
                  </a:lnTo>
                  <a:lnTo>
                    <a:pt x="195" y="1394"/>
                  </a:lnTo>
                  <a:lnTo>
                    <a:pt x="212" y="1454"/>
                  </a:lnTo>
                  <a:lnTo>
                    <a:pt x="230" y="1514"/>
                  </a:lnTo>
                  <a:lnTo>
                    <a:pt x="250" y="1574"/>
                  </a:lnTo>
                  <a:lnTo>
                    <a:pt x="269" y="1633"/>
                  </a:lnTo>
                  <a:lnTo>
                    <a:pt x="289" y="1693"/>
                  </a:lnTo>
                  <a:lnTo>
                    <a:pt x="311" y="1752"/>
                  </a:lnTo>
                  <a:lnTo>
                    <a:pt x="332" y="1810"/>
                  </a:lnTo>
                  <a:lnTo>
                    <a:pt x="356" y="1868"/>
                  </a:lnTo>
                  <a:lnTo>
                    <a:pt x="379" y="1926"/>
                  </a:lnTo>
                  <a:lnTo>
                    <a:pt x="403" y="1983"/>
                  </a:lnTo>
                  <a:lnTo>
                    <a:pt x="427" y="2040"/>
                  </a:lnTo>
                  <a:lnTo>
                    <a:pt x="452" y="2097"/>
                  </a:lnTo>
                  <a:lnTo>
                    <a:pt x="479" y="2153"/>
                  </a:lnTo>
                  <a:lnTo>
                    <a:pt x="505" y="2209"/>
                  </a:lnTo>
                  <a:lnTo>
                    <a:pt x="532" y="2265"/>
                  </a:lnTo>
                  <a:lnTo>
                    <a:pt x="560" y="2320"/>
                  </a:lnTo>
                  <a:lnTo>
                    <a:pt x="589" y="2375"/>
                  </a:lnTo>
                  <a:lnTo>
                    <a:pt x="619" y="2429"/>
                  </a:lnTo>
                  <a:lnTo>
                    <a:pt x="648" y="2483"/>
                  </a:lnTo>
                  <a:lnTo>
                    <a:pt x="679" y="2537"/>
                  </a:lnTo>
                  <a:lnTo>
                    <a:pt x="709" y="2590"/>
                  </a:lnTo>
                  <a:lnTo>
                    <a:pt x="742" y="2643"/>
                  </a:lnTo>
                  <a:lnTo>
                    <a:pt x="773" y="2695"/>
                  </a:lnTo>
                  <a:lnTo>
                    <a:pt x="807" y="2748"/>
                  </a:lnTo>
                  <a:lnTo>
                    <a:pt x="841" y="2799"/>
                  </a:lnTo>
                  <a:lnTo>
                    <a:pt x="874" y="2850"/>
                  </a:lnTo>
                  <a:lnTo>
                    <a:pt x="909" y="2901"/>
                  </a:lnTo>
                  <a:lnTo>
                    <a:pt x="945" y="2951"/>
                  </a:lnTo>
                  <a:lnTo>
                    <a:pt x="980" y="3002"/>
                  </a:lnTo>
                  <a:lnTo>
                    <a:pt x="1017" y="3050"/>
                  </a:lnTo>
                  <a:lnTo>
                    <a:pt x="1054" y="3099"/>
                  </a:lnTo>
                  <a:lnTo>
                    <a:pt x="1091" y="3148"/>
                  </a:lnTo>
                  <a:lnTo>
                    <a:pt x="1130" y="3196"/>
                  </a:lnTo>
                  <a:lnTo>
                    <a:pt x="1169" y="3243"/>
                  </a:lnTo>
                  <a:lnTo>
                    <a:pt x="1209" y="3290"/>
                  </a:lnTo>
                  <a:lnTo>
                    <a:pt x="1248" y="3337"/>
                  </a:lnTo>
                  <a:lnTo>
                    <a:pt x="1288" y="3384"/>
                  </a:lnTo>
                  <a:lnTo>
                    <a:pt x="1330" y="3428"/>
                  </a:lnTo>
                  <a:lnTo>
                    <a:pt x="1371" y="3473"/>
                  </a:lnTo>
                  <a:lnTo>
                    <a:pt x="1413" y="3518"/>
                  </a:lnTo>
                  <a:lnTo>
                    <a:pt x="1455" y="3562"/>
                  </a:lnTo>
                  <a:lnTo>
                    <a:pt x="1499" y="3606"/>
                  </a:lnTo>
                  <a:lnTo>
                    <a:pt x="1543" y="3649"/>
                  </a:lnTo>
                  <a:lnTo>
                    <a:pt x="1587" y="3692"/>
                  </a:lnTo>
                  <a:lnTo>
                    <a:pt x="1632" y="3734"/>
                  </a:lnTo>
                  <a:lnTo>
                    <a:pt x="1676" y="3775"/>
                  </a:lnTo>
                  <a:lnTo>
                    <a:pt x="1721" y="3816"/>
                  </a:lnTo>
                  <a:lnTo>
                    <a:pt x="1768" y="3856"/>
                  </a:lnTo>
                  <a:lnTo>
                    <a:pt x="1815" y="3897"/>
                  </a:lnTo>
                  <a:lnTo>
                    <a:pt x="1862" y="3936"/>
                  </a:lnTo>
                  <a:lnTo>
                    <a:pt x="1910" y="3974"/>
                  </a:lnTo>
                  <a:lnTo>
                    <a:pt x="1958" y="4013"/>
                  </a:lnTo>
                  <a:lnTo>
                    <a:pt x="2006" y="4051"/>
                  </a:lnTo>
                  <a:lnTo>
                    <a:pt x="2054" y="4087"/>
                  </a:lnTo>
                  <a:lnTo>
                    <a:pt x="2103" y="4124"/>
                  </a:lnTo>
                  <a:lnTo>
                    <a:pt x="2154" y="4160"/>
                  </a:lnTo>
                  <a:lnTo>
                    <a:pt x="2204" y="4195"/>
                  </a:lnTo>
                  <a:lnTo>
                    <a:pt x="2255" y="4230"/>
                  </a:lnTo>
                  <a:lnTo>
                    <a:pt x="2306" y="4264"/>
                  </a:lnTo>
                  <a:lnTo>
                    <a:pt x="2358" y="4298"/>
                  </a:lnTo>
                  <a:lnTo>
                    <a:pt x="2410" y="4331"/>
                  </a:lnTo>
                  <a:lnTo>
                    <a:pt x="2462" y="4363"/>
                  </a:lnTo>
                  <a:lnTo>
                    <a:pt x="2515" y="4395"/>
                  </a:lnTo>
                  <a:lnTo>
                    <a:pt x="2568" y="4426"/>
                  </a:lnTo>
                  <a:lnTo>
                    <a:pt x="2622" y="4456"/>
                  </a:lnTo>
                  <a:lnTo>
                    <a:pt x="2676" y="4486"/>
                  </a:lnTo>
                  <a:lnTo>
                    <a:pt x="2730" y="4515"/>
                  </a:lnTo>
                  <a:lnTo>
                    <a:pt x="2785" y="4544"/>
                  </a:lnTo>
                  <a:lnTo>
                    <a:pt x="2840" y="4572"/>
                  </a:lnTo>
                  <a:lnTo>
                    <a:pt x="2896" y="4599"/>
                  </a:lnTo>
                  <a:lnTo>
                    <a:pt x="2952" y="4625"/>
                  </a:lnTo>
                  <a:lnTo>
                    <a:pt x="3008" y="4652"/>
                  </a:lnTo>
                  <a:lnTo>
                    <a:pt x="3065" y="4677"/>
                  </a:lnTo>
                  <a:lnTo>
                    <a:pt x="3122" y="4702"/>
                  </a:lnTo>
                  <a:lnTo>
                    <a:pt x="3179" y="4725"/>
                  </a:lnTo>
                  <a:lnTo>
                    <a:pt x="3238" y="4750"/>
                  </a:lnTo>
                  <a:lnTo>
                    <a:pt x="3296" y="4772"/>
                  </a:lnTo>
                  <a:lnTo>
                    <a:pt x="3354" y="4793"/>
                  </a:lnTo>
                  <a:lnTo>
                    <a:pt x="3413" y="4815"/>
                  </a:lnTo>
                  <a:lnTo>
                    <a:pt x="3472" y="4835"/>
                  </a:lnTo>
                  <a:lnTo>
                    <a:pt x="3531" y="4854"/>
                  </a:lnTo>
                  <a:lnTo>
                    <a:pt x="3591" y="4874"/>
                  </a:lnTo>
                  <a:lnTo>
                    <a:pt x="3651" y="4892"/>
                  </a:lnTo>
                  <a:lnTo>
                    <a:pt x="3711" y="4909"/>
                  </a:lnTo>
                  <a:lnTo>
                    <a:pt x="3773" y="4927"/>
                  </a:lnTo>
                  <a:lnTo>
                    <a:pt x="3833" y="4943"/>
                  </a:lnTo>
                  <a:lnTo>
                    <a:pt x="3895" y="4958"/>
                  </a:lnTo>
                  <a:lnTo>
                    <a:pt x="3956" y="4973"/>
                  </a:lnTo>
                  <a:lnTo>
                    <a:pt x="4018" y="4987"/>
                  </a:lnTo>
                  <a:lnTo>
                    <a:pt x="4080" y="5000"/>
                  </a:lnTo>
                  <a:lnTo>
                    <a:pt x="4142" y="5012"/>
                  </a:lnTo>
                  <a:lnTo>
                    <a:pt x="4205" y="5024"/>
                  </a:lnTo>
                  <a:lnTo>
                    <a:pt x="4268" y="5035"/>
                  </a:lnTo>
                  <a:lnTo>
                    <a:pt x="4331" y="5045"/>
                  </a:lnTo>
                  <a:lnTo>
                    <a:pt x="4394" y="5054"/>
                  </a:lnTo>
                  <a:lnTo>
                    <a:pt x="4458" y="5062"/>
                  </a:lnTo>
                  <a:lnTo>
                    <a:pt x="4522" y="5070"/>
                  </a:lnTo>
                  <a:lnTo>
                    <a:pt x="4586" y="5078"/>
                  </a:lnTo>
                  <a:lnTo>
                    <a:pt x="4651" y="5084"/>
                  </a:lnTo>
                  <a:lnTo>
                    <a:pt x="4715" y="5089"/>
                  </a:lnTo>
                  <a:lnTo>
                    <a:pt x="4779" y="5094"/>
                  </a:lnTo>
                  <a:lnTo>
                    <a:pt x="4846" y="5097"/>
                  </a:lnTo>
                  <a:lnTo>
                    <a:pt x="4910" y="5100"/>
                  </a:lnTo>
                  <a:lnTo>
                    <a:pt x="4976" y="5102"/>
                  </a:lnTo>
                  <a:lnTo>
                    <a:pt x="5041" y="5104"/>
                  </a:lnTo>
                  <a:lnTo>
                    <a:pt x="5107" y="5104"/>
                  </a:lnTo>
                  <a:lnTo>
                    <a:pt x="5107" y="4915"/>
                  </a:lnTo>
                  <a:lnTo>
                    <a:pt x="5043" y="4915"/>
                  </a:lnTo>
                  <a:lnTo>
                    <a:pt x="4980" y="4914"/>
                  </a:lnTo>
                  <a:lnTo>
                    <a:pt x="4917" y="4912"/>
                  </a:lnTo>
                  <a:lnTo>
                    <a:pt x="4854" y="4908"/>
                  </a:lnTo>
                  <a:lnTo>
                    <a:pt x="4792" y="4905"/>
                  </a:lnTo>
                  <a:lnTo>
                    <a:pt x="4729" y="4900"/>
                  </a:lnTo>
                  <a:lnTo>
                    <a:pt x="4667" y="4895"/>
                  </a:lnTo>
                  <a:lnTo>
                    <a:pt x="4605" y="4890"/>
                  </a:lnTo>
                  <a:lnTo>
                    <a:pt x="4543" y="4883"/>
                  </a:lnTo>
                  <a:lnTo>
                    <a:pt x="4482" y="4876"/>
                  </a:lnTo>
                  <a:lnTo>
                    <a:pt x="4421" y="4868"/>
                  </a:lnTo>
                  <a:lnTo>
                    <a:pt x="4360" y="4859"/>
                  </a:lnTo>
                  <a:lnTo>
                    <a:pt x="4298" y="4848"/>
                  </a:lnTo>
                  <a:lnTo>
                    <a:pt x="4238" y="4838"/>
                  </a:lnTo>
                  <a:lnTo>
                    <a:pt x="4178" y="4827"/>
                  </a:lnTo>
                  <a:lnTo>
                    <a:pt x="4118" y="4815"/>
                  </a:lnTo>
                  <a:lnTo>
                    <a:pt x="4058" y="4803"/>
                  </a:lnTo>
                  <a:lnTo>
                    <a:pt x="3999" y="4789"/>
                  </a:lnTo>
                  <a:lnTo>
                    <a:pt x="3939" y="4775"/>
                  </a:lnTo>
                  <a:lnTo>
                    <a:pt x="3881" y="4760"/>
                  </a:lnTo>
                  <a:lnTo>
                    <a:pt x="3821" y="4744"/>
                  </a:lnTo>
                  <a:lnTo>
                    <a:pt x="3763" y="4728"/>
                  </a:lnTo>
                  <a:lnTo>
                    <a:pt x="3705" y="4711"/>
                  </a:lnTo>
                  <a:lnTo>
                    <a:pt x="3647" y="4694"/>
                  </a:lnTo>
                  <a:lnTo>
                    <a:pt x="3590" y="4675"/>
                  </a:lnTo>
                  <a:lnTo>
                    <a:pt x="3532" y="4656"/>
                  </a:lnTo>
                  <a:lnTo>
                    <a:pt x="3476" y="4636"/>
                  </a:lnTo>
                  <a:lnTo>
                    <a:pt x="3419" y="4616"/>
                  </a:lnTo>
                  <a:lnTo>
                    <a:pt x="3363" y="4595"/>
                  </a:lnTo>
                  <a:lnTo>
                    <a:pt x="3307" y="4573"/>
                  </a:lnTo>
                  <a:lnTo>
                    <a:pt x="3251" y="4551"/>
                  </a:lnTo>
                  <a:lnTo>
                    <a:pt x="3196" y="4527"/>
                  </a:lnTo>
                  <a:lnTo>
                    <a:pt x="3141" y="4504"/>
                  </a:lnTo>
                  <a:lnTo>
                    <a:pt x="3087" y="4480"/>
                  </a:lnTo>
                  <a:lnTo>
                    <a:pt x="3032" y="4455"/>
                  </a:lnTo>
                  <a:lnTo>
                    <a:pt x="2979" y="4429"/>
                  </a:lnTo>
                  <a:lnTo>
                    <a:pt x="2925" y="4403"/>
                  </a:lnTo>
                  <a:lnTo>
                    <a:pt x="2872" y="4376"/>
                  </a:lnTo>
                  <a:lnTo>
                    <a:pt x="2819" y="4348"/>
                  </a:lnTo>
                  <a:lnTo>
                    <a:pt x="2766" y="4321"/>
                  </a:lnTo>
                  <a:lnTo>
                    <a:pt x="2714" y="4291"/>
                  </a:lnTo>
                  <a:lnTo>
                    <a:pt x="2662" y="4263"/>
                  </a:lnTo>
                  <a:lnTo>
                    <a:pt x="2611" y="4232"/>
                  </a:lnTo>
                  <a:lnTo>
                    <a:pt x="2561" y="4202"/>
                  </a:lnTo>
                  <a:lnTo>
                    <a:pt x="2510" y="4170"/>
                  </a:lnTo>
                  <a:lnTo>
                    <a:pt x="2460" y="4138"/>
                  </a:lnTo>
                  <a:lnTo>
                    <a:pt x="2410" y="4107"/>
                  </a:lnTo>
                  <a:lnTo>
                    <a:pt x="2361" y="4073"/>
                  </a:lnTo>
                  <a:lnTo>
                    <a:pt x="2311" y="4041"/>
                  </a:lnTo>
                  <a:lnTo>
                    <a:pt x="2263" y="4006"/>
                  </a:lnTo>
                  <a:lnTo>
                    <a:pt x="2215" y="3971"/>
                  </a:lnTo>
                  <a:lnTo>
                    <a:pt x="2168" y="3937"/>
                  </a:lnTo>
                  <a:lnTo>
                    <a:pt x="2121" y="3900"/>
                  </a:lnTo>
                  <a:lnTo>
                    <a:pt x="2074" y="3864"/>
                  </a:lnTo>
                  <a:lnTo>
                    <a:pt x="2028" y="3828"/>
                  </a:lnTo>
                  <a:lnTo>
                    <a:pt x="1982" y="3790"/>
                  </a:lnTo>
                  <a:lnTo>
                    <a:pt x="1936" y="3752"/>
                  </a:lnTo>
                  <a:lnTo>
                    <a:pt x="1891" y="3714"/>
                  </a:lnTo>
                  <a:lnTo>
                    <a:pt x="1848" y="3675"/>
                  </a:lnTo>
                  <a:lnTo>
                    <a:pt x="1804" y="3635"/>
                  </a:lnTo>
                  <a:lnTo>
                    <a:pt x="1760" y="3595"/>
                  </a:lnTo>
                  <a:lnTo>
                    <a:pt x="1717" y="3555"/>
                  </a:lnTo>
                  <a:lnTo>
                    <a:pt x="1674" y="3514"/>
                  </a:lnTo>
                  <a:lnTo>
                    <a:pt x="1633" y="3472"/>
                  </a:lnTo>
                  <a:lnTo>
                    <a:pt x="1591" y="3430"/>
                  </a:lnTo>
                  <a:lnTo>
                    <a:pt x="1550" y="3388"/>
                  </a:lnTo>
                  <a:lnTo>
                    <a:pt x="1509" y="3345"/>
                  </a:lnTo>
                  <a:lnTo>
                    <a:pt x="1469" y="3301"/>
                  </a:lnTo>
                  <a:lnTo>
                    <a:pt x="1430" y="3257"/>
                  </a:lnTo>
                  <a:lnTo>
                    <a:pt x="1391" y="3213"/>
                  </a:lnTo>
                  <a:lnTo>
                    <a:pt x="1352" y="3169"/>
                  </a:lnTo>
                  <a:lnTo>
                    <a:pt x="1315" y="3123"/>
                  </a:lnTo>
                  <a:lnTo>
                    <a:pt x="1277" y="3077"/>
                  </a:lnTo>
                  <a:lnTo>
                    <a:pt x="1240" y="3031"/>
                  </a:lnTo>
                  <a:lnTo>
                    <a:pt x="1205" y="2984"/>
                  </a:lnTo>
                  <a:lnTo>
                    <a:pt x="1168" y="2937"/>
                  </a:lnTo>
                  <a:lnTo>
                    <a:pt x="1133" y="2889"/>
                  </a:lnTo>
                  <a:lnTo>
                    <a:pt x="1099" y="2842"/>
                  </a:lnTo>
                  <a:lnTo>
                    <a:pt x="1065" y="2794"/>
                  </a:lnTo>
                  <a:lnTo>
                    <a:pt x="1031" y="2744"/>
                  </a:lnTo>
                  <a:lnTo>
                    <a:pt x="998" y="2695"/>
                  </a:lnTo>
                  <a:lnTo>
                    <a:pt x="966" y="2645"/>
                  </a:lnTo>
                  <a:lnTo>
                    <a:pt x="934" y="2595"/>
                  </a:lnTo>
                  <a:lnTo>
                    <a:pt x="903" y="2545"/>
                  </a:lnTo>
                  <a:lnTo>
                    <a:pt x="872" y="2494"/>
                  </a:lnTo>
                  <a:lnTo>
                    <a:pt x="842" y="2443"/>
                  </a:lnTo>
                  <a:lnTo>
                    <a:pt x="813" y="2391"/>
                  </a:lnTo>
                  <a:lnTo>
                    <a:pt x="784" y="2339"/>
                  </a:lnTo>
                  <a:lnTo>
                    <a:pt x="756" y="2286"/>
                  </a:lnTo>
                  <a:lnTo>
                    <a:pt x="729" y="2233"/>
                  </a:lnTo>
                  <a:lnTo>
                    <a:pt x="702" y="2180"/>
                  </a:lnTo>
                  <a:lnTo>
                    <a:pt x="676" y="2128"/>
                  </a:lnTo>
                  <a:lnTo>
                    <a:pt x="649" y="2074"/>
                  </a:lnTo>
                  <a:lnTo>
                    <a:pt x="625" y="2020"/>
                  </a:lnTo>
                  <a:lnTo>
                    <a:pt x="600" y="1965"/>
                  </a:lnTo>
                  <a:lnTo>
                    <a:pt x="577" y="1910"/>
                  </a:lnTo>
                  <a:lnTo>
                    <a:pt x="553" y="1855"/>
                  </a:lnTo>
                  <a:lnTo>
                    <a:pt x="531" y="1798"/>
                  </a:lnTo>
                  <a:lnTo>
                    <a:pt x="510" y="1742"/>
                  </a:lnTo>
                  <a:lnTo>
                    <a:pt x="488" y="1686"/>
                  </a:lnTo>
                  <a:lnTo>
                    <a:pt x="468" y="1629"/>
                  </a:lnTo>
                  <a:lnTo>
                    <a:pt x="448" y="1573"/>
                  </a:lnTo>
                  <a:lnTo>
                    <a:pt x="429" y="1515"/>
                  </a:lnTo>
                  <a:lnTo>
                    <a:pt x="411" y="1458"/>
                  </a:lnTo>
                  <a:lnTo>
                    <a:pt x="393" y="1400"/>
                  </a:lnTo>
                  <a:lnTo>
                    <a:pt x="376" y="1342"/>
                  </a:lnTo>
                  <a:lnTo>
                    <a:pt x="360" y="1284"/>
                  </a:lnTo>
                  <a:lnTo>
                    <a:pt x="344" y="1225"/>
                  </a:lnTo>
                  <a:lnTo>
                    <a:pt x="329" y="1167"/>
                  </a:lnTo>
                  <a:lnTo>
                    <a:pt x="316" y="1107"/>
                  </a:lnTo>
                  <a:lnTo>
                    <a:pt x="303" y="1048"/>
                  </a:lnTo>
                  <a:lnTo>
                    <a:pt x="289" y="988"/>
                  </a:lnTo>
                  <a:lnTo>
                    <a:pt x="277" y="928"/>
                  </a:lnTo>
                  <a:lnTo>
                    <a:pt x="266" y="867"/>
                  </a:lnTo>
                  <a:lnTo>
                    <a:pt x="256" y="807"/>
                  </a:lnTo>
                  <a:lnTo>
                    <a:pt x="247" y="746"/>
                  </a:lnTo>
                  <a:lnTo>
                    <a:pt x="237" y="685"/>
                  </a:lnTo>
                  <a:lnTo>
                    <a:pt x="228" y="624"/>
                  </a:lnTo>
                  <a:lnTo>
                    <a:pt x="221" y="563"/>
                  </a:lnTo>
                  <a:lnTo>
                    <a:pt x="215" y="501"/>
                  </a:lnTo>
                  <a:lnTo>
                    <a:pt x="209" y="439"/>
                  </a:lnTo>
                  <a:lnTo>
                    <a:pt x="204" y="376"/>
                  </a:lnTo>
                  <a:lnTo>
                    <a:pt x="199" y="314"/>
                  </a:lnTo>
                  <a:lnTo>
                    <a:pt x="196" y="252"/>
                  </a:lnTo>
                  <a:lnTo>
                    <a:pt x="193" y="189"/>
                  </a:lnTo>
                  <a:lnTo>
                    <a:pt x="191" y="126"/>
                  </a:lnTo>
                  <a:lnTo>
                    <a:pt x="190" y="63"/>
                  </a:lnTo>
                  <a:lnTo>
                    <a:pt x="1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2" name="Freeform 115"/>
            <p:cNvSpPr>
              <a:spLocks/>
            </p:cNvSpPr>
            <p:nvPr/>
          </p:nvSpPr>
          <p:spPr bwMode="auto">
            <a:xfrm rot="15757115" flipH="1">
              <a:off x="3948" y="1810"/>
              <a:ext cx="254" cy="255"/>
            </a:xfrm>
            <a:custGeom>
              <a:avLst/>
              <a:gdLst>
                <a:gd name="T0" fmla="*/ 4910 w 5107"/>
                <a:gd name="T1" fmla="*/ 4 h 5106"/>
                <a:gd name="T2" fmla="*/ 4586 w 5107"/>
                <a:gd name="T3" fmla="*/ 26 h 5106"/>
                <a:gd name="T4" fmla="*/ 4268 w 5107"/>
                <a:gd name="T5" fmla="*/ 69 h 5106"/>
                <a:gd name="T6" fmla="*/ 3956 w 5107"/>
                <a:gd name="T7" fmla="*/ 131 h 5106"/>
                <a:gd name="T8" fmla="*/ 3651 w 5107"/>
                <a:gd name="T9" fmla="*/ 212 h 5106"/>
                <a:gd name="T10" fmla="*/ 3354 w 5107"/>
                <a:gd name="T11" fmla="*/ 311 h 5106"/>
                <a:gd name="T12" fmla="*/ 3065 w 5107"/>
                <a:gd name="T13" fmla="*/ 427 h 5106"/>
                <a:gd name="T14" fmla="*/ 2785 w 5107"/>
                <a:gd name="T15" fmla="*/ 560 h 5106"/>
                <a:gd name="T16" fmla="*/ 2515 w 5107"/>
                <a:gd name="T17" fmla="*/ 709 h 5106"/>
                <a:gd name="T18" fmla="*/ 2255 w 5107"/>
                <a:gd name="T19" fmla="*/ 874 h 5106"/>
                <a:gd name="T20" fmla="*/ 2006 w 5107"/>
                <a:gd name="T21" fmla="*/ 1053 h 5106"/>
                <a:gd name="T22" fmla="*/ 1768 w 5107"/>
                <a:gd name="T23" fmla="*/ 1248 h 5106"/>
                <a:gd name="T24" fmla="*/ 1543 w 5107"/>
                <a:gd name="T25" fmla="*/ 1455 h 5106"/>
                <a:gd name="T26" fmla="*/ 1330 w 5107"/>
                <a:gd name="T27" fmla="*/ 1676 h 5106"/>
                <a:gd name="T28" fmla="*/ 1130 w 5107"/>
                <a:gd name="T29" fmla="*/ 1909 h 5106"/>
                <a:gd name="T30" fmla="*/ 945 w 5107"/>
                <a:gd name="T31" fmla="*/ 2153 h 5106"/>
                <a:gd name="T32" fmla="*/ 773 w 5107"/>
                <a:gd name="T33" fmla="*/ 2409 h 5106"/>
                <a:gd name="T34" fmla="*/ 619 w 5107"/>
                <a:gd name="T35" fmla="*/ 2675 h 5106"/>
                <a:gd name="T36" fmla="*/ 479 w 5107"/>
                <a:gd name="T37" fmla="*/ 2951 h 5106"/>
                <a:gd name="T38" fmla="*/ 356 w 5107"/>
                <a:gd name="T39" fmla="*/ 3236 h 5106"/>
                <a:gd name="T40" fmla="*/ 250 w 5107"/>
                <a:gd name="T41" fmla="*/ 3531 h 5106"/>
                <a:gd name="T42" fmla="*/ 161 w 5107"/>
                <a:gd name="T43" fmla="*/ 3832 h 5106"/>
                <a:gd name="T44" fmla="*/ 92 w 5107"/>
                <a:gd name="T45" fmla="*/ 4141 h 5106"/>
                <a:gd name="T46" fmla="*/ 42 w 5107"/>
                <a:gd name="T47" fmla="*/ 4457 h 5106"/>
                <a:gd name="T48" fmla="*/ 10 w 5107"/>
                <a:gd name="T49" fmla="*/ 4779 h 5106"/>
                <a:gd name="T50" fmla="*/ 0 w 5107"/>
                <a:gd name="T51" fmla="*/ 5106 h 5106"/>
                <a:gd name="T52" fmla="*/ 196 w 5107"/>
                <a:gd name="T53" fmla="*/ 4852 h 5106"/>
                <a:gd name="T54" fmla="*/ 221 w 5107"/>
                <a:gd name="T55" fmla="*/ 4542 h 5106"/>
                <a:gd name="T56" fmla="*/ 266 w 5107"/>
                <a:gd name="T57" fmla="*/ 4237 h 5106"/>
                <a:gd name="T58" fmla="*/ 329 w 5107"/>
                <a:gd name="T59" fmla="*/ 3938 h 5106"/>
                <a:gd name="T60" fmla="*/ 411 w 5107"/>
                <a:gd name="T61" fmla="*/ 3646 h 5106"/>
                <a:gd name="T62" fmla="*/ 510 w 5107"/>
                <a:gd name="T63" fmla="*/ 3362 h 5106"/>
                <a:gd name="T64" fmla="*/ 625 w 5107"/>
                <a:gd name="T65" fmla="*/ 3086 h 5106"/>
                <a:gd name="T66" fmla="*/ 756 w 5107"/>
                <a:gd name="T67" fmla="*/ 2818 h 5106"/>
                <a:gd name="T68" fmla="*/ 903 w 5107"/>
                <a:gd name="T69" fmla="*/ 2560 h 5106"/>
                <a:gd name="T70" fmla="*/ 1065 w 5107"/>
                <a:gd name="T71" fmla="*/ 2311 h 5106"/>
                <a:gd name="T72" fmla="*/ 1240 w 5107"/>
                <a:gd name="T73" fmla="*/ 2073 h 5106"/>
                <a:gd name="T74" fmla="*/ 1430 w 5107"/>
                <a:gd name="T75" fmla="*/ 1847 h 5106"/>
                <a:gd name="T76" fmla="*/ 1633 w 5107"/>
                <a:gd name="T77" fmla="*/ 1632 h 5106"/>
                <a:gd name="T78" fmla="*/ 1848 w 5107"/>
                <a:gd name="T79" fmla="*/ 1429 h 5106"/>
                <a:gd name="T80" fmla="*/ 2074 w 5107"/>
                <a:gd name="T81" fmla="*/ 1240 h 5106"/>
                <a:gd name="T82" fmla="*/ 2312 w 5107"/>
                <a:gd name="T83" fmla="*/ 1065 h 5106"/>
                <a:gd name="T84" fmla="*/ 2561 w 5107"/>
                <a:gd name="T85" fmla="*/ 903 h 5106"/>
                <a:gd name="T86" fmla="*/ 2819 w 5107"/>
                <a:gd name="T87" fmla="*/ 756 h 5106"/>
                <a:gd name="T88" fmla="*/ 3087 w 5107"/>
                <a:gd name="T89" fmla="*/ 624 h 5106"/>
                <a:gd name="T90" fmla="*/ 3363 w 5107"/>
                <a:gd name="T91" fmla="*/ 509 h 5106"/>
                <a:gd name="T92" fmla="*/ 3647 w 5107"/>
                <a:gd name="T93" fmla="*/ 411 h 5106"/>
                <a:gd name="T94" fmla="*/ 3939 w 5107"/>
                <a:gd name="T95" fmla="*/ 329 h 5106"/>
                <a:gd name="T96" fmla="*/ 4238 w 5107"/>
                <a:gd name="T97" fmla="*/ 266 h 5106"/>
                <a:gd name="T98" fmla="*/ 4543 w 5107"/>
                <a:gd name="T99" fmla="*/ 221 h 5106"/>
                <a:gd name="T100" fmla="*/ 4855 w 5107"/>
                <a:gd name="T101" fmla="*/ 196 h 5106"/>
                <a:gd name="T102" fmla="*/ 5107 w 5107"/>
                <a:gd name="T103" fmla="*/ 189 h 5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07" h="5106">
                  <a:moveTo>
                    <a:pt x="5107" y="0"/>
                  </a:moveTo>
                  <a:lnTo>
                    <a:pt x="5107" y="0"/>
                  </a:lnTo>
                  <a:lnTo>
                    <a:pt x="5041" y="0"/>
                  </a:lnTo>
                  <a:lnTo>
                    <a:pt x="4976" y="2"/>
                  </a:lnTo>
                  <a:lnTo>
                    <a:pt x="4910" y="4"/>
                  </a:lnTo>
                  <a:lnTo>
                    <a:pt x="4845" y="7"/>
                  </a:lnTo>
                  <a:lnTo>
                    <a:pt x="4779" y="10"/>
                  </a:lnTo>
                  <a:lnTo>
                    <a:pt x="4715" y="15"/>
                  </a:lnTo>
                  <a:lnTo>
                    <a:pt x="4651" y="20"/>
                  </a:lnTo>
                  <a:lnTo>
                    <a:pt x="4586" y="26"/>
                  </a:lnTo>
                  <a:lnTo>
                    <a:pt x="4522" y="34"/>
                  </a:lnTo>
                  <a:lnTo>
                    <a:pt x="4458" y="42"/>
                  </a:lnTo>
                  <a:lnTo>
                    <a:pt x="4394" y="50"/>
                  </a:lnTo>
                  <a:lnTo>
                    <a:pt x="4331" y="59"/>
                  </a:lnTo>
                  <a:lnTo>
                    <a:pt x="4268" y="69"/>
                  </a:lnTo>
                  <a:lnTo>
                    <a:pt x="4205" y="80"/>
                  </a:lnTo>
                  <a:lnTo>
                    <a:pt x="4142" y="92"/>
                  </a:lnTo>
                  <a:lnTo>
                    <a:pt x="4080" y="104"/>
                  </a:lnTo>
                  <a:lnTo>
                    <a:pt x="4018" y="117"/>
                  </a:lnTo>
                  <a:lnTo>
                    <a:pt x="3956" y="131"/>
                  </a:lnTo>
                  <a:lnTo>
                    <a:pt x="3895" y="146"/>
                  </a:lnTo>
                  <a:lnTo>
                    <a:pt x="3833" y="162"/>
                  </a:lnTo>
                  <a:lnTo>
                    <a:pt x="3773" y="177"/>
                  </a:lnTo>
                  <a:lnTo>
                    <a:pt x="3711" y="195"/>
                  </a:lnTo>
                  <a:lnTo>
                    <a:pt x="3651" y="212"/>
                  </a:lnTo>
                  <a:lnTo>
                    <a:pt x="3591" y="230"/>
                  </a:lnTo>
                  <a:lnTo>
                    <a:pt x="3531" y="250"/>
                  </a:lnTo>
                  <a:lnTo>
                    <a:pt x="3472" y="269"/>
                  </a:lnTo>
                  <a:lnTo>
                    <a:pt x="3413" y="289"/>
                  </a:lnTo>
                  <a:lnTo>
                    <a:pt x="3354" y="311"/>
                  </a:lnTo>
                  <a:lnTo>
                    <a:pt x="3296" y="333"/>
                  </a:lnTo>
                  <a:lnTo>
                    <a:pt x="3238" y="356"/>
                  </a:lnTo>
                  <a:lnTo>
                    <a:pt x="3179" y="379"/>
                  </a:lnTo>
                  <a:lnTo>
                    <a:pt x="3122" y="402"/>
                  </a:lnTo>
                  <a:lnTo>
                    <a:pt x="3065" y="427"/>
                  </a:lnTo>
                  <a:lnTo>
                    <a:pt x="3008" y="452"/>
                  </a:lnTo>
                  <a:lnTo>
                    <a:pt x="2952" y="479"/>
                  </a:lnTo>
                  <a:lnTo>
                    <a:pt x="2896" y="505"/>
                  </a:lnTo>
                  <a:lnTo>
                    <a:pt x="2840" y="532"/>
                  </a:lnTo>
                  <a:lnTo>
                    <a:pt x="2785" y="560"/>
                  </a:lnTo>
                  <a:lnTo>
                    <a:pt x="2730" y="589"/>
                  </a:lnTo>
                  <a:lnTo>
                    <a:pt x="2676" y="618"/>
                  </a:lnTo>
                  <a:lnTo>
                    <a:pt x="2622" y="648"/>
                  </a:lnTo>
                  <a:lnTo>
                    <a:pt x="2568" y="678"/>
                  </a:lnTo>
                  <a:lnTo>
                    <a:pt x="2515" y="709"/>
                  </a:lnTo>
                  <a:lnTo>
                    <a:pt x="2462" y="742"/>
                  </a:lnTo>
                  <a:lnTo>
                    <a:pt x="2410" y="773"/>
                  </a:lnTo>
                  <a:lnTo>
                    <a:pt x="2358" y="807"/>
                  </a:lnTo>
                  <a:lnTo>
                    <a:pt x="2306" y="840"/>
                  </a:lnTo>
                  <a:lnTo>
                    <a:pt x="2255" y="874"/>
                  </a:lnTo>
                  <a:lnTo>
                    <a:pt x="2204" y="909"/>
                  </a:lnTo>
                  <a:lnTo>
                    <a:pt x="2154" y="944"/>
                  </a:lnTo>
                  <a:lnTo>
                    <a:pt x="2104" y="980"/>
                  </a:lnTo>
                  <a:lnTo>
                    <a:pt x="2054" y="1017"/>
                  </a:lnTo>
                  <a:lnTo>
                    <a:pt x="2006" y="1053"/>
                  </a:lnTo>
                  <a:lnTo>
                    <a:pt x="1958" y="1091"/>
                  </a:lnTo>
                  <a:lnTo>
                    <a:pt x="1910" y="1130"/>
                  </a:lnTo>
                  <a:lnTo>
                    <a:pt x="1862" y="1168"/>
                  </a:lnTo>
                  <a:lnTo>
                    <a:pt x="1815" y="1208"/>
                  </a:lnTo>
                  <a:lnTo>
                    <a:pt x="1768" y="1248"/>
                  </a:lnTo>
                  <a:lnTo>
                    <a:pt x="1722" y="1289"/>
                  </a:lnTo>
                  <a:lnTo>
                    <a:pt x="1676" y="1329"/>
                  </a:lnTo>
                  <a:lnTo>
                    <a:pt x="1632" y="1371"/>
                  </a:lnTo>
                  <a:lnTo>
                    <a:pt x="1587" y="1413"/>
                  </a:lnTo>
                  <a:lnTo>
                    <a:pt x="1543" y="1455"/>
                  </a:lnTo>
                  <a:lnTo>
                    <a:pt x="1499" y="1498"/>
                  </a:lnTo>
                  <a:lnTo>
                    <a:pt x="1455" y="1542"/>
                  </a:lnTo>
                  <a:lnTo>
                    <a:pt x="1413" y="1586"/>
                  </a:lnTo>
                  <a:lnTo>
                    <a:pt x="1371" y="1631"/>
                  </a:lnTo>
                  <a:lnTo>
                    <a:pt x="1330" y="1676"/>
                  </a:lnTo>
                  <a:lnTo>
                    <a:pt x="1288" y="1722"/>
                  </a:lnTo>
                  <a:lnTo>
                    <a:pt x="1248" y="1767"/>
                  </a:lnTo>
                  <a:lnTo>
                    <a:pt x="1209" y="1814"/>
                  </a:lnTo>
                  <a:lnTo>
                    <a:pt x="1169" y="1861"/>
                  </a:lnTo>
                  <a:lnTo>
                    <a:pt x="1130" y="1909"/>
                  </a:lnTo>
                  <a:lnTo>
                    <a:pt x="1091" y="1957"/>
                  </a:lnTo>
                  <a:lnTo>
                    <a:pt x="1054" y="2006"/>
                  </a:lnTo>
                  <a:lnTo>
                    <a:pt x="1017" y="2054"/>
                  </a:lnTo>
                  <a:lnTo>
                    <a:pt x="980" y="2104"/>
                  </a:lnTo>
                  <a:lnTo>
                    <a:pt x="945" y="2153"/>
                  </a:lnTo>
                  <a:lnTo>
                    <a:pt x="909" y="2203"/>
                  </a:lnTo>
                  <a:lnTo>
                    <a:pt x="874" y="2254"/>
                  </a:lnTo>
                  <a:lnTo>
                    <a:pt x="841" y="2305"/>
                  </a:lnTo>
                  <a:lnTo>
                    <a:pt x="807" y="2357"/>
                  </a:lnTo>
                  <a:lnTo>
                    <a:pt x="773" y="2409"/>
                  </a:lnTo>
                  <a:lnTo>
                    <a:pt x="742" y="2461"/>
                  </a:lnTo>
                  <a:lnTo>
                    <a:pt x="709" y="2514"/>
                  </a:lnTo>
                  <a:lnTo>
                    <a:pt x="679" y="2568"/>
                  </a:lnTo>
                  <a:lnTo>
                    <a:pt x="648" y="2621"/>
                  </a:lnTo>
                  <a:lnTo>
                    <a:pt x="619" y="2675"/>
                  </a:lnTo>
                  <a:lnTo>
                    <a:pt x="589" y="2730"/>
                  </a:lnTo>
                  <a:lnTo>
                    <a:pt x="560" y="2785"/>
                  </a:lnTo>
                  <a:lnTo>
                    <a:pt x="532" y="2840"/>
                  </a:lnTo>
                  <a:lnTo>
                    <a:pt x="505" y="2895"/>
                  </a:lnTo>
                  <a:lnTo>
                    <a:pt x="479" y="2951"/>
                  </a:lnTo>
                  <a:lnTo>
                    <a:pt x="452" y="3008"/>
                  </a:lnTo>
                  <a:lnTo>
                    <a:pt x="427" y="3064"/>
                  </a:lnTo>
                  <a:lnTo>
                    <a:pt x="403" y="3121"/>
                  </a:lnTo>
                  <a:lnTo>
                    <a:pt x="379" y="3178"/>
                  </a:lnTo>
                  <a:lnTo>
                    <a:pt x="356" y="3236"/>
                  </a:lnTo>
                  <a:lnTo>
                    <a:pt x="332" y="3294"/>
                  </a:lnTo>
                  <a:lnTo>
                    <a:pt x="311" y="3352"/>
                  </a:lnTo>
                  <a:lnTo>
                    <a:pt x="289" y="3412"/>
                  </a:lnTo>
                  <a:lnTo>
                    <a:pt x="269" y="3471"/>
                  </a:lnTo>
                  <a:lnTo>
                    <a:pt x="250" y="3531"/>
                  </a:lnTo>
                  <a:lnTo>
                    <a:pt x="230" y="3590"/>
                  </a:lnTo>
                  <a:lnTo>
                    <a:pt x="212" y="3650"/>
                  </a:lnTo>
                  <a:lnTo>
                    <a:pt x="195" y="3710"/>
                  </a:lnTo>
                  <a:lnTo>
                    <a:pt x="177" y="3771"/>
                  </a:lnTo>
                  <a:lnTo>
                    <a:pt x="161" y="3832"/>
                  </a:lnTo>
                  <a:lnTo>
                    <a:pt x="146" y="3893"/>
                  </a:lnTo>
                  <a:lnTo>
                    <a:pt x="131" y="3954"/>
                  </a:lnTo>
                  <a:lnTo>
                    <a:pt x="117" y="4017"/>
                  </a:lnTo>
                  <a:lnTo>
                    <a:pt x="104" y="4079"/>
                  </a:lnTo>
                  <a:lnTo>
                    <a:pt x="92" y="4141"/>
                  </a:lnTo>
                  <a:lnTo>
                    <a:pt x="81" y="4204"/>
                  </a:lnTo>
                  <a:lnTo>
                    <a:pt x="69" y="4266"/>
                  </a:lnTo>
                  <a:lnTo>
                    <a:pt x="59" y="4329"/>
                  </a:lnTo>
                  <a:lnTo>
                    <a:pt x="50" y="4393"/>
                  </a:lnTo>
                  <a:lnTo>
                    <a:pt x="42" y="4457"/>
                  </a:lnTo>
                  <a:lnTo>
                    <a:pt x="34" y="4521"/>
                  </a:lnTo>
                  <a:lnTo>
                    <a:pt x="26" y="4584"/>
                  </a:lnTo>
                  <a:lnTo>
                    <a:pt x="20" y="4649"/>
                  </a:lnTo>
                  <a:lnTo>
                    <a:pt x="15" y="4713"/>
                  </a:lnTo>
                  <a:lnTo>
                    <a:pt x="10" y="4779"/>
                  </a:lnTo>
                  <a:lnTo>
                    <a:pt x="7" y="4844"/>
                  </a:lnTo>
                  <a:lnTo>
                    <a:pt x="4" y="4909"/>
                  </a:lnTo>
                  <a:lnTo>
                    <a:pt x="2" y="4974"/>
                  </a:lnTo>
                  <a:lnTo>
                    <a:pt x="0" y="5039"/>
                  </a:lnTo>
                  <a:lnTo>
                    <a:pt x="0" y="5106"/>
                  </a:lnTo>
                  <a:lnTo>
                    <a:pt x="190" y="5106"/>
                  </a:lnTo>
                  <a:lnTo>
                    <a:pt x="190" y="5041"/>
                  </a:lnTo>
                  <a:lnTo>
                    <a:pt x="191" y="4978"/>
                  </a:lnTo>
                  <a:lnTo>
                    <a:pt x="193" y="4915"/>
                  </a:lnTo>
                  <a:lnTo>
                    <a:pt x="196" y="4852"/>
                  </a:lnTo>
                  <a:lnTo>
                    <a:pt x="199" y="4790"/>
                  </a:lnTo>
                  <a:lnTo>
                    <a:pt x="204" y="4728"/>
                  </a:lnTo>
                  <a:lnTo>
                    <a:pt x="209" y="4665"/>
                  </a:lnTo>
                  <a:lnTo>
                    <a:pt x="215" y="4603"/>
                  </a:lnTo>
                  <a:lnTo>
                    <a:pt x="221" y="4542"/>
                  </a:lnTo>
                  <a:lnTo>
                    <a:pt x="228" y="4480"/>
                  </a:lnTo>
                  <a:lnTo>
                    <a:pt x="237" y="4419"/>
                  </a:lnTo>
                  <a:lnTo>
                    <a:pt x="247" y="4358"/>
                  </a:lnTo>
                  <a:lnTo>
                    <a:pt x="256" y="4298"/>
                  </a:lnTo>
                  <a:lnTo>
                    <a:pt x="266" y="4237"/>
                  </a:lnTo>
                  <a:lnTo>
                    <a:pt x="277" y="4177"/>
                  </a:lnTo>
                  <a:lnTo>
                    <a:pt x="289" y="4116"/>
                  </a:lnTo>
                  <a:lnTo>
                    <a:pt x="303" y="4056"/>
                  </a:lnTo>
                  <a:lnTo>
                    <a:pt x="316" y="3997"/>
                  </a:lnTo>
                  <a:lnTo>
                    <a:pt x="329" y="3938"/>
                  </a:lnTo>
                  <a:lnTo>
                    <a:pt x="344" y="3879"/>
                  </a:lnTo>
                  <a:lnTo>
                    <a:pt x="360" y="3820"/>
                  </a:lnTo>
                  <a:lnTo>
                    <a:pt x="376" y="3762"/>
                  </a:lnTo>
                  <a:lnTo>
                    <a:pt x="393" y="3704"/>
                  </a:lnTo>
                  <a:lnTo>
                    <a:pt x="411" y="3646"/>
                  </a:lnTo>
                  <a:lnTo>
                    <a:pt x="429" y="3589"/>
                  </a:lnTo>
                  <a:lnTo>
                    <a:pt x="448" y="3532"/>
                  </a:lnTo>
                  <a:lnTo>
                    <a:pt x="468" y="3475"/>
                  </a:lnTo>
                  <a:lnTo>
                    <a:pt x="488" y="3418"/>
                  </a:lnTo>
                  <a:lnTo>
                    <a:pt x="510" y="3362"/>
                  </a:lnTo>
                  <a:lnTo>
                    <a:pt x="531" y="3306"/>
                  </a:lnTo>
                  <a:lnTo>
                    <a:pt x="553" y="3251"/>
                  </a:lnTo>
                  <a:lnTo>
                    <a:pt x="577" y="3195"/>
                  </a:lnTo>
                  <a:lnTo>
                    <a:pt x="600" y="3140"/>
                  </a:lnTo>
                  <a:lnTo>
                    <a:pt x="625" y="3086"/>
                  </a:lnTo>
                  <a:lnTo>
                    <a:pt x="649" y="3032"/>
                  </a:lnTo>
                  <a:lnTo>
                    <a:pt x="676" y="2978"/>
                  </a:lnTo>
                  <a:lnTo>
                    <a:pt x="702" y="2924"/>
                  </a:lnTo>
                  <a:lnTo>
                    <a:pt x="729" y="2871"/>
                  </a:lnTo>
                  <a:lnTo>
                    <a:pt x="756" y="2818"/>
                  </a:lnTo>
                  <a:lnTo>
                    <a:pt x="784" y="2766"/>
                  </a:lnTo>
                  <a:lnTo>
                    <a:pt x="813" y="2714"/>
                  </a:lnTo>
                  <a:lnTo>
                    <a:pt x="842" y="2662"/>
                  </a:lnTo>
                  <a:lnTo>
                    <a:pt x="872" y="2611"/>
                  </a:lnTo>
                  <a:lnTo>
                    <a:pt x="903" y="2560"/>
                  </a:lnTo>
                  <a:lnTo>
                    <a:pt x="934" y="2509"/>
                  </a:lnTo>
                  <a:lnTo>
                    <a:pt x="966" y="2459"/>
                  </a:lnTo>
                  <a:lnTo>
                    <a:pt x="998" y="2409"/>
                  </a:lnTo>
                  <a:lnTo>
                    <a:pt x="1031" y="2360"/>
                  </a:lnTo>
                  <a:lnTo>
                    <a:pt x="1065" y="2311"/>
                  </a:lnTo>
                  <a:lnTo>
                    <a:pt x="1099" y="2262"/>
                  </a:lnTo>
                  <a:lnTo>
                    <a:pt x="1133" y="2215"/>
                  </a:lnTo>
                  <a:lnTo>
                    <a:pt x="1168" y="2168"/>
                  </a:lnTo>
                  <a:lnTo>
                    <a:pt x="1205" y="2120"/>
                  </a:lnTo>
                  <a:lnTo>
                    <a:pt x="1240" y="2073"/>
                  </a:lnTo>
                  <a:lnTo>
                    <a:pt x="1277" y="2027"/>
                  </a:lnTo>
                  <a:lnTo>
                    <a:pt x="1315" y="1981"/>
                  </a:lnTo>
                  <a:lnTo>
                    <a:pt x="1352" y="1936"/>
                  </a:lnTo>
                  <a:lnTo>
                    <a:pt x="1391" y="1891"/>
                  </a:lnTo>
                  <a:lnTo>
                    <a:pt x="1430" y="1847"/>
                  </a:lnTo>
                  <a:lnTo>
                    <a:pt x="1469" y="1803"/>
                  </a:lnTo>
                  <a:lnTo>
                    <a:pt x="1509" y="1759"/>
                  </a:lnTo>
                  <a:lnTo>
                    <a:pt x="1550" y="1716"/>
                  </a:lnTo>
                  <a:lnTo>
                    <a:pt x="1591" y="1674"/>
                  </a:lnTo>
                  <a:lnTo>
                    <a:pt x="1633" y="1632"/>
                  </a:lnTo>
                  <a:lnTo>
                    <a:pt x="1674" y="1590"/>
                  </a:lnTo>
                  <a:lnTo>
                    <a:pt x="1717" y="1549"/>
                  </a:lnTo>
                  <a:lnTo>
                    <a:pt x="1760" y="1509"/>
                  </a:lnTo>
                  <a:lnTo>
                    <a:pt x="1804" y="1469"/>
                  </a:lnTo>
                  <a:lnTo>
                    <a:pt x="1848" y="1429"/>
                  </a:lnTo>
                  <a:lnTo>
                    <a:pt x="1891" y="1390"/>
                  </a:lnTo>
                  <a:lnTo>
                    <a:pt x="1936" y="1352"/>
                  </a:lnTo>
                  <a:lnTo>
                    <a:pt x="1982" y="1314"/>
                  </a:lnTo>
                  <a:lnTo>
                    <a:pt x="2028" y="1276"/>
                  </a:lnTo>
                  <a:lnTo>
                    <a:pt x="2074" y="1240"/>
                  </a:lnTo>
                  <a:lnTo>
                    <a:pt x="2121" y="1204"/>
                  </a:lnTo>
                  <a:lnTo>
                    <a:pt x="2168" y="1167"/>
                  </a:lnTo>
                  <a:lnTo>
                    <a:pt x="2215" y="1133"/>
                  </a:lnTo>
                  <a:lnTo>
                    <a:pt x="2263" y="1098"/>
                  </a:lnTo>
                  <a:lnTo>
                    <a:pt x="2312" y="1065"/>
                  </a:lnTo>
                  <a:lnTo>
                    <a:pt x="2361" y="1031"/>
                  </a:lnTo>
                  <a:lnTo>
                    <a:pt x="2410" y="997"/>
                  </a:lnTo>
                  <a:lnTo>
                    <a:pt x="2460" y="966"/>
                  </a:lnTo>
                  <a:lnTo>
                    <a:pt x="2510" y="934"/>
                  </a:lnTo>
                  <a:lnTo>
                    <a:pt x="2561" y="903"/>
                  </a:lnTo>
                  <a:lnTo>
                    <a:pt x="2611" y="872"/>
                  </a:lnTo>
                  <a:lnTo>
                    <a:pt x="2662" y="842"/>
                  </a:lnTo>
                  <a:lnTo>
                    <a:pt x="2714" y="813"/>
                  </a:lnTo>
                  <a:lnTo>
                    <a:pt x="2766" y="783"/>
                  </a:lnTo>
                  <a:lnTo>
                    <a:pt x="2819" y="756"/>
                  </a:lnTo>
                  <a:lnTo>
                    <a:pt x="2872" y="728"/>
                  </a:lnTo>
                  <a:lnTo>
                    <a:pt x="2925" y="702"/>
                  </a:lnTo>
                  <a:lnTo>
                    <a:pt x="2979" y="675"/>
                  </a:lnTo>
                  <a:lnTo>
                    <a:pt x="3032" y="650"/>
                  </a:lnTo>
                  <a:lnTo>
                    <a:pt x="3087" y="624"/>
                  </a:lnTo>
                  <a:lnTo>
                    <a:pt x="3141" y="600"/>
                  </a:lnTo>
                  <a:lnTo>
                    <a:pt x="3196" y="577"/>
                  </a:lnTo>
                  <a:lnTo>
                    <a:pt x="3251" y="553"/>
                  </a:lnTo>
                  <a:lnTo>
                    <a:pt x="3307" y="531"/>
                  </a:lnTo>
                  <a:lnTo>
                    <a:pt x="3363" y="509"/>
                  </a:lnTo>
                  <a:lnTo>
                    <a:pt x="3419" y="488"/>
                  </a:lnTo>
                  <a:lnTo>
                    <a:pt x="3476" y="468"/>
                  </a:lnTo>
                  <a:lnTo>
                    <a:pt x="3532" y="448"/>
                  </a:lnTo>
                  <a:lnTo>
                    <a:pt x="3590" y="429"/>
                  </a:lnTo>
                  <a:lnTo>
                    <a:pt x="3647" y="411"/>
                  </a:lnTo>
                  <a:lnTo>
                    <a:pt x="3705" y="393"/>
                  </a:lnTo>
                  <a:lnTo>
                    <a:pt x="3763" y="376"/>
                  </a:lnTo>
                  <a:lnTo>
                    <a:pt x="3821" y="361"/>
                  </a:lnTo>
                  <a:lnTo>
                    <a:pt x="3881" y="344"/>
                  </a:lnTo>
                  <a:lnTo>
                    <a:pt x="3939" y="329"/>
                  </a:lnTo>
                  <a:lnTo>
                    <a:pt x="3999" y="316"/>
                  </a:lnTo>
                  <a:lnTo>
                    <a:pt x="4058" y="303"/>
                  </a:lnTo>
                  <a:lnTo>
                    <a:pt x="4118" y="289"/>
                  </a:lnTo>
                  <a:lnTo>
                    <a:pt x="4178" y="277"/>
                  </a:lnTo>
                  <a:lnTo>
                    <a:pt x="4238" y="266"/>
                  </a:lnTo>
                  <a:lnTo>
                    <a:pt x="4298" y="256"/>
                  </a:lnTo>
                  <a:lnTo>
                    <a:pt x="4360" y="247"/>
                  </a:lnTo>
                  <a:lnTo>
                    <a:pt x="4421" y="237"/>
                  </a:lnTo>
                  <a:lnTo>
                    <a:pt x="4482" y="228"/>
                  </a:lnTo>
                  <a:lnTo>
                    <a:pt x="4543" y="221"/>
                  </a:lnTo>
                  <a:lnTo>
                    <a:pt x="4605" y="215"/>
                  </a:lnTo>
                  <a:lnTo>
                    <a:pt x="4667" y="209"/>
                  </a:lnTo>
                  <a:lnTo>
                    <a:pt x="4729" y="204"/>
                  </a:lnTo>
                  <a:lnTo>
                    <a:pt x="4792" y="200"/>
                  </a:lnTo>
                  <a:lnTo>
                    <a:pt x="4855" y="196"/>
                  </a:lnTo>
                  <a:lnTo>
                    <a:pt x="4917" y="193"/>
                  </a:lnTo>
                  <a:lnTo>
                    <a:pt x="4980" y="190"/>
                  </a:lnTo>
                  <a:lnTo>
                    <a:pt x="5043" y="189"/>
                  </a:lnTo>
                  <a:lnTo>
                    <a:pt x="5107" y="189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3" name="Freeform 116"/>
            <p:cNvSpPr>
              <a:spLocks/>
            </p:cNvSpPr>
            <p:nvPr/>
          </p:nvSpPr>
          <p:spPr bwMode="auto">
            <a:xfrm rot="15757115" flipH="1">
              <a:off x="4022" y="2059"/>
              <a:ext cx="213" cy="211"/>
            </a:xfrm>
            <a:custGeom>
              <a:avLst/>
              <a:gdLst>
                <a:gd name="T0" fmla="*/ 4237 w 4241"/>
                <a:gd name="T1" fmla="*/ 4076 h 4240"/>
                <a:gd name="T2" fmla="*/ 4218 w 4241"/>
                <a:gd name="T3" fmla="*/ 3807 h 4240"/>
                <a:gd name="T4" fmla="*/ 4183 w 4241"/>
                <a:gd name="T5" fmla="*/ 3543 h 4240"/>
                <a:gd name="T6" fmla="*/ 4132 w 4241"/>
                <a:gd name="T7" fmla="*/ 3284 h 4240"/>
                <a:gd name="T8" fmla="*/ 4065 w 4241"/>
                <a:gd name="T9" fmla="*/ 3030 h 4240"/>
                <a:gd name="T10" fmla="*/ 3982 w 4241"/>
                <a:gd name="T11" fmla="*/ 2784 h 4240"/>
                <a:gd name="T12" fmla="*/ 3886 w 4241"/>
                <a:gd name="T13" fmla="*/ 2544 h 4240"/>
                <a:gd name="T14" fmla="*/ 3775 w 4241"/>
                <a:gd name="T15" fmla="*/ 2312 h 4240"/>
                <a:gd name="T16" fmla="*/ 3652 w 4241"/>
                <a:gd name="T17" fmla="*/ 2088 h 4240"/>
                <a:gd name="T18" fmla="*/ 3514 w 4241"/>
                <a:gd name="T19" fmla="*/ 1872 h 4240"/>
                <a:gd name="T20" fmla="*/ 3365 w 4241"/>
                <a:gd name="T21" fmla="*/ 1665 h 4240"/>
                <a:gd name="T22" fmla="*/ 3204 w 4241"/>
                <a:gd name="T23" fmla="*/ 1468 h 4240"/>
                <a:gd name="T24" fmla="*/ 3032 w 4241"/>
                <a:gd name="T25" fmla="*/ 1280 h 4240"/>
                <a:gd name="T26" fmla="*/ 2849 w 4241"/>
                <a:gd name="T27" fmla="*/ 1103 h 4240"/>
                <a:gd name="T28" fmla="*/ 2655 w 4241"/>
                <a:gd name="T29" fmla="*/ 938 h 4240"/>
                <a:gd name="T30" fmla="*/ 2452 w 4241"/>
                <a:gd name="T31" fmla="*/ 784 h 4240"/>
                <a:gd name="T32" fmla="*/ 2239 w 4241"/>
                <a:gd name="T33" fmla="*/ 642 h 4240"/>
                <a:gd name="T34" fmla="*/ 2018 w 4241"/>
                <a:gd name="T35" fmla="*/ 513 h 4240"/>
                <a:gd name="T36" fmla="*/ 1789 w 4241"/>
                <a:gd name="T37" fmla="*/ 397 h 4240"/>
                <a:gd name="T38" fmla="*/ 1553 w 4241"/>
                <a:gd name="T39" fmla="*/ 295 h 4240"/>
                <a:gd name="T40" fmla="*/ 1308 w 4241"/>
                <a:gd name="T41" fmla="*/ 207 h 4240"/>
                <a:gd name="T42" fmla="*/ 1057 w 4241"/>
                <a:gd name="T43" fmla="*/ 134 h 4240"/>
                <a:gd name="T44" fmla="*/ 801 w 4241"/>
                <a:gd name="T45" fmla="*/ 76 h 4240"/>
                <a:gd name="T46" fmla="*/ 539 w 4241"/>
                <a:gd name="T47" fmla="*/ 34 h 4240"/>
                <a:gd name="T48" fmla="*/ 272 w 4241"/>
                <a:gd name="T49" fmla="*/ 9 h 4240"/>
                <a:gd name="T50" fmla="*/ 0 w 4241"/>
                <a:gd name="T51" fmla="*/ 0 h 4240"/>
                <a:gd name="T52" fmla="*/ 207 w 4241"/>
                <a:gd name="T53" fmla="*/ 194 h 4240"/>
                <a:gd name="T54" fmla="*/ 464 w 4241"/>
                <a:gd name="T55" fmla="*/ 216 h 4240"/>
                <a:gd name="T56" fmla="*/ 716 w 4241"/>
                <a:gd name="T57" fmla="*/ 252 h 4240"/>
                <a:gd name="T58" fmla="*/ 962 w 4241"/>
                <a:gd name="T59" fmla="*/ 304 h 4240"/>
                <a:gd name="T60" fmla="*/ 1202 w 4241"/>
                <a:gd name="T61" fmla="*/ 372 h 4240"/>
                <a:gd name="T62" fmla="*/ 1436 w 4241"/>
                <a:gd name="T63" fmla="*/ 453 h 4240"/>
                <a:gd name="T64" fmla="*/ 1665 w 4241"/>
                <a:gd name="T65" fmla="*/ 548 h 4240"/>
                <a:gd name="T66" fmla="*/ 1885 w 4241"/>
                <a:gd name="T67" fmla="*/ 656 h 4240"/>
                <a:gd name="T68" fmla="*/ 2098 w 4241"/>
                <a:gd name="T69" fmla="*/ 777 h 4240"/>
                <a:gd name="T70" fmla="*/ 2303 w 4241"/>
                <a:gd name="T71" fmla="*/ 910 h 4240"/>
                <a:gd name="T72" fmla="*/ 2498 w 4241"/>
                <a:gd name="T73" fmla="*/ 1055 h 4240"/>
                <a:gd name="T74" fmla="*/ 2686 w 4241"/>
                <a:gd name="T75" fmla="*/ 1211 h 4240"/>
                <a:gd name="T76" fmla="*/ 2862 w 4241"/>
                <a:gd name="T77" fmla="*/ 1378 h 4240"/>
                <a:gd name="T78" fmla="*/ 3029 w 4241"/>
                <a:gd name="T79" fmla="*/ 1554 h 4240"/>
                <a:gd name="T80" fmla="*/ 3185 w 4241"/>
                <a:gd name="T81" fmla="*/ 1742 h 4240"/>
                <a:gd name="T82" fmla="*/ 3330 w 4241"/>
                <a:gd name="T83" fmla="*/ 1937 h 4240"/>
                <a:gd name="T84" fmla="*/ 3463 w 4241"/>
                <a:gd name="T85" fmla="*/ 2142 h 4240"/>
                <a:gd name="T86" fmla="*/ 3585 w 4241"/>
                <a:gd name="T87" fmla="*/ 2355 h 4240"/>
                <a:gd name="T88" fmla="*/ 3693 w 4241"/>
                <a:gd name="T89" fmla="*/ 2575 h 4240"/>
                <a:gd name="T90" fmla="*/ 3787 w 4241"/>
                <a:gd name="T91" fmla="*/ 2803 h 4240"/>
                <a:gd name="T92" fmla="*/ 3869 w 4241"/>
                <a:gd name="T93" fmla="*/ 3038 h 4240"/>
                <a:gd name="T94" fmla="*/ 3936 w 4241"/>
                <a:gd name="T95" fmla="*/ 3277 h 4240"/>
                <a:gd name="T96" fmla="*/ 3988 w 4241"/>
                <a:gd name="T97" fmla="*/ 3523 h 4240"/>
                <a:gd name="T98" fmla="*/ 4025 w 4241"/>
                <a:gd name="T99" fmla="*/ 3775 h 4240"/>
                <a:gd name="T100" fmla="*/ 4046 w 4241"/>
                <a:gd name="T101" fmla="*/ 4031 h 4240"/>
                <a:gd name="T102" fmla="*/ 4051 w 4241"/>
                <a:gd name="T103" fmla="*/ 4240 h 42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41" h="4240">
                  <a:moveTo>
                    <a:pt x="4241" y="4240"/>
                  </a:moveTo>
                  <a:lnTo>
                    <a:pt x="4241" y="4240"/>
                  </a:lnTo>
                  <a:lnTo>
                    <a:pt x="4240" y="4185"/>
                  </a:lnTo>
                  <a:lnTo>
                    <a:pt x="4239" y="4131"/>
                  </a:lnTo>
                  <a:lnTo>
                    <a:pt x="4237" y="4076"/>
                  </a:lnTo>
                  <a:lnTo>
                    <a:pt x="4235" y="4022"/>
                  </a:lnTo>
                  <a:lnTo>
                    <a:pt x="4232" y="3968"/>
                  </a:lnTo>
                  <a:lnTo>
                    <a:pt x="4229" y="3914"/>
                  </a:lnTo>
                  <a:lnTo>
                    <a:pt x="4224" y="3861"/>
                  </a:lnTo>
                  <a:lnTo>
                    <a:pt x="4218" y="3807"/>
                  </a:lnTo>
                  <a:lnTo>
                    <a:pt x="4212" y="3754"/>
                  </a:lnTo>
                  <a:lnTo>
                    <a:pt x="4206" y="3701"/>
                  </a:lnTo>
                  <a:lnTo>
                    <a:pt x="4199" y="3648"/>
                  </a:lnTo>
                  <a:lnTo>
                    <a:pt x="4192" y="3596"/>
                  </a:lnTo>
                  <a:lnTo>
                    <a:pt x="4183" y="3543"/>
                  </a:lnTo>
                  <a:lnTo>
                    <a:pt x="4175" y="3491"/>
                  </a:lnTo>
                  <a:lnTo>
                    <a:pt x="4164" y="3439"/>
                  </a:lnTo>
                  <a:lnTo>
                    <a:pt x="4154" y="3387"/>
                  </a:lnTo>
                  <a:lnTo>
                    <a:pt x="4143" y="3335"/>
                  </a:lnTo>
                  <a:lnTo>
                    <a:pt x="4132" y="3284"/>
                  </a:lnTo>
                  <a:lnTo>
                    <a:pt x="4120" y="3233"/>
                  </a:lnTo>
                  <a:lnTo>
                    <a:pt x="4106" y="3182"/>
                  </a:lnTo>
                  <a:lnTo>
                    <a:pt x="4093" y="3131"/>
                  </a:lnTo>
                  <a:lnTo>
                    <a:pt x="4079" y="3081"/>
                  </a:lnTo>
                  <a:lnTo>
                    <a:pt x="4065" y="3030"/>
                  </a:lnTo>
                  <a:lnTo>
                    <a:pt x="4049" y="2980"/>
                  </a:lnTo>
                  <a:lnTo>
                    <a:pt x="4033" y="2932"/>
                  </a:lnTo>
                  <a:lnTo>
                    <a:pt x="4017" y="2882"/>
                  </a:lnTo>
                  <a:lnTo>
                    <a:pt x="4000" y="2833"/>
                  </a:lnTo>
                  <a:lnTo>
                    <a:pt x="3982" y="2784"/>
                  </a:lnTo>
                  <a:lnTo>
                    <a:pt x="3965" y="2736"/>
                  </a:lnTo>
                  <a:lnTo>
                    <a:pt x="3945" y="2687"/>
                  </a:lnTo>
                  <a:lnTo>
                    <a:pt x="3926" y="2639"/>
                  </a:lnTo>
                  <a:lnTo>
                    <a:pt x="3907" y="2592"/>
                  </a:lnTo>
                  <a:lnTo>
                    <a:pt x="3886" y="2544"/>
                  </a:lnTo>
                  <a:lnTo>
                    <a:pt x="3865" y="2498"/>
                  </a:lnTo>
                  <a:lnTo>
                    <a:pt x="3843" y="2451"/>
                  </a:lnTo>
                  <a:lnTo>
                    <a:pt x="3821" y="2404"/>
                  </a:lnTo>
                  <a:lnTo>
                    <a:pt x="3799" y="2358"/>
                  </a:lnTo>
                  <a:lnTo>
                    <a:pt x="3775" y="2312"/>
                  </a:lnTo>
                  <a:lnTo>
                    <a:pt x="3752" y="2266"/>
                  </a:lnTo>
                  <a:lnTo>
                    <a:pt x="3727" y="2222"/>
                  </a:lnTo>
                  <a:lnTo>
                    <a:pt x="3703" y="2177"/>
                  </a:lnTo>
                  <a:lnTo>
                    <a:pt x="3677" y="2132"/>
                  </a:lnTo>
                  <a:lnTo>
                    <a:pt x="3652" y="2088"/>
                  </a:lnTo>
                  <a:lnTo>
                    <a:pt x="3625" y="2043"/>
                  </a:lnTo>
                  <a:lnTo>
                    <a:pt x="3598" y="2001"/>
                  </a:lnTo>
                  <a:lnTo>
                    <a:pt x="3570" y="1957"/>
                  </a:lnTo>
                  <a:lnTo>
                    <a:pt x="3543" y="1914"/>
                  </a:lnTo>
                  <a:lnTo>
                    <a:pt x="3514" y="1872"/>
                  </a:lnTo>
                  <a:lnTo>
                    <a:pt x="3486" y="1829"/>
                  </a:lnTo>
                  <a:lnTo>
                    <a:pt x="3456" y="1788"/>
                  </a:lnTo>
                  <a:lnTo>
                    <a:pt x="3427" y="1747"/>
                  </a:lnTo>
                  <a:lnTo>
                    <a:pt x="3396" y="1705"/>
                  </a:lnTo>
                  <a:lnTo>
                    <a:pt x="3365" y="1665"/>
                  </a:lnTo>
                  <a:lnTo>
                    <a:pt x="3334" y="1625"/>
                  </a:lnTo>
                  <a:lnTo>
                    <a:pt x="3302" y="1585"/>
                  </a:lnTo>
                  <a:lnTo>
                    <a:pt x="3270" y="1545"/>
                  </a:lnTo>
                  <a:lnTo>
                    <a:pt x="3237" y="1506"/>
                  </a:lnTo>
                  <a:lnTo>
                    <a:pt x="3204" y="1468"/>
                  </a:lnTo>
                  <a:lnTo>
                    <a:pt x="3171" y="1429"/>
                  </a:lnTo>
                  <a:lnTo>
                    <a:pt x="3136" y="1391"/>
                  </a:lnTo>
                  <a:lnTo>
                    <a:pt x="3103" y="1354"/>
                  </a:lnTo>
                  <a:lnTo>
                    <a:pt x="3067" y="1317"/>
                  </a:lnTo>
                  <a:lnTo>
                    <a:pt x="3032" y="1280"/>
                  </a:lnTo>
                  <a:lnTo>
                    <a:pt x="2997" y="1244"/>
                  </a:lnTo>
                  <a:lnTo>
                    <a:pt x="2960" y="1208"/>
                  </a:lnTo>
                  <a:lnTo>
                    <a:pt x="2923" y="1173"/>
                  </a:lnTo>
                  <a:lnTo>
                    <a:pt x="2887" y="1138"/>
                  </a:lnTo>
                  <a:lnTo>
                    <a:pt x="2849" y="1103"/>
                  </a:lnTo>
                  <a:lnTo>
                    <a:pt x="2810" y="1069"/>
                  </a:lnTo>
                  <a:lnTo>
                    <a:pt x="2772" y="1036"/>
                  </a:lnTo>
                  <a:lnTo>
                    <a:pt x="2734" y="1003"/>
                  </a:lnTo>
                  <a:lnTo>
                    <a:pt x="2695" y="971"/>
                  </a:lnTo>
                  <a:lnTo>
                    <a:pt x="2655" y="938"/>
                  </a:lnTo>
                  <a:lnTo>
                    <a:pt x="2615" y="906"/>
                  </a:lnTo>
                  <a:lnTo>
                    <a:pt x="2575" y="875"/>
                  </a:lnTo>
                  <a:lnTo>
                    <a:pt x="2535" y="844"/>
                  </a:lnTo>
                  <a:lnTo>
                    <a:pt x="2493" y="814"/>
                  </a:lnTo>
                  <a:lnTo>
                    <a:pt x="2452" y="784"/>
                  </a:lnTo>
                  <a:lnTo>
                    <a:pt x="2411" y="755"/>
                  </a:lnTo>
                  <a:lnTo>
                    <a:pt x="2368" y="725"/>
                  </a:lnTo>
                  <a:lnTo>
                    <a:pt x="2325" y="698"/>
                  </a:lnTo>
                  <a:lnTo>
                    <a:pt x="2283" y="669"/>
                  </a:lnTo>
                  <a:lnTo>
                    <a:pt x="2239" y="642"/>
                  </a:lnTo>
                  <a:lnTo>
                    <a:pt x="2197" y="615"/>
                  </a:lnTo>
                  <a:lnTo>
                    <a:pt x="2152" y="589"/>
                  </a:lnTo>
                  <a:lnTo>
                    <a:pt x="2108" y="563"/>
                  </a:lnTo>
                  <a:lnTo>
                    <a:pt x="2063" y="538"/>
                  </a:lnTo>
                  <a:lnTo>
                    <a:pt x="2018" y="513"/>
                  </a:lnTo>
                  <a:lnTo>
                    <a:pt x="1973" y="489"/>
                  </a:lnTo>
                  <a:lnTo>
                    <a:pt x="1928" y="465"/>
                  </a:lnTo>
                  <a:lnTo>
                    <a:pt x="1882" y="442"/>
                  </a:lnTo>
                  <a:lnTo>
                    <a:pt x="1836" y="420"/>
                  </a:lnTo>
                  <a:lnTo>
                    <a:pt x="1789" y="397"/>
                  </a:lnTo>
                  <a:lnTo>
                    <a:pt x="1742" y="376"/>
                  </a:lnTo>
                  <a:lnTo>
                    <a:pt x="1695" y="354"/>
                  </a:lnTo>
                  <a:lnTo>
                    <a:pt x="1647" y="334"/>
                  </a:lnTo>
                  <a:lnTo>
                    <a:pt x="1600" y="315"/>
                  </a:lnTo>
                  <a:lnTo>
                    <a:pt x="1553" y="295"/>
                  </a:lnTo>
                  <a:lnTo>
                    <a:pt x="1504" y="276"/>
                  </a:lnTo>
                  <a:lnTo>
                    <a:pt x="1456" y="258"/>
                  </a:lnTo>
                  <a:lnTo>
                    <a:pt x="1407" y="240"/>
                  </a:lnTo>
                  <a:lnTo>
                    <a:pt x="1358" y="224"/>
                  </a:lnTo>
                  <a:lnTo>
                    <a:pt x="1308" y="207"/>
                  </a:lnTo>
                  <a:lnTo>
                    <a:pt x="1259" y="191"/>
                  </a:lnTo>
                  <a:lnTo>
                    <a:pt x="1209" y="176"/>
                  </a:lnTo>
                  <a:lnTo>
                    <a:pt x="1158" y="161"/>
                  </a:lnTo>
                  <a:lnTo>
                    <a:pt x="1108" y="148"/>
                  </a:lnTo>
                  <a:lnTo>
                    <a:pt x="1057" y="134"/>
                  </a:lnTo>
                  <a:lnTo>
                    <a:pt x="1006" y="121"/>
                  </a:lnTo>
                  <a:lnTo>
                    <a:pt x="955" y="109"/>
                  </a:lnTo>
                  <a:lnTo>
                    <a:pt x="904" y="98"/>
                  </a:lnTo>
                  <a:lnTo>
                    <a:pt x="852" y="86"/>
                  </a:lnTo>
                  <a:lnTo>
                    <a:pt x="801" y="76"/>
                  </a:lnTo>
                  <a:lnTo>
                    <a:pt x="749" y="66"/>
                  </a:lnTo>
                  <a:lnTo>
                    <a:pt x="697" y="58"/>
                  </a:lnTo>
                  <a:lnTo>
                    <a:pt x="644" y="49"/>
                  </a:lnTo>
                  <a:lnTo>
                    <a:pt x="592" y="42"/>
                  </a:lnTo>
                  <a:lnTo>
                    <a:pt x="539" y="34"/>
                  </a:lnTo>
                  <a:lnTo>
                    <a:pt x="486" y="27"/>
                  </a:lnTo>
                  <a:lnTo>
                    <a:pt x="433" y="22"/>
                  </a:lnTo>
                  <a:lnTo>
                    <a:pt x="379" y="17"/>
                  </a:lnTo>
                  <a:lnTo>
                    <a:pt x="325" y="12"/>
                  </a:lnTo>
                  <a:lnTo>
                    <a:pt x="272" y="9"/>
                  </a:lnTo>
                  <a:lnTo>
                    <a:pt x="218" y="6"/>
                  </a:lnTo>
                  <a:lnTo>
                    <a:pt x="163" y="3"/>
                  </a:lnTo>
                  <a:lnTo>
                    <a:pt x="109" y="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53" y="189"/>
                  </a:lnTo>
                  <a:lnTo>
                    <a:pt x="104" y="190"/>
                  </a:lnTo>
                  <a:lnTo>
                    <a:pt x="156" y="192"/>
                  </a:lnTo>
                  <a:lnTo>
                    <a:pt x="207" y="194"/>
                  </a:lnTo>
                  <a:lnTo>
                    <a:pt x="259" y="197"/>
                  </a:lnTo>
                  <a:lnTo>
                    <a:pt x="311" y="201"/>
                  </a:lnTo>
                  <a:lnTo>
                    <a:pt x="362" y="206"/>
                  </a:lnTo>
                  <a:lnTo>
                    <a:pt x="413" y="210"/>
                  </a:lnTo>
                  <a:lnTo>
                    <a:pt x="464" y="216"/>
                  </a:lnTo>
                  <a:lnTo>
                    <a:pt x="515" y="222"/>
                  </a:lnTo>
                  <a:lnTo>
                    <a:pt x="565" y="228"/>
                  </a:lnTo>
                  <a:lnTo>
                    <a:pt x="616" y="236"/>
                  </a:lnTo>
                  <a:lnTo>
                    <a:pt x="666" y="244"/>
                  </a:lnTo>
                  <a:lnTo>
                    <a:pt x="716" y="252"/>
                  </a:lnTo>
                  <a:lnTo>
                    <a:pt x="765" y="262"/>
                  </a:lnTo>
                  <a:lnTo>
                    <a:pt x="815" y="272"/>
                  </a:lnTo>
                  <a:lnTo>
                    <a:pt x="864" y="282"/>
                  </a:lnTo>
                  <a:lnTo>
                    <a:pt x="914" y="293"/>
                  </a:lnTo>
                  <a:lnTo>
                    <a:pt x="962" y="304"/>
                  </a:lnTo>
                  <a:lnTo>
                    <a:pt x="1010" y="317"/>
                  </a:lnTo>
                  <a:lnTo>
                    <a:pt x="1058" y="330"/>
                  </a:lnTo>
                  <a:lnTo>
                    <a:pt x="1107" y="343"/>
                  </a:lnTo>
                  <a:lnTo>
                    <a:pt x="1155" y="357"/>
                  </a:lnTo>
                  <a:lnTo>
                    <a:pt x="1202" y="372"/>
                  </a:lnTo>
                  <a:lnTo>
                    <a:pt x="1250" y="387"/>
                  </a:lnTo>
                  <a:lnTo>
                    <a:pt x="1297" y="402"/>
                  </a:lnTo>
                  <a:lnTo>
                    <a:pt x="1344" y="419"/>
                  </a:lnTo>
                  <a:lnTo>
                    <a:pt x="1391" y="436"/>
                  </a:lnTo>
                  <a:lnTo>
                    <a:pt x="1436" y="453"/>
                  </a:lnTo>
                  <a:lnTo>
                    <a:pt x="1483" y="470"/>
                  </a:lnTo>
                  <a:lnTo>
                    <a:pt x="1528" y="489"/>
                  </a:lnTo>
                  <a:lnTo>
                    <a:pt x="1574" y="508"/>
                  </a:lnTo>
                  <a:lnTo>
                    <a:pt x="1620" y="528"/>
                  </a:lnTo>
                  <a:lnTo>
                    <a:pt x="1665" y="548"/>
                  </a:lnTo>
                  <a:lnTo>
                    <a:pt x="1710" y="568"/>
                  </a:lnTo>
                  <a:lnTo>
                    <a:pt x="1753" y="590"/>
                  </a:lnTo>
                  <a:lnTo>
                    <a:pt x="1797" y="611"/>
                  </a:lnTo>
                  <a:lnTo>
                    <a:pt x="1842" y="633"/>
                  </a:lnTo>
                  <a:lnTo>
                    <a:pt x="1885" y="656"/>
                  </a:lnTo>
                  <a:lnTo>
                    <a:pt x="1929" y="679"/>
                  </a:lnTo>
                  <a:lnTo>
                    <a:pt x="1971" y="703"/>
                  </a:lnTo>
                  <a:lnTo>
                    <a:pt x="2014" y="727"/>
                  </a:lnTo>
                  <a:lnTo>
                    <a:pt x="2056" y="752"/>
                  </a:lnTo>
                  <a:lnTo>
                    <a:pt x="2098" y="777"/>
                  </a:lnTo>
                  <a:lnTo>
                    <a:pt x="2140" y="803"/>
                  </a:lnTo>
                  <a:lnTo>
                    <a:pt x="2180" y="829"/>
                  </a:lnTo>
                  <a:lnTo>
                    <a:pt x="2222" y="856"/>
                  </a:lnTo>
                  <a:lnTo>
                    <a:pt x="2262" y="882"/>
                  </a:lnTo>
                  <a:lnTo>
                    <a:pt x="2303" y="910"/>
                  </a:lnTo>
                  <a:lnTo>
                    <a:pt x="2342" y="938"/>
                  </a:lnTo>
                  <a:lnTo>
                    <a:pt x="2382" y="967"/>
                  </a:lnTo>
                  <a:lnTo>
                    <a:pt x="2421" y="996"/>
                  </a:lnTo>
                  <a:lnTo>
                    <a:pt x="2461" y="1025"/>
                  </a:lnTo>
                  <a:lnTo>
                    <a:pt x="2498" y="1055"/>
                  </a:lnTo>
                  <a:lnTo>
                    <a:pt x="2537" y="1085"/>
                  </a:lnTo>
                  <a:lnTo>
                    <a:pt x="2575" y="1116"/>
                  </a:lnTo>
                  <a:lnTo>
                    <a:pt x="2611" y="1147"/>
                  </a:lnTo>
                  <a:lnTo>
                    <a:pt x="2649" y="1178"/>
                  </a:lnTo>
                  <a:lnTo>
                    <a:pt x="2686" y="1211"/>
                  </a:lnTo>
                  <a:lnTo>
                    <a:pt x="2721" y="1244"/>
                  </a:lnTo>
                  <a:lnTo>
                    <a:pt x="2757" y="1276"/>
                  </a:lnTo>
                  <a:lnTo>
                    <a:pt x="2793" y="1310"/>
                  </a:lnTo>
                  <a:lnTo>
                    <a:pt x="2828" y="1343"/>
                  </a:lnTo>
                  <a:lnTo>
                    <a:pt x="2862" y="1378"/>
                  </a:lnTo>
                  <a:lnTo>
                    <a:pt x="2897" y="1412"/>
                  </a:lnTo>
                  <a:lnTo>
                    <a:pt x="2930" y="1447"/>
                  </a:lnTo>
                  <a:lnTo>
                    <a:pt x="2964" y="1483"/>
                  </a:lnTo>
                  <a:lnTo>
                    <a:pt x="2997" y="1519"/>
                  </a:lnTo>
                  <a:lnTo>
                    <a:pt x="3029" y="1554"/>
                  </a:lnTo>
                  <a:lnTo>
                    <a:pt x="3062" y="1591"/>
                  </a:lnTo>
                  <a:lnTo>
                    <a:pt x="3093" y="1629"/>
                  </a:lnTo>
                  <a:lnTo>
                    <a:pt x="3124" y="1665"/>
                  </a:lnTo>
                  <a:lnTo>
                    <a:pt x="3156" y="1703"/>
                  </a:lnTo>
                  <a:lnTo>
                    <a:pt x="3185" y="1742"/>
                  </a:lnTo>
                  <a:lnTo>
                    <a:pt x="3216" y="1779"/>
                  </a:lnTo>
                  <a:lnTo>
                    <a:pt x="3244" y="1818"/>
                  </a:lnTo>
                  <a:lnTo>
                    <a:pt x="3274" y="1858"/>
                  </a:lnTo>
                  <a:lnTo>
                    <a:pt x="3302" y="1898"/>
                  </a:lnTo>
                  <a:lnTo>
                    <a:pt x="3330" y="1937"/>
                  </a:lnTo>
                  <a:lnTo>
                    <a:pt x="3357" y="1977"/>
                  </a:lnTo>
                  <a:lnTo>
                    <a:pt x="3385" y="2018"/>
                  </a:lnTo>
                  <a:lnTo>
                    <a:pt x="3411" y="2059"/>
                  </a:lnTo>
                  <a:lnTo>
                    <a:pt x="3438" y="2100"/>
                  </a:lnTo>
                  <a:lnTo>
                    <a:pt x="3463" y="2142"/>
                  </a:lnTo>
                  <a:lnTo>
                    <a:pt x="3489" y="2184"/>
                  </a:lnTo>
                  <a:lnTo>
                    <a:pt x="3513" y="2226"/>
                  </a:lnTo>
                  <a:lnTo>
                    <a:pt x="3538" y="2268"/>
                  </a:lnTo>
                  <a:lnTo>
                    <a:pt x="3561" y="2311"/>
                  </a:lnTo>
                  <a:lnTo>
                    <a:pt x="3585" y="2355"/>
                  </a:lnTo>
                  <a:lnTo>
                    <a:pt x="3607" y="2398"/>
                  </a:lnTo>
                  <a:lnTo>
                    <a:pt x="3629" y="2442"/>
                  </a:lnTo>
                  <a:lnTo>
                    <a:pt x="3651" y="2486"/>
                  </a:lnTo>
                  <a:lnTo>
                    <a:pt x="3672" y="2530"/>
                  </a:lnTo>
                  <a:lnTo>
                    <a:pt x="3693" y="2575"/>
                  </a:lnTo>
                  <a:lnTo>
                    <a:pt x="3713" y="2620"/>
                  </a:lnTo>
                  <a:lnTo>
                    <a:pt x="3732" y="2665"/>
                  </a:lnTo>
                  <a:lnTo>
                    <a:pt x="3752" y="2711"/>
                  </a:lnTo>
                  <a:lnTo>
                    <a:pt x="3770" y="2756"/>
                  </a:lnTo>
                  <a:lnTo>
                    <a:pt x="3787" y="2803"/>
                  </a:lnTo>
                  <a:lnTo>
                    <a:pt x="3805" y="2849"/>
                  </a:lnTo>
                  <a:lnTo>
                    <a:pt x="3822" y="2896"/>
                  </a:lnTo>
                  <a:lnTo>
                    <a:pt x="3838" y="2943"/>
                  </a:lnTo>
                  <a:lnTo>
                    <a:pt x="3854" y="2990"/>
                  </a:lnTo>
                  <a:lnTo>
                    <a:pt x="3869" y="3038"/>
                  </a:lnTo>
                  <a:lnTo>
                    <a:pt x="3883" y="3084"/>
                  </a:lnTo>
                  <a:lnTo>
                    <a:pt x="3897" y="3132"/>
                  </a:lnTo>
                  <a:lnTo>
                    <a:pt x="3911" y="3181"/>
                  </a:lnTo>
                  <a:lnTo>
                    <a:pt x="3924" y="3229"/>
                  </a:lnTo>
                  <a:lnTo>
                    <a:pt x="3936" y="3277"/>
                  </a:lnTo>
                  <a:lnTo>
                    <a:pt x="3947" y="3326"/>
                  </a:lnTo>
                  <a:lnTo>
                    <a:pt x="3959" y="3376"/>
                  </a:lnTo>
                  <a:lnTo>
                    <a:pt x="3969" y="3425"/>
                  </a:lnTo>
                  <a:lnTo>
                    <a:pt x="3979" y="3475"/>
                  </a:lnTo>
                  <a:lnTo>
                    <a:pt x="3988" y="3523"/>
                  </a:lnTo>
                  <a:lnTo>
                    <a:pt x="3996" y="3573"/>
                  </a:lnTo>
                  <a:lnTo>
                    <a:pt x="4004" y="3623"/>
                  </a:lnTo>
                  <a:lnTo>
                    <a:pt x="4012" y="3674"/>
                  </a:lnTo>
                  <a:lnTo>
                    <a:pt x="4019" y="3724"/>
                  </a:lnTo>
                  <a:lnTo>
                    <a:pt x="4025" y="3775"/>
                  </a:lnTo>
                  <a:lnTo>
                    <a:pt x="4031" y="3826"/>
                  </a:lnTo>
                  <a:lnTo>
                    <a:pt x="4035" y="3877"/>
                  </a:lnTo>
                  <a:lnTo>
                    <a:pt x="4039" y="3928"/>
                  </a:lnTo>
                  <a:lnTo>
                    <a:pt x="4043" y="3980"/>
                  </a:lnTo>
                  <a:lnTo>
                    <a:pt x="4046" y="4031"/>
                  </a:lnTo>
                  <a:lnTo>
                    <a:pt x="4048" y="4083"/>
                  </a:lnTo>
                  <a:lnTo>
                    <a:pt x="4050" y="4135"/>
                  </a:lnTo>
                  <a:lnTo>
                    <a:pt x="4051" y="4187"/>
                  </a:lnTo>
                  <a:lnTo>
                    <a:pt x="4051" y="4240"/>
                  </a:lnTo>
                  <a:lnTo>
                    <a:pt x="4241" y="424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4" name="Freeform 117"/>
            <p:cNvSpPr>
              <a:spLocks/>
            </p:cNvSpPr>
            <p:nvPr/>
          </p:nvSpPr>
          <p:spPr bwMode="auto">
            <a:xfrm rot="15757115" flipH="1">
              <a:off x="4232" y="2034"/>
              <a:ext cx="213" cy="211"/>
            </a:xfrm>
            <a:custGeom>
              <a:avLst/>
              <a:gdLst>
                <a:gd name="T0" fmla="*/ 163 w 4241"/>
                <a:gd name="T1" fmla="*/ 4235 h 4238"/>
                <a:gd name="T2" fmla="*/ 432 w 4241"/>
                <a:gd name="T3" fmla="*/ 4216 h 4238"/>
                <a:gd name="T4" fmla="*/ 697 w 4241"/>
                <a:gd name="T5" fmla="*/ 4181 h 4238"/>
                <a:gd name="T6" fmla="*/ 955 w 4241"/>
                <a:gd name="T7" fmla="*/ 4129 h 4238"/>
                <a:gd name="T8" fmla="*/ 1209 w 4241"/>
                <a:gd name="T9" fmla="*/ 4062 h 4238"/>
                <a:gd name="T10" fmla="*/ 1456 w 4241"/>
                <a:gd name="T11" fmla="*/ 3980 h 4238"/>
                <a:gd name="T12" fmla="*/ 1695 w 4241"/>
                <a:gd name="T13" fmla="*/ 3884 h 4238"/>
                <a:gd name="T14" fmla="*/ 1928 w 4241"/>
                <a:gd name="T15" fmla="*/ 3773 h 4238"/>
                <a:gd name="T16" fmla="*/ 2152 w 4241"/>
                <a:gd name="T17" fmla="*/ 3649 h 4238"/>
                <a:gd name="T18" fmla="*/ 2368 w 4241"/>
                <a:gd name="T19" fmla="*/ 3513 h 4238"/>
                <a:gd name="T20" fmla="*/ 2575 w 4241"/>
                <a:gd name="T21" fmla="*/ 3363 h 4238"/>
                <a:gd name="T22" fmla="*/ 2772 w 4241"/>
                <a:gd name="T23" fmla="*/ 3202 h 4238"/>
                <a:gd name="T24" fmla="*/ 2960 w 4241"/>
                <a:gd name="T25" fmla="*/ 3030 h 4238"/>
                <a:gd name="T26" fmla="*/ 3136 w 4241"/>
                <a:gd name="T27" fmla="*/ 2847 h 4238"/>
                <a:gd name="T28" fmla="*/ 3302 w 4241"/>
                <a:gd name="T29" fmla="*/ 2653 h 4238"/>
                <a:gd name="T30" fmla="*/ 3456 w 4241"/>
                <a:gd name="T31" fmla="*/ 2450 h 4238"/>
                <a:gd name="T32" fmla="*/ 3598 w 4241"/>
                <a:gd name="T33" fmla="*/ 2238 h 4238"/>
                <a:gd name="T34" fmla="*/ 3727 w 4241"/>
                <a:gd name="T35" fmla="*/ 2018 h 4238"/>
                <a:gd name="T36" fmla="*/ 3843 w 4241"/>
                <a:gd name="T37" fmla="*/ 1787 h 4238"/>
                <a:gd name="T38" fmla="*/ 3945 w 4241"/>
                <a:gd name="T39" fmla="*/ 1551 h 4238"/>
                <a:gd name="T40" fmla="*/ 4033 w 4241"/>
                <a:gd name="T41" fmla="*/ 1307 h 4238"/>
                <a:gd name="T42" fmla="*/ 4106 w 4241"/>
                <a:gd name="T43" fmla="*/ 1057 h 4238"/>
                <a:gd name="T44" fmla="*/ 4164 w 4241"/>
                <a:gd name="T45" fmla="*/ 800 h 4238"/>
                <a:gd name="T46" fmla="*/ 4206 w 4241"/>
                <a:gd name="T47" fmla="*/ 537 h 4238"/>
                <a:gd name="T48" fmla="*/ 4232 w 4241"/>
                <a:gd name="T49" fmla="*/ 271 h 4238"/>
                <a:gd name="T50" fmla="*/ 4241 w 4241"/>
                <a:gd name="T51" fmla="*/ 0 h 4238"/>
                <a:gd name="T52" fmla="*/ 4046 w 4241"/>
                <a:gd name="T53" fmla="*/ 207 h 4238"/>
                <a:gd name="T54" fmla="*/ 4025 w 4241"/>
                <a:gd name="T55" fmla="*/ 463 h 4238"/>
                <a:gd name="T56" fmla="*/ 3988 w 4241"/>
                <a:gd name="T57" fmla="*/ 715 h 4238"/>
                <a:gd name="T58" fmla="*/ 3936 w 4241"/>
                <a:gd name="T59" fmla="*/ 961 h 4238"/>
                <a:gd name="T60" fmla="*/ 3869 w 4241"/>
                <a:gd name="T61" fmla="*/ 1202 h 4238"/>
                <a:gd name="T62" fmla="*/ 3787 w 4241"/>
                <a:gd name="T63" fmla="*/ 1436 h 4238"/>
                <a:gd name="T64" fmla="*/ 3693 w 4241"/>
                <a:gd name="T65" fmla="*/ 1663 h 4238"/>
                <a:gd name="T66" fmla="*/ 3585 w 4241"/>
                <a:gd name="T67" fmla="*/ 1884 h 4238"/>
                <a:gd name="T68" fmla="*/ 3463 w 4241"/>
                <a:gd name="T69" fmla="*/ 2096 h 4238"/>
                <a:gd name="T70" fmla="*/ 3330 w 4241"/>
                <a:gd name="T71" fmla="*/ 2301 h 4238"/>
                <a:gd name="T72" fmla="*/ 3185 w 4241"/>
                <a:gd name="T73" fmla="*/ 2497 h 4238"/>
                <a:gd name="T74" fmla="*/ 3029 w 4241"/>
                <a:gd name="T75" fmla="*/ 2684 h 4238"/>
                <a:gd name="T76" fmla="*/ 2862 w 4241"/>
                <a:gd name="T77" fmla="*/ 2861 h 4238"/>
                <a:gd name="T78" fmla="*/ 2686 w 4241"/>
                <a:gd name="T79" fmla="*/ 3027 h 4238"/>
                <a:gd name="T80" fmla="*/ 2498 w 4241"/>
                <a:gd name="T81" fmla="*/ 3184 h 4238"/>
                <a:gd name="T82" fmla="*/ 2303 w 4241"/>
                <a:gd name="T83" fmla="*/ 3329 h 4238"/>
                <a:gd name="T84" fmla="*/ 2098 w 4241"/>
                <a:gd name="T85" fmla="*/ 3462 h 4238"/>
                <a:gd name="T86" fmla="*/ 1885 w 4241"/>
                <a:gd name="T87" fmla="*/ 3582 h 4238"/>
                <a:gd name="T88" fmla="*/ 1665 w 4241"/>
                <a:gd name="T89" fmla="*/ 3690 h 4238"/>
                <a:gd name="T90" fmla="*/ 1436 w 4241"/>
                <a:gd name="T91" fmla="*/ 3786 h 4238"/>
                <a:gd name="T92" fmla="*/ 1202 w 4241"/>
                <a:gd name="T93" fmla="*/ 3866 h 4238"/>
                <a:gd name="T94" fmla="*/ 962 w 4241"/>
                <a:gd name="T95" fmla="*/ 3934 h 4238"/>
                <a:gd name="T96" fmla="*/ 716 w 4241"/>
                <a:gd name="T97" fmla="*/ 3986 h 4238"/>
                <a:gd name="T98" fmla="*/ 464 w 4241"/>
                <a:gd name="T99" fmla="*/ 4022 h 4238"/>
                <a:gd name="T100" fmla="*/ 207 w 4241"/>
                <a:gd name="T101" fmla="*/ 4044 h 4238"/>
                <a:gd name="T102" fmla="*/ 0 w 4241"/>
                <a:gd name="T103" fmla="*/ 4049 h 42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41" h="4238">
                  <a:moveTo>
                    <a:pt x="0" y="4238"/>
                  </a:moveTo>
                  <a:lnTo>
                    <a:pt x="0" y="4238"/>
                  </a:lnTo>
                  <a:lnTo>
                    <a:pt x="55" y="4238"/>
                  </a:lnTo>
                  <a:lnTo>
                    <a:pt x="109" y="4236"/>
                  </a:lnTo>
                  <a:lnTo>
                    <a:pt x="163" y="4235"/>
                  </a:lnTo>
                  <a:lnTo>
                    <a:pt x="218" y="4232"/>
                  </a:lnTo>
                  <a:lnTo>
                    <a:pt x="272" y="4229"/>
                  </a:lnTo>
                  <a:lnTo>
                    <a:pt x="325" y="4226"/>
                  </a:lnTo>
                  <a:lnTo>
                    <a:pt x="379" y="4222"/>
                  </a:lnTo>
                  <a:lnTo>
                    <a:pt x="432" y="4216"/>
                  </a:lnTo>
                  <a:lnTo>
                    <a:pt x="486" y="4211"/>
                  </a:lnTo>
                  <a:lnTo>
                    <a:pt x="539" y="4204"/>
                  </a:lnTo>
                  <a:lnTo>
                    <a:pt x="592" y="4196"/>
                  </a:lnTo>
                  <a:lnTo>
                    <a:pt x="644" y="4189"/>
                  </a:lnTo>
                  <a:lnTo>
                    <a:pt x="697" y="4181"/>
                  </a:lnTo>
                  <a:lnTo>
                    <a:pt x="749" y="4172"/>
                  </a:lnTo>
                  <a:lnTo>
                    <a:pt x="801" y="4162"/>
                  </a:lnTo>
                  <a:lnTo>
                    <a:pt x="852" y="4152"/>
                  </a:lnTo>
                  <a:lnTo>
                    <a:pt x="904" y="4141"/>
                  </a:lnTo>
                  <a:lnTo>
                    <a:pt x="955" y="4129"/>
                  </a:lnTo>
                  <a:lnTo>
                    <a:pt x="1006" y="4117"/>
                  </a:lnTo>
                  <a:lnTo>
                    <a:pt x="1057" y="4104"/>
                  </a:lnTo>
                  <a:lnTo>
                    <a:pt x="1108" y="4092"/>
                  </a:lnTo>
                  <a:lnTo>
                    <a:pt x="1158" y="4077"/>
                  </a:lnTo>
                  <a:lnTo>
                    <a:pt x="1209" y="4062"/>
                  </a:lnTo>
                  <a:lnTo>
                    <a:pt x="1259" y="4047"/>
                  </a:lnTo>
                  <a:lnTo>
                    <a:pt x="1308" y="4031"/>
                  </a:lnTo>
                  <a:lnTo>
                    <a:pt x="1358" y="4015"/>
                  </a:lnTo>
                  <a:lnTo>
                    <a:pt x="1407" y="3998"/>
                  </a:lnTo>
                  <a:lnTo>
                    <a:pt x="1456" y="3980"/>
                  </a:lnTo>
                  <a:lnTo>
                    <a:pt x="1504" y="3962"/>
                  </a:lnTo>
                  <a:lnTo>
                    <a:pt x="1553" y="3944"/>
                  </a:lnTo>
                  <a:lnTo>
                    <a:pt x="1600" y="3923"/>
                  </a:lnTo>
                  <a:lnTo>
                    <a:pt x="1647" y="3904"/>
                  </a:lnTo>
                  <a:lnTo>
                    <a:pt x="1695" y="3884"/>
                  </a:lnTo>
                  <a:lnTo>
                    <a:pt x="1742" y="3862"/>
                  </a:lnTo>
                  <a:lnTo>
                    <a:pt x="1789" y="3841"/>
                  </a:lnTo>
                  <a:lnTo>
                    <a:pt x="1836" y="3819"/>
                  </a:lnTo>
                  <a:lnTo>
                    <a:pt x="1882" y="3796"/>
                  </a:lnTo>
                  <a:lnTo>
                    <a:pt x="1928" y="3773"/>
                  </a:lnTo>
                  <a:lnTo>
                    <a:pt x="1973" y="3749"/>
                  </a:lnTo>
                  <a:lnTo>
                    <a:pt x="2018" y="3725"/>
                  </a:lnTo>
                  <a:lnTo>
                    <a:pt x="2063" y="3700"/>
                  </a:lnTo>
                  <a:lnTo>
                    <a:pt x="2108" y="3675"/>
                  </a:lnTo>
                  <a:lnTo>
                    <a:pt x="2152" y="3649"/>
                  </a:lnTo>
                  <a:lnTo>
                    <a:pt x="2197" y="3623"/>
                  </a:lnTo>
                  <a:lnTo>
                    <a:pt x="2239" y="3596"/>
                  </a:lnTo>
                  <a:lnTo>
                    <a:pt x="2283" y="3569"/>
                  </a:lnTo>
                  <a:lnTo>
                    <a:pt x="2325" y="3540"/>
                  </a:lnTo>
                  <a:lnTo>
                    <a:pt x="2368" y="3513"/>
                  </a:lnTo>
                  <a:lnTo>
                    <a:pt x="2410" y="3483"/>
                  </a:lnTo>
                  <a:lnTo>
                    <a:pt x="2452" y="3454"/>
                  </a:lnTo>
                  <a:lnTo>
                    <a:pt x="2493" y="3424"/>
                  </a:lnTo>
                  <a:lnTo>
                    <a:pt x="2535" y="3394"/>
                  </a:lnTo>
                  <a:lnTo>
                    <a:pt x="2575" y="3363"/>
                  </a:lnTo>
                  <a:lnTo>
                    <a:pt x="2615" y="3333"/>
                  </a:lnTo>
                  <a:lnTo>
                    <a:pt x="2655" y="3300"/>
                  </a:lnTo>
                  <a:lnTo>
                    <a:pt x="2695" y="3268"/>
                  </a:lnTo>
                  <a:lnTo>
                    <a:pt x="2734" y="3236"/>
                  </a:lnTo>
                  <a:lnTo>
                    <a:pt x="2772" y="3202"/>
                  </a:lnTo>
                  <a:lnTo>
                    <a:pt x="2810" y="3169"/>
                  </a:lnTo>
                  <a:lnTo>
                    <a:pt x="2849" y="3135"/>
                  </a:lnTo>
                  <a:lnTo>
                    <a:pt x="2887" y="3100"/>
                  </a:lnTo>
                  <a:lnTo>
                    <a:pt x="2923" y="3066"/>
                  </a:lnTo>
                  <a:lnTo>
                    <a:pt x="2960" y="3030"/>
                  </a:lnTo>
                  <a:lnTo>
                    <a:pt x="2997" y="2994"/>
                  </a:lnTo>
                  <a:lnTo>
                    <a:pt x="3032" y="2958"/>
                  </a:lnTo>
                  <a:lnTo>
                    <a:pt x="3067" y="2921"/>
                  </a:lnTo>
                  <a:lnTo>
                    <a:pt x="3103" y="2884"/>
                  </a:lnTo>
                  <a:lnTo>
                    <a:pt x="3136" y="2847"/>
                  </a:lnTo>
                  <a:lnTo>
                    <a:pt x="3171" y="2809"/>
                  </a:lnTo>
                  <a:lnTo>
                    <a:pt x="3204" y="2770"/>
                  </a:lnTo>
                  <a:lnTo>
                    <a:pt x="3237" y="2733"/>
                  </a:lnTo>
                  <a:lnTo>
                    <a:pt x="3270" y="2693"/>
                  </a:lnTo>
                  <a:lnTo>
                    <a:pt x="3302" y="2653"/>
                  </a:lnTo>
                  <a:lnTo>
                    <a:pt x="3334" y="2613"/>
                  </a:lnTo>
                  <a:lnTo>
                    <a:pt x="3365" y="2574"/>
                  </a:lnTo>
                  <a:lnTo>
                    <a:pt x="3396" y="2533"/>
                  </a:lnTo>
                  <a:lnTo>
                    <a:pt x="3427" y="2491"/>
                  </a:lnTo>
                  <a:lnTo>
                    <a:pt x="3456" y="2450"/>
                  </a:lnTo>
                  <a:lnTo>
                    <a:pt x="3486" y="2409"/>
                  </a:lnTo>
                  <a:lnTo>
                    <a:pt x="3514" y="2367"/>
                  </a:lnTo>
                  <a:lnTo>
                    <a:pt x="3543" y="2324"/>
                  </a:lnTo>
                  <a:lnTo>
                    <a:pt x="3570" y="2281"/>
                  </a:lnTo>
                  <a:lnTo>
                    <a:pt x="3598" y="2238"/>
                  </a:lnTo>
                  <a:lnTo>
                    <a:pt x="3625" y="2195"/>
                  </a:lnTo>
                  <a:lnTo>
                    <a:pt x="3652" y="2151"/>
                  </a:lnTo>
                  <a:lnTo>
                    <a:pt x="3677" y="2106"/>
                  </a:lnTo>
                  <a:lnTo>
                    <a:pt x="3703" y="2062"/>
                  </a:lnTo>
                  <a:lnTo>
                    <a:pt x="3727" y="2018"/>
                  </a:lnTo>
                  <a:lnTo>
                    <a:pt x="3752" y="1972"/>
                  </a:lnTo>
                  <a:lnTo>
                    <a:pt x="3775" y="1926"/>
                  </a:lnTo>
                  <a:lnTo>
                    <a:pt x="3799" y="1881"/>
                  </a:lnTo>
                  <a:lnTo>
                    <a:pt x="3821" y="1834"/>
                  </a:lnTo>
                  <a:lnTo>
                    <a:pt x="3843" y="1787"/>
                  </a:lnTo>
                  <a:lnTo>
                    <a:pt x="3865" y="1740"/>
                  </a:lnTo>
                  <a:lnTo>
                    <a:pt x="3886" y="1694"/>
                  </a:lnTo>
                  <a:lnTo>
                    <a:pt x="3907" y="1647"/>
                  </a:lnTo>
                  <a:lnTo>
                    <a:pt x="3926" y="1599"/>
                  </a:lnTo>
                  <a:lnTo>
                    <a:pt x="3945" y="1551"/>
                  </a:lnTo>
                  <a:lnTo>
                    <a:pt x="3965" y="1503"/>
                  </a:lnTo>
                  <a:lnTo>
                    <a:pt x="3982" y="1454"/>
                  </a:lnTo>
                  <a:lnTo>
                    <a:pt x="4000" y="1405"/>
                  </a:lnTo>
                  <a:lnTo>
                    <a:pt x="4017" y="1356"/>
                  </a:lnTo>
                  <a:lnTo>
                    <a:pt x="4033" y="1307"/>
                  </a:lnTo>
                  <a:lnTo>
                    <a:pt x="4049" y="1258"/>
                  </a:lnTo>
                  <a:lnTo>
                    <a:pt x="4065" y="1208"/>
                  </a:lnTo>
                  <a:lnTo>
                    <a:pt x="4079" y="1158"/>
                  </a:lnTo>
                  <a:lnTo>
                    <a:pt x="4093" y="1107"/>
                  </a:lnTo>
                  <a:lnTo>
                    <a:pt x="4106" y="1057"/>
                  </a:lnTo>
                  <a:lnTo>
                    <a:pt x="4120" y="1005"/>
                  </a:lnTo>
                  <a:lnTo>
                    <a:pt x="4132" y="954"/>
                  </a:lnTo>
                  <a:lnTo>
                    <a:pt x="4143" y="903"/>
                  </a:lnTo>
                  <a:lnTo>
                    <a:pt x="4154" y="851"/>
                  </a:lnTo>
                  <a:lnTo>
                    <a:pt x="4164" y="800"/>
                  </a:lnTo>
                  <a:lnTo>
                    <a:pt x="4175" y="748"/>
                  </a:lnTo>
                  <a:lnTo>
                    <a:pt x="4183" y="695"/>
                  </a:lnTo>
                  <a:lnTo>
                    <a:pt x="4192" y="643"/>
                  </a:lnTo>
                  <a:lnTo>
                    <a:pt x="4199" y="590"/>
                  </a:lnTo>
                  <a:lnTo>
                    <a:pt x="4206" y="537"/>
                  </a:lnTo>
                  <a:lnTo>
                    <a:pt x="4212" y="484"/>
                  </a:lnTo>
                  <a:lnTo>
                    <a:pt x="4218" y="431"/>
                  </a:lnTo>
                  <a:lnTo>
                    <a:pt x="4224" y="377"/>
                  </a:lnTo>
                  <a:lnTo>
                    <a:pt x="4229" y="324"/>
                  </a:lnTo>
                  <a:lnTo>
                    <a:pt x="4232" y="271"/>
                  </a:lnTo>
                  <a:lnTo>
                    <a:pt x="4235" y="217"/>
                  </a:lnTo>
                  <a:lnTo>
                    <a:pt x="4237" y="163"/>
                  </a:lnTo>
                  <a:lnTo>
                    <a:pt x="4239" y="109"/>
                  </a:lnTo>
                  <a:lnTo>
                    <a:pt x="4240" y="54"/>
                  </a:lnTo>
                  <a:lnTo>
                    <a:pt x="4241" y="0"/>
                  </a:lnTo>
                  <a:lnTo>
                    <a:pt x="4051" y="0"/>
                  </a:lnTo>
                  <a:lnTo>
                    <a:pt x="4051" y="51"/>
                  </a:lnTo>
                  <a:lnTo>
                    <a:pt x="4050" y="103"/>
                  </a:lnTo>
                  <a:lnTo>
                    <a:pt x="4048" y="155"/>
                  </a:lnTo>
                  <a:lnTo>
                    <a:pt x="4046" y="207"/>
                  </a:lnTo>
                  <a:lnTo>
                    <a:pt x="4043" y="258"/>
                  </a:lnTo>
                  <a:lnTo>
                    <a:pt x="4039" y="310"/>
                  </a:lnTo>
                  <a:lnTo>
                    <a:pt x="4035" y="361"/>
                  </a:lnTo>
                  <a:lnTo>
                    <a:pt x="4031" y="412"/>
                  </a:lnTo>
                  <a:lnTo>
                    <a:pt x="4025" y="463"/>
                  </a:lnTo>
                  <a:lnTo>
                    <a:pt x="4019" y="514"/>
                  </a:lnTo>
                  <a:lnTo>
                    <a:pt x="4012" y="565"/>
                  </a:lnTo>
                  <a:lnTo>
                    <a:pt x="4004" y="615"/>
                  </a:lnTo>
                  <a:lnTo>
                    <a:pt x="3996" y="665"/>
                  </a:lnTo>
                  <a:lnTo>
                    <a:pt x="3988" y="715"/>
                  </a:lnTo>
                  <a:lnTo>
                    <a:pt x="3979" y="765"/>
                  </a:lnTo>
                  <a:lnTo>
                    <a:pt x="3969" y="813"/>
                  </a:lnTo>
                  <a:lnTo>
                    <a:pt x="3959" y="863"/>
                  </a:lnTo>
                  <a:lnTo>
                    <a:pt x="3947" y="912"/>
                  </a:lnTo>
                  <a:lnTo>
                    <a:pt x="3936" y="961"/>
                  </a:lnTo>
                  <a:lnTo>
                    <a:pt x="3924" y="1009"/>
                  </a:lnTo>
                  <a:lnTo>
                    <a:pt x="3911" y="1058"/>
                  </a:lnTo>
                  <a:lnTo>
                    <a:pt x="3897" y="1106"/>
                  </a:lnTo>
                  <a:lnTo>
                    <a:pt x="3883" y="1154"/>
                  </a:lnTo>
                  <a:lnTo>
                    <a:pt x="3869" y="1202"/>
                  </a:lnTo>
                  <a:lnTo>
                    <a:pt x="3854" y="1248"/>
                  </a:lnTo>
                  <a:lnTo>
                    <a:pt x="3838" y="1295"/>
                  </a:lnTo>
                  <a:lnTo>
                    <a:pt x="3822" y="1342"/>
                  </a:lnTo>
                  <a:lnTo>
                    <a:pt x="3805" y="1389"/>
                  </a:lnTo>
                  <a:lnTo>
                    <a:pt x="3787" y="1436"/>
                  </a:lnTo>
                  <a:lnTo>
                    <a:pt x="3770" y="1482"/>
                  </a:lnTo>
                  <a:lnTo>
                    <a:pt x="3752" y="1528"/>
                  </a:lnTo>
                  <a:lnTo>
                    <a:pt x="3732" y="1573"/>
                  </a:lnTo>
                  <a:lnTo>
                    <a:pt x="3713" y="1618"/>
                  </a:lnTo>
                  <a:lnTo>
                    <a:pt x="3693" y="1663"/>
                  </a:lnTo>
                  <a:lnTo>
                    <a:pt x="3672" y="1708"/>
                  </a:lnTo>
                  <a:lnTo>
                    <a:pt x="3651" y="1753"/>
                  </a:lnTo>
                  <a:lnTo>
                    <a:pt x="3629" y="1796"/>
                  </a:lnTo>
                  <a:lnTo>
                    <a:pt x="3607" y="1840"/>
                  </a:lnTo>
                  <a:lnTo>
                    <a:pt x="3585" y="1884"/>
                  </a:lnTo>
                  <a:lnTo>
                    <a:pt x="3561" y="1927"/>
                  </a:lnTo>
                  <a:lnTo>
                    <a:pt x="3538" y="1970"/>
                  </a:lnTo>
                  <a:lnTo>
                    <a:pt x="3513" y="2012"/>
                  </a:lnTo>
                  <a:lnTo>
                    <a:pt x="3489" y="2054"/>
                  </a:lnTo>
                  <a:lnTo>
                    <a:pt x="3463" y="2096"/>
                  </a:lnTo>
                  <a:lnTo>
                    <a:pt x="3438" y="2138"/>
                  </a:lnTo>
                  <a:lnTo>
                    <a:pt x="3411" y="2179"/>
                  </a:lnTo>
                  <a:lnTo>
                    <a:pt x="3385" y="2220"/>
                  </a:lnTo>
                  <a:lnTo>
                    <a:pt x="3357" y="2261"/>
                  </a:lnTo>
                  <a:lnTo>
                    <a:pt x="3330" y="2301"/>
                  </a:lnTo>
                  <a:lnTo>
                    <a:pt x="3302" y="2340"/>
                  </a:lnTo>
                  <a:lnTo>
                    <a:pt x="3274" y="2381"/>
                  </a:lnTo>
                  <a:lnTo>
                    <a:pt x="3244" y="2420"/>
                  </a:lnTo>
                  <a:lnTo>
                    <a:pt x="3216" y="2459"/>
                  </a:lnTo>
                  <a:lnTo>
                    <a:pt x="3185" y="2497"/>
                  </a:lnTo>
                  <a:lnTo>
                    <a:pt x="3156" y="2535"/>
                  </a:lnTo>
                  <a:lnTo>
                    <a:pt x="3124" y="2573"/>
                  </a:lnTo>
                  <a:lnTo>
                    <a:pt x="3093" y="2610"/>
                  </a:lnTo>
                  <a:lnTo>
                    <a:pt x="3062" y="2647"/>
                  </a:lnTo>
                  <a:lnTo>
                    <a:pt x="3029" y="2684"/>
                  </a:lnTo>
                  <a:lnTo>
                    <a:pt x="2997" y="2719"/>
                  </a:lnTo>
                  <a:lnTo>
                    <a:pt x="2964" y="2756"/>
                  </a:lnTo>
                  <a:lnTo>
                    <a:pt x="2930" y="2791"/>
                  </a:lnTo>
                  <a:lnTo>
                    <a:pt x="2897" y="2826"/>
                  </a:lnTo>
                  <a:lnTo>
                    <a:pt x="2862" y="2861"/>
                  </a:lnTo>
                  <a:lnTo>
                    <a:pt x="2828" y="2895"/>
                  </a:lnTo>
                  <a:lnTo>
                    <a:pt x="2793" y="2928"/>
                  </a:lnTo>
                  <a:lnTo>
                    <a:pt x="2757" y="2962"/>
                  </a:lnTo>
                  <a:lnTo>
                    <a:pt x="2721" y="2995"/>
                  </a:lnTo>
                  <a:lnTo>
                    <a:pt x="2686" y="3027"/>
                  </a:lnTo>
                  <a:lnTo>
                    <a:pt x="2649" y="3060"/>
                  </a:lnTo>
                  <a:lnTo>
                    <a:pt x="2611" y="3091"/>
                  </a:lnTo>
                  <a:lnTo>
                    <a:pt x="2575" y="3123"/>
                  </a:lnTo>
                  <a:lnTo>
                    <a:pt x="2537" y="3153"/>
                  </a:lnTo>
                  <a:lnTo>
                    <a:pt x="2498" y="3184"/>
                  </a:lnTo>
                  <a:lnTo>
                    <a:pt x="2461" y="3213"/>
                  </a:lnTo>
                  <a:lnTo>
                    <a:pt x="2421" y="3243"/>
                  </a:lnTo>
                  <a:lnTo>
                    <a:pt x="2382" y="3271"/>
                  </a:lnTo>
                  <a:lnTo>
                    <a:pt x="2342" y="3300"/>
                  </a:lnTo>
                  <a:lnTo>
                    <a:pt x="2303" y="3329"/>
                  </a:lnTo>
                  <a:lnTo>
                    <a:pt x="2262" y="3356"/>
                  </a:lnTo>
                  <a:lnTo>
                    <a:pt x="2222" y="3384"/>
                  </a:lnTo>
                  <a:lnTo>
                    <a:pt x="2180" y="3410"/>
                  </a:lnTo>
                  <a:lnTo>
                    <a:pt x="2140" y="3435"/>
                  </a:lnTo>
                  <a:lnTo>
                    <a:pt x="2098" y="3462"/>
                  </a:lnTo>
                  <a:lnTo>
                    <a:pt x="2056" y="3486"/>
                  </a:lnTo>
                  <a:lnTo>
                    <a:pt x="2014" y="3512"/>
                  </a:lnTo>
                  <a:lnTo>
                    <a:pt x="1971" y="3535"/>
                  </a:lnTo>
                  <a:lnTo>
                    <a:pt x="1929" y="3560"/>
                  </a:lnTo>
                  <a:lnTo>
                    <a:pt x="1885" y="3582"/>
                  </a:lnTo>
                  <a:lnTo>
                    <a:pt x="1842" y="3606"/>
                  </a:lnTo>
                  <a:lnTo>
                    <a:pt x="1797" y="3627"/>
                  </a:lnTo>
                  <a:lnTo>
                    <a:pt x="1753" y="3648"/>
                  </a:lnTo>
                  <a:lnTo>
                    <a:pt x="1710" y="3670"/>
                  </a:lnTo>
                  <a:lnTo>
                    <a:pt x="1665" y="3690"/>
                  </a:lnTo>
                  <a:lnTo>
                    <a:pt x="1620" y="3711"/>
                  </a:lnTo>
                  <a:lnTo>
                    <a:pt x="1574" y="3730"/>
                  </a:lnTo>
                  <a:lnTo>
                    <a:pt x="1528" y="3749"/>
                  </a:lnTo>
                  <a:lnTo>
                    <a:pt x="1483" y="3768"/>
                  </a:lnTo>
                  <a:lnTo>
                    <a:pt x="1436" y="3786"/>
                  </a:lnTo>
                  <a:lnTo>
                    <a:pt x="1391" y="3803"/>
                  </a:lnTo>
                  <a:lnTo>
                    <a:pt x="1344" y="3820"/>
                  </a:lnTo>
                  <a:lnTo>
                    <a:pt x="1297" y="3836"/>
                  </a:lnTo>
                  <a:lnTo>
                    <a:pt x="1250" y="3851"/>
                  </a:lnTo>
                  <a:lnTo>
                    <a:pt x="1202" y="3866"/>
                  </a:lnTo>
                  <a:lnTo>
                    <a:pt x="1155" y="3882"/>
                  </a:lnTo>
                  <a:lnTo>
                    <a:pt x="1107" y="3895"/>
                  </a:lnTo>
                  <a:lnTo>
                    <a:pt x="1058" y="3908"/>
                  </a:lnTo>
                  <a:lnTo>
                    <a:pt x="1010" y="3921"/>
                  </a:lnTo>
                  <a:lnTo>
                    <a:pt x="962" y="3934"/>
                  </a:lnTo>
                  <a:lnTo>
                    <a:pt x="914" y="3945"/>
                  </a:lnTo>
                  <a:lnTo>
                    <a:pt x="864" y="3956"/>
                  </a:lnTo>
                  <a:lnTo>
                    <a:pt x="815" y="3967"/>
                  </a:lnTo>
                  <a:lnTo>
                    <a:pt x="765" y="3976"/>
                  </a:lnTo>
                  <a:lnTo>
                    <a:pt x="716" y="3986"/>
                  </a:lnTo>
                  <a:lnTo>
                    <a:pt x="666" y="3995"/>
                  </a:lnTo>
                  <a:lnTo>
                    <a:pt x="616" y="4002"/>
                  </a:lnTo>
                  <a:lnTo>
                    <a:pt x="565" y="4010"/>
                  </a:lnTo>
                  <a:lnTo>
                    <a:pt x="515" y="4017"/>
                  </a:lnTo>
                  <a:lnTo>
                    <a:pt x="464" y="4022"/>
                  </a:lnTo>
                  <a:lnTo>
                    <a:pt x="413" y="4028"/>
                  </a:lnTo>
                  <a:lnTo>
                    <a:pt x="362" y="4032"/>
                  </a:lnTo>
                  <a:lnTo>
                    <a:pt x="311" y="4038"/>
                  </a:lnTo>
                  <a:lnTo>
                    <a:pt x="259" y="4041"/>
                  </a:lnTo>
                  <a:lnTo>
                    <a:pt x="207" y="4044"/>
                  </a:lnTo>
                  <a:lnTo>
                    <a:pt x="156" y="4047"/>
                  </a:lnTo>
                  <a:lnTo>
                    <a:pt x="104" y="4048"/>
                  </a:lnTo>
                  <a:lnTo>
                    <a:pt x="53" y="4049"/>
                  </a:lnTo>
                  <a:lnTo>
                    <a:pt x="0" y="4049"/>
                  </a:lnTo>
                  <a:lnTo>
                    <a:pt x="0" y="4238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5" name="Freeform 118"/>
            <p:cNvSpPr>
              <a:spLocks/>
            </p:cNvSpPr>
            <p:nvPr/>
          </p:nvSpPr>
          <p:spPr bwMode="auto">
            <a:xfrm rot="15757115" flipH="1">
              <a:off x="4203" y="1819"/>
              <a:ext cx="211" cy="213"/>
            </a:xfrm>
            <a:custGeom>
              <a:avLst/>
              <a:gdLst>
                <a:gd name="T0" fmla="*/ 3 w 4241"/>
                <a:gd name="T1" fmla="*/ 163 h 4238"/>
                <a:gd name="T2" fmla="*/ 23 w 4241"/>
                <a:gd name="T3" fmla="*/ 431 h 4238"/>
                <a:gd name="T4" fmla="*/ 57 w 4241"/>
                <a:gd name="T5" fmla="*/ 695 h 4238"/>
                <a:gd name="T6" fmla="*/ 109 w 4241"/>
                <a:gd name="T7" fmla="*/ 954 h 4238"/>
                <a:gd name="T8" fmla="*/ 177 w 4241"/>
                <a:gd name="T9" fmla="*/ 1208 h 4238"/>
                <a:gd name="T10" fmla="*/ 258 w 4241"/>
                <a:gd name="T11" fmla="*/ 1454 h 4238"/>
                <a:gd name="T12" fmla="*/ 355 w 4241"/>
                <a:gd name="T13" fmla="*/ 1694 h 4238"/>
                <a:gd name="T14" fmla="*/ 466 w 4241"/>
                <a:gd name="T15" fmla="*/ 1926 h 4238"/>
                <a:gd name="T16" fmla="*/ 589 w 4241"/>
                <a:gd name="T17" fmla="*/ 2151 h 4238"/>
                <a:gd name="T18" fmla="*/ 726 w 4241"/>
                <a:gd name="T19" fmla="*/ 2367 h 4238"/>
                <a:gd name="T20" fmla="*/ 876 w 4241"/>
                <a:gd name="T21" fmla="*/ 2574 h 4238"/>
                <a:gd name="T22" fmla="*/ 1037 w 4241"/>
                <a:gd name="T23" fmla="*/ 2770 h 4238"/>
                <a:gd name="T24" fmla="*/ 1209 w 4241"/>
                <a:gd name="T25" fmla="*/ 2958 h 4238"/>
                <a:gd name="T26" fmla="*/ 1392 w 4241"/>
                <a:gd name="T27" fmla="*/ 3135 h 4238"/>
                <a:gd name="T28" fmla="*/ 1586 w 4241"/>
                <a:gd name="T29" fmla="*/ 3300 h 4238"/>
                <a:gd name="T30" fmla="*/ 1789 w 4241"/>
                <a:gd name="T31" fmla="*/ 3454 h 4238"/>
                <a:gd name="T32" fmla="*/ 2002 w 4241"/>
                <a:gd name="T33" fmla="*/ 3596 h 4238"/>
                <a:gd name="T34" fmla="*/ 2223 w 4241"/>
                <a:gd name="T35" fmla="*/ 3725 h 4238"/>
                <a:gd name="T36" fmla="*/ 2452 w 4241"/>
                <a:gd name="T37" fmla="*/ 3841 h 4238"/>
                <a:gd name="T38" fmla="*/ 2688 w 4241"/>
                <a:gd name="T39" fmla="*/ 3944 h 4238"/>
                <a:gd name="T40" fmla="*/ 2932 w 4241"/>
                <a:gd name="T41" fmla="*/ 4031 h 4238"/>
                <a:gd name="T42" fmla="*/ 3184 w 4241"/>
                <a:gd name="T43" fmla="*/ 4104 h 4238"/>
                <a:gd name="T44" fmla="*/ 3440 w 4241"/>
                <a:gd name="T45" fmla="*/ 4162 h 4238"/>
                <a:gd name="T46" fmla="*/ 3702 w 4241"/>
                <a:gd name="T47" fmla="*/ 4204 h 4238"/>
                <a:gd name="T48" fmla="*/ 3969 w 4241"/>
                <a:gd name="T49" fmla="*/ 4229 h 4238"/>
                <a:gd name="T50" fmla="*/ 4241 w 4241"/>
                <a:gd name="T51" fmla="*/ 4238 h 4238"/>
                <a:gd name="T52" fmla="*/ 4033 w 4241"/>
                <a:gd name="T53" fmla="*/ 4044 h 4238"/>
                <a:gd name="T54" fmla="*/ 3777 w 4241"/>
                <a:gd name="T55" fmla="*/ 4022 h 4238"/>
                <a:gd name="T56" fmla="*/ 3525 w 4241"/>
                <a:gd name="T57" fmla="*/ 3986 h 4238"/>
                <a:gd name="T58" fmla="*/ 3279 w 4241"/>
                <a:gd name="T59" fmla="*/ 3934 h 4238"/>
                <a:gd name="T60" fmla="*/ 3038 w 4241"/>
                <a:gd name="T61" fmla="*/ 3866 h 4238"/>
                <a:gd name="T62" fmla="*/ 2804 w 4241"/>
                <a:gd name="T63" fmla="*/ 3786 h 4238"/>
                <a:gd name="T64" fmla="*/ 2576 w 4241"/>
                <a:gd name="T65" fmla="*/ 3690 h 4238"/>
                <a:gd name="T66" fmla="*/ 2355 w 4241"/>
                <a:gd name="T67" fmla="*/ 3582 h 4238"/>
                <a:gd name="T68" fmla="*/ 2143 w 4241"/>
                <a:gd name="T69" fmla="*/ 3462 h 4238"/>
                <a:gd name="T70" fmla="*/ 1937 w 4241"/>
                <a:gd name="T71" fmla="*/ 3329 h 4238"/>
                <a:gd name="T72" fmla="*/ 1742 w 4241"/>
                <a:gd name="T73" fmla="*/ 3184 h 4238"/>
                <a:gd name="T74" fmla="*/ 1555 w 4241"/>
                <a:gd name="T75" fmla="*/ 3027 h 4238"/>
                <a:gd name="T76" fmla="*/ 1379 w 4241"/>
                <a:gd name="T77" fmla="*/ 2861 h 4238"/>
                <a:gd name="T78" fmla="*/ 1212 w 4241"/>
                <a:gd name="T79" fmla="*/ 2684 h 4238"/>
                <a:gd name="T80" fmla="*/ 1055 w 4241"/>
                <a:gd name="T81" fmla="*/ 2497 h 4238"/>
                <a:gd name="T82" fmla="*/ 910 w 4241"/>
                <a:gd name="T83" fmla="*/ 2302 h 4238"/>
                <a:gd name="T84" fmla="*/ 777 w 4241"/>
                <a:gd name="T85" fmla="*/ 2096 h 4238"/>
                <a:gd name="T86" fmla="*/ 656 w 4241"/>
                <a:gd name="T87" fmla="*/ 1884 h 4238"/>
                <a:gd name="T88" fmla="*/ 548 w 4241"/>
                <a:gd name="T89" fmla="*/ 1663 h 4238"/>
                <a:gd name="T90" fmla="*/ 454 w 4241"/>
                <a:gd name="T91" fmla="*/ 1436 h 4238"/>
                <a:gd name="T92" fmla="*/ 372 w 4241"/>
                <a:gd name="T93" fmla="*/ 1202 h 4238"/>
                <a:gd name="T94" fmla="*/ 305 w 4241"/>
                <a:gd name="T95" fmla="*/ 961 h 4238"/>
                <a:gd name="T96" fmla="*/ 253 w 4241"/>
                <a:gd name="T97" fmla="*/ 715 h 4238"/>
                <a:gd name="T98" fmla="*/ 216 w 4241"/>
                <a:gd name="T99" fmla="*/ 463 h 4238"/>
                <a:gd name="T100" fmla="*/ 195 w 4241"/>
                <a:gd name="T101" fmla="*/ 207 h 4238"/>
                <a:gd name="T102" fmla="*/ 190 w 4241"/>
                <a:gd name="T103" fmla="*/ 0 h 42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41" h="4238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2" y="109"/>
                  </a:lnTo>
                  <a:lnTo>
                    <a:pt x="3" y="163"/>
                  </a:lnTo>
                  <a:lnTo>
                    <a:pt x="6" y="217"/>
                  </a:lnTo>
                  <a:lnTo>
                    <a:pt x="9" y="271"/>
                  </a:lnTo>
                  <a:lnTo>
                    <a:pt x="12" y="324"/>
                  </a:lnTo>
                  <a:lnTo>
                    <a:pt x="17" y="377"/>
                  </a:lnTo>
                  <a:lnTo>
                    <a:pt x="23" y="431"/>
                  </a:lnTo>
                  <a:lnTo>
                    <a:pt x="28" y="484"/>
                  </a:lnTo>
                  <a:lnTo>
                    <a:pt x="35" y="537"/>
                  </a:lnTo>
                  <a:lnTo>
                    <a:pt x="42" y="590"/>
                  </a:lnTo>
                  <a:lnTo>
                    <a:pt x="49" y="643"/>
                  </a:lnTo>
                  <a:lnTo>
                    <a:pt x="57" y="695"/>
                  </a:lnTo>
                  <a:lnTo>
                    <a:pt x="66" y="748"/>
                  </a:lnTo>
                  <a:lnTo>
                    <a:pt x="77" y="800"/>
                  </a:lnTo>
                  <a:lnTo>
                    <a:pt x="87" y="851"/>
                  </a:lnTo>
                  <a:lnTo>
                    <a:pt x="97" y="903"/>
                  </a:lnTo>
                  <a:lnTo>
                    <a:pt x="109" y="954"/>
                  </a:lnTo>
                  <a:lnTo>
                    <a:pt x="121" y="1005"/>
                  </a:lnTo>
                  <a:lnTo>
                    <a:pt x="135" y="1056"/>
                  </a:lnTo>
                  <a:lnTo>
                    <a:pt x="147" y="1107"/>
                  </a:lnTo>
                  <a:lnTo>
                    <a:pt x="161" y="1158"/>
                  </a:lnTo>
                  <a:lnTo>
                    <a:pt x="177" y="1208"/>
                  </a:lnTo>
                  <a:lnTo>
                    <a:pt x="192" y="1258"/>
                  </a:lnTo>
                  <a:lnTo>
                    <a:pt x="207" y="1307"/>
                  </a:lnTo>
                  <a:lnTo>
                    <a:pt x="223" y="1356"/>
                  </a:lnTo>
                  <a:lnTo>
                    <a:pt x="241" y="1405"/>
                  </a:lnTo>
                  <a:lnTo>
                    <a:pt x="258" y="1454"/>
                  </a:lnTo>
                  <a:lnTo>
                    <a:pt x="276" y="1503"/>
                  </a:lnTo>
                  <a:lnTo>
                    <a:pt x="295" y="1551"/>
                  </a:lnTo>
                  <a:lnTo>
                    <a:pt x="315" y="1599"/>
                  </a:lnTo>
                  <a:lnTo>
                    <a:pt x="334" y="1647"/>
                  </a:lnTo>
                  <a:lnTo>
                    <a:pt x="355" y="1694"/>
                  </a:lnTo>
                  <a:lnTo>
                    <a:pt x="376" y="1740"/>
                  </a:lnTo>
                  <a:lnTo>
                    <a:pt x="398" y="1787"/>
                  </a:lnTo>
                  <a:lnTo>
                    <a:pt x="420" y="1834"/>
                  </a:lnTo>
                  <a:lnTo>
                    <a:pt x="442" y="1881"/>
                  </a:lnTo>
                  <a:lnTo>
                    <a:pt x="466" y="1926"/>
                  </a:lnTo>
                  <a:lnTo>
                    <a:pt x="489" y="1972"/>
                  </a:lnTo>
                  <a:lnTo>
                    <a:pt x="514" y="2018"/>
                  </a:lnTo>
                  <a:lnTo>
                    <a:pt x="538" y="2062"/>
                  </a:lnTo>
                  <a:lnTo>
                    <a:pt x="564" y="2106"/>
                  </a:lnTo>
                  <a:lnTo>
                    <a:pt x="589" y="2151"/>
                  </a:lnTo>
                  <a:lnTo>
                    <a:pt x="616" y="2195"/>
                  </a:lnTo>
                  <a:lnTo>
                    <a:pt x="642" y="2238"/>
                  </a:lnTo>
                  <a:lnTo>
                    <a:pt x="670" y="2281"/>
                  </a:lnTo>
                  <a:lnTo>
                    <a:pt x="698" y="2324"/>
                  </a:lnTo>
                  <a:lnTo>
                    <a:pt x="726" y="2367"/>
                  </a:lnTo>
                  <a:lnTo>
                    <a:pt x="755" y="2409"/>
                  </a:lnTo>
                  <a:lnTo>
                    <a:pt x="785" y="2450"/>
                  </a:lnTo>
                  <a:lnTo>
                    <a:pt x="814" y="2491"/>
                  </a:lnTo>
                  <a:lnTo>
                    <a:pt x="845" y="2533"/>
                  </a:lnTo>
                  <a:lnTo>
                    <a:pt x="876" y="2574"/>
                  </a:lnTo>
                  <a:lnTo>
                    <a:pt x="907" y="2613"/>
                  </a:lnTo>
                  <a:lnTo>
                    <a:pt x="939" y="2653"/>
                  </a:lnTo>
                  <a:lnTo>
                    <a:pt x="970" y="2693"/>
                  </a:lnTo>
                  <a:lnTo>
                    <a:pt x="1003" y="2733"/>
                  </a:lnTo>
                  <a:lnTo>
                    <a:pt x="1037" y="2770"/>
                  </a:lnTo>
                  <a:lnTo>
                    <a:pt x="1070" y="2809"/>
                  </a:lnTo>
                  <a:lnTo>
                    <a:pt x="1104" y="2847"/>
                  </a:lnTo>
                  <a:lnTo>
                    <a:pt x="1138" y="2884"/>
                  </a:lnTo>
                  <a:lnTo>
                    <a:pt x="1173" y="2921"/>
                  </a:lnTo>
                  <a:lnTo>
                    <a:pt x="1209" y="2958"/>
                  </a:lnTo>
                  <a:lnTo>
                    <a:pt x="1244" y="2994"/>
                  </a:lnTo>
                  <a:lnTo>
                    <a:pt x="1281" y="3030"/>
                  </a:lnTo>
                  <a:lnTo>
                    <a:pt x="1318" y="3066"/>
                  </a:lnTo>
                  <a:lnTo>
                    <a:pt x="1355" y="3100"/>
                  </a:lnTo>
                  <a:lnTo>
                    <a:pt x="1392" y="3135"/>
                  </a:lnTo>
                  <a:lnTo>
                    <a:pt x="1430" y="3169"/>
                  </a:lnTo>
                  <a:lnTo>
                    <a:pt x="1469" y="3202"/>
                  </a:lnTo>
                  <a:lnTo>
                    <a:pt x="1507" y="3236"/>
                  </a:lnTo>
                  <a:lnTo>
                    <a:pt x="1546" y="3268"/>
                  </a:lnTo>
                  <a:lnTo>
                    <a:pt x="1586" y="3300"/>
                  </a:lnTo>
                  <a:lnTo>
                    <a:pt x="1626" y="3333"/>
                  </a:lnTo>
                  <a:lnTo>
                    <a:pt x="1665" y="3363"/>
                  </a:lnTo>
                  <a:lnTo>
                    <a:pt x="1706" y="3394"/>
                  </a:lnTo>
                  <a:lnTo>
                    <a:pt x="1748" y="3424"/>
                  </a:lnTo>
                  <a:lnTo>
                    <a:pt x="1789" y="3454"/>
                  </a:lnTo>
                  <a:lnTo>
                    <a:pt x="1830" y="3483"/>
                  </a:lnTo>
                  <a:lnTo>
                    <a:pt x="1872" y="3513"/>
                  </a:lnTo>
                  <a:lnTo>
                    <a:pt x="1915" y="3540"/>
                  </a:lnTo>
                  <a:lnTo>
                    <a:pt x="1958" y="3569"/>
                  </a:lnTo>
                  <a:lnTo>
                    <a:pt x="2002" y="3596"/>
                  </a:lnTo>
                  <a:lnTo>
                    <a:pt x="2044" y="3623"/>
                  </a:lnTo>
                  <a:lnTo>
                    <a:pt x="2088" y="3649"/>
                  </a:lnTo>
                  <a:lnTo>
                    <a:pt x="2133" y="3675"/>
                  </a:lnTo>
                  <a:lnTo>
                    <a:pt x="2177" y="3700"/>
                  </a:lnTo>
                  <a:lnTo>
                    <a:pt x="2223" y="3725"/>
                  </a:lnTo>
                  <a:lnTo>
                    <a:pt x="2268" y="3749"/>
                  </a:lnTo>
                  <a:lnTo>
                    <a:pt x="2313" y="3773"/>
                  </a:lnTo>
                  <a:lnTo>
                    <a:pt x="2358" y="3796"/>
                  </a:lnTo>
                  <a:lnTo>
                    <a:pt x="2405" y="3819"/>
                  </a:lnTo>
                  <a:lnTo>
                    <a:pt x="2452" y="3841"/>
                  </a:lnTo>
                  <a:lnTo>
                    <a:pt x="2499" y="3862"/>
                  </a:lnTo>
                  <a:lnTo>
                    <a:pt x="2546" y="3884"/>
                  </a:lnTo>
                  <a:lnTo>
                    <a:pt x="2593" y="3904"/>
                  </a:lnTo>
                  <a:lnTo>
                    <a:pt x="2641" y="3923"/>
                  </a:lnTo>
                  <a:lnTo>
                    <a:pt x="2688" y="3944"/>
                  </a:lnTo>
                  <a:lnTo>
                    <a:pt x="2736" y="3962"/>
                  </a:lnTo>
                  <a:lnTo>
                    <a:pt x="2785" y="3980"/>
                  </a:lnTo>
                  <a:lnTo>
                    <a:pt x="2834" y="3998"/>
                  </a:lnTo>
                  <a:lnTo>
                    <a:pt x="2883" y="4015"/>
                  </a:lnTo>
                  <a:lnTo>
                    <a:pt x="2932" y="4031"/>
                  </a:lnTo>
                  <a:lnTo>
                    <a:pt x="2982" y="4047"/>
                  </a:lnTo>
                  <a:lnTo>
                    <a:pt x="3032" y="4062"/>
                  </a:lnTo>
                  <a:lnTo>
                    <a:pt x="3082" y="4077"/>
                  </a:lnTo>
                  <a:lnTo>
                    <a:pt x="3133" y="4092"/>
                  </a:lnTo>
                  <a:lnTo>
                    <a:pt x="3184" y="4104"/>
                  </a:lnTo>
                  <a:lnTo>
                    <a:pt x="3235" y="4117"/>
                  </a:lnTo>
                  <a:lnTo>
                    <a:pt x="3286" y="4129"/>
                  </a:lnTo>
                  <a:lnTo>
                    <a:pt x="3337" y="4141"/>
                  </a:lnTo>
                  <a:lnTo>
                    <a:pt x="3389" y="4152"/>
                  </a:lnTo>
                  <a:lnTo>
                    <a:pt x="3440" y="4162"/>
                  </a:lnTo>
                  <a:lnTo>
                    <a:pt x="3492" y="4172"/>
                  </a:lnTo>
                  <a:lnTo>
                    <a:pt x="3545" y="4181"/>
                  </a:lnTo>
                  <a:lnTo>
                    <a:pt x="3596" y="4189"/>
                  </a:lnTo>
                  <a:lnTo>
                    <a:pt x="3649" y="4196"/>
                  </a:lnTo>
                  <a:lnTo>
                    <a:pt x="3702" y="4204"/>
                  </a:lnTo>
                  <a:lnTo>
                    <a:pt x="3755" y="4211"/>
                  </a:lnTo>
                  <a:lnTo>
                    <a:pt x="3808" y="4216"/>
                  </a:lnTo>
                  <a:lnTo>
                    <a:pt x="3862" y="4222"/>
                  </a:lnTo>
                  <a:lnTo>
                    <a:pt x="3915" y="4226"/>
                  </a:lnTo>
                  <a:lnTo>
                    <a:pt x="3969" y="4229"/>
                  </a:lnTo>
                  <a:lnTo>
                    <a:pt x="4023" y="4232"/>
                  </a:lnTo>
                  <a:lnTo>
                    <a:pt x="4077" y="4235"/>
                  </a:lnTo>
                  <a:lnTo>
                    <a:pt x="4131" y="4236"/>
                  </a:lnTo>
                  <a:lnTo>
                    <a:pt x="4187" y="4238"/>
                  </a:lnTo>
                  <a:lnTo>
                    <a:pt x="4241" y="4238"/>
                  </a:lnTo>
                  <a:lnTo>
                    <a:pt x="4241" y="4049"/>
                  </a:lnTo>
                  <a:lnTo>
                    <a:pt x="4189" y="4049"/>
                  </a:lnTo>
                  <a:lnTo>
                    <a:pt x="4137" y="4048"/>
                  </a:lnTo>
                  <a:lnTo>
                    <a:pt x="4085" y="4047"/>
                  </a:lnTo>
                  <a:lnTo>
                    <a:pt x="4033" y="4044"/>
                  </a:lnTo>
                  <a:lnTo>
                    <a:pt x="3982" y="4041"/>
                  </a:lnTo>
                  <a:lnTo>
                    <a:pt x="3930" y="4038"/>
                  </a:lnTo>
                  <a:lnTo>
                    <a:pt x="3879" y="4032"/>
                  </a:lnTo>
                  <a:lnTo>
                    <a:pt x="3828" y="4028"/>
                  </a:lnTo>
                  <a:lnTo>
                    <a:pt x="3777" y="4022"/>
                  </a:lnTo>
                  <a:lnTo>
                    <a:pt x="3726" y="4017"/>
                  </a:lnTo>
                  <a:lnTo>
                    <a:pt x="3675" y="4010"/>
                  </a:lnTo>
                  <a:lnTo>
                    <a:pt x="3625" y="4002"/>
                  </a:lnTo>
                  <a:lnTo>
                    <a:pt x="3575" y="3995"/>
                  </a:lnTo>
                  <a:lnTo>
                    <a:pt x="3525" y="3986"/>
                  </a:lnTo>
                  <a:lnTo>
                    <a:pt x="3475" y="3976"/>
                  </a:lnTo>
                  <a:lnTo>
                    <a:pt x="3426" y="3967"/>
                  </a:lnTo>
                  <a:lnTo>
                    <a:pt x="3376" y="3956"/>
                  </a:lnTo>
                  <a:lnTo>
                    <a:pt x="3327" y="3945"/>
                  </a:lnTo>
                  <a:lnTo>
                    <a:pt x="3279" y="3934"/>
                  </a:lnTo>
                  <a:lnTo>
                    <a:pt x="3230" y="3921"/>
                  </a:lnTo>
                  <a:lnTo>
                    <a:pt x="3182" y="3908"/>
                  </a:lnTo>
                  <a:lnTo>
                    <a:pt x="3134" y="3895"/>
                  </a:lnTo>
                  <a:lnTo>
                    <a:pt x="3086" y="3882"/>
                  </a:lnTo>
                  <a:lnTo>
                    <a:pt x="3038" y="3866"/>
                  </a:lnTo>
                  <a:lnTo>
                    <a:pt x="2991" y="3851"/>
                  </a:lnTo>
                  <a:lnTo>
                    <a:pt x="2944" y="3836"/>
                  </a:lnTo>
                  <a:lnTo>
                    <a:pt x="2897" y="3820"/>
                  </a:lnTo>
                  <a:lnTo>
                    <a:pt x="2851" y="3803"/>
                  </a:lnTo>
                  <a:lnTo>
                    <a:pt x="2804" y="3786"/>
                  </a:lnTo>
                  <a:lnTo>
                    <a:pt x="2758" y="3768"/>
                  </a:lnTo>
                  <a:lnTo>
                    <a:pt x="2712" y="3749"/>
                  </a:lnTo>
                  <a:lnTo>
                    <a:pt x="2666" y="3730"/>
                  </a:lnTo>
                  <a:lnTo>
                    <a:pt x="2621" y="3711"/>
                  </a:lnTo>
                  <a:lnTo>
                    <a:pt x="2576" y="3690"/>
                  </a:lnTo>
                  <a:lnTo>
                    <a:pt x="2532" y="3670"/>
                  </a:lnTo>
                  <a:lnTo>
                    <a:pt x="2487" y="3648"/>
                  </a:lnTo>
                  <a:lnTo>
                    <a:pt x="2443" y="3627"/>
                  </a:lnTo>
                  <a:lnTo>
                    <a:pt x="2399" y="3606"/>
                  </a:lnTo>
                  <a:lnTo>
                    <a:pt x="2355" y="3582"/>
                  </a:lnTo>
                  <a:lnTo>
                    <a:pt x="2312" y="3560"/>
                  </a:lnTo>
                  <a:lnTo>
                    <a:pt x="2270" y="3535"/>
                  </a:lnTo>
                  <a:lnTo>
                    <a:pt x="2227" y="3512"/>
                  </a:lnTo>
                  <a:lnTo>
                    <a:pt x="2185" y="3486"/>
                  </a:lnTo>
                  <a:lnTo>
                    <a:pt x="2143" y="3462"/>
                  </a:lnTo>
                  <a:lnTo>
                    <a:pt x="2102" y="3435"/>
                  </a:lnTo>
                  <a:lnTo>
                    <a:pt x="2060" y="3410"/>
                  </a:lnTo>
                  <a:lnTo>
                    <a:pt x="2019" y="3384"/>
                  </a:lnTo>
                  <a:lnTo>
                    <a:pt x="1978" y="3356"/>
                  </a:lnTo>
                  <a:lnTo>
                    <a:pt x="1937" y="3329"/>
                  </a:lnTo>
                  <a:lnTo>
                    <a:pt x="1899" y="3300"/>
                  </a:lnTo>
                  <a:lnTo>
                    <a:pt x="1859" y="3271"/>
                  </a:lnTo>
                  <a:lnTo>
                    <a:pt x="1819" y="3243"/>
                  </a:lnTo>
                  <a:lnTo>
                    <a:pt x="1781" y="3213"/>
                  </a:lnTo>
                  <a:lnTo>
                    <a:pt x="1742" y="3184"/>
                  </a:lnTo>
                  <a:lnTo>
                    <a:pt x="1704" y="3153"/>
                  </a:lnTo>
                  <a:lnTo>
                    <a:pt x="1666" y="3123"/>
                  </a:lnTo>
                  <a:lnTo>
                    <a:pt x="1629" y="3091"/>
                  </a:lnTo>
                  <a:lnTo>
                    <a:pt x="1592" y="3060"/>
                  </a:lnTo>
                  <a:lnTo>
                    <a:pt x="1555" y="3027"/>
                  </a:lnTo>
                  <a:lnTo>
                    <a:pt x="1520" y="2995"/>
                  </a:lnTo>
                  <a:lnTo>
                    <a:pt x="1483" y="2962"/>
                  </a:lnTo>
                  <a:lnTo>
                    <a:pt x="1448" y="2928"/>
                  </a:lnTo>
                  <a:lnTo>
                    <a:pt x="1413" y="2895"/>
                  </a:lnTo>
                  <a:lnTo>
                    <a:pt x="1379" y="2861"/>
                  </a:lnTo>
                  <a:lnTo>
                    <a:pt x="1344" y="2826"/>
                  </a:lnTo>
                  <a:lnTo>
                    <a:pt x="1311" y="2791"/>
                  </a:lnTo>
                  <a:lnTo>
                    <a:pt x="1277" y="2756"/>
                  </a:lnTo>
                  <a:lnTo>
                    <a:pt x="1244" y="2719"/>
                  </a:lnTo>
                  <a:lnTo>
                    <a:pt x="1212" y="2684"/>
                  </a:lnTo>
                  <a:lnTo>
                    <a:pt x="1179" y="2647"/>
                  </a:lnTo>
                  <a:lnTo>
                    <a:pt x="1148" y="2610"/>
                  </a:lnTo>
                  <a:lnTo>
                    <a:pt x="1116" y="2573"/>
                  </a:lnTo>
                  <a:lnTo>
                    <a:pt x="1086" y="2535"/>
                  </a:lnTo>
                  <a:lnTo>
                    <a:pt x="1055" y="2497"/>
                  </a:lnTo>
                  <a:lnTo>
                    <a:pt x="1025" y="2459"/>
                  </a:lnTo>
                  <a:lnTo>
                    <a:pt x="996" y="2420"/>
                  </a:lnTo>
                  <a:lnTo>
                    <a:pt x="967" y="2381"/>
                  </a:lnTo>
                  <a:lnTo>
                    <a:pt x="939" y="2340"/>
                  </a:lnTo>
                  <a:lnTo>
                    <a:pt x="910" y="2302"/>
                  </a:lnTo>
                  <a:lnTo>
                    <a:pt x="883" y="2261"/>
                  </a:lnTo>
                  <a:lnTo>
                    <a:pt x="855" y="2220"/>
                  </a:lnTo>
                  <a:lnTo>
                    <a:pt x="829" y="2179"/>
                  </a:lnTo>
                  <a:lnTo>
                    <a:pt x="803" y="2138"/>
                  </a:lnTo>
                  <a:lnTo>
                    <a:pt x="777" y="2096"/>
                  </a:lnTo>
                  <a:lnTo>
                    <a:pt x="752" y="2054"/>
                  </a:lnTo>
                  <a:lnTo>
                    <a:pt x="727" y="2012"/>
                  </a:lnTo>
                  <a:lnTo>
                    <a:pt x="703" y="1970"/>
                  </a:lnTo>
                  <a:lnTo>
                    <a:pt x="679" y="1927"/>
                  </a:lnTo>
                  <a:lnTo>
                    <a:pt x="656" y="1884"/>
                  </a:lnTo>
                  <a:lnTo>
                    <a:pt x="633" y="1840"/>
                  </a:lnTo>
                  <a:lnTo>
                    <a:pt x="612" y="1796"/>
                  </a:lnTo>
                  <a:lnTo>
                    <a:pt x="590" y="1753"/>
                  </a:lnTo>
                  <a:lnTo>
                    <a:pt x="569" y="1708"/>
                  </a:lnTo>
                  <a:lnTo>
                    <a:pt x="548" y="1663"/>
                  </a:lnTo>
                  <a:lnTo>
                    <a:pt x="528" y="1618"/>
                  </a:lnTo>
                  <a:lnTo>
                    <a:pt x="509" y="1573"/>
                  </a:lnTo>
                  <a:lnTo>
                    <a:pt x="489" y="1528"/>
                  </a:lnTo>
                  <a:lnTo>
                    <a:pt x="471" y="1482"/>
                  </a:lnTo>
                  <a:lnTo>
                    <a:pt x="454" y="1436"/>
                  </a:lnTo>
                  <a:lnTo>
                    <a:pt x="436" y="1389"/>
                  </a:lnTo>
                  <a:lnTo>
                    <a:pt x="419" y="1342"/>
                  </a:lnTo>
                  <a:lnTo>
                    <a:pt x="403" y="1295"/>
                  </a:lnTo>
                  <a:lnTo>
                    <a:pt x="387" y="1248"/>
                  </a:lnTo>
                  <a:lnTo>
                    <a:pt x="372" y="1202"/>
                  </a:lnTo>
                  <a:lnTo>
                    <a:pt x="358" y="1154"/>
                  </a:lnTo>
                  <a:lnTo>
                    <a:pt x="344" y="1106"/>
                  </a:lnTo>
                  <a:lnTo>
                    <a:pt x="330" y="1058"/>
                  </a:lnTo>
                  <a:lnTo>
                    <a:pt x="317" y="1009"/>
                  </a:lnTo>
                  <a:lnTo>
                    <a:pt x="305" y="961"/>
                  </a:lnTo>
                  <a:lnTo>
                    <a:pt x="294" y="912"/>
                  </a:lnTo>
                  <a:lnTo>
                    <a:pt x="282" y="863"/>
                  </a:lnTo>
                  <a:lnTo>
                    <a:pt x="272" y="813"/>
                  </a:lnTo>
                  <a:lnTo>
                    <a:pt x="262" y="765"/>
                  </a:lnTo>
                  <a:lnTo>
                    <a:pt x="253" y="715"/>
                  </a:lnTo>
                  <a:lnTo>
                    <a:pt x="244" y="665"/>
                  </a:lnTo>
                  <a:lnTo>
                    <a:pt x="237" y="615"/>
                  </a:lnTo>
                  <a:lnTo>
                    <a:pt x="228" y="565"/>
                  </a:lnTo>
                  <a:lnTo>
                    <a:pt x="221" y="514"/>
                  </a:lnTo>
                  <a:lnTo>
                    <a:pt x="216" y="463"/>
                  </a:lnTo>
                  <a:lnTo>
                    <a:pt x="210" y="412"/>
                  </a:lnTo>
                  <a:lnTo>
                    <a:pt x="206" y="361"/>
                  </a:lnTo>
                  <a:lnTo>
                    <a:pt x="201" y="310"/>
                  </a:lnTo>
                  <a:lnTo>
                    <a:pt x="198" y="258"/>
                  </a:lnTo>
                  <a:lnTo>
                    <a:pt x="195" y="207"/>
                  </a:lnTo>
                  <a:lnTo>
                    <a:pt x="192" y="155"/>
                  </a:lnTo>
                  <a:lnTo>
                    <a:pt x="191" y="103"/>
                  </a:lnTo>
                  <a:lnTo>
                    <a:pt x="190" y="51"/>
                  </a:lnTo>
                  <a:lnTo>
                    <a:pt x="1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6" name="Freeform 119"/>
            <p:cNvSpPr>
              <a:spLocks/>
            </p:cNvSpPr>
            <p:nvPr/>
          </p:nvSpPr>
          <p:spPr bwMode="auto">
            <a:xfrm rot="15757115" flipH="1">
              <a:off x="3996" y="1852"/>
              <a:ext cx="211" cy="211"/>
            </a:xfrm>
            <a:custGeom>
              <a:avLst/>
              <a:gdLst>
                <a:gd name="T0" fmla="*/ 4077 w 4241"/>
                <a:gd name="T1" fmla="*/ 3 h 4240"/>
                <a:gd name="T2" fmla="*/ 3808 w 4241"/>
                <a:gd name="T3" fmla="*/ 22 h 4240"/>
                <a:gd name="T4" fmla="*/ 3545 w 4241"/>
                <a:gd name="T5" fmla="*/ 58 h 4240"/>
                <a:gd name="T6" fmla="*/ 3286 w 4241"/>
                <a:gd name="T7" fmla="*/ 109 h 4240"/>
                <a:gd name="T8" fmla="*/ 3032 w 4241"/>
                <a:gd name="T9" fmla="*/ 176 h 4240"/>
                <a:gd name="T10" fmla="*/ 2785 w 4241"/>
                <a:gd name="T11" fmla="*/ 258 h 4240"/>
                <a:gd name="T12" fmla="*/ 2546 w 4241"/>
                <a:gd name="T13" fmla="*/ 354 h 4240"/>
                <a:gd name="T14" fmla="*/ 2313 w 4241"/>
                <a:gd name="T15" fmla="*/ 465 h 4240"/>
                <a:gd name="T16" fmla="*/ 2088 w 4241"/>
                <a:gd name="T17" fmla="*/ 589 h 4240"/>
                <a:gd name="T18" fmla="*/ 1872 w 4241"/>
                <a:gd name="T19" fmla="*/ 725 h 4240"/>
                <a:gd name="T20" fmla="*/ 1665 w 4241"/>
                <a:gd name="T21" fmla="*/ 875 h 4240"/>
                <a:gd name="T22" fmla="*/ 1469 w 4241"/>
                <a:gd name="T23" fmla="*/ 1036 h 4240"/>
                <a:gd name="T24" fmla="*/ 1281 w 4241"/>
                <a:gd name="T25" fmla="*/ 1208 h 4240"/>
                <a:gd name="T26" fmla="*/ 1104 w 4241"/>
                <a:gd name="T27" fmla="*/ 1391 h 4240"/>
                <a:gd name="T28" fmla="*/ 939 w 4241"/>
                <a:gd name="T29" fmla="*/ 1585 h 4240"/>
                <a:gd name="T30" fmla="*/ 785 w 4241"/>
                <a:gd name="T31" fmla="*/ 1788 h 4240"/>
                <a:gd name="T32" fmla="*/ 642 w 4241"/>
                <a:gd name="T33" fmla="*/ 2001 h 4240"/>
                <a:gd name="T34" fmla="*/ 514 w 4241"/>
                <a:gd name="T35" fmla="*/ 2222 h 4240"/>
                <a:gd name="T36" fmla="*/ 398 w 4241"/>
                <a:gd name="T37" fmla="*/ 2451 h 4240"/>
                <a:gd name="T38" fmla="*/ 295 w 4241"/>
                <a:gd name="T39" fmla="*/ 2687 h 4240"/>
                <a:gd name="T40" fmla="*/ 207 w 4241"/>
                <a:gd name="T41" fmla="*/ 2932 h 4240"/>
                <a:gd name="T42" fmla="*/ 135 w 4241"/>
                <a:gd name="T43" fmla="*/ 3182 h 4240"/>
                <a:gd name="T44" fmla="*/ 77 w 4241"/>
                <a:gd name="T45" fmla="*/ 3439 h 4240"/>
                <a:gd name="T46" fmla="*/ 35 w 4241"/>
                <a:gd name="T47" fmla="*/ 3701 h 4240"/>
                <a:gd name="T48" fmla="*/ 9 w 4241"/>
                <a:gd name="T49" fmla="*/ 3968 h 4240"/>
                <a:gd name="T50" fmla="*/ 0 w 4241"/>
                <a:gd name="T51" fmla="*/ 4240 h 4240"/>
                <a:gd name="T52" fmla="*/ 195 w 4241"/>
                <a:gd name="T53" fmla="*/ 4031 h 4240"/>
                <a:gd name="T54" fmla="*/ 216 w 4241"/>
                <a:gd name="T55" fmla="*/ 3775 h 4240"/>
                <a:gd name="T56" fmla="*/ 253 w 4241"/>
                <a:gd name="T57" fmla="*/ 3523 h 4240"/>
                <a:gd name="T58" fmla="*/ 305 w 4241"/>
                <a:gd name="T59" fmla="*/ 3277 h 4240"/>
                <a:gd name="T60" fmla="*/ 372 w 4241"/>
                <a:gd name="T61" fmla="*/ 3038 h 4240"/>
                <a:gd name="T62" fmla="*/ 454 w 4241"/>
                <a:gd name="T63" fmla="*/ 2803 h 4240"/>
                <a:gd name="T64" fmla="*/ 548 w 4241"/>
                <a:gd name="T65" fmla="*/ 2575 h 4240"/>
                <a:gd name="T66" fmla="*/ 656 w 4241"/>
                <a:gd name="T67" fmla="*/ 2355 h 4240"/>
                <a:gd name="T68" fmla="*/ 777 w 4241"/>
                <a:gd name="T69" fmla="*/ 2142 h 4240"/>
                <a:gd name="T70" fmla="*/ 910 w 4241"/>
                <a:gd name="T71" fmla="*/ 1937 h 4240"/>
                <a:gd name="T72" fmla="*/ 1055 w 4241"/>
                <a:gd name="T73" fmla="*/ 1742 h 4240"/>
                <a:gd name="T74" fmla="*/ 1212 w 4241"/>
                <a:gd name="T75" fmla="*/ 1554 h 4240"/>
                <a:gd name="T76" fmla="*/ 1379 w 4241"/>
                <a:gd name="T77" fmla="*/ 1378 h 4240"/>
                <a:gd name="T78" fmla="*/ 1555 w 4241"/>
                <a:gd name="T79" fmla="*/ 1211 h 4240"/>
                <a:gd name="T80" fmla="*/ 1742 w 4241"/>
                <a:gd name="T81" fmla="*/ 1055 h 4240"/>
                <a:gd name="T82" fmla="*/ 1938 w 4241"/>
                <a:gd name="T83" fmla="*/ 910 h 4240"/>
                <a:gd name="T84" fmla="*/ 2143 w 4241"/>
                <a:gd name="T85" fmla="*/ 777 h 4240"/>
                <a:gd name="T86" fmla="*/ 2355 w 4241"/>
                <a:gd name="T87" fmla="*/ 656 h 4240"/>
                <a:gd name="T88" fmla="*/ 2576 w 4241"/>
                <a:gd name="T89" fmla="*/ 548 h 4240"/>
                <a:gd name="T90" fmla="*/ 2804 w 4241"/>
                <a:gd name="T91" fmla="*/ 453 h 4240"/>
                <a:gd name="T92" fmla="*/ 3038 w 4241"/>
                <a:gd name="T93" fmla="*/ 372 h 4240"/>
                <a:gd name="T94" fmla="*/ 3279 w 4241"/>
                <a:gd name="T95" fmla="*/ 304 h 4240"/>
                <a:gd name="T96" fmla="*/ 3525 w 4241"/>
                <a:gd name="T97" fmla="*/ 252 h 4240"/>
                <a:gd name="T98" fmla="*/ 3777 w 4241"/>
                <a:gd name="T99" fmla="*/ 216 h 4240"/>
                <a:gd name="T100" fmla="*/ 4033 w 4241"/>
                <a:gd name="T101" fmla="*/ 194 h 4240"/>
                <a:gd name="T102" fmla="*/ 4241 w 4241"/>
                <a:gd name="T103" fmla="*/ 189 h 42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41" h="4240">
                  <a:moveTo>
                    <a:pt x="4241" y="0"/>
                  </a:moveTo>
                  <a:lnTo>
                    <a:pt x="4241" y="0"/>
                  </a:lnTo>
                  <a:lnTo>
                    <a:pt x="4187" y="0"/>
                  </a:lnTo>
                  <a:lnTo>
                    <a:pt x="4131" y="2"/>
                  </a:lnTo>
                  <a:lnTo>
                    <a:pt x="4077" y="3"/>
                  </a:lnTo>
                  <a:lnTo>
                    <a:pt x="4023" y="6"/>
                  </a:lnTo>
                  <a:lnTo>
                    <a:pt x="3969" y="9"/>
                  </a:lnTo>
                  <a:lnTo>
                    <a:pt x="3915" y="12"/>
                  </a:lnTo>
                  <a:lnTo>
                    <a:pt x="3862" y="17"/>
                  </a:lnTo>
                  <a:lnTo>
                    <a:pt x="3808" y="22"/>
                  </a:lnTo>
                  <a:lnTo>
                    <a:pt x="3755" y="27"/>
                  </a:lnTo>
                  <a:lnTo>
                    <a:pt x="3702" y="34"/>
                  </a:lnTo>
                  <a:lnTo>
                    <a:pt x="3649" y="42"/>
                  </a:lnTo>
                  <a:lnTo>
                    <a:pt x="3596" y="49"/>
                  </a:lnTo>
                  <a:lnTo>
                    <a:pt x="3545" y="58"/>
                  </a:lnTo>
                  <a:lnTo>
                    <a:pt x="3492" y="66"/>
                  </a:lnTo>
                  <a:lnTo>
                    <a:pt x="3440" y="76"/>
                  </a:lnTo>
                  <a:lnTo>
                    <a:pt x="3389" y="86"/>
                  </a:lnTo>
                  <a:lnTo>
                    <a:pt x="3337" y="98"/>
                  </a:lnTo>
                  <a:lnTo>
                    <a:pt x="3286" y="109"/>
                  </a:lnTo>
                  <a:lnTo>
                    <a:pt x="3235" y="121"/>
                  </a:lnTo>
                  <a:lnTo>
                    <a:pt x="3183" y="134"/>
                  </a:lnTo>
                  <a:lnTo>
                    <a:pt x="3133" y="148"/>
                  </a:lnTo>
                  <a:lnTo>
                    <a:pt x="3082" y="161"/>
                  </a:lnTo>
                  <a:lnTo>
                    <a:pt x="3032" y="176"/>
                  </a:lnTo>
                  <a:lnTo>
                    <a:pt x="2982" y="191"/>
                  </a:lnTo>
                  <a:lnTo>
                    <a:pt x="2932" y="207"/>
                  </a:lnTo>
                  <a:lnTo>
                    <a:pt x="2883" y="224"/>
                  </a:lnTo>
                  <a:lnTo>
                    <a:pt x="2834" y="240"/>
                  </a:lnTo>
                  <a:lnTo>
                    <a:pt x="2785" y="258"/>
                  </a:lnTo>
                  <a:lnTo>
                    <a:pt x="2736" y="276"/>
                  </a:lnTo>
                  <a:lnTo>
                    <a:pt x="2688" y="295"/>
                  </a:lnTo>
                  <a:lnTo>
                    <a:pt x="2641" y="315"/>
                  </a:lnTo>
                  <a:lnTo>
                    <a:pt x="2593" y="334"/>
                  </a:lnTo>
                  <a:lnTo>
                    <a:pt x="2546" y="354"/>
                  </a:lnTo>
                  <a:lnTo>
                    <a:pt x="2499" y="376"/>
                  </a:lnTo>
                  <a:lnTo>
                    <a:pt x="2452" y="397"/>
                  </a:lnTo>
                  <a:lnTo>
                    <a:pt x="2405" y="420"/>
                  </a:lnTo>
                  <a:lnTo>
                    <a:pt x="2358" y="442"/>
                  </a:lnTo>
                  <a:lnTo>
                    <a:pt x="2313" y="465"/>
                  </a:lnTo>
                  <a:lnTo>
                    <a:pt x="2268" y="489"/>
                  </a:lnTo>
                  <a:lnTo>
                    <a:pt x="2223" y="513"/>
                  </a:lnTo>
                  <a:lnTo>
                    <a:pt x="2177" y="538"/>
                  </a:lnTo>
                  <a:lnTo>
                    <a:pt x="2133" y="563"/>
                  </a:lnTo>
                  <a:lnTo>
                    <a:pt x="2088" y="589"/>
                  </a:lnTo>
                  <a:lnTo>
                    <a:pt x="2044" y="615"/>
                  </a:lnTo>
                  <a:lnTo>
                    <a:pt x="2002" y="642"/>
                  </a:lnTo>
                  <a:lnTo>
                    <a:pt x="1958" y="669"/>
                  </a:lnTo>
                  <a:lnTo>
                    <a:pt x="1915" y="698"/>
                  </a:lnTo>
                  <a:lnTo>
                    <a:pt x="1872" y="725"/>
                  </a:lnTo>
                  <a:lnTo>
                    <a:pt x="1830" y="755"/>
                  </a:lnTo>
                  <a:lnTo>
                    <a:pt x="1789" y="784"/>
                  </a:lnTo>
                  <a:lnTo>
                    <a:pt x="1748" y="814"/>
                  </a:lnTo>
                  <a:lnTo>
                    <a:pt x="1706" y="844"/>
                  </a:lnTo>
                  <a:lnTo>
                    <a:pt x="1665" y="875"/>
                  </a:lnTo>
                  <a:lnTo>
                    <a:pt x="1626" y="906"/>
                  </a:lnTo>
                  <a:lnTo>
                    <a:pt x="1586" y="938"/>
                  </a:lnTo>
                  <a:lnTo>
                    <a:pt x="1546" y="971"/>
                  </a:lnTo>
                  <a:lnTo>
                    <a:pt x="1507" y="1003"/>
                  </a:lnTo>
                  <a:lnTo>
                    <a:pt x="1469" y="1036"/>
                  </a:lnTo>
                  <a:lnTo>
                    <a:pt x="1430" y="1069"/>
                  </a:lnTo>
                  <a:lnTo>
                    <a:pt x="1392" y="1103"/>
                  </a:lnTo>
                  <a:lnTo>
                    <a:pt x="1355" y="1138"/>
                  </a:lnTo>
                  <a:lnTo>
                    <a:pt x="1318" y="1173"/>
                  </a:lnTo>
                  <a:lnTo>
                    <a:pt x="1281" y="1208"/>
                  </a:lnTo>
                  <a:lnTo>
                    <a:pt x="1244" y="1244"/>
                  </a:lnTo>
                  <a:lnTo>
                    <a:pt x="1209" y="1280"/>
                  </a:lnTo>
                  <a:lnTo>
                    <a:pt x="1173" y="1317"/>
                  </a:lnTo>
                  <a:lnTo>
                    <a:pt x="1138" y="1354"/>
                  </a:lnTo>
                  <a:lnTo>
                    <a:pt x="1104" y="1391"/>
                  </a:lnTo>
                  <a:lnTo>
                    <a:pt x="1070" y="1429"/>
                  </a:lnTo>
                  <a:lnTo>
                    <a:pt x="1037" y="1468"/>
                  </a:lnTo>
                  <a:lnTo>
                    <a:pt x="1003" y="1506"/>
                  </a:lnTo>
                  <a:lnTo>
                    <a:pt x="970" y="1545"/>
                  </a:lnTo>
                  <a:lnTo>
                    <a:pt x="939" y="1585"/>
                  </a:lnTo>
                  <a:lnTo>
                    <a:pt x="907" y="1625"/>
                  </a:lnTo>
                  <a:lnTo>
                    <a:pt x="876" y="1665"/>
                  </a:lnTo>
                  <a:lnTo>
                    <a:pt x="845" y="1705"/>
                  </a:lnTo>
                  <a:lnTo>
                    <a:pt x="814" y="1747"/>
                  </a:lnTo>
                  <a:lnTo>
                    <a:pt x="785" y="1788"/>
                  </a:lnTo>
                  <a:lnTo>
                    <a:pt x="755" y="1829"/>
                  </a:lnTo>
                  <a:lnTo>
                    <a:pt x="726" y="1872"/>
                  </a:lnTo>
                  <a:lnTo>
                    <a:pt x="698" y="1914"/>
                  </a:lnTo>
                  <a:lnTo>
                    <a:pt x="670" y="1957"/>
                  </a:lnTo>
                  <a:lnTo>
                    <a:pt x="642" y="2001"/>
                  </a:lnTo>
                  <a:lnTo>
                    <a:pt x="616" y="2043"/>
                  </a:lnTo>
                  <a:lnTo>
                    <a:pt x="589" y="2088"/>
                  </a:lnTo>
                  <a:lnTo>
                    <a:pt x="564" y="2132"/>
                  </a:lnTo>
                  <a:lnTo>
                    <a:pt x="538" y="2177"/>
                  </a:lnTo>
                  <a:lnTo>
                    <a:pt x="514" y="2222"/>
                  </a:lnTo>
                  <a:lnTo>
                    <a:pt x="489" y="2266"/>
                  </a:lnTo>
                  <a:lnTo>
                    <a:pt x="466" y="2312"/>
                  </a:lnTo>
                  <a:lnTo>
                    <a:pt x="442" y="2358"/>
                  </a:lnTo>
                  <a:lnTo>
                    <a:pt x="420" y="2404"/>
                  </a:lnTo>
                  <a:lnTo>
                    <a:pt x="398" y="2451"/>
                  </a:lnTo>
                  <a:lnTo>
                    <a:pt x="376" y="2498"/>
                  </a:lnTo>
                  <a:lnTo>
                    <a:pt x="355" y="2544"/>
                  </a:lnTo>
                  <a:lnTo>
                    <a:pt x="334" y="2592"/>
                  </a:lnTo>
                  <a:lnTo>
                    <a:pt x="315" y="2639"/>
                  </a:lnTo>
                  <a:lnTo>
                    <a:pt x="295" y="2687"/>
                  </a:lnTo>
                  <a:lnTo>
                    <a:pt x="276" y="2736"/>
                  </a:lnTo>
                  <a:lnTo>
                    <a:pt x="258" y="2784"/>
                  </a:lnTo>
                  <a:lnTo>
                    <a:pt x="241" y="2833"/>
                  </a:lnTo>
                  <a:lnTo>
                    <a:pt x="223" y="2882"/>
                  </a:lnTo>
                  <a:lnTo>
                    <a:pt x="207" y="2932"/>
                  </a:lnTo>
                  <a:lnTo>
                    <a:pt x="192" y="2980"/>
                  </a:lnTo>
                  <a:lnTo>
                    <a:pt x="177" y="3030"/>
                  </a:lnTo>
                  <a:lnTo>
                    <a:pt x="161" y="3081"/>
                  </a:lnTo>
                  <a:lnTo>
                    <a:pt x="147" y="3131"/>
                  </a:lnTo>
                  <a:lnTo>
                    <a:pt x="135" y="3182"/>
                  </a:lnTo>
                  <a:lnTo>
                    <a:pt x="121" y="3233"/>
                  </a:lnTo>
                  <a:lnTo>
                    <a:pt x="109" y="3284"/>
                  </a:lnTo>
                  <a:lnTo>
                    <a:pt x="97" y="3335"/>
                  </a:lnTo>
                  <a:lnTo>
                    <a:pt x="87" y="3387"/>
                  </a:lnTo>
                  <a:lnTo>
                    <a:pt x="77" y="3439"/>
                  </a:lnTo>
                  <a:lnTo>
                    <a:pt x="66" y="3491"/>
                  </a:lnTo>
                  <a:lnTo>
                    <a:pt x="57" y="3543"/>
                  </a:lnTo>
                  <a:lnTo>
                    <a:pt x="49" y="3596"/>
                  </a:lnTo>
                  <a:lnTo>
                    <a:pt x="42" y="3648"/>
                  </a:lnTo>
                  <a:lnTo>
                    <a:pt x="35" y="3701"/>
                  </a:lnTo>
                  <a:lnTo>
                    <a:pt x="28" y="3754"/>
                  </a:lnTo>
                  <a:lnTo>
                    <a:pt x="23" y="3808"/>
                  </a:lnTo>
                  <a:lnTo>
                    <a:pt x="17" y="3861"/>
                  </a:lnTo>
                  <a:lnTo>
                    <a:pt x="12" y="3914"/>
                  </a:lnTo>
                  <a:lnTo>
                    <a:pt x="9" y="3968"/>
                  </a:lnTo>
                  <a:lnTo>
                    <a:pt x="6" y="4022"/>
                  </a:lnTo>
                  <a:lnTo>
                    <a:pt x="3" y="4076"/>
                  </a:lnTo>
                  <a:lnTo>
                    <a:pt x="2" y="4131"/>
                  </a:lnTo>
                  <a:lnTo>
                    <a:pt x="0" y="4185"/>
                  </a:lnTo>
                  <a:lnTo>
                    <a:pt x="0" y="4240"/>
                  </a:lnTo>
                  <a:lnTo>
                    <a:pt x="190" y="4240"/>
                  </a:lnTo>
                  <a:lnTo>
                    <a:pt x="190" y="4187"/>
                  </a:lnTo>
                  <a:lnTo>
                    <a:pt x="191" y="4135"/>
                  </a:lnTo>
                  <a:lnTo>
                    <a:pt x="192" y="4083"/>
                  </a:lnTo>
                  <a:lnTo>
                    <a:pt x="195" y="4031"/>
                  </a:lnTo>
                  <a:lnTo>
                    <a:pt x="198" y="3980"/>
                  </a:lnTo>
                  <a:lnTo>
                    <a:pt x="201" y="3928"/>
                  </a:lnTo>
                  <a:lnTo>
                    <a:pt x="206" y="3877"/>
                  </a:lnTo>
                  <a:lnTo>
                    <a:pt x="210" y="3826"/>
                  </a:lnTo>
                  <a:lnTo>
                    <a:pt x="216" y="3775"/>
                  </a:lnTo>
                  <a:lnTo>
                    <a:pt x="221" y="3724"/>
                  </a:lnTo>
                  <a:lnTo>
                    <a:pt x="228" y="3674"/>
                  </a:lnTo>
                  <a:lnTo>
                    <a:pt x="237" y="3623"/>
                  </a:lnTo>
                  <a:lnTo>
                    <a:pt x="244" y="3573"/>
                  </a:lnTo>
                  <a:lnTo>
                    <a:pt x="253" y="3523"/>
                  </a:lnTo>
                  <a:lnTo>
                    <a:pt x="262" y="3475"/>
                  </a:lnTo>
                  <a:lnTo>
                    <a:pt x="272" y="3425"/>
                  </a:lnTo>
                  <a:lnTo>
                    <a:pt x="282" y="3376"/>
                  </a:lnTo>
                  <a:lnTo>
                    <a:pt x="294" y="3326"/>
                  </a:lnTo>
                  <a:lnTo>
                    <a:pt x="305" y="3277"/>
                  </a:lnTo>
                  <a:lnTo>
                    <a:pt x="317" y="3229"/>
                  </a:lnTo>
                  <a:lnTo>
                    <a:pt x="330" y="3181"/>
                  </a:lnTo>
                  <a:lnTo>
                    <a:pt x="344" y="3132"/>
                  </a:lnTo>
                  <a:lnTo>
                    <a:pt x="358" y="3084"/>
                  </a:lnTo>
                  <a:lnTo>
                    <a:pt x="372" y="3038"/>
                  </a:lnTo>
                  <a:lnTo>
                    <a:pt x="387" y="2990"/>
                  </a:lnTo>
                  <a:lnTo>
                    <a:pt x="403" y="2943"/>
                  </a:lnTo>
                  <a:lnTo>
                    <a:pt x="419" y="2896"/>
                  </a:lnTo>
                  <a:lnTo>
                    <a:pt x="436" y="2849"/>
                  </a:lnTo>
                  <a:lnTo>
                    <a:pt x="454" y="2803"/>
                  </a:lnTo>
                  <a:lnTo>
                    <a:pt x="471" y="2756"/>
                  </a:lnTo>
                  <a:lnTo>
                    <a:pt x="489" y="2711"/>
                  </a:lnTo>
                  <a:lnTo>
                    <a:pt x="509" y="2665"/>
                  </a:lnTo>
                  <a:lnTo>
                    <a:pt x="528" y="2620"/>
                  </a:lnTo>
                  <a:lnTo>
                    <a:pt x="548" y="2575"/>
                  </a:lnTo>
                  <a:lnTo>
                    <a:pt x="569" y="2530"/>
                  </a:lnTo>
                  <a:lnTo>
                    <a:pt x="590" y="2486"/>
                  </a:lnTo>
                  <a:lnTo>
                    <a:pt x="612" y="2442"/>
                  </a:lnTo>
                  <a:lnTo>
                    <a:pt x="633" y="2398"/>
                  </a:lnTo>
                  <a:lnTo>
                    <a:pt x="656" y="2355"/>
                  </a:lnTo>
                  <a:lnTo>
                    <a:pt x="679" y="2311"/>
                  </a:lnTo>
                  <a:lnTo>
                    <a:pt x="703" y="2268"/>
                  </a:lnTo>
                  <a:lnTo>
                    <a:pt x="727" y="2226"/>
                  </a:lnTo>
                  <a:lnTo>
                    <a:pt x="752" y="2184"/>
                  </a:lnTo>
                  <a:lnTo>
                    <a:pt x="777" y="2142"/>
                  </a:lnTo>
                  <a:lnTo>
                    <a:pt x="803" y="2100"/>
                  </a:lnTo>
                  <a:lnTo>
                    <a:pt x="829" y="2059"/>
                  </a:lnTo>
                  <a:lnTo>
                    <a:pt x="855" y="2018"/>
                  </a:lnTo>
                  <a:lnTo>
                    <a:pt x="883" y="1977"/>
                  </a:lnTo>
                  <a:lnTo>
                    <a:pt x="910" y="1937"/>
                  </a:lnTo>
                  <a:lnTo>
                    <a:pt x="939" y="1898"/>
                  </a:lnTo>
                  <a:lnTo>
                    <a:pt x="967" y="1858"/>
                  </a:lnTo>
                  <a:lnTo>
                    <a:pt x="996" y="1818"/>
                  </a:lnTo>
                  <a:lnTo>
                    <a:pt x="1025" y="1779"/>
                  </a:lnTo>
                  <a:lnTo>
                    <a:pt x="1055" y="1742"/>
                  </a:lnTo>
                  <a:lnTo>
                    <a:pt x="1086" y="1703"/>
                  </a:lnTo>
                  <a:lnTo>
                    <a:pt x="1116" y="1665"/>
                  </a:lnTo>
                  <a:lnTo>
                    <a:pt x="1148" y="1629"/>
                  </a:lnTo>
                  <a:lnTo>
                    <a:pt x="1179" y="1591"/>
                  </a:lnTo>
                  <a:lnTo>
                    <a:pt x="1212" y="1554"/>
                  </a:lnTo>
                  <a:lnTo>
                    <a:pt x="1244" y="1519"/>
                  </a:lnTo>
                  <a:lnTo>
                    <a:pt x="1277" y="1483"/>
                  </a:lnTo>
                  <a:lnTo>
                    <a:pt x="1311" y="1447"/>
                  </a:lnTo>
                  <a:lnTo>
                    <a:pt x="1344" y="1412"/>
                  </a:lnTo>
                  <a:lnTo>
                    <a:pt x="1379" y="1378"/>
                  </a:lnTo>
                  <a:lnTo>
                    <a:pt x="1413" y="1343"/>
                  </a:lnTo>
                  <a:lnTo>
                    <a:pt x="1448" y="1310"/>
                  </a:lnTo>
                  <a:lnTo>
                    <a:pt x="1483" y="1276"/>
                  </a:lnTo>
                  <a:lnTo>
                    <a:pt x="1520" y="1244"/>
                  </a:lnTo>
                  <a:lnTo>
                    <a:pt x="1555" y="1211"/>
                  </a:lnTo>
                  <a:lnTo>
                    <a:pt x="1592" y="1178"/>
                  </a:lnTo>
                  <a:lnTo>
                    <a:pt x="1629" y="1147"/>
                  </a:lnTo>
                  <a:lnTo>
                    <a:pt x="1666" y="1116"/>
                  </a:lnTo>
                  <a:lnTo>
                    <a:pt x="1704" y="1085"/>
                  </a:lnTo>
                  <a:lnTo>
                    <a:pt x="1742" y="1055"/>
                  </a:lnTo>
                  <a:lnTo>
                    <a:pt x="1781" y="1025"/>
                  </a:lnTo>
                  <a:lnTo>
                    <a:pt x="1819" y="996"/>
                  </a:lnTo>
                  <a:lnTo>
                    <a:pt x="1859" y="967"/>
                  </a:lnTo>
                  <a:lnTo>
                    <a:pt x="1899" y="938"/>
                  </a:lnTo>
                  <a:lnTo>
                    <a:pt x="1938" y="910"/>
                  </a:lnTo>
                  <a:lnTo>
                    <a:pt x="1978" y="882"/>
                  </a:lnTo>
                  <a:lnTo>
                    <a:pt x="2019" y="856"/>
                  </a:lnTo>
                  <a:lnTo>
                    <a:pt x="2060" y="829"/>
                  </a:lnTo>
                  <a:lnTo>
                    <a:pt x="2102" y="803"/>
                  </a:lnTo>
                  <a:lnTo>
                    <a:pt x="2143" y="777"/>
                  </a:lnTo>
                  <a:lnTo>
                    <a:pt x="2185" y="752"/>
                  </a:lnTo>
                  <a:lnTo>
                    <a:pt x="2227" y="727"/>
                  </a:lnTo>
                  <a:lnTo>
                    <a:pt x="2270" y="703"/>
                  </a:lnTo>
                  <a:lnTo>
                    <a:pt x="2312" y="679"/>
                  </a:lnTo>
                  <a:lnTo>
                    <a:pt x="2355" y="656"/>
                  </a:lnTo>
                  <a:lnTo>
                    <a:pt x="2399" y="633"/>
                  </a:lnTo>
                  <a:lnTo>
                    <a:pt x="2443" y="611"/>
                  </a:lnTo>
                  <a:lnTo>
                    <a:pt x="2487" y="590"/>
                  </a:lnTo>
                  <a:lnTo>
                    <a:pt x="2532" y="568"/>
                  </a:lnTo>
                  <a:lnTo>
                    <a:pt x="2576" y="548"/>
                  </a:lnTo>
                  <a:lnTo>
                    <a:pt x="2621" y="528"/>
                  </a:lnTo>
                  <a:lnTo>
                    <a:pt x="2666" y="508"/>
                  </a:lnTo>
                  <a:lnTo>
                    <a:pt x="2712" y="489"/>
                  </a:lnTo>
                  <a:lnTo>
                    <a:pt x="2758" y="470"/>
                  </a:lnTo>
                  <a:lnTo>
                    <a:pt x="2804" y="453"/>
                  </a:lnTo>
                  <a:lnTo>
                    <a:pt x="2851" y="436"/>
                  </a:lnTo>
                  <a:lnTo>
                    <a:pt x="2897" y="419"/>
                  </a:lnTo>
                  <a:lnTo>
                    <a:pt x="2944" y="402"/>
                  </a:lnTo>
                  <a:lnTo>
                    <a:pt x="2991" y="387"/>
                  </a:lnTo>
                  <a:lnTo>
                    <a:pt x="3038" y="372"/>
                  </a:lnTo>
                  <a:lnTo>
                    <a:pt x="3086" y="357"/>
                  </a:lnTo>
                  <a:lnTo>
                    <a:pt x="3134" y="343"/>
                  </a:lnTo>
                  <a:lnTo>
                    <a:pt x="3182" y="330"/>
                  </a:lnTo>
                  <a:lnTo>
                    <a:pt x="3231" y="317"/>
                  </a:lnTo>
                  <a:lnTo>
                    <a:pt x="3279" y="304"/>
                  </a:lnTo>
                  <a:lnTo>
                    <a:pt x="3327" y="293"/>
                  </a:lnTo>
                  <a:lnTo>
                    <a:pt x="3376" y="282"/>
                  </a:lnTo>
                  <a:lnTo>
                    <a:pt x="3426" y="272"/>
                  </a:lnTo>
                  <a:lnTo>
                    <a:pt x="3475" y="262"/>
                  </a:lnTo>
                  <a:lnTo>
                    <a:pt x="3525" y="252"/>
                  </a:lnTo>
                  <a:lnTo>
                    <a:pt x="3575" y="244"/>
                  </a:lnTo>
                  <a:lnTo>
                    <a:pt x="3625" y="236"/>
                  </a:lnTo>
                  <a:lnTo>
                    <a:pt x="3675" y="228"/>
                  </a:lnTo>
                  <a:lnTo>
                    <a:pt x="3726" y="222"/>
                  </a:lnTo>
                  <a:lnTo>
                    <a:pt x="3777" y="216"/>
                  </a:lnTo>
                  <a:lnTo>
                    <a:pt x="3828" y="210"/>
                  </a:lnTo>
                  <a:lnTo>
                    <a:pt x="3879" y="206"/>
                  </a:lnTo>
                  <a:lnTo>
                    <a:pt x="3930" y="201"/>
                  </a:lnTo>
                  <a:lnTo>
                    <a:pt x="3982" y="197"/>
                  </a:lnTo>
                  <a:lnTo>
                    <a:pt x="4033" y="194"/>
                  </a:lnTo>
                  <a:lnTo>
                    <a:pt x="4085" y="192"/>
                  </a:lnTo>
                  <a:lnTo>
                    <a:pt x="4137" y="190"/>
                  </a:lnTo>
                  <a:lnTo>
                    <a:pt x="4189" y="189"/>
                  </a:lnTo>
                  <a:lnTo>
                    <a:pt x="4241" y="189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7" name="Freeform 120"/>
            <p:cNvSpPr>
              <a:spLocks/>
            </p:cNvSpPr>
            <p:nvPr/>
          </p:nvSpPr>
          <p:spPr bwMode="auto">
            <a:xfrm rot="15757115" flipH="1">
              <a:off x="3999" y="2041"/>
              <a:ext cx="138" cy="37"/>
            </a:xfrm>
            <a:custGeom>
              <a:avLst/>
              <a:gdLst>
                <a:gd name="T0" fmla="*/ 1449 w 2757"/>
                <a:gd name="T1" fmla="*/ 1 h 725"/>
                <a:gd name="T2" fmla="*/ 1588 w 2757"/>
                <a:gd name="T3" fmla="*/ 7 h 725"/>
                <a:gd name="T4" fmla="*/ 1723 w 2757"/>
                <a:gd name="T5" fmla="*/ 20 h 725"/>
                <a:gd name="T6" fmla="*/ 1852 w 2757"/>
                <a:gd name="T7" fmla="*/ 37 h 725"/>
                <a:gd name="T8" fmla="*/ 1975 w 2757"/>
                <a:gd name="T9" fmla="*/ 60 h 725"/>
                <a:gd name="T10" fmla="*/ 2092 w 2757"/>
                <a:gd name="T11" fmla="*/ 88 h 725"/>
                <a:gd name="T12" fmla="*/ 2202 w 2757"/>
                <a:gd name="T13" fmla="*/ 120 h 725"/>
                <a:gd name="T14" fmla="*/ 2304 w 2757"/>
                <a:gd name="T15" fmla="*/ 157 h 725"/>
                <a:gd name="T16" fmla="*/ 2398 w 2757"/>
                <a:gd name="T17" fmla="*/ 198 h 725"/>
                <a:gd name="T18" fmla="*/ 2483 w 2757"/>
                <a:gd name="T19" fmla="*/ 243 h 725"/>
                <a:gd name="T20" fmla="*/ 2557 w 2757"/>
                <a:gd name="T21" fmla="*/ 291 h 725"/>
                <a:gd name="T22" fmla="*/ 2621 w 2757"/>
                <a:gd name="T23" fmla="*/ 341 h 725"/>
                <a:gd name="T24" fmla="*/ 2673 w 2757"/>
                <a:gd name="T25" fmla="*/ 395 h 725"/>
                <a:gd name="T26" fmla="*/ 2714 w 2757"/>
                <a:gd name="T27" fmla="*/ 451 h 725"/>
                <a:gd name="T28" fmla="*/ 2742 w 2757"/>
                <a:gd name="T29" fmla="*/ 511 h 725"/>
                <a:gd name="T30" fmla="*/ 2756 w 2757"/>
                <a:gd name="T31" fmla="*/ 571 h 725"/>
                <a:gd name="T32" fmla="*/ 2756 w 2757"/>
                <a:gd name="T33" fmla="*/ 630 h 725"/>
                <a:gd name="T34" fmla="*/ 2743 w 2757"/>
                <a:gd name="T35" fmla="*/ 676 h 725"/>
                <a:gd name="T36" fmla="*/ 2718 w 2757"/>
                <a:gd name="T37" fmla="*/ 705 h 725"/>
                <a:gd name="T38" fmla="*/ 2682 w 2757"/>
                <a:gd name="T39" fmla="*/ 721 h 725"/>
                <a:gd name="T40" fmla="*/ 2635 w 2757"/>
                <a:gd name="T41" fmla="*/ 725 h 725"/>
                <a:gd name="T42" fmla="*/ 2576 w 2757"/>
                <a:gd name="T43" fmla="*/ 719 h 725"/>
                <a:gd name="T44" fmla="*/ 2508 w 2757"/>
                <a:gd name="T45" fmla="*/ 705 h 725"/>
                <a:gd name="T46" fmla="*/ 2431 w 2757"/>
                <a:gd name="T47" fmla="*/ 685 h 725"/>
                <a:gd name="T48" fmla="*/ 2296 w 2757"/>
                <a:gd name="T49" fmla="*/ 645 h 725"/>
                <a:gd name="T50" fmla="*/ 2143 w 2757"/>
                <a:gd name="T51" fmla="*/ 601 h 725"/>
                <a:gd name="T52" fmla="*/ 2032 w 2757"/>
                <a:gd name="T53" fmla="*/ 573 h 725"/>
                <a:gd name="T54" fmla="*/ 1914 w 2757"/>
                <a:gd name="T55" fmla="*/ 545 h 725"/>
                <a:gd name="T56" fmla="*/ 1789 w 2757"/>
                <a:gd name="T57" fmla="*/ 523 h 725"/>
                <a:gd name="T58" fmla="*/ 1657 w 2757"/>
                <a:gd name="T59" fmla="*/ 505 h 725"/>
                <a:gd name="T60" fmla="*/ 1520 w 2757"/>
                <a:gd name="T61" fmla="*/ 496 h 725"/>
                <a:gd name="T62" fmla="*/ 1378 w 2757"/>
                <a:gd name="T63" fmla="*/ 496 h 725"/>
                <a:gd name="T64" fmla="*/ 1238 w 2757"/>
                <a:gd name="T65" fmla="*/ 505 h 725"/>
                <a:gd name="T66" fmla="*/ 1101 w 2757"/>
                <a:gd name="T67" fmla="*/ 523 h 725"/>
                <a:gd name="T68" fmla="*/ 967 w 2757"/>
                <a:gd name="T69" fmla="*/ 545 h 725"/>
                <a:gd name="T70" fmla="*/ 839 w 2757"/>
                <a:gd name="T71" fmla="*/ 573 h 725"/>
                <a:gd name="T72" fmla="*/ 716 w 2757"/>
                <a:gd name="T73" fmla="*/ 601 h 725"/>
                <a:gd name="T74" fmla="*/ 544 w 2757"/>
                <a:gd name="T75" fmla="*/ 645 h 725"/>
                <a:gd name="T76" fmla="*/ 391 w 2757"/>
                <a:gd name="T77" fmla="*/ 685 h 725"/>
                <a:gd name="T78" fmla="*/ 300 w 2757"/>
                <a:gd name="T79" fmla="*/ 705 h 725"/>
                <a:gd name="T80" fmla="*/ 219 w 2757"/>
                <a:gd name="T81" fmla="*/ 719 h 725"/>
                <a:gd name="T82" fmla="*/ 150 w 2757"/>
                <a:gd name="T83" fmla="*/ 725 h 725"/>
                <a:gd name="T84" fmla="*/ 92 w 2757"/>
                <a:gd name="T85" fmla="*/ 721 h 725"/>
                <a:gd name="T86" fmla="*/ 48 w 2757"/>
                <a:gd name="T87" fmla="*/ 705 h 725"/>
                <a:gd name="T88" fmla="*/ 18 w 2757"/>
                <a:gd name="T89" fmla="*/ 676 h 725"/>
                <a:gd name="T90" fmla="*/ 2 w 2757"/>
                <a:gd name="T91" fmla="*/ 630 h 725"/>
                <a:gd name="T92" fmla="*/ 1 w 2757"/>
                <a:gd name="T93" fmla="*/ 571 h 725"/>
                <a:gd name="T94" fmla="*/ 16 w 2757"/>
                <a:gd name="T95" fmla="*/ 511 h 725"/>
                <a:gd name="T96" fmla="*/ 43 w 2757"/>
                <a:gd name="T97" fmla="*/ 451 h 725"/>
                <a:gd name="T98" fmla="*/ 84 w 2757"/>
                <a:gd name="T99" fmla="*/ 395 h 725"/>
                <a:gd name="T100" fmla="*/ 136 w 2757"/>
                <a:gd name="T101" fmla="*/ 341 h 725"/>
                <a:gd name="T102" fmla="*/ 200 w 2757"/>
                <a:gd name="T103" fmla="*/ 291 h 725"/>
                <a:gd name="T104" fmla="*/ 274 w 2757"/>
                <a:gd name="T105" fmla="*/ 243 h 725"/>
                <a:gd name="T106" fmla="*/ 359 w 2757"/>
                <a:gd name="T107" fmla="*/ 198 h 725"/>
                <a:gd name="T108" fmla="*/ 453 w 2757"/>
                <a:gd name="T109" fmla="*/ 157 h 725"/>
                <a:gd name="T110" fmla="*/ 555 w 2757"/>
                <a:gd name="T111" fmla="*/ 120 h 725"/>
                <a:gd name="T112" fmla="*/ 665 w 2757"/>
                <a:gd name="T113" fmla="*/ 88 h 725"/>
                <a:gd name="T114" fmla="*/ 782 w 2757"/>
                <a:gd name="T115" fmla="*/ 60 h 725"/>
                <a:gd name="T116" fmla="*/ 905 w 2757"/>
                <a:gd name="T117" fmla="*/ 37 h 725"/>
                <a:gd name="T118" fmla="*/ 1035 w 2757"/>
                <a:gd name="T119" fmla="*/ 20 h 725"/>
                <a:gd name="T120" fmla="*/ 1169 w 2757"/>
                <a:gd name="T121" fmla="*/ 7 h 725"/>
                <a:gd name="T122" fmla="*/ 1308 w 2757"/>
                <a:gd name="T123" fmla="*/ 1 h 72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7" h="725">
                  <a:moveTo>
                    <a:pt x="1378" y="0"/>
                  </a:moveTo>
                  <a:lnTo>
                    <a:pt x="1449" y="1"/>
                  </a:lnTo>
                  <a:lnTo>
                    <a:pt x="1519" y="4"/>
                  </a:lnTo>
                  <a:lnTo>
                    <a:pt x="1588" y="7"/>
                  </a:lnTo>
                  <a:lnTo>
                    <a:pt x="1656" y="12"/>
                  </a:lnTo>
                  <a:lnTo>
                    <a:pt x="1723" y="20"/>
                  </a:lnTo>
                  <a:lnTo>
                    <a:pt x="1788" y="28"/>
                  </a:lnTo>
                  <a:lnTo>
                    <a:pt x="1852" y="37"/>
                  </a:lnTo>
                  <a:lnTo>
                    <a:pt x="1914" y="48"/>
                  </a:lnTo>
                  <a:lnTo>
                    <a:pt x="1975" y="60"/>
                  </a:lnTo>
                  <a:lnTo>
                    <a:pt x="2034" y="74"/>
                  </a:lnTo>
                  <a:lnTo>
                    <a:pt x="2092" y="88"/>
                  </a:lnTo>
                  <a:lnTo>
                    <a:pt x="2148" y="103"/>
                  </a:lnTo>
                  <a:lnTo>
                    <a:pt x="2202" y="120"/>
                  </a:lnTo>
                  <a:lnTo>
                    <a:pt x="2254" y="138"/>
                  </a:lnTo>
                  <a:lnTo>
                    <a:pt x="2304" y="157"/>
                  </a:lnTo>
                  <a:lnTo>
                    <a:pt x="2352" y="177"/>
                  </a:lnTo>
                  <a:lnTo>
                    <a:pt x="2398" y="198"/>
                  </a:lnTo>
                  <a:lnTo>
                    <a:pt x="2442" y="219"/>
                  </a:lnTo>
                  <a:lnTo>
                    <a:pt x="2483" y="243"/>
                  </a:lnTo>
                  <a:lnTo>
                    <a:pt x="2521" y="266"/>
                  </a:lnTo>
                  <a:lnTo>
                    <a:pt x="2557" y="291"/>
                  </a:lnTo>
                  <a:lnTo>
                    <a:pt x="2591" y="316"/>
                  </a:lnTo>
                  <a:lnTo>
                    <a:pt x="2621" y="341"/>
                  </a:lnTo>
                  <a:lnTo>
                    <a:pt x="2649" y="368"/>
                  </a:lnTo>
                  <a:lnTo>
                    <a:pt x="2673" y="395"/>
                  </a:lnTo>
                  <a:lnTo>
                    <a:pt x="2695" y="423"/>
                  </a:lnTo>
                  <a:lnTo>
                    <a:pt x="2714" y="451"/>
                  </a:lnTo>
                  <a:lnTo>
                    <a:pt x="2729" y="481"/>
                  </a:lnTo>
                  <a:lnTo>
                    <a:pt x="2742" y="511"/>
                  </a:lnTo>
                  <a:lnTo>
                    <a:pt x="2750" y="540"/>
                  </a:lnTo>
                  <a:lnTo>
                    <a:pt x="2756" y="571"/>
                  </a:lnTo>
                  <a:lnTo>
                    <a:pt x="2757" y="601"/>
                  </a:lnTo>
                  <a:lnTo>
                    <a:pt x="2756" y="630"/>
                  </a:lnTo>
                  <a:lnTo>
                    <a:pt x="2751" y="655"/>
                  </a:lnTo>
                  <a:lnTo>
                    <a:pt x="2743" y="676"/>
                  </a:lnTo>
                  <a:lnTo>
                    <a:pt x="2732" y="692"/>
                  </a:lnTo>
                  <a:lnTo>
                    <a:pt x="2718" y="705"/>
                  </a:lnTo>
                  <a:lnTo>
                    <a:pt x="2702" y="714"/>
                  </a:lnTo>
                  <a:lnTo>
                    <a:pt x="2682" y="721"/>
                  </a:lnTo>
                  <a:lnTo>
                    <a:pt x="2660" y="724"/>
                  </a:lnTo>
                  <a:lnTo>
                    <a:pt x="2635" y="725"/>
                  </a:lnTo>
                  <a:lnTo>
                    <a:pt x="2607" y="723"/>
                  </a:lnTo>
                  <a:lnTo>
                    <a:pt x="2576" y="719"/>
                  </a:lnTo>
                  <a:lnTo>
                    <a:pt x="2544" y="713"/>
                  </a:lnTo>
                  <a:lnTo>
                    <a:pt x="2508" y="705"/>
                  </a:lnTo>
                  <a:lnTo>
                    <a:pt x="2471" y="696"/>
                  </a:lnTo>
                  <a:lnTo>
                    <a:pt x="2431" y="685"/>
                  </a:lnTo>
                  <a:lnTo>
                    <a:pt x="2388" y="673"/>
                  </a:lnTo>
                  <a:lnTo>
                    <a:pt x="2296" y="645"/>
                  </a:lnTo>
                  <a:lnTo>
                    <a:pt x="2196" y="616"/>
                  </a:lnTo>
                  <a:lnTo>
                    <a:pt x="2143" y="601"/>
                  </a:lnTo>
                  <a:lnTo>
                    <a:pt x="2089" y="587"/>
                  </a:lnTo>
                  <a:lnTo>
                    <a:pt x="2032" y="573"/>
                  </a:lnTo>
                  <a:lnTo>
                    <a:pt x="1974" y="558"/>
                  </a:lnTo>
                  <a:lnTo>
                    <a:pt x="1914" y="545"/>
                  </a:lnTo>
                  <a:lnTo>
                    <a:pt x="1852" y="534"/>
                  </a:lnTo>
                  <a:lnTo>
                    <a:pt x="1789" y="523"/>
                  </a:lnTo>
                  <a:lnTo>
                    <a:pt x="1724" y="514"/>
                  </a:lnTo>
                  <a:lnTo>
                    <a:pt x="1657" y="505"/>
                  </a:lnTo>
                  <a:lnTo>
                    <a:pt x="1589" y="500"/>
                  </a:lnTo>
                  <a:lnTo>
                    <a:pt x="1520" y="496"/>
                  </a:lnTo>
                  <a:lnTo>
                    <a:pt x="1449" y="495"/>
                  </a:lnTo>
                  <a:lnTo>
                    <a:pt x="1378" y="496"/>
                  </a:lnTo>
                  <a:lnTo>
                    <a:pt x="1308" y="500"/>
                  </a:lnTo>
                  <a:lnTo>
                    <a:pt x="1238" y="505"/>
                  </a:lnTo>
                  <a:lnTo>
                    <a:pt x="1169" y="514"/>
                  </a:lnTo>
                  <a:lnTo>
                    <a:pt x="1101" y="523"/>
                  </a:lnTo>
                  <a:lnTo>
                    <a:pt x="1034" y="534"/>
                  </a:lnTo>
                  <a:lnTo>
                    <a:pt x="967" y="545"/>
                  </a:lnTo>
                  <a:lnTo>
                    <a:pt x="902" y="558"/>
                  </a:lnTo>
                  <a:lnTo>
                    <a:pt x="839" y="573"/>
                  </a:lnTo>
                  <a:lnTo>
                    <a:pt x="777" y="587"/>
                  </a:lnTo>
                  <a:lnTo>
                    <a:pt x="716" y="601"/>
                  </a:lnTo>
                  <a:lnTo>
                    <a:pt x="657" y="616"/>
                  </a:lnTo>
                  <a:lnTo>
                    <a:pt x="544" y="645"/>
                  </a:lnTo>
                  <a:lnTo>
                    <a:pt x="440" y="673"/>
                  </a:lnTo>
                  <a:lnTo>
                    <a:pt x="391" y="685"/>
                  </a:lnTo>
                  <a:lnTo>
                    <a:pt x="344" y="696"/>
                  </a:lnTo>
                  <a:lnTo>
                    <a:pt x="300" y="705"/>
                  </a:lnTo>
                  <a:lnTo>
                    <a:pt x="258" y="713"/>
                  </a:lnTo>
                  <a:lnTo>
                    <a:pt x="219" y="719"/>
                  </a:lnTo>
                  <a:lnTo>
                    <a:pt x="183" y="723"/>
                  </a:lnTo>
                  <a:lnTo>
                    <a:pt x="150" y="725"/>
                  </a:lnTo>
                  <a:lnTo>
                    <a:pt x="120" y="724"/>
                  </a:lnTo>
                  <a:lnTo>
                    <a:pt x="92" y="721"/>
                  </a:lnTo>
                  <a:lnTo>
                    <a:pt x="69" y="714"/>
                  </a:lnTo>
                  <a:lnTo>
                    <a:pt x="48" y="705"/>
                  </a:lnTo>
                  <a:lnTo>
                    <a:pt x="31" y="692"/>
                  </a:lnTo>
                  <a:lnTo>
                    <a:pt x="18" y="676"/>
                  </a:lnTo>
                  <a:lnTo>
                    <a:pt x="7" y="655"/>
                  </a:lnTo>
                  <a:lnTo>
                    <a:pt x="2" y="630"/>
                  </a:lnTo>
                  <a:lnTo>
                    <a:pt x="0" y="601"/>
                  </a:lnTo>
                  <a:lnTo>
                    <a:pt x="1" y="571"/>
                  </a:lnTo>
                  <a:lnTo>
                    <a:pt x="7" y="540"/>
                  </a:lnTo>
                  <a:lnTo>
                    <a:pt x="16" y="511"/>
                  </a:lnTo>
                  <a:lnTo>
                    <a:pt x="28" y="481"/>
                  </a:lnTo>
                  <a:lnTo>
                    <a:pt x="43" y="451"/>
                  </a:lnTo>
                  <a:lnTo>
                    <a:pt x="62" y="423"/>
                  </a:lnTo>
                  <a:lnTo>
                    <a:pt x="84" y="395"/>
                  </a:lnTo>
                  <a:lnTo>
                    <a:pt x="108" y="368"/>
                  </a:lnTo>
                  <a:lnTo>
                    <a:pt x="136" y="341"/>
                  </a:lnTo>
                  <a:lnTo>
                    <a:pt x="166" y="316"/>
                  </a:lnTo>
                  <a:lnTo>
                    <a:pt x="200" y="291"/>
                  </a:lnTo>
                  <a:lnTo>
                    <a:pt x="236" y="266"/>
                  </a:lnTo>
                  <a:lnTo>
                    <a:pt x="274" y="243"/>
                  </a:lnTo>
                  <a:lnTo>
                    <a:pt x="315" y="219"/>
                  </a:lnTo>
                  <a:lnTo>
                    <a:pt x="359" y="198"/>
                  </a:lnTo>
                  <a:lnTo>
                    <a:pt x="405" y="177"/>
                  </a:lnTo>
                  <a:lnTo>
                    <a:pt x="453" y="157"/>
                  </a:lnTo>
                  <a:lnTo>
                    <a:pt x="503" y="138"/>
                  </a:lnTo>
                  <a:lnTo>
                    <a:pt x="555" y="120"/>
                  </a:lnTo>
                  <a:lnTo>
                    <a:pt x="609" y="103"/>
                  </a:lnTo>
                  <a:lnTo>
                    <a:pt x="665" y="88"/>
                  </a:lnTo>
                  <a:lnTo>
                    <a:pt x="722" y="74"/>
                  </a:lnTo>
                  <a:lnTo>
                    <a:pt x="782" y="60"/>
                  </a:lnTo>
                  <a:lnTo>
                    <a:pt x="843" y="48"/>
                  </a:lnTo>
                  <a:lnTo>
                    <a:pt x="905" y="37"/>
                  </a:lnTo>
                  <a:lnTo>
                    <a:pt x="969" y="28"/>
                  </a:lnTo>
                  <a:lnTo>
                    <a:pt x="1035" y="20"/>
                  </a:lnTo>
                  <a:lnTo>
                    <a:pt x="1101" y="12"/>
                  </a:lnTo>
                  <a:lnTo>
                    <a:pt x="1169" y="7"/>
                  </a:lnTo>
                  <a:lnTo>
                    <a:pt x="1237" y="4"/>
                  </a:lnTo>
                  <a:lnTo>
                    <a:pt x="1308" y="1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7" name="Group 121"/>
          <p:cNvGrpSpPr>
            <a:grpSpLocks/>
          </p:cNvGrpSpPr>
          <p:nvPr/>
        </p:nvGrpSpPr>
        <p:grpSpPr bwMode="auto">
          <a:xfrm rot="6907252">
            <a:off x="6120606" y="4914107"/>
            <a:ext cx="1519237" cy="1447800"/>
            <a:chOff x="3950" y="1778"/>
            <a:chExt cx="861" cy="771"/>
          </a:xfrm>
        </p:grpSpPr>
        <p:sp>
          <p:nvSpPr>
            <p:cNvPr id="27660" name="Freeform 122"/>
            <p:cNvSpPr>
              <a:spLocks/>
            </p:cNvSpPr>
            <p:nvPr/>
          </p:nvSpPr>
          <p:spPr bwMode="auto">
            <a:xfrm rot="15757115" flipH="1">
              <a:off x="4165" y="1967"/>
              <a:ext cx="314" cy="135"/>
            </a:xfrm>
            <a:custGeom>
              <a:avLst/>
              <a:gdLst>
                <a:gd name="T0" fmla="*/ 303 w 6276"/>
                <a:gd name="T1" fmla="*/ 655 h 2690"/>
                <a:gd name="T2" fmla="*/ 711 w 6276"/>
                <a:gd name="T3" fmla="*/ 1333 h 2690"/>
                <a:gd name="T4" fmla="*/ 1344 w 6276"/>
                <a:gd name="T5" fmla="*/ 1921 h 2690"/>
                <a:gd name="T6" fmla="*/ 2294 w 6276"/>
                <a:gd name="T7" fmla="*/ 2464 h 2690"/>
                <a:gd name="T8" fmla="*/ 2565 w 6276"/>
                <a:gd name="T9" fmla="*/ 2555 h 2690"/>
                <a:gd name="T10" fmla="*/ 2882 w 6276"/>
                <a:gd name="T11" fmla="*/ 2644 h 2690"/>
                <a:gd name="T12" fmla="*/ 3153 w 6276"/>
                <a:gd name="T13" fmla="*/ 2690 h 2690"/>
                <a:gd name="T14" fmla="*/ 3426 w 6276"/>
                <a:gd name="T15" fmla="*/ 2690 h 2690"/>
                <a:gd name="T16" fmla="*/ 3697 w 6276"/>
                <a:gd name="T17" fmla="*/ 2644 h 2690"/>
                <a:gd name="T18" fmla="*/ 3968 w 6276"/>
                <a:gd name="T19" fmla="*/ 2599 h 2690"/>
                <a:gd name="T20" fmla="*/ 4240 w 6276"/>
                <a:gd name="T21" fmla="*/ 2509 h 2690"/>
                <a:gd name="T22" fmla="*/ 4466 w 6276"/>
                <a:gd name="T23" fmla="*/ 2418 h 2690"/>
                <a:gd name="T24" fmla="*/ 4737 w 6276"/>
                <a:gd name="T25" fmla="*/ 2283 h 2690"/>
                <a:gd name="T26" fmla="*/ 4963 w 6276"/>
                <a:gd name="T27" fmla="*/ 2147 h 2690"/>
                <a:gd name="T28" fmla="*/ 5190 w 6276"/>
                <a:gd name="T29" fmla="*/ 1966 h 2690"/>
                <a:gd name="T30" fmla="*/ 5416 w 6276"/>
                <a:gd name="T31" fmla="*/ 1786 h 2690"/>
                <a:gd name="T32" fmla="*/ 5642 w 6276"/>
                <a:gd name="T33" fmla="*/ 1604 h 2690"/>
                <a:gd name="T34" fmla="*/ 5868 w 6276"/>
                <a:gd name="T35" fmla="*/ 1424 h 2690"/>
                <a:gd name="T36" fmla="*/ 6094 w 6276"/>
                <a:gd name="T37" fmla="*/ 1198 h 2690"/>
                <a:gd name="T38" fmla="*/ 6276 w 6276"/>
                <a:gd name="T39" fmla="*/ 1016 h 2690"/>
                <a:gd name="T40" fmla="*/ 6050 w 6276"/>
                <a:gd name="T41" fmla="*/ 1198 h 2690"/>
                <a:gd name="T42" fmla="*/ 5823 w 6276"/>
                <a:gd name="T43" fmla="*/ 1424 h 2690"/>
                <a:gd name="T44" fmla="*/ 5506 w 6276"/>
                <a:gd name="T45" fmla="*/ 1650 h 2690"/>
                <a:gd name="T46" fmla="*/ 5235 w 6276"/>
                <a:gd name="T47" fmla="*/ 1786 h 2690"/>
                <a:gd name="T48" fmla="*/ 4963 w 6276"/>
                <a:gd name="T49" fmla="*/ 1921 h 2690"/>
                <a:gd name="T50" fmla="*/ 4692 w 6276"/>
                <a:gd name="T51" fmla="*/ 1966 h 2690"/>
                <a:gd name="T52" fmla="*/ 4466 w 6276"/>
                <a:gd name="T53" fmla="*/ 1921 h 2690"/>
                <a:gd name="T54" fmla="*/ 4285 w 6276"/>
                <a:gd name="T55" fmla="*/ 1786 h 2690"/>
                <a:gd name="T56" fmla="*/ 4058 w 6276"/>
                <a:gd name="T57" fmla="*/ 1966 h 2690"/>
                <a:gd name="T58" fmla="*/ 3832 w 6276"/>
                <a:gd name="T59" fmla="*/ 2057 h 2690"/>
                <a:gd name="T60" fmla="*/ 3515 w 6276"/>
                <a:gd name="T61" fmla="*/ 2147 h 2690"/>
                <a:gd name="T62" fmla="*/ 3244 w 6276"/>
                <a:gd name="T63" fmla="*/ 2147 h 2690"/>
                <a:gd name="T64" fmla="*/ 2927 w 6276"/>
                <a:gd name="T65" fmla="*/ 2102 h 2690"/>
                <a:gd name="T66" fmla="*/ 2610 w 6276"/>
                <a:gd name="T67" fmla="*/ 2012 h 2690"/>
                <a:gd name="T68" fmla="*/ 2294 w 6276"/>
                <a:gd name="T69" fmla="*/ 1876 h 2690"/>
                <a:gd name="T70" fmla="*/ 2022 w 6276"/>
                <a:gd name="T71" fmla="*/ 1740 h 2690"/>
                <a:gd name="T72" fmla="*/ 1705 w 6276"/>
                <a:gd name="T73" fmla="*/ 1559 h 2690"/>
                <a:gd name="T74" fmla="*/ 1479 w 6276"/>
                <a:gd name="T75" fmla="*/ 1333 h 2690"/>
                <a:gd name="T76" fmla="*/ 1253 w 6276"/>
                <a:gd name="T77" fmla="*/ 1107 h 2690"/>
                <a:gd name="T78" fmla="*/ 1073 w 6276"/>
                <a:gd name="T79" fmla="*/ 835 h 2690"/>
                <a:gd name="T80" fmla="*/ 937 w 6276"/>
                <a:gd name="T81" fmla="*/ 609 h 2690"/>
                <a:gd name="T82" fmla="*/ 829 w 6276"/>
                <a:gd name="T83" fmla="*/ 573 h 2690"/>
                <a:gd name="T84" fmla="*/ 764 w 6276"/>
                <a:gd name="T85" fmla="*/ 546 h 2690"/>
                <a:gd name="T86" fmla="*/ 686 w 6276"/>
                <a:gd name="T87" fmla="*/ 500 h 2690"/>
                <a:gd name="T88" fmla="*/ 602 w 6276"/>
                <a:gd name="T89" fmla="*/ 440 h 2690"/>
                <a:gd name="T90" fmla="*/ 465 w 6276"/>
                <a:gd name="T91" fmla="*/ 334 h 2690"/>
                <a:gd name="T92" fmla="*/ 286 w 6276"/>
                <a:gd name="T93" fmla="*/ 187 h 2690"/>
                <a:gd name="T94" fmla="*/ 166 w 6276"/>
                <a:gd name="T95" fmla="*/ 91 h 2690"/>
                <a:gd name="T96" fmla="*/ 99 w 6276"/>
                <a:gd name="T97" fmla="*/ 42 h 2690"/>
                <a:gd name="T98" fmla="*/ 47 w 6276"/>
                <a:gd name="T99" fmla="*/ 10 h 2690"/>
                <a:gd name="T100" fmla="*/ 14 w 6276"/>
                <a:gd name="T101" fmla="*/ 0 h 2690"/>
                <a:gd name="T102" fmla="*/ 0 w 6276"/>
                <a:gd name="T103" fmla="*/ 15 h 2690"/>
                <a:gd name="T104" fmla="*/ 12 w 6276"/>
                <a:gd name="T105" fmla="*/ 61 h 2690"/>
                <a:gd name="T106" fmla="*/ 50 w 6276"/>
                <a:gd name="T107" fmla="*/ 142 h 2690"/>
                <a:gd name="T108" fmla="*/ 120 w 6276"/>
                <a:gd name="T109" fmla="*/ 262 h 269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276" h="2690">
                  <a:moveTo>
                    <a:pt x="168" y="338"/>
                  </a:moveTo>
                  <a:lnTo>
                    <a:pt x="303" y="655"/>
                  </a:lnTo>
                  <a:lnTo>
                    <a:pt x="485" y="1016"/>
                  </a:lnTo>
                  <a:lnTo>
                    <a:pt x="711" y="1333"/>
                  </a:lnTo>
                  <a:lnTo>
                    <a:pt x="982" y="1650"/>
                  </a:lnTo>
                  <a:lnTo>
                    <a:pt x="1344" y="1921"/>
                  </a:lnTo>
                  <a:lnTo>
                    <a:pt x="1796" y="2192"/>
                  </a:lnTo>
                  <a:lnTo>
                    <a:pt x="2294" y="2464"/>
                  </a:lnTo>
                  <a:lnTo>
                    <a:pt x="2430" y="2509"/>
                  </a:lnTo>
                  <a:lnTo>
                    <a:pt x="2565" y="2555"/>
                  </a:lnTo>
                  <a:lnTo>
                    <a:pt x="2747" y="2599"/>
                  </a:lnTo>
                  <a:lnTo>
                    <a:pt x="2882" y="2644"/>
                  </a:lnTo>
                  <a:lnTo>
                    <a:pt x="3018" y="2644"/>
                  </a:lnTo>
                  <a:lnTo>
                    <a:pt x="3153" y="2690"/>
                  </a:lnTo>
                  <a:lnTo>
                    <a:pt x="3289" y="2690"/>
                  </a:lnTo>
                  <a:lnTo>
                    <a:pt x="3426" y="2690"/>
                  </a:lnTo>
                  <a:lnTo>
                    <a:pt x="3561" y="2690"/>
                  </a:lnTo>
                  <a:lnTo>
                    <a:pt x="3697" y="2644"/>
                  </a:lnTo>
                  <a:lnTo>
                    <a:pt x="3832" y="2644"/>
                  </a:lnTo>
                  <a:lnTo>
                    <a:pt x="3968" y="2599"/>
                  </a:lnTo>
                  <a:lnTo>
                    <a:pt x="4104" y="2555"/>
                  </a:lnTo>
                  <a:lnTo>
                    <a:pt x="4240" y="2509"/>
                  </a:lnTo>
                  <a:lnTo>
                    <a:pt x="4375" y="2464"/>
                  </a:lnTo>
                  <a:lnTo>
                    <a:pt x="4466" y="2418"/>
                  </a:lnTo>
                  <a:lnTo>
                    <a:pt x="4602" y="2373"/>
                  </a:lnTo>
                  <a:lnTo>
                    <a:pt x="4737" y="2283"/>
                  </a:lnTo>
                  <a:lnTo>
                    <a:pt x="4873" y="2238"/>
                  </a:lnTo>
                  <a:lnTo>
                    <a:pt x="4963" y="2147"/>
                  </a:lnTo>
                  <a:lnTo>
                    <a:pt x="5099" y="2057"/>
                  </a:lnTo>
                  <a:lnTo>
                    <a:pt x="5190" y="1966"/>
                  </a:lnTo>
                  <a:lnTo>
                    <a:pt x="5325" y="1876"/>
                  </a:lnTo>
                  <a:lnTo>
                    <a:pt x="5416" y="1786"/>
                  </a:lnTo>
                  <a:lnTo>
                    <a:pt x="5551" y="1695"/>
                  </a:lnTo>
                  <a:lnTo>
                    <a:pt x="5642" y="1604"/>
                  </a:lnTo>
                  <a:lnTo>
                    <a:pt x="5778" y="1514"/>
                  </a:lnTo>
                  <a:lnTo>
                    <a:pt x="5868" y="1424"/>
                  </a:lnTo>
                  <a:lnTo>
                    <a:pt x="6004" y="1333"/>
                  </a:lnTo>
                  <a:lnTo>
                    <a:pt x="6094" y="1198"/>
                  </a:lnTo>
                  <a:lnTo>
                    <a:pt x="6185" y="1107"/>
                  </a:lnTo>
                  <a:lnTo>
                    <a:pt x="6276" y="1016"/>
                  </a:lnTo>
                  <a:lnTo>
                    <a:pt x="6185" y="1107"/>
                  </a:lnTo>
                  <a:lnTo>
                    <a:pt x="6050" y="1198"/>
                  </a:lnTo>
                  <a:lnTo>
                    <a:pt x="5959" y="1333"/>
                  </a:lnTo>
                  <a:lnTo>
                    <a:pt x="5823" y="1424"/>
                  </a:lnTo>
                  <a:lnTo>
                    <a:pt x="5688" y="1514"/>
                  </a:lnTo>
                  <a:lnTo>
                    <a:pt x="5506" y="1650"/>
                  </a:lnTo>
                  <a:lnTo>
                    <a:pt x="5371" y="1740"/>
                  </a:lnTo>
                  <a:lnTo>
                    <a:pt x="5235" y="1786"/>
                  </a:lnTo>
                  <a:lnTo>
                    <a:pt x="5099" y="1876"/>
                  </a:lnTo>
                  <a:lnTo>
                    <a:pt x="4963" y="1921"/>
                  </a:lnTo>
                  <a:lnTo>
                    <a:pt x="4828" y="1921"/>
                  </a:lnTo>
                  <a:lnTo>
                    <a:pt x="4692" y="1966"/>
                  </a:lnTo>
                  <a:lnTo>
                    <a:pt x="4557" y="1966"/>
                  </a:lnTo>
                  <a:lnTo>
                    <a:pt x="4466" y="1921"/>
                  </a:lnTo>
                  <a:lnTo>
                    <a:pt x="4375" y="1876"/>
                  </a:lnTo>
                  <a:lnTo>
                    <a:pt x="4285" y="1786"/>
                  </a:lnTo>
                  <a:lnTo>
                    <a:pt x="4194" y="1876"/>
                  </a:lnTo>
                  <a:lnTo>
                    <a:pt x="4058" y="1966"/>
                  </a:lnTo>
                  <a:lnTo>
                    <a:pt x="3968" y="2012"/>
                  </a:lnTo>
                  <a:lnTo>
                    <a:pt x="3832" y="2057"/>
                  </a:lnTo>
                  <a:lnTo>
                    <a:pt x="3697" y="2102"/>
                  </a:lnTo>
                  <a:lnTo>
                    <a:pt x="3515" y="2147"/>
                  </a:lnTo>
                  <a:lnTo>
                    <a:pt x="3380" y="2147"/>
                  </a:lnTo>
                  <a:lnTo>
                    <a:pt x="3244" y="2147"/>
                  </a:lnTo>
                  <a:lnTo>
                    <a:pt x="3109" y="2102"/>
                  </a:lnTo>
                  <a:lnTo>
                    <a:pt x="2927" y="2102"/>
                  </a:lnTo>
                  <a:lnTo>
                    <a:pt x="2792" y="2057"/>
                  </a:lnTo>
                  <a:lnTo>
                    <a:pt x="2610" y="2012"/>
                  </a:lnTo>
                  <a:lnTo>
                    <a:pt x="2475" y="1966"/>
                  </a:lnTo>
                  <a:lnTo>
                    <a:pt x="2294" y="1876"/>
                  </a:lnTo>
                  <a:lnTo>
                    <a:pt x="2158" y="1786"/>
                  </a:lnTo>
                  <a:lnTo>
                    <a:pt x="2022" y="1740"/>
                  </a:lnTo>
                  <a:lnTo>
                    <a:pt x="1842" y="1650"/>
                  </a:lnTo>
                  <a:lnTo>
                    <a:pt x="1705" y="1559"/>
                  </a:lnTo>
                  <a:lnTo>
                    <a:pt x="1570" y="1424"/>
                  </a:lnTo>
                  <a:lnTo>
                    <a:pt x="1479" y="1333"/>
                  </a:lnTo>
                  <a:lnTo>
                    <a:pt x="1344" y="1198"/>
                  </a:lnTo>
                  <a:lnTo>
                    <a:pt x="1253" y="1107"/>
                  </a:lnTo>
                  <a:lnTo>
                    <a:pt x="1163" y="972"/>
                  </a:lnTo>
                  <a:lnTo>
                    <a:pt x="1073" y="835"/>
                  </a:lnTo>
                  <a:lnTo>
                    <a:pt x="982" y="746"/>
                  </a:lnTo>
                  <a:lnTo>
                    <a:pt x="937" y="609"/>
                  </a:lnTo>
                  <a:lnTo>
                    <a:pt x="855" y="579"/>
                  </a:lnTo>
                  <a:lnTo>
                    <a:pt x="829" y="573"/>
                  </a:lnTo>
                  <a:lnTo>
                    <a:pt x="797" y="562"/>
                  </a:lnTo>
                  <a:lnTo>
                    <a:pt x="764" y="546"/>
                  </a:lnTo>
                  <a:lnTo>
                    <a:pt x="726" y="524"/>
                  </a:lnTo>
                  <a:lnTo>
                    <a:pt x="686" y="500"/>
                  </a:lnTo>
                  <a:lnTo>
                    <a:pt x="645" y="472"/>
                  </a:lnTo>
                  <a:lnTo>
                    <a:pt x="602" y="440"/>
                  </a:lnTo>
                  <a:lnTo>
                    <a:pt x="557" y="406"/>
                  </a:lnTo>
                  <a:lnTo>
                    <a:pt x="465" y="334"/>
                  </a:lnTo>
                  <a:lnTo>
                    <a:pt x="373" y="260"/>
                  </a:lnTo>
                  <a:lnTo>
                    <a:pt x="286" y="187"/>
                  </a:lnTo>
                  <a:lnTo>
                    <a:pt x="203" y="120"/>
                  </a:lnTo>
                  <a:lnTo>
                    <a:pt x="166" y="91"/>
                  </a:lnTo>
                  <a:lnTo>
                    <a:pt x="131" y="65"/>
                  </a:lnTo>
                  <a:lnTo>
                    <a:pt x="99" y="42"/>
                  </a:lnTo>
                  <a:lnTo>
                    <a:pt x="72" y="23"/>
                  </a:lnTo>
                  <a:lnTo>
                    <a:pt x="47" y="10"/>
                  </a:lnTo>
                  <a:lnTo>
                    <a:pt x="28" y="2"/>
                  </a:lnTo>
                  <a:lnTo>
                    <a:pt x="14" y="0"/>
                  </a:lnTo>
                  <a:lnTo>
                    <a:pt x="5" y="4"/>
                  </a:lnTo>
                  <a:lnTo>
                    <a:pt x="0" y="15"/>
                  </a:lnTo>
                  <a:lnTo>
                    <a:pt x="3" y="35"/>
                  </a:lnTo>
                  <a:lnTo>
                    <a:pt x="12" y="61"/>
                  </a:lnTo>
                  <a:lnTo>
                    <a:pt x="27" y="97"/>
                  </a:lnTo>
                  <a:lnTo>
                    <a:pt x="50" y="142"/>
                  </a:lnTo>
                  <a:lnTo>
                    <a:pt x="81" y="196"/>
                  </a:lnTo>
                  <a:lnTo>
                    <a:pt x="120" y="262"/>
                  </a:lnTo>
                  <a:lnTo>
                    <a:pt x="168" y="3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Freeform 123"/>
            <p:cNvSpPr>
              <a:spLocks/>
            </p:cNvSpPr>
            <p:nvPr/>
          </p:nvSpPr>
          <p:spPr bwMode="auto">
            <a:xfrm rot="15757115" flipH="1">
              <a:off x="4380" y="2170"/>
              <a:ext cx="95" cy="100"/>
            </a:xfrm>
            <a:custGeom>
              <a:avLst/>
              <a:gdLst>
                <a:gd name="T0" fmla="*/ 679 w 1901"/>
                <a:gd name="T1" fmla="*/ 769 h 1991"/>
                <a:gd name="T2" fmla="*/ 725 w 1901"/>
                <a:gd name="T3" fmla="*/ 724 h 1991"/>
                <a:gd name="T4" fmla="*/ 769 w 1901"/>
                <a:gd name="T5" fmla="*/ 634 h 1991"/>
                <a:gd name="T6" fmla="*/ 814 w 1901"/>
                <a:gd name="T7" fmla="*/ 589 h 1991"/>
                <a:gd name="T8" fmla="*/ 860 w 1901"/>
                <a:gd name="T9" fmla="*/ 543 h 1991"/>
                <a:gd name="T10" fmla="*/ 905 w 1901"/>
                <a:gd name="T11" fmla="*/ 452 h 1991"/>
                <a:gd name="T12" fmla="*/ 951 w 1901"/>
                <a:gd name="T13" fmla="*/ 408 h 1991"/>
                <a:gd name="T14" fmla="*/ 996 w 1901"/>
                <a:gd name="T15" fmla="*/ 363 h 1991"/>
                <a:gd name="T16" fmla="*/ 1040 w 1901"/>
                <a:gd name="T17" fmla="*/ 317 h 1991"/>
                <a:gd name="T18" fmla="*/ 1131 w 1901"/>
                <a:gd name="T19" fmla="*/ 226 h 1991"/>
                <a:gd name="T20" fmla="*/ 1267 w 1901"/>
                <a:gd name="T21" fmla="*/ 137 h 1991"/>
                <a:gd name="T22" fmla="*/ 1403 w 1901"/>
                <a:gd name="T23" fmla="*/ 91 h 1991"/>
                <a:gd name="T24" fmla="*/ 1493 w 1901"/>
                <a:gd name="T25" fmla="*/ 46 h 1991"/>
                <a:gd name="T26" fmla="*/ 1584 w 1901"/>
                <a:gd name="T27" fmla="*/ 0 h 1991"/>
                <a:gd name="T28" fmla="*/ 1674 w 1901"/>
                <a:gd name="T29" fmla="*/ 0 h 1991"/>
                <a:gd name="T30" fmla="*/ 1765 w 1901"/>
                <a:gd name="T31" fmla="*/ 46 h 1991"/>
                <a:gd name="T32" fmla="*/ 1810 w 1901"/>
                <a:gd name="T33" fmla="*/ 46 h 1991"/>
                <a:gd name="T34" fmla="*/ 1856 w 1901"/>
                <a:gd name="T35" fmla="*/ 137 h 1991"/>
                <a:gd name="T36" fmla="*/ 1901 w 1901"/>
                <a:gd name="T37" fmla="*/ 272 h 1991"/>
                <a:gd name="T38" fmla="*/ 1856 w 1901"/>
                <a:gd name="T39" fmla="*/ 408 h 1991"/>
                <a:gd name="T40" fmla="*/ 1810 w 1901"/>
                <a:gd name="T41" fmla="*/ 543 h 1991"/>
                <a:gd name="T42" fmla="*/ 1719 w 1901"/>
                <a:gd name="T43" fmla="*/ 724 h 1991"/>
                <a:gd name="T44" fmla="*/ 1584 w 1901"/>
                <a:gd name="T45" fmla="*/ 905 h 1991"/>
                <a:gd name="T46" fmla="*/ 1448 w 1901"/>
                <a:gd name="T47" fmla="*/ 1131 h 1991"/>
                <a:gd name="T48" fmla="*/ 1267 w 1901"/>
                <a:gd name="T49" fmla="*/ 1312 h 1991"/>
                <a:gd name="T50" fmla="*/ 1177 w 1901"/>
                <a:gd name="T51" fmla="*/ 1403 h 1991"/>
                <a:gd name="T52" fmla="*/ 1086 w 1901"/>
                <a:gd name="T53" fmla="*/ 1494 h 1991"/>
                <a:gd name="T54" fmla="*/ 996 w 1901"/>
                <a:gd name="T55" fmla="*/ 1583 h 1991"/>
                <a:gd name="T56" fmla="*/ 905 w 1901"/>
                <a:gd name="T57" fmla="*/ 1674 h 1991"/>
                <a:gd name="T58" fmla="*/ 814 w 1901"/>
                <a:gd name="T59" fmla="*/ 1720 h 1991"/>
                <a:gd name="T60" fmla="*/ 725 w 1901"/>
                <a:gd name="T61" fmla="*/ 1809 h 1991"/>
                <a:gd name="T62" fmla="*/ 634 w 1901"/>
                <a:gd name="T63" fmla="*/ 1855 h 1991"/>
                <a:gd name="T64" fmla="*/ 543 w 1901"/>
                <a:gd name="T65" fmla="*/ 1900 h 1991"/>
                <a:gd name="T66" fmla="*/ 452 w 1901"/>
                <a:gd name="T67" fmla="*/ 1946 h 1991"/>
                <a:gd name="T68" fmla="*/ 362 w 1901"/>
                <a:gd name="T69" fmla="*/ 1946 h 1991"/>
                <a:gd name="T70" fmla="*/ 317 w 1901"/>
                <a:gd name="T71" fmla="*/ 1991 h 1991"/>
                <a:gd name="T72" fmla="*/ 226 w 1901"/>
                <a:gd name="T73" fmla="*/ 1991 h 1991"/>
                <a:gd name="T74" fmla="*/ 181 w 1901"/>
                <a:gd name="T75" fmla="*/ 1991 h 1991"/>
                <a:gd name="T76" fmla="*/ 135 w 1901"/>
                <a:gd name="T77" fmla="*/ 1991 h 1991"/>
                <a:gd name="T78" fmla="*/ 91 w 1901"/>
                <a:gd name="T79" fmla="*/ 1991 h 1991"/>
                <a:gd name="T80" fmla="*/ 46 w 1901"/>
                <a:gd name="T81" fmla="*/ 1946 h 1991"/>
                <a:gd name="T82" fmla="*/ 0 w 1901"/>
                <a:gd name="T83" fmla="*/ 1900 h 1991"/>
                <a:gd name="T84" fmla="*/ 0 w 1901"/>
                <a:gd name="T85" fmla="*/ 1809 h 1991"/>
                <a:gd name="T86" fmla="*/ 0 w 1901"/>
                <a:gd name="T87" fmla="*/ 1764 h 1991"/>
                <a:gd name="T88" fmla="*/ 0 w 1901"/>
                <a:gd name="T89" fmla="*/ 1674 h 1991"/>
                <a:gd name="T90" fmla="*/ 46 w 1901"/>
                <a:gd name="T91" fmla="*/ 1538 h 1991"/>
                <a:gd name="T92" fmla="*/ 91 w 1901"/>
                <a:gd name="T93" fmla="*/ 1448 h 1991"/>
                <a:gd name="T94" fmla="*/ 135 w 1901"/>
                <a:gd name="T95" fmla="*/ 1312 h 1991"/>
                <a:gd name="T96" fmla="*/ 226 w 1901"/>
                <a:gd name="T97" fmla="*/ 1177 h 1991"/>
                <a:gd name="T98" fmla="*/ 272 w 1901"/>
                <a:gd name="T99" fmla="*/ 1131 h 1991"/>
                <a:gd name="T100" fmla="*/ 317 w 1901"/>
                <a:gd name="T101" fmla="*/ 1086 h 1991"/>
                <a:gd name="T102" fmla="*/ 362 w 1901"/>
                <a:gd name="T103" fmla="*/ 1041 h 1991"/>
                <a:gd name="T104" fmla="*/ 452 w 1901"/>
                <a:gd name="T105" fmla="*/ 995 h 1991"/>
                <a:gd name="T106" fmla="*/ 498 w 1901"/>
                <a:gd name="T107" fmla="*/ 951 h 1991"/>
                <a:gd name="T108" fmla="*/ 543 w 1901"/>
                <a:gd name="T109" fmla="*/ 905 h 1991"/>
                <a:gd name="T110" fmla="*/ 588 w 1901"/>
                <a:gd name="T111" fmla="*/ 815 h 1991"/>
                <a:gd name="T112" fmla="*/ 679 w 1901"/>
                <a:gd name="T113" fmla="*/ 769 h 1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01" h="1991">
                  <a:moveTo>
                    <a:pt x="679" y="769"/>
                  </a:moveTo>
                  <a:lnTo>
                    <a:pt x="725" y="724"/>
                  </a:lnTo>
                  <a:lnTo>
                    <a:pt x="769" y="634"/>
                  </a:lnTo>
                  <a:lnTo>
                    <a:pt x="814" y="589"/>
                  </a:lnTo>
                  <a:lnTo>
                    <a:pt x="860" y="543"/>
                  </a:lnTo>
                  <a:lnTo>
                    <a:pt x="905" y="452"/>
                  </a:lnTo>
                  <a:lnTo>
                    <a:pt x="951" y="408"/>
                  </a:lnTo>
                  <a:lnTo>
                    <a:pt x="996" y="363"/>
                  </a:lnTo>
                  <a:lnTo>
                    <a:pt x="1040" y="317"/>
                  </a:lnTo>
                  <a:lnTo>
                    <a:pt x="1131" y="226"/>
                  </a:lnTo>
                  <a:lnTo>
                    <a:pt x="1267" y="137"/>
                  </a:lnTo>
                  <a:lnTo>
                    <a:pt x="1403" y="91"/>
                  </a:lnTo>
                  <a:lnTo>
                    <a:pt x="1493" y="46"/>
                  </a:lnTo>
                  <a:lnTo>
                    <a:pt x="1584" y="0"/>
                  </a:lnTo>
                  <a:lnTo>
                    <a:pt x="1674" y="0"/>
                  </a:lnTo>
                  <a:lnTo>
                    <a:pt x="1765" y="46"/>
                  </a:lnTo>
                  <a:lnTo>
                    <a:pt x="1810" y="46"/>
                  </a:lnTo>
                  <a:lnTo>
                    <a:pt x="1856" y="137"/>
                  </a:lnTo>
                  <a:lnTo>
                    <a:pt x="1901" y="272"/>
                  </a:lnTo>
                  <a:lnTo>
                    <a:pt x="1856" y="408"/>
                  </a:lnTo>
                  <a:lnTo>
                    <a:pt x="1810" y="543"/>
                  </a:lnTo>
                  <a:lnTo>
                    <a:pt x="1719" y="724"/>
                  </a:lnTo>
                  <a:lnTo>
                    <a:pt x="1584" y="905"/>
                  </a:lnTo>
                  <a:lnTo>
                    <a:pt x="1448" y="1131"/>
                  </a:lnTo>
                  <a:lnTo>
                    <a:pt x="1267" y="1312"/>
                  </a:lnTo>
                  <a:lnTo>
                    <a:pt x="1177" y="1403"/>
                  </a:lnTo>
                  <a:lnTo>
                    <a:pt x="1086" y="1494"/>
                  </a:lnTo>
                  <a:lnTo>
                    <a:pt x="996" y="1583"/>
                  </a:lnTo>
                  <a:lnTo>
                    <a:pt x="905" y="1674"/>
                  </a:lnTo>
                  <a:lnTo>
                    <a:pt x="814" y="1720"/>
                  </a:lnTo>
                  <a:lnTo>
                    <a:pt x="725" y="1809"/>
                  </a:lnTo>
                  <a:lnTo>
                    <a:pt x="634" y="1855"/>
                  </a:lnTo>
                  <a:lnTo>
                    <a:pt x="543" y="1900"/>
                  </a:lnTo>
                  <a:lnTo>
                    <a:pt x="452" y="1946"/>
                  </a:lnTo>
                  <a:lnTo>
                    <a:pt x="362" y="1946"/>
                  </a:lnTo>
                  <a:lnTo>
                    <a:pt x="317" y="1991"/>
                  </a:lnTo>
                  <a:lnTo>
                    <a:pt x="226" y="1991"/>
                  </a:lnTo>
                  <a:lnTo>
                    <a:pt x="181" y="1991"/>
                  </a:lnTo>
                  <a:lnTo>
                    <a:pt x="135" y="1991"/>
                  </a:lnTo>
                  <a:lnTo>
                    <a:pt x="91" y="1991"/>
                  </a:lnTo>
                  <a:lnTo>
                    <a:pt x="46" y="1946"/>
                  </a:lnTo>
                  <a:lnTo>
                    <a:pt x="0" y="1900"/>
                  </a:lnTo>
                  <a:lnTo>
                    <a:pt x="0" y="1809"/>
                  </a:lnTo>
                  <a:lnTo>
                    <a:pt x="0" y="1764"/>
                  </a:lnTo>
                  <a:lnTo>
                    <a:pt x="0" y="1674"/>
                  </a:lnTo>
                  <a:lnTo>
                    <a:pt x="46" y="1538"/>
                  </a:lnTo>
                  <a:lnTo>
                    <a:pt x="91" y="1448"/>
                  </a:lnTo>
                  <a:lnTo>
                    <a:pt x="135" y="1312"/>
                  </a:lnTo>
                  <a:lnTo>
                    <a:pt x="226" y="1177"/>
                  </a:lnTo>
                  <a:lnTo>
                    <a:pt x="272" y="1131"/>
                  </a:lnTo>
                  <a:lnTo>
                    <a:pt x="317" y="1086"/>
                  </a:lnTo>
                  <a:lnTo>
                    <a:pt x="362" y="1041"/>
                  </a:lnTo>
                  <a:lnTo>
                    <a:pt x="452" y="995"/>
                  </a:lnTo>
                  <a:lnTo>
                    <a:pt x="498" y="951"/>
                  </a:lnTo>
                  <a:lnTo>
                    <a:pt x="543" y="905"/>
                  </a:lnTo>
                  <a:lnTo>
                    <a:pt x="588" y="815"/>
                  </a:lnTo>
                  <a:lnTo>
                    <a:pt x="679" y="769"/>
                  </a:lnTo>
                  <a:close/>
                </a:path>
              </a:pathLst>
            </a:custGeom>
            <a:solidFill>
              <a:srgbClr val="CD9A3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124"/>
            <p:cNvSpPr>
              <a:spLocks/>
            </p:cNvSpPr>
            <p:nvPr/>
          </p:nvSpPr>
          <p:spPr bwMode="auto">
            <a:xfrm rot="15757115" flipH="1">
              <a:off x="4379" y="2255"/>
              <a:ext cx="8" cy="7"/>
            </a:xfrm>
            <a:custGeom>
              <a:avLst/>
              <a:gdLst>
                <a:gd name="T0" fmla="*/ 136 w 182"/>
                <a:gd name="T1" fmla="*/ 0 h 137"/>
                <a:gd name="T2" fmla="*/ 0 w 182"/>
                <a:gd name="T3" fmla="*/ 46 h 137"/>
                <a:gd name="T4" fmla="*/ 46 w 182"/>
                <a:gd name="T5" fmla="*/ 137 h 137"/>
                <a:gd name="T6" fmla="*/ 182 w 182"/>
                <a:gd name="T7" fmla="*/ 91 h 137"/>
                <a:gd name="T8" fmla="*/ 136 w 182"/>
                <a:gd name="T9" fmla="*/ 91 h 137"/>
                <a:gd name="T10" fmla="*/ 136 w 182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" h="137">
                  <a:moveTo>
                    <a:pt x="136" y="0"/>
                  </a:moveTo>
                  <a:lnTo>
                    <a:pt x="0" y="46"/>
                  </a:lnTo>
                  <a:lnTo>
                    <a:pt x="46" y="137"/>
                  </a:lnTo>
                  <a:lnTo>
                    <a:pt x="182" y="91"/>
                  </a:lnTo>
                  <a:lnTo>
                    <a:pt x="136" y="9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25"/>
            <p:cNvSpPr>
              <a:spLocks/>
            </p:cNvSpPr>
            <p:nvPr/>
          </p:nvSpPr>
          <p:spPr bwMode="auto">
            <a:xfrm rot="15757115" flipH="1">
              <a:off x="4380" y="2254"/>
              <a:ext cx="7" cy="5"/>
            </a:xfrm>
            <a:custGeom>
              <a:avLst/>
              <a:gdLst>
                <a:gd name="T0" fmla="*/ 91 w 136"/>
                <a:gd name="T1" fmla="*/ 0 h 91"/>
                <a:gd name="T2" fmla="*/ 0 w 136"/>
                <a:gd name="T3" fmla="*/ 0 h 91"/>
                <a:gd name="T4" fmla="*/ 0 w 136"/>
                <a:gd name="T5" fmla="*/ 91 h 91"/>
                <a:gd name="T6" fmla="*/ 136 w 136"/>
                <a:gd name="T7" fmla="*/ 46 h 91"/>
                <a:gd name="T8" fmla="*/ 91 w 136"/>
                <a:gd name="T9" fmla="*/ 46 h 91"/>
                <a:gd name="T10" fmla="*/ 91 w 136"/>
                <a:gd name="T11" fmla="*/ 0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6" h="91">
                  <a:moveTo>
                    <a:pt x="91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6" y="46"/>
                  </a:lnTo>
                  <a:lnTo>
                    <a:pt x="9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126"/>
            <p:cNvSpPr>
              <a:spLocks/>
            </p:cNvSpPr>
            <p:nvPr/>
          </p:nvSpPr>
          <p:spPr bwMode="auto">
            <a:xfrm rot="15757115" flipH="1">
              <a:off x="4378" y="2260"/>
              <a:ext cx="7" cy="4"/>
            </a:xfrm>
            <a:custGeom>
              <a:avLst/>
              <a:gdLst>
                <a:gd name="T0" fmla="*/ 135 w 135"/>
                <a:gd name="T1" fmla="*/ 0 h 91"/>
                <a:gd name="T2" fmla="*/ 90 w 135"/>
                <a:gd name="T3" fmla="*/ 0 h 91"/>
                <a:gd name="T4" fmla="*/ 0 w 135"/>
                <a:gd name="T5" fmla="*/ 45 h 91"/>
                <a:gd name="T6" fmla="*/ 0 w 135"/>
                <a:gd name="T7" fmla="*/ 91 h 91"/>
                <a:gd name="T8" fmla="*/ 90 w 135"/>
                <a:gd name="T9" fmla="*/ 91 h 91"/>
                <a:gd name="T10" fmla="*/ 135 w 135"/>
                <a:gd name="T11" fmla="*/ 0 h 91"/>
                <a:gd name="T12" fmla="*/ 90 w 135"/>
                <a:gd name="T13" fmla="*/ 0 h 91"/>
                <a:gd name="T14" fmla="*/ 135 w 135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5" h="91">
                  <a:moveTo>
                    <a:pt x="135" y="0"/>
                  </a:moveTo>
                  <a:lnTo>
                    <a:pt x="90" y="0"/>
                  </a:lnTo>
                  <a:lnTo>
                    <a:pt x="0" y="45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135" y="0"/>
                  </a:lnTo>
                  <a:lnTo>
                    <a:pt x="90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127"/>
            <p:cNvSpPr>
              <a:spLocks/>
            </p:cNvSpPr>
            <p:nvPr/>
          </p:nvSpPr>
          <p:spPr bwMode="auto">
            <a:xfrm rot="15757115" flipH="1">
              <a:off x="4378" y="2272"/>
              <a:ext cx="4" cy="4"/>
            </a:xfrm>
            <a:custGeom>
              <a:avLst/>
              <a:gdLst>
                <a:gd name="T0" fmla="*/ 91 w 91"/>
                <a:gd name="T1" fmla="*/ 45 h 91"/>
                <a:gd name="T2" fmla="*/ 45 w 91"/>
                <a:gd name="T3" fmla="*/ 0 h 91"/>
                <a:gd name="T4" fmla="*/ 0 w 91"/>
                <a:gd name="T5" fmla="*/ 91 h 91"/>
                <a:gd name="T6" fmla="*/ 91 w 91"/>
                <a:gd name="T7" fmla="*/ 91 h 91"/>
                <a:gd name="T8" fmla="*/ 91 w 91"/>
                <a:gd name="T9" fmla="*/ 45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91" y="91"/>
                  </a:lnTo>
                  <a:lnTo>
                    <a:pt x="91" y="4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Freeform 128"/>
            <p:cNvSpPr>
              <a:spLocks/>
            </p:cNvSpPr>
            <p:nvPr/>
          </p:nvSpPr>
          <p:spPr bwMode="auto">
            <a:xfrm rot="15757115" flipH="1">
              <a:off x="4381" y="2266"/>
              <a:ext cx="5" cy="5"/>
            </a:xfrm>
            <a:custGeom>
              <a:avLst/>
              <a:gdLst>
                <a:gd name="T0" fmla="*/ 91 w 91"/>
                <a:gd name="T1" fmla="*/ 46 h 91"/>
                <a:gd name="T2" fmla="*/ 0 w 91"/>
                <a:gd name="T3" fmla="*/ 0 h 91"/>
                <a:gd name="T4" fmla="*/ 0 w 91"/>
                <a:gd name="T5" fmla="*/ 46 h 91"/>
                <a:gd name="T6" fmla="*/ 45 w 91"/>
                <a:gd name="T7" fmla="*/ 91 h 91"/>
                <a:gd name="T8" fmla="*/ 91 w 91"/>
                <a:gd name="T9" fmla="*/ 46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45" y="91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129"/>
            <p:cNvSpPr>
              <a:spLocks/>
            </p:cNvSpPr>
            <p:nvPr/>
          </p:nvSpPr>
          <p:spPr bwMode="auto">
            <a:xfrm rot="15757115" flipH="1">
              <a:off x="4389" y="2276"/>
              <a:ext cx="3" cy="4"/>
            </a:xfrm>
            <a:custGeom>
              <a:avLst/>
              <a:gdLst>
                <a:gd name="T0" fmla="*/ 91 w 91"/>
                <a:gd name="T1" fmla="*/ 91 h 135"/>
                <a:gd name="T2" fmla="*/ 46 w 91"/>
                <a:gd name="T3" fmla="*/ 0 h 135"/>
                <a:gd name="T4" fmla="*/ 0 w 91"/>
                <a:gd name="T5" fmla="*/ 45 h 135"/>
                <a:gd name="T6" fmla="*/ 46 w 91"/>
                <a:gd name="T7" fmla="*/ 135 h 135"/>
                <a:gd name="T8" fmla="*/ 46 w 91"/>
                <a:gd name="T9" fmla="*/ 91 h 135"/>
                <a:gd name="T10" fmla="*/ 91 w 91"/>
                <a:gd name="T11" fmla="*/ 91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" h="135">
                  <a:moveTo>
                    <a:pt x="91" y="91"/>
                  </a:moveTo>
                  <a:lnTo>
                    <a:pt x="46" y="0"/>
                  </a:lnTo>
                  <a:lnTo>
                    <a:pt x="0" y="45"/>
                  </a:lnTo>
                  <a:lnTo>
                    <a:pt x="46" y="135"/>
                  </a:lnTo>
                  <a:lnTo>
                    <a:pt x="46" y="91"/>
                  </a:lnTo>
                  <a:lnTo>
                    <a:pt x="91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Rectangle 130"/>
            <p:cNvSpPr>
              <a:spLocks noChangeArrowheads="1"/>
            </p:cNvSpPr>
            <p:nvPr/>
          </p:nvSpPr>
          <p:spPr bwMode="auto">
            <a:xfrm rot="15757115" flipH="1">
              <a:off x="4392" y="2270"/>
              <a:ext cx="3" cy="7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669" name="Freeform 131"/>
            <p:cNvSpPr>
              <a:spLocks/>
            </p:cNvSpPr>
            <p:nvPr/>
          </p:nvSpPr>
          <p:spPr bwMode="auto">
            <a:xfrm rot="15757115" flipH="1">
              <a:off x="4400" y="2268"/>
              <a:ext cx="3" cy="7"/>
            </a:xfrm>
            <a:custGeom>
              <a:avLst/>
              <a:gdLst>
                <a:gd name="T0" fmla="*/ 91 w 91"/>
                <a:gd name="T1" fmla="*/ 136 h 136"/>
                <a:gd name="T2" fmla="*/ 91 w 91"/>
                <a:gd name="T3" fmla="*/ 0 h 136"/>
                <a:gd name="T4" fmla="*/ 46 w 91"/>
                <a:gd name="T5" fmla="*/ 0 h 136"/>
                <a:gd name="T6" fmla="*/ 0 w 91"/>
                <a:gd name="T7" fmla="*/ 136 h 136"/>
                <a:gd name="T8" fmla="*/ 91 w 91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136">
                  <a:moveTo>
                    <a:pt x="91" y="136"/>
                  </a:moveTo>
                  <a:lnTo>
                    <a:pt x="91" y="0"/>
                  </a:lnTo>
                  <a:lnTo>
                    <a:pt x="46" y="0"/>
                  </a:lnTo>
                  <a:lnTo>
                    <a:pt x="0" y="136"/>
                  </a:lnTo>
                  <a:lnTo>
                    <a:pt x="91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132"/>
            <p:cNvSpPr>
              <a:spLocks/>
            </p:cNvSpPr>
            <p:nvPr/>
          </p:nvSpPr>
          <p:spPr bwMode="auto">
            <a:xfrm rot="15757115" flipH="1">
              <a:off x="4405" y="2262"/>
              <a:ext cx="7" cy="9"/>
            </a:xfrm>
            <a:custGeom>
              <a:avLst/>
              <a:gdLst>
                <a:gd name="T0" fmla="*/ 45 w 136"/>
                <a:gd name="T1" fmla="*/ 181 h 181"/>
                <a:gd name="T2" fmla="*/ 91 w 136"/>
                <a:gd name="T3" fmla="*/ 135 h 181"/>
                <a:gd name="T4" fmla="*/ 136 w 136"/>
                <a:gd name="T5" fmla="*/ 0 h 181"/>
                <a:gd name="T6" fmla="*/ 45 w 136"/>
                <a:gd name="T7" fmla="*/ 0 h 181"/>
                <a:gd name="T8" fmla="*/ 0 w 136"/>
                <a:gd name="T9" fmla="*/ 135 h 181"/>
                <a:gd name="T10" fmla="*/ 45 w 136"/>
                <a:gd name="T11" fmla="*/ 181 h 181"/>
                <a:gd name="T12" fmla="*/ 91 w 136"/>
                <a:gd name="T13" fmla="*/ 135 h 181"/>
                <a:gd name="T14" fmla="*/ 45 w 136"/>
                <a:gd name="T15" fmla="*/ 181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6" h="181">
                  <a:moveTo>
                    <a:pt x="45" y="181"/>
                  </a:moveTo>
                  <a:lnTo>
                    <a:pt x="91" y="135"/>
                  </a:lnTo>
                  <a:lnTo>
                    <a:pt x="136" y="0"/>
                  </a:lnTo>
                  <a:lnTo>
                    <a:pt x="45" y="0"/>
                  </a:lnTo>
                  <a:lnTo>
                    <a:pt x="0" y="135"/>
                  </a:lnTo>
                  <a:lnTo>
                    <a:pt x="45" y="181"/>
                  </a:lnTo>
                  <a:lnTo>
                    <a:pt x="91" y="135"/>
                  </a:lnTo>
                  <a:lnTo>
                    <a:pt x="45" y="18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Freeform 133"/>
            <p:cNvSpPr>
              <a:spLocks/>
            </p:cNvSpPr>
            <p:nvPr/>
          </p:nvSpPr>
          <p:spPr bwMode="auto">
            <a:xfrm rot="15757115" flipH="1">
              <a:off x="4412" y="2256"/>
              <a:ext cx="7" cy="13"/>
            </a:xfrm>
            <a:custGeom>
              <a:avLst/>
              <a:gdLst>
                <a:gd name="T0" fmla="*/ 45 w 136"/>
                <a:gd name="T1" fmla="*/ 226 h 226"/>
                <a:gd name="T2" fmla="*/ 136 w 136"/>
                <a:gd name="T3" fmla="*/ 46 h 226"/>
                <a:gd name="T4" fmla="*/ 91 w 136"/>
                <a:gd name="T5" fmla="*/ 0 h 226"/>
                <a:gd name="T6" fmla="*/ 0 w 136"/>
                <a:gd name="T7" fmla="*/ 181 h 226"/>
                <a:gd name="T8" fmla="*/ 45 w 136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226">
                  <a:moveTo>
                    <a:pt x="45" y="226"/>
                  </a:moveTo>
                  <a:lnTo>
                    <a:pt x="136" y="46"/>
                  </a:lnTo>
                  <a:lnTo>
                    <a:pt x="91" y="0"/>
                  </a:lnTo>
                  <a:lnTo>
                    <a:pt x="0" y="181"/>
                  </a:lnTo>
                  <a:lnTo>
                    <a:pt x="45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134"/>
            <p:cNvSpPr>
              <a:spLocks/>
            </p:cNvSpPr>
            <p:nvPr/>
          </p:nvSpPr>
          <p:spPr bwMode="auto">
            <a:xfrm rot="15757115" flipH="1">
              <a:off x="4414" y="2257"/>
              <a:ext cx="8" cy="11"/>
            </a:xfrm>
            <a:custGeom>
              <a:avLst/>
              <a:gdLst>
                <a:gd name="T0" fmla="*/ 90 w 180"/>
                <a:gd name="T1" fmla="*/ 227 h 227"/>
                <a:gd name="T2" fmla="*/ 180 w 180"/>
                <a:gd name="T3" fmla="*/ 45 h 227"/>
                <a:gd name="T4" fmla="*/ 135 w 180"/>
                <a:gd name="T5" fmla="*/ 0 h 227"/>
                <a:gd name="T6" fmla="*/ 0 w 180"/>
                <a:gd name="T7" fmla="*/ 181 h 227"/>
                <a:gd name="T8" fmla="*/ 90 w 18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227">
                  <a:moveTo>
                    <a:pt x="90" y="227"/>
                  </a:moveTo>
                  <a:lnTo>
                    <a:pt x="180" y="45"/>
                  </a:lnTo>
                  <a:lnTo>
                    <a:pt x="135" y="0"/>
                  </a:lnTo>
                  <a:lnTo>
                    <a:pt x="0" y="181"/>
                  </a:lnTo>
                  <a:lnTo>
                    <a:pt x="90" y="227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135"/>
            <p:cNvSpPr>
              <a:spLocks/>
            </p:cNvSpPr>
            <p:nvPr/>
          </p:nvSpPr>
          <p:spPr bwMode="auto">
            <a:xfrm rot="15757115" flipH="1">
              <a:off x="4423" y="2250"/>
              <a:ext cx="13" cy="11"/>
            </a:xfrm>
            <a:custGeom>
              <a:avLst/>
              <a:gdLst>
                <a:gd name="T0" fmla="*/ 45 w 226"/>
                <a:gd name="T1" fmla="*/ 226 h 226"/>
                <a:gd name="T2" fmla="*/ 226 w 226"/>
                <a:gd name="T3" fmla="*/ 46 h 226"/>
                <a:gd name="T4" fmla="*/ 136 w 226"/>
                <a:gd name="T5" fmla="*/ 0 h 226"/>
                <a:gd name="T6" fmla="*/ 0 w 226"/>
                <a:gd name="T7" fmla="*/ 181 h 226"/>
                <a:gd name="T8" fmla="*/ 45 w 226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26">
                  <a:moveTo>
                    <a:pt x="45" y="226"/>
                  </a:moveTo>
                  <a:lnTo>
                    <a:pt x="226" y="46"/>
                  </a:lnTo>
                  <a:lnTo>
                    <a:pt x="136" y="0"/>
                  </a:lnTo>
                  <a:lnTo>
                    <a:pt x="0" y="181"/>
                  </a:lnTo>
                  <a:lnTo>
                    <a:pt x="45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136"/>
            <p:cNvSpPr>
              <a:spLocks/>
            </p:cNvSpPr>
            <p:nvPr/>
          </p:nvSpPr>
          <p:spPr bwMode="auto">
            <a:xfrm rot="15757115" flipH="1">
              <a:off x="4435" y="2232"/>
              <a:ext cx="12" cy="14"/>
            </a:xfrm>
            <a:custGeom>
              <a:avLst/>
              <a:gdLst>
                <a:gd name="T0" fmla="*/ 45 w 226"/>
                <a:gd name="T1" fmla="*/ 271 h 271"/>
                <a:gd name="T2" fmla="*/ 226 w 226"/>
                <a:gd name="T3" fmla="*/ 45 h 271"/>
                <a:gd name="T4" fmla="*/ 181 w 226"/>
                <a:gd name="T5" fmla="*/ 0 h 271"/>
                <a:gd name="T6" fmla="*/ 0 w 226"/>
                <a:gd name="T7" fmla="*/ 181 h 271"/>
                <a:gd name="T8" fmla="*/ 45 w 226"/>
                <a:gd name="T9" fmla="*/ 271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71">
                  <a:moveTo>
                    <a:pt x="45" y="271"/>
                  </a:moveTo>
                  <a:lnTo>
                    <a:pt x="226" y="45"/>
                  </a:lnTo>
                  <a:lnTo>
                    <a:pt x="181" y="0"/>
                  </a:lnTo>
                  <a:lnTo>
                    <a:pt x="0" y="181"/>
                  </a:lnTo>
                  <a:lnTo>
                    <a:pt x="45" y="27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137"/>
            <p:cNvSpPr>
              <a:spLocks/>
            </p:cNvSpPr>
            <p:nvPr/>
          </p:nvSpPr>
          <p:spPr bwMode="auto">
            <a:xfrm rot="15757115" flipH="1">
              <a:off x="4443" y="2225"/>
              <a:ext cx="7" cy="9"/>
            </a:xfrm>
            <a:custGeom>
              <a:avLst/>
              <a:gdLst>
                <a:gd name="T0" fmla="*/ 46 w 136"/>
                <a:gd name="T1" fmla="*/ 181 h 181"/>
                <a:gd name="T2" fmla="*/ 136 w 136"/>
                <a:gd name="T3" fmla="*/ 90 h 181"/>
                <a:gd name="T4" fmla="*/ 91 w 136"/>
                <a:gd name="T5" fmla="*/ 0 h 181"/>
                <a:gd name="T6" fmla="*/ 0 w 136"/>
                <a:gd name="T7" fmla="*/ 136 h 181"/>
                <a:gd name="T8" fmla="*/ 46 w 136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81">
                  <a:moveTo>
                    <a:pt x="46" y="181"/>
                  </a:moveTo>
                  <a:lnTo>
                    <a:pt x="136" y="90"/>
                  </a:lnTo>
                  <a:lnTo>
                    <a:pt x="91" y="0"/>
                  </a:lnTo>
                  <a:lnTo>
                    <a:pt x="0" y="136"/>
                  </a:lnTo>
                  <a:lnTo>
                    <a:pt x="46" y="18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138"/>
            <p:cNvSpPr>
              <a:spLocks/>
            </p:cNvSpPr>
            <p:nvPr/>
          </p:nvSpPr>
          <p:spPr bwMode="auto">
            <a:xfrm rot="15757115" flipH="1">
              <a:off x="4449" y="2230"/>
              <a:ext cx="7" cy="4"/>
            </a:xfrm>
            <a:custGeom>
              <a:avLst/>
              <a:gdLst>
                <a:gd name="T0" fmla="*/ 46 w 137"/>
                <a:gd name="T1" fmla="*/ 135 h 135"/>
                <a:gd name="T2" fmla="*/ 137 w 137"/>
                <a:gd name="T3" fmla="*/ 45 h 135"/>
                <a:gd name="T4" fmla="*/ 91 w 137"/>
                <a:gd name="T5" fmla="*/ 0 h 135"/>
                <a:gd name="T6" fmla="*/ 0 w 137"/>
                <a:gd name="T7" fmla="*/ 91 h 135"/>
                <a:gd name="T8" fmla="*/ 46 w 137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135">
                  <a:moveTo>
                    <a:pt x="46" y="135"/>
                  </a:moveTo>
                  <a:lnTo>
                    <a:pt x="137" y="45"/>
                  </a:lnTo>
                  <a:lnTo>
                    <a:pt x="91" y="0"/>
                  </a:lnTo>
                  <a:lnTo>
                    <a:pt x="0" y="91"/>
                  </a:lnTo>
                  <a:lnTo>
                    <a:pt x="46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139"/>
            <p:cNvSpPr>
              <a:spLocks/>
            </p:cNvSpPr>
            <p:nvPr/>
          </p:nvSpPr>
          <p:spPr bwMode="auto">
            <a:xfrm rot="15757115" flipH="1">
              <a:off x="4452" y="2216"/>
              <a:ext cx="7" cy="7"/>
            </a:xfrm>
            <a:custGeom>
              <a:avLst/>
              <a:gdLst>
                <a:gd name="T0" fmla="*/ 45 w 135"/>
                <a:gd name="T1" fmla="*/ 135 h 135"/>
                <a:gd name="T2" fmla="*/ 135 w 135"/>
                <a:gd name="T3" fmla="*/ 44 h 135"/>
                <a:gd name="T4" fmla="*/ 89 w 135"/>
                <a:gd name="T5" fmla="*/ 0 h 135"/>
                <a:gd name="T6" fmla="*/ 0 w 135"/>
                <a:gd name="T7" fmla="*/ 44 h 135"/>
                <a:gd name="T8" fmla="*/ 45 w 135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135">
                  <a:moveTo>
                    <a:pt x="45" y="135"/>
                  </a:moveTo>
                  <a:lnTo>
                    <a:pt x="135" y="44"/>
                  </a:lnTo>
                  <a:lnTo>
                    <a:pt x="89" y="0"/>
                  </a:lnTo>
                  <a:lnTo>
                    <a:pt x="0" y="44"/>
                  </a:lnTo>
                  <a:lnTo>
                    <a:pt x="45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140"/>
            <p:cNvSpPr>
              <a:spLocks/>
            </p:cNvSpPr>
            <p:nvPr/>
          </p:nvSpPr>
          <p:spPr bwMode="auto">
            <a:xfrm rot="15757115" flipH="1">
              <a:off x="4453" y="2219"/>
              <a:ext cx="8" cy="6"/>
            </a:xfrm>
            <a:custGeom>
              <a:avLst/>
              <a:gdLst>
                <a:gd name="T0" fmla="*/ 45 w 136"/>
                <a:gd name="T1" fmla="*/ 136 h 136"/>
                <a:gd name="T2" fmla="*/ 136 w 136"/>
                <a:gd name="T3" fmla="*/ 91 h 136"/>
                <a:gd name="T4" fmla="*/ 91 w 136"/>
                <a:gd name="T5" fmla="*/ 0 h 136"/>
                <a:gd name="T6" fmla="*/ 0 w 136"/>
                <a:gd name="T7" fmla="*/ 91 h 136"/>
                <a:gd name="T8" fmla="*/ 45 w 136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45" y="136"/>
                  </a:moveTo>
                  <a:lnTo>
                    <a:pt x="136" y="91"/>
                  </a:lnTo>
                  <a:lnTo>
                    <a:pt x="91" y="0"/>
                  </a:lnTo>
                  <a:lnTo>
                    <a:pt x="0" y="91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141"/>
            <p:cNvSpPr>
              <a:spLocks/>
            </p:cNvSpPr>
            <p:nvPr/>
          </p:nvSpPr>
          <p:spPr bwMode="auto">
            <a:xfrm rot="15757115" flipH="1">
              <a:off x="4456" y="2212"/>
              <a:ext cx="8" cy="4"/>
            </a:xfrm>
            <a:custGeom>
              <a:avLst/>
              <a:gdLst>
                <a:gd name="T0" fmla="*/ 45 w 136"/>
                <a:gd name="T1" fmla="*/ 135 h 135"/>
                <a:gd name="T2" fmla="*/ 136 w 136"/>
                <a:gd name="T3" fmla="*/ 45 h 135"/>
                <a:gd name="T4" fmla="*/ 91 w 136"/>
                <a:gd name="T5" fmla="*/ 0 h 135"/>
                <a:gd name="T6" fmla="*/ 0 w 136"/>
                <a:gd name="T7" fmla="*/ 91 h 135"/>
                <a:gd name="T8" fmla="*/ 45 w 136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45" y="135"/>
                  </a:moveTo>
                  <a:lnTo>
                    <a:pt x="136" y="45"/>
                  </a:lnTo>
                  <a:lnTo>
                    <a:pt x="91" y="0"/>
                  </a:lnTo>
                  <a:lnTo>
                    <a:pt x="0" y="91"/>
                  </a:lnTo>
                  <a:lnTo>
                    <a:pt x="45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142"/>
            <p:cNvSpPr>
              <a:spLocks/>
            </p:cNvSpPr>
            <p:nvPr/>
          </p:nvSpPr>
          <p:spPr bwMode="auto">
            <a:xfrm rot="15757115" flipH="1">
              <a:off x="4461" y="2210"/>
              <a:ext cx="8" cy="4"/>
            </a:xfrm>
            <a:custGeom>
              <a:avLst/>
              <a:gdLst>
                <a:gd name="T0" fmla="*/ 46 w 135"/>
                <a:gd name="T1" fmla="*/ 89 h 89"/>
                <a:gd name="T2" fmla="*/ 135 w 135"/>
                <a:gd name="T3" fmla="*/ 44 h 89"/>
                <a:gd name="T4" fmla="*/ 90 w 135"/>
                <a:gd name="T5" fmla="*/ 0 h 89"/>
                <a:gd name="T6" fmla="*/ 0 w 135"/>
                <a:gd name="T7" fmla="*/ 44 h 89"/>
                <a:gd name="T8" fmla="*/ 46 w 135"/>
                <a:gd name="T9" fmla="*/ 89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89">
                  <a:moveTo>
                    <a:pt x="46" y="89"/>
                  </a:moveTo>
                  <a:lnTo>
                    <a:pt x="135" y="44"/>
                  </a:lnTo>
                  <a:lnTo>
                    <a:pt x="90" y="0"/>
                  </a:lnTo>
                  <a:lnTo>
                    <a:pt x="0" y="44"/>
                  </a:lnTo>
                  <a:lnTo>
                    <a:pt x="46" y="8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143"/>
            <p:cNvSpPr>
              <a:spLocks/>
            </p:cNvSpPr>
            <p:nvPr/>
          </p:nvSpPr>
          <p:spPr bwMode="auto">
            <a:xfrm rot="15757115" flipH="1">
              <a:off x="4459" y="2202"/>
              <a:ext cx="8" cy="7"/>
            </a:xfrm>
            <a:custGeom>
              <a:avLst/>
              <a:gdLst>
                <a:gd name="T0" fmla="*/ 46 w 137"/>
                <a:gd name="T1" fmla="*/ 136 h 136"/>
                <a:gd name="T2" fmla="*/ 137 w 137"/>
                <a:gd name="T3" fmla="*/ 45 h 136"/>
                <a:gd name="T4" fmla="*/ 91 w 137"/>
                <a:gd name="T5" fmla="*/ 0 h 136"/>
                <a:gd name="T6" fmla="*/ 0 w 137"/>
                <a:gd name="T7" fmla="*/ 45 h 136"/>
                <a:gd name="T8" fmla="*/ 46 w 137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136">
                  <a:moveTo>
                    <a:pt x="46" y="136"/>
                  </a:moveTo>
                  <a:lnTo>
                    <a:pt x="137" y="45"/>
                  </a:lnTo>
                  <a:lnTo>
                    <a:pt x="91" y="0"/>
                  </a:lnTo>
                  <a:lnTo>
                    <a:pt x="0" y="45"/>
                  </a:lnTo>
                  <a:lnTo>
                    <a:pt x="46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144"/>
            <p:cNvSpPr>
              <a:spLocks/>
            </p:cNvSpPr>
            <p:nvPr/>
          </p:nvSpPr>
          <p:spPr bwMode="auto">
            <a:xfrm rot="15757115" flipH="1">
              <a:off x="4462" y="2200"/>
              <a:ext cx="8" cy="7"/>
            </a:xfrm>
            <a:custGeom>
              <a:avLst/>
              <a:gdLst>
                <a:gd name="T0" fmla="*/ 45 w 136"/>
                <a:gd name="T1" fmla="*/ 137 h 137"/>
                <a:gd name="T2" fmla="*/ 136 w 136"/>
                <a:gd name="T3" fmla="*/ 91 h 137"/>
                <a:gd name="T4" fmla="*/ 90 w 136"/>
                <a:gd name="T5" fmla="*/ 0 h 137"/>
                <a:gd name="T6" fmla="*/ 0 w 136"/>
                <a:gd name="T7" fmla="*/ 46 h 137"/>
                <a:gd name="T8" fmla="*/ 45 w 136"/>
                <a:gd name="T9" fmla="*/ 46 h 137"/>
                <a:gd name="T10" fmla="*/ 45 w 136"/>
                <a:gd name="T11" fmla="*/ 137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6" h="137">
                  <a:moveTo>
                    <a:pt x="45" y="137"/>
                  </a:moveTo>
                  <a:lnTo>
                    <a:pt x="136" y="91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45" y="46"/>
                  </a:lnTo>
                  <a:lnTo>
                    <a:pt x="45" y="137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145"/>
            <p:cNvSpPr>
              <a:spLocks/>
            </p:cNvSpPr>
            <p:nvPr/>
          </p:nvSpPr>
          <p:spPr bwMode="auto">
            <a:xfrm rot="15757115" flipH="1">
              <a:off x="4466" y="2190"/>
              <a:ext cx="5" cy="4"/>
            </a:xfrm>
            <a:custGeom>
              <a:avLst/>
              <a:gdLst>
                <a:gd name="T0" fmla="*/ 46 w 91"/>
                <a:gd name="T1" fmla="*/ 91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5 h 91"/>
                <a:gd name="T8" fmla="*/ 46 w 91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1">
                  <a:moveTo>
                    <a:pt x="46" y="91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5"/>
                  </a:lnTo>
                  <a:lnTo>
                    <a:pt x="46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146"/>
            <p:cNvSpPr>
              <a:spLocks/>
            </p:cNvSpPr>
            <p:nvPr/>
          </p:nvSpPr>
          <p:spPr bwMode="auto">
            <a:xfrm rot="15757115" flipH="1">
              <a:off x="4466" y="2192"/>
              <a:ext cx="8" cy="4"/>
            </a:xfrm>
            <a:custGeom>
              <a:avLst/>
              <a:gdLst>
                <a:gd name="T0" fmla="*/ 46 w 136"/>
                <a:gd name="T1" fmla="*/ 91 h 91"/>
                <a:gd name="T2" fmla="*/ 136 w 136"/>
                <a:gd name="T3" fmla="*/ 46 h 91"/>
                <a:gd name="T4" fmla="*/ 90 w 136"/>
                <a:gd name="T5" fmla="*/ 0 h 91"/>
                <a:gd name="T6" fmla="*/ 0 w 136"/>
                <a:gd name="T7" fmla="*/ 46 h 91"/>
                <a:gd name="T8" fmla="*/ 46 w 136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91">
                  <a:moveTo>
                    <a:pt x="46" y="91"/>
                  </a:moveTo>
                  <a:lnTo>
                    <a:pt x="136" y="46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46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147"/>
            <p:cNvSpPr>
              <a:spLocks/>
            </p:cNvSpPr>
            <p:nvPr/>
          </p:nvSpPr>
          <p:spPr bwMode="auto">
            <a:xfrm rot="15757115" flipH="1">
              <a:off x="4472" y="2187"/>
              <a:ext cx="3" cy="4"/>
            </a:xfrm>
            <a:custGeom>
              <a:avLst/>
              <a:gdLst>
                <a:gd name="T0" fmla="*/ 0 w 91"/>
                <a:gd name="T1" fmla="*/ 89 h 89"/>
                <a:gd name="T2" fmla="*/ 91 w 91"/>
                <a:gd name="T3" fmla="*/ 45 h 89"/>
                <a:gd name="T4" fmla="*/ 45 w 91"/>
                <a:gd name="T5" fmla="*/ 0 h 89"/>
                <a:gd name="T6" fmla="*/ 0 w 91"/>
                <a:gd name="T7" fmla="*/ 0 h 89"/>
                <a:gd name="T8" fmla="*/ 0 w 91"/>
                <a:gd name="T9" fmla="*/ 89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89">
                  <a:moveTo>
                    <a:pt x="0" y="89"/>
                  </a:moveTo>
                  <a:lnTo>
                    <a:pt x="91" y="45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148"/>
            <p:cNvSpPr>
              <a:spLocks/>
            </p:cNvSpPr>
            <p:nvPr/>
          </p:nvSpPr>
          <p:spPr bwMode="auto">
            <a:xfrm rot="15757115" flipH="1">
              <a:off x="4469" y="2178"/>
              <a:ext cx="5" cy="4"/>
            </a:xfrm>
            <a:custGeom>
              <a:avLst/>
              <a:gdLst>
                <a:gd name="T0" fmla="*/ 0 w 91"/>
                <a:gd name="T1" fmla="*/ 89 h 89"/>
                <a:gd name="T2" fmla="*/ 46 w 91"/>
                <a:gd name="T3" fmla="*/ 89 h 89"/>
                <a:gd name="T4" fmla="*/ 91 w 91"/>
                <a:gd name="T5" fmla="*/ 89 h 89"/>
                <a:gd name="T6" fmla="*/ 91 w 91"/>
                <a:gd name="T7" fmla="*/ 0 h 89"/>
                <a:gd name="T8" fmla="*/ 0 w 91"/>
                <a:gd name="T9" fmla="*/ 0 h 89"/>
                <a:gd name="T10" fmla="*/ 0 w 91"/>
                <a:gd name="T11" fmla="*/ 89 h 89"/>
                <a:gd name="T12" fmla="*/ 46 w 91"/>
                <a:gd name="T13" fmla="*/ 89 h 89"/>
                <a:gd name="T14" fmla="*/ 0 w 91"/>
                <a:gd name="T15" fmla="*/ 89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89">
                  <a:moveTo>
                    <a:pt x="0" y="89"/>
                  </a:moveTo>
                  <a:lnTo>
                    <a:pt x="46" y="89"/>
                  </a:lnTo>
                  <a:lnTo>
                    <a:pt x="91" y="8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46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Rectangle 149"/>
            <p:cNvSpPr>
              <a:spLocks noChangeArrowheads="1"/>
            </p:cNvSpPr>
            <p:nvPr/>
          </p:nvSpPr>
          <p:spPr bwMode="auto">
            <a:xfrm rot="15757115" flipH="1">
              <a:off x="4469" y="2176"/>
              <a:ext cx="2" cy="4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688" name="Rectangle 150"/>
            <p:cNvSpPr>
              <a:spLocks noChangeArrowheads="1"/>
            </p:cNvSpPr>
            <p:nvPr/>
          </p:nvSpPr>
          <p:spPr bwMode="auto">
            <a:xfrm rot="15757115" flipH="1">
              <a:off x="4471" y="2177"/>
              <a:ext cx="3" cy="4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689" name="Freeform 151"/>
            <p:cNvSpPr>
              <a:spLocks/>
            </p:cNvSpPr>
            <p:nvPr/>
          </p:nvSpPr>
          <p:spPr bwMode="auto">
            <a:xfrm rot="15757115" flipH="1">
              <a:off x="4468" y="2169"/>
              <a:ext cx="5" cy="4"/>
            </a:xfrm>
            <a:custGeom>
              <a:avLst/>
              <a:gdLst>
                <a:gd name="T0" fmla="*/ 0 w 89"/>
                <a:gd name="T1" fmla="*/ 45 h 89"/>
                <a:gd name="T2" fmla="*/ 45 w 89"/>
                <a:gd name="T3" fmla="*/ 89 h 89"/>
                <a:gd name="T4" fmla="*/ 89 w 89"/>
                <a:gd name="T5" fmla="*/ 89 h 89"/>
                <a:gd name="T6" fmla="*/ 89 w 89"/>
                <a:gd name="T7" fmla="*/ 0 h 89"/>
                <a:gd name="T8" fmla="*/ 45 w 89"/>
                <a:gd name="T9" fmla="*/ 0 h 89"/>
                <a:gd name="T10" fmla="*/ 0 w 89"/>
                <a:gd name="T11" fmla="*/ 45 h 89"/>
                <a:gd name="T12" fmla="*/ 45 w 89"/>
                <a:gd name="T13" fmla="*/ 45 h 89"/>
                <a:gd name="T14" fmla="*/ 45 w 89"/>
                <a:gd name="T15" fmla="*/ 89 h 89"/>
                <a:gd name="T16" fmla="*/ 0 w 89"/>
                <a:gd name="T17" fmla="*/ 45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89">
                  <a:moveTo>
                    <a:pt x="0" y="45"/>
                  </a:moveTo>
                  <a:lnTo>
                    <a:pt x="45" y="89"/>
                  </a:lnTo>
                  <a:lnTo>
                    <a:pt x="89" y="89"/>
                  </a:lnTo>
                  <a:lnTo>
                    <a:pt x="89" y="0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45" y="45"/>
                  </a:lnTo>
                  <a:lnTo>
                    <a:pt x="45" y="89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152"/>
            <p:cNvSpPr>
              <a:spLocks/>
            </p:cNvSpPr>
            <p:nvPr/>
          </p:nvSpPr>
          <p:spPr bwMode="auto">
            <a:xfrm rot="15757115" flipH="1">
              <a:off x="4468" y="2172"/>
              <a:ext cx="3" cy="4"/>
            </a:xfrm>
            <a:custGeom>
              <a:avLst/>
              <a:gdLst>
                <a:gd name="T0" fmla="*/ 0 w 91"/>
                <a:gd name="T1" fmla="*/ 91 h 91"/>
                <a:gd name="T2" fmla="*/ 46 w 91"/>
                <a:gd name="T3" fmla="*/ 91 h 91"/>
                <a:gd name="T4" fmla="*/ 91 w 91"/>
                <a:gd name="T5" fmla="*/ 46 h 91"/>
                <a:gd name="T6" fmla="*/ 91 w 91"/>
                <a:gd name="T7" fmla="*/ 0 h 91"/>
                <a:gd name="T8" fmla="*/ 91 w 91"/>
                <a:gd name="T9" fmla="*/ 46 h 91"/>
                <a:gd name="T10" fmla="*/ 0 w 91"/>
                <a:gd name="T11" fmla="*/ 91 h 91"/>
                <a:gd name="T12" fmla="*/ 46 w 91"/>
                <a:gd name="T13" fmla="*/ 91 h 91"/>
                <a:gd name="T14" fmla="*/ 0 w 91"/>
                <a:gd name="T15" fmla="*/ 91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91">
                  <a:moveTo>
                    <a:pt x="0" y="91"/>
                  </a:moveTo>
                  <a:lnTo>
                    <a:pt x="46" y="91"/>
                  </a:lnTo>
                  <a:lnTo>
                    <a:pt x="91" y="46"/>
                  </a:lnTo>
                  <a:lnTo>
                    <a:pt x="91" y="0"/>
                  </a:lnTo>
                  <a:lnTo>
                    <a:pt x="91" y="46"/>
                  </a:lnTo>
                  <a:lnTo>
                    <a:pt x="0" y="91"/>
                  </a:lnTo>
                  <a:lnTo>
                    <a:pt x="4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153"/>
            <p:cNvSpPr>
              <a:spLocks/>
            </p:cNvSpPr>
            <p:nvPr/>
          </p:nvSpPr>
          <p:spPr bwMode="auto">
            <a:xfrm rot="15757115" flipH="1">
              <a:off x="4466" y="2175"/>
              <a:ext cx="6" cy="4"/>
            </a:xfrm>
            <a:custGeom>
              <a:avLst/>
              <a:gdLst>
                <a:gd name="T0" fmla="*/ 0 w 136"/>
                <a:gd name="T1" fmla="*/ 0 h 91"/>
                <a:gd name="T2" fmla="*/ 45 w 136"/>
                <a:gd name="T3" fmla="*/ 0 h 91"/>
                <a:gd name="T4" fmla="*/ 45 w 136"/>
                <a:gd name="T5" fmla="*/ 91 h 91"/>
                <a:gd name="T6" fmla="*/ 136 w 136"/>
                <a:gd name="T7" fmla="*/ 46 h 91"/>
                <a:gd name="T8" fmla="*/ 91 w 136"/>
                <a:gd name="T9" fmla="*/ 0 h 91"/>
                <a:gd name="T10" fmla="*/ 0 w 136"/>
                <a:gd name="T11" fmla="*/ 0 h 91"/>
                <a:gd name="T12" fmla="*/ 45 w 136"/>
                <a:gd name="T13" fmla="*/ 0 h 91"/>
                <a:gd name="T14" fmla="*/ 0 w 136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6" h="91">
                  <a:moveTo>
                    <a:pt x="0" y="0"/>
                  </a:moveTo>
                  <a:lnTo>
                    <a:pt x="45" y="0"/>
                  </a:lnTo>
                  <a:lnTo>
                    <a:pt x="45" y="91"/>
                  </a:lnTo>
                  <a:lnTo>
                    <a:pt x="136" y="46"/>
                  </a:lnTo>
                  <a:lnTo>
                    <a:pt x="91" y="0"/>
                  </a:lnTo>
                  <a:lnTo>
                    <a:pt x="0" y="0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Freeform 154"/>
            <p:cNvSpPr>
              <a:spLocks/>
            </p:cNvSpPr>
            <p:nvPr/>
          </p:nvSpPr>
          <p:spPr bwMode="auto">
            <a:xfrm rot="15757115" flipH="1">
              <a:off x="4461" y="2172"/>
              <a:ext cx="3" cy="4"/>
            </a:xfrm>
            <a:custGeom>
              <a:avLst/>
              <a:gdLst>
                <a:gd name="T0" fmla="*/ 0 w 91"/>
                <a:gd name="T1" fmla="*/ 0 h 91"/>
                <a:gd name="T2" fmla="*/ 0 w 91"/>
                <a:gd name="T3" fmla="*/ 46 h 91"/>
                <a:gd name="T4" fmla="*/ 0 w 91"/>
                <a:gd name="T5" fmla="*/ 91 h 91"/>
                <a:gd name="T6" fmla="*/ 91 w 91"/>
                <a:gd name="T7" fmla="*/ 91 h 91"/>
                <a:gd name="T8" fmla="*/ 91 w 91"/>
                <a:gd name="T9" fmla="*/ 0 h 91"/>
                <a:gd name="T10" fmla="*/ 0 w 91"/>
                <a:gd name="T11" fmla="*/ 0 h 91"/>
                <a:gd name="T12" fmla="*/ 0 w 91"/>
                <a:gd name="T13" fmla="*/ 46 h 91"/>
                <a:gd name="T14" fmla="*/ 0 w 91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91">
                  <a:moveTo>
                    <a:pt x="0" y="0"/>
                  </a:moveTo>
                  <a:lnTo>
                    <a:pt x="0" y="46"/>
                  </a:lnTo>
                  <a:lnTo>
                    <a:pt x="0" y="91"/>
                  </a:lnTo>
                  <a:lnTo>
                    <a:pt x="91" y="91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Rectangle 155"/>
            <p:cNvSpPr>
              <a:spLocks noChangeArrowheads="1"/>
            </p:cNvSpPr>
            <p:nvPr/>
          </p:nvSpPr>
          <p:spPr bwMode="auto">
            <a:xfrm rot="15757115" flipH="1">
              <a:off x="4459" y="2173"/>
              <a:ext cx="3" cy="2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694" name="Freeform 156"/>
            <p:cNvSpPr>
              <a:spLocks/>
            </p:cNvSpPr>
            <p:nvPr/>
          </p:nvSpPr>
          <p:spPr bwMode="auto">
            <a:xfrm rot="15757115" flipH="1">
              <a:off x="4452" y="2172"/>
              <a:ext cx="3" cy="7"/>
            </a:xfrm>
            <a:custGeom>
              <a:avLst/>
              <a:gdLst>
                <a:gd name="T0" fmla="*/ 0 w 91"/>
                <a:gd name="T1" fmla="*/ 0 h 135"/>
                <a:gd name="T2" fmla="*/ 0 w 91"/>
                <a:gd name="T3" fmla="*/ 135 h 135"/>
                <a:gd name="T4" fmla="*/ 91 w 91"/>
                <a:gd name="T5" fmla="*/ 135 h 135"/>
                <a:gd name="T6" fmla="*/ 91 w 91"/>
                <a:gd name="T7" fmla="*/ 45 h 135"/>
                <a:gd name="T8" fmla="*/ 0 w 91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135">
                  <a:moveTo>
                    <a:pt x="0" y="0"/>
                  </a:moveTo>
                  <a:lnTo>
                    <a:pt x="0" y="135"/>
                  </a:lnTo>
                  <a:lnTo>
                    <a:pt x="91" y="135"/>
                  </a:lnTo>
                  <a:lnTo>
                    <a:pt x="91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Freeform 157"/>
            <p:cNvSpPr>
              <a:spLocks/>
            </p:cNvSpPr>
            <p:nvPr/>
          </p:nvSpPr>
          <p:spPr bwMode="auto">
            <a:xfrm rot="15757115" flipH="1">
              <a:off x="4447" y="2177"/>
              <a:ext cx="8" cy="4"/>
            </a:xfrm>
            <a:custGeom>
              <a:avLst/>
              <a:gdLst>
                <a:gd name="T0" fmla="*/ 45 w 136"/>
                <a:gd name="T1" fmla="*/ 0 h 136"/>
                <a:gd name="T2" fmla="*/ 0 w 136"/>
                <a:gd name="T3" fmla="*/ 91 h 136"/>
                <a:gd name="T4" fmla="*/ 91 w 136"/>
                <a:gd name="T5" fmla="*/ 136 h 136"/>
                <a:gd name="T6" fmla="*/ 136 w 136"/>
                <a:gd name="T7" fmla="*/ 0 h 136"/>
                <a:gd name="T8" fmla="*/ 45 w 136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45" y="0"/>
                  </a:moveTo>
                  <a:lnTo>
                    <a:pt x="0" y="91"/>
                  </a:lnTo>
                  <a:lnTo>
                    <a:pt x="91" y="136"/>
                  </a:lnTo>
                  <a:lnTo>
                    <a:pt x="136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Freeform 158"/>
            <p:cNvSpPr>
              <a:spLocks/>
            </p:cNvSpPr>
            <p:nvPr/>
          </p:nvSpPr>
          <p:spPr bwMode="auto">
            <a:xfrm rot="15757115" flipH="1">
              <a:off x="4423" y="2208"/>
              <a:ext cx="91" cy="88"/>
            </a:xfrm>
            <a:custGeom>
              <a:avLst/>
              <a:gdLst>
                <a:gd name="T0" fmla="*/ 1810 w 1810"/>
                <a:gd name="T1" fmla="*/ 904 h 1764"/>
                <a:gd name="T2" fmla="*/ 996 w 1810"/>
                <a:gd name="T3" fmla="*/ 1764 h 1764"/>
                <a:gd name="T4" fmla="*/ 0 w 1810"/>
                <a:gd name="T5" fmla="*/ 860 h 1764"/>
                <a:gd name="T6" fmla="*/ 860 w 1810"/>
                <a:gd name="T7" fmla="*/ 0 h 1764"/>
                <a:gd name="T8" fmla="*/ 1810 w 1810"/>
                <a:gd name="T9" fmla="*/ 904 h 17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0" h="1764">
                  <a:moveTo>
                    <a:pt x="1810" y="904"/>
                  </a:moveTo>
                  <a:lnTo>
                    <a:pt x="996" y="1764"/>
                  </a:lnTo>
                  <a:lnTo>
                    <a:pt x="0" y="860"/>
                  </a:lnTo>
                  <a:lnTo>
                    <a:pt x="860" y="0"/>
                  </a:lnTo>
                  <a:lnTo>
                    <a:pt x="1810" y="904"/>
                  </a:lnTo>
                  <a:close/>
                </a:path>
              </a:pathLst>
            </a:custGeom>
            <a:solidFill>
              <a:srgbClr val="CD9A3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Freeform 159"/>
            <p:cNvSpPr>
              <a:spLocks/>
            </p:cNvSpPr>
            <p:nvPr/>
          </p:nvSpPr>
          <p:spPr bwMode="auto">
            <a:xfrm rot="15757115" flipH="1">
              <a:off x="4474" y="2253"/>
              <a:ext cx="45" cy="49"/>
            </a:xfrm>
            <a:custGeom>
              <a:avLst/>
              <a:gdLst>
                <a:gd name="T0" fmla="*/ 0 w 905"/>
                <a:gd name="T1" fmla="*/ 949 h 995"/>
                <a:gd name="T2" fmla="*/ 45 w 905"/>
                <a:gd name="T3" fmla="*/ 949 h 995"/>
                <a:gd name="T4" fmla="*/ 905 w 905"/>
                <a:gd name="T5" fmla="*/ 44 h 995"/>
                <a:gd name="T6" fmla="*/ 814 w 905"/>
                <a:gd name="T7" fmla="*/ 0 h 995"/>
                <a:gd name="T8" fmla="*/ 0 w 905"/>
                <a:gd name="T9" fmla="*/ 904 h 995"/>
                <a:gd name="T10" fmla="*/ 45 w 905"/>
                <a:gd name="T11" fmla="*/ 904 h 995"/>
                <a:gd name="T12" fmla="*/ 0 w 905"/>
                <a:gd name="T13" fmla="*/ 949 h 995"/>
                <a:gd name="T14" fmla="*/ 45 w 905"/>
                <a:gd name="T15" fmla="*/ 995 h 995"/>
                <a:gd name="T16" fmla="*/ 45 w 905"/>
                <a:gd name="T17" fmla="*/ 949 h 995"/>
                <a:gd name="T18" fmla="*/ 0 w 905"/>
                <a:gd name="T19" fmla="*/ 949 h 9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5" h="995">
                  <a:moveTo>
                    <a:pt x="0" y="949"/>
                  </a:moveTo>
                  <a:lnTo>
                    <a:pt x="45" y="949"/>
                  </a:lnTo>
                  <a:lnTo>
                    <a:pt x="905" y="44"/>
                  </a:lnTo>
                  <a:lnTo>
                    <a:pt x="814" y="0"/>
                  </a:lnTo>
                  <a:lnTo>
                    <a:pt x="0" y="904"/>
                  </a:lnTo>
                  <a:lnTo>
                    <a:pt x="45" y="904"/>
                  </a:lnTo>
                  <a:lnTo>
                    <a:pt x="0" y="949"/>
                  </a:lnTo>
                  <a:lnTo>
                    <a:pt x="45" y="995"/>
                  </a:lnTo>
                  <a:lnTo>
                    <a:pt x="45" y="949"/>
                  </a:lnTo>
                  <a:lnTo>
                    <a:pt x="0" y="94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Freeform 160"/>
            <p:cNvSpPr>
              <a:spLocks/>
            </p:cNvSpPr>
            <p:nvPr/>
          </p:nvSpPr>
          <p:spPr bwMode="auto">
            <a:xfrm rot="15757115" flipH="1">
              <a:off x="4460" y="2212"/>
              <a:ext cx="52" cy="49"/>
            </a:xfrm>
            <a:custGeom>
              <a:avLst/>
              <a:gdLst>
                <a:gd name="T0" fmla="*/ 45 w 1041"/>
                <a:gd name="T1" fmla="*/ 0 h 949"/>
                <a:gd name="T2" fmla="*/ 45 w 1041"/>
                <a:gd name="T3" fmla="*/ 44 h 949"/>
                <a:gd name="T4" fmla="*/ 996 w 1041"/>
                <a:gd name="T5" fmla="*/ 949 h 949"/>
                <a:gd name="T6" fmla="*/ 1041 w 1041"/>
                <a:gd name="T7" fmla="*/ 904 h 949"/>
                <a:gd name="T8" fmla="*/ 91 w 1041"/>
                <a:gd name="T9" fmla="*/ 0 h 949"/>
                <a:gd name="T10" fmla="*/ 91 w 1041"/>
                <a:gd name="T11" fmla="*/ 44 h 949"/>
                <a:gd name="T12" fmla="*/ 45 w 1041"/>
                <a:gd name="T13" fmla="*/ 0 h 949"/>
                <a:gd name="T14" fmla="*/ 0 w 1041"/>
                <a:gd name="T15" fmla="*/ 0 h 949"/>
                <a:gd name="T16" fmla="*/ 45 w 1041"/>
                <a:gd name="T17" fmla="*/ 44 h 949"/>
                <a:gd name="T18" fmla="*/ 45 w 1041"/>
                <a:gd name="T19" fmla="*/ 0 h 9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1" h="949">
                  <a:moveTo>
                    <a:pt x="45" y="0"/>
                  </a:moveTo>
                  <a:lnTo>
                    <a:pt x="45" y="44"/>
                  </a:lnTo>
                  <a:lnTo>
                    <a:pt x="996" y="949"/>
                  </a:lnTo>
                  <a:lnTo>
                    <a:pt x="1041" y="904"/>
                  </a:lnTo>
                  <a:lnTo>
                    <a:pt x="91" y="0"/>
                  </a:lnTo>
                  <a:lnTo>
                    <a:pt x="91" y="44"/>
                  </a:lnTo>
                  <a:lnTo>
                    <a:pt x="45" y="0"/>
                  </a:lnTo>
                  <a:lnTo>
                    <a:pt x="0" y="0"/>
                  </a:lnTo>
                  <a:lnTo>
                    <a:pt x="45" y="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Freeform 161"/>
            <p:cNvSpPr>
              <a:spLocks/>
            </p:cNvSpPr>
            <p:nvPr/>
          </p:nvSpPr>
          <p:spPr bwMode="auto">
            <a:xfrm rot="15757115" flipH="1">
              <a:off x="4420" y="2209"/>
              <a:ext cx="44" cy="50"/>
            </a:xfrm>
            <a:custGeom>
              <a:avLst/>
              <a:gdLst>
                <a:gd name="T0" fmla="*/ 860 w 860"/>
                <a:gd name="T1" fmla="*/ 46 h 995"/>
                <a:gd name="T2" fmla="*/ 815 w 860"/>
                <a:gd name="T3" fmla="*/ 46 h 995"/>
                <a:gd name="T4" fmla="*/ 0 w 860"/>
                <a:gd name="T5" fmla="*/ 951 h 995"/>
                <a:gd name="T6" fmla="*/ 46 w 860"/>
                <a:gd name="T7" fmla="*/ 995 h 995"/>
                <a:gd name="T8" fmla="*/ 860 w 860"/>
                <a:gd name="T9" fmla="*/ 91 h 995"/>
                <a:gd name="T10" fmla="*/ 815 w 860"/>
                <a:gd name="T11" fmla="*/ 91 h 995"/>
                <a:gd name="T12" fmla="*/ 860 w 860"/>
                <a:gd name="T13" fmla="*/ 46 h 995"/>
                <a:gd name="T14" fmla="*/ 860 w 860"/>
                <a:gd name="T15" fmla="*/ 0 h 995"/>
                <a:gd name="T16" fmla="*/ 815 w 860"/>
                <a:gd name="T17" fmla="*/ 46 h 995"/>
                <a:gd name="T18" fmla="*/ 860 w 860"/>
                <a:gd name="T19" fmla="*/ 46 h 9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0" h="995">
                  <a:moveTo>
                    <a:pt x="860" y="46"/>
                  </a:moveTo>
                  <a:lnTo>
                    <a:pt x="815" y="46"/>
                  </a:lnTo>
                  <a:lnTo>
                    <a:pt x="0" y="951"/>
                  </a:lnTo>
                  <a:lnTo>
                    <a:pt x="46" y="995"/>
                  </a:lnTo>
                  <a:lnTo>
                    <a:pt x="860" y="91"/>
                  </a:lnTo>
                  <a:lnTo>
                    <a:pt x="815" y="91"/>
                  </a:lnTo>
                  <a:lnTo>
                    <a:pt x="860" y="46"/>
                  </a:lnTo>
                  <a:lnTo>
                    <a:pt x="860" y="0"/>
                  </a:lnTo>
                  <a:lnTo>
                    <a:pt x="815" y="46"/>
                  </a:lnTo>
                  <a:lnTo>
                    <a:pt x="860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Freeform 162"/>
            <p:cNvSpPr>
              <a:spLocks/>
            </p:cNvSpPr>
            <p:nvPr/>
          </p:nvSpPr>
          <p:spPr bwMode="auto">
            <a:xfrm rot="15757115" flipH="1">
              <a:off x="4424" y="2255"/>
              <a:ext cx="51" cy="47"/>
            </a:xfrm>
            <a:custGeom>
              <a:avLst/>
              <a:gdLst>
                <a:gd name="T0" fmla="*/ 1041 w 1041"/>
                <a:gd name="T1" fmla="*/ 949 h 949"/>
                <a:gd name="T2" fmla="*/ 1041 w 1041"/>
                <a:gd name="T3" fmla="*/ 905 h 949"/>
                <a:gd name="T4" fmla="*/ 45 w 1041"/>
                <a:gd name="T5" fmla="*/ 0 h 949"/>
                <a:gd name="T6" fmla="*/ 0 w 1041"/>
                <a:gd name="T7" fmla="*/ 45 h 949"/>
                <a:gd name="T8" fmla="*/ 950 w 1041"/>
                <a:gd name="T9" fmla="*/ 949 h 949"/>
                <a:gd name="T10" fmla="*/ 950 w 1041"/>
                <a:gd name="T11" fmla="*/ 905 h 949"/>
                <a:gd name="T12" fmla="*/ 1041 w 1041"/>
                <a:gd name="T13" fmla="*/ 949 h 949"/>
                <a:gd name="T14" fmla="*/ 1041 w 1041"/>
                <a:gd name="T15" fmla="*/ 905 h 949"/>
                <a:gd name="T16" fmla="*/ 1041 w 1041"/>
                <a:gd name="T17" fmla="*/ 949 h 9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41" h="949">
                  <a:moveTo>
                    <a:pt x="1041" y="949"/>
                  </a:moveTo>
                  <a:lnTo>
                    <a:pt x="1041" y="905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950" y="949"/>
                  </a:lnTo>
                  <a:lnTo>
                    <a:pt x="950" y="905"/>
                  </a:lnTo>
                  <a:lnTo>
                    <a:pt x="1041" y="949"/>
                  </a:lnTo>
                  <a:lnTo>
                    <a:pt x="1041" y="905"/>
                  </a:lnTo>
                  <a:lnTo>
                    <a:pt x="1041" y="94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Freeform 163"/>
            <p:cNvSpPr>
              <a:spLocks/>
            </p:cNvSpPr>
            <p:nvPr/>
          </p:nvSpPr>
          <p:spPr bwMode="auto">
            <a:xfrm rot="15757115" flipH="1">
              <a:off x="4478" y="2244"/>
              <a:ext cx="279" cy="265"/>
            </a:xfrm>
            <a:custGeom>
              <a:avLst/>
              <a:gdLst>
                <a:gd name="T0" fmla="*/ 46 w 5566"/>
                <a:gd name="T1" fmla="*/ 949 h 5292"/>
                <a:gd name="T2" fmla="*/ 951 w 5566"/>
                <a:gd name="T3" fmla="*/ 0 h 5292"/>
                <a:gd name="T4" fmla="*/ 996 w 5566"/>
                <a:gd name="T5" fmla="*/ 0 h 5292"/>
                <a:gd name="T6" fmla="*/ 1042 w 5566"/>
                <a:gd name="T7" fmla="*/ 0 h 5292"/>
                <a:gd name="T8" fmla="*/ 1086 w 5566"/>
                <a:gd name="T9" fmla="*/ 0 h 5292"/>
                <a:gd name="T10" fmla="*/ 5566 w 5566"/>
                <a:gd name="T11" fmla="*/ 4206 h 5292"/>
                <a:gd name="T12" fmla="*/ 4525 w 5566"/>
                <a:gd name="T13" fmla="*/ 5292 h 5292"/>
                <a:gd name="T14" fmla="*/ 46 w 5566"/>
                <a:gd name="T15" fmla="*/ 1130 h 5292"/>
                <a:gd name="T16" fmla="*/ 0 w 5566"/>
                <a:gd name="T17" fmla="*/ 1085 h 5292"/>
                <a:gd name="T18" fmla="*/ 0 w 5566"/>
                <a:gd name="T19" fmla="*/ 1040 h 5292"/>
                <a:gd name="T20" fmla="*/ 0 w 5566"/>
                <a:gd name="T21" fmla="*/ 995 h 5292"/>
                <a:gd name="T22" fmla="*/ 46 w 5566"/>
                <a:gd name="T23" fmla="*/ 949 h 5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66" h="5292">
                  <a:moveTo>
                    <a:pt x="46" y="949"/>
                  </a:moveTo>
                  <a:lnTo>
                    <a:pt x="951" y="0"/>
                  </a:lnTo>
                  <a:lnTo>
                    <a:pt x="996" y="0"/>
                  </a:lnTo>
                  <a:lnTo>
                    <a:pt x="1042" y="0"/>
                  </a:lnTo>
                  <a:lnTo>
                    <a:pt x="1086" y="0"/>
                  </a:lnTo>
                  <a:lnTo>
                    <a:pt x="5566" y="4206"/>
                  </a:lnTo>
                  <a:lnTo>
                    <a:pt x="4525" y="5292"/>
                  </a:lnTo>
                  <a:lnTo>
                    <a:pt x="46" y="1130"/>
                  </a:lnTo>
                  <a:lnTo>
                    <a:pt x="0" y="1085"/>
                  </a:lnTo>
                  <a:lnTo>
                    <a:pt x="0" y="1040"/>
                  </a:lnTo>
                  <a:lnTo>
                    <a:pt x="0" y="995"/>
                  </a:lnTo>
                  <a:lnTo>
                    <a:pt x="46" y="949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Freeform 164"/>
            <p:cNvSpPr>
              <a:spLocks/>
            </p:cNvSpPr>
            <p:nvPr/>
          </p:nvSpPr>
          <p:spPr bwMode="auto">
            <a:xfrm rot="15757115" flipH="1">
              <a:off x="4478" y="2244"/>
              <a:ext cx="279" cy="265"/>
            </a:xfrm>
            <a:custGeom>
              <a:avLst/>
              <a:gdLst>
                <a:gd name="T0" fmla="*/ 46 w 5566"/>
                <a:gd name="T1" fmla="*/ 949 h 5292"/>
                <a:gd name="T2" fmla="*/ 951 w 5566"/>
                <a:gd name="T3" fmla="*/ 0 h 5292"/>
                <a:gd name="T4" fmla="*/ 996 w 5566"/>
                <a:gd name="T5" fmla="*/ 0 h 5292"/>
                <a:gd name="T6" fmla="*/ 1042 w 5566"/>
                <a:gd name="T7" fmla="*/ 0 h 5292"/>
                <a:gd name="T8" fmla="*/ 1086 w 5566"/>
                <a:gd name="T9" fmla="*/ 0 h 5292"/>
                <a:gd name="T10" fmla="*/ 5566 w 5566"/>
                <a:gd name="T11" fmla="*/ 4206 h 5292"/>
                <a:gd name="T12" fmla="*/ 4525 w 5566"/>
                <a:gd name="T13" fmla="*/ 5292 h 5292"/>
                <a:gd name="T14" fmla="*/ 46 w 5566"/>
                <a:gd name="T15" fmla="*/ 1130 h 5292"/>
                <a:gd name="T16" fmla="*/ 0 w 5566"/>
                <a:gd name="T17" fmla="*/ 1085 h 5292"/>
                <a:gd name="T18" fmla="*/ 0 w 5566"/>
                <a:gd name="T19" fmla="*/ 1040 h 5292"/>
                <a:gd name="T20" fmla="*/ 0 w 5566"/>
                <a:gd name="T21" fmla="*/ 995 h 5292"/>
                <a:gd name="T22" fmla="*/ 46 w 5566"/>
                <a:gd name="T23" fmla="*/ 949 h 5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66" h="5292">
                  <a:moveTo>
                    <a:pt x="46" y="949"/>
                  </a:moveTo>
                  <a:lnTo>
                    <a:pt x="951" y="0"/>
                  </a:lnTo>
                  <a:lnTo>
                    <a:pt x="996" y="0"/>
                  </a:lnTo>
                  <a:lnTo>
                    <a:pt x="1042" y="0"/>
                  </a:lnTo>
                  <a:lnTo>
                    <a:pt x="1086" y="0"/>
                  </a:lnTo>
                  <a:lnTo>
                    <a:pt x="5566" y="4206"/>
                  </a:lnTo>
                  <a:lnTo>
                    <a:pt x="4525" y="5292"/>
                  </a:lnTo>
                  <a:lnTo>
                    <a:pt x="46" y="1130"/>
                  </a:lnTo>
                  <a:lnTo>
                    <a:pt x="0" y="1085"/>
                  </a:lnTo>
                  <a:lnTo>
                    <a:pt x="0" y="1040"/>
                  </a:lnTo>
                  <a:lnTo>
                    <a:pt x="0" y="995"/>
                  </a:lnTo>
                  <a:lnTo>
                    <a:pt x="46" y="949"/>
                  </a:lnTo>
                </a:path>
              </a:pathLst>
            </a:custGeom>
            <a:noFill/>
            <a:ln w="0">
              <a:solidFill>
                <a:srgbClr val="242729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Freeform 165"/>
            <p:cNvSpPr>
              <a:spLocks/>
            </p:cNvSpPr>
            <p:nvPr/>
          </p:nvSpPr>
          <p:spPr bwMode="auto">
            <a:xfrm rot="15757115" flipH="1">
              <a:off x="4404" y="2197"/>
              <a:ext cx="46" cy="50"/>
            </a:xfrm>
            <a:custGeom>
              <a:avLst/>
              <a:gdLst>
                <a:gd name="T0" fmla="*/ 362 w 951"/>
                <a:gd name="T1" fmla="*/ 407 h 996"/>
                <a:gd name="T2" fmla="*/ 499 w 951"/>
                <a:gd name="T3" fmla="*/ 317 h 996"/>
                <a:gd name="T4" fmla="*/ 588 w 951"/>
                <a:gd name="T5" fmla="*/ 226 h 996"/>
                <a:gd name="T6" fmla="*/ 679 w 951"/>
                <a:gd name="T7" fmla="*/ 181 h 996"/>
                <a:gd name="T8" fmla="*/ 725 w 951"/>
                <a:gd name="T9" fmla="*/ 91 h 996"/>
                <a:gd name="T10" fmla="*/ 815 w 951"/>
                <a:gd name="T11" fmla="*/ 45 h 996"/>
                <a:gd name="T12" fmla="*/ 861 w 951"/>
                <a:gd name="T13" fmla="*/ 45 h 996"/>
                <a:gd name="T14" fmla="*/ 905 w 951"/>
                <a:gd name="T15" fmla="*/ 0 h 996"/>
                <a:gd name="T16" fmla="*/ 951 w 951"/>
                <a:gd name="T17" fmla="*/ 45 h 996"/>
                <a:gd name="T18" fmla="*/ 951 w 951"/>
                <a:gd name="T19" fmla="*/ 91 h 996"/>
                <a:gd name="T20" fmla="*/ 951 w 951"/>
                <a:gd name="T21" fmla="*/ 181 h 996"/>
                <a:gd name="T22" fmla="*/ 905 w 951"/>
                <a:gd name="T23" fmla="*/ 226 h 996"/>
                <a:gd name="T24" fmla="*/ 861 w 951"/>
                <a:gd name="T25" fmla="*/ 317 h 996"/>
                <a:gd name="T26" fmla="*/ 770 w 951"/>
                <a:gd name="T27" fmla="*/ 407 h 996"/>
                <a:gd name="T28" fmla="*/ 679 w 951"/>
                <a:gd name="T29" fmla="*/ 497 h 996"/>
                <a:gd name="T30" fmla="*/ 588 w 951"/>
                <a:gd name="T31" fmla="*/ 633 h 996"/>
                <a:gd name="T32" fmla="*/ 499 w 951"/>
                <a:gd name="T33" fmla="*/ 724 h 996"/>
                <a:gd name="T34" fmla="*/ 408 w 951"/>
                <a:gd name="T35" fmla="*/ 814 h 996"/>
                <a:gd name="T36" fmla="*/ 317 w 951"/>
                <a:gd name="T37" fmla="*/ 859 h 996"/>
                <a:gd name="T38" fmla="*/ 227 w 951"/>
                <a:gd name="T39" fmla="*/ 950 h 996"/>
                <a:gd name="T40" fmla="*/ 182 w 951"/>
                <a:gd name="T41" fmla="*/ 996 h 996"/>
                <a:gd name="T42" fmla="*/ 91 w 951"/>
                <a:gd name="T43" fmla="*/ 996 h 996"/>
                <a:gd name="T44" fmla="*/ 46 w 951"/>
                <a:gd name="T45" fmla="*/ 996 h 996"/>
                <a:gd name="T46" fmla="*/ 0 w 951"/>
                <a:gd name="T47" fmla="*/ 996 h 996"/>
                <a:gd name="T48" fmla="*/ 46 w 951"/>
                <a:gd name="T49" fmla="*/ 950 h 996"/>
                <a:gd name="T50" fmla="*/ 46 w 951"/>
                <a:gd name="T51" fmla="*/ 859 h 996"/>
                <a:gd name="T52" fmla="*/ 91 w 951"/>
                <a:gd name="T53" fmla="*/ 769 h 996"/>
                <a:gd name="T54" fmla="*/ 136 w 951"/>
                <a:gd name="T55" fmla="*/ 724 h 996"/>
                <a:gd name="T56" fmla="*/ 227 w 951"/>
                <a:gd name="T57" fmla="*/ 633 h 996"/>
                <a:gd name="T58" fmla="*/ 273 w 951"/>
                <a:gd name="T59" fmla="*/ 497 h 996"/>
                <a:gd name="T60" fmla="*/ 362 w 951"/>
                <a:gd name="T61" fmla="*/ 407 h 99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51" h="996">
                  <a:moveTo>
                    <a:pt x="362" y="407"/>
                  </a:moveTo>
                  <a:lnTo>
                    <a:pt x="499" y="317"/>
                  </a:lnTo>
                  <a:lnTo>
                    <a:pt x="588" y="226"/>
                  </a:lnTo>
                  <a:lnTo>
                    <a:pt x="679" y="181"/>
                  </a:lnTo>
                  <a:lnTo>
                    <a:pt x="725" y="91"/>
                  </a:lnTo>
                  <a:lnTo>
                    <a:pt x="815" y="45"/>
                  </a:lnTo>
                  <a:lnTo>
                    <a:pt x="861" y="45"/>
                  </a:lnTo>
                  <a:lnTo>
                    <a:pt x="905" y="0"/>
                  </a:lnTo>
                  <a:lnTo>
                    <a:pt x="951" y="45"/>
                  </a:lnTo>
                  <a:lnTo>
                    <a:pt x="951" y="91"/>
                  </a:lnTo>
                  <a:lnTo>
                    <a:pt x="951" y="181"/>
                  </a:lnTo>
                  <a:lnTo>
                    <a:pt x="905" y="226"/>
                  </a:lnTo>
                  <a:lnTo>
                    <a:pt x="861" y="317"/>
                  </a:lnTo>
                  <a:lnTo>
                    <a:pt x="770" y="407"/>
                  </a:lnTo>
                  <a:lnTo>
                    <a:pt x="679" y="497"/>
                  </a:lnTo>
                  <a:lnTo>
                    <a:pt x="588" y="633"/>
                  </a:lnTo>
                  <a:lnTo>
                    <a:pt x="499" y="724"/>
                  </a:lnTo>
                  <a:lnTo>
                    <a:pt x="408" y="814"/>
                  </a:lnTo>
                  <a:lnTo>
                    <a:pt x="317" y="859"/>
                  </a:lnTo>
                  <a:lnTo>
                    <a:pt x="227" y="950"/>
                  </a:lnTo>
                  <a:lnTo>
                    <a:pt x="182" y="996"/>
                  </a:lnTo>
                  <a:lnTo>
                    <a:pt x="91" y="996"/>
                  </a:lnTo>
                  <a:lnTo>
                    <a:pt x="46" y="996"/>
                  </a:lnTo>
                  <a:lnTo>
                    <a:pt x="0" y="996"/>
                  </a:lnTo>
                  <a:lnTo>
                    <a:pt x="46" y="950"/>
                  </a:lnTo>
                  <a:lnTo>
                    <a:pt x="46" y="859"/>
                  </a:lnTo>
                  <a:lnTo>
                    <a:pt x="91" y="769"/>
                  </a:lnTo>
                  <a:lnTo>
                    <a:pt x="136" y="724"/>
                  </a:lnTo>
                  <a:lnTo>
                    <a:pt x="227" y="633"/>
                  </a:lnTo>
                  <a:lnTo>
                    <a:pt x="273" y="497"/>
                  </a:lnTo>
                  <a:lnTo>
                    <a:pt x="362" y="4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Freeform 166"/>
            <p:cNvSpPr>
              <a:spLocks/>
            </p:cNvSpPr>
            <p:nvPr/>
          </p:nvSpPr>
          <p:spPr bwMode="auto">
            <a:xfrm rot="15757115" flipH="1">
              <a:off x="4449" y="2222"/>
              <a:ext cx="57" cy="56"/>
            </a:xfrm>
            <a:custGeom>
              <a:avLst/>
              <a:gdLst>
                <a:gd name="T0" fmla="*/ 1176 w 1176"/>
                <a:gd name="T1" fmla="*/ 904 h 1131"/>
                <a:gd name="T2" fmla="*/ 950 w 1176"/>
                <a:gd name="T3" fmla="*/ 1131 h 1131"/>
                <a:gd name="T4" fmla="*/ 0 w 1176"/>
                <a:gd name="T5" fmla="*/ 226 h 1131"/>
                <a:gd name="T6" fmla="*/ 180 w 1176"/>
                <a:gd name="T7" fmla="*/ 0 h 1131"/>
                <a:gd name="T8" fmla="*/ 1176 w 1176"/>
                <a:gd name="T9" fmla="*/ 904 h 1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1131">
                  <a:moveTo>
                    <a:pt x="1176" y="904"/>
                  </a:moveTo>
                  <a:lnTo>
                    <a:pt x="950" y="1131"/>
                  </a:lnTo>
                  <a:lnTo>
                    <a:pt x="0" y="226"/>
                  </a:lnTo>
                  <a:lnTo>
                    <a:pt x="180" y="0"/>
                  </a:lnTo>
                  <a:lnTo>
                    <a:pt x="1176" y="9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Freeform 167"/>
            <p:cNvSpPr>
              <a:spLocks/>
            </p:cNvSpPr>
            <p:nvPr/>
          </p:nvSpPr>
          <p:spPr bwMode="auto">
            <a:xfrm rot="15757115" flipH="1">
              <a:off x="4425" y="2251"/>
              <a:ext cx="52" cy="49"/>
            </a:xfrm>
            <a:custGeom>
              <a:avLst/>
              <a:gdLst>
                <a:gd name="T0" fmla="*/ 1086 w 1086"/>
                <a:gd name="T1" fmla="*/ 950 h 1041"/>
                <a:gd name="T2" fmla="*/ 996 w 1086"/>
                <a:gd name="T3" fmla="*/ 1041 h 1041"/>
                <a:gd name="T4" fmla="*/ 0 w 1086"/>
                <a:gd name="T5" fmla="*/ 90 h 1041"/>
                <a:gd name="T6" fmla="*/ 91 w 1086"/>
                <a:gd name="T7" fmla="*/ 0 h 1041"/>
                <a:gd name="T8" fmla="*/ 1086 w 1086"/>
                <a:gd name="T9" fmla="*/ 95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1041">
                  <a:moveTo>
                    <a:pt x="1086" y="950"/>
                  </a:moveTo>
                  <a:lnTo>
                    <a:pt x="996" y="1041"/>
                  </a:lnTo>
                  <a:lnTo>
                    <a:pt x="0" y="90"/>
                  </a:lnTo>
                  <a:lnTo>
                    <a:pt x="91" y="0"/>
                  </a:lnTo>
                  <a:lnTo>
                    <a:pt x="1086" y="95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Freeform 168"/>
            <p:cNvSpPr>
              <a:spLocks/>
            </p:cNvSpPr>
            <p:nvPr/>
          </p:nvSpPr>
          <p:spPr bwMode="auto">
            <a:xfrm rot="15757115" flipH="1">
              <a:off x="4425" y="2251"/>
              <a:ext cx="52" cy="49"/>
            </a:xfrm>
            <a:custGeom>
              <a:avLst/>
              <a:gdLst>
                <a:gd name="T0" fmla="*/ 1086 w 1086"/>
                <a:gd name="T1" fmla="*/ 950 h 1041"/>
                <a:gd name="T2" fmla="*/ 996 w 1086"/>
                <a:gd name="T3" fmla="*/ 1041 h 1041"/>
                <a:gd name="T4" fmla="*/ 0 w 1086"/>
                <a:gd name="T5" fmla="*/ 90 h 1041"/>
                <a:gd name="T6" fmla="*/ 91 w 1086"/>
                <a:gd name="T7" fmla="*/ 0 h 1041"/>
                <a:gd name="T8" fmla="*/ 1086 w 1086"/>
                <a:gd name="T9" fmla="*/ 95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1041">
                  <a:moveTo>
                    <a:pt x="1086" y="950"/>
                  </a:moveTo>
                  <a:lnTo>
                    <a:pt x="996" y="1041"/>
                  </a:lnTo>
                  <a:lnTo>
                    <a:pt x="0" y="90"/>
                  </a:lnTo>
                  <a:lnTo>
                    <a:pt x="91" y="0"/>
                  </a:lnTo>
                  <a:lnTo>
                    <a:pt x="1086" y="950"/>
                  </a:lnTo>
                </a:path>
              </a:pathLst>
            </a:custGeom>
            <a:noFill/>
            <a:ln w="0">
              <a:solidFill>
                <a:srgbClr val="242729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Line 169"/>
            <p:cNvSpPr>
              <a:spLocks noChangeShapeType="1"/>
            </p:cNvSpPr>
            <p:nvPr/>
          </p:nvSpPr>
          <p:spPr bwMode="auto">
            <a:xfrm rot="15757115" flipH="1">
              <a:off x="4530" y="2249"/>
              <a:ext cx="221" cy="211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Line 170"/>
            <p:cNvSpPr>
              <a:spLocks noChangeShapeType="1"/>
            </p:cNvSpPr>
            <p:nvPr/>
          </p:nvSpPr>
          <p:spPr bwMode="auto">
            <a:xfrm rot="15757115" flipH="1">
              <a:off x="4483" y="2300"/>
              <a:ext cx="221" cy="206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Line 171"/>
            <p:cNvSpPr>
              <a:spLocks noChangeShapeType="1"/>
            </p:cNvSpPr>
            <p:nvPr/>
          </p:nvSpPr>
          <p:spPr bwMode="auto">
            <a:xfrm rot="15757115" flipH="1">
              <a:off x="4523" y="2259"/>
              <a:ext cx="221" cy="209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Line 172"/>
            <p:cNvSpPr>
              <a:spLocks noChangeShapeType="1"/>
            </p:cNvSpPr>
            <p:nvPr/>
          </p:nvSpPr>
          <p:spPr bwMode="auto">
            <a:xfrm rot="15757115" flipH="1">
              <a:off x="4489" y="2293"/>
              <a:ext cx="223" cy="208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Line 173"/>
            <p:cNvSpPr>
              <a:spLocks noChangeShapeType="1"/>
            </p:cNvSpPr>
            <p:nvPr/>
          </p:nvSpPr>
          <p:spPr bwMode="auto">
            <a:xfrm rot="15757115" flipH="1">
              <a:off x="4515" y="2262"/>
              <a:ext cx="221" cy="209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Line 174"/>
            <p:cNvSpPr>
              <a:spLocks noChangeShapeType="1"/>
            </p:cNvSpPr>
            <p:nvPr/>
          </p:nvSpPr>
          <p:spPr bwMode="auto">
            <a:xfrm rot="15757115" flipH="1">
              <a:off x="4499" y="2289"/>
              <a:ext cx="221" cy="208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Line 175"/>
            <p:cNvSpPr>
              <a:spLocks noChangeShapeType="1"/>
            </p:cNvSpPr>
            <p:nvPr/>
          </p:nvSpPr>
          <p:spPr bwMode="auto">
            <a:xfrm rot="15757115" flipH="1">
              <a:off x="4507" y="2278"/>
              <a:ext cx="221" cy="209"/>
            </a:xfrm>
            <a:prstGeom prst="line">
              <a:avLst/>
            </a:prstGeom>
            <a:noFill/>
            <a:ln w="0">
              <a:solidFill>
                <a:srgbClr val="7B868E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Freeform 176"/>
            <p:cNvSpPr>
              <a:spLocks/>
            </p:cNvSpPr>
            <p:nvPr/>
          </p:nvSpPr>
          <p:spPr bwMode="auto">
            <a:xfrm rot="15757115" flipH="1">
              <a:off x="4702" y="2440"/>
              <a:ext cx="107" cy="111"/>
            </a:xfrm>
            <a:custGeom>
              <a:avLst/>
              <a:gdLst>
                <a:gd name="T0" fmla="*/ 588 w 2127"/>
                <a:gd name="T1" fmla="*/ 678 h 2216"/>
                <a:gd name="T2" fmla="*/ 679 w 2127"/>
                <a:gd name="T3" fmla="*/ 587 h 2216"/>
                <a:gd name="T4" fmla="*/ 815 w 2127"/>
                <a:gd name="T5" fmla="*/ 497 h 2216"/>
                <a:gd name="T6" fmla="*/ 905 w 2127"/>
                <a:gd name="T7" fmla="*/ 407 h 2216"/>
                <a:gd name="T8" fmla="*/ 996 w 2127"/>
                <a:gd name="T9" fmla="*/ 316 h 2216"/>
                <a:gd name="T10" fmla="*/ 1086 w 2127"/>
                <a:gd name="T11" fmla="*/ 226 h 2216"/>
                <a:gd name="T12" fmla="*/ 1222 w 2127"/>
                <a:gd name="T13" fmla="*/ 181 h 2216"/>
                <a:gd name="T14" fmla="*/ 1312 w 2127"/>
                <a:gd name="T15" fmla="*/ 135 h 2216"/>
                <a:gd name="T16" fmla="*/ 1403 w 2127"/>
                <a:gd name="T17" fmla="*/ 90 h 2216"/>
                <a:gd name="T18" fmla="*/ 1493 w 2127"/>
                <a:gd name="T19" fmla="*/ 44 h 2216"/>
                <a:gd name="T20" fmla="*/ 1584 w 2127"/>
                <a:gd name="T21" fmla="*/ 44 h 2216"/>
                <a:gd name="T22" fmla="*/ 1675 w 2127"/>
                <a:gd name="T23" fmla="*/ 0 h 2216"/>
                <a:gd name="T24" fmla="*/ 1764 w 2127"/>
                <a:gd name="T25" fmla="*/ 0 h 2216"/>
                <a:gd name="T26" fmla="*/ 1855 w 2127"/>
                <a:gd name="T27" fmla="*/ 44 h 2216"/>
                <a:gd name="T28" fmla="*/ 1901 w 2127"/>
                <a:gd name="T29" fmla="*/ 44 h 2216"/>
                <a:gd name="T30" fmla="*/ 1946 w 2127"/>
                <a:gd name="T31" fmla="*/ 90 h 2216"/>
                <a:gd name="T32" fmla="*/ 2036 w 2127"/>
                <a:gd name="T33" fmla="*/ 90 h 2216"/>
                <a:gd name="T34" fmla="*/ 2081 w 2127"/>
                <a:gd name="T35" fmla="*/ 226 h 2216"/>
                <a:gd name="T36" fmla="*/ 2127 w 2127"/>
                <a:gd name="T37" fmla="*/ 361 h 2216"/>
                <a:gd name="T38" fmla="*/ 2127 w 2127"/>
                <a:gd name="T39" fmla="*/ 543 h 2216"/>
                <a:gd name="T40" fmla="*/ 2081 w 2127"/>
                <a:gd name="T41" fmla="*/ 723 h 2216"/>
                <a:gd name="T42" fmla="*/ 1991 w 2127"/>
                <a:gd name="T43" fmla="*/ 904 h 2216"/>
                <a:gd name="T44" fmla="*/ 1855 w 2127"/>
                <a:gd name="T45" fmla="*/ 1130 h 2216"/>
                <a:gd name="T46" fmla="*/ 1720 w 2127"/>
                <a:gd name="T47" fmla="*/ 1356 h 2216"/>
                <a:gd name="T48" fmla="*/ 1538 w 2127"/>
                <a:gd name="T49" fmla="*/ 1538 h 2216"/>
                <a:gd name="T50" fmla="*/ 1448 w 2127"/>
                <a:gd name="T51" fmla="*/ 1673 h 2216"/>
                <a:gd name="T52" fmla="*/ 1358 w 2127"/>
                <a:gd name="T53" fmla="*/ 1764 h 2216"/>
                <a:gd name="T54" fmla="*/ 1267 w 2127"/>
                <a:gd name="T55" fmla="*/ 1854 h 2216"/>
                <a:gd name="T56" fmla="*/ 1132 w 2127"/>
                <a:gd name="T57" fmla="*/ 1899 h 2216"/>
                <a:gd name="T58" fmla="*/ 1041 w 2127"/>
                <a:gd name="T59" fmla="*/ 1990 h 2216"/>
                <a:gd name="T60" fmla="*/ 950 w 2127"/>
                <a:gd name="T61" fmla="*/ 2035 h 2216"/>
                <a:gd name="T62" fmla="*/ 859 w 2127"/>
                <a:gd name="T63" fmla="*/ 2080 h 2216"/>
                <a:gd name="T64" fmla="*/ 724 w 2127"/>
                <a:gd name="T65" fmla="*/ 2126 h 2216"/>
                <a:gd name="T66" fmla="*/ 633 w 2127"/>
                <a:gd name="T67" fmla="*/ 2170 h 2216"/>
                <a:gd name="T68" fmla="*/ 544 w 2127"/>
                <a:gd name="T69" fmla="*/ 2216 h 2216"/>
                <a:gd name="T70" fmla="*/ 453 w 2127"/>
                <a:gd name="T71" fmla="*/ 2216 h 2216"/>
                <a:gd name="T72" fmla="*/ 407 w 2127"/>
                <a:gd name="T73" fmla="*/ 2216 h 2216"/>
                <a:gd name="T74" fmla="*/ 317 w 2127"/>
                <a:gd name="T75" fmla="*/ 2216 h 2216"/>
                <a:gd name="T76" fmla="*/ 227 w 2127"/>
                <a:gd name="T77" fmla="*/ 2170 h 2216"/>
                <a:gd name="T78" fmla="*/ 181 w 2127"/>
                <a:gd name="T79" fmla="*/ 2170 h 2216"/>
                <a:gd name="T80" fmla="*/ 136 w 2127"/>
                <a:gd name="T81" fmla="*/ 2126 h 2216"/>
                <a:gd name="T82" fmla="*/ 45 w 2127"/>
                <a:gd name="T83" fmla="*/ 1990 h 2216"/>
                <a:gd name="T84" fmla="*/ 0 w 2127"/>
                <a:gd name="T85" fmla="*/ 1854 h 2216"/>
                <a:gd name="T86" fmla="*/ 45 w 2127"/>
                <a:gd name="T87" fmla="*/ 1718 h 2216"/>
                <a:gd name="T88" fmla="*/ 45 w 2127"/>
                <a:gd name="T89" fmla="*/ 1492 h 2216"/>
                <a:gd name="T90" fmla="*/ 136 w 2127"/>
                <a:gd name="T91" fmla="*/ 1312 h 2216"/>
                <a:gd name="T92" fmla="*/ 271 w 2127"/>
                <a:gd name="T93" fmla="*/ 1085 h 2216"/>
                <a:gd name="T94" fmla="*/ 407 w 2127"/>
                <a:gd name="T95" fmla="*/ 859 h 2216"/>
                <a:gd name="T96" fmla="*/ 588 w 2127"/>
                <a:gd name="T97" fmla="*/ 678 h 2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27" h="2216">
                  <a:moveTo>
                    <a:pt x="588" y="678"/>
                  </a:moveTo>
                  <a:lnTo>
                    <a:pt x="679" y="587"/>
                  </a:lnTo>
                  <a:lnTo>
                    <a:pt x="815" y="497"/>
                  </a:lnTo>
                  <a:lnTo>
                    <a:pt x="905" y="407"/>
                  </a:lnTo>
                  <a:lnTo>
                    <a:pt x="996" y="316"/>
                  </a:lnTo>
                  <a:lnTo>
                    <a:pt x="1086" y="226"/>
                  </a:lnTo>
                  <a:lnTo>
                    <a:pt x="1222" y="181"/>
                  </a:lnTo>
                  <a:lnTo>
                    <a:pt x="1312" y="135"/>
                  </a:lnTo>
                  <a:lnTo>
                    <a:pt x="1403" y="90"/>
                  </a:lnTo>
                  <a:lnTo>
                    <a:pt x="1493" y="44"/>
                  </a:lnTo>
                  <a:lnTo>
                    <a:pt x="1584" y="44"/>
                  </a:lnTo>
                  <a:lnTo>
                    <a:pt x="1675" y="0"/>
                  </a:lnTo>
                  <a:lnTo>
                    <a:pt x="1764" y="0"/>
                  </a:lnTo>
                  <a:lnTo>
                    <a:pt x="1855" y="44"/>
                  </a:lnTo>
                  <a:lnTo>
                    <a:pt x="1901" y="44"/>
                  </a:lnTo>
                  <a:lnTo>
                    <a:pt x="1946" y="90"/>
                  </a:lnTo>
                  <a:lnTo>
                    <a:pt x="2036" y="90"/>
                  </a:lnTo>
                  <a:lnTo>
                    <a:pt x="2081" y="226"/>
                  </a:lnTo>
                  <a:lnTo>
                    <a:pt x="2127" y="361"/>
                  </a:lnTo>
                  <a:lnTo>
                    <a:pt x="2127" y="543"/>
                  </a:lnTo>
                  <a:lnTo>
                    <a:pt x="2081" y="723"/>
                  </a:lnTo>
                  <a:lnTo>
                    <a:pt x="1991" y="904"/>
                  </a:lnTo>
                  <a:lnTo>
                    <a:pt x="1855" y="1130"/>
                  </a:lnTo>
                  <a:lnTo>
                    <a:pt x="1720" y="1356"/>
                  </a:lnTo>
                  <a:lnTo>
                    <a:pt x="1538" y="1538"/>
                  </a:lnTo>
                  <a:lnTo>
                    <a:pt x="1448" y="1673"/>
                  </a:lnTo>
                  <a:lnTo>
                    <a:pt x="1358" y="1764"/>
                  </a:lnTo>
                  <a:lnTo>
                    <a:pt x="1267" y="1854"/>
                  </a:lnTo>
                  <a:lnTo>
                    <a:pt x="1132" y="1899"/>
                  </a:lnTo>
                  <a:lnTo>
                    <a:pt x="1041" y="1990"/>
                  </a:lnTo>
                  <a:lnTo>
                    <a:pt x="950" y="2035"/>
                  </a:lnTo>
                  <a:lnTo>
                    <a:pt x="859" y="2080"/>
                  </a:lnTo>
                  <a:lnTo>
                    <a:pt x="724" y="2126"/>
                  </a:lnTo>
                  <a:lnTo>
                    <a:pt x="633" y="2170"/>
                  </a:lnTo>
                  <a:lnTo>
                    <a:pt x="544" y="2216"/>
                  </a:lnTo>
                  <a:lnTo>
                    <a:pt x="453" y="2216"/>
                  </a:lnTo>
                  <a:lnTo>
                    <a:pt x="407" y="2216"/>
                  </a:lnTo>
                  <a:lnTo>
                    <a:pt x="317" y="2216"/>
                  </a:lnTo>
                  <a:lnTo>
                    <a:pt x="227" y="2170"/>
                  </a:lnTo>
                  <a:lnTo>
                    <a:pt x="181" y="2170"/>
                  </a:lnTo>
                  <a:lnTo>
                    <a:pt x="136" y="2126"/>
                  </a:lnTo>
                  <a:lnTo>
                    <a:pt x="45" y="1990"/>
                  </a:lnTo>
                  <a:lnTo>
                    <a:pt x="0" y="1854"/>
                  </a:lnTo>
                  <a:lnTo>
                    <a:pt x="45" y="1718"/>
                  </a:lnTo>
                  <a:lnTo>
                    <a:pt x="45" y="1492"/>
                  </a:lnTo>
                  <a:lnTo>
                    <a:pt x="136" y="1312"/>
                  </a:lnTo>
                  <a:lnTo>
                    <a:pt x="271" y="1085"/>
                  </a:lnTo>
                  <a:lnTo>
                    <a:pt x="407" y="859"/>
                  </a:lnTo>
                  <a:lnTo>
                    <a:pt x="588" y="678"/>
                  </a:lnTo>
                  <a:close/>
                </a:path>
              </a:pathLst>
            </a:custGeom>
            <a:solidFill>
              <a:srgbClr val="CD9A3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Freeform 177"/>
            <p:cNvSpPr>
              <a:spLocks/>
            </p:cNvSpPr>
            <p:nvPr/>
          </p:nvSpPr>
          <p:spPr bwMode="auto">
            <a:xfrm rot="15757115" flipH="1">
              <a:off x="4724" y="2469"/>
              <a:ext cx="7" cy="6"/>
            </a:xfrm>
            <a:custGeom>
              <a:avLst/>
              <a:gdLst>
                <a:gd name="T0" fmla="*/ 91 w 136"/>
                <a:gd name="T1" fmla="*/ 0 h 135"/>
                <a:gd name="T2" fmla="*/ 0 w 136"/>
                <a:gd name="T3" fmla="*/ 90 h 135"/>
                <a:gd name="T4" fmla="*/ 45 w 136"/>
                <a:gd name="T5" fmla="*/ 135 h 135"/>
                <a:gd name="T6" fmla="*/ 136 w 136"/>
                <a:gd name="T7" fmla="*/ 44 h 135"/>
                <a:gd name="T8" fmla="*/ 91 w 136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91" y="0"/>
                  </a:moveTo>
                  <a:lnTo>
                    <a:pt x="0" y="90"/>
                  </a:lnTo>
                  <a:lnTo>
                    <a:pt x="45" y="135"/>
                  </a:lnTo>
                  <a:lnTo>
                    <a:pt x="136" y="4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Freeform 178"/>
            <p:cNvSpPr>
              <a:spLocks/>
            </p:cNvSpPr>
            <p:nvPr/>
          </p:nvSpPr>
          <p:spPr bwMode="auto">
            <a:xfrm rot="15757115" flipH="1">
              <a:off x="4720" y="2473"/>
              <a:ext cx="7" cy="7"/>
            </a:xfrm>
            <a:custGeom>
              <a:avLst/>
              <a:gdLst>
                <a:gd name="T0" fmla="*/ 91 w 136"/>
                <a:gd name="T1" fmla="*/ 0 h 135"/>
                <a:gd name="T2" fmla="*/ 0 w 136"/>
                <a:gd name="T3" fmla="*/ 91 h 135"/>
                <a:gd name="T4" fmla="*/ 45 w 136"/>
                <a:gd name="T5" fmla="*/ 135 h 135"/>
                <a:gd name="T6" fmla="*/ 136 w 136"/>
                <a:gd name="T7" fmla="*/ 45 h 135"/>
                <a:gd name="T8" fmla="*/ 91 w 136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91" y="0"/>
                  </a:moveTo>
                  <a:lnTo>
                    <a:pt x="0" y="91"/>
                  </a:lnTo>
                  <a:lnTo>
                    <a:pt x="45" y="135"/>
                  </a:lnTo>
                  <a:lnTo>
                    <a:pt x="136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Freeform 179"/>
            <p:cNvSpPr>
              <a:spLocks/>
            </p:cNvSpPr>
            <p:nvPr/>
          </p:nvSpPr>
          <p:spPr bwMode="auto">
            <a:xfrm rot="15757115" flipH="1">
              <a:off x="4717" y="2480"/>
              <a:ext cx="7" cy="4"/>
            </a:xfrm>
            <a:custGeom>
              <a:avLst/>
              <a:gdLst>
                <a:gd name="T0" fmla="*/ 89 w 135"/>
                <a:gd name="T1" fmla="*/ 0 h 136"/>
                <a:gd name="T2" fmla="*/ 0 w 135"/>
                <a:gd name="T3" fmla="*/ 91 h 136"/>
                <a:gd name="T4" fmla="*/ 45 w 135"/>
                <a:gd name="T5" fmla="*/ 136 h 136"/>
                <a:gd name="T6" fmla="*/ 135 w 135"/>
                <a:gd name="T7" fmla="*/ 46 h 136"/>
                <a:gd name="T8" fmla="*/ 89 w 135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136">
                  <a:moveTo>
                    <a:pt x="89" y="0"/>
                  </a:moveTo>
                  <a:lnTo>
                    <a:pt x="0" y="91"/>
                  </a:lnTo>
                  <a:lnTo>
                    <a:pt x="45" y="136"/>
                  </a:lnTo>
                  <a:lnTo>
                    <a:pt x="135" y="4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Freeform 180"/>
            <p:cNvSpPr>
              <a:spLocks/>
            </p:cNvSpPr>
            <p:nvPr/>
          </p:nvSpPr>
          <p:spPr bwMode="auto">
            <a:xfrm rot="15757115" flipH="1">
              <a:off x="4710" y="2486"/>
              <a:ext cx="10" cy="7"/>
            </a:xfrm>
            <a:custGeom>
              <a:avLst/>
              <a:gdLst>
                <a:gd name="T0" fmla="*/ 137 w 182"/>
                <a:gd name="T1" fmla="*/ 0 h 136"/>
                <a:gd name="T2" fmla="*/ 0 w 182"/>
                <a:gd name="T3" fmla="*/ 90 h 136"/>
                <a:gd name="T4" fmla="*/ 46 w 182"/>
                <a:gd name="T5" fmla="*/ 136 h 136"/>
                <a:gd name="T6" fmla="*/ 182 w 182"/>
                <a:gd name="T7" fmla="*/ 90 h 136"/>
                <a:gd name="T8" fmla="*/ 137 w 182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136">
                  <a:moveTo>
                    <a:pt x="137" y="0"/>
                  </a:moveTo>
                  <a:lnTo>
                    <a:pt x="0" y="90"/>
                  </a:lnTo>
                  <a:lnTo>
                    <a:pt x="46" y="136"/>
                  </a:lnTo>
                  <a:lnTo>
                    <a:pt x="182" y="9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Freeform 181"/>
            <p:cNvSpPr>
              <a:spLocks/>
            </p:cNvSpPr>
            <p:nvPr/>
          </p:nvSpPr>
          <p:spPr bwMode="auto">
            <a:xfrm rot="15757115" flipH="1">
              <a:off x="4708" y="2500"/>
              <a:ext cx="8" cy="6"/>
            </a:xfrm>
            <a:custGeom>
              <a:avLst/>
              <a:gdLst>
                <a:gd name="T0" fmla="*/ 90 w 136"/>
                <a:gd name="T1" fmla="*/ 0 h 135"/>
                <a:gd name="T2" fmla="*/ 0 w 136"/>
                <a:gd name="T3" fmla="*/ 45 h 135"/>
                <a:gd name="T4" fmla="*/ 45 w 136"/>
                <a:gd name="T5" fmla="*/ 135 h 135"/>
                <a:gd name="T6" fmla="*/ 136 w 136"/>
                <a:gd name="T7" fmla="*/ 45 h 135"/>
                <a:gd name="T8" fmla="*/ 90 w 136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90" y="0"/>
                  </a:moveTo>
                  <a:lnTo>
                    <a:pt x="0" y="45"/>
                  </a:lnTo>
                  <a:lnTo>
                    <a:pt x="45" y="135"/>
                  </a:lnTo>
                  <a:lnTo>
                    <a:pt x="136" y="4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Freeform 182"/>
            <p:cNvSpPr>
              <a:spLocks/>
            </p:cNvSpPr>
            <p:nvPr/>
          </p:nvSpPr>
          <p:spPr bwMode="auto">
            <a:xfrm rot="15757115" flipH="1">
              <a:off x="4702" y="2502"/>
              <a:ext cx="8" cy="7"/>
            </a:xfrm>
            <a:custGeom>
              <a:avLst/>
              <a:gdLst>
                <a:gd name="T0" fmla="*/ 90 w 136"/>
                <a:gd name="T1" fmla="*/ 0 h 136"/>
                <a:gd name="T2" fmla="*/ 0 w 136"/>
                <a:gd name="T3" fmla="*/ 91 h 136"/>
                <a:gd name="T4" fmla="*/ 46 w 136"/>
                <a:gd name="T5" fmla="*/ 136 h 136"/>
                <a:gd name="T6" fmla="*/ 136 w 136"/>
                <a:gd name="T7" fmla="*/ 91 h 136"/>
                <a:gd name="T8" fmla="*/ 90 w 136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90" y="0"/>
                  </a:moveTo>
                  <a:lnTo>
                    <a:pt x="0" y="91"/>
                  </a:lnTo>
                  <a:lnTo>
                    <a:pt x="46" y="136"/>
                  </a:lnTo>
                  <a:lnTo>
                    <a:pt x="136" y="9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Freeform 183"/>
            <p:cNvSpPr>
              <a:spLocks/>
            </p:cNvSpPr>
            <p:nvPr/>
          </p:nvSpPr>
          <p:spPr bwMode="auto">
            <a:xfrm rot="15757115" flipH="1">
              <a:off x="4701" y="2508"/>
              <a:ext cx="8" cy="7"/>
            </a:xfrm>
            <a:custGeom>
              <a:avLst/>
              <a:gdLst>
                <a:gd name="T0" fmla="*/ 91 w 136"/>
                <a:gd name="T1" fmla="*/ 0 h 136"/>
                <a:gd name="T2" fmla="*/ 0 w 136"/>
                <a:gd name="T3" fmla="*/ 45 h 136"/>
                <a:gd name="T4" fmla="*/ 46 w 136"/>
                <a:gd name="T5" fmla="*/ 136 h 136"/>
                <a:gd name="T6" fmla="*/ 136 w 136"/>
                <a:gd name="T7" fmla="*/ 91 h 136"/>
                <a:gd name="T8" fmla="*/ 91 w 136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91" y="0"/>
                  </a:moveTo>
                  <a:lnTo>
                    <a:pt x="0" y="45"/>
                  </a:lnTo>
                  <a:lnTo>
                    <a:pt x="46" y="136"/>
                  </a:lnTo>
                  <a:lnTo>
                    <a:pt x="136" y="9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Freeform 184"/>
            <p:cNvSpPr>
              <a:spLocks/>
            </p:cNvSpPr>
            <p:nvPr/>
          </p:nvSpPr>
          <p:spPr bwMode="auto">
            <a:xfrm rot="15757115" flipH="1">
              <a:off x="4704" y="2506"/>
              <a:ext cx="7" cy="7"/>
            </a:xfrm>
            <a:custGeom>
              <a:avLst/>
              <a:gdLst>
                <a:gd name="T0" fmla="*/ 136 w 136"/>
                <a:gd name="T1" fmla="*/ 0 h 137"/>
                <a:gd name="T2" fmla="*/ 0 w 136"/>
                <a:gd name="T3" fmla="*/ 46 h 137"/>
                <a:gd name="T4" fmla="*/ 45 w 136"/>
                <a:gd name="T5" fmla="*/ 137 h 137"/>
                <a:gd name="T6" fmla="*/ 136 w 136"/>
                <a:gd name="T7" fmla="*/ 91 h 137"/>
                <a:gd name="T8" fmla="*/ 136 w 1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7">
                  <a:moveTo>
                    <a:pt x="136" y="0"/>
                  </a:moveTo>
                  <a:lnTo>
                    <a:pt x="0" y="46"/>
                  </a:lnTo>
                  <a:lnTo>
                    <a:pt x="45" y="137"/>
                  </a:lnTo>
                  <a:lnTo>
                    <a:pt x="136" y="9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Freeform 185"/>
            <p:cNvSpPr>
              <a:spLocks/>
            </p:cNvSpPr>
            <p:nvPr/>
          </p:nvSpPr>
          <p:spPr bwMode="auto">
            <a:xfrm rot="15757115" flipH="1">
              <a:off x="4705" y="2515"/>
              <a:ext cx="3" cy="6"/>
            </a:xfrm>
            <a:custGeom>
              <a:avLst/>
              <a:gdLst>
                <a:gd name="T0" fmla="*/ 90 w 90"/>
                <a:gd name="T1" fmla="*/ 0 h 135"/>
                <a:gd name="T2" fmla="*/ 0 w 90"/>
                <a:gd name="T3" fmla="*/ 44 h 135"/>
                <a:gd name="T4" fmla="*/ 0 w 90"/>
                <a:gd name="T5" fmla="*/ 135 h 135"/>
                <a:gd name="T6" fmla="*/ 90 w 90"/>
                <a:gd name="T7" fmla="*/ 90 h 135"/>
                <a:gd name="T8" fmla="*/ 90 w 90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135">
                  <a:moveTo>
                    <a:pt x="90" y="0"/>
                  </a:moveTo>
                  <a:lnTo>
                    <a:pt x="0" y="44"/>
                  </a:lnTo>
                  <a:lnTo>
                    <a:pt x="0" y="135"/>
                  </a:lnTo>
                  <a:lnTo>
                    <a:pt x="90" y="9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Rectangle 186"/>
            <p:cNvSpPr>
              <a:spLocks noChangeArrowheads="1"/>
            </p:cNvSpPr>
            <p:nvPr/>
          </p:nvSpPr>
          <p:spPr bwMode="auto">
            <a:xfrm rot="15757115" flipH="1">
              <a:off x="4702" y="2518"/>
              <a:ext cx="5" cy="4"/>
            </a:xfrm>
            <a:prstGeom prst="rect">
              <a:avLst/>
            </a:prstGeom>
            <a:solidFill>
              <a:srgbClr val="13151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725" name="Freeform 187"/>
            <p:cNvSpPr>
              <a:spLocks/>
            </p:cNvSpPr>
            <p:nvPr/>
          </p:nvSpPr>
          <p:spPr bwMode="auto">
            <a:xfrm rot="15757115" flipH="1">
              <a:off x="4708" y="2527"/>
              <a:ext cx="3" cy="4"/>
            </a:xfrm>
            <a:custGeom>
              <a:avLst/>
              <a:gdLst>
                <a:gd name="T0" fmla="*/ 91 w 91"/>
                <a:gd name="T1" fmla="*/ 0 h 90"/>
                <a:gd name="T2" fmla="*/ 0 w 91"/>
                <a:gd name="T3" fmla="*/ 0 h 90"/>
                <a:gd name="T4" fmla="*/ 0 w 91"/>
                <a:gd name="T5" fmla="*/ 90 h 90"/>
                <a:gd name="T6" fmla="*/ 91 w 91"/>
                <a:gd name="T7" fmla="*/ 44 h 90"/>
                <a:gd name="T8" fmla="*/ 91 w 91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0">
                  <a:moveTo>
                    <a:pt x="91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91" y="4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Freeform 188"/>
            <p:cNvSpPr>
              <a:spLocks/>
            </p:cNvSpPr>
            <p:nvPr/>
          </p:nvSpPr>
          <p:spPr bwMode="auto">
            <a:xfrm rot="15757115" flipH="1">
              <a:off x="4701" y="2527"/>
              <a:ext cx="5" cy="4"/>
            </a:xfrm>
            <a:custGeom>
              <a:avLst/>
              <a:gdLst>
                <a:gd name="T0" fmla="*/ 89 w 89"/>
                <a:gd name="T1" fmla="*/ 0 h 89"/>
                <a:gd name="T2" fmla="*/ 0 w 89"/>
                <a:gd name="T3" fmla="*/ 45 h 89"/>
                <a:gd name="T4" fmla="*/ 0 w 89"/>
                <a:gd name="T5" fmla="*/ 89 h 89"/>
                <a:gd name="T6" fmla="*/ 89 w 89"/>
                <a:gd name="T7" fmla="*/ 89 h 89"/>
                <a:gd name="T8" fmla="*/ 89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89" y="0"/>
                  </a:moveTo>
                  <a:lnTo>
                    <a:pt x="0" y="45"/>
                  </a:lnTo>
                  <a:lnTo>
                    <a:pt x="0" y="89"/>
                  </a:lnTo>
                  <a:lnTo>
                    <a:pt x="89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Freeform 189"/>
            <p:cNvSpPr>
              <a:spLocks/>
            </p:cNvSpPr>
            <p:nvPr/>
          </p:nvSpPr>
          <p:spPr bwMode="auto">
            <a:xfrm rot="15757115" flipH="1">
              <a:off x="4703" y="2538"/>
              <a:ext cx="3" cy="4"/>
            </a:xfrm>
            <a:custGeom>
              <a:avLst/>
              <a:gdLst>
                <a:gd name="T0" fmla="*/ 91 w 91"/>
                <a:gd name="T1" fmla="*/ 45 h 89"/>
                <a:gd name="T2" fmla="*/ 0 w 91"/>
                <a:gd name="T3" fmla="*/ 0 h 89"/>
                <a:gd name="T4" fmla="*/ 0 w 91"/>
                <a:gd name="T5" fmla="*/ 89 h 89"/>
                <a:gd name="T6" fmla="*/ 46 w 91"/>
                <a:gd name="T7" fmla="*/ 89 h 89"/>
                <a:gd name="T8" fmla="*/ 91 w 91"/>
                <a:gd name="T9" fmla="*/ 45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89">
                  <a:moveTo>
                    <a:pt x="91" y="45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46" y="89"/>
                  </a:lnTo>
                  <a:lnTo>
                    <a:pt x="91" y="4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Freeform 190"/>
            <p:cNvSpPr>
              <a:spLocks/>
            </p:cNvSpPr>
            <p:nvPr/>
          </p:nvSpPr>
          <p:spPr bwMode="auto">
            <a:xfrm rot="15757115" flipH="1">
              <a:off x="4706" y="2538"/>
              <a:ext cx="3" cy="4"/>
            </a:xfrm>
            <a:custGeom>
              <a:avLst/>
              <a:gdLst>
                <a:gd name="T0" fmla="*/ 91 w 91"/>
                <a:gd name="T1" fmla="*/ 0 h 90"/>
                <a:gd name="T2" fmla="*/ 45 w 91"/>
                <a:gd name="T3" fmla="*/ 0 h 90"/>
                <a:gd name="T4" fmla="*/ 0 w 91"/>
                <a:gd name="T5" fmla="*/ 44 h 90"/>
                <a:gd name="T6" fmla="*/ 91 w 91"/>
                <a:gd name="T7" fmla="*/ 90 h 90"/>
                <a:gd name="T8" fmla="*/ 91 w 91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0">
                  <a:moveTo>
                    <a:pt x="91" y="0"/>
                  </a:moveTo>
                  <a:lnTo>
                    <a:pt x="45" y="0"/>
                  </a:lnTo>
                  <a:lnTo>
                    <a:pt x="0" y="44"/>
                  </a:lnTo>
                  <a:lnTo>
                    <a:pt x="91" y="9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Freeform 191"/>
            <p:cNvSpPr>
              <a:spLocks/>
            </p:cNvSpPr>
            <p:nvPr/>
          </p:nvSpPr>
          <p:spPr bwMode="auto">
            <a:xfrm rot="15757115" flipH="1">
              <a:off x="4705" y="2538"/>
              <a:ext cx="5" cy="4"/>
            </a:xfrm>
            <a:custGeom>
              <a:avLst/>
              <a:gdLst>
                <a:gd name="T0" fmla="*/ 90 w 90"/>
                <a:gd name="T1" fmla="*/ 44 h 90"/>
                <a:gd name="T2" fmla="*/ 0 w 90"/>
                <a:gd name="T3" fmla="*/ 0 h 90"/>
                <a:gd name="T4" fmla="*/ 0 w 90"/>
                <a:gd name="T5" fmla="*/ 90 h 90"/>
                <a:gd name="T6" fmla="*/ 45 w 90"/>
                <a:gd name="T7" fmla="*/ 90 h 90"/>
                <a:gd name="T8" fmla="*/ 90 w 90"/>
                <a:gd name="T9" fmla="*/ 4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90">
                  <a:moveTo>
                    <a:pt x="90" y="44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45" y="90"/>
                  </a:lnTo>
                  <a:lnTo>
                    <a:pt x="90" y="44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Freeform 192"/>
            <p:cNvSpPr>
              <a:spLocks/>
            </p:cNvSpPr>
            <p:nvPr/>
          </p:nvSpPr>
          <p:spPr bwMode="auto">
            <a:xfrm rot="15757115" flipH="1">
              <a:off x="4710" y="2544"/>
              <a:ext cx="3" cy="4"/>
            </a:xfrm>
            <a:custGeom>
              <a:avLst/>
              <a:gdLst>
                <a:gd name="T0" fmla="*/ 90 w 90"/>
                <a:gd name="T1" fmla="*/ 46 h 91"/>
                <a:gd name="T2" fmla="*/ 45 w 90"/>
                <a:gd name="T3" fmla="*/ 0 h 91"/>
                <a:gd name="T4" fmla="*/ 0 w 90"/>
                <a:gd name="T5" fmla="*/ 46 h 91"/>
                <a:gd name="T6" fmla="*/ 45 w 90"/>
                <a:gd name="T7" fmla="*/ 91 h 91"/>
                <a:gd name="T8" fmla="*/ 90 w 90"/>
                <a:gd name="T9" fmla="*/ 46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91">
                  <a:moveTo>
                    <a:pt x="90" y="46"/>
                  </a:moveTo>
                  <a:lnTo>
                    <a:pt x="45" y="0"/>
                  </a:lnTo>
                  <a:lnTo>
                    <a:pt x="0" y="46"/>
                  </a:lnTo>
                  <a:lnTo>
                    <a:pt x="45" y="91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Freeform 193"/>
            <p:cNvSpPr>
              <a:spLocks/>
            </p:cNvSpPr>
            <p:nvPr/>
          </p:nvSpPr>
          <p:spPr bwMode="auto">
            <a:xfrm rot="15757115" flipH="1">
              <a:off x="4711" y="2541"/>
              <a:ext cx="7" cy="7"/>
            </a:xfrm>
            <a:custGeom>
              <a:avLst/>
              <a:gdLst>
                <a:gd name="T0" fmla="*/ 136 w 136"/>
                <a:gd name="T1" fmla="*/ 136 h 136"/>
                <a:gd name="T2" fmla="*/ 136 w 136"/>
                <a:gd name="T3" fmla="*/ 91 h 136"/>
                <a:gd name="T4" fmla="*/ 45 w 136"/>
                <a:gd name="T5" fmla="*/ 0 h 136"/>
                <a:gd name="T6" fmla="*/ 0 w 136"/>
                <a:gd name="T7" fmla="*/ 45 h 136"/>
                <a:gd name="T8" fmla="*/ 90 w 136"/>
                <a:gd name="T9" fmla="*/ 136 h 136"/>
                <a:gd name="T10" fmla="*/ 45 w 136"/>
                <a:gd name="T11" fmla="*/ 136 h 136"/>
                <a:gd name="T12" fmla="*/ 136 w 136"/>
                <a:gd name="T13" fmla="*/ 136 h 136"/>
                <a:gd name="T14" fmla="*/ 136 w 136"/>
                <a:gd name="T15" fmla="*/ 91 h 136"/>
                <a:gd name="T16" fmla="*/ 136 w 136"/>
                <a:gd name="T17" fmla="*/ 136 h 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136">
                  <a:moveTo>
                    <a:pt x="136" y="136"/>
                  </a:moveTo>
                  <a:lnTo>
                    <a:pt x="136" y="91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90" y="136"/>
                  </a:lnTo>
                  <a:lnTo>
                    <a:pt x="45" y="136"/>
                  </a:lnTo>
                  <a:lnTo>
                    <a:pt x="136" y="136"/>
                  </a:lnTo>
                  <a:lnTo>
                    <a:pt x="136" y="91"/>
                  </a:lnTo>
                  <a:lnTo>
                    <a:pt x="136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Freeform 194"/>
            <p:cNvSpPr>
              <a:spLocks/>
            </p:cNvSpPr>
            <p:nvPr/>
          </p:nvSpPr>
          <p:spPr bwMode="auto">
            <a:xfrm rot="15757115" flipH="1">
              <a:off x="4719" y="2544"/>
              <a:ext cx="7" cy="4"/>
            </a:xfrm>
            <a:custGeom>
              <a:avLst/>
              <a:gdLst>
                <a:gd name="T0" fmla="*/ 136 w 136"/>
                <a:gd name="T1" fmla="*/ 135 h 135"/>
                <a:gd name="T2" fmla="*/ 91 w 136"/>
                <a:gd name="T3" fmla="*/ 0 h 135"/>
                <a:gd name="T4" fmla="*/ 0 w 136"/>
                <a:gd name="T5" fmla="*/ 0 h 135"/>
                <a:gd name="T6" fmla="*/ 45 w 136"/>
                <a:gd name="T7" fmla="*/ 135 h 135"/>
                <a:gd name="T8" fmla="*/ 136 w 136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136" y="135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5" y="135"/>
                  </a:lnTo>
                  <a:lnTo>
                    <a:pt x="136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Freeform 195"/>
            <p:cNvSpPr>
              <a:spLocks/>
            </p:cNvSpPr>
            <p:nvPr/>
          </p:nvSpPr>
          <p:spPr bwMode="auto">
            <a:xfrm rot="15757115" flipH="1">
              <a:off x="4725" y="2542"/>
              <a:ext cx="5" cy="9"/>
            </a:xfrm>
            <a:custGeom>
              <a:avLst/>
              <a:gdLst>
                <a:gd name="T0" fmla="*/ 91 w 91"/>
                <a:gd name="T1" fmla="*/ 182 h 182"/>
                <a:gd name="T2" fmla="*/ 91 w 91"/>
                <a:gd name="T3" fmla="*/ 0 h 182"/>
                <a:gd name="T4" fmla="*/ 0 w 91"/>
                <a:gd name="T5" fmla="*/ 0 h 182"/>
                <a:gd name="T6" fmla="*/ 0 w 91"/>
                <a:gd name="T7" fmla="*/ 182 h 182"/>
                <a:gd name="T8" fmla="*/ 0 w 91"/>
                <a:gd name="T9" fmla="*/ 136 h 182"/>
                <a:gd name="T10" fmla="*/ 91 w 91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" h="182">
                  <a:moveTo>
                    <a:pt x="91" y="182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0" y="136"/>
                  </a:lnTo>
                  <a:lnTo>
                    <a:pt x="91" y="182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Freeform 196"/>
            <p:cNvSpPr>
              <a:spLocks/>
            </p:cNvSpPr>
            <p:nvPr/>
          </p:nvSpPr>
          <p:spPr bwMode="auto">
            <a:xfrm rot="15757115" flipH="1">
              <a:off x="4731" y="2546"/>
              <a:ext cx="8" cy="12"/>
            </a:xfrm>
            <a:custGeom>
              <a:avLst/>
              <a:gdLst>
                <a:gd name="T0" fmla="*/ 91 w 136"/>
                <a:gd name="T1" fmla="*/ 226 h 226"/>
                <a:gd name="T2" fmla="*/ 136 w 136"/>
                <a:gd name="T3" fmla="*/ 46 h 226"/>
                <a:gd name="T4" fmla="*/ 45 w 136"/>
                <a:gd name="T5" fmla="*/ 0 h 226"/>
                <a:gd name="T6" fmla="*/ 0 w 136"/>
                <a:gd name="T7" fmla="*/ 226 h 226"/>
                <a:gd name="T8" fmla="*/ 91 w 136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226">
                  <a:moveTo>
                    <a:pt x="91" y="226"/>
                  </a:moveTo>
                  <a:lnTo>
                    <a:pt x="136" y="46"/>
                  </a:lnTo>
                  <a:lnTo>
                    <a:pt x="45" y="0"/>
                  </a:lnTo>
                  <a:lnTo>
                    <a:pt x="0" y="226"/>
                  </a:lnTo>
                  <a:lnTo>
                    <a:pt x="91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Freeform 197"/>
            <p:cNvSpPr>
              <a:spLocks/>
            </p:cNvSpPr>
            <p:nvPr/>
          </p:nvSpPr>
          <p:spPr bwMode="auto">
            <a:xfrm rot="15757115" flipH="1">
              <a:off x="4741" y="2540"/>
              <a:ext cx="8" cy="13"/>
            </a:xfrm>
            <a:custGeom>
              <a:avLst/>
              <a:gdLst>
                <a:gd name="T0" fmla="*/ 90 w 181"/>
                <a:gd name="T1" fmla="*/ 226 h 226"/>
                <a:gd name="T2" fmla="*/ 181 w 181"/>
                <a:gd name="T3" fmla="*/ 0 h 226"/>
                <a:gd name="T4" fmla="*/ 90 w 181"/>
                <a:gd name="T5" fmla="*/ 0 h 226"/>
                <a:gd name="T6" fmla="*/ 0 w 181"/>
                <a:gd name="T7" fmla="*/ 181 h 226"/>
                <a:gd name="T8" fmla="*/ 90 w 181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26">
                  <a:moveTo>
                    <a:pt x="90" y="226"/>
                  </a:moveTo>
                  <a:lnTo>
                    <a:pt x="181" y="0"/>
                  </a:lnTo>
                  <a:lnTo>
                    <a:pt x="90" y="0"/>
                  </a:lnTo>
                  <a:lnTo>
                    <a:pt x="0" y="181"/>
                  </a:lnTo>
                  <a:lnTo>
                    <a:pt x="90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Freeform 198"/>
            <p:cNvSpPr>
              <a:spLocks/>
            </p:cNvSpPr>
            <p:nvPr/>
          </p:nvSpPr>
          <p:spPr bwMode="auto">
            <a:xfrm rot="15757115" flipH="1">
              <a:off x="4753" y="2527"/>
              <a:ext cx="9" cy="14"/>
            </a:xfrm>
            <a:custGeom>
              <a:avLst/>
              <a:gdLst>
                <a:gd name="T0" fmla="*/ 46 w 181"/>
                <a:gd name="T1" fmla="*/ 271 h 271"/>
                <a:gd name="T2" fmla="*/ 46 w 181"/>
                <a:gd name="T3" fmla="*/ 226 h 271"/>
                <a:gd name="T4" fmla="*/ 181 w 181"/>
                <a:gd name="T5" fmla="*/ 45 h 271"/>
                <a:gd name="T6" fmla="*/ 91 w 181"/>
                <a:gd name="T7" fmla="*/ 0 h 271"/>
                <a:gd name="T8" fmla="*/ 0 w 181"/>
                <a:gd name="T9" fmla="*/ 226 h 271"/>
                <a:gd name="T10" fmla="*/ 46 w 181"/>
                <a:gd name="T11" fmla="*/ 271 h 271"/>
                <a:gd name="T12" fmla="*/ 46 w 181"/>
                <a:gd name="T13" fmla="*/ 226 h 271"/>
                <a:gd name="T14" fmla="*/ 46 w 181"/>
                <a:gd name="T15" fmla="*/ 271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" h="271">
                  <a:moveTo>
                    <a:pt x="46" y="271"/>
                  </a:moveTo>
                  <a:lnTo>
                    <a:pt x="46" y="226"/>
                  </a:lnTo>
                  <a:lnTo>
                    <a:pt x="181" y="45"/>
                  </a:lnTo>
                  <a:lnTo>
                    <a:pt x="91" y="0"/>
                  </a:lnTo>
                  <a:lnTo>
                    <a:pt x="0" y="226"/>
                  </a:lnTo>
                  <a:lnTo>
                    <a:pt x="46" y="271"/>
                  </a:lnTo>
                  <a:lnTo>
                    <a:pt x="46" y="226"/>
                  </a:lnTo>
                  <a:lnTo>
                    <a:pt x="46" y="27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199"/>
            <p:cNvSpPr>
              <a:spLocks/>
            </p:cNvSpPr>
            <p:nvPr/>
          </p:nvSpPr>
          <p:spPr bwMode="auto">
            <a:xfrm rot="15757115" flipH="1">
              <a:off x="4761" y="2526"/>
              <a:ext cx="8" cy="13"/>
            </a:xfrm>
            <a:custGeom>
              <a:avLst/>
              <a:gdLst>
                <a:gd name="T0" fmla="*/ 44 w 181"/>
                <a:gd name="T1" fmla="*/ 226 h 226"/>
                <a:gd name="T2" fmla="*/ 181 w 181"/>
                <a:gd name="T3" fmla="*/ 45 h 226"/>
                <a:gd name="T4" fmla="*/ 135 w 181"/>
                <a:gd name="T5" fmla="*/ 0 h 226"/>
                <a:gd name="T6" fmla="*/ 0 w 181"/>
                <a:gd name="T7" fmla="*/ 182 h 226"/>
                <a:gd name="T8" fmla="*/ 44 w 181"/>
                <a:gd name="T9" fmla="*/ 22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26">
                  <a:moveTo>
                    <a:pt x="44" y="226"/>
                  </a:moveTo>
                  <a:lnTo>
                    <a:pt x="181" y="45"/>
                  </a:lnTo>
                  <a:lnTo>
                    <a:pt x="135" y="0"/>
                  </a:lnTo>
                  <a:lnTo>
                    <a:pt x="0" y="182"/>
                  </a:lnTo>
                  <a:lnTo>
                    <a:pt x="44" y="22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Freeform 200"/>
            <p:cNvSpPr>
              <a:spLocks/>
            </p:cNvSpPr>
            <p:nvPr/>
          </p:nvSpPr>
          <p:spPr bwMode="auto">
            <a:xfrm rot="15757115" flipH="1">
              <a:off x="4768" y="2516"/>
              <a:ext cx="13" cy="13"/>
            </a:xfrm>
            <a:custGeom>
              <a:avLst/>
              <a:gdLst>
                <a:gd name="T0" fmla="*/ 46 w 226"/>
                <a:gd name="T1" fmla="*/ 271 h 271"/>
                <a:gd name="T2" fmla="*/ 226 w 226"/>
                <a:gd name="T3" fmla="*/ 44 h 271"/>
                <a:gd name="T4" fmla="*/ 182 w 226"/>
                <a:gd name="T5" fmla="*/ 0 h 271"/>
                <a:gd name="T6" fmla="*/ 0 w 226"/>
                <a:gd name="T7" fmla="*/ 226 h 271"/>
                <a:gd name="T8" fmla="*/ 46 w 226"/>
                <a:gd name="T9" fmla="*/ 271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71">
                  <a:moveTo>
                    <a:pt x="46" y="271"/>
                  </a:moveTo>
                  <a:lnTo>
                    <a:pt x="226" y="44"/>
                  </a:lnTo>
                  <a:lnTo>
                    <a:pt x="182" y="0"/>
                  </a:lnTo>
                  <a:lnTo>
                    <a:pt x="0" y="226"/>
                  </a:lnTo>
                  <a:lnTo>
                    <a:pt x="46" y="27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9" name="Freeform 201"/>
            <p:cNvSpPr>
              <a:spLocks/>
            </p:cNvSpPr>
            <p:nvPr/>
          </p:nvSpPr>
          <p:spPr bwMode="auto">
            <a:xfrm rot="15757115" flipH="1">
              <a:off x="4780" y="2507"/>
              <a:ext cx="7" cy="4"/>
            </a:xfrm>
            <a:custGeom>
              <a:avLst/>
              <a:gdLst>
                <a:gd name="T0" fmla="*/ 45 w 136"/>
                <a:gd name="T1" fmla="*/ 135 h 135"/>
                <a:gd name="T2" fmla="*/ 136 w 136"/>
                <a:gd name="T3" fmla="*/ 45 h 135"/>
                <a:gd name="T4" fmla="*/ 90 w 136"/>
                <a:gd name="T5" fmla="*/ 0 h 135"/>
                <a:gd name="T6" fmla="*/ 0 w 136"/>
                <a:gd name="T7" fmla="*/ 89 h 135"/>
                <a:gd name="T8" fmla="*/ 45 w 136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5">
                  <a:moveTo>
                    <a:pt x="45" y="135"/>
                  </a:moveTo>
                  <a:lnTo>
                    <a:pt x="136" y="45"/>
                  </a:lnTo>
                  <a:lnTo>
                    <a:pt x="90" y="0"/>
                  </a:lnTo>
                  <a:lnTo>
                    <a:pt x="0" y="89"/>
                  </a:lnTo>
                  <a:lnTo>
                    <a:pt x="45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Freeform 202"/>
            <p:cNvSpPr>
              <a:spLocks/>
            </p:cNvSpPr>
            <p:nvPr/>
          </p:nvSpPr>
          <p:spPr bwMode="auto">
            <a:xfrm rot="15757115" flipH="1">
              <a:off x="4779" y="2503"/>
              <a:ext cx="8" cy="5"/>
            </a:xfrm>
            <a:custGeom>
              <a:avLst/>
              <a:gdLst>
                <a:gd name="T0" fmla="*/ 46 w 181"/>
                <a:gd name="T1" fmla="*/ 137 h 137"/>
                <a:gd name="T2" fmla="*/ 181 w 181"/>
                <a:gd name="T3" fmla="*/ 46 h 137"/>
                <a:gd name="T4" fmla="*/ 136 w 181"/>
                <a:gd name="T5" fmla="*/ 0 h 137"/>
                <a:gd name="T6" fmla="*/ 0 w 181"/>
                <a:gd name="T7" fmla="*/ 91 h 137"/>
                <a:gd name="T8" fmla="*/ 46 w 181"/>
                <a:gd name="T9" fmla="*/ 137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137">
                  <a:moveTo>
                    <a:pt x="46" y="137"/>
                  </a:moveTo>
                  <a:lnTo>
                    <a:pt x="181" y="46"/>
                  </a:lnTo>
                  <a:lnTo>
                    <a:pt x="136" y="0"/>
                  </a:lnTo>
                  <a:lnTo>
                    <a:pt x="0" y="91"/>
                  </a:lnTo>
                  <a:lnTo>
                    <a:pt x="46" y="137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1" name="Freeform 203"/>
            <p:cNvSpPr>
              <a:spLocks/>
            </p:cNvSpPr>
            <p:nvPr/>
          </p:nvSpPr>
          <p:spPr bwMode="auto">
            <a:xfrm rot="15757115" flipH="1">
              <a:off x="4784" y="2500"/>
              <a:ext cx="8" cy="7"/>
            </a:xfrm>
            <a:custGeom>
              <a:avLst/>
              <a:gdLst>
                <a:gd name="T0" fmla="*/ 45 w 136"/>
                <a:gd name="T1" fmla="*/ 136 h 136"/>
                <a:gd name="T2" fmla="*/ 136 w 136"/>
                <a:gd name="T3" fmla="*/ 46 h 136"/>
                <a:gd name="T4" fmla="*/ 90 w 136"/>
                <a:gd name="T5" fmla="*/ 0 h 136"/>
                <a:gd name="T6" fmla="*/ 0 w 136"/>
                <a:gd name="T7" fmla="*/ 91 h 136"/>
                <a:gd name="T8" fmla="*/ 45 w 136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45" y="136"/>
                  </a:moveTo>
                  <a:lnTo>
                    <a:pt x="136" y="46"/>
                  </a:lnTo>
                  <a:lnTo>
                    <a:pt x="90" y="0"/>
                  </a:lnTo>
                  <a:lnTo>
                    <a:pt x="0" y="91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2" name="Freeform 204"/>
            <p:cNvSpPr>
              <a:spLocks/>
            </p:cNvSpPr>
            <p:nvPr/>
          </p:nvSpPr>
          <p:spPr bwMode="auto">
            <a:xfrm rot="15757115" flipH="1">
              <a:off x="4791" y="2487"/>
              <a:ext cx="7" cy="7"/>
            </a:xfrm>
            <a:custGeom>
              <a:avLst/>
              <a:gdLst>
                <a:gd name="T0" fmla="*/ 44 w 135"/>
                <a:gd name="T1" fmla="*/ 135 h 135"/>
                <a:gd name="T2" fmla="*/ 135 w 135"/>
                <a:gd name="T3" fmla="*/ 45 h 135"/>
                <a:gd name="T4" fmla="*/ 90 w 135"/>
                <a:gd name="T5" fmla="*/ 0 h 135"/>
                <a:gd name="T6" fmla="*/ 0 w 135"/>
                <a:gd name="T7" fmla="*/ 90 h 135"/>
                <a:gd name="T8" fmla="*/ 44 w 135"/>
                <a:gd name="T9" fmla="*/ 13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135">
                  <a:moveTo>
                    <a:pt x="44" y="135"/>
                  </a:moveTo>
                  <a:lnTo>
                    <a:pt x="135" y="45"/>
                  </a:lnTo>
                  <a:lnTo>
                    <a:pt x="90" y="0"/>
                  </a:lnTo>
                  <a:lnTo>
                    <a:pt x="0" y="90"/>
                  </a:lnTo>
                  <a:lnTo>
                    <a:pt x="44" y="13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Freeform 205"/>
            <p:cNvSpPr>
              <a:spLocks/>
            </p:cNvSpPr>
            <p:nvPr/>
          </p:nvSpPr>
          <p:spPr bwMode="auto">
            <a:xfrm rot="15757115" flipH="1">
              <a:off x="4792" y="2486"/>
              <a:ext cx="8" cy="7"/>
            </a:xfrm>
            <a:custGeom>
              <a:avLst/>
              <a:gdLst>
                <a:gd name="T0" fmla="*/ 45 w 180"/>
                <a:gd name="T1" fmla="*/ 136 h 136"/>
                <a:gd name="T2" fmla="*/ 180 w 180"/>
                <a:gd name="T3" fmla="*/ 45 h 136"/>
                <a:gd name="T4" fmla="*/ 136 w 180"/>
                <a:gd name="T5" fmla="*/ 0 h 136"/>
                <a:gd name="T6" fmla="*/ 0 w 180"/>
                <a:gd name="T7" fmla="*/ 45 h 136"/>
                <a:gd name="T8" fmla="*/ 45 w 180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36">
                  <a:moveTo>
                    <a:pt x="45" y="136"/>
                  </a:moveTo>
                  <a:lnTo>
                    <a:pt x="180" y="45"/>
                  </a:lnTo>
                  <a:lnTo>
                    <a:pt x="136" y="0"/>
                  </a:lnTo>
                  <a:lnTo>
                    <a:pt x="0" y="45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Freeform 206"/>
            <p:cNvSpPr>
              <a:spLocks/>
            </p:cNvSpPr>
            <p:nvPr/>
          </p:nvSpPr>
          <p:spPr bwMode="auto">
            <a:xfrm rot="15757115" flipH="1">
              <a:off x="4794" y="2477"/>
              <a:ext cx="7" cy="7"/>
            </a:xfrm>
            <a:custGeom>
              <a:avLst/>
              <a:gdLst>
                <a:gd name="T0" fmla="*/ 45 w 136"/>
                <a:gd name="T1" fmla="*/ 136 h 136"/>
                <a:gd name="T2" fmla="*/ 136 w 136"/>
                <a:gd name="T3" fmla="*/ 91 h 136"/>
                <a:gd name="T4" fmla="*/ 91 w 136"/>
                <a:gd name="T5" fmla="*/ 0 h 136"/>
                <a:gd name="T6" fmla="*/ 0 w 136"/>
                <a:gd name="T7" fmla="*/ 91 h 136"/>
                <a:gd name="T8" fmla="*/ 45 w 136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36">
                  <a:moveTo>
                    <a:pt x="45" y="136"/>
                  </a:moveTo>
                  <a:lnTo>
                    <a:pt x="136" y="91"/>
                  </a:lnTo>
                  <a:lnTo>
                    <a:pt x="91" y="0"/>
                  </a:lnTo>
                  <a:lnTo>
                    <a:pt x="0" y="91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Freeform 207"/>
            <p:cNvSpPr>
              <a:spLocks/>
            </p:cNvSpPr>
            <p:nvPr/>
          </p:nvSpPr>
          <p:spPr bwMode="auto">
            <a:xfrm rot="15757115" flipH="1">
              <a:off x="4798" y="2472"/>
              <a:ext cx="7" cy="4"/>
            </a:xfrm>
            <a:custGeom>
              <a:avLst/>
              <a:gdLst>
                <a:gd name="T0" fmla="*/ 44 w 135"/>
                <a:gd name="T1" fmla="*/ 91 h 91"/>
                <a:gd name="T2" fmla="*/ 135 w 135"/>
                <a:gd name="T3" fmla="*/ 45 h 91"/>
                <a:gd name="T4" fmla="*/ 90 w 135"/>
                <a:gd name="T5" fmla="*/ 0 h 91"/>
                <a:gd name="T6" fmla="*/ 0 w 135"/>
                <a:gd name="T7" fmla="*/ 45 h 91"/>
                <a:gd name="T8" fmla="*/ 44 w 135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91">
                  <a:moveTo>
                    <a:pt x="44" y="91"/>
                  </a:moveTo>
                  <a:lnTo>
                    <a:pt x="135" y="45"/>
                  </a:lnTo>
                  <a:lnTo>
                    <a:pt x="90" y="0"/>
                  </a:lnTo>
                  <a:lnTo>
                    <a:pt x="0" y="45"/>
                  </a:lnTo>
                  <a:lnTo>
                    <a:pt x="44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Freeform 208"/>
            <p:cNvSpPr>
              <a:spLocks/>
            </p:cNvSpPr>
            <p:nvPr/>
          </p:nvSpPr>
          <p:spPr bwMode="auto">
            <a:xfrm rot="15757115" flipH="1">
              <a:off x="4800" y="2467"/>
              <a:ext cx="7" cy="4"/>
            </a:xfrm>
            <a:custGeom>
              <a:avLst/>
              <a:gdLst>
                <a:gd name="T0" fmla="*/ 46 w 135"/>
                <a:gd name="T1" fmla="*/ 90 h 90"/>
                <a:gd name="T2" fmla="*/ 135 w 135"/>
                <a:gd name="T3" fmla="*/ 46 h 90"/>
                <a:gd name="T4" fmla="*/ 91 w 135"/>
                <a:gd name="T5" fmla="*/ 0 h 90"/>
                <a:gd name="T6" fmla="*/ 0 w 135"/>
                <a:gd name="T7" fmla="*/ 46 h 90"/>
                <a:gd name="T8" fmla="*/ 0 w 135"/>
                <a:gd name="T9" fmla="*/ 0 h 90"/>
                <a:gd name="T10" fmla="*/ 46 w 135"/>
                <a:gd name="T11" fmla="*/ 9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" h="90">
                  <a:moveTo>
                    <a:pt x="46" y="90"/>
                  </a:moveTo>
                  <a:lnTo>
                    <a:pt x="135" y="46"/>
                  </a:lnTo>
                  <a:lnTo>
                    <a:pt x="91" y="0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6" y="9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7" name="Freeform 209"/>
            <p:cNvSpPr>
              <a:spLocks/>
            </p:cNvSpPr>
            <p:nvPr/>
          </p:nvSpPr>
          <p:spPr bwMode="auto">
            <a:xfrm rot="15757115" flipH="1">
              <a:off x="4801" y="2461"/>
              <a:ext cx="7" cy="7"/>
            </a:xfrm>
            <a:custGeom>
              <a:avLst/>
              <a:gdLst>
                <a:gd name="T0" fmla="*/ 0 w 137"/>
                <a:gd name="T1" fmla="*/ 136 h 136"/>
                <a:gd name="T2" fmla="*/ 137 w 137"/>
                <a:gd name="T3" fmla="*/ 90 h 136"/>
                <a:gd name="T4" fmla="*/ 91 w 137"/>
                <a:gd name="T5" fmla="*/ 0 h 136"/>
                <a:gd name="T6" fmla="*/ 0 w 137"/>
                <a:gd name="T7" fmla="*/ 46 h 136"/>
                <a:gd name="T8" fmla="*/ 0 w 137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136">
                  <a:moveTo>
                    <a:pt x="0" y="136"/>
                  </a:moveTo>
                  <a:lnTo>
                    <a:pt x="137" y="90"/>
                  </a:lnTo>
                  <a:lnTo>
                    <a:pt x="91" y="0"/>
                  </a:lnTo>
                  <a:lnTo>
                    <a:pt x="0" y="4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Freeform 210"/>
            <p:cNvSpPr>
              <a:spLocks/>
            </p:cNvSpPr>
            <p:nvPr/>
          </p:nvSpPr>
          <p:spPr bwMode="auto">
            <a:xfrm rot="15757115" flipH="1">
              <a:off x="4802" y="2456"/>
              <a:ext cx="5" cy="5"/>
            </a:xfrm>
            <a:custGeom>
              <a:avLst/>
              <a:gdLst>
                <a:gd name="T0" fmla="*/ 0 w 89"/>
                <a:gd name="T1" fmla="*/ 90 h 90"/>
                <a:gd name="T2" fmla="*/ 44 w 89"/>
                <a:gd name="T3" fmla="*/ 90 h 90"/>
                <a:gd name="T4" fmla="*/ 89 w 89"/>
                <a:gd name="T5" fmla="*/ 90 h 90"/>
                <a:gd name="T6" fmla="*/ 89 w 89"/>
                <a:gd name="T7" fmla="*/ 0 h 90"/>
                <a:gd name="T8" fmla="*/ 0 w 89"/>
                <a:gd name="T9" fmla="*/ 44 h 90"/>
                <a:gd name="T10" fmla="*/ 0 w 89"/>
                <a:gd name="T11" fmla="*/ 90 h 90"/>
                <a:gd name="T12" fmla="*/ 44 w 89"/>
                <a:gd name="T13" fmla="*/ 90 h 90"/>
                <a:gd name="T14" fmla="*/ 0 w 89"/>
                <a:gd name="T15" fmla="*/ 9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9" h="90">
                  <a:moveTo>
                    <a:pt x="0" y="90"/>
                  </a:moveTo>
                  <a:lnTo>
                    <a:pt x="44" y="90"/>
                  </a:lnTo>
                  <a:lnTo>
                    <a:pt x="89" y="90"/>
                  </a:lnTo>
                  <a:lnTo>
                    <a:pt x="89" y="0"/>
                  </a:lnTo>
                  <a:lnTo>
                    <a:pt x="0" y="44"/>
                  </a:lnTo>
                  <a:lnTo>
                    <a:pt x="0" y="90"/>
                  </a:lnTo>
                  <a:lnTo>
                    <a:pt x="44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9" name="Freeform 211"/>
            <p:cNvSpPr>
              <a:spLocks/>
            </p:cNvSpPr>
            <p:nvPr/>
          </p:nvSpPr>
          <p:spPr bwMode="auto">
            <a:xfrm rot="15757115" flipH="1">
              <a:off x="4802" y="2460"/>
              <a:ext cx="3" cy="4"/>
            </a:xfrm>
            <a:custGeom>
              <a:avLst/>
              <a:gdLst>
                <a:gd name="T0" fmla="*/ 0 w 91"/>
                <a:gd name="T1" fmla="*/ 91 h 91"/>
                <a:gd name="T2" fmla="*/ 91 w 91"/>
                <a:gd name="T3" fmla="*/ 46 h 91"/>
                <a:gd name="T4" fmla="*/ 91 w 91"/>
                <a:gd name="T5" fmla="*/ 0 h 91"/>
                <a:gd name="T6" fmla="*/ 0 w 91"/>
                <a:gd name="T7" fmla="*/ 0 h 91"/>
                <a:gd name="T8" fmla="*/ 0 w 91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91">
                  <a:moveTo>
                    <a:pt x="0" y="91"/>
                  </a:moveTo>
                  <a:lnTo>
                    <a:pt x="91" y="46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0" name="Freeform 212"/>
            <p:cNvSpPr>
              <a:spLocks/>
            </p:cNvSpPr>
            <p:nvPr/>
          </p:nvSpPr>
          <p:spPr bwMode="auto">
            <a:xfrm rot="15757115" flipH="1">
              <a:off x="4803" y="2447"/>
              <a:ext cx="5" cy="5"/>
            </a:xfrm>
            <a:custGeom>
              <a:avLst/>
              <a:gdLst>
                <a:gd name="T0" fmla="*/ 0 w 91"/>
                <a:gd name="T1" fmla="*/ 91 h 91"/>
                <a:gd name="T2" fmla="*/ 45 w 91"/>
                <a:gd name="T3" fmla="*/ 91 h 91"/>
                <a:gd name="T4" fmla="*/ 91 w 91"/>
                <a:gd name="T5" fmla="*/ 91 h 91"/>
                <a:gd name="T6" fmla="*/ 91 w 91"/>
                <a:gd name="T7" fmla="*/ 0 h 91"/>
                <a:gd name="T8" fmla="*/ 45 w 91"/>
                <a:gd name="T9" fmla="*/ 0 h 91"/>
                <a:gd name="T10" fmla="*/ 0 w 91"/>
                <a:gd name="T11" fmla="*/ 91 h 91"/>
                <a:gd name="T12" fmla="*/ 45 w 91"/>
                <a:gd name="T13" fmla="*/ 91 h 91"/>
                <a:gd name="T14" fmla="*/ 0 w 91"/>
                <a:gd name="T15" fmla="*/ 91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91">
                  <a:moveTo>
                    <a:pt x="0" y="91"/>
                  </a:moveTo>
                  <a:lnTo>
                    <a:pt x="45" y="91"/>
                  </a:lnTo>
                  <a:lnTo>
                    <a:pt x="91" y="91"/>
                  </a:lnTo>
                  <a:lnTo>
                    <a:pt x="91" y="0"/>
                  </a:lnTo>
                  <a:lnTo>
                    <a:pt x="45" y="0"/>
                  </a:lnTo>
                  <a:lnTo>
                    <a:pt x="0" y="91"/>
                  </a:lnTo>
                  <a:lnTo>
                    <a:pt x="4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1" name="Freeform 213"/>
            <p:cNvSpPr>
              <a:spLocks/>
            </p:cNvSpPr>
            <p:nvPr/>
          </p:nvSpPr>
          <p:spPr bwMode="auto">
            <a:xfrm rot="15757115" flipH="1">
              <a:off x="4804" y="2451"/>
              <a:ext cx="3" cy="5"/>
            </a:xfrm>
            <a:custGeom>
              <a:avLst/>
              <a:gdLst>
                <a:gd name="T0" fmla="*/ 0 w 90"/>
                <a:gd name="T1" fmla="*/ 91 h 91"/>
                <a:gd name="T2" fmla="*/ 45 w 90"/>
                <a:gd name="T3" fmla="*/ 91 h 91"/>
                <a:gd name="T4" fmla="*/ 90 w 90"/>
                <a:gd name="T5" fmla="*/ 0 h 91"/>
                <a:gd name="T6" fmla="*/ 0 w 90"/>
                <a:gd name="T7" fmla="*/ 0 h 91"/>
                <a:gd name="T8" fmla="*/ 0 w 90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91">
                  <a:moveTo>
                    <a:pt x="0" y="91"/>
                  </a:moveTo>
                  <a:lnTo>
                    <a:pt x="45" y="91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2" name="Freeform 214"/>
            <p:cNvSpPr>
              <a:spLocks/>
            </p:cNvSpPr>
            <p:nvPr/>
          </p:nvSpPr>
          <p:spPr bwMode="auto">
            <a:xfrm rot="15757115" flipH="1">
              <a:off x="4802" y="2440"/>
              <a:ext cx="5" cy="5"/>
            </a:xfrm>
            <a:custGeom>
              <a:avLst/>
              <a:gdLst>
                <a:gd name="T0" fmla="*/ 0 w 90"/>
                <a:gd name="T1" fmla="*/ 46 h 91"/>
                <a:gd name="T2" fmla="*/ 90 w 90"/>
                <a:gd name="T3" fmla="*/ 91 h 91"/>
                <a:gd name="T4" fmla="*/ 90 w 90"/>
                <a:gd name="T5" fmla="*/ 0 h 91"/>
                <a:gd name="T6" fmla="*/ 44 w 90"/>
                <a:gd name="T7" fmla="*/ 0 h 91"/>
                <a:gd name="T8" fmla="*/ 0 w 90"/>
                <a:gd name="T9" fmla="*/ 46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91">
                  <a:moveTo>
                    <a:pt x="0" y="46"/>
                  </a:moveTo>
                  <a:lnTo>
                    <a:pt x="90" y="91"/>
                  </a:lnTo>
                  <a:lnTo>
                    <a:pt x="90" y="0"/>
                  </a:lnTo>
                  <a:lnTo>
                    <a:pt x="44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3" name="Freeform 215"/>
            <p:cNvSpPr>
              <a:spLocks/>
            </p:cNvSpPr>
            <p:nvPr/>
          </p:nvSpPr>
          <p:spPr bwMode="auto">
            <a:xfrm rot="15757115" flipH="1">
              <a:off x="4800" y="2440"/>
              <a:ext cx="5" cy="4"/>
            </a:xfrm>
            <a:custGeom>
              <a:avLst/>
              <a:gdLst>
                <a:gd name="T0" fmla="*/ 0 w 90"/>
                <a:gd name="T1" fmla="*/ 44 h 90"/>
                <a:gd name="T2" fmla="*/ 0 w 90"/>
                <a:gd name="T3" fmla="*/ 90 h 90"/>
                <a:gd name="T4" fmla="*/ 46 w 90"/>
                <a:gd name="T5" fmla="*/ 90 h 90"/>
                <a:gd name="T6" fmla="*/ 90 w 90"/>
                <a:gd name="T7" fmla="*/ 44 h 90"/>
                <a:gd name="T8" fmla="*/ 0 w 90"/>
                <a:gd name="T9" fmla="*/ 0 h 90"/>
                <a:gd name="T10" fmla="*/ 0 w 90"/>
                <a:gd name="T11" fmla="*/ 44 h 90"/>
                <a:gd name="T12" fmla="*/ 0 w 90"/>
                <a:gd name="T13" fmla="*/ 90 h 90"/>
                <a:gd name="T14" fmla="*/ 0 w 90"/>
                <a:gd name="T15" fmla="*/ 44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90">
                  <a:moveTo>
                    <a:pt x="0" y="44"/>
                  </a:moveTo>
                  <a:lnTo>
                    <a:pt x="0" y="90"/>
                  </a:lnTo>
                  <a:lnTo>
                    <a:pt x="46" y="90"/>
                  </a:lnTo>
                  <a:lnTo>
                    <a:pt x="90" y="44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9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Freeform 216"/>
            <p:cNvSpPr>
              <a:spLocks/>
            </p:cNvSpPr>
            <p:nvPr/>
          </p:nvSpPr>
          <p:spPr bwMode="auto">
            <a:xfrm rot="15757115" flipH="1">
              <a:off x="4800" y="2440"/>
              <a:ext cx="3" cy="4"/>
            </a:xfrm>
            <a:custGeom>
              <a:avLst/>
              <a:gdLst>
                <a:gd name="T0" fmla="*/ 0 w 90"/>
                <a:gd name="T1" fmla="*/ 46 h 90"/>
                <a:gd name="T2" fmla="*/ 90 w 90"/>
                <a:gd name="T3" fmla="*/ 90 h 90"/>
                <a:gd name="T4" fmla="*/ 90 w 90"/>
                <a:gd name="T5" fmla="*/ 46 h 90"/>
                <a:gd name="T6" fmla="*/ 45 w 90"/>
                <a:gd name="T7" fmla="*/ 0 h 90"/>
                <a:gd name="T8" fmla="*/ 90 w 90"/>
                <a:gd name="T9" fmla="*/ 0 h 90"/>
                <a:gd name="T10" fmla="*/ 0 w 90"/>
                <a:gd name="T11" fmla="*/ 46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" h="90">
                  <a:moveTo>
                    <a:pt x="0" y="46"/>
                  </a:moveTo>
                  <a:lnTo>
                    <a:pt x="90" y="90"/>
                  </a:lnTo>
                  <a:lnTo>
                    <a:pt x="90" y="46"/>
                  </a:lnTo>
                  <a:lnTo>
                    <a:pt x="45" y="0"/>
                  </a:lnTo>
                  <a:lnTo>
                    <a:pt x="9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5" name="Freeform 217"/>
            <p:cNvSpPr>
              <a:spLocks/>
            </p:cNvSpPr>
            <p:nvPr/>
          </p:nvSpPr>
          <p:spPr bwMode="auto">
            <a:xfrm rot="15757115" flipH="1">
              <a:off x="4790" y="2437"/>
              <a:ext cx="8" cy="7"/>
            </a:xfrm>
            <a:custGeom>
              <a:avLst/>
              <a:gdLst>
                <a:gd name="T0" fmla="*/ 0 w 181"/>
                <a:gd name="T1" fmla="*/ 45 h 136"/>
                <a:gd name="T2" fmla="*/ 91 w 181"/>
                <a:gd name="T3" fmla="*/ 136 h 136"/>
                <a:gd name="T4" fmla="*/ 181 w 181"/>
                <a:gd name="T5" fmla="*/ 90 h 136"/>
                <a:gd name="T6" fmla="*/ 91 w 181"/>
                <a:gd name="T7" fmla="*/ 0 h 136"/>
                <a:gd name="T8" fmla="*/ 0 w 181"/>
                <a:gd name="T9" fmla="*/ 45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136">
                  <a:moveTo>
                    <a:pt x="0" y="45"/>
                  </a:moveTo>
                  <a:lnTo>
                    <a:pt x="91" y="136"/>
                  </a:lnTo>
                  <a:lnTo>
                    <a:pt x="181" y="90"/>
                  </a:lnTo>
                  <a:lnTo>
                    <a:pt x="91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Freeform 218"/>
            <p:cNvSpPr>
              <a:spLocks/>
            </p:cNvSpPr>
            <p:nvPr/>
          </p:nvSpPr>
          <p:spPr bwMode="auto">
            <a:xfrm rot="15757115" flipH="1">
              <a:off x="4786" y="2429"/>
              <a:ext cx="5" cy="9"/>
            </a:xfrm>
            <a:custGeom>
              <a:avLst/>
              <a:gdLst>
                <a:gd name="T0" fmla="*/ 0 w 91"/>
                <a:gd name="T1" fmla="*/ 0 h 181"/>
                <a:gd name="T2" fmla="*/ 0 w 91"/>
                <a:gd name="T3" fmla="*/ 45 h 181"/>
                <a:gd name="T4" fmla="*/ 0 w 91"/>
                <a:gd name="T5" fmla="*/ 181 h 181"/>
                <a:gd name="T6" fmla="*/ 91 w 91"/>
                <a:gd name="T7" fmla="*/ 136 h 181"/>
                <a:gd name="T8" fmla="*/ 45 w 91"/>
                <a:gd name="T9" fmla="*/ 0 h 181"/>
                <a:gd name="T10" fmla="*/ 0 w 91"/>
                <a:gd name="T11" fmla="*/ 0 h 181"/>
                <a:gd name="T12" fmla="*/ 0 w 91"/>
                <a:gd name="T13" fmla="*/ 45 h 181"/>
                <a:gd name="T14" fmla="*/ 0 w 91"/>
                <a:gd name="T15" fmla="*/ 0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181">
                  <a:moveTo>
                    <a:pt x="0" y="0"/>
                  </a:moveTo>
                  <a:lnTo>
                    <a:pt x="0" y="45"/>
                  </a:lnTo>
                  <a:lnTo>
                    <a:pt x="0" y="181"/>
                  </a:lnTo>
                  <a:lnTo>
                    <a:pt x="91" y="1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Freeform 219"/>
            <p:cNvSpPr>
              <a:spLocks/>
            </p:cNvSpPr>
            <p:nvPr/>
          </p:nvSpPr>
          <p:spPr bwMode="auto">
            <a:xfrm rot="15757115" flipH="1">
              <a:off x="4778" y="2433"/>
              <a:ext cx="3" cy="9"/>
            </a:xfrm>
            <a:custGeom>
              <a:avLst/>
              <a:gdLst>
                <a:gd name="T0" fmla="*/ 0 w 45"/>
                <a:gd name="T1" fmla="*/ 0 h 181"/>
                <a:gd name="T2" fmla="*/ 0 w 45"/>
                <a:gd name="T3" fmla="*/ 45 h 181"/>
                <a:gd name="T4" fmla="*/ 0 w 45"/>
                <a:gd name="T5" fmla="*/ 181 h 181"/>
                <a:gd name="T6" fmla="*/ 45 w 45"/>
                <a:gd name="T7" fmla="*/ 181 h 181"/>
                <a:gd name="T8" fmla="*/ 45 w 45"/>
                <a:gd name="T9" fmla="*/ 45 h 181"/>
                <a:gd name="T10" fmla="*/ 0 w 45"/>
                <a:gd name="T11" fmla="*/ 0 h 181"/>
                <a:gd name="T12" fmla="*/ 0 w 45"/>
                <a:gd name="T13" fmla="*/ 45 h 181"/>
                <a:gd name="T14" fmla="*/ 0 w 45"/>
                <a:gd name="T15" fmla="*/ 0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lnTo>
                    <a:pt x="0" y="45"/>
                  </a:lnTo>
                  <a:lnTo>
                    <a:pt x="0" y="181"/>
                  </a:lnTo>
                  <a:lnTo>
                    <a:pt x="45" y="181"/>
                  </a:lnTo>
                  <a:lnTo>
                    <a:pt x="45" y="45"/>
                  </a:lnTo>
                  <a:lnTo>
                    <a:pt x="0" y="0"/>
                  </a:lnTo>
                  <a:lnTo>
                    <a:pt x="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8" name="Freeform 220"/>
            <p:cNvSpPr>
              <a:spLocks/>
            </p:cNvSpPr>
            <p:nvPr/>
          </p:nvSpPr>
          <p:spPr bwMode="auto">
            <a:xfrm rot="15757115" flipH="1">
              <a:off x="4771" y="2430"/>
              <a:ext cx="5" cy="11"/>
            </a:xfrm>
            <a:custGeom>
              <a:avLst/>
              <a:gdLst>
                <a:gd name="T0" fmla="*/ 45 w 91"/>
                <a:gd name="T1" fmla="*/ 0 h 226"/>
                <a:gd name="T2" fmla="*/ 0 w 91"/>
                <a:gd name="T3" fmla="*/ 181 h 226"/>
                <a:gd name="T4" fmla="*/ 45 w 91"/>
                <a:gd name="T5" fmla="*/ 226 h 226"/>
                <a:gd name="T6" fmla="*/ 91 w 91"/>
                <a:gd name="T7" fmla="*/ 46 h 226"/>
                <a:gd name="T8" fmla="*/ 45 w 91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226">
                  <a:moveTo>
                    <a:pt x="45" y="0"/>
                  </a:moveTo>
                  <a:lnTo>
                    <a:pt x="0" y="181"/>
                  </a:lnTo>
                  <a:lnTo>
                    <a:pt x="45" y="226"/>
                  </a:lnTo>
                  <a:lnTo>
                    <a:pt x="91" y="4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Freeform 221"/>
            <p:cNvSpPr>
              <a:spLocks/>
            </p:cNvSpPr>
            <p:nvPr/>
          </p:nvSpPr>
          <p:spPr bwMode="auto">
            <a:xfrm rot="15757115" flipH="1">
              <a:off x="4757" y="2439"/>
              <a:ext cx="8" cy="13"/>
            </a:xfrm>
            <a:custGeom>
              <a:avLst/>
              <a:gdLst>
                <a:gd name="T0" fmla="*/ 91 w 136"/>
                <a:gd name="T1" fmla="*/ 0 h 272"/>
                <a:gd name="T2" fmla="*/ 46 w 136"/>
                <a:gd name="T3" fmla="*/ 0 h 272"/>
                <a:gd name="T4" fmla="*/ 0 w 136"/>
                <a:gd name="T5" fmla="*/ 226 h 272"/>
                <a:gd name="T6" fmla="*/ 46 w 136"/>
                <a:gd name="T7" fmla="*/ 272 h 272"/>
                <a:gd name="T8" fmla="*/ 136 w 136"/>
                <a:gd name="T9" fmla="*/ 46 h 272"/>
                <a:gd name="T10" fmla="*/ 91 w 136"/>
                <a:gd name="T11" fmla="*/ 0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6" h="272">
                  <a:moveTo>
                    <a:pt x="91" y="0"/>
                  </a:moveTo>
                  <a:lnTo>
                    <a:pt x="46" y="0"/>
                  </a:lnTo>
                  <a:lnTo>
                    <a:pt x="0" y="226"/>
                  </a:lnTo>
                  <a:lnTo>
                    <a:pt x="46" y="272"/>
                  </a:lnTo>
                  <a:lnTo>
                    <a:pt x="136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0" name="Freeform 222"/>
            <p:cNvSpPr>
              <a:spLocks/>
            </p:cNvSpPr>
            <p:nvPr/>
          </p:nvSpPr>
          <p:spPr bwMode="auto">
            <a:xfrm rot="15757115" flipH="1">
              <a:off x="4750" y="2441"/>
              <a:ext cx="9" cy="12"/>
            </a:xfrm>
            <a:custGeom>
              <a:avLst/>
              <a:gdLst>
                <a:gd name="T0" fmla="*/ 91 w 181"/>
                <a:gd name="T1" fmla="*/ 0 h 227"/>
                <a:gd name="T2" fmla="*/ 0 w 181"/>
                <a:gd name="T3" fmla="*/ 181 h 227"/>
                <a:gd name="T4" fmla="*/ 45 w 181"/>
                <a:gd name="T5" fmla="*/ 227 h 227"/>
                <a:gd name="T6" fmla="*/ 181 w 181"/>
                <a:gd name="T7" fmla="*/ 45 h 227"/>
                <a:gd name="T8" fmla="*/ 91 w 181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27">
                  <a:moveTo>
                    <a:pt x="91" y="0"/>
                  </a:moveTo>
                  <a:lnTo>
                    <a:pt x="0" y="181"/>
                  </a:lnTo>
                  <a:lnTo>
                    <a:pt x="45" y="227"/>
                  </a:lnTo>
                  <a:lnTo>
                    <a:pt x="181" y="4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1" name="Freeform 223"/>
            <p:cNvSpPr>
              <a:spLocks/>
            </p:cNvSpPr>
            <p:nvPr/>
          </p:nvSpPr>
          <p:spPr bwMode="auto">
            <a:xfrm rot="15757115" flipH="1">
              <a:off x="4735" y="2454"/>
              <a:ext cx="13" cy="13"/>
            </a:xfrm>
            <a:custGeom>
              <a:avLst/>
              <a:gdLst>
                <a:gd name="T0" fmla="*/ 180 w 226"/>
                <a:gd name="T1" fmla="*/ 0 h 271"/>
                <a:gd name="T2" fmla="*/ 135 w 226"/>
                <a:gd name="T3" fmla="*/ 0 h 271"/>
                <a:gd name="T4" fmla="*/ 0 w 226"/>
                <a:gd name="T5" fmla="*/ 226 h 271"/>
                <a:gd name="T6" fmla="*/ 90 w 226"/>
                <a:gd name="T7" fmla="*/ 271 h 271"/>
                <a:gd name="T8" fmla="*/ 226 w 226"/>
                <a:gd name="T9" fmla="*/ 45 h 271"/>
                <a:gd name="T10" fmla="*/ 180 w 226"/>
                <a:gd name="T11" fmla="*/ 0 h 271"/>
                <a:gd name="T12" fmla="*/ 135 w 226"/>
                <a:gd name="T13" fmla="*/ 0 h 271"/>
                <a:gd name="T14" fmla="*/ 180 w 226"/>
                <a:gd name="T15" fmla="*/ 0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6" h="271">
                  <a:moveTo>
                    <a:pt x="180" y="0"/>
                  </a:moveTo>
                  <a:lnTo>
                    <a:pt x="135" y="0"/>
                  </a:lnTo>
                  <a:lnTo>
                    <a:pt x="0" y="226"/>
                  </a:lnTo>
                  <a:lnTo>
                    <a:pt x="90" y="271"/>
                  </a:lnTo>
                  <a:lnTo>
                    <a:pt x="226" y="45"/>
                  </a:lnTo>
                  <a:lnTo>
                    <a:pt x="180" y="0"/>
                  </a:lnTo>
                  <a:lnTo>
                    <a:pt x="135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2" name="Freeform 224"/>
            <p:cNvSpPr>
              <a:spLocks/>
            </p:cNvSpPr>
            <p:nvPr/>
          </p:nvSpPr>
          <p:spPr bwMode="auto">
            <a:xfrm rot="15757115" flipH="1">
              <a:off x="4727" y="2461"/>
              <a:ext cx="12" cy="13"/>
            </a:xfrm>
            <a:custGeom>
              <a:avLst/>
              <a:gdLst>
                <a:gd name="T0" fmla="*/ 181 w 226"/>
                <a:gd name="T1" fmla="*/ 0 h 271"/>
                <a:gd name="T2" fmla="*/ 0 w 226"/>
                <a:gd name="T3" fmla="*/ 226 h 271"/>
                <a:gd name="T4" fmla="*/ 46 w 226"/>
                <a:gd name="T5" fmla="*/ 271 h 271"/>
                <a:gd name="T6" fmla="*/ 226 w 226"/>
                <a:gd name="T7" fmla="*/ 45 h 271"/>
                <a:gd name="T8" fmla="*/ 181 w 226"/>
                <a:gd name="T9" fmla="*/ 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71">
                  <a:moveTo>
                    <a:pt x="181" y="0"/>
                  </a:moveTo>
                  <a:lnTo>
                    <a:pt x="0" y="226"/>
                  </a:lnTo>
                  <a:lnTo>
                    <a:pt x="46" y="271"/>
                  </a:lnTo>
                  <a:lnTo>
                    <a:pt x="226" y="4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3" name="Freeform 225"/>
            <p:cNvSpPr>
              <a:spLocks/>
            </p:cNvSpPr>
            <p:nvPr/>
          </p:nvSpPr>
          <p:spPr bwMode="auto">
            <a:xfrm rot="15757115" flipH="1">
              <a:off x="4715" y="2452"/>
              <a:ext cx="79" cy="82"/>
            </a:xfrm>
            <a:custGeom>
              <a:avLst/>
              <a:gdLst>
                <a:gd name="T0" fmla="*/ 679 w 1539"/>
                <a:gd name="T1" fmla="*/ 724 h 1628"/>
                <a:gd name="T2" fmla="*/ 724 w 1539"/>
                <a:gd name="T3" fmla="*/ 633 h 1628"/>
                <a:gd name="T4" fmla="*/ 814 w 1539"/>
                <a:gd name="T5" fmla="*/ 543 h 1628"/>
                <a:gd name="T6" fmla="*/ 905 w 1539"/>
                <a:gd name="T7" fmla="*/ 453 h 1628"/>
                <a:gd name="T8" fmla="*/ 950 w 1539"/>
                <a:gd name="T9" fmla="*/ 407 h 1628"/>
                <a:gd name="T10" fmla="*/ 1041 w 1539"/>
                <a:gd name="T11" fmla="*/ 317 h 1628"/>
                <a:gd name="T12" fmla="*/ 1131 w 1539"/>
                <a:gd name="T13" fmla="*/ 271 h 1628"/>
                <a:gd name="T14" fmla="*/ 1176 w 1539"/>
                <a:gd name="T15" fmla="*/ 227 h 1628"/>
                <a:gd name="T16" fmla="*/ 1222 w 1539"/>
                <a:gd name="T17" fmla="*/ 181 h 1628"/>
                <a:gd name="T18" fmla="*/ 1313 w 1539"/>
                <a:gd name="T19" fmla="*/ 136 h 1628"/>
                <a:gd name="T20" fmla="*/ 1358 w 1539"/>
                <a:gd name="T21" fmla="*/ 91 h 1628"/>
                <a:gd name="T22" fmla="*/ 1402 w 1539"/>
                <a:gd name="T23" fmla="*/ 45 h 1628"/>
                <a:gd name="T24" fmla="*/ 1448 w 1539"/>
                <a:gd name="T25" fmla="*/ 45 h 1628"/>
                <a:gd name="T26" fmla="*/ 1493 w 1539"/>
                <a:gd name="T27" fmla="*/ 0 h 1628"/>
                <a:gd name="T28" fmla="*/ 1539 w 1539"/>
                <a:gd name="T29" fmla="*/ 0 h 1628"/>
                <a:gd name="T30" fmla="*/ 1539 w 1539"/>
                <a:gd name="T31" fmla="*/ 45 h 1628"/>
                <a:gd name="T32" fmla="*/ 1539 w 1539"/>
                <a:gd name="T33" fmla="*/ 91 h 1628"/>
                <a:gd name="T34" fmla="*/ 1448 w 1539"/>
                <a:gd name="T35" fmla="*/ 181 h 1628"/>
                <a:gd name="T36" fmla="*/ 1402 w 1539"/>
                <a:gd name="T37" fmla="*/ 317 h 1628"/>
                <a:gd name="T38" fmla="*/ 1313 w 1539"/>
                <a:gd name="T39" fmla="*/ 453 h 1628"/>
                <a:gd name="T40" fmla="*/ 1176 w 1539"/>
                <a:gd name="T41" fmla="*/ 588 h 1628"/>
                <a:gd name="T42" fmla="*/ 1041 w 1539"/>
                <a:gd name="T43" fmla="*/ 769 h 1628"/>
                <a:gd name="T44" fmla="*/ 905 w 1539"/>
                <a:gd name="T45" fmla="*/ 905 h 1628"/>
                <a:gd name="T46" fmla="*/ 814 w 1539"/>
                <a:gd name="T47" fmla="*/ 996 h 1628"/>
                <a:gd name="T48" fmla="*/ 724 w 1539"/>
                <a:gd name="T49" fmla="*/ 1085 h 1628"/>
                <a:gd name="T50" fmla="*/ 634 w 1539"/>
                <a:gd name="T51" fmla="*/ 1131 h 1628"/>
                <a:gd name="T52" fmla="*/ 588 w 1539"/>
                <a:gd name="T53" fmla="*/ 1222 h 1628"/>
                <a:gd name="T54" fmla="*/ 497 w 1539"/>
                <a:gd name="T55" fmla="*/ 1267 h 1628"/>
                <a:gd name="T56" fmla="*/ 453 w 1539"/>
                <a:gd name="T57" fmla="*/ 1357 h 1628"/>
                <a:gd name="T58" fmla="*/ 362 w 1539"/>
                <a:gd name="T59" fmla="*/ 1402 h 1628"/>
                <a:gd name="T60" fmla="*/ 317 w 1539"/>
                <a:gd name="T61" fmla="*/ 1448 h 1628"/>
                <a:gd name="T62" fmla="*/ 271 w 1539"/>
                <a:gd name="T63" fmla="*/ 1493 h 1628"/>
                <a:gd name="T64" fmla="*/ 226 w 1539"/>
                <a:gd name="T65" fmla="*/ 1538 h 1628"/>
                <a:gd name="T66" fmla="*/ 136 w 1539"/>
                <a:gd name="T67" fmla="*/ 1583 h 1628"/>
                <a:gd name="T68" fmla="*/ 91 w 1539"/>
                <a:gd name="T69" fmla="*/ 1628 h 1628"/>
                <a:gd name="T70" fmla="*/ 45 w 1539"/>
                <a:gd name="T71" fmla="*/ 1628 h 1628"/>
                <a:gd name="T72" fmla="*/ 0 w 1539"/>
                <a:gd name="T73" fmla="*/ 1628 h 1628"/>
                <a:gd name="T74" fmla="*/ 0 w 1539"/>
                <a:gd name="T75" fmla="*/ 1583 h 1628"/>
                <a:gd name="T76" fmla="*/ 45 w 1539"/>
                <a:gd name="T77" fmla="*/ 1493 h 1628"/>
                <a:gd name="T78" fmla="*/ 91 w 1539"/>
                <a:gd name="T79" fmla="*/ 1402 h 1628"/>
                <a:gd name="T80" fmla="*/ 182 w 1539"/>
                <a:gd name="T81" fmla="*/ 1311 h 1628"/>
                <a:gd name="T82" fmla="*/ 271 w 1539"/>
                <a:gd name="T83" fmla="*/ 1176 h 1628"/>
                <a:gd name="T84" fmla="*/ 362 w 1539"/>
                <a:gd name="T85" fmla="*/ 1040 h 1628"/>
                <a:gd name="T86" fmla="*/ 497 w 1539"/>
                <a:gd name="T87" fmla="*/ 859 h 1628"/>
                <a:gd name="T88" fmla="*/ 679 w 1539"/>
                <a:gd name="T89" fmla="*/ 724 h 16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539" h="1628">
                  <a:moveTo>
                    <a:pt x="679" y="724"/>
                  </a:moveTo>
                  <a:lnTo>
                    <a:pt x="724" y="633"/>
                  </a:lnTo>
                  <a:lnTo>
                    <a:pt x="814" y="543"/>
                  </a:lnTo>
                  <a:lnTo>
                    <a:pt x="905" y="453"/>
                  </a:lnTo>
                  <a:lnTo>
                    <a:pt x="950" y="407"/>
                  </a:lnTo>
                  <a:lnTo>
                    <a:pt x="1041" y="317"/>
                  </a:lnTo>
                  <a:lnTo>
                    <a:pt x="1131" y="271"/>
                  </a:lnTo>
                  <a:lnTo>
                    <a:pt x="1176" y="227"/>
                  </a:lnTo>
                  <a:lnTo>
                    <a:pt x="1222" y="181"/>
                  </a:lnTo>
                  <a:lnTo>
                    <a:pt x="1313" y="136"/>
                  </a:lnTo>
                  <a:lnTo>
                    <a:pt x="1358" y="91"/>
                  </a:lnTo>
                  <a:lnTo>
                    <a:pt x="1402" y="45"/>
                  </a:lnTo>
                  <a:lnTo>
                    <a:pt x="1448" y="45"/>
                  </a:lnTo>
                  <a:lnTo>
                    <a:pt x="1493" y="0"/>
                  </a:lnTo>
                  <a:lnTo>
                    <a:pt x="1539" y="0"/>
                  </a:lnTo>
                  <a:lnTo>
                    <a:pt x="1539" y="45"/>
                  </a:lnTo>
                  <a:lnTo>
                    <a:pt x="1539" y="91"/>
                  </a:lnTo>
                  <a:lnTo>
                    <a:pt x="1448" y="181"/>
                  </a:lnTo>
                  <a:lnTo>
                    <a:pt x="1402" y="317"/>
                  </a:lnTo>
                  <a:lnTo>
                    <a:pt x="1313" y="453"/>
                  </a:lnTo>
                  <a:lnTo>
                    <a:pt x="1176" y="588"/>
                  </a:lnTo>
                  <a:lnTo>
                    <a:pt x="1041" y="769"/>
                  </a:lnTo>
                  <a:lnTo>
                    <a:pt x="905" y="905"/>
                  </a:lnTo>
                  <a:lnTo>
                    <a:pt x="814" y="996"/>
                  </a:lnTo>
                  <a:lnTo>
                    <a:pt x="724" y="1085"/>
                  </a:lnTo>
                  <a:lnTo>
                    <a:pt x="634" y="1131"/>
                  </a:lnTo>
                  <a:lnTo>
                    <a:pt x="588" y="1222"/>
                  </a:lnTo>
                  <a:lnTo>
                    <a:pt x="497" y="1267"/>
                  </a:lnTo>
                  <a:lnTo>
                    <a:pt x="453" y="1357"/>
                  </a:lnTo>
                  <a:lnTo>
                    <a:pt x="362" y="1402"/>
                  </a:lnTo>
                  <a:lnTo>
                    <a:pt x="317" y="1448"/>
                  </a:lnTo>
                  <a:lnTo>
                    <a:pt x="271" y="1493"/>
                  </a:lnTo>
                  <a:lnTo>
                    <a:pt x="226" y="1538"/>
                  </a:lnTo>
                  <a:lnTo>
                    <a:pt x="136" y="1583"/>
                  </a:lnTo>
                  <a:lnTo>
                    <a:pt x="91" y="1628"/>
                  </a:lnTo>
                  <a:lnTo>
                    <a:pt x="45" y="1628"/>
                  </a:lnTo>
                  <a:lnTo>
                    <a:pt x="0" y="1628"/>
                  </a:lnTo>
                  <a:lnTo>
                    <a:pt x="0" y="1583"/>
                  </a:lnTo>
                  <a:lnTo>
                    <a:pt x="45" y="1493"/>
                  </a:lnTo>
                  <a:lnTo>
                    <a:pt x="91" y="1402"/>
                  </a:lnTo>
                  <a:lnTo>
                    <a:pt x="182" y="1311"/>
                  </a:lnTo>
                  <a:lnTo>
                    <a:pt x="271" y="1176"/>
                  </a:lnTo>
                  <a:lnTo>
                    <a:pt x="362" y="1040"/>
                  </a:lnTo>
                  <a:lnTo>
                    <a:pt x="497" y="859"/>
                  </a:lnTo>
                  <a:lnTo>
                    <a:pt x="679" y="7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4" name="Freeform 226"/>
            <p:cNvSpPr>
              <a:spLocks noEditPoints="1"/>
            </p:cNvSpPr>
            <p:nvPr/>
          </p:nvSpPr>
          <p:spPr bwMode="auto">
            <a:xfrm rot="15757115" flipH="1">
              <a:off x="3966" y="1806"/>
              <a:ext cx="501" cy="501"/>
            </a:xfrm>
            <a:custGeom>
              <a:avLst/>
              <a:gdLst>
                <a:gd name="T0" fmla="*/ 6019 w 10024"/>
                <a:gd name="T1" fmla="*/ 102 h 10020"/>
                <a:gd name="T2" fmla="*/ 7181 w 10024"/>
                <a:gd name="T3" fmla="*/ 495 h 10020"/>
                <a:gd name="T4" fmla="*/ 8197 w 10024"/>
                <a:gd name="T5" fmla="*/ 1147 h 10020"/>
                <a:gd name="T6" fmla="*/ 9026 w 10024"/>
                <a:gd name="T7" fmla="*/ 2016 h 10020"/>
                <a:gd name="T8" fmla="*/ 9629 w 10024"/>
                <a:gd name="T9" fmla="*/ 3063 h 10020"/>
                <a:gd name="T10" fmla="*/ 9966 w 10024"/>
                <a:gd name="T11" fmla="*/ 4249 h 10020"/>
                <a:gd name="T12" fmla="*/ 9998 w 10024"/>
                <a:gd name="T13" fmla="*/ 5521 h 10020"/>
                <a:gd name="T14" fmla="*/ 9720 w 10024"/>
                <a:gd name="T15" fmla="*/ 6730 h 10020"/>
                <a:gd name="T16" fmla="*/ 9166 w 10024"/>
                <a:gd name="T17" fmla="*/ 7808 h 10020"/>
                <a:gd name="T18" fmla="*/ 8379 w 10024"/>
                <a:gd name="T19" fmla="*/ 8716 h 10020"/>
                <a:gd name="T20" fmla="*/ 7397 w 10024"/>
                <a:gd name="T21" fmla="*/ 9414 h 10020"/>
                <a:gd name="T22" fmla="*/ 6262 w 10024"/>
                <a:gd name="T23" fmla="*/ 9862 h 10020"/>
                <a:gd name="T24" fmla="*/ 5012 w 10024"/>
                <a:gd name="T25" fmla="*/ 10020 h 10020"/>
                <a:gd name="T26" fmla="*/ 3762 w 10024"/>
                <a:gd name="T27" fmla="*/ 9862 h 10020"/>
                <a:gd name="T28" fmla="*/ 2626 w 10024"/>
                <a:gd name="T29" fmla="*/ 9414 h 10020"/>
                <a:gd name="T30" fmla="*/ 1645 w 10024"/>
                <a:gd name="T31" fmla="*/ 8716 h 10020"/>
                <a:gd name="T32" fmla="*/ 858 w 10024"/>
                <a:gd name="T33" fmla="*/ 7808 h 10020"/>
                <a:gd name="T34" fmla="*/ 304 w 10024"/>
                <a:gd name="T35" fmla="*/ 6730 h 10020"/>
                <a:gd name="T36" fmla="*/ 25 w 10024"/>
                <a:gd name="T37" fmla="*/ 5521 h 10020"/>
                <a:gd name="T38" fmla="*/ 58 w 10024"/>
                <a:gd name="T39" fmla="*/ 4249 h 10020"/>
                <a:gd name="T40" fmla="*/ 394 w 10024"/>
                <a:gd name="T41" fmla="*/ 3063 h 10020"/>
                <a:gd name="T42" fmla="*/ 997 w 10024"/>
                <a:gd name="T43" fmla="*/ 2016 h 10020"/>
                <a:gd name="T44" fmla="*/ 1827 w 10024"/>
                <a:gd name="T45" fmla="*/ 1147 h 10020"/>
                <a:gd name="T46" fmla="*/ 2842 w 10024"/>
                <a:gd name="T47" fmla="*/ 495 h 10020"/>
                <a:gd name="T48" fmla="*/ 4004 w 10024"/>
                <a:gd name="T49" fmla="*/ 102 h 10020"/>
                <a:gd name="T50" fmla="*/ 5012 w 10024"/>
                <a:gd name="T51" fmla="*/ 866 h 10020"/>
                <a:gd name="T52" fmla="*/ 6046 w 10024"/>
                <a:gd name="T53" fmla="*/ 996 h 10020"/>
                <a:gd name="T54" fmla="*/ 6985 w 10024"/>
                <a:gd name="T55" fmla="*/ 1367 h 10020"/>
                <a:gd name="T56" fmla="*/ 7797 w 10024"/>
                <a:gd name="T57" fmla="*/ 1944 h 10020"/>
                <a:gd name="T58" fmla="*/ 8448 w 10024"/>
                <a:gd name="T59" fmla="*/ 2695 h 10020"/>
                <a:gd name="T60" fmla="*/ 8905 w 10024"/>
                <a:gd name="T61" fmla="*/ 3587 h 10020"/>
                <a:gd name="T62" fmla="*/ 9137 w 10024"/>
                <a:gd name="T63" fmla="*/ 4588 h 10020"/>
                <a:gd name="T64" fmla="*/ 9110 w 10024"/>
                <a:gd name="T65" fmla="*/ 5640 h 10020"/>
                <a:gd name="T66" fmla="*/ 8831 w 10024"/>
                <a:gd name="T67" fmla="*/ 6621 h 10020"/>
                <a:gd name="T68" fmla="*/ 8333 w 10024"/>
                <a:gd name="T69" fmla="*/ 7487 h 10020"/>
                <a:gd name="T70" fmla="*/ 7647 w 10024"/>
                <a:gd name="T71" fmla="*/ 8206 h 10020"/>
                <a:gd name="T72" fmla="*/ 6807 w 10024"/>
                <a:gd name="T73" fmla="*/ 8745 h 10020"/>
                <a:gd name="T74" fmla="*/ 5846 w 10024"/>
                <a:gd name="T75" fmla="*/ 9070 h 10020"/>
                <a:gd name="T76" fmla="*/ 4800 w 10024"/>
                <a:gd name="T77" fmla="*/ 9149 h 10020"/>
                <a:gd name="T78" fmla="*/ 3782 w 10024"/>
                <a:gd name="T79" fmla="*/ 8968 h 10020"/>
                <a:gd name="T80" fmla="*/ 2864 w 10024"/>
                <a:gd name="T81" fmla="*/ 8553 h 10020"/>
                <a:gd name="T82" fmla="*/ 2083 w 10024"/>
                <a:gd name="T83" fmla="*/ 7938 h 10020"/>
                <a:gd name="T84" fmla="*/ 1467 w 10024"/>
                <a:gd name="T85" fmla="*/ 7157 h 10020"/>
                <a:gd name="T86" fmla="*/ 1052 w 10024"/>
                <a:gd name="T87" fmla="*/ 6240 h 10020"/>
                <a:gd name="T88" fmla="*/ 871 w 10024"/>
                <a:gd name="T89" fmla="*/ 5222 h 10020"/>
                <a:gd name="T90" fmla="*/ 951 w 10024"/>
                <a:gd name="T91" fmla="*/ 4176 h 10020"/>
                <a:gd name="T92" fmla="*/ 1276 w 10024"/>
                <a:gd name="T93" fmla="*/ 3216 h 10020"/>
                <a:gd name="T94" fmla="*/ 1815 w 10024"/>
                <a:gd name="T95" fmla="*/ 2376 h 10020"/>
                <a:gd name="T96" fmla="*/ 2534 w 10024"/>
                <a:gd name="T97" fmla="*/ 1691 h 10020"/>
                <a:gd name="T98" fmla="*/ 3400 w 10024"/>
                <a:gd name="T99" fmla="*/ 1193 h 10020"/>
                <a:gd name="T100" fmla="*/ 4382 w 10024"/>
                <a:gd name="T101" fmla="*/ 913 h 100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24" h="10020">
                  <a:moveTo>
                    <a:pt x="5012" y="0"/>
                  </a:moveTo>
                  <a:lnTo>
                    <a:pt x="5269" y="6"/>
                  </a:lnTo>
                  <a:lnTo>
                    <a:pt x="5523" y="25"/>
                  </a:lnTo>
                  <a:lnTo>
                    <a:pt x="5774" y="58"/>
                  </a:lnTo>
                  <a:lnTo>
                    <a:pt x="6019" y="102"/>
                  </a:lnTo>
                  <a:lnTo>
                    <a:pt x="6262" y="158"/>
                  </a:lnTo>
                  <a:lnTo>
                    <a:pt x="6499" y="226"/>
                  </a:lnTo>
                  <a:lnTo>
                    <a:pt x="6732" y="304"/>
                  </a:lnTo>
                  <a:lnTo>
                    <a:pt x="6960" y="395"/>
                  </a:lnTo>
                  <a:lnTo>
                    <a:pt x="7181" y="495"/>
                  </a:lnTo>
                  <a:lnTo>
                    <a:pt x="7397" y="606"/>
                  </a:lnTo>
                  <a:lnTo>
                    <a:pt x="7607" y="727"/>
                  </a:lnTo>
                  <a:lnTo>
                    <a:pt x="7811" y="857"/>
                  </a:lnTo>
                  <a:lnTo>
                    <a:pt x="8008" y="997"/>
                  </a:lnTo>
                  <a:lnTo>
                    <a:pt x="8197" y="1147"/>
                  </a:lnTo>
                  <a:lnTo>
                    <a:pt x="8379" y="1304"/>
                  </a:lnTo>
                  <a:lnTo>
                    <a:pt x="8553" y="1470"/>
                  </a:lnTo>
                  <a:lnTo>
                    <a:pt x="8719" y="1644"/>
                  </a:lnTo>
                  <a:lnTo>
                    <a:pt x="8877" y="1826"/>
                  </a:lnTo>
                  <a:lnTo>
                    <a:pt x="9026" y="2016"/>
                  </a:lnTo>
                  <a:lnTo>
                    <a:pt x="9166" y="2212"/>
                  </a:lnTo>
                  <a:lnTo>
                    <a:pt x="9297" y="2415"/>
                  </a:lnTo>
                  <a:lnTo>
                    <a:pt x="9418" y="2625"/>
                  </a:lnTo>
                  <a:lnTo>
                    <a:pt x="9529" y="2841"/>
                  </a:lnTo>
                  <a:lnTo>
                    <a:pt x="9629" y="3063"/>
                  </a:lnTo>
                  <a:lnTo>
                    <a:pt x="9720" y="3290"/>
                  </a:lnTo>
                  <a:lnTo>
                    <a:pt x="9798" y="3523"/>
                  </a:lnTo>
                  <a:lnTo>
                    <a:pt x="9866" y="3761"/>
                  </a:lnTo>
                  <a:lnTo>
                    <a:pt x="9922" y="4002"/>
                  </a:lnTo>
                  <a:lnTo>
                    <a:pt x="9966" y="4249"/>
                  </a:lnTo>
                  <a:lnTo>
                    <a:pt x="9998" y="4499"/>
                  </a:lnTo>
                  <a:lnTo>
                    <a:pt x="10017" y="4753"/>
                  </a:lnTo>
                  <a:lnTo>
                    <a:pt x="10024" y="5011"/>
                  </a:lnTo>
                  <a:lnTo>
                    <a:pt x="10017" y="5267"/>
                  </a:lnTo>
                  <a:lnTo>
                    <a:pt x="9998" y="5521"/>
                  </a:lnTo>
                  <a:lnTo>
                    <a:pt x="9966" y="5771"/>
                  </a:lnTo>
                  <a:lnTo>
                    <a:pt x="9922" y="6018"/>
                  </a:lnTo>
                  <a:lnTo>
                    <a:pt x="9866" y="6259"/>
                  </a:lnTo>
                  <a:lnTo>
                    <a:pt x="9798" y="6498"/>
                  </a:lnTo>
                  <a:lnTo>
                    <a:pt x="9720" y="6730"/>
                  </a:lnTo>
                  <a:lnTo>
                    <a:pt x="9629" y="6957"/>
                  </a:lnTo>
                  <a:lnTo>
                    <a:pt x="9529" y="7179"/>
                  </a:lnTo>
                  <a:lnTo>
                    <a:pt x="9418" y="7395"/>
                  </a:lnTo>
                  <a:lnTo>
                    <a:pt x="9297" y="7605"/>
                  </a:lnTo>
                  <a:lnTo>
                    <a:pt x="9166" y="7808"/>
                  </a:lnTo>
                  <a:lnTo>
                    <a:pt x="9026" y="8004"/>
                  </a:lnTo>
                  <a:lnTo>
                    <a:pt x="8877" y="8194"/>
                  </a:lnTo>
                  <a:lnTo>
                    <a:pt x="8719" y="8376"/>
                  </a:lnTo>
                  <a:lnTo>
                    <a:pt x="8553" y="8550"/>
                  </a:lnTo>
                  <a:lnTo>
                    <a:pt x="8379" y="8716"/>
                  </a:lnTo>
                  <a:lnTo>
                    <a:pt x="8197" y="8874"/>
                  </a:lnTo>
                  <a:lnTo>
                    <a:pt x="8008" y="9023"/>
                  </a:lnTo>
                  <a:lnTo>
                    <a:pt x="7811" y="9163"/>
                  </a:lnTo>
                  <a:lnTo>
                    <a:pt x="7607" y="9293"/>
                  </a:lnTo>
                  <a:lnTo>
                    <a:pt x="7397" y="9414"/>
                  </a:lnTo>
                  <a:lnTo>
                    <a:pt x="7181" y="9525"/>
                  </a:lnTo>
                  <a:lnTo>
                    <a:pt x="6960" y="9626"/>
                  </a:lnTo>
                  <a:lnTo>
                    <a:pt x="6732" y="9716"/>
                  </a:lnTo>
                  <a:lnTo>
                    <a:pt x="6499" y="9794"/>
                  </a:lnTo>
                  <a:lnTo>
                    <a:pt x="6262" y="9862"/>
                  </a:lnTo>
                  <a:lnTo>
                    <a:pt x="6019" y="9918"/>
                  </a:lnTo>
                  <a:lnTo>
                    <a:pt x="5774" y="9962"/>
                  </a:lnTo>
                  <a:lnTo>
                    <a:pt x="5523" y="9995"/>
                  </a:lnTo>
                  <a:lnTo>
                    <a:pt x="5269" y="10014"/>
                  </a:lnTo>
                  <a:lnTo>
                    <a:pt x="5012" y="10020"/>
                  </a:lnTo>
                  <a:lnTo>
                    <a:pt x="4755" y="10014"/>
                  </a:lnTo>
                  <a:lnTo>
                    <a:pt x="4501" y="9995"/>
                  </a:lnTo>
                  <a:lnTo>
                    <a:pt x="4250" y="9962"/>
                  </a:lnTo>
                  <a:lnTo>
                    <a:pt x="4004" y="9918"/>
                  </a:lnTo>
                  <a:lnTo>
                    <a:pt x="3762" y="9862"/>
                  </a:lnTo>
                  <a:lnTo>
                    <a:pt x="3524" y="9794"/>
                  </a:lnTo>
                  <a:lnTo>
                    <a:pt x="3291" y="9716"/>
                  </a:lnTo>
                  <a:lnTo>
                    <a:pt x="3064" y="9626"/>
                  </a:lnTo>
                  <a:lnTo>
                    <a:pt x="2842" y="9525"/>
                  </a:lnTo>
                  <a:lnTo>
                    <a:pt x="2626" y="9414"/>
                  </a:lnTo>
                  <a:lnTo>
                    <a:pt x="2416" y="9293"/>
                  </a:lnTo>
                  <a:lnTo>
                    <a:pt x="2213" y="9163"/>
                  </a:lnTo>
                  <a:lnTo>
                    <a:pt x="2016" y="9023"/>
                  </a:lnTo>
                  <a:lnTo>
                    <a:pt x="1827" y="8874"/>
                  </a:lnTo>
                  <a:lnTo>
                    <a:pt x="1645" y="8716"/>
                  </a:lnTo>
                  <a:lnTo>
                    <a:pt x="1470" y="8550"/>
                  </a:lnTo>
                  <a:lnTo>
                    <a:pt x="1304" y="8376"/>
                  </a:lnTo>
                  <a:lnTo>
                    <a:pt x="1146" y="8194"/>
                  </a:lnTo>
                  <a:lnTo>
                    <a:pt x="997" y="8004"/>
                  </a:lnTo>
                  <a:lnTo>
                    <a:pt x="858" y="7808"/>
                  </a:lnTo>
                  <a:lnTo>
                    <a:pt x="727" y="7605"/>
                  </a:lnTo>
                  <a:lnTo>
                    <a:pt x="606" y="7395"/>
                  </a:lnTo>
                  <a:lnTo>
                    <a:pt x="495" y="7179"/>
                  </a:lnTo>
                  <a:lnTo>
                    <a:pt x="394" y="6957"/>
                  </a:lnTo>
                  <a:lnTo>
                    <a:pt x="304" y="6730"/>
                  </a:lnTo>
                  <a:lnTo>
                    <a:pt x="226" y="6498"/>
                  </a:lnTo>
                  <a:lnTo>
                    <a:pt x="158" y="6259"/>
                  </a:lnTo>
                  <a:lnTo>
                    <a:pt x="102" y="6018"/>
                  </a:lnTo>
                  <a:lnTo>
                    <a:pt x="58" y="5771"/>
                  </a:lnTo>
                  <a:lnTo>
                    <a:pt x="25" y="5521"/>
                  </a:lnTo>
                  <a:lnTo>
                    <a:pt x="6" y="5267"/>
                  </a:lnTo>
                  <a:lnTo>
                    <a:pt x="0" y="5011"/>
                  </a:lnTo>
                  <a:lnTo>
                    <a:pt x="6" y="4753"/>
                  </a:lnTo>
                  <a:lnTo>
                    <a:pt x="25" y="4499"/>
                  </a:lnTo>
                  <a:lnTo>
                    <a:pt x="58" y="4249"/>
                  </a:lnTo>
                  <a:lnTo>
                    <a:pt x="102" y="4002"/>
                  </a:lnTo>
                  <a:lnTo>
                    <a:pt x="158" y="3761"/>
                  </a:lnTo>
                  <a:lnTo>
                    <a:pt x="226" y="3523"/>
                  </a:lnTo>
                  <a:lnTo>
                    <a:pt x="304" y="3290"/>
                  </a:lnTo>
                  <a:lnTo>
                    <a:pt x="394" y="3063"/>
                  </a:lnTo>
                  <a:lnTo>
                    <a:pt x="495" y="2841"/>
                  </a:lnTo>
                  <a:lnTo>
                    <a:pt x="606" y="2625"/>
                  </a:lnTo>
                  <a:lnTo>
                    <a:pt x="727" y="2415"/>
                  </a:lnTo>
                  <a:lnTo>
                    <a:pt x="858" y="2212"/>
                  </a:lnTo>
                  <a:lnTo>
                    <a:pt x="997" y="2016"/>
                  </a:lnTo>
                  <a:lnTo>
                    <a:pt x="1146" y="1826"/>
                  </a:lnTo>
                  <a:lnTo>
                    <a:pt x="1304" y="1644"/>
                  </a:lnTo>
                  <a:lnTo>
                    <a:pt x="1470" y="1470"/>
                  </a:lnTo>
                  <a:lnTo>
                    <a:pt x="1645" y="1304"/>
                  </a:lnTo>
                  <a:lnTo>
                    <a:pt x="1827" y="1147"/>
                  </a:lnTo>
                  <a:lnTo>
                    <a:pt x="2016" y="997"/>
                  </a:lnTo>
                  <a:lnTo>
                    <a:pt x="2213" y="857"/>
                  </a:lnTo>
                  <a:lnTo>
                    <a:pt x="2416" y="727"/>
                  </a:lnTo>
                  <a:lnTo>
                    <a:pt x="2626" y="606"/>
                  </a:lnTo>
                  <a:lnTo>
                    <a:pt x="2842" y="495"/>
                  </a:lnTo>
                  <a:lnTo>
                    <a:pt x="3064" y="395"/>
                  </a:lnTo>
                  <a:lnTo>
                    <a:pt x="3291" y="304"/>
                  </a:lnTo>
                  <a:lnTo>
                    <a:pt x="3524" y="226"/>
                  </a:lnTo>
                  <a:lnTo>
                    <a:pt x="3762" y="158"/>
                  </a:lnTo>
                  <a:lnTo>
                    <a:pt x="4004" y="102"/>
                  </a:lnTo>
                  <a:lnTo>
                    <a:pt x="4250" y="58"/>
                  </a:lnTo>
                  <a:lnTo>
                    <a:pt x="4501" y="25"/>
                  </a:lnTo>
                  <a:lnTo>
                    <a:pt x="4755" y="6"/>
                  </a:lnTo>
                  <a:lnTo>
                    <a:pt x="5012" y="0"/>
                  </a:lnTo>
                  <a:close/>
                  <a:moveTo>
                    <a:pt x="5012" y="866"/>
                  </a:moveTo>
                  <a:lnTo>
                    <a:pt x="5225" y="871"/>
                  </a:lnTo>
                  <a:lnTo>
                    <a:pt x="5434" y="887"/>
                  </a:lnTo>
                  <a:lnTo>
                    <a:pt x="5642" y="913"/>
                  </a:lnTo>
                  <a:lnTo>
                    <a:pt x="5846" y="950"/>
                  </a:lnTo>
                  <a:lnTo>
                    <a:pt x="6046" y="996"/>
                  </a:lnTo>
                  <a:lnTo>
                    <a:pt x="6243" y="1052"/>
                  </a:lnTo>
                  <a:lnTo>
                    <a:pt x="6435" y="1118"/>
                  </a:lnTo>
                  <a:lnTo>
                    <a:pt x="6623" y="1193"/>
                  </a:lnTo>
                  <a:lnTo>
                    <a:pt x="6807" y="1275"/>
                  </a:lnTo>
                  <a:lnTo>
                    <a:pt x="6985" y="1367"/>
                  </a:lnTo>
                  <a:lnTo>
                    <a:pt x="7159" y="1467"/>
                  </a:lnTo>
                  <a:lnTo>
                    <a:pt x="7327" y="1575"/>
                  </a:lnTo>
                  <a:lnTo>
                    <a:pt x="7490" y="1691"/>
                  </a:lnTo>
                  <a:lnTo>
                    <a:pt x="7647" y="1814"/>
                  </a:lnTo>
                  <a:lnTo>
                    <a:pt x="7797" y="1944"/>
                  </a:lnTo>
                  <a:lnTo>
                    <a:pt x="7941" y="2082"/>
                  </a:lnTo>
                  <a:lnTo>
                    <a:pt x="8079" y="2226"/>
                  </a:lnTo>
                  <a:lnTo>
                    <a:pt x="8209" y="2376"/>
                  </a:lnTo>
                  <a:lnTo>
                    <a:pt x="8333" y="2533"/>
                  </a:lnTo>
                  <a:lnTo>
                    <a:pt x="8448" y="2695"/>
                  </a:lnTo>
                  <a:lnTo>
                    <a:pt x="8556" y="2864"/>
                  </a:lnTo>
                  <a:lnTo>
                    <a:pt x="8657" y="3037"/>
                  </a:lnTo>
                  <a:lnTo>
                    <a:pt x="8748" y="3216"/>
                  </a:lnTo>
                  <a:lnTo>
                    <a:pt x="8831" y="3399"/>
                  </a:lnTo>
                  <a:lnTo>
                    <a:pt x="8905" y="3587"/>
                  </a:lnTo>
                  <a:lnTo>
                    <a:pt x="8971" y="3780"/>
                  </a:lnTo>
                  <a:lnTo>
                    <a:pt x="9027" y="3977"/>
                  </a:lnTo>
                  <a:lnTo>
                    <a:pt x="9074" y="4176"/>
                  </a:lnTo>
                  <a:lnTo>
                    <a:pt x="9110" y="4380"/>
                  </a:lnTo>
                  <a:lnTo>
                    <a:pt x="9137" y="4588"/>
                  </a:lnTo>
                  <a:lnTo>
                    <a:pt x="9153" y="4798"/>
                  </a:lnTo>
                  <a:lnTo>
                    <a:pt x="9158" y="5011"/>
                  </a:lnTo>
                  <a:lnTo>
                    <a:pt x="9153" y="5222"/>
                  </a:lnTo>
                  <a:lnTo>
                    <a:pt x="9137" y="5433"/>
                  </a:lnTo>
                  <a:lnTo>
                    <a:pt x="9110" y="5640"/>
                  </a:lnTo>
                  <a:lnTo>
                    <a:pt x="9074" y="5844"/>
                  </a:lnTo>
                  <a:lnTo>
                    <a:pt x="9027" y="6043"/>
                  </a:lnTo>
                  <a:lnTo>
                    <a:pt x="8971" y="6240"/>
                  </a:lnTo>
                  <a:lnTo>
                    <a:pt x="8905" y="6433"/>
                  </a:lnTo>
                  <a:lnTo>
                    <a:pt x="8831" y="6621"/>
                  </a:lnTo>
                  <a:lnTo>
                    <a:pt x="8748" y="6804"/>
                  </a:lnTo>
                  <a:lnTo>
                    <a:pt x="8657" y="6983"/>
                  </a:lnTo>
                  <a:lnTo>
                    <a:pt x="8556" y="7157"/>
                  </a:lnTo>
                  <a:lnTo>
                    <a:pt x="8448" y="7325"/>
                  </a:lnTo>
                  <a:lnTo>
                    <a:pt x="8333" y="7487"/>
                  </a:lnTo>
                  <a:lnTo>
                    <a:pt x="8209" y="7644"/>
                  </a:lnTo>
                  <a:lnTo>
                    <a:pt x="8079" y="7795"/>
                  </a:lnTo>
                  <a:lnTo>
                    <a:pt x="7941" y="7938"/>
                  </a:lnTo>
                  <a:lnTo>
                    <a:pt x="7797" y="8076"/>
                  </a:lnTo>
                  <a:lnTo>
                    <a:pt x="7647" y="8206"/>
                  </a:lnTo>
                  <a:lnTo>
                    <a:pt x="7490" y="8329"/>
                  </a:lnTo>
                  <a:lnTo>
                    <a:pt x="7327" y="8445"/>
                  </a:lnTo>
                  <a:lnTo>
                    <a:pt x="7159" y="8553"/>
                  </a:lnTo>
                  <a:lnTo>
                    <a:pt x="6985" y="8653"/>
                  </a:lnTo>
                  <a:lnTo>
                    <a:pt x="6807" y="8745"/>
                  </a:lnTo>
                  <a:lnTo>
                    <a:pt x="6623" y="8828"/>
                  </a:lnTo>
                  <a:lnTo>
                    <a:pt x="6435" y="8903"/>
                  </a:lnTo>
                  <a:lnTo>
                    <a:pt x="6243" y="8968"/>
                  </a:lnTo>
                  <a:lnTo>
                    <a:pt x="6046" y="9024"/>
                  </a:lnTo>
                  <a:lnTo>
                    <a:pt x="5846" y="9070"/>
                  </a:lnTo>
                  <a:lnTo>
                    <a:pt x="5642" y="9107"/>
                  </a:lnTo>
                  <a:lnTo>
                    <a:pt x="5434" y="9133"/>
                  </a:lnTo>
                  <a:lnTo>
                    <a:pt x="5225" y="9149"/>
                  </a:lnTo>
                  <a:lnTo>
                    <a:pt x="5012" y="9154"/>
                  </a:lnTo>
                  <a:lnTo>
                    <a:pt x="4800" y="9149"/>
                  </a:lnTo>
                  <a:lnTo>
                    <a:pt x="4589" y="9133"/>
                  </a:lnTo>
                  <a:lnTo>
                    <a:pt x="4382" y="9107"/>
                  </a:lnTo>
                  <a:lnTo>
                    <a:pt x="4178" y="9070"/>
                  </a:lnTo>
                  <a:lnTo>
                    <a:pt x="3978" y="9024"/>
                  </a:lnTo>
                  <a:lnTo>
                    <a:pt x="3782" y="8968"/>
                  </a:lnTo>
                  <a:lnTo>
                    <a:pt x="3589" y="8903"/>
                  </a:lnTo>
                  <a:lnTo>
                    <a:pt x="3400" y="8828"/>
                  </a:lnTo>
                  <a:lnTo>
                    <a:pt x="3217" y="8745"/>
                  </a:lnTo>
                  <a:lnTo>
                    <a:pt x="3039" y="8653"/>
                  </a:lnTo>
                  <a:lnTo>
                    <a:pt x="2864" y="8553"/>
                  </a:lnTo>
                  <a:lnTo>
                    <a:pt x="2696" y="8445"/>
                  </a:lnTo>
                  <a:lnTo>
                    <a:pt x="2534" y="8329"/>
                  </a:lnTo>
                  <a:lnTo>
                    <a:pt x="2377" y="8206"/>
                  </a:lnTo>
                  <a:lnTo>
                    <a:pt x="2226" y="8076"/>
                  </a:lnTo>
                  <a:lnTo>
                    <a:pt x="2083" y="7938"/>
                  </a:lnTo>
                  <a:lnTo>
                    <a:pt x="1945" y="7795"/>
                  </a:lnTo>
                  <a:lnTo>
                    <a:pt x="1815" y="7644"/>
                  </a:lnTo>
                  <a:lnTo>
                    <a:pt x="1691" y="7487"/>
                  </a:lnTo>
                  <a:lnTo>
                    <a:pt x="1575" y="7325"/>
                  </a:lnTo>
                  <a:lnTo>
                    <a:pt x="1467" y="7157"/>
                  </a:lnTo>
                  <a:lnTo>
                    <a:pt x="1367" y="6983"/>
                  </a:lnTo>
                  <a:lnTo>
                    <a:pt x="1276" y="6804"/>
                  </a:lnTo>
                  <a:lnTo>
                    <a:pt x="1192" y="6621"/>
                  </a:lnTo>
                  <a:lnTo>
                    <a:pt x="1118" y="6433"/>
                  </a:lnTo>
                  <a:lnTo>
                    <a:pt x="1052" y="6240"/>
                  </a:lnTo>
                  <a:lnTo>
                    <a:pt x="996" y="6043"/>
                  </a:lnTo>
                  <a:lnTo>
                    <a:pt x="951" y="5844"/>
                  </a:lnTo>
                  <a:lnTo>
                    <a:pt x="914" y="5640"/>
                  </a:lnTo>
                  <a:lnTo>
                    <a:pt x="887" y="5433"/>
                  </a:lnTo>
                  <a:lnTo>
                    <a:pt x="871" y="5222"/>
                  </a:lnTo>
                  <a:lnTo>
                    <a:pt x="866" y="5011"/>
                  </a:lnTo>
                  <a:lnTo>
                    <a:pt x="871" y="4798"/>
                  </a:lnTo>
                  <a:lnTo>
                    <a:pt x="887" y="4588"/>
                  </a:lnTo>
                  <a:lnTo>
                    <a:pt x="914" y="4380"/>
                  </a:lnTo>
                  <a:lnTo>
                    <a:pt x="951" y="4176"/>
                  </a:lnTo>
                  <a:lnTo>
                    <a:pt x="996" y="3977"/>
                  </a:lnTo>
                  <a:lnTo>
                    <a:pt x="1052" y="3780"/>
                  </a:lnTo>
                  <a:lnTo>
                    <a:pt x="1118" y="3587"/>
                  </a:lnTo>
                  <a:lnTo>
                    <a:pt x="1192" y="3399"/>
                  </a:lnTo>
                  <a:lnTo>
                    <a:pt x="1276" y="3216"/>
                  </a:lnTo>
                  <a:lnTo>
                    <a:pt x="1367" y="3037"/>
                  </a:lnTo>
                  <a:lnTo>
                    <a:pt x="1467" y="2864"/>
                  </a:lnTo>
                  <a:lnTo>
                    <a:pt x="1575" y="2695"/>
                  </a:lnTo>
                  <a:lnTo>
                    <a:pt x="1691" y="2533"/>
                  </a:lnTo>
                  <a:lnTo>
                    <a:pt x="1815" y="2376"/>
                  </a:lnTo>
                  <a:lnTo>
                    <a:pt x="1945" y="2226"/>
                  </a:lnTo>
                  <a:lnTo>
                    <a:pt x="2083" y="2082"/>
                  </a:lnTo>
                  <a:lnTo>
                    <a:pt x="2226" y="1944"/>
                  </a:lnTo>
                  <a:lnTo>
                    <a:pt x="2377" y="1814"/>
                  </a:lnTo>
                  <a:lnTo>
                    <a:pt x="2534" y="1691"/>
                  </a:lnTo>
                  <a:lnTo>
                    <a:pt x="2696" y="1575"/>
                  </a:lnTo>
                  <a:lnTo>
                    <a:pt x="2864" y="1467"/>
                  </a:lnTo>
                  <a:lnTo>
                    <a:pt x="3039" y="1367"/>
                  </a:lnTo>
                  <a:lnTo>
                    <a:pt x="3217" y="1275"/>
                  </a:lnTo>
                  <a:lnTo>
                    <a:pt x="3400" y="1193"/>
                  </a:lnTo>
                  <a:lnTo>
                    <a:pt x="3589" y="1118"/>
                  </a:lnTo>
                  <a:lnTo>
                    <a:pt x="3782" y="1052"/>
                  </a:lnTo>
                  <a:lnTo>
                    <a:pt x="3978" y="996"/>
                  </a:lnTo>
                  <a:lnTo>
                    <a:pt x="4178" y="950"/>
                  </a:lnTo>
                  <a:lnTo>
                    <a:pt x="4382" y="913"/>
                  </a:lnTo>
                  <a:lnTo>
                    <a:pt x="4589" y="887"/>
                  </a:lnTo>
                  <a:lnTo>
                    <a:pt x="4800" y="871"/>
                  </a:lnTo>
                  <a:lnTo>
                    <a:pt x="5012" y="866"/>
                  </a:lnTo>
                  <a:close/>
                </a:path>
              </a:pathLst>
            </a:custGeom>
            <a:solidFill>
              <a:srgbClr val="CD9A3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5" name="Freeform 227"/>
            <p:cNvSpPr>
              <a:spLocks/>
            </p:cNvSpPr>
            <p:nvPr/>
          </p:nvSpPr>
          <p:spPr bwMode="auto">
            <a:xfrm rot="15757115" flipH="1">
              <a:off x="3981" y="2066"/>
              <a:ext cx="254" cy="256"/>
            </a:xfrm>
            <a:custGeom>
              <a:avLst/>
              <a:gdLst>
                <a:gd name="T0" fmla="*/ 5103 w 5107"/>
                <a:gd name="T1" fmla="*/ 4909 h 5106"/>
                <a:gd name="T2" fmla="*/ 5081 w 5107"/>
                <a:gd name="T3" fmla="*/ 4584 h 5106"/>
                <a:gd name="T4" fmla="*/ 5038 w 5107"/>
                <a:gd name="T5" fmla="*/ 4266 h 5106"/>
                <a:gd name="T6" fmla="*/ 4976 w 5107"/>
                <a:gd name="T7" fmla="*/ 3954 h 5106"/>
                <a:gd name="T8" fmla="*/ 4895 w 5107"/>
                <a:gd name="T9" fmla="*/ 3650 h 5106"/>
                <a:gd name="T10" fmla="*/ 4796 w 5107"/>
                <a:gd name="T11" fmla="*/ 3352 h 5106"/>
                <a:gd name="T12" fmla="*/ 4679 w 5107"/>
                <a:gd name="T13" fmla="*/ 3064 h 5106"/>
                <a:gd name="T14" fmla="*/ 4547 w 5107"/>
                <a:gd name="T15" fmla="*/ 2785 h 5106"/>
                <a:gd name="T16" fmla="*/ 4397 w 5107"/>
                <a:gd name="T17" fmla="*/ 2514 h 5106"/>
                <a:gd name="T18" fmla="*/ 4233 w 5107"/>
                <a:gd name="T19" fmla="*/ 2254 h 5106"/>
                <a:gd name="T20" fmla="*/ 4052 w 5107"/>
                <a:gd name="T21" fmla="*/ 2006 h 5106"/>
                <a:gd name="T22" fmla="*/ 3859 w 5107"/>
                <a:gd name="T23" fmla="*/ 1767 h 5106"/>
                <a:gd name="T24" fmla="*/ 3651 w 5107"/>
                <a:gd name="T25" fmla="*/ 1542 h 5106"/>
                <a:gd name="T26" fmla="*/ 3431 w 5107"/>
                <a:gd name="T27" fmla="*/ 1329 h 5106"/>
                <a:gd name="T28" fmla="*/ 3197 w 5107"/>
                <a:gd name="T29" fmla="*/ 1130 h 5106"/>
                <a:gd name="T30" fmla="*/ 2953 w 5107"/>
                <a:gd name="T31" fmla="*/ 944 h 5106"/>
                <a:gd name="T32" fmla="*/ 2697 w 5107"/>
                <a:gd name="T33" fmla="*/ 773 h 5106"/>
                <a:gd name="T34" fmla="*/ 2431 w 5107"/>
                <a:gd name="T35" fmla="*/ 618 h 5106"/>
                <a:gd name="T36" fmla="*/ 2155 w 5107"/>
                <a:gd name="T37" fmla="*/ 479 h 5106"/>
                <a:gd name="T38" fmla="*/ 1870 w 5107"/>
                <a:gd name="T39" fmla="*/ 356 h 5106"/>
                <a:gd name="T40" fmla="*/ 1575 w 5107"/>
                <a:gd name="T41" fmla="*/ 250 h 5106"/>
                <a:gd name="T42" fmla="*/ 1273 w 5107"/>
                <a:gd name="T43" fmla="*/ 162 h 5106"/>
                <a:gd name="T44" fmla="*/ 965 w 5107"/>
                <a:gd name="T45" fmla="*/ 92 h 5106"/>
                <a:gd name="T46" fmla="*/ 649 w 5107"/>
                <a:gd name="T47" fmla="*/ 42 h 5106"/>
                <a:gd name="T48" fmla="*/ 327 w 5107"/>
                <a:gd name="T49" fmla="*/ 10 h 5106"/>
                <a:gd name="T50" fmla="*/ 0 w 5107"/>
                <a:gd name="T51" fmla="*/ 0 h 5106"/>
                <a:gd name="T52" fmla="*/ 252 w 5107"/>
                <a:gd name="T53" fmla="*/ 196 h 5106"/>
                <a:gd name="T54" fmla="*/ 563 w 5107"/>
                <a:gd name="T55" fmla="*/ 221 h 5106"/>
                <a:gd name="T56" fmla="*/ 869 w 5107"/>
                <a:gd name="T57" fmla="*/ 266 h 5106"/>
                <a:gd name="T58" fmla="*/ 1167 w 5107"/>
                <a:gd name="T59" fmla="*/ 329 h 5106"/>
                <a:gd name="T60" fmla="*/ 1460 w 5107"/>
                <a:gd name="T61" fmla="*/ 411 h 5106"/>
                <a:gd name="T62" fmla="*/ 1744 w 5107"/>
                <a:gd name="T63" fmla="*/ 509 h 5106"/>
                <a:gd name="T64" fmla="*/ 2020 w 5107"/>
                <a:gd name="T65" fmla="*/ 624 h 5106"/>
                <a:gd name="T66" fmla="*/ 2288 w 5107"/>
                <a:gd name="T67" fmla="*/ 756 h 5106"/>
                <a:gd name="T68" fmla="*/ 2546 w 5107"/>
                <a:gd name="T69" fmla="*/ 903 h 5106"/>
                <a:gd name="T70" fmla="*/ 2795 w 5107"/>
                <a:gd name="T71" fmla="*/ 1065 h 5106"/>
                <a:gd name="T72" fmla="*/ 3032 w 5107"/>
                <a:gd name="T73" fmla="*/ 1240 h 5106"/>
                <a:gd name="T74" fmla="*/ 3260 w 5107"/>
                <a:gd name="T75" fmla="*/ 1429 h 5106"/>
                <a:gd name="T76" fmla="*/ 3475 w 5107"/>
                <a:gd name="T77" fmla="*/ 1632 h 5106"/>
                <a:gd name="T78" fmla="*/ 3677 w 5107"/>
                <a:gd name="T79" fmla="*/ 1847 h 5106"/>
                <a:gd name="T80" fmla="*/ 3866 w 5107"/>
                <a:gd name="T81" fmla="*/ 2073 h 5106"/>
                <a:gd name="T82" fmla="*/ 4042 w 5107"/>
                <a:gd name="T83" fmla="*/ 2311 h 5106"/>
                <a:gd name="T84" fmla="*/ 4204 w 5107"/>
                <a:gd name="T85" fmla="*/ 2560 h 5106"/>
                <a:gd name="T86" fmla="*/ 4351 w 5107"/>
                <a:gd name="T87" fmla="*/ 2818 h 5106"/>
                <a:gd name="T88" fmla="*/ 4482 w 5107"/>
                <a:gd name="T89" fmla="*/ 3086 h 5106"/>
                <a:gd name="T90" fmla="*/ 4598 w 5107"/>
                <a:gd name="T91" fmla="*/ 3362 h 5106"/>
                <a:gd name="T92" fmla="*/ 4696 w 5107"/>
                <a:gd name="T93" fmla="*/ 3646 h 5106"/>
                <a:gd name="T94" fmla="*/ 4777 w 5107"/>
                <a:gd name="T95" fmla="*/ 3938 h 5106"/>
                <a:gd name="T96" fmla="*/ 4841 w 5107"/>
                <a:gd name="T97" fmla="*/ 4237 h 5106"/>
                <a:gd name="T98" fmla="*/ 4885 w 5107"/>
                <a:gd name="T99" fmla="*/ 4542 h 5106"/>
                <a:gd name="T100" fmla="*/ 4911 w 5107"/>
                <a:gd name="T101" fmla="*/ 4853 h 5106"/>
                <a:gd name="T102" fmla="*/ 4918 w 5107"/>
                <a:gd name="T103" fmla="*/ 5106 h 5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07" h="5106">
                  <a:moveTo>
                    <a:pt x="5107" y="5106"/>
                  </a:moveTo>
                  <a:lnTo>
                    <a:pt x="5107" y="5106"/>
                  </a:lnTo>
                  <a:lnTo>
                    <a:pt x="5106" y="5039"/>
                  </a:lnTo>
                  <a:lnTo>
                    <a:pt x="5105" y="4974"/>
                  </a:lnTo>
                  <a:lnTo>
                    <a:pt x="5103" y="4909"/>
                  </a:lnTo>
                  <a:lnTo>
                    <a:pt x="5100" y="4843"/>
                  </a:lnTo>
                  <a:lnTo>
                    <a:pt x="5096" y="4779"/>
                  </a:lnTo>
                  <a:lnTo>
                    <a:pt x="5092" y="4713"/>
                  </a:lnTo>
                  <a:lnTo>
                    <a:pt x="5087" y="4649"/>
                  </a:lnTo>
                  <a:lnTo>
                    <a:pt x="5081" y="4584"/>
                  </a:lnTo>
                  <a:lnTo>
                    <a:pt x="5073" y="4521"/>
                  </a:lnTo>
                  <a:lnTo>
                    <a:pt x="5065" y="4457"/>
                  </a:lnTo>
                  <a:lnTo>
                    <a:pt x="5057" y="4393"/>
                  </a:lnTo>
                  <a:lnTo>
                    <a:pt x="5048" y="4329"/>
                  </a:lnTo>
                  <a:lnTo>
                    <a:pt x="5038" y="4266"/>
                  </a:lnTo>
                  <a:lnTo>
                    <a:pt x="5027" y="4204"/>
                  </a:lnTo>
                  <a:lnTo>
                    <a:pt x="5015" y="4141"/>
                  </a:lnTo>
                  <a:lnTo>
                    <a:pt x="5002" y="4079"/>
                  </a:lnTo>
                  <a:lnTo>
                    <a:pt x="4990" y="4017"/>
                  </a:lnTo>
                  <a:lnTo>
                    <a:pt x="4976" y="3954"/>
                  </a:lnTo>
                  <a:lnTo>
                    <a:pt x="4960" y="3893"/>
                  </a:lnTo>
                  <a:lnTo>
                    <a:pt x="4945" y="3832"/>
                  </a:lnTo>
                  <a:lnTo>
                    <a:pt x="4930" y="3771"/>
                  </a:lnTo>
                  <a:lnTo>
                    <a:pt x="4912" y="3710"/>
                  </a:lnTo>
                  <a:lnTo>
                    <a:pt x="4895" y="3650"/>
                  </a:lnTo>
                  <a:lnTo>
                    <a:pt x="4877" y="3590"/>
                  </a:lnTo>
                  <a:lnTo>
                    <a:pt x="4857" y="3531"/>
                  </a:lnTo>
                  <a:lnTo>
                    <a:pt x="4838" y="3471"/>
                  </a:lnTo>
                  <a:lnTo>
                    <a:pt x="4817" y="3412"/>
                  </a:lnTo>
                  <a:lnTo>
                    <a:pt x="4796" y="3352"/>
                  </a:lnTo>
                  <a:lnTo>
                    <a:pt x="4774" y="3294"/>
                  </a:lnTo>
                  <a:lnTo>
                    <a:pt x="4751" y="3236"/>
                  </a:lnTo>
                  <a:lnTo>
                    <a:pt x="4728" y="3178"/>
                  </a:lnTo>
                  <a:lnTo>
                    <a:pt x="4705" y="3121"/>
                  </a:lnTo>
                  <a:lnTo>
                    <a:pt x="4679" y="3064"/>
                  </a:lnTo>
                  <a:lnTo>
                    <a:pt x="4655" y="3008"/>
                  </a:lnTo>
                  <a:lnTo>
                    <a:pt x="4628" y="2951"/>
                  </a:lnTo>
                  <a:lnTo>
                    <a:pt x="4602" y="2895"/>
                  </a:lnTo>
                  <a:lnTo>
                    <a:pt x="4574" y="2840"/>
                  </a:lnTo>
                  <a:lnTo>
                    <a:pt x="4547" y="2785"/>
                  </a:lnTo>
                  <a:lnTo>
                    <a:pt x="4518" y="2730"/>
                  </a:lnTo>
                  <a:lnTo>
                    <a:pt x="4488" y="2675"/>
                  </a:lnTo>
                  <a:lnTo>
                    <a:pt x="4459" y="2621"/>
                  </a:lnTo>
                  <a:lnTo>
                    <a:pt x="4428" y="2568"/>
                  </a:lnTo>
                  <a:lnTo>
                    <a:pt x="4397" y="2514"/>
                  </a:lnTo>
                  <a:lnTo>
                    <a:pt x="4365" y="2461"/>
                  </a:lnTo>
                  <a:lnTo>
                    <a:pt x="4334" y="2409"/>
                  </a:lnTo>
                  <a:lnTo>
                    <a:pt x="4300" y="2357"/>
                  </a:lnTo>
                  <a:lnTo>
                    <a:pt x="4266" y="2305"/>
                  </a:lnTo>
                  <a:lnTo>
                    <a:pt x="4233" y="2254"/>
                  </a:lnTo>
                  <a:lnTo>
                    <a:pt x="4198" y="2203"/>
                  </a:lnTo>
                  <a:lnTo>
                    <a:pt x="4162" y="2153"/>
                  </a:lnTo>
                  <a:lnTo>
                    <a:pt x="4126" y="2104"/>
                  </a:lnTo>
                  <a:lnTo>
                    <a:pt x="4090" y="2054"/>
                  </a:lnTo>
                  <a:lnTo>
                    <a:pt x="4052" y="2006"/>
                  </a:lnTo>
                  <a:lnTo>
                    <a:pt x="4015" y="1957"/>
                  </a:lnTo>
                  <a:lnTo>
                    <a:pt x="3977" y="1909"/>
                  </a:lnTo>
                  <a:lnTo>
                    <a:pt x="3938" y="1861"/>
                  </a:lnTo>
                  <a:lnTo>
                    <a:pt x="3898" y="1814"/>
                  </a:lnTo>
                  <a:lnTo>
                    <a:pt x="3859" y="1767"/>
                  </a:lnTo>
                  <a:lnTo>
                    <a:pt x="3818" y="1722"/>
                  </a:lnTo>
                  <a:lnTo>
                    <a:pt x="3777" y="1676"/>
                  </a:lnTo>
                  <a:lnTo>
                    <a:pt x="3735" y="1631"/>
                  </a:lnTo>
                  <a:lnTo>
                    <a:pt x="3694" y="1586"/>
                  </a:lnTo>
                  <a:lnTo>
                    <a:pt x="3651" y="1542"/>
                  </a:lnTo>
                  <a:lnTo>
                    <a:pt x="3608" y="1498"/>
                  </a:lnTo>
                  <a:lnTo>
                    <a:pt x="3564" y="1455"/>
                  </a:lnTo>
                  <a:lnTo>
                    <a:pt x="3520" y="1413"/>
                  </a:lnTo>
                  <a:lnTo>
                    <a:pt x="3476" y="1371"/>
                  </a:lnTo>
                  <a:lnTo>
                    <a:pt x="3431" y="1329"/>
                  </a:lnTo>
                  <a:lnTo>
                    <a:pt x="3385" y="1289"/>
                  </a:lnTo>
                  <a:lnTo>
                    <a:pt x="3339" y="1248"/>
                  </a:lnTo>
                  <a:lnTo>
                    <a:pt x="3292" y="1208"/>
                  </a:lnTo>
                  <a:lnTo>
                    <a:pt x="3245" y="1168"/>
                  </a:lnTo>
                  <a:lnTo>
                    <a:pt x="3197" y="1130"/>
                  </a:lnTo>
                  <a:lnTo>
                    <a:pt x="3149" y="1091"/>
                  </a:lnTo>
                  <a:lnTo>
                    <a:pt x="3101" y="1053"/>
                  </a:lnTo>
                  <a:lnTo>
                    <a:pt x="3052" y="1017"/>
                  </a:lnTo>
                  <a:lnTo>
                    <a:pt x="3003" y="980"/>
                  </a:lnTo>
                  <a:lnTo>
                    <a:pt x="2953" y="944"/>
                  </a:lnTo>
                  <a:lnTo>
                    <a:pt x="2903" y="909"/>
                  </a:lnTo>
                  <a:lnTo>
                    <a:pt x="2852" y="874"/>
                  </a:lnTo>
                  <a:lnTo>
                    <a:pt x="2801" y="840"/>
                  </a:lnTo>
                  <a:lnTo>
                    <a:pt x="2749" y="807"/>
                  </a:lnTo>
                  <a:lnTo>
                    <a:pt x="2697" y="773"/>
                  </a:lnTo>
                  <a:lnTo>
                    <a:pt x="2645" y="742"/>
                  </a:lnTo>
                  <a:lnTo>
                    <a:pt x="2592" y="709"/>
                  </a:lnTo>
                  <a:lnTo>
                    <a:pt x="2538" y="678"/>
                  </a:lnTo>
                  <a:lnTo>
                    <a:pt x="2485" y="648"/>
                  </a:lnTo>
                  <a:lnTo>
                    <a:pt x="2431" y="618"/>
                  </a:lnTo>
                  <a:lnTo>
                    <a:pt x="2376" y="589"/>
                  </a:lnTo>
                  <a:lnTo>
                    <a:pt x="2321" y="560"/>
                  </a:lnTo>
                  <a:lnTo>
                    <a:pt x="2266" y="532"/>
                  </a:lnTo>
                  <a:lnTo>
                    <a:pt x="2211" y="505"/>
                  </a:lnTo>
                  <a:lnTo>
                    <a:pt x="2155" y="479"/>
                  </a:lnTo>
                  <a:lnTo>
                    <a:pt x="2098" y="452"/>
                  </a:lnTo>
                  <a:lnTo>
                    <a:pt x="2042" y="427"/>
                  </a:lnTo>
                  <a:lnTo>
                    <a:pt x="1985" y="402"/>
                  </a:lnTo>
                  <a:lnTo>
                    <a:pt x="1928" y="379"/>
                  </a:lnTo>
                  <a:lnTo>
                    <a:pt x="1870" y="356"/>
                  </a:lnTo>
                  <a:lnTo>
                    <a:pt x="1811" y="333"/>
                  </a:lnTo>
                  <a:lnTo>
                    <a:pt x="1752" y="311"/>
                  </a:lnTo>
                  <a:lnTo>
                    <a:pt x="1694" y="289"/>
                  </a:lnTo>
                  <a:lnTo>
                    <a:pt x="1635" y="269"/>
                  </a:lnTo>
                  <a:lnTo>
                    <a:pt x="1575" y="250"/>
                  </a:lnTo>
                  <a:lnTo>
                    <a:pt x="1516" y="230"/>
                  </a:lnTo>
                  <a:lnTo>
                    <a:pt x="1456" y="212"/>
                  </a:lnTo>
                  <a:lnTo>
                    <a:pt x="1396" y="195"/>
                  </a:lnTo>
                  <a:lnTo>
                    <a:pt x="1334" y="177"/>
                  </a:lnTo>
                  <a:lnTo>
                    <a:pt x="1273" y="162"/>
                  </a:lnTo>
                  <a:lnTo>
                    <a:pt x="1212" y="146"/>
                  </a:lnTo>
                  <a:lnTo>
                    <a:pt x="1151" y="131"/>
                  </a:lnTo>
                  <a:lnTo>
                    <a:pt x="1089" y="117"/>
                  </a:lnTo>
                  <a:lnTo>
                    <a:pt x="1027" y="104"/>
                  </a:lnTo>
                  <a:lnTo>
                    <a:pt x="965" y="92"/>
                  </a:lnTo>
                  <a:lnTo>
                    <a:pt x="901" y="80"/>
                  </a:lnTo>
                  <a:lnTo>
                    <a:pt x="839" y="69"/>
                  </a:lnTo>
                  <a:lnTo>
                    <a:pt x="775" y="59"/>
                  </a:lnTo>
                  <a:lnTo>
                    <a:pt x="712" y="50"/>
                  </a:lnTo>
                  <a:lnTo>
                    <a:pt x="649" y="42"/>
                  </a:lnTo>
                  <a:lnTo>
                    <a:pt x="584" y="34"/>
                  </a:lnTo>
                  <a:lnTo>
                    <a:pt x="520" y="26"/>
                  </a:lnTo>
                  <a:lnTo>
                    <a:pt x="456" y="20"/>
                  </a:lnTo>
                  <a:lnTo>
                    <a:pt x="392" y="15"/>
                  </a:lnTo>
                  <a:lnTo>
                    <a:pt x="327" y="10"/>
                  </a:lnTo>
                  <a:lnTo>
                    <a:pt x="262" y="7"/>
                  </a:lnTo>
                  <a:lnTo>
                    <a:pt x="196" y="4"/>
                  </a:lnTo>
                  <a:lnTo>
                    <a:pt x="131" y="2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64" y="189"/>
                  </a:lnTo>
                  <a:lnTo>
                    <a:pt x="127" y="190"/>
                  </a:lnTo>
                  <a:lnTo>
                    <a:pt x="190" y="193"/>
                  </a:lnTo>
                  <a:lnTo>
                    <a:pt x="252" y="196"/>
                  </a:lnTo>
                  <a:lnTo>
                    <a:pt x="315" y="200"/>
                  </a:lnTo>
                  <a:lnTo>
                    <a:pt x="378" y="204"/>
                  </a:lnTo>
                  <a:lnTo>
                    <a:pt x="440" y="209"/>
                  </a:lnTo>
                  <a:lnTo>
                    <a:pt x="502" y="215"/>
                  </a:lnTo>
                  <a:lnTo>
                    <a:pt x="563" y="221"/>
                  </a:lnTo>
                  <a:lnTo>
                    <a:pt x="625" y="228"/>
                  </a:lnTo>
                  <a:lnTo>
                    <a:pt x="686" y="237"/>
                  </a:lnTo>
                  <a:lnTo>
                    <a:pt x="748" y="247"/>
                  </a:lnTo>
                  <a:lnTo>
                    <a:pt x="808" y="256"/>
                  </a:lnTo>
                  <a:lnTo>
                    <a:pt x="869" y="266"/>
                  </a:lnTo>
                  <a:lnTo>
                    <a:pt x="929" y="277"/>
                  </a:lnTo>
                  <a:lnTo>
                    <a:pt x="989" y="289"/>
                  </a:lnTo>
                  <a:lnTo>
                    <a:pt x="1049" y="303"/>
                  </a:lnTo>
                  <a:lnTo>
                    <a:pt x="1108" y="316"/>
                  </a:lnTo>
                  <a:lnTo>
                    <a:pt x="1167" y="329"/>
                  </a:lnTo>
                  <a:lnTo>
                    <a:pt x="1226" y="344"/>
                  </a:lnTo>
                  <a:lnTo>
                    <a:pt x="1285" y="361"/>
                  </a:lnTo>
                  <a:lnTo>
                    <a:pt x="1344" y="376"/>
                  </a:lnTo>
                  <a:lnTo>
                    <a:pt x="1402" y="393"/>
                  </a:lnTo>
                  <a:lnTo>
                    <a:pt x="1460" y="411"/>
                  </a:lnTo>
                  <a:lnTo>
                    <a:pt x="1517" y="429"/>
                  </a:lnTo>
                  <a:lnTo>
                    <a:pt x="1574" y="448"/>
                  </a:lnTo>
                  <a:lnTo>
                    <a:pt x="1631" y="468"/>
                  </a:lnTo>
                  <a:lnTo>
                    <a:pt x="1688" y="488"/>
                  </a:lnTo>
                  <a:lnTo>
                    <a:pt x="1744" y="509"/>
                  </a:lnTo>
                  <a:lnTo>
                    <a:pt x="1800" y="531"/>
                  </a:lnTo>
                  <a:lnTo>
                    <a:pt x="1855" y="553"/>
                  </a:lnTo>
                  <a:lnTo>
                    <a:pt x="1911" y="577"/>
                  </a:lnTo>
                  <a:lnTo>
                    <a:pt x="1966" y="600"/>
                  </a:lnTo>
                  <a:lnTo>
                    <a:pt x="2020" y="624"/>
                  </a:lnTo>
                  <a:lnTo>
                    <a:pt x="2074" y="650"/>
                  </a:lnTo>
                  <a:lnTo>
                    <a:pt x="2128" y="675"/>
                  </a:lnTo>
                  <a:lnTo>
                    <a:pt x="2182" y="702"/>
                  </a:lnTo>
                  <a:lnTo>
                    <a:pt x="2235" y="728"/>
                  </a:lnTo>
                  <a:lnTo>
                    <a:pt x="2288" y="756"/>
                  </a:lnTo>
                  <a:lnTo>
                    <a:pt x="2340" y="783"/>
                  </a:lnTo>
                  <a:lnTo>
                    <a:pt x="2392" y="813"/>
                  </a:lnTo>
                  <a:lnTo>
                    <a:pt x="2444" y="842"/>
                  </a:lnTo>
                  <a:lnTo>
                    <a:pt x="2495" y="872"/>
                  </a:lnTo>
                  <a:lnTo>
                    <a:pt x="2546" y="903"/>
                  </a:lnTo>
                  <a:lnTo>
                    <a:pt x="2597" y="934"/>
                  </a:lnTo>
                  <a:lnTo>
                    <a:pt x="2647" y="966"/>
                  </a:lnTo>
                  <a:lnTo>
                    <a:pt x="2697" y="997"/>
                  </a:lnTo>
                  <a:lnTo>
                    <a:pt x="2746" y="1031"/>
                  </a:lnTo>
                  <a:lnTo>
                    <a:pt x="2795" y="1065"/>
                  </a:lnTo>
                  <a:lnTo>
                    <a:pt x="2844" y="1098"/>
                  </a:lnTo>
                  <a:lnTo>
                    <a:pt x="2892" y="1133"/>
                  </a:lnTo>
                  <a:lnTo>
                    <a:pt x="2938" y="1167"/>
                  </a:lnTo>
                  <a:lnTo>
                    <a:pt x="2986" y="1204"/>
                  </a:lnTo>
                  <a:lnTo>
                    <a:pt x="3032" y="1240"/>
                  </a:lnTo>
                  <a:lnTo>
                    <a:pt x="3079" y="1276"/>
                  </a:lnTo>
                  <a:lnTo>
                    <a:pt x="3125" y="1314"/>
                  </a:lnTo>
                  <a:lnTo>
                    <a:pt x="3170" y="1352"/>
                  </a:lnTo>
                  <a:lnTo>
                    <a:pt x="3215" y="1390"/>
                  </a:lnTo>
                  <a:lnTo>
                    <a:pt x="3260" y="1429"/>
                  </a:lnTo>
                  <a:lnTo>
                    <a:pt x="3303" y="1469"/>
                  </a:lnTo>
                  <a:lnTo>
                    <a:pt x="3347" y="1509"/>
                  </a:lnTo>
                  <a:lnTo>
                    <a:pt x="3390" y="1549"/>
                  </a:lnTo>
                  <a:lnTo>
                    <a:pt x="3433" y="1590"/>
                  </a:lnTo>
                  <a:lnTo>
                    <a:pt x="3475" y="1632"/>
                  </a:lnTo>
                  <a:lnTo>
                    <a:pt x="3516" y="1674"/>
                  </a:lnTo>
                  <a:lnTo>
                    <a:pt x="3557" y="1716"/>
                  </a:lnTo>
                  <a:lnTo>
                    <a:pt x="3598" y="1759"/>
                  </a:lnTo>
                  <a:lnTo>
                    <a:pt x="3638" y="1803"/>
                  </a:lnTo>
                  <a:lnTo>
                    <a:pt x="3677" y="1847"/>
                  </a:lnTo>
                  <a:lnTo>
                    <a:pt x="3716" y="1891"/>
                  </a:lnTo>
                  <a:lnTo>
                    <a:pt x="3755" y="1936"/>
                  </a:lnTo>
                  <a:lnTo>
                    <a:pt x="3792" y="1981"/>
                  </a:lnTo>
                  <a:lnTo>
                    <a:pt x="3829" y="2027"/>
                  </a:lnTo>
                  <a:lnTo>
                    <a:pt x="3866" y="2073"/>
                  </a:lnTo>
                  <a:lnTo>
                    <a:pt x="3903" y="2120"/>
                  </a:lnTo>
                  <a:lnTo>
                    <a:pt x="3938" y="2168"/>
                  </a:lnTo>
                  <a:lnTo>
                    <a:pt x="3974" y="2215"/>
                  </a:lnTo>
                  <a:lnTo>
                    <a:pt x="4009" y="2262"/>
                  </a:lnTo>
                  <a:lnTo>
                    <a:pt x="4042" y="2311"/>
                  </a:lnTo>
                  <a:lnTo>
                    <a:pt x="4076" y="2360"/>
                  </a:lnTo>
                  <a:lnTo>
                    <a:pt x="4108" y="2409"/>
                  </a:lnTo>
                  <a:lnTo>
                    <a:pt x="4141" y="2459"/>
                  </a:lnTo>
                  <a:lnTo>
                    <a:pt x="4173" y="2509"/>
                  </a:lnTo>
                  <a:lnTo>
                    <a:pt x="4204" y="2560"/>
                  </a:lnTo>
                  <a:lnTo>
                    <a:pt x="4235" y="2611"/>
                  </a:lnTo>
                  <a:lnTo>
                    <a:pt x="4264" y="2662"/>
                  </a:lnTo>
                  <a:lnTo>
                    <a:pt x="4294" y="2714"/>
                  </a:lnTo>
                  <a:lnTo>
                    <a:pt x="4322" y="2766"/>
                  </a:lnTo>
                  <a:lnTo>
                    <a:pt x="4351" y="2818"/>
                  </a:lnTo>
                  <a:lnTo>
                    <a:pt x="4378" y="2871"/>
                  </a:lnTo>
                  <a:lnTo>
                    <a:pt x="4405" y="2924"/>
                  </a:lnTo>
                  <a:lnTo>
                    <a:pt x="4431" y="2978"/>
                  </a:lnTo>
                  <a:lnTo>
                    <a:pt x="4457" y="3032"/>
                  </a:lnTo>
                  <a:lnTo>
                    <a:pt x="4482" y="3086"/>
                  </a:lnTo>
                  <a:lnTo>
                    <a:pt x="4507" y="3140"/>
                  </a:lnTo>
                  <a:lnTo>
                    <a:pt x="4530" y="3195"/>
                  </a:lnTo>
                  <a:lnTo>
                    <a:pt x="4554" y="3251"/>
                  </a:lnTo>
                  <a:lnTo>
                    <a:pt x="4575" y="3306"/>
                  </a:lnTo>
                  <a:lnTo>
                    <a:pt x="4598" y="3362"/>
                  </a:lnTo>
                  <a:lnTo>
                    <a:pt x="4618" y="3418"/>
                  </a:lnTo>
                  <a:lnTo>
                    <a:pt x="4638" y="3475"/>
                  </a:lnTo>
                  <a:lnTo>
                    <a:pt x="4659" y="3532"/>
                  </a:lnTo>
                  <a:lnTo>
                    <a:pt x="4677" y="3589"/>
                  </a:lnTo>
                  <a:lnTo>
                    <a:pt x="4696" y="3646"/>
                  </a:lnTo>
                  <a:lnTo>
                    <a:pt x="4714" y="3704"/>
                  </a:lnTo>
                  <a:lnTo>
                    <a:pt x="4730" y="3762"/>
                  </a:lnTo>
                  <a:lnTo>
                    <a:pt x="4746" y="3820"/>
                  </a:lnTo>
                  <a:lnTo>
                    <a:pt x="4763" y="3879"/>
                  </a:lnTo>
                  <a:lnTo>
                    <a:pt x="4777" y="3938"/>
                  </a:lnTo>
                  <a:lnTo>
                    <a:pt x="4791" y="3997"/>
                  </a:lnTo>
                  <a:lnTo>
                    <a:pt x="4804" y="4056"/>
                  </a:lnTo>
                  <a:lnTo>
                    <a:pt x="4818" y="4116"/>
                  </a:lnTo>
                  <a:lnTo>
                    <a:pt x="4829" y="4177"/>
                  </a:lnTo>
                  <a:lnTo>
                    <a:pt x="4841" y="4237"/>
                  </a:lnTo>
                  <a:lnTo>
                    <a:pt x="4851" y="4298"/>
                  </a:lnTo>
                  <a:lnTo>
                    <a:pt x="4860" y="4358"/>
                  </a:lnTo>
                  <a:lnTo>
                    <a:pt x="4870" y="4419"/>
                  </a:lnTo>
                  <a:lnTo>
                    <a:pt x="4878" y="4480"/>
                  </a:lnTo>
                  <a:lnTo>
                    <a:pt x="4885" y="4542"/>
                  </a:lnTo>
                  <a:lnTo>
                    <a:pt x="4892" y="4603"/>
                  </a:lnTo>
                  <a:lnTo>
                    <a:pt x="4898" y="4665"/>
                  </a:lnTo>
                  <a:lnTo>
                    <a:pt x="4903" y="4728"/>
                  </a:lnTo>
                  <a:lnTo>
                    <a:pt x="4907" y="4790"/>
                  </a:lnTo>
                  <a:lnTo>
                    <a:pt x="4911" y="4853"/>
                  </a:lnTo>
                  <a:lnTo>
                    <a:pt x="4914" y="4915"/>
                  </a:lnTo>
                  <a:lnTo>
                    <a:pt x="4916" y="4978"/>
                  </a:lnTo>
                  <a:lnTo>
                    <a:pt x="4918" y="5041"/>
                  </a:lnTo>
                  <a:lnTo>
                    <a:pt x="4918" y="5106"/>
                  </a:lnTo>
                  <a:lnTo>
                    <a:pt x="5107" y="5106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6" name="Freeform 228"/>
            <p:cNvSpPr>
              <a:spLocks/>
            </p:cNvSpPr>
            <p:nvPr/>
          </p:nvSpPr>
          <p:spPr bwMode="auto">
            <a:xfrm rot="15757115" flipH="1">
              <a:off x="4236" y="2034"/>
              <a:ext cx="254" cy="256"/>
            </a:xfrm>
            <a:custGeom>
              <a:avLst/>
              <a:gdLst>
                <a:gd name="T0" fmla="*/ 196 w 5107"/>
                <a:gd name="T1" fmla="*/ 5100 h 5104"/>
                <a:gd name="T2" fmla="*/ 520 w 5107"/>
                <a:gd name="T3" fmla="*/ 5078 h 5104"/>
                <a:gd name="T4" fmla="*/ 839 w 5107"/>
                <a:gd name="T5" fmla="*/ 5035 h 5104"/>
                <a:gd name="T6" fmla="*/ 1151 w 5107"/>
                <a:gd name="T7" fmla="*/ 4973 h 5104"/>
                <a:gd name="T8" fmla="*/ 1456 w 5107"/>
                <a:gd name="T9" fmla="*/ 4892 h 5104"/>
                <a:gd name="T10" fmla="*/ 1752 w 5107"/>
                <a:gd name="T11" fmla="*/ 4793 h 5104"/>
                <a:gd name="T12" fmla="*/ 2042 w 5107"/>
                <a:gd name="T13" fmla="*/ 4677 h 5104"/>
                <a:gd name="T14" fmla="*/ 2321 w 5107"/>
                <a:gd name="T15" fmla="*/ 4544 h 5104"/>
                <a:gd name="T16" fmla="*/ 2592 w 5107"/>
                <a:gd name="T17" fmla="*/ 4395 h 5104"/>
                <a:gd name="T18" fmla="*/ 2852 w 5107"/>
                <a:gd name="T19" fmla="*/ 4230 h 5104"/>
                <a:gd name="T20" fmla="*/ 3101 w 5107"/>
                <a:gd name="T21" fmla="*/ 4051 h 5104"/>
                <a:gd name="T22" fmla="*/ 3339 w 5107"/>
                <a:gd name="T23" fmla="*/ 3856 h 5104"/>
                <a:gd name="T24" fmla="*/ 3564 w 5107"/>
                <a:gd name="T25" fmla="*/ 3649 h 5104"/>
                <a:gd name="T26" fmla="*/ 3777 w 5107"/>
                <a:gd name="T27" fmla="*/ 3428 h 5104"/>
                <a:gd name="T28" fmla="*/ 3977 w 5107"/>
                <a:gd name="T29" fmla="*/ 3196 h 5104"/>
                <a:gd name="T30" fmla="*/ 4162 w 5107"/>
                <a:gd name="T31" fmla="*/ 2951 h 5104"/>
                <a:gd name="T32" fmla="*/ 4334 w 5107"/>
                <a:gd name="T33" fmla="*/ 2695 h 5104"/>
                <a:gd name="T34" fmla="*/ 4488 w 5107"/>
                <a:gd name="T35" fmla="*/ 2429 h 5104"/>
                <a:gd name="T36" fmla="*/ 4628 w 5107"/>
                <a:gd name="T37" fmla="*/ 2153 h 5104"/>
                <a:gd name="T38" fmla="*/ 4751 w 5107"/>
                <a:gd name="T39" fmla="*/ 1868 h 5104"/>
                <a:gd name="T40" fmla="*/ 4857 w 5107"/>
                <a:gd name="T41" fmla="*/ 1574 h 5104"/>
                <a:gd name="T42" fmla="*/ 4945 w 5107"/>
                <a:gd name="T43" fmla="*/ 1273 h 5104"/>
                <a:gd name="T44" fmla="*/ 5015 w 5107"/>
                <a:gd name="T45" fmla="*/ 963 h 5104"/>
                <a:gd name="T46" fmla="*/ 5065 w 5107"/>
                <a:gd name="T47" fmla="*/ 647 h 5104"/>
                <a:gd name="T48" fmla="*/ 5096 w 5107"/>
                <a:gd name="T49" fmla="*/ 327 h 5104"/>
                <a:gd name="T50" fmla="*/ 5107 w 5107"/>
                <a:gd name="T51" fmla="*/ 0 h 5104"/>
                <a:gd name="T52" fmla="*/ 4911 w 5107"/>
                <a:gd name="T53" fmla="*/ 251 h 5104"/>
                <a:gd name="T54" fmla="*/ 4885 w 5107"/>
                <a:gd name="T55" fmla="*/ 563 h 5104"/>
                <a:gd name="T56" fmla="*/ 4841 w 5107"/>
                <a:gd name="T57" fmla="*/ 867 h 5104"/>
                <a:gd name="T58" fmla="*/ 4777 w 5107"/>
                <a:gd name="T59" fmla="*/ 1167 h 5104"/>
                <a:gd name="T60" fmla="*/ 4696 w 5107"/>
                <a:gd name="T61" fmla="*/ 1458 h 5104"/>
                <a:gd name="T62" fmla="*/ 4598 w 5107"/>
                <a:gd name="T63" fmla="*/ 1742 h 5104"/>
                <a:gd name="T64" fmla="*/ 4482 w 5107"/>
                <a:gd name="T65" fmla="*/ 2020 h 5104"/>
                <a:gd name="T66" fmla="*/ 4351 w 5107"/>
                <a:gd name="T67" fmla="*/ 2286 h 5104"/>
                <a:gd name="T68" fmla="*/ 4204 w 5107"/>
                <a:gd name="T69" fmla="*/ 2545 h 5104"/>
                <a:gd name="T70" fmla="*/ 4042 w 5107"/>
                <a:gd name="T71" fmla="*/ 2793 h 5104"/>
                <a:gd name="T72" fmla="*/ 3866 w 5107"/>
                <a:gd name="T73" fmla="*/ 3031 h 5104"/>
                <a:gd name="T74" fmla="*/ 3677 w 5107"/>
                <a:gd name="T75" fmla="*/ 3258 h 5104"/>
                <a:gd name="T76" fmla="*/ 3475 w 5107"/>
                <a:gd name="T77" fmla="*/ 3472 h 5104"/>
                <a:gd name="T78" fmla="*/ 3260 w 5107"/>
                <a:gd name="T79" fmla="*/ 3675 h 5104"/>
                <a:gd name="T80" fmla="*/ 3032 w 5107"/>
                <a:gd name="T81" fmla="*/ 3864 h 5104"/>
                <a:gd name="T82" fmla="*/ 2795 w 5107"/>
                <a:gd name="T83" fmla="*/ 4041 h 5104"/>
                <a:gd name="T84" fmla="*/ 2546 w 5107"/>
                <a:gd name="T85" fmla="*/ 4202 h 5104"/>
                <a:gd name="T86" fmla="*/ 2288 w 5107"/>
                <a:gd name="T87" fmla="*/ 4348 h 5104"/>
                <a:gd name="T88" fmla="*/ 2020 w 5107"/>
                <a:gd name="T89" fmla="*/ 4480 h 5104"/>
                <a:gd name="T90" fmla="*/ 1744 w 5107"/>
                <a:gd name="T91" fmla="*/ 4595 h 5104"/>
                <a:gd name="T92" fmla="*/ 1460 w 5107"/>
                <a:gd name="T93" fmla="*/ 4694 h 5104"/>
                <a:gd name="T94" fmla="*/ 1167 w 5107"/>
                <a:gd name="T95" fmla="*/ 4775 h 5104"/>
                <a:gd name="T96" fmla="*/ 869 w 5107"/>
                <a:gd name="T97" fmla="*/ 4838 h 5104"/>
                <a:gd name="T98" fmla="*/ 563 w 5107"/>
                <a:gd name="T99" fmla="*/ 4883 h 5104"/>
                <a:gd name="T100" fmla="*/ 252 w 5107"/>
                <a:gd name="T101" fmla="*/ 4908 h 5104"/>
                <a:gd name="T102" fmla="*/ 0 w 5107"/>
                <a:gd name="T103" fmla="*/ 4915 h 51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07" h="5104">
                  <a:moveTo>
                    <a:pt x="0" y="5104"/>
                  </a:moveTo>
                  <a:lnTo>
                    <a:pt x="0" y="5104"/>
                  </a:lnTo>
                  <a:lnTo>
                    <a:pt x="66" y="5104"/>
                  </a:lnTo>
                  <a:lnTo>
                    <a:pt x="131" y="5102"/>
                  </a:lnTo>
                  <a:lnTo>
                    <a:pt x="196" y="5100"/>
                  </a:lnTo>
                  <a:lnTo>
                    <a:pt x="261" y="5097"/>
                  </a:lnTo>
                  <a:lnTo>
                    <a:pt x="327" y="5094"/>
                  </a:lnTo>
                  <a:lnTo>
                    <a:pt x="392" y="5089"/>
                  </a:lnTo>
                  <a:lnTo>
                    <a:pt x="456" y="5084"/>
                  </a:lnTo>
                  <a:lnTo>
                    <a:pt x="520" y="5078"/>
                  </a:lnTo>
                  <a:lnTo>
                    <a:pt x="584" y="5070"/>
                  </a:lnTo>
                  <a:lnTo>
                    <a:pt x="649" y="5062"/>
                  </a:lnTo>
                  <a:lnTo>
                    <a:pt x="712" y="5054"/>
                  </a:lnTo>
                  <a:lnTo>
                    <a:pt x="775" y="5045"/>
                  </a:lnTo>
                  <a:lnTo>
                    <a:pt x="839" y="5035"/>
                  </a:lnTo>
                  <a:lnTo>
                    <a:pt x="901" y="5024"/>
                  </a:lnTo>
                  <a:lnTo>
                    <a:pt x="965" y="5012"/>
                  </a:lnTo>
                  <a:lnTo>
                    <a:pt x="1027" y="5000"/>
                  </a:lnTo>
                  <a:lnTo>
                    <a:pt x="1089" y="4987"/>
                  </a:lnTo>
                  <a:lnTo>
                    <a:pt x="1151" y="4973"/>
                  </a:lnTo>
                  <a:lnTo>
                    <a:pt x="1212" y="4958"/>
                  </a:lnTo>
                  <a:lnTo>
                    <a:pt x="1273" y="4943"/>
                  </a:lnTo>
                  <a:lnTo>
                    <a:pt x="1334" y="4927"/>
                  </a:lnTo>
                  <a:lnTo>
                    <a:pt x="1396" y="4909"/>
                  </a:lnTo>
                  <a:lnTo>
                    <a:pt x="1456" y="4892"/>
                  </a:lnTo>
                  <a:lnTo>
                    <a:pt x="1516" y="4874"/>
                  </a:lnTo>
                  <a:lnTo>
                    <a:pt x="1575" y="4854"/>
                  </a:lnTo>
                  <a:lnTo>
                    <a:pt x="1635" y="4835"/>
                  </a:lnTo>
                  <a:lnTo>
                    <a:pt x="1694" y="4815"/>
                  </a:lnTo>
                  <a:lnTo>
                    <a:pt x="1752" y="4793"/>
                  </a:lnTo>
                  <a:lnTo>
                    <a:pt x="1811" y="4772"/>
                  </a:lnTo>
                  <a:lnTo>
                    <a:pt x="1870" y="4750"/>
                  </a:lnTo>
                  <a:lnTo>
                    <a:pt x="1928" y="4725"/>
                  </a:lnTo>
                  <a:lnTo>
                    <a:pt x="1985" y="4702"/>
                  </a:lnTo>
                  <a:lnTo>
                    <a:pt x="2042" y="4677"/>
                  </a:lnTo>
                  <a:lnTo>
                    <a:pt x="2098" y="4652"/>
                  </a:lnTo>
                  <a:lnTo>
                    <a:pt x="2155" y="4625"/>
                  </a:lnTo>
                  <a:lnTo>
                    <a:pt x="2211" y="4599"/>
                  </a:lnTo>
                  <a:lnTo>
                    <a:pt x="2266" y="4572"/>
                  </a:lnTo>
                  <a:lnTo>
                    <a:pt x="2321" y="4544"/>
                  </a:lnTo>
                  <a:lnTo>
                    <a:pt x="2376" y="4515"/>
                  </a:lnTo>
                  <a:lnTo>
                    <a:pt x="2431" y="4486"/>
                  </a:lnTo>
                  <a:lnTo>
                    <a:pt x="2485" y="4456"/>
                  </a:lnTo>
                  <a:lnTo>
                    <a:pt x="2538" y="4426"/>
                  </a:lnTo>
                  <a:lnTo>
                    <a:pt x="2592" y="4395"/>
                  </a:lnTo>
                  <a:lnTo>
                    <a:pt x="2645" y="4363"/>
                  </a:lnTo>
                  <a:lnTo>
                    <a:pt x="2697" y="4331"/>
                  </a:lnTo>
                  <a:lnTo>
                    <a:pt x="2749" y="4298"/>
                  </a:lnTo>
                  <a:lnTo>
                    <a:pt x="2801" y="4264"/>
                  </a:lnTo>
                  <a:lnTo>
                    <a:pt x="2852" y="4230"/>
                  </a:lnTo>
                  <a:lnTo>
                    <a:pt x="2903" y="4195"/>
                  </a:lnTo>
                  <a:lnTo>
                    <a:pt x="2953" y="4160"/>
                  </a:lnTo>
                  <a:lnTo>
                    <a:pt x="3003" y="4124"/>
                  </a:lnTo>
                  <a:lnTo>
                    <a:pt x="3052" y="4087"/>
                  </a:lnTo>
                  <a:lnTo>
                    <a:pt x="3101" y="4051"/>
                  </a:lnTo>
                  <a:lnTo>
                    <a:pt x="3149" y="4013"/>
                  </a:lnTo>
                  <a:lnTo>
                    <a:pt x="3197" y="3974"/>
                  </a:lnTo>
                  <a:lnTo>
                    <a:pt x="3245" y="3936"/>
                  </a:lnTo>
                  <a:lnTo>
                    <a:pt x="3292" y="3897"/>
                  </a:lnTo>
                  <a:lnTo>
                    <a:pt x="3339" y="3856"/>
                  </a:lnTo>
                  <a:lnTo>
                    <a:pt x="3385" y="3816"/>
                  </a:lnTo>
                  <a:lnTo>
                    <a:pt x="3431" y="3775"/>
                  </a:lnTo>
                  <a:lnTo>
                    <a:pt x="3476" y="3734"/>
                  </a:lnTo>
                  <a:lnTo>
                    <a:pt x="3520" y="3692"/>
                  </a:lnTo>
                  <a:lnTo>
                    <a:pt x="3564" y="3649"/>
                  </a:lnTo>
                  <a:lnTo>
                    <a:pt x="3608" y="3606"/>
                  </a:lnTo>
                  <a:lnTo>
                    <a:pt x="3651" y="3562"/>
                  </a:lnTo>
                  <a:lnTo>
                    <a:pt x="3694" y="3518"/>
                  </a:lnTo>
                  <a:lnTo>
                    <a:pt x="3735" y="3473"/>
                  </a:lnTo>
                  <a:lnTo>
                    <a:pt x="3777" y="3428"/>
                  </a:lnTo>
                  <a:lnTo>
                    <a:pt x="3818" y="3383"/>
                  </a:lnTo>
                  <a:lnTo>
                    <a:pt x="3859" y="3337"/>
                  </a:lnTo>
                  <a:lnTo>
                    <a:pt x="3898" y="3290"/>
                  </a:lnTo>
                  <a:lnTo>
                    <a:pt x="3938" y="3243"/>
                  </a:lnTo>
                  <a:lnTo>
                    <a:pt x="3977" y="3196"/>
                  </a:lnTo>
                  <a:lnTo>
                    <a:pt x="4015" y="3148"/>
                  </a:lnTo>
                  <a:lnTo>
                    <a:pt x="4052" y="3099"/>
                  </a:lnTo>
                  <a:lnTo>
                    <a:pt x="4090" y="3050"/>
                  </a:lnTo>
                  <a:lnTo>
                    <a:pt x="4126" y="3001"/>
                  </a:lnTo>
                  <a:lnTo>
                    <a:pt x="4162" y="2951"/>
                  </a:lnTo>
                  <a:lnTo>
                    <a:pt x="4198" y="2901"/>
                  </a:lnTo>
                  <a:lnTo>
                    <a:pt x="4233" y="2850"/>
                  </a:lnTo>
                  <a:lnTo>
                    <a:pt x="4266" y="2799"/>
                  </a:lnTo>
                  <a:lnTo>
                    <a:pt x="4300" y="2748"/>
                  </a:lnTo>
                  <a:lnTo>
                    <a:pt x="4334" y="2695"/>
                  </a:lnTo>
                  <a:lnTo>
                    <a:pt x="4365" y="2643"/>
                  </a:lnTo>
                  <a:lnTo>
                    <a:pt x="4397" y="2590"/>
                  </a:lnTo>
                  <a:lnTo>
                    <a:pt x="4428" y="2537"/>
                  </a:lnTo>
                  <a:lnTo>
                    <a:pt x="4459" y="2483"/>
                  </a:lnTo>
                  <a:lnTo>
                    <a:pt x="4488" y="2429"/>
                  </a:lnTo>
                  <a:lnTo>
                    <a:pt x="4518" y="2375"/>
                  </a:lnTo>
                  <a:lnTo>
                    <a:pt x="4547" y="2320"/>
                  </a:lnTo>
                  <a:lnTo>
                    <a:pt x="4574" y="2265"/>
                  </a:lnTo>
                  <a:lnTo>
                    <a:pt x="4602" y="2209"/>
                  </a:lnTo>
                  <a:lnTo>
                    <a:pt x="4628" y="2153"/>
                  </a:lnTo>
                  <a:lnTo>
                    <a:pt x="4655" y="2097"/>
                  </a:lnTo>
                  <a:lnTo>
                    <a:pt x="4679" y="2040"/>
                  </a:lnTo>
                  <a:lnTo>
                    <a:pt x="4705" y="1983"/>
                  </a:lnTo>
                  <a:lnTo>
                    <a:pt x="4728" y="1926"/>
                  </a:lnTo>
                  <a:lnTo>
                    <a:pt x="4751" y="1868"/>
                  </a:lnTo>
                  <a:lnTo>
                    <a:pt x="4774" y="1810"/>
                  </a:lnTo>
                  <a:lnTo>
                    <a:pt x="4796" y="1752"/>
                  </a:lnTo>
                  <a:lnTo>
                    <a:pt x="4817" y="1693"/>
                  </a:lnTo>
                  <a:lnTo>
                    <a:pt x="4838" y="1633"/>
                  </a:lnTo>
                  <a:lnTo>
                    <a:pt x="4857" y="1574"/>
                  </a:lnTo>
                  <a:lnTo>
                    <a:pt x="4877" y="1514"/>
                  </a:lnTo>
                  <a:lnTo>
                    <a:pt x="4895" y="1454"/>
                  </a:lnTo>
                  <a:lnTo>
                    <a:pt x="4912" y="1394"/>
                  </a:lnTo>
                  <a:lnTo>
                    <a:pt x="4930" y="1333"/>
                  </a:lnTo>
                  <a:lnTo>
                    <a:pt x="4945" y="1273"/>
                  </a:lnTo>
                  <a:lnTo>
                    <a:pt x="4960" y="1211"/>
                  </a:lnTo>
                  <a:lnTo>
                    <a:pt x="4976" y="1150"/>
                  </a:lnTo>
                  <a:lnTo>
                    <a:pt x="4990" y="1087"/>
                  </a:lnTo>
                  <a:lnTo>
                    <a:pt x="5002" y="1025"/>
                  </a:lnTo>
                  <a:lnTo>
                    <a:pt x="5015" y="963"/>
                  </a:lnTo>
                  <a:lnTo>
                    <a:pt x="5027" y="901"/>
                  </a:lnTo>
                  <a:lnTo>
                    <a:pt x="5038" y="838"/>
                  </a:lnTo>
                  <a:lnTo>
                    <a:pt x="5048" y="775"/>
                  </a:lnTo>
                  <a:lnTo>
                    <a:pt x="5057" y="712"/>
                  </a:lnTo>
                  <a:lnTo>
                    <a:pt x="5065" y="647"/>
                  </a:lnTo>
                  <a:lnTo>
                    <a:pt x="5073" y="584"/>
                  </a:lnTo>
                  <a:lnTo>
                    <a:pt x="5081" y="520"/>
                  </a:lnTo>
                  <a:lnTo>
                    <a:pt x="5087" y="455"/>
                  </a:lnTo>
                  <a:lnTo>
                    <a:pt x="5092" y="391"/>
                  </a:lnTo>
                  <a:lnTo>
                    <a:pt x="5096" y="327"/>
                  </a:lnTo>
                  <a:lnTo>
                    <a:pt x="5100" y="261"/>
                  </a:lnTo>
                  <a:lnTo>
                    <a:pt x="5103" y="195"/>
                  </a:lnTo>
                  <a:lnTo>
                    <a:pt x="5105" y="130"/>
                  </a:lnTo>
                  <a:lnTo>
                    <a:pt x="5106" y="65"/>
                  </a:lnTo>
                  <a:lnTo>
                    <a:pt x="5107" y="0"/>
                  </a:lnTo>
                  <a:lnTo>
                    <a:pt x="4918" y="0"/>
                  </a:lnTo>
                  <a:lnTo>
                    <a:pt x="4918" y="63"/>
                  </a:lnTo>
                  <a:lnTo>
                    <a:pt x="4916" y="126"/>
                  </a:lnTo>
                  <a:lnTo>
                    <a:pt x="4914" y="189"/>
                  </a:lnTo>
                  <a:lnTo>
                    <a:pt x="4911" y="251"/>
                  </a:lnTo>
                  <a:lnTo>
                    <a:pt x="4907" y="314"/>
                  </a:lnTo>
                  <a:lnTo>
                    <a:pt x="4903" y="376"/>
                  </a:lnTo>
                  <a:lnTo>
                    <a:pt x="4898" y="439"/>
                  </a:lnTo>
                  <a:lnTo>
                    <a:pt x="4892" y="501"/>
                  </a:lnTo>
                  <a:lnTo>
                    <a:pt x="4885" y="563"/>
                  </a:lnTo>
                  <a:lnTo>
                    <a:pt x="4878" y="624"/>
                  </a:lnTo>
                  <a:lnTo>
                    <a:pt x="4870" y="685"/>
                  </a:lnTo>
                  <a:lnTo>
                    <a:pt x="4860" y="746"/>
                  </a:lnTo>
                  <a:lnTo>
                    <a:pt x="4851" y="807"/>
                  </a:lnTo>
                  <a:lnTo>
                    <a:pt x="4841" y="867"/>
                  </a:lnTo>
                  <a:lnTo>
                    <a:pt x="4829" y="928"/>
                  </a:lnTo>
                  <a:lnTo>
                    <a:pt x="4818" y="988"/>
                  </a:lnTo>
                  <a:lnTo>
                    <a:pt x="4804" y="1048"/>
                  </a:lnTo>
                  <a:lnTo>
                    <a:pt x="4791" y="1107"/>
                  </a:lnTo>
                  <a:lnTo>
                    <a:pt x="4777" y="1167"/>
                  </a:lnTo>
                  <a:lnTo>
                    <a:pt x="4763" y="1225"/>
                  </a:lnTo>
                  <a:lnTo>
                    <a:pt x="4746" y="1284"/>
                  </a:lnTo>
                  <a:lnTo>
                    <a:pt x="4730" y="1342"/>
                  </a:lnTo>
                  <a:lnTo>
                    <a:pt x="4714" y="1400"/>
                  </a:lnTo>
                  <a:lnTo>
                    <a:pt x="4696" y="1458"/>
                  </a:lnTo>
                  <a:lnTo>
                    <a:pt x="4677" y="1515"/>
                  </a:lnTo>
                  <a:lnTo>
                    <a:pt x="4659" y="1573"/>
                  </a:lnTo>
                  <a:lnTo>
                    <a:pt x="4638" y="1629"/>
                  </a:lnTo>
                  <a:lnTo>
                    <a:pt x="4618" y="1686"/>
                  </a:lnTo>
                  <a:lnTo>
                    <a:pt x="4598" y="1742"/>
                  </a:lnTo>
                  <a:lnTo>
                    <a:pt x="4575" y="1798"/>
                  </a:lnTo>
                  <a:lnTo>
                    <a:pt x="4554" y="1855"/>
                  </a:lnTo>
                  <a:lnTo>
                    <a:pt x="4530" y="1910"/>
                  </a:lnTo>
                  <a:lnTo>
                    <a:pt x="4507" y="1965"/>
                  </a:lnTo>
                  <a:lnTo>
                    <a:pt x="4482" y="2020"/>
                  </a:lnTo>
                  <a:lnTo>
                    <a:pt x="4457" y="2074"/>
                  </a:lnTo>
                  <a:lnTo>
                    <a:pt x="4431" y="2128"/>
                  </a:lnTo>
                  <a:lnTo>
                    <a:pt x="4405" y="2180"/>
                  </a:lnTo>
                  <a:lnTo>
                    <a:pt x="4378" y="2233"/>
                  </a:lnTo>
                  <a:lnTo>
                    <a:pt x="4351" y="2286"/>
                  </a:lnTo>
                  <a:lnTo>
                    <a:pt x="4322" y="2339"/>
                  </a:lnTo>
                  <a:lnTo>
                    <a:pt x="4294" y="2391"/>
                  </a:lnTo>
                  <a:lnTo>
                    <a:pt x="4264" y="2443"/>
                  </a:lnTo>
                  <a:lnTo>
                    <a:pt x="4235" y="2494"/>
                  </a:lnTo>
                  <a:lnTo>
                    <a:pt x="4204" y="2545"/>
                  </a:lnTo>
                  <a:lnTo>
                    <a:pt x="4173" y="2595"/>
                  </a:lnTo>
                  <a:lnTo>
                    <a:pt x="4141" y="2645"/>
                  </a:lnTo>
                  <a:lnTo>
                    <a:pt x="4108" y="2695"/>
                  </a:lnTo>
                  <a:lnTo>
                    <a:pt x="4076" y="2744"/>
                  </a:lnTo>
                  <a:lnTo>
                    <a:pt x="4042" y="2793"/>
                  </a:lnTo>
                  <a:lnTo>
                    <a:pt x="4009" y="2842"/>
                  </a:lnTo>
                  <a:lnTo>
                    <a:pt x="3974" y="2889"/>
                  </a:lnTo>
                  <a:lnTo>
                    <a:pt x="3938" y="2937"/>
                  </a:lnTo>
                  <a:lnTo>
                    <a:pt x="3903" y="2984"/>
                  </a:lnTo>
                  <a:lnTo>
                    <a:pt x="3866" y="3031"/>
                  </a:lnTo>
                  <a:lnTo>
                    <a:pt x="3829" y="3077"/>
                  </a:lnTo>
                  <a:lnTo>
                    <a:pt x="3792" y="3123"/>
                  </a:lnTo>
                  <a:lnTo>
                    <a:pt x="3755" y="3169"/>
                  </a:lnTo>
                  <a:lnTo>
                    <a:pt x="3716" y="3213"/>
                  </a:lnTo>
                  <a:lnTo>
                    <a:pt x="3677" y="3258"/>
                  </a:lnTo>
                  <a:lnTo>
                    <a:pt x="3638" y="3301"/>
                  </a:lnTo>
                  <a:lnTo>
                    <a:pt x="3598" y="3345"/>
                  </a:lnTo>
                  <a:lnTo>
                    <a:pt x="3557" y="3388"/>
                  </a:lnTo>
                  <a:lnTo>
                    <a:pt x="3516" y="3430"/>
                  </a:lnTo>
                  <a:lnTo>
                    <a:pt x="3475" y="3472"/>
                  </a:lnTo>
                  <a:lnTo>
                    <a:pt x="3433" y="3514"/>
                  </a:lnTo>
                  <a:lnTo>
                    <a:pt x="3390" y="3555"/>
                  </a:lnTo>
                  <a:lnTo>
                    <a:pt x="3347" y="3595"/>
                  </a:lnTo>
                  <a:lnTo>
                    <a:pt x="3303" y="3635"/>
                  </a:lnTo>
                  <a:lnTo>
                    <a:pt x="3260" y="3675"/>
                  </a:lnTo>
                  <a:lnTo>
                    <a:pt x="3215" y="3714"/>
                  </a:lnTo>
                  <a:lnTo>
                    <a:pt x="3170" y="3752"/>
                  </a:lnTo>
                  <a:lnTo>
                    <a:pt x="3125" y="3790"/>
                  </a:lnTo>
                  <a:lnTo>
                    <a:pt x="3079" y="3828"/>
                  </a:lnTo>
                  <a:lnTo>
                    <a:pt x="3032" y="3864"/>
                  </a:lnTo>
                  <a:lnTo>
                    <a:pt x="2986" y="3900"/>
                  </a:lnTo>
                  <a:lnTo>
                    <a:pt x="2938" y="3937"/>
                  </a:lnTo>
                  <a:lnTo>
                    <a:pt x="2892" y="3971"/>
                  </a:lnTo>
                  <a:lnTo>
                    <a:pt x="2844" y="4006"/>
                  </a:lnTo>
                  <a:lnTo>
                    <a:pt x="2795" y="4041"/>
                  </a:lnTo>
                  <a:lnTo>
                    <a:pt x="2746" y="4073"/>
                  </a:lnTo>
                  <a:lnTo>
                    <a:pt x="2697" y="4107"/>
                  </a:lnTo>
                  <a:lnTo>
                    <a:pt x="2647" y="4138"/>
                  </a:lnTo>
                  <a:lnTo>
                    <a:pt x="2597" y="4170"/>
                  </a:lnTo>
                  <a:lnTo>
                    <a:pt x="2546" y="4202"/>
                  </a:lnTo>
                  <a:lnTo>
                    <a:pt x="2495" y="4232"/>
                  </a:lnTo>
                  <a:lnTo>
                    <a:pt x="2444" y="4263"/>
                  </a:lnTo>
                  <a:lnTo>
                    <a:pt x="2392" y="4291"/>
                  </a:lnTo>
                  <a:lnTo>
                    <a:pt x="2340" y="4321"/>
                  </a:lnTo>
                  <a:lnTo>
                    <a:pt x="2288" y="4348"/>
                  </a:lnTo>
                  <a:lnTo>
                    <a:pt x="2235" y="4376"/>
                  </a:lnTo>
                  <a:lnTo>
                    <a:pt x="2182" y="4403"/>
                  </a:lnTo>
                  <a:lnTo>
                    <a:pt x="2128" y="4429"/>
                  </a:lnTo>
                  <a:lnTo>
                    <a:pt x="2074" y="4455"/>
                  </a:lnTo>
                  <a:lnTo>
                    <a:pt x="2020" y="4480"/>
                  </a:lnTo>
                  <a:lnTo>
                    <a:pt x="1966" y="4504"/>
                  </a:lnTo>
                  <a:lnTo>
                    <a:pt x="1911" y="4527"/>
                  </a:lnTo>
                  <a:lnTo>
                    <a:pt x="1855" y="4551"/>
                  </a:lnTo>
                  <a:lnTo>
                    <a:pt x="1800" y="4573"/>
                  </a:lnTo>
                  <a:lnTo>
                    <a:pt x="1744" y="4595"/>
                  </a:lnTo>
                  <a:lnTo>
                    <a:pt x="1688" y="4616"/>
                  </a:lnTo>
                  <a:lnTo>
                    <a:pt x="1631" y="4636"/>
                  </a:lnTo>
                  <a:lnTo>
                    <a:pt x="1574" y="4656"/>
                  </a:lnTo>
                  <a:lnTo>
                    <a:pt x="1517" y="4675"/>
                  </a:lnTo>
                  <a:lnTo>
                    <a:pt x="1460" y="4694"/>
                  </a:lnTo>
                  <a:lnTo>
                    <a:pt x="1402" y="4711"/>
                  </a:lnTo>
                  <a:lnTo>
                    <a:pt x="1344" y="4728"/>
                  </a:lnTo>
                  <a:lnTo>
                    <a:pt x="1285" y="4744"/>
                  </a:lnTo>
                  <a:lnTo>
                    <a:pt x="1226" y="4760"/>
                  </a:lnTo>
                  <a:lnTo>
                    <a:pt x="1167" y="4775"/>
                  </a:lnTo>
                  <a:lnTo>
                    <a:pt x="1108" y="4789"/>
                  </a:lnTo>
                  <a:lnTo>
                    <a:pt x="1049" y="4803"/>
                  </a:lnTo>
                  <a:lnTo>
                    <a:pt x="989" y="4815"/>
                  </a:lnTo>
                  <a:lnTo>
                    <a:pt x="929" y="4827"/>
                  </a:lnTo>
                  <a:lnTo>
                    <a:pt x="869" y="4838"/>
                  </a:lnTo>
                  <a:lnTo>
                    <a:pt x="808" y="4848"/>
                  </a:lnTo>
                  <a:lnTo>
                    <a:pt x="748" y="4859"/>
                  </a:lnTo>
                  <a:lnTo>
                    <a:pt x="686" y="4868"/>
                  </a:lnTo>
                  <a:lnTo>
                    <a:pt x="625" y="4876"/>
                  </a:lnTo>
                  <a:lnTo>
                    <a:pt x="563" y="4883"/>
                  </a:lnTo>
                  <a:lnTo>
                    <a:pt x="502" y="4890"/>
                  </a:lnTo>
                  <a:lnTo>
                    <a:pt x="440" y="4895"/>
                  </a:lnTo>
                  <a:lnTo>
                    <a:pt x="378" y="4900"/>
                  </a:lnTo>
                  <a:lnTo>
                    <a:pt x="315" y="4905"/>
                  </a:lnTo>
                  <a:lnTo>
                    <a:pt x="252" y="4908"/>
                  </a:lnTo>
                  <a:lnTo>
                    <a:pt x="190" y="4912"/>
                  </a:lnTo>
                  <a:lnTo>
                    <a:pt x="127" y="4914"/>
                  </a:lnTo>
                  <a:lnTo>
                    <a:pt x="64" y="4915"/>
                  </a:lnTo>
                  <a:lnTo>
                    <a:pt x="0" y="4915"/>
                  </a:lnTo>
                  <a:lnTo>
                    <a:pt x="0" y="5104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7" name="Freeform 229"/>
            <p:cNvSpPr>
              <a:spLocks/>
            </p:cNvSpPr>
            <p:nvPr/>
          </p:nvSpPr>
          <p:spPr bwMode="auto">
            <a:xfrm rot="15757115" flipH="1">
              <a:off x="4202" y="1778"/>
              <a:ext cx="255" cy="256"/>
            </a:xfrm>
            <a:custGeom>
              <a:avLst/>
              <a:gdLst>
                <a:gd name="T0" fmla="*/ 4 w 5107"/>
                <a:gd name="T1" fmla="*/ 195 h 5104"/>
                <a:gd name="T2" fmla="*/ 26 w 5107"/>
                <a:gd name="T3" fmla="*/ 520 h 5104"/>
                <a:gd name="T4" fmla="*/ 69 w 5107"/>
                <a:gd name="T5" fmla="*/ 838 h 5104"/>
                <a:gd name="T6" fmla="*/ 131 w 5107"/>
                <a:gd name="T7" fmla="*/ 1150 h 5104"/>
                <a:gd name="T8" fmla="*/ 212 w 5107"/>
                <a:gd name="T9" fmla="*/ 1454 h 5104"/>
                <a:gd name="T10" fmla="*/ 311 w 5107"/>
                <a:gd name="T11" fmla="*/ 1752 h 5104"/>
                <a:gd name="T12" fmla="*/ 427 w 5107"/>
                <a:gd name="T13" fmla="*/ 2040 h 5104"/>
                <a:gd name="T14" fmla="*/ 560 w 5107"/>
                <a:gd name="T15" fmla="*/ 2320 h 5104"/>
                <a:gd name="T16" fmla="*/ 709 w 5107"/>
                <a:gd name="T17" fmla="*/ 2590 h 5104"/>
                <a:gd name="T18" fmla="*/ 874 w 5107"/>
                <a:gd name="T19" fmla="*/ 2850 h 5104"/>
                <a:gd name="T20" fmla="*/ 1054 w 5107"/>
                <a:gd name="T21" fmla="*/ 3099 h 5104"/>
                <a:gd name="T22" fmla="*/ 1248 w 5107"/>
                <a:gd name="T23" fmla="*/ 3337 h 5104"/>
                <a:gd name="T24" fmla="*/ 1455 w 5107"/>
                <a:gd name="T25" fmla="*/ 3562 h 5104"/>
                <a:gd name="T26" fmla="*/ 1676 w 5107"/>
                <a:gd name="T27" fmla="*/ 3775 h 5104"/>
                <a:gd name="T28" fmla="*/ 1910 w 5107"/>
                <a:gd name="T29" fmla="*/ 3974 h 5104"/>
                <a:gd name="T30" fmla="*/ 2154 w 5107"/>
                <a:gd name="T31" fmla="*/ 4160 h 5104"/>
                <a:gd name="T32" fmla="*/ 2410 w 5107"/>
                <a:gd name="T33" fmla="*/ 4331 h 5104"/>
                <a:gd name="T34" fmla="*/ 2676 w 5107"/>
                <a:gd name="T35" fmla="*/ 4486 h 5104"/>
                <a:gd name="T36" fmla="*/ 2952 w 5107"/>
                <a:gd name="T37" fmla="*/ 4625 h 5104"/>
                <a:gd name="T38" fmla="*/ 3238 w 5107"/>
                <a:gd name="T39" fmla="*/ 4750 h 5104"/>
                <a:gd name="T40" fmla="*/ 3531 w 5107"/>
                <a:gd name="T41" fmla="*/ 4854 h 5104"/>
                <a:gd name="T42" fmla="*/ 3833 w 5107"/>
                <a:gd name="T43" fmla="*/ 4943 h 5104"/>
                <a:gd name="T44" fmla="*/ 4142 w 5107"/>
                <a:gd name="T45" fmla="*/ 5012 h 5104"/>
                <a:gd name="T46" fmla="*/ 4458 w 5107"/>
                <a:gd name="T47" fmla="*/ 5062 h 5104"/>
                <a:gd name="T48" fmla="*/ 4779 w 5107"/>
                <a:gd name="T49" fmla="*/ 5094 h 5104"/>
                <a:gd name="T50" fmla="*/ 5107 w 5107"/>
                <a:gd name="T51" fmla="*/ 5104 h 5104"/>
                <a:gd name="T52" fmla="*/ 4854 w 5107"/>
                <a:gd name="T53" fmla="*/ 4908 h 5104"/>
                <a:gd name="T54" fmla="*/ 4543 w 5107"/>
                <a:gd name="T55" fmla="*/ 4883 h 5104"/>
                <a:gd name="T56" fmla="*/ 4238 w 5107"/>
                <a:gd name="T57" fmla="*/ 4838 h 5104"/>
                <a:gd name="T58" fmla="*/ 3939 w 5107"/>
                <a:gd name="T59" fmla="*/ 4775 h 5104"/>
                <a:gd name="T60" fmla="*/ 3647 w 5107"/>
                <a:gd name="T61" fmla="*/ 4694 h 5104"/>
                <a:gd name="T62" fmla="*/ 3363 w 5107"/>
                <a:gd name="T63" fmla="*/ 4595 h 5104"/>
                <a:gd name="T64" fmla="*/ 3087 w 5107"/>
                <a:gd name="T65" fmla="*/ 4480 h 5104"/>
                <a:gd name="T66" fmla="*/ 2819 w 5107"/>
                <a:gd name="T67" fmla="*/ 4348 h 5104"/>
                <a:gd name="T68" fmla="*/ 2561 w 5107"/>
                <a:gd name="T69" fmla="*/ 4202 h 5104"/>
                <a:gd name="T70" fmla="*/ 2311 w 5107"/>
                <a:gd name="T71" fmla="*/ 4041 h 5104"/>
                <a:gd name="T72" fmla="*/ 2074 w 5107"/>
                <a:gd name="T73" fmla="*/ 3864 h 5104"/>
                <a:gd name="T74" fmla="*/ 1848 w 5107"/>
                <a:gd name="T75" fmla="*/ 3675 h 5104"/>
                <a:gd name="T76" fmla="*/ 1633 w 5107"/>
                <a:gd name="T77" fmla="*/ 3472 h 5104"/>
                <a:gd name="T78" fmla="*/ 1430 w 5107"/>
                <a:gd name="T79" fmla="*/ 3257 h 5104"/>
                <a:gd name="T80" fmla="*/ 1240 w 5107"/>
                <a:gd name="T81" fmla="*/ 3031 h 5104"/>
                <a:gd name="T82" fmla="*/ 1065 w 5107"/>
                <a:gd name="T83" fmla="*/ 2794 h 5104"/>
                <a:gd name="T84" fmla="*/ 903 w 5107"/>
                <a:gd name="T85" fmla="*/ 2545 h 5104"/>
                <a:gd name="T86" fmla="*/ 756 w 5107"/>
                <a:gd name="T87" fmla="*/ 2286 h 5104"/>
                <a:gd name="T88" fmla="*/ 625 w 5107"/>
                <a:gd name="T89" fmla="*/ 2020 h 5104"/>
                <a:gd name="T90" fmla="*/ 510 w 5107"/>
                <a:gd name="T91" fmla="*/ 1742 h 5104"/>
                <a:gd name="T92" fmla="*/ 411 w 5107"/>
                <a:gd name="T93" fmla="*/ 1458 h 5104"/>
                <a:gd name="T94" fmla="*/ 329 w 5107"/>
                <a:gd name="T95" fmla="*/ 1167 h 5104"/>
                <a:gd name="T96" fmla="*/ 266 w 5107"/>
                <a:gd name="T97" fmla="*/ 867 h 5104"/>
                <a:gd name="T98" fmla="*/ 221 w 5107"/>
                <a:gd name="T99" fmla="*/ 563 h 5104"/>
                <a:gd name="T100" fmla="*/ 196 w 5107"/>
                <a:gd name="T101" fmla="*/ 252 h 5104"/>
                <a:gd name="T102" fmla="*/ 190 w 5107"/>
                <a:gd name="T103" fmla="*/ 0 h 51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07" h="5104">
                  <a:moveTo>
                    <a:pt x="0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2" y="130"/>
                  </a:lnTo>
                  <a:lnTo>
                    <a:pt x="4" y="195"/>
                  </a:lnTo>
                  <a:lnTo>
                    <a:pt x="7" y="260"/>
                  </a:lnTo>
                  <a:lnTo>
                    <a:pt x="10" y="327"/>
                  </a:lnTo>
                  <a:lnTo>
                    <a:pt x="15" y="391"/>
                  </a:lnTo>
                  <a:lnTo>
                    <a:pt x="20" y="455"/>
                  </a:lnTo>
                  <a:lnTo>
                    <a:pt x="26" y="520"/>
                  </a:lnTo>
                  <a:lnTo>
                    <a:pt x="34" y="584"/>
                  </a:lnTo>
                  <a:lnTo>
                    <a:pt x="42" y="647"/>
                  </a:lnTo>
                  <a:lnTo>
                    <a:pt x="50" y="712"/>
                  </a:lnTo>
                  <a:lnTo>
                    <a:pt x="59" y="775"/>
                  </a:lnTo>
                  <a:lnTo>
                    <a:pt x="69" y="838"/>
                  </a:lnTo>
                  <a:lnTo>
                    <a:pt x="81" y="901"/>
                  </a:lnTo>
                  <a:lnTo>
                    <a:pt x="92" y="963"/>
                  </a:lnTo>
                  <a:lnTo>
                    <a:pt x="104" y="1025"/>
                  </a:lnTo>
                  <a:lnTo>
                    <a:pt x="117" y="1087"/>
                  </a:lnTo>
                  <a:lnTo>
                    <a:pt x="131" y="1150"/>
                  </a:lnTo>
                  <a:lnTo>
                    <a:pt x="146" y="1211"/>
                  </a:lnTo>
                  <a:lnTo>
                    <a:pt x="161" y="1273"/>
                  </a:lnTo>
                  <a:lnTo>
                    <a:pt x="177" y="1333"/>
                  </a:lnTo>
                  <a:lnTo>
                    <a:pt x="195" y="1394"/>
                  </a:lnTo>
                  <a:lnTo>
                    <a:pt x="212" y="1454"/>
                  </a:lnTo>
                  <a:lnTo>
                    <a:pt x="230" y="1514"/>
                  </a:lnTo>
                  <a:lnTo>
                    <a:pt x="250" y="1574"/>
                  </a:lnTo>
                  <a:lnTo>
                    <a:pt x="269" y="1633"/>
                  </a:lnTo>
                  <a:lnTo>
                    <a:pt x="289" y="1693"/>
                  </a:lnTo>
                  <a:lnTo>
                    <a:pt x="311" y="1752"/>
                  </a:lnTo>
                  <a:lnTo>
                    <a:pt x="332" y="1810"/>
                  </a:lnTo>
                  <a:lnTo>
                    <a:pt x="356" y="1868"/>
                  </a:lnTo>
                  <a:lnTo>
                    <a:pt x="379" y="1926"/>
                  </a:lnTo>
                  <a:lnTo>
                    <a:pt x="403" y="1983"/>
                  </a:lnTo>
                  <a:lnTo>
                    <a:pt x="427" y="2040"/>
                  </a:lnTo>
                  <a:lnTo>
                    <a:pt x="452" y="2097"/>
                  </a:lnTo>
                  <a:lnTo>
                    <a:pt x="479" y="2153"/>
                  </a:lnTo>
                  <a:lnTo>
                    <a:pt x="505" y="2209"/>
                  </a:lnTo>
                  <a:lnTo>
                    <a:pt x="532" y="2265"/>
                  </a:lnTo>
                  <a:lnTo>
                    <a:pt x="560" y="2320"/>
                  </a:lnTo>
                  <a:lnTo>
                    <a:pt x="589" y="2375"/>
                  </a:lnTo>
                  <a:lnTo>
                    <a:pt x="619" y="2429"/>
                  </a:lnTo>
                  <a:lnTo>
                    <a:pt x="648" y="2483"/>
                  </a:lnTo>
                  <a:lnTo>
                    <a:pt x="679" y="2537"/>
                  </a:lnTo>
                  <a:lnTo>
                    <a:pt x="709" y="2590"/>
                  </a:lnTo>
                  <a:lnTo>
                    <a:pt x="742" y="2643"/>
                  </a:lnTo>
                  <a:lnTo>
                    <a:pt x="773" y="2695"/>
                  </a:lnTo>
                  <a:lnTo>
                    <a:pt x="807" y="2748"/>
                  </a:lnTo>
                  <a:lnTo>
                    <a:pt x="841" y="2799"/>
                  </a:lnTo>
                  <a:lnTo>
                    <a:pt x="874" y="2850"/>
                  </a:lnTo>
                  <a:lnTo>
                    <a:pt x="909" y="2901"/>
                  </a:lnTo>
                  <a:lnTo>
                    <a:pt x="945" y="2951"/>
                  </a:lnTo>
                  <a:lnTo>
                    <a:pt x="980" y="3002"/>
                  </a:lnTo>
                  <a:lnTo>
                    <a:pt x="1017" y="3050"/>
                  </a:lnTo>
                  <a:lnTo>
                    <a:pt x="1054" y="3099"/>
                  </a:lnTo>
                  <a:lnTo>
                    <a:pt x="1091" y="3148"/>
                  </a:lnTo>
                  <a:lnTo>
                    <a:pt x="1130" y="3196"/>
                  </a:lnTo>
                  <a:lnTo>
                    <a:pt x="1169" y="3243"/>
                  </a:lnTo>
                  <a:lnTo>
                    <a:pt x="1209" y="3290"/>
                  </a:lnTo>
                  <a:lnTo>
                    <a:pt x="1248" y="3337"/>
                  </a:lnTo>
                  <a:lnTo>
                    <a:pt x="1288" y="3384"/>
                  </a:lnTo>
                  <a:lnTo>
                    <a:pt x="1330" y="3428"/>
                  </a:lnTo>
                  <a:lnTo>
                    <a:pt x="1371" y="3473"/>
                  </a:lnTo>
                  <a:lnTo>
                    <a:pt x="1413" y="3518"/>
                  </a:lnTo>
                  <a:lnTo>
                    <a:pt x="1455" y="3562"/>
                  </a:lnTo>
                  <a:lnTo>
                    <a:pt x="1499" y="3606"/>
                  </a:lnTo>
                  <a:lnTo>
                    <a:pt x="1543" y="3649"/>
                  </a:lnTo>
                  <a:lnTo>
                    <a:pt x="1587" y="3692"/>
                  </a:lnTo>
                  <a:lnTo>
                    <a:pt x="1632" y="3734"/>
                  </a:lnTo>
                  <a:lnTo>
                    <a:pt x="1676" y="3775"/>
                  </a:lnTo>
                  <a:lnTo>
                    <a:pt x="1721" y="3816"/>
                  </a:lnTo>
                  <a:lnTo>
                    <a:pt x="1768" y="3856"/>
                  </a:lnTo>
                  <a:lnTo>
                    <a:pt x="1815" y="3897"/>
                  </a:lnTo>
                  <a:lnTo>
                    <a:pt x="1862" y="3936"/>
                  </a:lnTo>
                  <a:lnTo>
                    <a:pt x="1910" y="3974"/>
                  </a:lnTo>
                  <a:lnTo>
                    <a:pt x="1958" y="4013"/>
                  </a:lnTo>
                  <a:lnTo>
                    <a:pt x="2006" y="4051"/>
                  </a:lnTo>
                  <a:lnTo>
                    <a:pt x="2054" y="4087"/>
                  </a:lnTo>
                  <a:lnTo>
                    <a:pt x="2103" y="4124"/>
                  </a:lnTo>
                  <a:lnTo>
                    <a:pt x="2154" y="4160"/>
                  </a:lnTo>
                  <a:lnTo>
                    <a:pt x="2204" y="4195"/>
                  </a:lnTo>
                  <a:lnTo>
                    <a:pt x="2255" y="4230"/>
                  </a:lnTo>
                  <a:lnTo>
                    <a:pt x="2306" y="4264"/>
                  </a:lnTo>
                  <a:lnTo>
                    <a:pt x="2358" y="4298"/>
                  </a:lnTo>
                  <a:lnTo>
                    <a:pt x="2410" y="4331"/>
                  </a:lnTo>
                  <a:lnTo>
                    <a:pt x="2462" y="4363"/>
                  </a:lnTo>
                  <a:lnTo>
                    <a:pt x="2515" y="4395"/>
                  </a:lnTo>
                  <a:lnTo>
                    <a:pt x="2568" y="4426"/>
                  </a:lnTo>
                  <a:lnTo>
                    <a:pt x="2622" y="4456"/>
                  </a:lnTo>
                  <a:lnTo>
                    <a:pt x="2676" y="4486"/>
                  </a:lnTo>
                  <a:lnTo>
                    <a:pt x="2730" y="4515"/>
                  </a:lnTo>
                  <a:lnTo>
                    <a:pt x="2785" y="4544"/>
                  </a:lnTo>
                  <a:lnTo>
                    <a:pt x="2840" y="4572"/>
                  </a:lnTo>
                  <a:lnTo>
                    <a:pt x="2896" y="4599"/>
                  </a:lnTo>
                  <a:lnTo>
                    <a:pt x="2952" y="4625"/>
                  </a:lnTo>
                  <a:lnTo>
                    <a:pt x="3008" y="4652"/>
                  </a:lnTo>
                  <a:lnTo>
                    <a:pt x="3065" y="4677"/>
                  </a:lnTo>
                  <a:lnTo>
                    <a:pt x="3122" y="4702"/>
                  </a:lnTo>
                  <a:lnTo>
                    <a:pt x="3179" y="4725"/>
                  </a:lnTo>
                  <a:lnTo>
                    <a:pt x="3238" y="4750"/>
                  </a:lnTo>
                  <a:lnTo>
                    <a:pt x="3296" y="4772"/>
                  </a:lnTo>
                  <a:lnTo>
                    <a:pt x="3354" y="4793"/>
                  </a:lnTo>
                  <a:lnTo>
                    <a:pt x="3413" y="4815"/>
                  </a:lnTo>
                  <a:lnTo>
                    <a:pt x="3472" y="4835"/>
                  </a:lnTo>
                  <a:lnTo>
                    <a:pt x="3531" y="4854"/>
                  </a:lnTo>
                  <a:lnTo>
                    <a:pt x="3591" y="4874"/>
                  </a:lnTo>
                  <a:lnTo>
                    <a:pt x="3651" y="4892"/>
                  </a:lnTo>
                  <a:lnTo>
                    <a:pt x="3711" y="4909"/>
                  </a:lnTo>
                  <a:lnTo>
                    <a:pt x="3773" y="4927"/>
                  </a:lnTo>
                  <a:lnTo>
                    <a:pt x="3833" y="4943"/>
                  </a:lnTo>
                  <a:lnTo>
                    <a:pt x="3895" y="4958"/>
                  </a:lnTo>
                  <a:lnTo>
                    <a:pt x="3956" y="4973"/>
                  </a:lnTo>
                  <a:lnTo>
                    <a:pt x="4018" y="4987"/>
                  </a:lnTo>
                  <a:lnTo>
                    <a:pt x="4080" y="5000"/>
                  </a:lnTo>
                  <a:lnTo>
                    <a:pt x="4142" y="5012"/>
                  </a:lnTo>
                  <a:lnTo>
                    <a:pt x="4205" y="5024"/>
                  </a:lnTo>
                  <a:lnTo>
                    <a:pt x="4268" y="5035"/>
                  </a:lnTo>
                  <a:lnTo>
                    <a:pt x="4331" y="5045"/>
                  </a:lnTo>
                  <a:lnTo>
                    <a:pt x="4394" y="5054"/>
                  </a:lnTo>
                  <a:lnTo>
                    <a:pt x="4458" y="5062"/>
                  </a:lnTo>
                  <a:lnTo>
                    <a:pt x="4522" y="5070"/>
                  </a:lnTo>
                  <a:lnTo>
                    <a:pt x="4586" y="5078"/>
                  </a:lnTo>
                  <a:lnTo>
                    <a:pt x="4651" y="5084"/>
                  </a:lnTo>
                  <a:lnTo>
                    <a:pt x="4715" y="5089"/>
                  </a:lnTo>
                  <a:lnTo>
                    <a:pt x="4779" y="5094"/>
                  </a:lnTo>
                  <a:lnTo>
                    <a:pt x="4846" y="5097"/>
                  </a:lnTo>
                  <a:lnTo>
                    <a:pt x="4910" y="5100"/>
                  </a:lnTo>
                  <a:lnTo>
                    <a:pt x="4976" y="5102"/>
                  </a:lnTo>
                  <a:lnTo>
                    <a:pt x="5041" y="5104"/>
                  </a:lnTo>
                  <a:lnTo>
                    <a:pt x="5107" y="5104"/>
                  </a:lnTo>
                  <a:lnTo>
                    <a:pt x="5107" y="4915"/>
                  </a:lnTo>
                  <a:lnTo>
                    <a:pt x="5043" y="4915"/>
                  </a:lnTo>
                  <a:lnTo>
                    <a:pt x="4980" y="4914"/>
                  </a:lnTo>
                  <a:lnTo>
                    <a:pt x="4917" y="4912"/>
                  </a:lnTo>
                  <a:lnTo>
                    <a:pt x="4854" y="4908"/>
                  </a:lnTo>
                  <a:lnTo>
                    <a:pt x="4792" y="4905"/>
                  </a:lnTo>
                  <a:lnTo>
                    <a:pt x="4729" y="4900"/>
                  </a:lnTo>
                  <a:lnTo>
                    <a:pt x="4667" y="4895"/>
                  </a:lnTo>
                  <a:lnTo>
                    <a:pt x="4605" y="4890"/>
                  </a:lnTo>
                  <a:lnTo>
                    <a:pt x="4543" y="4883"/>
                  </a:lnTo>
                  <a:lnTo>
                    <a:pt x="4482" y="4876"/>
                  </a:lnTo>
                  <a:lnTo>
                    <a:pt x="4421" y="4868"/>
                  </a:lnTo>
                  <a:lnTo>
                    <a:pt x="4360" y="4859"/>
                  </a:lnTo>
                  <a:lnTo>
                    <a:pt x="4298" y="4848"/>
                  </a:lnTo>
                  <a:lnTo>
                    <a:pt x="4238" y="4838"/>
                  </a:lnTo>
                  <a:lnTo>
                    <a:pt x="4178" y="4827"/>
                  </a:lnTo>
                  <a:lnTo>
                    <a:pt x="4118" y="4815"/>
                  </a:lnTo>
                  <a:lnTo>
                    <a:pt x="4058" y="4803"/>
                  </a:lnTo>
                  <a:lnTo>
                    <a:pt x="3999" y="4789"/>
                  </a:lnTo>
                  <a:lnTo>
                    <a:pt x="3939" y="4775"/>
                  </a:lnTo>
                  <a:lnTo>
                    <a:pt x="3881" y="4760"/>
                  </a:lnTo>
                  <a:lnTo>
                    <a:pt x="3821" y="4744"/>
                  </a:lnTo>
                  <a:lnTo>
                    <a:pt x="3763" y="4728"/>
                  </a:lnTo>
                  <a:lnTo>
                    <a:pt x="3705" y="4711"/>
                  </a:lnTo>
                  <a:lnTo>
                    <a:pt x="3647" y="4694"/>
                  </a:lnTo>
                  <a:lnTo>
                    <a:pt x="3590" y="4675"/>
                  </a:lnTo>
                  <a:lnTo>
                    <a:pt x="3532" y="4656"/>
                  </a:lnTo>
                  <a:lnTo>
                    <a:pt x="3476" y="4636"/>
                  </a:lnTo>
                  <a:lnTo>
                    <a:pt x="3419" y="4616"/>
                  </a:lnTo>
                  <a:lnTo>
                    <a:pt x="3363" y="4595"/>
                  </a:lnTo>
                  <a:lnTo>
                    <a:pt x="3307" y="4573"/>
                  </a:lnTo>
                  <a:lnTo>
                    <a:pt x="3251" y="4551"/>
                  </a:lnTo>
                  <a:lnTo>
                    <a:pt x="3196" y="4527"/>
                  </a:lnTo>
                  <a:lnTo>
                    <a:pt x="3141" y="4504"/>
                  </a:lnTo>
                  <a:lnTo>
                    <a:pt x="3087" y="4480"/>
                  </a:lnTo>
                  <a:lnTo>
                    <a:pt x="3032" y="4455"/>
                  </a:lnTo>
                  <a:lnTo>
                    <a:pt x="2979" y="4429"/>
                  </a:lnTo>
                  <a:lnTo>
                    <a:pt x="2925" y="4403"/>
                  </a:lnTo>
                  <a:lnTo>
                    <a:pt x="2872" y="4376"/>
                  </a:lnTo>
                  <a:lnTo>
                    <a:pt x="2819" y="4348"/>
                  </a:lnTo>
                  <a:lnTo>
                    <a:pt x="2766" y="4321"/>
                  </a:lnTo>
                  <a:lnTo>
                    <a:pt x="2714" y="4291"/>
                  </a:lnTo>
                  <a:lnTo>
                    <a:pt x="2662" y="4263"/>
                  </a:lnTo>
                  <a:lnTo>
                    <a:pt x="2611" y="4232"/>
                  </a:lnTo>
                  <a:lnTo>
                    <a:pt x="2561" y="4202"/>
                  </a:lnTo>
                  <a:lnTo>
                    <a:pt x="2510" y="4170"/>
                  </a:lnTo>
                  <a:lnTo>
                    <a:pt x="2460" y="4138"/>
                  </a:lnTo>
                  <a:lnTo>
                    <a:pt x="2410" y="4107"/>
                  </a:lnTo>
                  <a:lnTo>
                    <a:pt x="2361" y="4073"/>
                  </a:lnTo>
                  <a:lnTo>
                    <a:pt x="2311" y="4041"/>
                  </a:lnTo>
                  <a:lnTo>
                    <a:pt x="2263" y="4006"/>
                  </a:lnTo>
                  <a:lnTo>
                    <a:pt x="2215" y="3971"/>
                  </a:lnTo>
                  <a:lnTo>
                    <a:pt x="2168" y="3937"/>
                  </a:lnTo>
                  <a:lnTo>
                    <a:pt x="2121" y="3900"/>
                  </a:lnTo>
                  <a:lnTo>
                    <a:pt x="2074" y="3864"/>
                  </a:lnTo>
                  <a:lnTo>
                    <a:pt x="2028" y="3828"/>
                  </a:lnTo>
                  <a:lnTo>
                    <a:pt x="1982" y="3790"/>
                  </a:lnTo>
                  <a:lnTo>
                    <a:pt x="1936" y="3752"/>
                  </a:lnTo>
                  <a:lnTo>
                    <a:pt x="1891" y="3714"/>
                  </a:lnTo>
                  <a:lnTo>
                    <a:pt x="1848" y="3675"/>
                  </a:lnTo>
                  <a:lnTo>
                    <a:pt x="1804" y="3635"/>
                  </a:lnTo>
                  <a:lnTo>
                    <a:pt x="1760" y="3595"/>
                  </a:lnTo>
                  <a:lnTo>
                    <a:pt x="1717" y="3555"/>
                  </a:lnTo>
                  <a:lnTo>
                    <a:pt x="1674" y="3514"/>
                  </a:lnTo>
                  <a:lnTo>
                    <a:pt x="1633" y="3472"/>
                  </a:lnTo>
                  <a:lnTo>
                    <a:pt x="1591" y="3430"/>
                  </a:lnTo>
                  <a:lnTo>
                    <a:pt x="1550" y="3388"/>
                  </a:lnTo>
                  <a:lnTo>
                    <a:pt x="1509" y="3345"/>
                  </a:lnTo>
                  <a:lnTo>
                    <a:pt x="1469" y="3301"/>
                  </a:lnTo>
                  <a:lnTo>
                    <a:pt x="1430" y="3257"/>
                  </a:lnTo>
                  <a:lnTo>
                    <a:pt x="1391" y="3213"/>
                  </a:lnTo>
                  <a:lnTo>
                    <a:pt x="1352" y="3169"/>
                  </a:lnTo>
                  <a:lnTo>
                    <a:pt x="1315" y="3123"/>
                  </a:lnTo>
                  <a:lnTo>
                    <a:pt x="1277" y="3077"/>
                  </a:lnTo>
                  <a:lnTo>
                    <a:pt x="1240" y="3031"/>
                  </a:lnTo>
                  <a:lnTo>
                    <a:pt x="1205" y="2984"/>
                  </a:lnTo>
                  <a:lnTo>
                    <a:pt x="1168" y="2937"/>
                  </a:lnTo>
                  <a:lnTo>
                    <a:pt x="1133" y="2889"/>
                  </a:lnTo>
                  <a:lnTo>
                    <a:pt x="1099" y="2842"/>
                  </a:lnTo>
                  <a:lnTo>
                    <a:pt x="1065" y="2794"/>
                  </a:lnTo>
                  <a:lnTo>
                    <a:pt x="1031" y="2744"/>
                  </a:lnTo>
                  <a:lnTo>
                    <a:pt x="998" y="2695"/>
                  </a:lnTo>
                  <a:lnTo>
                    <a:pt x="966" y="2645"/>
                  </a:lnTo>
                  <a:lnTo>
                    <a:pt x="934" y="2595"/>
                  </a:lnTo>
                  <a:lnTo>
                    <a:pt x="903" y="2545"/>
                  </a:lnTo>
                  <a:lnTo>
                    <a:pt x="872" y="2494"/>
                  </a:lnTo>
                  <a:lnTo>
                    <a:pt x="842" y="2443"/>
                  </a:lnTo>
                  <a:lnTo>
                    <a:pt x="813" y="2391"/>
                  </a:lnTo>
                  <a:lnTo>
                    <a:pt x="784" y="2339"/>
                  </a:lnTo>
                  <a:lnTo>
                    <a:pt x="756" y="2286"/>
                  </a:lnTo>
                  <a:lnTo>
                    <a:pt x="729" y="2233"/>
                  </a:lnTo>
                  <a:lnTo>
                    <a:pt x="702" y="2180"/>
                  </a:lnTo>
                  <a:lnTo>
                    <a:pt x="676" y="2128"/>
                  </a:lnTo>
                  <a:lnTo>
                    <a:pt x="649" y="2074"/>
                  </a:lnTo>
                  <a:lnTo>
                    <a:pt x="625" y="2020"/>
                  </a:lnTo>
                  <a:lnTo>
                    <a:pt x="600" y="1965"/>
                  </a:lnTo>
                  <a:lnTo>
                    <a:pt x="577" y="1910"/>
                  </a:lnTo>
                  <a:lnTo>
                    <a:pt x="553" y="1855"/>
                  </a:lnTo>
                  <a:lnTo>
                    <a:pt x="531" y="1798"/>
                  </a:lnTo>
                  <a:lnTo>
                    <a:pt x="510" y="1742"/>
                  </a:lnTo>
                  <a:lnTo>
                    <a:pt x="488" y="1686"/>
                  </a:lnTo>
                  <a:lnTo>
                    <a:pt x="468" y="1629"/>
                  </a:lnTo>
                  <a:lnTo>
                    <a:pt x="448" y="1573"/>
                  </a:lnTo>
                  <a:lnTo>
                    <a:pt x="429" y="1515"/>
                  </a:lnTo>
                  <a:lnTo>
                    <a:pt x="411" y="1458"/>
                  </a:lnTo>
                  <a:lnTo>
                    <a:pt x="393" y="1400"/>
                  </a:lnTo>
                  <a:lnTo>
                    <a:pt x="376" y="1342"/>
                  </a:lnTo>
                  <a:lnTo>
                    <a:pt x="360" y="1284"/>
                  </a:lnTo>
                  <a:lnTo>
                    <a:pt x="344" y="1225"/>
                  </a:lnTo>
                  <a:lnTo>
                    <a:pt x="329" y="1167"/>
                  </a:lnTo>
                  <a:lnTo>
                    <a:pt x="316" y="1107"/>
                  </a:lnTo>
                  <a:lnTo>
                    <a:pt x="303" y="1048"/>
                  </a:lnTo>
                  <a:lnTo>
                    <a:pt x="289" y="988"/>
                  </a:lnTo>
                  <a:lnTo>
                    <a:pt x="277" y="928"/>
                  </a:lnTo>
                  <a:lnTo>
                    <a:pt x="266" y="867"/>
                  </a:lnTo>
                  <a:lnTo>
                    <a:pt x="256" y="807"/>
                  </a:lnTo>
                  <a:lnTo>
                    <a:pt x="247" y="746"/>
                  </a:lnTo>
                  <a:lnTo>
                    <a:pt x="237" y="685"/>
                  </a:lnTo>
                  <a:lnTo>
                    <a:pt x="228" y="624"/>
                  </a:lnTo>
                  <a:lnTo>
                    <a:pt x="221" y="563"/>
                  </a:lnTo>
                  <a:lnTo>
                    <a:pt x="215" y="501"/>
                  </a:lnTo>
                  <a:lnTo>
                    <a:pt x="209" y="439"/>
                  </a:lnTo>
                  <a:lnTo>
                    <a:pt x="204" y="376"/>
                  </a:lnTo>
                  <a:lnTo>
                    <a:pt x="199" y="314"/>
                  </a:lnTo>
                  <a:lnTo>
                    <a:pt x="196" y="252"/>
                  </a:lnTo>
                  <a:lnTo>
                    <a:pt x="193" y="189"/>
                  </a:lnTo>
                  <a:lnTo>
                    <a:pt x="191" y="126"/>
                  </a:lnTo>
                  <a:lnTo>
                    <a:pt x="190" y="63"/>
                  </a:lnTo>
                  <a:lnTo>
                    <a:pt x="1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8" name="Freeform 230"/>
            <p:cNvSpPr>
              <a:spLocks/>
            </p:cNvSpPr>
            <p:nvPr/>
          </p:nvSpPr>
          <p:spPr bwMode="auto">
            <a:xfrm rot="15757115" flipH="1">
              <a:off x="3949" y="1813"/>
              <a:ext cx="255" cy="255"/>
            </a:xfrm>
            <a:custGeom>
              <a:avLst/>
              <a:gdLst>
                <a:gd name="T0" fmla="*/ 4910 w 5107"/>
                <a:gd name="T1" fmla="*/ 4 h 5106"/>
                <a:gd name="T2" fmla="*/ 4586 w 5107"/>
                <a:gd name="T3" fmla="*/ 26 h 5106"/>
                <a:gd name="T4" fmla="*/ 4268 w 5107"/>
                <a:gd name="T5" fmla="*/ 69 h 5106"/>
                <a:gd name="T6" fmla="*/ 3956 w 5107"/>
                <a:gd name="T7" fmla="*/ 131 h 5106"/>
                <a:gd name="T8" fmla="*/ 3651 w 5107"/>
                <a:gd name="T9" fmla="*/ 212 h 5106"/>
                <a:gd name="T10" fmla="*/ 3354 w 5107"/>
                <a:gd name="T11" fmla="*/ 311 h 5106"/>
                <a:gd name="T12" fmla="*/ 3065 w 5107"/>
                <a:gd name="T13" fmla="*/ 427 h 5106"/>
                <a:gd name="T14" fmla="*/ 2785 w 5107"/>
                <a:gd name="T15" fmla="*/ 560 h 5106"/>
                <a:gd name="T16" fmla="*/ 2515 w 5107"/>
                <a:gd name="T17" fmla="*/ 709 h 5106"/>
                <a:gd name="T18" fmla="*/ 2255 w 5107"/>
                <a:gd name="T19" fmla="*/ 874 h 5106"/>
                <a:gd name="T20" fmla="*/ 2006 w 5107"/>
                <a:gd name="T21" fmla="*/ 1053 h 5106"/>
                <a:gd name="T22" fmla="*/ 1768 w 5107"/>
                <a:gd name="T23" fmla="*/ 1248 h 5106"/>
                <a:gd name="T24" fmla="*/ 1543 w 5107"/>
                <a:gd name="T25" fmla="*/ 1455 h 5106"/>
                <a:gd name="T26" fmla="*/ 1330 w 5107"/>
                <a:gd name="T27" fmla="*/ 1676 h 5106"/>
                <a:gd name="T28" fmla="*/ 1130 w 5107"/>
                <a:gd name="T29" fmla="*/ 1909 h 5106"/>
                <a:gd name="T30" fmla="*/ 945 w 5107"/>
                <a:gd name="T31" fmla="*/ 2153 h 5106"/>
                <a:gd name="T32" fmla="*/ 773 w 5107"/>
                <a:gd name="T33" fmla="*/ 2409 h 5106"/>
                <a:gd name="T34" fmla="*/ 619 w 5107"/>
                <a:gd name="T35" fmla="*/ 2675 h 5106"/>
                <a:gd name="T36" fmla="*/ 479 w 5107"/>
                <a:gd name="T37" fmla="*/ 2951 h 5106"/>
                <a:gd name="T38" fmla="*/ 356 w 5107"/>
                <a:gd name="T39" fmla="*/ 3236 h 5106"/>
                <a:gd name="T40" fmla="*/ 250 w 5107"/>
                <a:gd name="T41" fmla="*/ 3531 h 5106"/>
                <a:gd name="T42" fmla="*/ 161 w 5107"/>
                <a:gd name="T43" fmla="*/ 3832 h 5106"/>
                <a:gd name="T44" fmla="*/ 92 w 5107"/>
                <a:gd name="T45" fmla="*/ 4141 h 5106"/>
                <a:gd name="T46" fmla="*/ 42 w 5107"/>
                <a:gd name="T47" fmla="*/ 4457 h 5106"/>
                <a:gd name="T48" fmla="*/ 10 w 5107"/>
                <a:gd name="T49" fmla="*/ 4779 h 5106"/>
                <a:gd name="T50" fmla="*/ 0 w 5107"/>
                <a:gd name="T51" fmla="*/ 5106 h 5106"/>
                <a:gd name="T52" fmla="*/ 196 w 5107"/>
                <a:gd name="T53" fmla="*/ 4852 h 5106"/>
                <a:gd name="T54" fmla="*/ 221 w 5107"/>
                <a:gd name="T55" fmla="*/ 4542 h 5106"/>
                <a:gd name="T56" fmla="*/ 266 w 5107"/>
                <a:gd name="T57" fmla="*/ 4237 h 5106"/>
                <a:gd name="T58" fmla="*/ 329 w 5107"/>
                <a:gd name="T59" fmla="*/ 3938 h 5106"/>
                <a:gd name="T60" fmla="*/ 411 w 5107"/>
                <a:gd name="T61" fmla="*/ 3646 h 5106"/>
                <a:gd name="T62" fmla="*/ 510 w 5107"/>
                <a:gd name="T63" fmla="*/ 3362 h 5106"/>
                <a:gd name="T64" fmla="*/ 625 w 5107"/>
                <a:gd name="T65" fmla="*/ 3086 h 5106"/>
                <a:gd name="T66" fmla="*/ 756 w 5107"/>
                <a:gd name="T67" fmla="*/ 2818 h 5106"/>
                <a:gd name="T68" fmla="*/ 903 w 5107"/>
                <a:gd name="T69" fmla="*/ 2560 h 5106"/>
                <a:gd name="T70" fmla="*/ 1065 w 5107"/>
                <a:gd name="T71" fmla="*/ 2311 h 5106"/>
                <a:gd name="T72" fmla="*/ 1240 w 5107"/>
                <a:gd name="T73" fmla="*/ 2073 h 5106"/>
                <a:gd name="T74" fmla="*/ 1430 w 5107"/>
                <a:gd name="T75" fmla="*/ 1847 h 5106"/>
                <a:gd name="T76" fmla="*/ 1633 w 5107"/>
                <a:gd name="T77" fmla="*/ 1632 h 5106"/>
                <a:gd name="T78" fmla="*/ 1848 w 5107"/>
                <a:gd name="T79" fmla="*/ 1429 h 5106"/>
                <a:gd name="T80" fmla="*/ 2074 w 5107"/>
                <a:gd name="T81" fmla="*/ 1240 h 5106"/>
                <a:gd name="T82" fmla="*/ 2312 w 5107"/>
                <a:gd name="T83" fmla="*/ 1065 h 5106"/>
                <a:gd name="T84" fmla="*/ 2561 w 5107"/>
                <a:gd name="T85" fmla="*/ 903 h 5106"/>
                <a:gd name="T86" fmla="*/ 2819 w 5107"/>
                <a:gd name="T87" fmla="*/ 756 h 5106"/>
                <a:gd name="T88" fmla="*/ 3087 w 5107"/>
                <a:gd name="T89" fmla="*/ 624 h 5106"/>
                <a:gd name="T90" fmla="*/ 3363 w 5107"/>
                <a:gd name="T91" fmla="*/ 509 h 5106"/>
                <a:gd name="T92" fmla="*/ 3647 w 5107"/>
                <a:gd name="T93" fmla="*/ 411 h 5106"/>
                <a:gd name="T94" fmla="*/ 3939 w 5107"/>
                <a:gd name="T95" fmla="*/ 329 h 5106"/>
                <a:gd name="T96" fmla="*/ 4238 w 5107"/>
                <a:gd name="T97" fmla="*/ 266 h 5106"/>
                <a:gd name="T98" fmla="*/ 4543 w 5107"/>
                <a:gd name="T99" fmla="*/ 221 h 5106"/>
                <a:gd name="T100" fmla="*/ 4855 w 5107"/>
                <a:gd name="T101" fmla="*/ 196 h 5106"/>
                <a:gd name="T102" fmla="*/ 5107 w 5107"/>
                <a:gd name="T103" fmla="*/ 189 h 5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07" h="5106">
                  <a:moveTo>
                    <a:pt x="5107" y="0"/>
                  </a:moveTo>
                  <a:lnTo>
                    <a:pt x="5107" y="0"/>
                  </a:lnTo>
                  <a:lnTo>
                    <a:pt x="5041" y="0"/>
                  </a:lnTo>
                  <a:lnTo>
                    <a:pt x="4976" y="2"/>
                  </a:lnTo>
                  <a:lnTo>
                    <a:pt x="4910" y="4"/>
                  </a:lnTo>
                  <a:lnTo>
                    <a:pt x="4845" y="7"/>
                  </a:lnTo>
                  <a:lnTo>
                    <a:pt x="4779" y="10"/>
                  </a:lnTo>
                  <a:lnTo>
                    <a:pt x="4715" y="15"/>
                  </a:lnTo>
                  <a:lnTo>
                    <a:pt x="4651" y="20"/>
                  </a:lnTo>
                  <a:lnTo>
                    <a:pt x="4586" y="26"/>
                  </a:lnTo>
                  <a:lnTo>
                    <a:pt x="4522" y="34"/>
                  </a:lnTo>
                  <a:lnTo>
                    <a:pt x="4458" y="42"/>
                  </a:lnTo>
                  <a:lnTo>
                    <a:pt x="4394" y="50"/>
                  </a:lnTo>
                  <a:lnTo>
                    <a:pt x="4331" y="59"/>
                  </a:lnTo>
                  <a:lnTo>
                    <a:pt x="4268" y="69"/>
                  </a:lnTo>
                  <a:lnTo>
                    <a:pt x="4205" y="80"/>
                  </a:lnTo>
                  <a:lnTo>
                    <a:pt x="4142" y="92"/>
                  </a:lnTo>
                  <a:lnTo>
                    <a:pt x="4080" y="104"/>
                  </a:lnTo>
                  <a:lnTo>
                    <a:pt x="4018" y="117"/>
                  </a:lnTo>
                  <a:lnTo>
                    <a:pt x="3956" y="131"/>
                  </a:lnTo>
                  <a:lnTo>
                    <a:pt x="3895" y="146"/>
                  </a:lnTo>
                  <a:lnTo>
                    <a:pt x="3833" y="162"/>
                  </a:lnTo>
                  <a:lnTo>
                    <a:pt x="3773" y="177"/>
                  </a:lnTo>
                  <a:lnTo>
                    <a:pt x="3711" y="195"/>
                  </a:lnTo>
                  <a:lnTo>
                    <a:pt x="3651" y="212"/>
                  </a:lnTo>
                  <a:lnTo>
                    <a:pt x="3591" y="230"/>
                  </a:lnTo>
                  <a:lnTo>
                    <a:pt x="3531" y="250"/>
                  </a:lnTo>
                  <a:lnTo>
                    <a:pt x="3472" y="269"/>
                  </a:lnTo>
                  <a:lnTo>
                    <a:pt x="3413" y="289"/>
                  </a:lnTo>
                  <a:lnTo>
                    <a:pt x="3354" y="311"/>
                  </a:lnTo>
                  <a:lnTo>
                    <a:pt x="3296" y="333"/>
                  </a:lnTo>
                  <a:lnTo>
                    <a:pt x="3238" y="356"/>
                  </a:lnTo>
                  <a:lnTo>
                    <a:pt x="3179" y="379"/>
                  </a:lnTo>
                  <a:lnTo>
                    <a:pt x="3122" y="402"/>
                  </a:lnTo>
                  <a:lnTo>
                    <a:pt x="3065" y="427"/>
                  </a:lnTo>
                  <a:lnTo>
                    <a:pt x="3008" y="452"/>
                  </a:lnTo>
                  <a:lnTo>
                    <a:pt x="2952" y="479"/>
                  </a:lnTo>
                  <a:lnTo>
                    <a:pt x="2896" y="505"/>
                  </a:lnTo>
                  <a:lnTo>
                    <a:pt x="2840" y="532"/>
                  </a:lnTo>
                  <a:lnTo>
                    <a:pt x="2785" y="560"/>
                  </a:lnTo>
                  <a:lnTo>
                    <a:pt x="2730" y="589"/>
                  </a:lnTo>
                  <a:lnTo>
                    <a:pt x="2676" y="618"/>
                  </a:lnTo>
                  <a:lnTo>
                    <a:pt x="2622" y="648"/>
                  </a:lnTo>
                  <a:lnTo>
                    <a:pt x="2568" y="678"/>
                  </a:lnTo>
                  <a:lnTo>
                    <a:pt x="2515" y="709"/>
                  </a:lnTo>
                  <a:lnTo>
                    <a:pt x="2462" y="742"/>
                  </a:lnTo>
                  <a:lnTo>
                    <a:pt x="2410" y="773"/>
                  </a:lnTo>
                  <a:lnTo>
                    <a:pt x="2358" y="807"/>
                  </a:lnTo>
                  <a:lnTo>
                    <a:pt x="2306" y="840"/>
                  </a:lnTo>
                  <a:lnTo>
                    <a:pt x="2255" y="874"/>
                  </a:lnTo>
                  <a:lnTo>
                    <a:pt x="2204" y="909"/>
                  </a:lnTo>
                  <a:lnTo>
                    <a:pt x="2154" y="944"/>
                  </a:lnTo>
                  <a:lnTo>
                    <a:pt x="2104" y="980"/>
                  </a:lnTo>
                  <a:lnTo>
                    <a:pt x="2054" y="1017"/>
                  </a:lnTo>
                  <a:lnTo>
                    <a:pt x="2006" y="1053"/>
                  </a:lnTo>
                  <a:lnTo>
                    <a:pt x="1958" y="1091"/>
                  </a:lnTo>
                  <a:lnTo>
                    <a:pt x="1910" y="1130"/>
                  </a:lnTo>
                  <a:lnTo>
                    <a:pt x="1862" y="1168"/>
                  </a:lnTo>
                  <a:lnTo>
                    <a:pt x="1815" y="1208"/>
                  </a:lnTo>
                  <a:lnTo>
                    <a:pt x="1768" y="1248"/>
                  </a:lnTo>
                  <a:lnTo>
                    <a:pt x="1722" y="1289"/>
                  </a:lnTo>
                  <a:lnTo>
                    <a:pt x="1676" y="1329"/>
                  </a:lnTo>
                  <a:lnTo>
                    <a:pt x="1632" y="1371"/>
                  </a:lnTo>
                  <a:lnTo>
                    <a:pt x="1587" y="1413"/>
                  </a:lnTo>
                  <a:lnTo>
                    <a:pt x="1543" y="1455"/>
                  </a:lnTo>
                  <a:lnTo>
                    <a:pt x="1499" y="1498"/>
                  </a:lnTo>
                  <a:lnTo>
                    <a:pt x="1455" y="1542"/>
                  </a:lnTo>
                  <a:lnTo>
                    <a:pt x="1413" y="1586"/>
                  </a:lnTo>
                  <a:lnTo>
                    <a:pt x="1371" y="1631"/>
                  </a:lnTo>
                  <a:lnTo>
                    <a:pt x="1330" y="1676"/>
                  </a:lnTo>
                  <a:lnTo>
                    <a:pt x="1288" y="1722"/>
                  </a:lnTo>
                  <a:lnTo>
                    <a:pt x="1248" y="1767"/>
                  </a:lnTo>
                  <a:lnTo>
                    <a:pt x="1209" y="1814"/>
                  </a:lnTo>
                  <a:lnTo>
                    <a:pt x="1169" y="1861"/>
                  </a:lnTo>
                  <a:lnTo>
                    <a:pt x="1130" y="1909"/>
                  </a:lnTo>
                  <a:lnTo>
                    <a:pt x="1091" y="1957"/>
                  </a:lnTo>
                  <a:lnTo>
                    <a:pt x="1054" y="2006"/>
                  </a:lnTo>
                  <a:lnTo>
                    <a:pt x="1017" y="2054"/>
                  </a:lnTo>
                  <a:lnTo>
                    <a:pt x="980" y="2104"/>
                  </a:lnTo>
                  <a:lnTo>
                    <a:pt x="945" y="2153"/>
                  </a:lnTo>
                  <a:lnTo>
                    <a:pt x="909" y="2203"/>
                  </a:lnTo>
                  <a:lnTo>
                    <a:pt x="874" y="2254"/>
                  </a:lnTo>
                  <a:lnTo>
                    <a:pt x="841" y="2305"/>
                  </a:lnTo>
                  <a:lnTo>
                    <a:pt x="807" y="2357"/>
                  </a:lnTo>
                  <a:lnTo>
                    <a:pt x="773" y="2409"/>
                  </a:lnTo>
                  <a:lnTo>
                    <a:pt x="742" y="2461"/>
                  </a:lnTo>
                  <a:lnTo>
                    <a:pt x="709" y="2514"/>
                  </a:lnTo>
                  <a:lnTo>
                    <a:pt x="679" y="2568"/>
                  </a:lnTo>
                  <a:lnTo>
                    <a:pt x="648" y="2621"/>
                  </a:lnTo>
                  <a:lnTo>
                    <a:pt x="619" y="2675"/>
                  </a:lnTo>
                  <a:lnTo>
                    <a:pt x="589" y="2730"/>
                  </a:lnTo>
                  <a:lnTo>
                    <a:pt x="560" y="2785"/>
                  </a:lnTo>
                  <a:lnTo>
                    <a:pt x="532" y="2840"/>
                  </a:lnTo>
                  <a:lnTo>
                    <a:pt x="505" y="2895"/>
                  </a:lnTo>
                  <a:lnTo>
                    <a:pt x="479" y="2951"/>
                  </a:lnTo>
                  <a:lnTo>
                    <a:pt x="452" y="3008"/>
                  </a:lnTo>
                  <a:lnTo>
                    <a:pt x="427" y="3064"/>
                  </a:lnTo>
                  <a:lnTo>
                    <a:pt x="403" y="3121"/>
                  </a:lnTo>
                  <a:lnTo>
                    <a:pt x="379" y="3178"/>
                  </a:lnTo>
                  <a:lnTo>
                    <a:pt x="356" y="3236"/>
                  </a:lnTo>
                  <a:lnTo>
                    <a:pt x="332" y="3294"/>
                  </a:lnTo>
                  <a:lnTo>
                    <a:pt x="311" y="3352"/>
                  </a:lnTo>
                  <a:lnTo>
                    <a:pt x="289" y="3412"/>
                  </a:lnTo>
                  <a:lnTo>
                    <a:pt x="269" y="3471"/>
                  </a:lnTo>
                  <a:lnTo>
                    <a:pt x="250" y="3531"/>
                  </a:lnTo>
                  <a:lnTo>
                    <a:pt x="230" y="3590"/>
                  </a:lnTo>
                  <a:lnTo>
                    <a:pt x="212" y="3650"/>
                  </a:lnTo>
                  <a:lnTo>
                    <a:pt x="195" y="3710"/>
                  </a:lnTo>
                  <a:lnTo>
                    <a:pt x="177" y="3771"/>
                  </a:lnTo>
                  <a:lnTo>
                    <a:pt x="161" y="3832"/>
                  </a:lnTo>
                  <a:lnTo>
                    <a:pt x="146" y="3893"/>
                  </a:lnTo>
                  <a:lnTo>
                    <a:pt x="131" y="3954"/>
                  </a:lnTo>
                  <a:lnTo>
                    <a:pt x="117" y="4017"/>
                  </a:lnTo>
                  <a:lnTo>
                    <a:pt x="104" y="4079"/>
                  </a:lnTo>
                  <a:lnTo>
                    <a:pt x="92" y="4141"/>
                  </a:lnTo>
                  <a:lnTo>
                    <a:pt x="81" y="4204"/>
                  </a:lnTo>
                  <a:lnTo>
                    <a:pt x="69" y="4266"/>
                  </a:lnTo>
                  <a:lnTo>
                    <a:pt x="59" y="4329"/>
                  </a:lnTo>
                  <a:lnTo>
                    <a:pt x="50" y="4393"/>
                  </a:lnTo>
                  <a:lnTo>
                    <a:pt x="42" y="4457"/>
                  </a:lnTo>
                  <a:lnTo>
                    <a:pt x="34" y="4521"/>
                  </a:lnTo>
                  <a:lnTo>
                    <a:pt x="26" y="4584"/>
                  </a:lnTo>
                  <a:lnTo>
                    <a:pt x="20" y="4649"/>
                  </a:lnTo>
                  <a:lnTo>
                    <a:pt x="15" y="4713"/>
                  </a:lnTo>
                  <a:lnTo>
                    <a:pt x="10" y="4779"/>
                  </a:lnTo>
                  <a:lnTo>
                    <a:pt x="7" y="4844"/>
                  </a:lnTo>
                  <a:lnTo>
                    <a:pt x="4" y="4909"/>
                  </a:lnTo>
                  <a:lnTo>
                    <a:pt x="2" y="4974"/>
                  </a:lnTo>
                  <a:lnTo>
                    <a:pt x="0" y="5039"/>
                  </a:lnTo>
                  <a:lnTo>
                    <a:pt x="0" y="5106"/>
                  </a:lnTo>
                  <a:lnTo>
                    <a:pt x="190" y="5106"/>
                  </a:lnTo>
                  <a:lnTo>
                    <a:pt x="190" y="5041"/>
                  </a:lnTo>
                  <a:lnTo>
                    <a:pt x="191" y="4978"/>
                  </a:lnTo>
                  <a:lnTo>
                    <a:pt x="193" y="4915"/>
                  </a:lnTo>
                  <a:lnTo>
                    <a:pt x="196" y="4852"/>
                  </a:lnTo>
                  <a:lnTo>
                    <a:pt x="199" y="4790"/>
                  </a:lnTo>
                  <a:lnTo>
                    <a:pt x="204" y="4728"/>
                  </a:lnTo>
                  <a:lnTo>
                    <a:pt x="209" y="4665"/>
                  </a:lnTo>
                  <a:lnTo>
                    <a:pt x="215" y="4603"/>
                  </a:lnTo>
                  <a:lnTo>
                    <a:pt x="221" y="4542"/>
                  </a:lnTo>
                  <a:lnTo>
                    <a:pt x="228" y="4480"/>
                  </a:lnTo>
                  <a:lnTo>
                    <a:pt x="237" y="4419"/>
                  </a:lnTo>
                  <a:lnTo>
                    <a:pt x="247" y="4358"/>
                  </a:lnTo>
                  <a:lnTo>
                    <a:pt x="256" y="4298"/>
                  </a:lnTo>
                  <a:lnTo>
                    <a:pt x="266" y="4237"/>
                  </a:lnTo>
                  <a:lnTo>
                    <a:pt x="277" y="4177"/>
                  </a:lnTo>
                  <a:lnTo>
                    <a:pt x="289" y="4116"/>
                  </a:lnTo>
                  <a:lnTo>
                    <a:pt x="303" y="4056"/>
                  </a:lnTo>
                  <a:lnTo>
                    <a:pt x="316" y="3997"/>
                  </a:lnTo>
                  <a:lnTo>
                    <a:pt x="329" y="3938"/>
                  </a:lnTo>
                  <a:lnTo>
                    <a:pt x="344" y="3879"/>
                  </a:lnTo>
                  <a:lnTo>
                    <a:pt x="360" y="3820"/>
                  </a:lnTo>
                  <a:lnTo>
                    <a:pt x="376" y="3762"/>
                  </a:lnTo>
                  <a:lnTo>
                    <a:pt x="393" y="3704"/>
                  </a:lnTo>
                  <a:lnTo>
                    <a:pt x="411" y="3646"/>
                  </a:lnTo>
                  <a:lnTo>
                    <a:pt x="429" y="3589"/>
                  </a:lnTo>
                  <a:lnTo>
                    <a:pt x="448" y="3532"/>
                  </a:lnTo>
                  <a:lnTo>
                    <a:pt x="468" y="3475"/>
                  </a:lnTo>
                  <a:lnTo>
                    <a:pt x="488" y="3418"/>
                  </a:lnTo>
                  <a:lnTo>
                    <a:pt x="510" y="3362"/>
                  </a:lnTo>
                  <a:lnTo>
                    <a:pt x="531" y="3306"/>
                  </a:lnTo>
                  <a:lnTo>
                    <a:pt x="553" y="3251"/>
                  </a:lnTo>
                  <a:lnTo>
                    <a:pt x="577" y="3195"/>
                  </a:lnTo>
                  <a:lnTo>
                    <a:pt x="600" y="3140"/>
                  </a:lnTo>
                  <a:lnTo>
                    <a:pt x="625" y="3086"/>
                  </a:lnTo>
                  <a:lnTo>
                    <a:pt x="649" y="3032"/>
                  </a:lnTo>
                  <a:lnTo>
                    <a:pt x="676" y="2978"/>
                  </a:lnTo>
                  <a:lnTo>
                    <a:pt x="702" y="2924"/>
                  </a:lnTo>
                  <a:lnTo>
                    <a:pt x="729" y="2871"/>
                  </a:lnTo>
                  <a:lnTo>
                    <a:pt x="756" y="2818"/>
                  </a:lnTo>
                  <a:lnTo>
                    <a:pt x="784" y="2766"/>
                  </a:lnTo>
                  <a:lnTo>
                    <a:pt x="813" y="2714"/>
                  </a:lnTo>
                  <a:lnTo>
                    <a:pt x="842" y="2662"/>
                  </a:lnTo>
                  <a:lnTo>
                    <a:pt x="872" y="2611"/>
                  </a:lnTo>
                  <a:lnTo>
                    <a:pt x="903" y="2560"/>
                  </a:lnTo>
                  <a:lnTo>
                    <a:pt x="934" y="2509"/>
                  </a:lnTo>
                  <a:lnTo>
                    <a:pt x="966" y="2459"/>
                  </a:lnTo>
                  <a:lnTo>
                    <a:pt x="998" y="2409"/>
                  </a:lnTo>
                  <a:lnTo>
                    <a:pt x="1031" y="2360"/>
                  </a:lnTo>
                  <a:lnTo>
                    <a:pt x="1065" y="2311"/>
                  </a:lnTo>
                  <a:lnTo>
                    <a:pt x="1099" y="2262"/>
                  </a:lnTo>
                  <a:lnTo>
                    <a:pt x="1133" y="2215"/>
                  </a:lnTo>
                  <a:lnTo>
                    <a:pt x="1168" y="2168"/>
                  </a:lnTo>
                  <a:lnTo>
                    <a:pt x="1205" y="2120"/>
                  </a:lnTo>
                  <a:lnTo>
                    <a:pt x="1240" y="2073"/>
                  </a:lnTo>
                  <a:lnTo>
                    <a:pt x="1277" y="2027"/>
                  </a:lnTo>
                  <a:lnTo>
                    <a:pt x="1315" y="1981"/>
                  </a:lnTo>
                  <a:lnTo>
                    <a:pt x="1352" y="1936"/>
                  </a:lnTo>
                  <a:lnTo>
                    <a:pt x="1391" y="1891"/>
                  </a:lnTo>
                  <a:lnTo>
                    <a:pt x="1430" y="1847"/>
                  </a:lnTo>
                  <a:lnTo>
                    <a:pt x="1469" y="1803"/>
                  </a:lnTo>
                  <a:lnTo>
                    <a:pt x="1509" y="1759"/>
                  </a:lnTo>
                  <a:lnTo>
                    <a:pt x="1550" y="1716"/>
                  </a:lnTo>
                  <a:lnTo>
                    <a:pt x="1591" y="1674"/>
                  </a:lnTo>
                  <a:lnTo>
                    <a:pt x="1633" y="1632"/>
                  </a:lnTo>
                  <a:lnTo>
                    <a:pt x="1674" y="1590"/>
                  </a:lnTo>
                  <a:lnTo>
                    <a:pt x="1717" y="1549"/>
                  </a:lnTo>
                  <a:lnTo>
                    <a:pt x="1760" y="1509"/>
                  </a:lnTo>
                  <a:lnTo>
                    <a:pt x="1804" y="1469"/>
                  </a:lnTo>
                  <a:lnTo>
                    <a:pt x="1848" y="1429"/>
                  </a:lnTo>
                  <a:lnTo>
                    <a:pt x="1891" y="1390"/>
                  </a:lnTo>
                  <a:lnTo>
                    <a:pt x="1936" y="1352"/>
                  </a:lnTo>
                  <a:lnTo>
                    <a:pt x="1982" y="1314"/>
                  </a:lnTo>
                  <a:lnTo>
                    <a:pt x="2028" y="1276"/>
                  </a:lnTo>
                  <a:lnTo>
                    <a:pt x="2074" y="1240"/>
                  </a:lnTo>
                  <a:lnTo>
                    <a:pt x="2121" y="1204"/>
                  </a:lnTo>
                  <a:lnTo>
                    <a:pt x="2168" y="1167"/>
                  </a:lnTo>
                  <a:lnTo>
                    <a:pt x="2215" y="1133"/>
                  </a:lnTo>
                  <a:lnTo>
                    <a:pt x="2263" y="1098"/>
                  </a:lnTo>
                  <a:lnTo>
                    <a:pt x="2312" y="1065"/>
                  </a:lnTo>
                  <a:lnTo>
                    <a:pt x="2361" y="1031"/>
                  </a:lnTo>
                  <a:lnTo>
                    <a:pt x="2410" y="997"/>
                  </a:lnTo>
                  <a:lnTo>
                    <a:pt x="2460" y="966"/>
                  </a:lnTo>
                  <a:lnTo>
                    <a:pt x="2510" y="934"/>
                  </a:lnTo>
                  <a:lnTo>
                    <a:pt x="2561" y="903"/>
                  </a:lnTo>
                  <a:lnTo>
                    <a:pt x="2611" y="872"/>
                  </a:lnTo>
                  <a:lnTo>
                    <a:pt x="2662" y="842"/>
                  </a:lnTo>
                  <a:lnTo>
                    <a:pt x="2714" y="813"/>
                  </a:lnTo>
                  <a:lnTo>
                    <a:pt x="2766" y="783"/>
                  </a:lnTo>
                  <a:lnTo>
                    <a:pt x="2819" y="756"/>
                  </a:lnTo>
                  <a:lnTo>
                    <a:pt x="2872" y="728"/>
                  </a:lnTo>
                  <a:lnTo>
                    <a:pt x="2925" y="702"/>
                  </a:lnTo>
                  <a:lnTo>
                    <a:pt x="2979" y="675"/>
                  </a:lnTo>
                  <a:lnTo>
                    <a:pt x="3032" y="650"/>
                  </a:lnTo>
                  <a:lnTo>
                    <a:pt x="3087" y="624"/>
                  </a:lnTo>
                  <a:lnTo>
                    <a:pt x="3141" y="600"/>
                  </a:lnTo>
                  <a:lnTo>
                    <a:pt x="3196" y="577"/>
                  </a:lnTo>
                  <a:lnTo>
                    <a:pt x="3251" y="553"/>
                  </a:lnTo>
                  <a:lnTo>
                    <a:pt x="3307" y="531"/>
                  </a:lnTo>
                  <a:lnTo>
                    <a:pt x="3363" y="509"/>
                  </a:lnTo>
                  <a:lnTo>
                    <a:pt x="3419" y="488"/>
                  </a:lnTo>
                  <a:lnTo>
                    <a:pt x="3476" y="468"/>
                  </a:lnTo>
                  <a:lnTo>
                    <a:pt x="3532" y="448"/>
                  </a:lnTo>
                  <a:lnTo>
                    <a:pt x="3590" y="429"/>
                  </a:lnTo>
                  <a:lnTo>
                    <a:pt x="3647" y="411"/>
                  </a:lnTo>
                  <a:lnTo>
                    <a:pt x="3705" y="393"/>
                  </a:lnTo>
                  <a:lnTo>
                    <a:pt x="3763" y="376"/>
                  </a:lnTo>
                  <a:lnTo>
                    <a:pt x="3821" y="361"/>
                  </a:lnTo>
                  <a:lnTo>
                    <a:pt x="3881" y="344"/>
                  </a:lnTo>
                  <a:lnTo>
                    <a:pt x="3939" y="329"/>
                  </a:lnTo>
                  <a:lnTo>
                    <a:pt x="3999" y="316"/>
                  </a:lnTo>
                  <a:lnTo>
                    <a:pt x="4058" y="303"/>
                  </a:lnTo>
                  <a:lnTo>
                    <a:pt x="4118" y="289"/>
                  </a:lnTo>
                  <a:lnTo>
                    <a:pt x="4178" y="277"/>
                  </a:lnTo>
                  <a:lnTo>
                    <a:pt x="4238" y="266"/>
                  </a:lnTo>
                  <a:lnTo>
                    <a:pt x="4298" y="256"/>
                  </a:lnTo>
                  <a:lnTo>
                    <a:pt x="4360" y="247"/>
                  </a:lnTo>
                  <a:lnTo>
                    <a:pt x="4421" y="237"/>
                  </a:lnTo>
                  <a:lnTo>
                    <a:pt x="4482" y="228"/>
                  </a:lnTo>
                  <a:lnTo>
                    <a:pt x="4543" y="221"/>
                  </a:lnTo>
                  <a:lnTo>
                    <a:pt x="4605" y="215"/>
                  </a:lnTo>
                  <a:lnTo>
                    <a:pt x="4667" y="209"/>
                  </a:lnTo>
                  <a:lnTo>
                    <a:pt x="4729" y="204"/>
                  </a:lnTo>
                  <a:lnTo>
                    <a:pt x="4792" y="200"/>
                  </a:lnTo>
                  <a:lnTo>
                    <a:pt x="4855" y="196"/>
                  </a:lnTo>
                  <a:lnTo>
                    <a:pt x="4917" y="193"/>
                  </a:lnTo>
                  <a:lnTo>
                    <a:pt x="4980" y="190"/>
                  </a:lnTo>
                  <a:lnTo>
                    <a:pt x="5043" y="189"/>
                  </a:lnTo>
                  <a:lnTo>
                    <a:pt x="5107" y="189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9" name="Freeform 231"/>
            <p:cNvSpPr>
              <a:spLocks/>
            </p:cNvSpPr>
            <p:nvPr/>
          </p:nvSpPr>
          <p:spPr bwMode="auto">
            <a:xfrm rot="15757115" flipH="1">
              <a:off x="4022" y="2062"/>
              <a:ext cx="213" cy="211"/>
            </a:xfrm>
            <a:custGeom>
              <a:avLst/>
              <a:gdLst>
                <a:gd name="T0" fmla="*/ 4237 w 4241"/>
                <a:gd name="T1" fmla="*/ 4076 h 4240"/>
                <a:gd name="T2" fmla="*/ 4218 w 4241"/>
                <a:gd name="T3" fmla="*/ 3807 h 4240"/>
                <a:gd name="T4" fmla="*/ 4183 w 4241"/>
                <a:gd name="T5" fmla="*/ 3543 h 4240"/>
                <a:gd name="T6" fmla="*/ 4132 w 4241"/>
                <a:gd name="T7" fmla="*/ 3284 h 4240"/>
                <a:gd name="T8" fmla="*/ 4065 w 4241"/>
                <a:gd name="T9" fmla="*/ 3030 h 4240"/>
                <a:gd name="T10" fmla="*/ 3982 w 4241"/>
                <a:gd name="T11" fmla="*/ 2784 h 4240"/>
                <a:gd name="T12" fmla="*/ 3886 w 4241"/>
                <a:gd name="T13" fmla="*/ 2544 h 4240"/>
                <a:gd name="T14" fmla="*/ 3775 w 4241"/>
                <a:gd name="T15" fmla="*/ 2312 h 4240"/>
                <a:gd name="T16" fmla="*/ 3652 w 4241"/>
                <a:gd name="T17" fmla="*/ 2088 h 4240"/>
                <a:gd name="T18" fmla="*/ 3514 w 4241"/>
                <a:gd name="T19" fmla="*/ 1872 h 4240"/>
                <a:gd name="T20" fmla="*/ 3365 w 4241"/>
                <a:gd name="T21" fmla="*/ 1665 h 4240"/>
                <a:gd name="T22" fmla="*/ 3204 w 4241"/>
                <a:gd name="T23" fmla="*/ 1468 h 4240"/>
                <a:gd name="T24" fmla="*/ 3032 w 4241"/>
                <a:gd name="T25" fmla="*/ 1280 h 4240"/>
                <a:gd name="T26" fmla="*/ 2849 w 4241"/>
                <a:gd name="T27" fmla="*/ 1103 h 4240"/>
                <a:gd name="T28" fmla="*/ 2655 w 4241"/>
                <a:gd name="T29" fmla="*/ 938 h 4240"/>
                <a:gd name="T30" fmla="*/ 2452 w 4241"/>
                <a:gd name="T31" fmla="*/ 784 h 4240"/>
                <a:gd name="T32" fmla="*/ 2239 w 4241"/>
                <a:gd name="T33" fmla="*/ 642 h 4240"/>
                <a:gd name="T34" fmla="*/ 2018 w 4241"/>
                <a:gd name="T35" fmla="*/ 513 h 4240"/>
                <a:gd name="T36" fmla="*/ 1789 w 4241"/>
                <a:gd name="T37" fmla="*/ 397 h 4240"/>
                <a:gd name="T38" fmla="*/ 1553 w 4241"/>
                <a:gd name="T39" fmla="*/ 295 h 4240"/>
                <a:gd name="T40" fmla="*/ 1308 w 4241"/>
                <a:gd name="T41" fmla="*/ 207 h 4240"/>
                <a:gd name="T42" fmla="*/ 1057 w 4241"/>
                <a:gd name="T43" fmla="*/ 134 h 4240"/>
                <a:gd name="T44" fmla="*/ 801 w 4241"/>
                <a:gd name="T45" fmla="*/ 76 h 4240"/>
                <a:gd name="T46" fmla="*/ 539 w 4241"/>
                <a:gd name="T47" fmla="*/ 34 h 4240"/>
                <a:gd name="T48" fmla="*/ 272 w 4241"/>
                <a:gd name="T49" fmla="*/ 9 h 4240"/>
                <a:gd name="T50" fmla="*/ 0 w 4241"/>
                <a:gd name="T51" fmla="*/ 0 h 4240"/>
                <a:gd name="T52" fmla="*/ 207 w 4241"/>
                <a:gd name="T53" fmla="*/ 194 h 4240"/>
                <a:gd name="T54" fmla="*/ 464 w 4241"/>
                <a:gd name="T55" fmla="*/ 216 h 4240"/>
                <a:gd name="T56" fmla="*/ 716 w 4241"/>
                <a:gd name="T57" fmla="*/ 252 h 4240"/>
                <a:gd name="T58" fmla="*/ 962 w 4241"/>
                <a:gd name="T59" fmla="*/ 304 h 4240"/>
                <a:gd name="T60" fmla="*/ 1202 w 4241"/>
                <a:gd name="T61" fmla="*/ 372 h 4240"/>
                <a:gd name="T62" fmla="*/ 1436 w 4241"/>
                <a:gd name="T63" fmla="*/ 453 h 4240"/>
                <a:gd name="T64" fmla="*/ 1665 w 4241"/>
                <a:gd name="T65" fmla="*/ 548 h 4240"/>
                <a:gd name="T66" fmla="*/ 1885 w 4241"/>
                <a:gd name="T67" fmla="*/ 656 h 4240"/>
                <a:gd name="T68" fmla="*/ 2098 w 4241"/>
                <a:gd name="T69" fmla="*/ 777 h 4240"/>
                <a:gd name="T70" fmla="*/ 2303 w 4241"/>
                <a:gd name="T71" fmla="*/ 910 h 4240"/>
                <a:gd name="T72" fmla="*/ 2498 w 4241"/>
                <a:gd name="T73" fmla="*/ 1055 h 4240"/>
                <a:gd name="T74" fmla="*/ 2686 w 4241"/>
                <a:gd name="T75" fmla="*/ 1211 h 4240"/>
                <a:gd name="T76" fmla="*/ 2862 w 4241"/>
                <a:gd name="T77" fmla="*/ 1378 h 4240"/>
                <a:gd name="T78" fmla="*/ 3029 w 4241"/>
                <a:gd name="T79" fmla="*/ 1554 h 4240"/>
                <a:gd name="T80" fmla="*/ 3185 w 4241"/>
                <a:gd name="T81" fmla="*/ 1742 h 4240"/>
                <a:gd name="T82" fmla="*/ 3330 w 4241"/>
                <a:gd name="T83" fmla="*/ 1937 h 4240"/>
                <a:gd name="T84" fmla="*/ 3463 w 4241"/>
                <a:gd name="T85" fmla="*/ 2142 h 4240"/>
                <a:gd name="T86" fmla="*/ 3585 w 4241"/>
                <a:gd name="T87" fmla="*/ 2355 h 4240"/>
                <a:gd name="T88" fmla="*/ 3693 w 4241"/>
                <a:gd name="T89" fmla="*/ 2575 h 4240"/>
                <a:gd name="T90" fmla="*/ 3787 w 4241"/>
                <a:gd name="T91" fmla="*/ 2803 h 4240"/>
                <a:gd name="T92" fmla="*/ 3869 w 4241"/>
                <a:gd name="T93" fmla="*/ 3038 h 4240"/>
                <a:gd name="T94" fmla="*/ 3936 w 4241"/>
                <a:gd name="T95" fmla="*/ 3277 h 4240"/>
                <a:gd name="T96" fmla="*/ 3988 w 4241"/>
                <a:gd name="T97" fmla="*/ 3523 h 4240"/>
                <a:gd name="T98" fmla="*/ 4025 w 4241"/>
                <a:gd name="T99" fmla="*/ 3775 h 4240"/>
                <a:gd name="T100" fmla="*/ 4046 w 4241"/>
                <a:gd name="T101" fmla="*/ 4031 h 4240"/>
                <a:gd name="T102" fmla="*/ 4051 w 4241"/>
                <a:gd name="T103" fmla="*/ 4240 h 42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41" h="4240">
                  <a:moveTo>
                    <a:pt x="4241" y="4240"/>
                  </a:moveTo>
                  <a:lnTo>
                    <a:pt x="4241" y="4240"/>
                  </a:lnTo>
                  <a:lnTo>
                    <a:pt x="4240" y="4185"/>
                  </a:lnTo>
                  <a:lnTo>
                    <a:pt x="4239" y="4131"/>
                  </a:lnTo>
                  <a:lnTo>
                    <a:pt x="4237" y="4076"/>
                  </a:lnTo>
                  <a:lnTo>
                    <a:pt x="4235" y="4022"/>
                  </a:lnTo>
                  <a:lnTo>
                    <a:pt x="4232" y="3968"/>
                  </a:lnTo>
                  <a:lnTo>
                    <a:pt x="4229" y="3914"/>
                  </a:lnTo>
                  <a:lnTo>
                    <a:pt x="4224" y="3861"/>
                  </a:lnTo>
                  <a:lnTo>
                    <a:pt x="4218" y="3807"/>
                  </a:lnTo>
                  <a:lnTo>
                    <a:pt x="4212" y="3754"/>
                  </a:lnTo>
                  <a:lnTo>
                    <a:pt x="4206" y="3701"/>
                  </a:lnTo>
                  <a:lnTo>
                    <a:pt x="4199" y="3648"/>
                  </a:lnTo>
                  <a:lnTo>
                    <a:pt x="4192" y="3596"/>
                  </a:lnTo>
                  <a:lnTo>
                    <a:pt x="4183" y="3543"/>
                  </a:lnTo>
                  <a:lnTo>
                    <a:pt x="4175" y="3491"/>
                  </a:lnTo>
                  <a:lnTo>
                    <a:pt x="4164" y="3439"/>
                  </a:lnTo>
                  <a:lnTo>
                    <a:pt x="4154" y="3387"/>
                  </a:lnTo>
                  <a:lnTo>
                    <a:pt x="4143" y="3335"/>
                  </a:lnTo>
                  <a:lnTo>
                    <a:pt x="4132" y="3284"/>
                  </a:lnTo>
                  <a:lnTo>
                    <a:pt x="4120" y="3233"/>
                  </a:lnTo>
                  <a:lnTo>
                    <a:pt x="4106" y="3182"/>
                  </a:lnTo>
                  <a:lnTo>
                    <a:pt x="4093" y="3131"/>
                  </a:lnTo>
                  <a:lnTo>
                    <a:pt x="4079" y="3081"/>
                  </a:lnTo>
                  <a:lnTo>
                    <a:pt x="4065" y="3030"/>
                  </a:lnTo>
                  <a:lnTo>
                    <a:pt x="4049" y="2980"/>
                  </a:lnTo>
                  <a:lnTo>
                    <a:pt x="4033" y="2932"/>
                  </a:lnTo>
                  <a:lnTo>
                    <a:pt x="4017" y="2882"/>
                  </a:lnTo>
                  <a:lnTo>
                    <a:pt x="4000" y="2833"/>
                  </a:lnTo>
                  <a:lnTo>
                    <a:pt x="3982" y="2784"/>
                  </a:lnTo>
                  <a:lnTo>
                    <a:pt x="3965" y="2736"/>
                  </a:lnTo>
                  <a:lnTo>
                    <a:pt x="3945" y="2687"/>
                  </a:lnTo>
                  <a:lnTo>
                    <a:pt x="3926" y="2639"/>
                  </a:lnTo>
                  <a:lnTo>
                    <a:pt x="3907" y="2592"/>
                  </a:lnTo>
                  <a:lnTo>
                    <a:pt x="3886" y="2544"/>
                  </a:lnTo>
                  <a:lnTo>
                    <a:pt x="3865" y="2498"/>
                  </a:lnTo>
                  <a:lnTo>
                    <a:pt x="3843" y="2451"/>
                  </a:lnTo>
                  <a:lnTo>
                    <a:pt x="3821" y="2404"/>
                  </a:lnTo>
                  <a:lnTo>
                    <a:pt x="3799" y="2358"/>
                  </a:lnTo>
                  <a:lnTo>
                    <a:pt x="3775" y="2312"/>
                  </a:lnTo>
                  <a:lnTo>
                    <a:pt x="3752" y="2266"/>
                  </a:lnTo>
                  <a:lnTo>
                    <a:pt x="3727" y="2222"/>
                  </a:lnTo>
                  <a:lnTo>
                    <a:pt x="3703" y="2177"/>
                  </a:lnTo>
                  <a:lnTo>
                    <a:pt x="3677" y="2132"/>
                  </a:lnTo>
                  <a:lnTo>
                    <a:pt x="3652" y="2088"/>
                  </a:lnTo>
                  <a:lnTo>
                    <a:pt x="3625" y="2043"/>
                  </a:lnTo>
                  <a:lnTo>
                    <a:pt x="3598" y="2001"/>
                  </a:lnTo>
                  <a:lnTo>
                    <a:pt x="3570" y="1957"/>
                  </a:lnTo>
                  <a:lnTo>
                    <a:pt x="3543" y="1914"/>
                  </a:lnTo>
                  <a:lnTo>
                    <a:pt x="3514" y="1872"/>
                  </a:lnTo>
                  <a:lnTo>
                    <a:pt x="3486" y="1829"/>
                  </a:lnTo>
                  <a:lnTo>
                    <a:pt x="3456" y="1788"/>
                  </a:lnTo>
                  <a:lnTo>
                    <a:pt x="3427" y="1747"/>
                  </a:lnTo>
                  <a:lnTo>
                    <a:pt x="3396" y="1705"/>
                  </a:lnTo>
                  <a:lnTo>
                    <a:pt x="3365" y="1665"/>
                  </a:lnTo>
                  <a:lnTo>
                    <a:pt x="3334" y="1625"/>
                  </a:lnTo>
                  <a:lnTo>
                    <a:pt x="3302" y="1585"/>
                  </a:lnTo>
                  <a:lnTo>
                    <a:pt x="3270" y="1545"/>
                  </a:lnTo>
                  <a:lnTo>
                    <a:pt x="3237" y="1506"/>
                  </a:lnTo>
                  <a:lnTo>
                    <a:pt x="3204" y="1468"/>
                  </a:lnTo>
                  <a:lnTo>
                    <a:pt x="3171" y="1429"/>
                  </a:lnTo>
                  <a:lnTo>
                    <a:pt x="3136" y="1391"/>
                  </a:lnTo>
                  <a:lnTo>
                    <a:pt x="3103" y="1354"/>
                  </a:lnTo>
                  <a:lnTo>
                    <a:pt x="3067" y="1317"/>
                  </a:lnTo>
                  <a:lnTo>
                    <a:pt x="3032" y="1280"/>
                  </a:lnTo>
                  <a:lnTo>
                    <a:pt x="2997" y="1244"/>
                  </a:lnTo>
                  <a:lnTo>
                    <a:pt x="2960" y="1208"/>
                  </a:lnTo>
                  <a:lnTo>
                    <a:pt x="2923" y="1173"/>
                  </a:lnTo>
                  <a:lnTo>
                    <a:pt x="2887" y="1138"/>
                  </a:lnTo>
                  <a:lnTo>
                    <a:pt x="2849" y="1103"/>
                  </a:lnTo>
                  <a:lnTo>
                    <a:pt x="2810" y="1069"/>
                  </a:lnTo>
                  <a:lnTo>
                    <a:pt x="2772" y="1036"/>
                  </a:lnTo>
                  <a:lnTo>
                    <a:pt x="2734" y="1003"/>
                  </a:lnTo>
                  <a:lnTo>
                    <a:pt x="2695" y="971"/>
                  </a:lnTo>
                  <a:lnTo>
                    <a:pt x="2655" y="938"/>
                  </a:lnTo>
                  <a:lnTo>
                    <a:pt x="2615" y="906"/>
                  </a:lnTo>
                  <a:lnTo>
                    <a:pt x="2575" y="875"/>
                  </a:lnTo>
                  <a:lnTo>
                    <a:pt x="2535" y="844"/>
                  </a:lnTo>
                  <a:lnTo>
                    <a:pt x="2493" y="814"/>
                  </a:lnTo>
                  <a:lnTo>
                    <a:pt x="2452" y="784"/>
                  </a:lnTo>
                  <a:lnTo>
                    <a:pt x="2411" y="755"/>
                  </a:lnTo>
                  <a:lnTo>
                    <a:pt x="2368" y="725"/>
                  </a:lnTo>
                  <a:lnTo>
                    <a:pt x="2325" y="698"/>
                  </a:lnTo>
                  <a:lnTo>
                    <a:pt x="2283" y="669"/>
                  </a:lnTo>
                  <a:lnTo>
                    <a:pt x="2239" y="642"/>
                  </a:lnTo>
                  <a:lnTo>
                    <a:pt x="2197" y="615"/>
                  </a:lnTo>
                  <a:lnTo>
                    <a:pt x="2152" y="589"/>
                  </a:lnTo>
                  <a:lnTo>
                    <a:pt x="2108" y="563"/>
                  </a:lnTo>
                  <a:lnTo>
                    <a:pt x="2063" y="538"/>
                  </a:lnTo>
                  <a:lnTo>
                    <a:pt x="2018" y="513"/>
                  </a:lnTo>
                  <a:lnTo>
                    <a:pt x="1973" y="489"/>
                  </a:lnTo>
                  <a:lnTo>
                    <a:pt x="1928" y="465"/>
                  </a:lnTo>
                  <a:lnTo>
                    <a:pt x="1882" y="442"/>
                  </a:lnTo>
                  <a:lnTo>
                    <a:pt x="1836" y="420"/>
                  </a:lnTo>
                  <a:lnTo>
                    <a:pt x="1789" y="397"/>
                  </a:lnTo>
                  <a:lnTo>
                    <a:pt x="1742" y="376"/>
                  </a:lnTo>
                  <a:lnTo>
                    <a:pt x="1695" y="354"/>
                  </a:lnTo>
                  <a:lnTo>
                    <a:pt x="1647" y="334"/>
                  </a:lnTo>
                  <a:lnTo>
                    <a:pt x="1600" y="315"/>
                  </a:lnTo>
                  <a:lnTo>
                    <a:pt x="1553" y="295"/>
                  </a:lnTo>
                  <a:lnTo>
                    <a:pt x="1504" y="276"/>
                  </a:lnTo>
                  <a:lnTo>
                    <a:pt x="1456" y="258"/>
                  </a:lnTo>
                  <a:lnTo>
                    <a:pt x="1407" y="240"/>
                  </a:lnTo>
                  <a:lnTo>
                    <a:pt x="1358" y="224"/>
                  </a:lnTo>
                  <a:lnTo>
                    <a:pt x="1308" y="207"/>
                  </a:lnTo>
                  <a:lnTo>
                    <a:pt x="1259" y="191"/>
                  </a:lnTo>
                  <a:lnTo>
                    <a:pt x="1209" y="176"/>
                  </a:lnTo>
                  <a:lnTo>
                    <a:pt x="1158" y="161"/>
                  </a:lnTo>
                  <a:lnTo>
                    <a:pt x="1108" y="148"/>
                  </a:lnTo>
                  <a:lnTo>
                    <a:pt x="1057" y="134"/>
                  </a:lnTo>
                  <a:lnTo>
                    <a:pt x="1006" y="121"/>
                  </a:lnTo>
                  <a:lnTo>
                    <a:pt x="955" y="109"/>
                  </a:lnTo>
                  <a:lnTo>
                    <a:pt x="904" y="98"/>
                  </a:lnTo>
                  <a:lnTo>
                    <a:pt x="852" y="86"/>
                  </a:lnTo>
                  <a:lnTo>
                    <a:pt x="801" y="76"/>
                  </a:lnTo>
                  <a:lnTo>
                    <a:pt x="749" y="66"/>
                  </a:lnTo>
                  <a:lnTo>
                    <a:pt x="697" y="58"/>
                  </a:lnTo>
                  <a:lnTo>
                    <a:pt x="644" y="49"/>
                  </a:lnTo>
                  <a:lnTo>
                    <a:pt x="592" y="42"/>
                  </a:lnTo>
                  <a:lnTo>
                    <a:pt x="539" y="34"/>
                  </a:lnTo>
                  <a:lnTo>
                    <a:pt x="486" y="27"/>
                  </a:lnTo>
                  <a:lnTo>
                    <a:pt x="433" y="22"/>
                  </a:lnTo>
                  <a:lnTo>
                    <a:pt x="379" y="17"/>
                  </a:lnTo>
                  <a:lnTo>
                    <a:pt x="325" y="12"/>
                  </a:lnTo>
                  <a:lnTo>
                    <a:pt x="272" y="9"/>
                  </a:lnTo>
                  <a:lnTo>
                    <a:pt x="218" y="6"/>
                  </a:lnTo>
                  <a:lnTo>
                    <a:pt x="163" y="3"/>
                  </a:lnTo>
                  <a:lnTo>
                    <a:pt x="109" y="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53" y="189"/>
                  </a:lnTo>
                  <a:lnTo>
                    <a:pt x="104" y="190"/>
                  </a:lnTo>
                  <a:lnTo>
                    <a:pt x="156" y="192"/>
                  </a:lnTo>
                  <a:lnTo>
                    <a:pt x="207" y="194"/>
                  </a:lnTo>
                  <a:lnTo>
                    <a:pt x="259" y="197"/>
                  </a:lnTo>
                  <a:lnTo>
                    <a:pt x="311" y="201"/>
                  </a:lnTo>
                  <a:lnTo>
                    <a:pt x="362" y="206"/>
                  </a:lnTo>
                  <a:lnTo>
                    <a:pt x="413" y="210"/>
                  </a:lnTo>
                  <a:lnTo>
                    <a:pt x="464" y="216"/>
                  </a:lnTo>
                  <a:lnTo>
                    <a:pt x="515" y="222"/>
                  </a:lnTo>
                  <a:lnTo>
                    <a:pt x="565" y="228"/>
                  </a:lnTo>
                  <a:lnTo>
                    <a:pt x="616" y="236"/>
                  </a:lnTo>
                  <a:lnTo>
                    <a:pt x="666" y="244"/>
                  </a:lnTo>
                  <a:lnTo>
                    <a:pt x="716" y="252"/>
                  </a:lnTo>
                  <a:lnTo>
                    <a:pt x="765" y="262"/>
                  </a:lnTo>
                  <a:lnTo>
                    <a:pt x="815" y="272"/>
                  </a:lnTo>
                  <a:lnTo>
                    <a:pt x="864" y="282"/>
                  </a:lnTo>
                  <a:lnTo>
                    <a:pt x="914" y="293"/>
                  </a:lnTo>
                  <a:lnTo>
                    <a:pt x="962" y="304"/>
                  </a:lnTo>
                  <a:lnTo>
                    <a:pt x="1010" y="317"/>
                  </a:lnTo>
                  <a:lnTo>
                    <a:pt x="1058" y="330"/>
                  </a:lnTo>
                  <a:lnTo>
                    <a:pt x="1107" y="343"/>
                  </a:lnTo>
                  <a:lnTo>
                    <a:pt x="1155" y="357"/>
                  </a:lnTo>
                  <a:lnTo>
                    <a:pt x="1202" y="372"/>
                  </a:lnTo>
                  <a:lnTo>
                    <a:pt x="1250" y="387"/>
                  </a:lnTo>
                  <a:lnTo>
                    <a:pt x="1297" y="402"/>
                  </a:lnTo>
                  <a:lnTo>
                    <a:pt x="1344" y="419"/>
                  </a:lnTo>
                  <a:lnTo>
                    <a:pt x="1391" y="436"/>
                  </a:lnTo>
                  <a:lnTo>
                    <a:pt x="1436" y="453"/>
                  </a:lnTo>
                  <a:lnTo>
                    <a:pt x="1483" y="470"/>
                  </a:lnTo>
                  <a:lnTo>
                    <a:pt x="1528" y="489"/>
                  </a:lnTo>
                  <a:lnTo>
                    <a:pt x="1574" y="508"/>
                  </a:lnTo>
                  <a:lnTo>
                    <a:pt x="1620" y="528"/>
                  </a:lnTo>
                  <a:lnTo>
                    <a:pt x="1665" y="548"/>
                  </a:lnTo>
                  <a:lnTo>
                    <a:pt x="1710" y="568"/>
                  </a:lnTo>
                  <a:lnTo>
                    <a:pt x="1753" y="590"/>
                  </a:lnTo>
                  <a:lnTo>
                    <a:pt x="1797" y="611"/>
                  </a:lnTo>
                  <a:lnTo>
                    <a:pt x="1842" y="633"/>
                  </a:lnTo>
                  <a:lnTo>
                    <a:pt x="1885" y="656"/>
                  </a:lnTo>
                  <a:lnTo>
                    <a:pt x="1929" y="679"/>
                  </a:lnTo>
                  <a:lnTo>
                    <a:pt x="1971" y="703"/>
                  </a:lnTo>
                  <a:lnTo>
                    <a:pt x="2014" y="727"/>
                  </a:lnTo>
                  <a:lnTo>
                    <a:pt x="2056" y="752"/>
                  </a:lnTo>
                  <a:lnTo>
                    <a:pt x="2098" y="777"/>
                  </a:lnTo>
                  <a:lnTo>
                    <a:pt x="2140" y="803"/>
                  </a:lnTo>
                  <a:lnTo>
                    <a:pt x="2180" y="829"/>
                  </a:lnTo>
                  <a:lnTo>
                    <a:pt x="2222" y="856"/>
                  </a:lnTo>
                  <a:lnTo>
                    <a:pt x="2262" y="882"/>
                  </a:lnTo>
                  <a:lnTo>
                    <a:pt x="2303" y="910"/>
                  </a:lnTo>
                  <a:lnTo>
                    <a:pt x="2342" y="938"/>
                  </a:lnTo>
                  <a:lnTo>
                    <a:pt x="2382" y="967"/>
                  </a:lnTo>
                  <a:lnTo>
                    <a:pt x="2421" y="996"/>
                  </a:lnTo>
                  <a:lnTo>
                    <a:pt x="2461" y="1025"/>
                  </a:lnTo>
                  <a:lnTo>
                    <a:pt x="2498" y="1055"/>
                  </a:lnTo>
                  <a:lnTo>
                    <a:pt x="2537" y="1085"/>
                  </a:lnTo>
                  <a:lnTo>
                    <a:pt x="2575" y="1116"/>
                  </a:lnTo>
                  <a:lnTo>
                    <a:pt x="2611" y="1147"/>
                  </a:lnTo>
                  <a:lnTo>
                    <a:pt x="2649" y="1178"/>
                  </a:lnTo>
                  <a:lnTo>
                    <a:pt x="2686" y="1211"/>
                  </a:lnTo>
                  <a:lnTo>
                    <a:pt x="2721" y="1244"/>
                  </a:lnTo>
                  <a:lnTo>
                    <a:pt x="2757" y="1276"/>
                  </a:lnTo>
                  <a:lnTo>
                    <a:pt x="2793" y="1310"/>
                  </a:lnTo>
                  <a:lnTo>
                    <a:pt x="2828" y="1343"/>
                  </a:lnTo>
                  <a:lnTo>
                    <a:pt x="2862" y="1378"/>
                  </a:lnTo>
                  <a:lnTo>
                    <a:pt x="2897" y="1412"/>
                  </a:lnTo>
                  <a:lnTo>
                    <a:pt x="2930" y="1447"/>
                  </a:lnTo>
                  <a:lnTo>
                    <a:pt x="2964" y="1483"/>
                  </a:lnTo>
                  <a:lnTo>
                    <a:pt x="2997" y="1519"/>
                  </a:lnTo>
                  <a:lnTo>
                    <a:pt x="3029" y="1554"/>
                  </a:lnTo>
                  <a:lnTo>
                    <a:pt x="3062" y="1591"/>
                  </a:lnTo>
                  <a:lnTo>
                    <a:pt x="3093" y="1629"/>
                  </a:lnTo>
                  <a:lnTo>
                    <a:pt x="3124" y="1665"/>
                  </a:lnTo>
                  <a:lnTo>
                    <a:pt x="3156" y="1703"/>
                  </a:lnTo>
                  <a:lnTo>
                    <a:pt x="3185" y="1742"/>
                  </a:lnTo>
                  <a:lnTo>
                    <a:pt x="3216" y="1779"/>
                  </a:lnTo>
                  <a:lnTo>
                    <a:pt x="3244" y="1818"/>
                  </a:lnTo>
                  <a:lnTo>
                    <a:pt x="3274" y="1858"/>
                  </a:lnTo>
                  <a:lnTo>
                    <a:pt x="3302" y="1898"/>
                  </a:lnTo>
                  <a:lnTo>
                    <a:pt x="3330" y="1937"/>
                  </a:lnTo>
                  <a:lnTo>
                    <a:pt x="3357" y="1977"/>
                  </a:lnTo>
                  <a:lnTo>
                    <a:pt x="3385" y="2018"/>
                  </a:lnTo>
                  <a:lnTo>
                    <a:pt x="3411" y="2059"/>
                  </a:lnTo>
                  <a:lnTo>
                    <a:pt x="3438" y="2100"/>
                  </a:lnTo>
                  <a:lnTo>
                    <a:pt x="3463" y="2142"/>
                  </a:lnTo>
                  <a:lnTo>
                    <a:pt x="3489" y="2184"/>
                  </a:lnTo>
                  <a:lnTo>
                    <a:pt x="3513" y="2226"/>
                  </a:lnTo>
                  <a:lnTo>
                    <a:pt x="3538" y="2268"/>
                  </a:lnTo>
                  <a:lnTo>
                    <a:pt x="3561" y="2311"/>
                  </a:lnTo>
                  <a:lnTo>
                    <a:pt x="3585" y="2355"/>
                  </a:lnTo>
                  <a:lnTo>
                    <a:pt x="3607" y="2398"/>
                  </a:lnTo>
                  <a:lnTo>
                    <a:pt x="3629" y="2442"/>
                  </a:lnTo>
                  <a:lnTo>
                    <a:pt x="3651" y="2486"/>
                  </a:lnTo>
                  <a:lnTo>
                    <a:pt x="3672" y="2530"/>
                  </a:lnTo>
                  <a:lnTo>
                    <a:pt x="3693" y="2575"/>
                  </a:lnTo>
                  <a:lnTo>
                    <a:pt x="3713" y="2620"/>
                  </a:lnTo>
                  <a:lnTo>
                    <a:pt x="3732" y="2665"/>
                  </a:lnTo>
                  <a:lnTo>
                    <a:pt x="3752" y="2711"/>
                  </a:lnTo>
                  <a:lnTo>
                    <a:pt x="3770" y="2756"/>
                  </a:lnTo>
                  <a:lnTo>
                    <a:pt x="3787" y="2803"/>
                  </a:lnTo>
                  <a:lnTo>
                    <a:pt x="3805" y="2849"/>
                  </a:lnTo>
                  <a:lnTo>
                    <a:pt x="3822" y="2896"/>
                  </a:lnTo>
                  <a:lnTo>
                    <a:pt x="3838" y="2943"/>
                  </a:lnTo>
                  <a:lnTo>
                    <a:pt x="3854" y="2990"/>
                  </a:lnTo>
                  <a:lnTo>
                    <a:pt x="3869" y="3038"/>
                  </a:lnTo>
                  <a:lnTo>
                    <a:pt x="3883" y="3084"/>
                  </a:lnTo>
                  <a:lnTo>
                    <a:pt x="3897" y="3132"/>
                  </a:lnTo>
                  <a:lnTo>
                    <a:pt x="3911" y="3181"/>
                  </a:lnTo>
                  <a:lnTo>
                    <a:pt x="3924" y="3229"/>
                  </a:lnTo>
                  <a:lnTo>
                    <a:pt x="3936" y="3277"/>
                  </a:lnTo>
                  <a:lnTo>
                    <a:pt x="3947" y="3326"/>
                  </a:lnTo>
                  <a:lnTo>
                    <a:pt x="3959" y="3376"/>
                  </a:lnTo>
                  <a:lnTo>
                    <a:pt x="3969" y="3425"/>
                  </a:lnTo>
                  <a:lnTo>
                    <a:pt x="3979" y="3475"/>
                  </a:lnTo>
                  <a:lnTo>
                    <a:pt x="3988" y="3523"/>
                  </a:lnTo>
                  <a:lnTo>
                    <a:pt x="3996" y="3573"/>
                  </a:lnTo>
                  <a:lnTo>
                    <a:pt x="4004" y="3623"/>
                  </a:lnTo>
                  <a:lnTo>
                    <a:pt x="4012" y="3674"/>
                  </a:lnTo>
                  <a:lnTo>
                    <a:pt x="4019" y="3724"/>
                  </a:lnTo>
                  <a:lnTo>
                    <a:pt x="4025" y="3775"/>
                  </a:lnTo>
                  <a:lnTo>
                    <a:pt x="4031" y="3826"/>
                  </a:lnTo>
                  <a:lnTo>
                    <a:pt x="4035" y="3877"/>
                  </a:lnTo>
                  <a:lnTo>
                    <a:pt x="4039" y="3928"/>
                  </a:lnTo>
                  <a:lnTo>
                    <a:pt x="4043" y="3980"/>
                  </a:lnTo>
                  <a:lnTo>
                    <a:pt x="4046" y="4031"/>
                  </a:lnTo>
                  <a:lnTo>
                    <a:pt x="4048" y="4083"/>
                  </a:lnTo>
                  <a:lnTo>
                    <a:pt x="4050" y="4135"/>
                  </a:lnTo>
                  <a:lnTo>
                    <a:pt x="4051" y="4187"/>
                  </a:lnTo>
                  <a:lnTo>
                    <a:pt x="4051" y="4240"/>
                  </a:lnTo>
                  <a:lnTo>
                    <a:pt x="4241" y="424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0" name="Freeform 232"/>
            <p:cNvSpPr>
              <a:spLocks/>
            </p:cNvSpPr>
            <p:nvPr/>
          </p:nvSpPr>
          <p:spPr bwMode="auto">
            <a:xfrm rot="15757115" flipH="1">
              <a:off x="4233" y="2036"/>
              <a:ext cx="213" cy="211"/>
            </a:xfrm>
            <a:custGeom>
              <a:avLst/>
              <a:gdLst>
                <a:gd name="T0" fmla="*/ 163 w 4241"/>
                <a:gd name="T1" fmla="*/ 4235 h 4238"/>
                <a:gd name="T2" fmla="*/ 432 w 4241"/>
                <a:gd name="T3" fmla="*/ 4216 h 4238"/>
                <a:gd name="T4" fmla="*/ 697 w 4241"/>
                <a:gd name="T5" fmla="*/ 4181 h 4238"/>
                <a:gd name="T6" fmla="*/ 955 w 4241"/>
                <a:gd name="T7" fmla="*/ 4129 h 4238"/>
                <a:gd name="T8" fmla="*/ 1209 w 4241"/>
                <a:gd name="T9" fmla="*/ 4062 h 4238"/>
                <a:gd name="T10" fmla="*/ 1456 w 4241"/>
                <a:gd name="T11" fmla="*/ 3980 h 4238"/>
                <a:gd name="T12" fmla="*/ 1695 w 4241"/>
                <a:gd name="T13" fmla="*/ 3884 h 4238"/>
                <a:gd name="T14" fmla="*/ 1928 w 4241"/>
                <a:gd name="T15" fmla="*/ 3773 h 4238"/>
                <a:gd name="T16" fmla="*/ 2152 w 4241"/>
                <a:gd name="T17" fmla="*/ 3649 h 4238"/>
                <a:gd name="T18" fmla="*/ 2368 w 4241"/>
                <a:gd name="T19" fmla="*/ 3513 h 4238"/>
                <a:gd name="T20" fmla="*/ 2575 w 4241"/>
                <a:gd name="T21" fmla="*/ 3363 h 4238"/>
                <a:gd name="T22" fmla="*/ 2772 w 4241"/>
                <a:gd name="T23" fmla="*/ 3202 h 4238"/>
                <a:gd name="T24" fmla="*/ 2960 w 4241"/>
                <a:gd name="T25" fmla="*/ 3030 h 4238"/>
                <a:gd name="T26" fmla="*/ 3136 w 4241"/>
                <a:gd name="T27" fmla="*/ 2847 h 4238"/>
                <a:gd name="T28" fmla="*/ 3302 w 4241"/>
                <a:gd name="T29" fmla="*/ 2653 h 4238"/>
                <a:gd name="T30" fmla="*/ 3456 w 4241"/>
                <a:gd name="T31" fmla="*/ 2450 h 4238"/>
                <a:gd name="T32" fmla="*/ 3598 w 4241"/>
                <a:gd name="T33" fmla="*/ 2238 h 4238"/>
                <a:gd name="T34" fmla="*/ 3727 w 4241"/>
                <a:gd name="T35" fmla="*/ 2018 h 4238"/>
                <a:gd name="T36" fmla="*/ 3843 w 4241"/>
                <a:gd name="T37" fmla="*/ 1787 h 4238"/>
                <a:gd name="T38" fmla="*/ 3945 w 4241"/>
                <a:gd name="T39" fmla="*/ 1551 h 4238"/>
                <a:gd name="T40" fmla="*/ 4033 w 4241"/>
                <a:gd name="T41" fmla="*/ 1307 h 4238"/>
                <a:gd name="T42" fmla="*/ 4106 w 4241"/>
                <a:gd name="T43" fmla="*/ 1057 h 4238"/>
                <a:gd name="T44" fmla="*/ 4164 w 4241"/>
                <a:gd name="T45" fmla="*/ 800 h 4238"/>
                <a:gd name="T46" fmla="*/ 4206 w 4241"/>
                <a:gd name="T47" fmla="*/ 537 h 4238"/>
                <a:gd name="T48" fmla="*/ 4232 w 4241"/>
                <a:gd name="T49" fmla="*/ 271 h 4238"/>
                <a:gd name="T50" fmla="*/ 4241 w 4241"/>
                <a:gd name="T51" fmla="*/ 0 h 4238"/>
                <a:gd name="T52" fmla="*/ 4046 w 4241"/>
                <a:gd name="T53" fmla="*/ 207 h 4238"/>
                <a:gd name="T54" fmla="*/ 4025 w 4241"/>
                <a:gd name="T55" fmla="*/ 463 h 4238"/>
                <a:gd name="T56" fmla="*/ 3988 w 4241"/>
                <a:gd name="T57" fmla="*/ 715 h 4238"/>
                <a:gd name="T58" fmla="*/ 3936 w 4241"/>
                <a:gd name="T59" fmla="*/ 961 h 4238"/>
                <a:gd name="T60" fmla="*/ 3869 w 4241"/>
                <a:gd name="T61" fmla="*/ 1202 h 4238"/>
                <a:gd name="T62" fmla="*/ 3787 w 4241"/>
                <a:gd name="T63" fmla="*/ 1436 h 4238"/>
                <a:gd name="T64" fmla="*/ 3693 w 4241"/>
                <a:gd name="T65" fmla="*/ 1663 h 4238"/>
                <a:gd name="T66" fmla="*/ 3585 w 4241"/>
                <a:gd name="T67" fmla="*/ 1884 h 4238"/>
                <a:gd name="T68" fmla="*/ 3463 w 4241"/>
                <a:gd name="T69" fmla="*/ 2096 h 4238"/>
                <a:gd name="T70" fmla="*/ 3330 w 4241"/>
                <a:gd name="T71" fmla="*/ 2301 h 4238"/>
                <a:gd name="T72" fmla="*/ 3185 w 4241"/>
                <a:gd name="T73" fmla="*/ 2497 h 4238"/>
                <a:gd name="T74" fmla="*/ 3029 w 4241"/>
                <a:gd name="T75" fmla="*/ 2684 h 4238"/>
                <a:gd name="T76" fmla="*/ 2862 w 4241"/>
                <a:gd name="T77" fmla="*/ 2861 h 4238"/>
                <a:gd name="T78" fmla="*/ 2686 w 4241"/>
                <a:gd name="T79" fmla="*/ 3027 h 4238"/>
                <a:gd name="T80" fmla="*/ 2498 w 4241"/>
                <a:gd name="T81" fmla="*/ 3184 h 4238"/>
                <a:gd name="T82" fmla="*/ 2303 w 4241"/>
                <a:gd name="T83" fmla="*/ 3329 h 4238"/>
                <a:gd name="T84" fmla="*/ 2098 w 4241"/>
                <a:gd name="T85" fmla="*/ 3462 h 4238"/>
                <a:gd name="T86" fmla="*/ 1885 w 4241"/>
                <a:gd name="T87" fmla="*/ 3582 h 4238"/>
                <a:gd name="T88" fmla="*/ 1665 w 4241"/>
                <a:gd name="T89" fmla="*/ 3690 h 4238"/>
                <a:gd name="T90" fmla="*/ 1436 w 4241"/>
                <a:gd name="T91" fmla="*/ 3786 h 4238"/>
                <a:gd name="T92" fmla="*/ 1202 w 4241"/>
                <a:gd name="T93" fmla="*/ 3866 h 4238"/>
                <a:gd name="T94" fmla="*/ 962 w 4241"/>
                <a:gd name="T95" fmla="*/ 3934 h 4238"/>
                <a:gd name="T96" fmla="*/ 716 w 4241"/>
                <a:gd name="T97" fmla="*/ 3986 h 4238"/>
                <a:gd name="T98" fmla="*/ 464 w 4241"/>
                <a:gd name="T99" fmla="*/ 4022 h 4238"/>
                <a:gd name="T100" fmla="*/ 207 w 4241"/>
                <a:gd name="T101" fmla="*/ 4044 h 4238"/>
                <a:gd name="T102" fmla="*/ 0 w 4241"/>
                <a:gd name="T103" fmla="*/ 4049 h 42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41" h="4238">
                  <a:moveTo>
                    <a:pt x="0" y="4238"/>
                  </a:moveTo>
                  <a:lnTo>
                    <a:pt x="0" y="4238"/>
                  </a:lnTo>
                  <a:lnTo>
                    <a:pt x="55" y="4238"/>
                  </a:lnTo>
                  <a:lnTo>
                    <a:pt x="109" y="4236"/>
                  </a:lnTo>
                  <a:lnTo>
                    <a:pt x="163" y="4235"/>
                  </a:lnTo>
                  <a:lnTo>
                    <a:pt x="218" y="4232"/>
                  </a:lnTo>
                  <a:lnTo>
                    <a:pt x="272" y="4229"/>
                  </a:lnTo>
                  <a:lnTo>
                    <a:pt x="325" y="4226"/>
                  </a:lnTo>
                  <a:lnTo>
                    <a:pt x="379" y="4222"/>
                  </a:lnTo>
                  <a:lnTo>
                    <a:pt x="432" y="4216"/>
                  </a:lnTo>
                  <a:lnTo>
                    <a:pt x="486" y="4211"/>
                  </a:lnTo>
                  <a:lnTo>
                    <a:pt x="539" y="4204"/>
                  </a:lnTo>
                  <a:lnTo>
                    <a:pt x="592" y="4196"/>
                  </a:lnTo>
                  <a:lnTo>
                    <a:pt x="644" y="4189"/>
                  </a:lnTo>
                  <a:lnTo>
                    <a:pt x="697" y="4181"/>
                  </a:lnTo>
                  <a:lnTo>
                    <a:pt x="749" y="4172"/>
                  </a:lnTo>
                  <a:lnTo>
                    <a:pt x="801" y="4162"/>
                  </a:lnTo>
                  <a:lnTo>
                    <a:pt x="852" y="4152"/>
                  </a:lnTo>
                  <a:lnTo>
                    <a:pt x="904" y="4141"/>
                  </a:lnTo>
                  <a:lnTo>
                    <a:pt x="955" y="4129"/>
                  </a:lnTo>
                  <a:lnTo>
                    <a:pt x="1006" y="4117"/>
                  </a:lnTo>
                  <a:lnTo>
                    <a:pt x="1057" y="4104"/>
                  </a:lnTo>
                  <a:lnTo>
                    <a:pt x="1108" y="4092"/>
                  </a:lnTo>
                  <a:lnTo>
                    <a:pt x="1158" y="4077"/>
                  </a:lnTo>
                  <a:lnTo>
                    <a:pt x="1209" y="4062"/>
                  </a:lnTo>
                  <a:lnTo>
                    <a:pt x="1259" y="4047"/>
                  </a:lnTo>
                  <a:lnTo>
                    <a:pt x="1308" y="4031"/>
                  </a:lnTo>
                  <a:lnTo>
                    <a:pt x="1358" y="4015"/>
                  </a:lnTo>
                  <a:lnTo>
                    <a:pt x="1407" y="3998"/>
                  </a:lnTo>
                  <a:lnTo>
                    <a:pt x="1456" y="3980"/>
                  </a:lnTo>
                  <a:lnTo>
                    <a:pt x="1504" y="3962"/>
                  </a:lnTo>
                  <a:lnTo>
                    <a:pt x="1553" y="3944"/>
                  </a:lnTo>
                  <a:lnTo>
                    <a:pt x="1600" y="3923"/>
                  </a:lnTo>
                  <a:lnTo>
                    <a:pt x="1647" y="3904"/>
                  </a:lnTo>
                  <a:lnTo>
                    <a:pt x="1695" y="3884"/>
                  </a:lnTo>
                  <a:lnTo>
                    <a:pt x="1742" y="3862"/>
                  </a:lnTo>
                  <a:lnTo>
                    <a:pt x="1789" y="3841"/>
                  </a:lnTo>
                  <a:lnTo>
                    <a:pt x="1836" y="3819"/>
                  </a:lnTo>
                  <a:lnTo>
                    <a:pt x="1882" y="3796"/>
                  </a:lnTo>
                  <a:lnTo>
                    <a:pt x="1928" y="3773"/>
                  </a:lnTo>
                  <a:lnTo>
                    <a:pt x="1973" y="3749"/>
                  </a:lnTo>
                  <a:lnTo>
                    <a:pt x="2018" y="3725"/>
                  </a:lnTo>
                  <a:lnTo>
                    <a:pt x="2063" y="3700"/>
                  </a:lnTo>
                  <a:lnTo>
                    <a:pt x="2108" y="3675"/>
                  </a:lnTo>
                  <a:lnTo>
                    <a:pt x="2152" y="3649"/>
                  </a:lnTo>
                  <a:lnTo>
                    <a:pt x="2197" y="3623"/>
                  </a:lnTo>
                  <a:lnTo>
                    <a:pt x="2239" y="3596"/>
                  </a:lnTo>
                  <a:lnTo>
                    <a:pt x="2283" y="3569"/>
                  </a:lnTo>
                  <a:lnTo>
                    <a:pt x="2325" y="3540"/>
                  </a:lnTo>
                  <a:lnTo>
                    <a:pt x="2368" y="3513"/>
                  </a:lnTo>
                  <a:lnTo>
                    <a:pt x="2410" y="3483"/>
                  </a:lnTo>
                  <a:lnTo>
                    <a:pt x="2452" y="3454"/>
                  </a:lnTo>
                  <a:lnTo>
                    <a:pt x="2493" y="3424"/>
                  </a:lnTo>
                  <a:lnTo>
                    <a:pt x="2535" y="3394"/>
                  </a:lnTo>
                  <a:lnTo>
                    <a:pt x="2575" y="3363"/>
                  </a:lnTo>
                  <a:lnTo>
                    <a:pt x="2615" y="3333"/>
                  </a:lnTo>
                  <a:lnTo>
                    <a:pt x="2655" y="3300"/>
                  </a:lnTo>
                  <a:lnTo>
                    <a:pt x="2695" y="3268"/>
                  </a:lnTo>
                  <a:lnTo>
                    <a:pt x="2734" y="3236"/>
                  </a:lnTo>
                  <a:lnTo>
                    <a:pt x="2772" y="3202"/>
                  </a:lnTo>
                  <a:lnTo>
                    <a:pt x="2810" y="3169"/>
                  </a:lnTo>
                  <a:lnTo>
                    <a:pt x="2849" y="3135"/>
                  </a:lnTo>
                  <a:lnTo>
                    <a:pt x="2887" y="3100"/>
                  </a:lnTo>
                  <a:lnTo>
                    <a:pt x="2923" y="3066"/>
                  </a:lnTo>
                  <a:lnTo>
                    <a:pt x="2960" y="3030"/>
                  </a:lnTo>
                  <a:lnTo>
                    <a:pt x="2997" y="2994"/>
                  </a:lnTo>
                  <a:lnTo>
                    <a:pt x="3032" y="2958"/>
                  </a:lnTo>
                  <a:lnTo>
                    <a:pt x="3067" y="2921"/>
                  </a:lnTo>
                  <a:lnTo>
                    <a:pt x="3103" y="2884"/>
                  </a:lnTo>
                  <a:lnTo>
                    <a:pt x="3136" y="2847"/>
                  </a:lnTo>
                  <a:lnTo>
                    <a:pt x="3171" y="2809"/>
                  </a:lnTo>
                  <a:lnTo>
                    <a:pt x="3204" y="2770"/>
                  </a:lnTo>
                  <a:lnTo>
                    <a:pt x="3237" y="2733"/>
                  </a:lnTo>
                  <a:lnTo>
                    <a:pt x="3270" y="2693"/>
                  </a:lnTo>
                  <a:lnTo>
                    <a:pt x="3302" y="2653"/>
                  </a:lnTo>
                  <a:lnTo>
                    <a:pt x="3334" y="2613"/>
                  </a:lnTo>
                  <a:lnTo>
                    <a:pt x="3365" y="2574"/>
                  </a:lnTo>
                  <a:lnTo>
                    <a:pt x="3396" y="2533"/>
                  </a:lnTo>
                  <a:lnTo>
                    <a:pt x="3427" y="2491"/>
                  </a:lnTo>
                  <a:lnTo>
                    <a:pt x="3456" y="2450"/>
                  </a:lnTo>
                  <a:lnTo>
                    <a:pt x="3486" y="2409"/>
                  </a:lnTo>
                  <a:lnTo>
                    <a:pt x="3514" y="2367"/>
                  </a:lnTo>
                  <a:lnTo>
                    <a:pt x="3543" y="2324"/>
                  </a:lnTo>
                  <a:lnTo>
                    <a:pt x="3570" y="2281"/>
                  </a:lnTo>
                  <a:lnTo>
                    <a:pt x="3598" y="2238"/>
                  </a:lnTo>
                  <a:lnTo>
                    <a:pt x="3625" y="2195"/>
                  </a:lnTo>
                  <a:lnTo>
                    <a:pt x="3652" y="2151"/>
                  </a:lnTo>
                  <a:lnTo>
                    <a:pt x="3677" y="2106"/>
                  </a:lnTo>
                  <a:lnTo>
                    <a:pt x="3703" y="2062"/>
                  </a:lnTo>
                  <a:lnTo>
                    <a:pt x="3727" y="2018"/>
                  </a:lnTo>
                  <a:lnTo>
                    <a:pt x="3752" y="1972"/>
                  </a:lnTo>
                  <a:lnTo>
                    <a:pt x="3775" y="1926"/>
                  </a:lnTo>
                  <a:lnTo>
                    <a:pt x="3799" y="1881"/>
                  </a:lnTo>
                  <a:lnTo>
                    <a:pt x="3821" y="1834"/>
                  </a:lnTo>
                  <a:lnTo>
                    <a:pt x="3843" y="1787"/>
                  </a:lnTo>
                  <a:lnTo>
                    <a:pt x="3865" y="1740"/>
                  </a:lnTo>
                  <a:lnTo>
                    <a:pt x="3886" y="1694"/>
                  </a:lnTo>
                  <a:lnTo>
                    <a:pt x="3907" y="1647"/>
                  </a:lnTo>
                  <a:lnTo>
                    <a:pt x="3926" y="1599"/>
                  </a:lnTo>
                  <a:lnTo>
                    <a:pt x="3945" y="1551"/>
                  </a:lnTo>
                  <a:lnTo>
                    <a:pt x="3965" y="1503"/>
                  </a:lnTo>
                  <a:lnTo>
                    <a:pt x="3982" y="1454"/>
                  </a:lnTo>
                  <a:lnTo>
                    <a:pt x="4000" y="1405"/>
                  </a:lnTo>
                  <a:lnTo>
                    <a:pt x="4017" y="1356"/>
                  </a:lnTo>
                  <a:lnTo>
                    <a:pt x="4033" y="1307"/>
                  </a:lnTo>
                  <a:lnTo>
                    <a:pt x="4049" y="1258"/>
                  </a:lnTo>
                  <a:lnTo>
                    <a:pt x="4065" y="1208"/>
                  </a:lnTo>
                  <a:lnTo>
                    <a:pt x="4079" y="1158"/>
                  </a:lnTo>
                  <a:lnTo>
                    <a:pt x="4093" y="1107"/>
                  </a:lnTo>
                  <a:lnTo>
                    <a:pt x="4106" y="1057"/>
                  </a:lnTo>
                  <a:lnTo>
                    <a:pt x="4120" y="1005"/>
                  </a:lnTo>
                  <a:lnTo>
                    <a:pt x="4132" y="954"/>
                  </a:lnTo>
                  <a:lnTo>
                    <a:pt x="4143" y="903"/>
                  </a:lnTo>
                  <a:lnTo>
                    <a:pt x="4154" y="851"/>
                  </a:lnTo>
                  <a:lnTo>
                    <a:pt x="4164" y="800"/>
                  </a:lnTo>
                  <a:lnTo>
                    <a:pt x="4175" y="748"/>
                  </a:lnTo>
                  <a:lnTo>
                    <a:pt x="4183" y="695"/>
                  </a:lnTo>
                  <a:lnTo>
                    <a:pt x="4192" y="643"/>
                  </a:lnTo>
                  <a:lnTo>
                    <a:pt x="4199" y="590"/>
                  </a:lnTo>
                  <a:lnTo>
                    <a:pt x="4206" y="537"/>
                  </a:lnTo>
                  <a:lnTo>
                    <a:pt x="4212" y="484"/>
                  </a:lnTo>
                  <a:lnTo>
                    <a:pt x="4218" y="431"/>
                  </a:lnTo>
                  <a:lnTo>
                    <a:pt x="4224" y="377"/>
                  </a:lnTo>
                  <a:lnTo>
                    <a:pt x="4229" y="324"/>
                  </a:lnTo>
                  <a:lnTo>
                    <a:pt x="4232" y="271"/>
                  </a:lnTo>
                  <a:lnTo>
                    <a:pt x="4235" y="217"/>
                  </a:lnTo>
                  <a:lnTo>
                    <a:pt x="4237" y="163"/>
                  </a:lnTo>
                  <a:lnTo>
                    <a:pt x="4239" y="109"/>
                  </a:lnTo>
                  <a:lnTo>
                    <a:pt x="4240" y="54"/>
                  </a:lnTo>
                  <a:lnTo>
                    <a:pt x="4241" y="0"/>
                  </a:lnTo>
                  <a:lnTo>
                    <a:pt x="4051" y="0"/>
                  </a:lnTo>
                  <a:lnTo>
                    <a:pt x="4051" y="51"/>
                  </a:lnTo>
                  <a:lnTo>
                    <a:pt x="4050" y="103"/>
                  </a:lnTo>
                  <a:lnTo>
                    <a:pt x="4048" y="155"/>
                  </a:lnTo>
                  <a:lnTo>
                    <a:pt x="4046" y="207"/>
                  </a:lnTo>
                  <a:lnTo>
                    <a:pt x="4043" y="258"/>
                  </a:lnTo>
                  <a:lnTo>
                    <a:pt x="4039" y="310"/>
                  </a:lnTo>
                  <a:lnTo>
                    <a:pt x="4035" y="361"/>
                  </a:lnTo>
                  <a:lnTo>
                    <a:pt x="4031" y="412"/>
                  </a:lnTo>
                  <a:lnTo>
                    <a:pt x="4025" y="463"/>
                  </a:lnTo>
                  <a:lnTo>
                    <a:pt x="4019" y="514"/>
                  </a:lnTo>
                  <a:lnTo>
                    <a:pt x="4012" y="565"/>
                  </a:lnTo>
                  <a:lnTo>
                    <a:pt x="4004" y="615"/>
                  </a:lnTo>
                  <a:lnTo>
                    <a:pt x="3996" y="665"/>
                  </a:lnTo>
                  <a:lnTo>
                    <a:pt x="3988" y="715"/>
                  </a:lnTo>
                  <a:lnTo>
                    <a:pt x="3979" y="765"/>
                  </a:lnTo>
                  <a:lnTo>
                    <a:pt x="3969" y="813"/>
                  </a:lnTo>
                  <a:lnTo>
                    <a:pt x="3959" y="863"/>
                  </a:lnTo>
                  <a:lnTo>
                    <a:pt x="3947" y="912"/>
                  </a:lnTo>
                  <a:lnTo>
                    <a:pt x="3936" y="961"/>
                  </a:lnTo>
                  <a:lnTo>
                    <a:pt x="3924" y="1009"/>
                  </a:lnTo>
                  <a:lnTo>
                    <a:pt x="3911" y="1058"/>
                  </a:lnTo>
                  <a:lnTo>
                    <a:pt x="3897" y="1106"/>
                  </a:lnTo>
                  <a:lnTo>
                    <a:pt x="3883" y="1154"/>
                  </a:lnTo>
                  <a:lnTo>
                    <a:pt x="3869" y="1202"/>
                  </a:lnTo>
                  <a:lnTo>
                    <a:pt x="3854" y="1248"/>
                  </a:lnTo>
                  <a:lnTo>
                    <a:pt x="3838" y="1295"/>
                  </a:lnTo>
                  <a:lnTo>
                    <a:pt x="3822" y="1342"/>
                  </a:lnTo>
                  <a:lnTo>
                    <a:pt x="3805" y="1389"/>
                  </a:lnTo>
                  <a:lnTo>
                    <a:pt x="3787" y="1436"/>
                  </a:lnTo>
                  <a:lnTo>
                    <a:pt x="3770" y="1482"/>
                  </a:lnTo>
                  <a:lnTo>
                    <a:pt x="3752" y="1528"/>
                  </a:lnTo>
                  <a:lnTo>
                    <a:pt x="3732" y="1573"/>
                  </a:lnTo>
                  <a:lnTo>
                    <a:pt x="3713" y="1618"/>
                  </a:lnTo>
                  <a:lnTo>
                    <a:pt x="3693" y="1663"/>
                  </a:lnTo>
                  <a:lnTo>
                    <a:pt x="3672" y="1708"/>
                  </a:lnTo>
                  <a:lnTo>
                    <a:pt x="3651" y="1753"/>
                  </a:lnTo>
                  <a:lnTo>
                    <a:pt x="3629" y="1796"/>
                  </a:lnTo>
                  <a:lnTo>
                    <a:pt x="3607" y="1840"/>
                  </a:lnTo>
                  <a:lnTo>
                    <a:pt x="3585" y="1884"/>
                  </a:lnTo>
                  <a:lnTo>
                    <a:pt x="3561" y="1927"/>
                  </a:lnTo>
                  <a:lnTo>
                    <a:pt x="3538" y="1970"/>
                  </a:lnTo>
                  <a:lnTo>
                    <a:pt x="3513" y="2012"/>
                  </a:lnTo>
                  <a:lnTo>
                    <a:pt x="3489" y="2054"/>
                  </a:lnTo>
                  <a:lnTo>
                    <a:pt x="3463" y="2096"/>
                  </a:lnTo>
                  <a:lnTo>
                    <a:pt x="3438" y="2138"/>
                  </a:lnTo>
                  <a:lnTo>
                    <a:pt x="3411" y="2179"/>
                  </a:lnTo>
                  <a:lnTo>
                    <a:pt x="3385" y="2220"/>
                  </a:lnTo>
                  <a:lnTo>
                    <a:pt x="3357" y="2261"/>
                  </a:lnTo>
                  <a:lnTo>
                    <a:pt x="3330" y="2301"/>
                  </a:lnTo>
                  <a:lnTo>
                    <a:pt x="3302" y="2340"/>
                  </a:lnTo>
                  <a:lnTo>
                    <a:pt x="3274" y="2381"/>
                  </a:lnTo>
                  <a:lnTo>
                    <a:pt x="3244" y="2420"/>
                  </a:lnTo>
                  <a:lnTo>
                    <a:pt x="3216" y="2459"/>
                  </a:lnTo>
                  <a:lnTo>
                    <a:pt x="3185" y="2497"/>
                  </a:lnTo>
                  <a:lnTo>
                    <a:pt x="3156" y="2535"/>
                  </a:lnTo>
                  <a:lnTo>
                    <a:pt x="3124" y="2573"/>
                  </a:lnTo>
                  <a:lnTo>
                    <a:pt x="3093" y="2610"/>
                  </a:lnTo>
                  <a:lnTo>
                    <a:pt x="3062" y="2647"/>
                  </a:lnTo>
                  <a:lnTo>
                    <a:pt x="3029" y="2684"/>
                  </a:lnTo>
                  <a:lnTo>
                    <a:pt x="2997" y="2719"/>
                  </a:lnTo>
                  <a:lnTo>
                    <a:pt x="2964" y="2756"/>
                  </a:lnTo>
                  <a:lnTo>
                    <a:pt x="2930" y="2791"/>
                  </a:lnTo>
                  <a:lnTo>
                    <a:pt x="2897" y="2826"/>
                  </a:lnTo>
                  <a:lnTo>
                    <a:pt x="2862" y="2861"/>
                  </a:lnTo>
                  <a:lnTo>
                    <a:pt x="2828" y="2895"/>
                  </a:lnTo>
                  <a:lnTo>
                    <a:pt x="2793" y="2928"/>
                  </a:lnTo>
                  <a:lnTo>
                    <a:pt x="2757" y="2962"/>
                  </a:lnTo>
                  <a:lnTo>
                    <a:pt x="2721" y="2995"/>
                  </a:lnTo>
                  <a:lnTo>
                    <a:pt x="2686" y="3027"/>
                  </a:lnTo>
                  <a:lnTo>
                    <a:pt x="2649" y="3060"/>
                  </a:lnTo>
                  <a:lnTo>
                    <a:pt x="2611" y="3091"/>
                  </a:lnTo>
                  <a:lnTo>
                    <a:pt x="2575" y="3123"/>
                  </a:lnTo>
                  <a:lnTo>
                    <a:pt x="2537" y="3153"/>
                  </a:lnTo>
                  <a:lnTo>
                    <a:pt x="2498" y="3184"/>
                  </a:lnTo>
                  <a:lnTo>
                    <a:pt x="2461" y="3213"/>
                  </a:lnTo>
                  <a:lnTo>
                    <a:pt x="2421" y="3243"/>
                  </a:lnTo>
                  <a:lnTo>
                    <a:pt x="2382" y="3271"/>
                  </a:lnTo>
                  <a:lnTo>
                    <a:pt x="2342" y="3300"/>
                  </a:lnTo>
                  <a:lnTo>
                    <a:pt x="2303" y="3329"/>
                  </a:lnTo>
                  <a:lnTo>
                    <a:pt x="2262" y="3356"/>
                  </a:lnTo>
                  <a:lnTo>
                    <a:pt x="2222" y="3384"/>
                  </a:lnTo>
                  <a:lnTo>
                    <a:pt x="2180" y="3410"/>
                  </a:lnTo>
                  <a:lnTo>
                    <a:pt x="2140" y="3435"/>
                  </a:lnTo>
                  <a:lnTo>
                    <a:pt x="2098" y="3462"/>
                  </a:lnTo>
                  <a:lnTo>
                    <a:pt x="2056" y="3486"/>
                  </a:lnTo>
                  <a:lnTo>
                    <a:pt x="2014" y="3512"/>
                  </a:lnTo>
                  <a:lnTo>
                    <a:pt x="1971" y="3535"/>
                  </a:lnTo>
                  <a:lnTo>
                    <a:pt x="1929" y="3560"/>
                  </a:lnTo>
                  <a:lnTo>
                    <a:pt x="1885" y="3582"/>
                  </a:lnTo>
                  <a:lnTo>
                    <a:pt x="1842" y="3606"/>
                  </a:lnTo>
                  <a:lnTo>
                    <a:pt x="1797" y="3627"/>
                  </a:lnTo>
                  <a:lnTo>
                    <a:pt x="1753" y="3648"/>
                  </a:lnTo>
                  <a:lnTo>
                    <a:pt x="1710" y="3670"/>
                  </a:lnTo>
                  <a:lnTo>
                    <a:pt x="1665" y="3690"/>
                  </a:lnTo>
                  <a:lnTo>
                    <a:pt x="1620" y="3711"/>
                  </a:lnTo>
                  <a:lnTo>
                    <a:pt x="1574" y="3730"/>
                  </a:lnTo>
                  <a:lnTo>
                    <a:pt x="1528" y="3749"/>
                  </a:lnTo>
                  <a:lnTo>
                    <a:pt x="1483" y="3768"/>
                  </a:lnTo>
                  <a:lnTo>
                    <a:pt x="1436" y="3786"/>
                  </a:lnTo>
                  <a:lnTo>
                    <a:pt x="1391" y="3803"/>
                  </a:lnTo>
                  <a:lnTo>
                    <a:pt x="1344" y="3820"/>
                  </a:lnTo>
                  <a:lnTo>
                    <a:pt x="1297" y="3836"/>
                  </a:lnTo>
                  <a:lnTo>
                    <a:pt x="1250" y="3851"/>
                  </a:lnTo>
                  <a:lnTo>
                    <a:pt x="1202" y="3866"/>
                  </a:lnTo>
                  <a:lnTo>
                    <a:pt x="1155" y="3882"/>
                  </a:lnTo>
                  <a:lnTo>
                    <a:pt x="1107" y="3895"/>
                  </a:lnTo>
                  <a:lnTo>
                    <a:pt x="1058" y="3908"/>
                  </a:lnTo>
                  <a:lnTo>
                    <a:pt x="1010" y="3921"/>
                  </a:lnTo>
                  <a:lnTo>
                    <a:pt x="962" y="3934"/>
                  </a:lnTo>
                  <a:lnTo>
                    <a:pt x="914" y="3945"/>
                  </a:lnTo>
                  <a:lnTo>
                    <a:pt x="864" y="3956"/>
                  </a:lnTo>
                  <a:lnTo>
                    <a:pt x="815" y="3967"/>
                  </a:lnTo>
                  <a:lnTo>
                    <a:pt x="765" y="3976"/>
                  </a:lnTo>
                  <a:lnTo>
                    <a:pt x="716" y="3986"/>
                  </a:lnTo>
                  <a:lnTo>
                    <a:pt x="666" y="3995"/>
                  </a:lnTo>
                  <a:lnTo>
                    <a:pt x="616" y="4002"/>
                  </a:lnTo>
                  <a:lnTo>
                    <a:pt x="565" y="4010"/>
                  </a:lnTo>
                  <a:lnTo>
                    <a:pt x="515" y="4017"/>
                  </a:lnTo>
                  <a:lnTo>
                    <a:pt x="464" y="4022"/>
                  </a:lnTo>
                  <a:lnTo>
                    <a:pt x="413" y="4028"/>
                  </a:lnTo>
                  <a:lnTo>
                    <a:pt x="362" y="4032"/>
                  </a:lnTo>
                  <a:lnTo>
                    <a:pt x="311" y="4038"/>
                  </a:lnTo>
                  <a:lnTo>
                    <a:pt x="259" y="4041"/>
                  </a:lnTo>
                  <a:lnTo>
                    <a:pt x="207" y="4044"/>
                  </a:lnTo>
                  <a:lnTo>
                    <a:pt x="156" y="4047"/>
                  </a:lnTo>
                  <a:lnTo>
                    <a:pt x="104" y="4048"/>
                  </a:lnTo>
                  <a:lnTo>
                    <a:pt x="53" y="4049"/>
                  </a:lnTo>
                  <a:lnTo>
                    <a:pt x="0" y="4049"/>
                  </a:lnTo>
                  <a:lnTo>
                    <a:pt x="0" y="4238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1" name="Freeform 233"/>
            <p:cNvSpPr>
              <a:spLocks/>
            </p:cNvSpPr>
            <p:nvPr/>
          </p:nvSpPr>
          <p:spPr bwMode="auto">
            <a:xfrm rot="15757115" flipH="1">
              <a:off x="4204" y="1829"/>
              <a:ext cx="211" cy="213"/>
            </a:xfrm>
            <a:custGeom>
              <a:avLst/>
              <a:gdLst>
                <a:gd name="T0" fmla="*/ 3 w 4241"/>
                <a:gd name="T1" fmla="*/ 163 h 4238"/>
                <a:gd name="T2" fmla="*/ 23 w 4241"/>
                <a:gd name="T3" fmla="*/ 431 h 4238"/>
                <a:gd name="T4" fmla="*/ 57 w 4241"/>
                <a:gd name="T5" fmla="*/ 695 h 4238"/>
                <a:gd name="T6" fmla="*/ 109 w 4241"/>
                <a:gd name="T7" fmla="*/ 954 h 4238"/>
                <a:gd name="T8" fmla="*/ 177 w 4241"/>
                <a:gd name="T9" fmla="*/ 1208 h 4238"/>
                <a:gd name="T10" fmla="*/ 258 w 4241"/>
                <a:gd name="T11" fmla="*/ 1454 h 4238"/>
                <a:gd name="T12" fmla="*/ 355 w 4241"/>
                <a:gd name="T13" fmla="*/ 1694 h 4238"/>
                <a:gd name="T14" fmla="*/ 466 w 4241"/>
                <a:gd name="T15" fmla="*/ 1926 h 4238"/>
                <a:gd name="T16" fmla="*/ 589 w 4241"/>
                <a:gd name="T17" fmla="*/ 2151 h 4238"/>
                <a:gd name="T18" fmla="*/ 726 w 4241"/>
                <a:gd name="T19" fmla="*/ 2367 h 4238"/>
                <a:gd name="T20" fmla="*/ 876 w 4241"/>
                <a:gd name="T21" fmla="*/ 2574 h 4238"/>
                <a:gd name="T22" fmla="*/ 1037 w 4241"/>
                <a:gd name="T23" fmla="*/ 2770 h 4238"/>
                <a:gd name="T24" fmla="*/ 1209 w 4241"/>
                <a:gd name="T25" fmla="*/ 2958 h 4238"/>
                <a:gd name="T26" fmla="*/ 1392 w 4241"/>
                <a:gd name="T27" fmla="*/ 3135 h 4238"/>
                <a:gd name="T28" fmla="*/ 1586 w 4241"/>
                <a:gd name="T29" fmla="*/ 3300 h 4238"/>
                <a:gd name="T30" fmla="*/ 1789 w 4241"/>
                <a:gd name="T31" fmla="*/ 3454 h 4238"/>
                <a:gd name="T32" fmla="*/ 2002 w 4241"/>
                <a:gd name="T33" fmla="*/ 3596 h 4238"/>
                <a:gd name="T34" fmla="*/ 2223 w 4241"/>
                <a:gd name="T35" fmla="*/ 3725 h 4238"/>
                <a:gd name="T36" fmla="*/ 2452 w 4241"/>
                <a:gd name="T37" fmla="*/ 3841 h 4238"/>
                <a:gd name="T38" fmla="*/ 2688 w 4241"/>
                <a:gd name="T39" fmla="*/ 3944 h 4238"/>
                <a:gd name="T40" fmla="*/ 2932 w 4241"/>
                <a:gd name="T41" fmla="*/ 4031 h 4238"/>
                <a:gd name="T42" fmla="*/ 3184 w 4241"/>
                <a:gd name="T43" fmla="*/ 4104 h 4238"/>
                <a:gd name="T44" fmla="*/ 3440 w 4241"/>
                <a:gd name="T45" fmla="*/ 4162 h 4238"/>
                <a:gd name="T46" fmla="*/ 3702 w 4241"/>
                <a:gd name="T47" fmla="*/ 4204 h 4238"/>
                <a:gd name="T48" fmla="*/ 3969 w 4241"/>
                <a:gd name="T49" fmla="*/ 4229 h 4238"/>
                <a:gd name="T50" fmla="*/ 4241 w 4241"/>
                <a:gd name="T51" fmla="*/ 4238 h 4238"/>
                <a:gd name="T52" fmla="*/ 4033 w 4241"/>
                <a:gd name="T53" fmla="*/ 4044 h 4238"/>
                <a:gd name="T54" fmla="*/ 3777 w 4241"/>
                <a:gd name="T55" fmla="*/ 4022 h 4238"/>
                <a:gd name="T56" fmla="*/ 3525 w 4241"/>
                <a:gd name="T57" fmla="*/ 3986 h 4238"/>
                <a:gd name="T58" fmla="*/ 3279 w 4241"/>
                <a:gd name="T59" fmla="*/ 3934 h 4238"/>
                <a:gd name="T60" fmla="*/ 3038 w 4241"/>
                <a:gd name="T61" fmla="*/ 3866 h 4238"/>
                <a:gd name="T62" fmla="*/ 2804 w 4241"/>
                <a:gd name="T63" fmla="*/ 3786 h 4238"/>
                <a:gd name="T64" fmla="*/ 2576 w 4241"/>
                <a:gd name="T65" fmla="*/ 3690 h 4238"/>
                <a:gd name="T66" fmla="*/ 2355 w 4241"/>
                <a:gd name="T67" fmla="*/ 3582 h 4238"/>
                <a:gd name="T68" fmla="*/ 2143 w 4241"/>
                <a:gd name="T69" fmla="*/ 3462 h 4238"/>
                <a:gd name="T70" fmla="*/ 1937 w 4241"/>
                <a:gd name="T71" fmla="*/ 3329 h 4238"/>
                <a:gd name="T72" fmla="*/ 1742 w 4241"/>
                <a:gd name="T73" fmla="*/ 3184 h 4238"/>
                <a:gd name="T74" fmla="*/ 1555 w 4241"/>
                <a:gd name="T75" fmla="*/ 3027 h 4238"/>
                <a:gd name="T76" fmla="*/ 1379 w 4241"/>
                <a:gd name="T77" fmla="*/ 2861 h 4238"/>
                <a:gd name="T78" fmla="*/ 1212 w 4241"/>
                <a:gd name="T79" fmla="*/ 2684 h 4238"/>
                <a:gd name="T80" fmla="*/ 1055 w 4241"/>
                <a:gd name="T81" fmla="*/ 2497 h 4238"/>
                <a:gd name="T82" fmla="*/ 910 w 4241"/>
                <a:gd name="T83" fmla="*/ 2302 h 4238"/>
                <a:gd name="T84" fmla="*/ 777 w 4241"/>
                <a:gd name="T85" fmla="*/ 2096 h 4238"/>
                <a:gd name="T86" fmla="*/ 656 w 4241"/>
                <a:gd name="T87" fmla="*/ 1884 h 4238"/>
                <a:gd name="T88" fmla="*/ 548 w 4241"/>
                <a:gd name="T89" fmla="*/ 1663 h 4238"/>
                <a:gd name="T90" fmla="*/ 454 w 4241"/>
                <a:gd name="T91" fmla="*/ 1436 h 4238"/>
                <a:gd name="T92" fmla="*/ 372 w 4241"/>
                <a:gd name="T93" fmla="*/ 1202 h 4238"/>
                <a:gd name="T94" fmla="*/ 305 w 4241"/>
                <a:gd name="T95" fmla="*/ 961 h 4238"/>
                <a:gd name="T96" fmla="*/ 253 w 4241"/>
                <a:gd name="T97" fmla="*/ 715 h 4238"/>
                <a:gd name="T98" fmla="*/ 216 w 4241"/>
                <a:gd name="T99" fmla="*/ 463 h 4238"/>
                <a:gd name="T100" fmla="*/ 195 w 4241"/>
                <a:gd name="T101" fmla="*/ 207 h 4238"/>
                <a:gd name="T102" fmla="*/ 190 w 4241"/>
                <a:gd name="T103" fmla="*/ 0 h 42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41" h="4238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2" y="109"/>
                  </a:lnTo>
                  <a:lnTo>
                    <a:pt x="3" y="163"/>
                  </a:lnTo>
                  <a:lnTo>
                    <a:pt x="6" y="217"/>
                  </a:lnTo>
                  <a:lnTo>
                    <a:pt x="9" y="271"/>
                  </a:lnTo>
                  <a:lnTo>
                    <a:pt x="12" y="324"/>
                  </a:lnTo>
                  <a:lnTo>
                    <a:pt x="17" y="377"/>
                  </a:lnTo>
                  <a:lnTo>
                    <a:pt x="23" y="431"/>
                  </a:lnTo>
                  <a:lnTo>
                    <a:pt x="28" y="484"/>
                  </a:lnTo>
                  <a:lnTo>
                    <a:pt x="35" y="537"/>
                  </a:lnTo>
                  <a:lnTo>
                    <a:pt x="42" y="590"/>
                  </a:lnTo>
                  <a:lnTo>
                    <a:pt x="49" y="643"/>
                  </a:lnTo>
                  <a:lnTo>
                    <a:pt x="57" y="695"/>
                  </a:lnTo>
                  <a:lnTo>
                    <a:pt x="66" y="748"/>
                  </a:lnTo>
                  <a:lnTo>
                    <a:pt x="77" y="800"/>
                  </a:lnTo>
                  <a:lnTo>
                    <a:pt x="87" y="851"/>
                  </a:lnTo>
                  <a:lnTo>
                    <a:pt x="97" y="903"/>
                  </a:lnTo>
                  <a:lnTo>
                    <a:pt x="109" y="954"/>
                  </a:lnTo>
                  <a:lnTo>
                    <a:pt x="121" y="1005"/>
                  </a:lnTo>
                  <a:lnTo>
                    <a:pt x="135" y="1056"/>
                  </a:lnTo>
                  <a:lnTo>
                    <a:pt x="147" y="1107"/>
                  </a:lnTo>
                  <a:lnTo>
                    <a:pt x="161" y="1158"/>
                  </a:lnTo>
                  <a:lnTo>
                    <a:pt x="177" y="1208"/>
                  </a:lnTo>
                  <a:lnTo>
                    <a:pt x="192" y="1258"/>
                  </a:lnTo>
                  <a:lnTo>
                    <a:pt x="207" y="1307"/>
                  </a:lnTo>
                  <a:lnTo>
                    <a:pt x="223" y="1356"/>
                  </a:lnTo>
                  <a:lnTo>
                    <a:pt x="241" y="1405"/>
                  </a:lnTo>
                  <a:lnTo>
                    <a:pt x="258" y="1454"/>
                  </a:lnTo>
                  <a:lnTo>
                    <a:pt x="276" y="1503"/>
                  </a:lnTo>
                  <a:lnTo>
                    <a:pt x="295" y="1551"/>
                  </a:lnTo>
                  <a:lnTo>
                    <a:pt x="315" y="1599"/>
                  </a:lnTo>
                  <a:lnTo>
                    <a:pt x="334" y="1647"/>
                  </a:lnTo>
                  <a:lnTo>
                    <a:pt x="355" y="1694"/>
                  </a:lnTo>
                  <a:lnTo>
                    <a:pt x="376" y="1740"/>
                  </a:lnTo>
                  <a:lnTo>
                    <a:pt x="398" y="1787"/>
                  </a:lnTo>
                  <a:lnTo>
                    <a:pt x="420" y="1834"/>
                  </a:lnTo>
                  <a:lnTo>
                    <a:pt x="442" y="1881"/>
                  </a:lnTo>
                  <a:lnTo>
                    <a:pt x="466" y="1926"/>
                  </a:lnTo>
                  <a:lnTo>
                    <a:pt x="489" y="1972"/>
                  </a:lnTo>
                  <a:lnTo>
                    <a:pt x="514" y="2018"/>
                  </a:lnTo>
                  <a:lnTo>
                    <a:pt x="538" y="2062"/>
                  </a:lnTo>
                  <a:lnTo>
                    <a:pt x="564" y="2106"/>
                  </a:lnTo>
                  <a:lnTo>
                    <a:pt x="589" y="2151"/>
                  </a:lnTo>
                  <a:lnTo>
                    <a:pt x="616" y="2195"/>
                  </a:lnTo>
                  <a:lnTo>
                    <a:pt x="642" y="2238"/>
                  </a:lnTo>
                  <a:lnTo>
                    <a:pt x="670" y="2281"/>
                  </a:lnTo>
                  <a:lnTo>
                    <a:pt x="698" y="2324"/>
                  </a:lnTo>
                  <a:lnTo>
                    <a:pt x="726" y="2367"/>
                  </a:lnTo>
                  <a:lnTo>
                    <a:pt x="755" y="2409"/>
                  </a:lnTo>
                  <a:lnTo>
                    <a:pt x="785" y="2450"/>
                  </a:lnTo>
                  <a:lnTo>
                    <a:pt x="814" y="2491"/>
                  </a:lnTo>
                  <a:lnTo>
                    <a:pt x="845" y="2533"/>
                  </a:lnTo>
                  <a:lnTo>
                    <a:pt x="876" y="2574"/>
                  </a:lnTo>
                  <a:lnTo>
                    <a:pt x="907" y="2613"/>
                  </a:lnTo>
                  <a:lnTo>
                    <a:pt x="939" y="2653"/>
                  </a:lnTo>
                  <a:lnTo>
                    <a:pt x="970" y="2693"/>
                  </a:lnTo>
                  <a:lnTo>
                    <a:pt x="1003" y="2733"/>
                  </a:lnTo>
                  <a:lnTo>
                    <a:pt x="1037" y="2770"/>
                  </a:lnTo>
                  <a:lnTo>
                    <a:pt x="1070" y="2809"/>
                  </a:lnTo>
                  <a:lnTo>
                    <a:pt x="1104" y="2847"/>
                  </a:lnTo>
                  <a:lnTo>
                    <a:pt x="1138" y="2884"/>
                  </a:lnTo>
                  <a:lnTo>
                    <a:pt x="1173" y="2921"/>
                  </a:lnTo>
                  <a:lnTo>
                    <a:pt x="1209" y="2958"/>
                  </a:lnTo>
                  <a:lnTo>
                    <a:pt x="1244" y="2994"/>
                  </a:lnTo>
                  <a:lnTo>
                    <a:pt x="1281" y="3030"/>
                  </a:lnTo>
                  <a:lnTo>
                    <a:pt x="1318" y="3066"/>
                  </a:lnTo>
                  <a:lnTo>
                    <a:pt x="1355" y="3100"/>
                  </a:lnTo>
                  <a:lnTo>
                    <a:pt x="1392" y="3135"/>
                  </a:lnTo>
                  <a:lnTo>
                    <a:pt x="1430" y="3169"/>
                  </a:lnTo>
                  <a:lnTo>
                    <a:pt x="1469" y="3202"/>
                  </a:lnTo>
                  <a:lnTo>
                    <a:pt x="1507" y="3236"/>
                  </a:lnTo>
                  <a:lnTo>
                    <a:pt x="1546" y="3268"/>
                  </a:lnTo>
                  <a:lnTo>
                    <a:pt x="1586" y="3300"/>
                  </a:lnTo>
                  <a:lnTo>
                    <a:pt x="1626" y="3333"/>
                  </a:lnTo>
                  <a:lnTo>
                    <a:pt x="1665" y="3363"/>
                  </a:lnTo>
                  <a:lnTo>
                    <a:pt x="1706" y="3394"/>
                  </a:lnTo>
                  <a:lnTo>
                    <a:pt x="1748" y="3424"/>
                  </a:lnTo>
                  <a:lnTo>
                    <a:pt x="1789" y="3454"/>
                  </a:lnTo>
                  <a:lnTo>
                    <a:pt x="1830" y="3483"/>
                  </a:lnTo>
                  <a:lnTo>
                    <a:pt x="1872" y="3513"/>
                  </a:lnTo>
                  <a:lnTo>
                    <a:pt x="1915" y="3540"/>
                  </a:lnTo>
                  <a:lnTo>
                    <a:pt x="1958" y="3569"/>
                  </a:lnTo>
                  <a:lnTo>
                    <a:pt x="2002" y="3596"/>
                  </a:lnTo>
                  <a:lnTo>
                    <a:pt x="2044" y="3623"/>
                  </a:lnTo>
                  <a:lnTo>
                    <a:pt x="2088" y="3649"/>
                  </a:lnTo>
                  <a:lnTo>
                    <a:pt x="2133" y="3675"/>
                  </a:lnTo>
                  <a:lnTo>
                    <a:pt x="2177" y="3700"/>
                  </a:lnTo>
                  <a:lnTo>
                    <a:pt x="2223" y="3725"/>
                  </a:lnTo>
                  <a:lnTo>
                    <a:pt x="2268" y="3749"/>
                  </a:lnTo>
                  <a:lnTo>
                    <a:pt x="2313" y="3773"/>
                  </a:lnTo>
                  <a:lnTo>
                    <a:pt x="2358" y="3796"/>
                  </a:lnTo>
                  <a:lnTo>
                    <a:pt x="2405" y="3819"/>
                  </a:lnTo>
                  <a:lnTo>
                    <a:pt x="2452" y="3841"/>
                  </a:lnTo>
                  <a:lnTo>
                    <a:pt x="2499" y="3862"/>
                  </a:lnTo>
                  <a:lnTo>
                    <a:pt x="2546" y="3884"/>
                  </a:lnTo>
                  <a:lnTo>
                    <a:pt x="2593" y="3904"/>
                  </a:lnTo>
                  <a:lnTo>
                    <a:pt x="2641" y="3923"/>
                  </a:lnTo>
                  <a:lnTo>
                    <a:pt x="2688" y="3944"/>
                  </a:lnTo>
                  <a:lnTo>
                    <a:pt x="2736" y="3962"/>
                  </a:lnTo>
                  <a:lnTo>
                    <a:pt x="2785" y="3980"/>
                  </a:lnTo>
                  <a:lnTo>
                    <a:pt x="2834" y="3998"/>
                  </a:lnTo>
                  <a:lnTo>
                    <a:pt x="2883" y="4015"/>
                  </a:lnTo>
                  <a:lnTo>
                    <a:pt x="2932" y="4031"/>
                  </a:lnTo>
                  <a:lnTo>
                    <a:pt x="2982" y="4047"/>
                  </a:lnTo>
                  <a:lnTo>
                    <a:pt x="3032" y="4062"/>
                  </a:lnTo>
                  <a:lnTo>
                    <a:pt x="3082" y="4077"/>
                  </a:lnTo>
                  <a:lnTo>
                    <a:pt x="3133" y="4092"/>
                  </a:lnTo>
                  <a:lnTo>
                    <a:pt x="3184" y="4104"/>
                  </a:lnTo>
                  <a:lnTo>
                    <a:pt x="3235" y="4117"/>
                  </a:lnTo>
                  <a:lnTo>
                    <a:pt x="3286" y="4129"/>
                  </a:lnTo>
                  <a:lnTo>
                    <a:pt x="3337" y="4141"/>
                  </a:lnTo>
                  <a:lnTo>
                    <a:pt x="3389" y="4152"/>
                  </a:lnTo>
                  <a:lnTo>
                    <a:pt x="3440" y="4162"/>
                  </a:lnTo>
                  <a:lnTo>
                    <a:pt x="3492" y="4172"/>
                  </a:lnTo>
                  <a:lnTo>
                    <a:pt x="3545" y="4181"/>
                  </a:lnTo>
                  <a:lnTo>
                    <a:pt x="3596" y="4189"/>
                  </a:lnTo>
                  <a:lnTo>
                    <a:pt x="3649" y="4196"/>
                  </a:lnTo>
                  <a:lnTo>
                    <a:pt x="3702" y="4204"/>
                  </a:lnTo>
                  <a:lnTo>
                    <a:pt x="3755" y="4211"/>
                  </a:lnTo>
                  <a:lnTo>
                    <a:pt x="3808" y="4216"/>
                  </a:lnTo>
                  <a:lnTo>
                    <a:pt x="3862" y="4222"/>
                  </a:lnTo>
                  <a:lnTo>
                    <a:pt x="3915" y="4226"/>
                  </a:lnTo>
                  <a:lnTo>
                    <a:pt x="3969" y="4229"/>
                  </a:lnTo>
                  <a:lnTo>
                    <a:pt x="4023" y="4232"/>
                  </a:lnTo>
                  <a:lnTo>
                    <a:pt x="4077" y="4235"/>
                  </a:lnTo>
                  <a:lnTo>
                    <a:pt x="4131" y="4236"/>
                  </a:lnTo>
                  <a:lnTo>
                    <a:pt x="4187" y="4238"/>
                  </a:lnTo>
                  <a:lnTo>
                    <a:pt x="4241" y="4238"/>
                  </a:lnTo>
                  <a:lnTo>
                    <a:pt x="4241" y="4049"/>
                  </a:lnTo>
                  <a:lnTo>
                    <a:pt x="4189" y="4049"/>
                  </a:lnTo>
                  <a:lnTo>
                    <a:pt x="4137" y="4048"/>
                  </a:lnTo>
                  <a:lnTo>
                    <a:pt x="4085" y="4047"/>
                  </a:lnTo>
                  <a:lnTo>
                    <a:pt x="4033" y="4044"/>
                  </a:lnTo>
                  <a:lnTo>
                    <a:pt x="3982" y="4041"/>
                  </a:lnTo>
                  <a:lnTo>
                    <a:pt x="3930" y="4038"/>
                  </a:lnTo>
                  <a:lnTo>
                    <a:pt x="3879" y="4032"/>
                  </a:lnTo>
                  <a:lnTo>
                    <a:pt x="3828" y="4028"/>
                  </a:lnTo>
                  <a:lnTo>
                    <a:pt x="3777" y="4022"/>
                  </a:lnTo>
                  <a:lnTo>
                    <a:pt x="3726" y="4017"/>
                  </a:lnTo>
                  <a:lnTo>
                    <a:pt x="3675" y="4010"/>
                  </a:lnTo>
                  <a:lnTo>
                    <a:pt x="3625" y="4002"/>
                  </a:lnTo>
                  <a:lnTo>
                    <a:pt x="3575" y="3995"/>
                  </a:lnTo>
                  <a:lnTo>
                    <a:pt x="3525" y="3986"/>
                  </a:lnTo>
                  <a:lnTo>
                    <a:pt x="3475" y="3976"/>
                  </a:lnTo>
                  <a:lnTo>
                    <a:pt x="3426" y="3967"/>
                  </a:lnTo>
                  <a:lnTo>
                    <a:pt x="3376" y="3956"/>
                  </a:lnTo>
                  <a:lnTo>
                    <a:pt x="3327" y="3945"/>
                  </a:lnTo>
                  <a:lnTo>
                    <a:pt x="3279" y="3934"/>
                  </a:lnTo>
                  <a:lnTo>
                    <a:pt x="3230" y="3921"/>
                  </a:lnTo>
                  <a:lnTo>
                    <a:pt x="3182" y="3908"/>
                  </a:lnTo>
                  <a:lnTo>
                    <a:pt x="3134" y="3895"/>
                  </a:lnTo>
                  <a:lnTo>
                    <a:pt x="3086" y="3882"/>
                  </a:lnTo>
                  <a:lnTo>
                    <a:pt x="3038" y="3866"/>
                  </a:lnTo>
                  <a:lnTo>
                    <a:pt x="2991" y="3851"/>
                  </a:lnTo>
                  <a:lnTo>
                    <a:pt x="2944" y="3836"/>
                  </a:lnTo>
                  <a:lnTo>
                    <a:pt x="2897" y="3820"/>
                  </a:lnTo>
                  <a:lnTo>
                    <a:pt x="2851" y="3803"/>
                  </a:lnTo>
                  <a:lnTo>
                    <a:pt x="2804" y="3786"/>
                  </a:lnTo>
                  <a:lnTo>
                    <a:pt x="2758" y="3768"/>
                  </a:lnTo>
                  <a:lnTo>
                    <a:pt x="2712" y="3749"/>
                  </a:lnTo>
                  <a:lnTo>
                    <a:pt x="2666" y="3730"/>
                  </a:lnTo>
                  <a:lnTo>
                    <a:pt x="2621" y="3711"/>
                  </a:lnTo>
                  <a:lnTo>
                    <a:pt x="2576" y="3690"/>
                  </a:lnTo>
                  <a:lnTo>
                    <a:pt x="2532" y="3670"/>
                  </a:lnTo>
                  <a:lnTo>
                    <a:pt x="2487" y="3648"/>
                  </a:lnTo>
                  <a:lnTo>
                    <a:pt x="2443" y="3627"/>
                  </a:lnTo>
                  <a:lnTo>
                    <a:pt x="2399" y="3606"/>
                  </a:lnTo>
                  <a:lnTo>
                    <a:pt x="2355" y="3582"/>
                  </a:lnTo>
                  <a:lnTo>
                    <a:pt x="2312" y="3560"/>
                  </a:lnTo>
                  <a:lnTo>
                    <a:pt x="2270" y="3535"/>
                  </a:lnTo>
                  <a:lnTo>
                    <a:pt x="2227" y="3512"/>
                  </a:lnTo>
                  <a:lnTo>
                    <a:pt x="2185" y="3486"/>
                  </a:lnTo>
                  <a:lnTo>
                    <a:pt x="2143" y="3462"/>
                  </a:lnTo>
                  <a:lnTo>
                    <a:pt x="2102" y="3435"/>
                  </a:lnTo>
                  <a:lnTo>
                    <a:pt x="2060" y="3410"/>
                  </a:lnTo>
                  <a:lnTo>
                    <a:pt x="2019" y="3384"/>
                  </a:lnTo>
                  <a:lnTo>
                    <a:pt x="1978" y="3356"/>
                  </a:lnTo>
                  <a:lnTo>
                    <a:pt x="1937" y="3329"/>
                  </a:lnTo>
                  <a:lnTo>
                    <a:pt x="1899" y="3300"/>
                  </a:lnTo>
                  <a:lnTo>
                    <a:pt x="1859" y="3271"/>
                  </a:lnTo>
                  <a:lnTo>
                    <a:pt x="1819" y="3243"/>
                  </a:lnTo>
                  <a:lnTo>
                    <a:pt x="1781" y="3213"/>
                  </a:lnTo>
                  <a:lnTo>
                    <a:pt x="1742" y="3184"/>
                  </a:lnTo>
                  <a:lnTo>
                    <a:pt x="1704" y="3153"/>
                  </a:lnTo>
                  <a:lnTo>
                    <a:pt x="1666" y="3123"/>
                  </a:lnTo>
                  <a:lnTo>
                    <a:pt x="1629" y="3091"/>
                  </a:lnTo>
                  <a:lnTo>
                    <a:pt x="1592" y="3060"/>
                  </a:lnTo>
                  <a:lnTo>
                    <a:pt x="1555" y="3027"/>
                  </a:lnTo>
                  <a:lnTo>
                    <a:pt x="1520" y="2995"/>
                  </a:lnTo>
                  <a:lnTo>
                    <a:pt x="1483" y="2962"/>
                  </a:lnTo>
                  <a:lnTo>
                    <a:pt x="1448" y="2928"/>
                  </a:lnTo>
                  <a:lnTo>
                    <a:pt x="1413" y="2895"/>
                  </a:lnTo>
                  <a:lnTo>
                    <a:pt x="1379" y="2861"/>
                  </a:lnTo>
                  <a:lnTo>
                    <a:pt x="1344" y="2826"/>
                  </a:lnTo>
                  <a:lnTo>
                    <a:pt x="1311" y="2791"/>
                  </a:lnTo>
                  <a:lnTo>
                    <a:pt x="1277" y="2756"/>
                  </a:lnTo>
                  <a:lnTo>
                    <a:pt x="1244" y="2719"/>
                  </a:lnTo>
                  <a:lnTo>
                    <a:pt x="1212" y="2684"/>
                  </a:lnTo>
                  <a:lnTo>
                    <a:pt x="1179" y="2647"/>
                  </a:lnTo>
                  <a:lnTo>
                    <a:pt x="1148" y="2610"/>
                  </a:lnTo>
                  <a:lnTo>
                    <a:pt x="1116" y="2573"/>
                  </a:lnTo>
                  <a:lnTo>
                    <a:pt x="1086" y="2535"/>
                  </a:lnTo>
                  <a:lnTo>
                    <a:pt x="1055" y="2497"/>
                  </a:lnTo>
                  <a:lnTo>
                    <a:pt x="1025" y="2459"/>
                  </a:lnTo>
                  <a:lnTo>
                    <a:pt x="996" y="2420"/>
                  </a:lnTo>
                  <a:lnTo>
                    <a:pt x="967" y="2381"/>
                  </a:lnTo>
                  <a:lnTo>
                    <a:pt x="939" y="2340"/>
                  </a:lnTo>
                  <a:lnTo>
                    <a:pt x="910" y="2302"/>
                  </a:lnTo>
                  <a:lnTo>
                    <a:pt x="883" y="2261"/>
                  </a:lnTo>
                  <a:lnTo>
                    <a:pt x="855" y="2220"/>
                  </a:lnTo>
                  <a:lnTo>
                    <a:pt x="829" y="2179"/>
                  </a:lnTo>
                  <a:lnTo>
                    <a:pt x="803" y="2138"/>
                  </a:lnTo>
                  <a:lnTo>
                    <a:pt x="777" y="2096"/>
                  </a:lnTo>
                  <a:lnTo>
                    <a:pt x="752" y="2054"/>
                  </a:lnTo>
                  <a:lnTo>
                    <a:pt x="727" y="2012"/>
                  </a:lnTo>
                  <a:lnTo>
                    <a:pt x="703" y="1970"/>
                  </a:lnTo>
                  <a:lnTo>
                    <a:pt x="679" y="1927"/>
                  </a:lnTo>
                  <a:lnTo>
                    <a:pt x="656" y="1884"/>
                  </a:lnTo>
                  <a:lnTo>
                    <a:pt x="633" y="1840"/>
                  </a:lnTo>
                  <a:lnTo>
                    <a:pt x="612" y="1796"/>
                  </a:lnTo>
                  <a:lnTo>
                    <a:pt x="590" y="1753"/>
                  </a:lnTo>
                  <a:lnTo>
                    <a:pt x="569" y="1708"/>
                  </a:lnTo>
                  <a:lnTo>
                    <a:pt x="548" y="1663"/>
                  </a:lnTo>
                  <a:lnTo>
                    <a:pt x="528" y="1618"/>
                  </a:lnTo>
                  <a:lnTo>
                    <a:pt x="509" y="1573"/>
                  </a:lnTo>
                  <a:lnTo>
                    <a:pt x="489" y="1528"/>
                  </a:lnTo>
                  <a:lnTo>
                    <a:pt x="471" y="1482"/>
                  </a:lnTo>
                  <a:lnTo>
                    <a:pt x="454" y="1436"/>
                  </a:lnTo>
                  <a:lnTo>
                    <a:pt x="436" y="1389"/>
                  </a:lnTo>
                  <a:lnTo>
                    <a:pt x="419" y="1342"/>
                  </a:lnTo>
                  <a:lnTo>
                    <a:pt x="403" y="1295"/>
                  </a:lnTo>
                  <a:lnTo>
                    <a:pt x="387" y="1248"/>
                  </a:lnTo>
                  <a:lnTo>
                    <a:pt x="372" y="1202"/>
                  </a:lnTo>
                  <a:lnTo>
                    <a:pt x="358" y="1154"/>
                  </a:lnTo>
                  <a:lnTo>
                    <a:pt x="344" y="1106"/>
                  </a:lnTo>
                  <a:lnTo>
                    <a:pt x="330" y="1058"/>
                  </a:lnTo>
                  <a:lnTo>
                    <a:pt x="317" y="1009"/>
                  </a:lnTo>
                  <a:lnTo>
                    <a:pt x="305" y="961"/>
                  </a:lnTo>
                  <a:lnTo>
                    <a:pt x="294" y="912"/>
                  </a:lnTo>
                  <a:lnTo>
                    <a:pt x="282" y="863"/>
                  </a:lnTo>
                  <a:lnTo>
                    <a:pt x="272" y="813"/>
                  </a:lnTo>
                  <a:lnTo>
                    <a:pt x="262" y="765"/>
                  </a:lnTo>
                  <a:lnTo>
                    <a:pt x="253" y="715"/>
                  </a:lnTo>
                  <a:lnTo>
                    <a:pt x="244" y="665"/>
                  </a:lnTo>
                  <a:lnTo>
                    <a:pt x="237" y="615"/>
                  </a:lnTo>
                  <a:lnTo>
                    <a:pt x="228" y="565"/>
                  </a:lnTo>
                  <a:lnTo>
                    <a:pt x="221" y="514"/>
                  </a:lnTo>
                  <a:lnTo>
                    <a:pt x="216" y="463"/>
                  </a:lnTo>
                  <a:lnTo>
                    <a:pt x="210" y="412"/>
                  </a:lnTo>
                  <a:lnTo>
                    <a:pt x="206" y="361"/>
                  </a:lnTo>
                  <a:lnTo>
                    <a:pt x="201" y="310"/>
                  </a:lnTo>
                  <a:lnTo>
                    <a:pt x="198" y="258"/>
                  </a:lnTo>
                  <a:lnTo>
                    <a:pt x="195" y="207"/>
                  </a:lnTo>
                  <a:lnTo>
                    <a:pt x="192" y="155"/>
                  </a:lnTo>
                  <a:lnTo>
                    <a:pt x="191" y="103"/>
                  </a:lnTo>
                  <a:lnTo>
                    <a:pt x="190" y="51"/>
                  </a:lnTo>
                  <a:lnTo>
                    <a:pt x="1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2" name="Freeform 234"/>
            <p:cNvSpPr>
              <a:spLocks/>
            </p:cNvSpPr>
            <p:nvPr/>
          </p:nvSpPr>
          <p:spPr bwMode="auto">
            <a:xfrm rot="15757115" flipH="1">
              <a:off x="3997" y="1855"/>
              <a:ext cx="211" cy="211"/>
            </a:xfrm>
            <a:custGeom>
              <a:avLst/>
              <a:gdLst>
                <a:gd name="T0" fmla="*/ 4077 w 4241"/>
                <a:gd name="T1" fmla="*/ 3 h 4240"/>
                <a:gd name="T2" fmla="*/ 3808 w 4241"/>
                <a:gd name="T3" fmla="*/ 22 h 4240"/>
                <a:gd name="T4" fmla="*/ 3545 w 4241"/>
                <a:gd name="T5" fmla="*/ 58 h 4240"/>
                <a:gd name="T6" fmla="*/ 3286 w 4241"/>
                <a:gd name="T7" fmla="*/ 109 h 4240"/>
                <a:gd name="T8" fmla="*/ 3032 w 4241"/>
                <a:gd name="T9" fmla="*/ 176 h 4240"/>
                <a:gd name="T10" fmla="*/ 2785 w 4241"/>
                <a:gd name="T11" fmla="*/ 258 h 4240"/>
                <a:gd name="T12" fmla="*/ 2546 w 4241"/>
                <a:gd name="T13" fmla="*/ 354 h 4240"/>
                <a:gd name="T14" fmla="*/ 2313 w 4241"/>
                <a:gd name="T15" fmla="*/ 465 h 4240"/>
                <a:gd name="T16" fmla="*/ 2088 w 4241"/>
                <a:gd name="T17" fmla="*/ 589 h 4240"/>
                <a:gd name="T18" fmla="*/ 1872 w 4241"/>
                <a:gd name="T19" fmla="*/ 725 h 4240"/>
                <a:gd name="T20" fmla="*/ 1665 w 4241"/>
                <a:gd name="T21" fmla="*/ 875 h 4240"/>
                <a:gd name="T22" fmla="*/ 1469 w 4241"/>
                <a:gd name="T23" fmla="*/ 1036 h 4240"/>
                <a:gd name="T24" fmla="*/ 1281 w 4241"/>
                <a:gd name="T25" fmla="*/ 1208 h 4240"/>
                <a:gd name="T26" fmla="*/ 1104 w 4241"/>
                <a:gd name="T27" fmla="*/ 1391 h 4240"/>
                <a:gd name="T28" fmla="*/ 939 w 4241"/>
                <a:gd name="T29" fmla="*/ 1585 h 4240"/>
                <a:gd name="T30" fmla="*/ 785 w 4241"/>
                <a:gd name="T31" fmla="*/ 1788 h 4240"/>
                <a:gd name="T32" fmla="*/ 642 w 4241"/>
                <a:gd name="T33" fmla="*/ 2001 h 4240"/>
                <a:gd name="T34" fmla="*/ 514 w 4241"/>
                <a:gd name="T35" fmla="*/ 2222 h 4240"/>
                <a:gd name="T36" fmla="*/ 398 w 4241"/>
                <a:gd name="T37" fmla="*/ 2451 h 4240"/>
                <a:gd name="T38" fmla="*/ 295 w 4241"/>
                <a:gd name="T39" fmla="*/ 2687 h 4240"/>
                <a:gd name="T40" fmla="*/ 207 w 4241"/>
                <a:gd name="T41" fmla="*/ 2932 h 4240"/>
                <a:gd name="T42" fmla="*/ 135 w 4241"/>
                <a:gd name="T43" fmla="*/ 3182 h 4240"/>
                <a:gd name="T44" fmla="*/ 77 w 4241"/>
                <a:gd name="T45" fmla="*/ 3439 h 4240"/>
                <a:gd name="T46" fmla="*/ 35 w 4241"/>
                <a:gd name="T47" fmla="*/ 3701 h 4240"/>
                <a:gd name="T48" fmla="*/ 9 w 4241"/>
                <a:gd name="T49" fmla="*/ 3968 h 4240"/>
                <a:gd name="T50" fmla="*/ 0 w 4241"/>
                <a:gd name="T51" fmla="*/ 4240 h 4240"/>
                <a:gd name="T52" fmla="*/ 195 w 4241"/>
                <a:gd name="T53" fmla="*/ 4031 h 4240"/>
                <a:gd name="T54" fmla="*/ 216 w 4241"/>
                <a:gd name="T55" fmla="*/ 3775 h 4240"/>
                <a:gd name="T56" fmla="*/ 253 w 4241"/>
                <a:gd name="T57" fmla="*/ 3523 h 4240"/>
                <a:gd name="T58" fmla="*/ 305 w 4241"/>
                <a:gd name="T59" fmla="*/ 3277 h 4240"/>
                <a:gd name="T60" fmla="*/ 372 w 4241"/>
                <a:gd name="T61" fmla="*/ 3038 h 4240"/>
                <a:gd name="T62" fmla="*/ 454 w 4241"/>
                <a:gd name="T63" fmla="*/ 2803 h 4240"/>
                <a:gd name="T64" fmla="*/ 548 w 4241"/>
                <a:gd name="T65" fmla="*/ 2575 h 4240"/>
                <a:gd name="T66" fmla="*/ 656 w 4241"/>
                <a:gd name="T67" fmla="*/ 2355 h 4240"/>
                <a:gd name="T68" fmla="*/ 777 w 4241"/>
                <a:gd name="T69" fmla="*/ 2142 h 4240"/>
                <a:gd name="T70" fmla="*/ 910 w 4241"/>
                <a:gd name="T71" fmla="*/ 1937 h 4240"/>
                <a:gd name="T72" fmla="*/ 1055 w 4241"/>
                <a:gd name="T73" fmla="*/ 1742 h 4240"/>
                <a:gd name="T74" fmla="*/ 1212 w 4241"/>
                <a:gd name="T75" fmla="*/ 1554 h 4240"/>
                <a:gd name="T76" fmla="*/ 1379 w 4241"/>
                <a:gd name="T77" fmla="*/ 1378 h 4240"/>
                <a:gd name="T78" fmla="*/ 1555 w 4241"/>
                <a:gd name="T79" fmla="*/ 1211 h 4240"/>
                <a:gd name="T80" fmla="*/ 1742 w 4241"/>
                <a:gd name="T81" fmla="*/ 1055 h 4240"/>
                <a:gd name="T82" fmla="*/ 1938 w 4241"/>
                <a:gd name="T83" fmla="*/ 910 h 4240"/>
                <a:gd name="T84" fmla="*/ 2143 w 4241"/>
                <a:gd name="T85" fmla="*/ 777 h 4240"/>
                <a:gd name="T86" fmla="*/ 2355 w 4241"/>
                <a:gd name="T87" fmla="*/ 656 h 4240"/>
                <a:gd name="T88" fmla="*/ 2576 w 4241"/>
                <a:gd name="T89" fmla="*/ 548 h 4240"/>
                <a:gd name="T90" fmla="*/ 2804 w 4241"/>
                <a:gd name="T91" fmla="*/ 453 h 4240"/>
                <a:gd name="T92" fmla="*/ 3038 w 4241"/>
                <a:gd name="T93" fmla="*/ 372 h 4240"/>
                <a:gd name="T94" fmla="*/ 3279 w 4241"/>
                <a:gd name="T95" fmla="*/ 304 h 4240"/>
                <a:gd name="T96" fmla="*/ 3525 w 4241"/>
                <a:gd name="T97" fmla="*/ 252 h 4240"/>
                <a:gd name="T98" fmla="*/ 3777 w 4241"/>
                <a:gd name="T99" fmla="*/ 216 h 4240"/>
                <a:gd name="T100" fmla="*/ 4033 w 4241"/>
                <a:gd name="T101" fmla="*/ 194 h 4240"/>
                <a:gd name="T102" fmla="*/ 4241 w 4241"/>
                <a:gd name="T103" fmla="*/ 189 h 42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241" h="4240">
                  <a:moveTo>
                    <a:pt x="4241" y="0"/>
                  </a:moveTo>
                  <a:lnTo>
                    <a:pt x="4241" y="0"/>
                  </a:lnTo>
                  <a:lnTo>
                    <a:pt x="4187" y="0"/>
                  </a:lnTo>
                  <a:lnTo>
                    <a:pt x="4131" y="2"/>
                  </a:lnTo>
                  <a:lnTo>
                    <a:pt x="4077" y="3"/>
                  </a:lnTo>
                  <a:lnTo>
                    <a:pt x="4023" y="6"/>
                  </a:lnTo>
                  <a:lnTo>
                    <a:pt x="3969" y="9"/>
                  </a:lnTo>
                  <a:lnTo>
                    <a:pt x="3915" y="12"/>
                  </a:lnTo>
                  <a:lnTo>
                    <a:pt x="3862" y="17"/>
                  </a:lnTo>
                  <a:lnTo>
                    <a:pt x="3808" y="22"/>
                  </a:lnTo>
                  <a:lnTo>
                    <a:pt x="3755" y="27"/>
                  </a:lnTo>
                  <a:lnTo>
                    <a:pt x="3702" y="34"/>
                  </a:lnTo>
                  <a:lnTo>
                    <a:pt x="3649" y="42"/>
                  </a:lnTo>
                  <a:lnTo>
                    <a:pt x="3596" y="49"/>
                  </a:lnTo>
                  <a:lnTo>
                    <a:pt x="3545" y="58"/>
                  </a:lnTo>
                  <a:lnTo>
                    <a:pt x="3492" y="66"/>
                  </a:lnTo>
                  <a:lnTo>
                    <a:pt x="3440" y="76"/>
                  </a:lnTo>
                  <a:lnTo>
                    <a:pt x="3389" y="86"/>
                  </a:lnTo>
                  <a:lnTo>
                    <a:pt x="3337" y="98"/>
                  </a:lnTo>
                  <a:lnTo>
                    <a:pt x="3286" y="109"/>
                  </a:lnTo>
                  <a:lnTo>
                    <a:pt x="3235" y="121"/>
                  </a:lnTo>
                  <a:lnTo>
                    <a:pt x="3183" y="134"/>
                  </a:lnTo>
                  <a:lnTo>
                    <a:pt x="3133" y="148"/>
                  </a:lnTo>
                  <a:lnTo>
                    <a:pt x="3082" y="161"/>
                  </a:lnTo>
                  <a:lnTo>
                    <a:pt x="3032" y="176"/>
                  </a:lnTo>
                  <a:lnTo>
                    <a:pt x="2982" y="191"/>
                  </a:lnTo>
                  <a:lnTo>
                    <a:pt x="2932" y="207"/>
                  </a:lnTo>
                  <a:lnTo>
                    <a:pt x="2883" y="224"/>
                  </a:lnTo>
                  <a:lnTo>
                    <a:pt x="2834" y="240"/>
                  </a:lnTo>
                  <a:lnTo>
                    <a:pt x="2785" y="258"/>
                  </a:lnTo>
                  <a:lnTo>
                    <a:pt x="2736" y="276"/>
                  </a:lnTo>
                  <a:lnTo>
                    <a:pt x="2688" y="295"/>
                  </a:lnTo>
                  <a:lnTo>
                    <a:pt x="2641" y="315"/>
                  </a:lnTo>
                  <a:lnTo>
                    <a:pt x="2593" y="334"/>
                  </a:lnTo>
                  <a:lnTo>
                    <a:pt x="2546" y="354"/>
                  </a:lnTo>
                  <a:lnTo>
                    <a:pt x="2499" y="376"/>
                  </a:lnTo>
                  <a:lnTo>
                    <a:pt x="2452" y="397"/>
                  </a:lnTo>
                  <a:lnTo>
                    <a:pt x="2405" y="420"/>
                  </a:lnTo>
                  <a:lnTo>
                    <a:pt x="2358" y="442"/>
                  </a:lnTo>
                  <a:lnTo>
                    <a:pt x="2313" y="465"/>
                  </a:lnTo>
                  <a:lnTo>
                    <a:pt x="2268" y="489"/>
                  </a:lnTo>
                  <a:lnTo>
                    <a:pt x="2223" y="513"/>
                  </a:lnTo>
                  <a:lnTo>
                    <a:pt x="2177" y="538"/>
                  </a:lnTo>
                  <a:lnTo>
                    <a:pt x="2133" y="563"/>
                  </a:lnTo>
                  <a:lnTo>
                    <a:pt x="2088" y="589"/>
                  </a:lnTo>
                  <a:lnTo>
                    <a:pt x="2044" y="615"/>
                  </a:lnTo>
                  <a:lnTo>
                    <a:pt x="2002" y="642"/>
                  </a:lnTo>
                  <a:lnTo>
                    <a:pt x="1958" y="669"/>
                  </a:lnTo>
                  <a:lnTo>
                    <a:pt x="1915" y="698"/>
                  </a:lnTo>
                  <a:lnTo>
                    <a:pt x="1872" y="725"/>
                  </a:lnTo>
                  <a:lnTo>
                    <a:pt x="1830" y="755"/>
                  </a:lnTo>
                  <a:lnTo>
                    <a:pt x="1789" y="784"/>
                  </a:lnTo>
                  <a:lnTo>
                    <a:pt x="1748" y="814"/>
                  </a:lnTo>
                  <a:lnTo>
                    <a:pt x="1706" y="844"/>
                  </a:lnTo>
                  <a:lnTo>
                    <a:pt x="1665" y="875"/>
                  </a:lnTo>
                  <a:lnTo>
                    <a:pt x="1626" y="906"/>
                  </a:lnTo>
                  <a:lnTo>
                    <a:pt x="1586" y="938"/>
                  </a:lnTo>
                  <a:lnTo>
                    <a:pt x="1546" y="971"/>
                  </a:lnTo>
                  <a:lnTo>
                    <a:pt x="1507" y="1003"/>
                  </a:lnTo>
                  <a:lnTo>
                    <a:pt x="1469" y="1036"/>
                  </a:lnTo>
                  <a:lnTo>
                    <a:pt x="1430" y="1069"/>
                  </a:lnTo>
                  <a:lnTo>
                    <a:pt x="1392" y="1103"/>
                  </a:lnTo>
                  <a:lnTo>
                    <a:pt x="1355" y="1138"/>
                  </a:lnTo>
                  <a:lnTo>
                    <a:pt x="1318" y="1173"/>
                  </a:lnTo>
                  <a:lnTo>
                    <a:pt x="1281" y="1208"/>
                  </a:lnTo>
                  <a:lnTo>
                    <a:pt x="1244" y="1244"/>
                  </a:lnTo>
                  <a:lnTo>
                    <a:pt x="1209" y="1280"/>
                  </a:lnTo>
                  <a:lnTo>
                    <a:pt x="1173" y="1317"/>
                  </a:lnTo>
                  <a:lnTo>
                    <a:pt x="1138" y="1354"/>
                  </a:lnTo>
                  <a:lnTo>
                    <a:pt x="1104" y="1391"/>
                  </a:lnTo>
                  <a:lnTo>
                    <a:pt x="1070" y="1429"/>
                  </a:lnTo>
                  <a:lnTo>
                    <a:pt x="1037" y="1468"/>
                  </a:lnTo>
                  <a:lnTo>
                    <a:pt x="1003" y="1506"/>
                  </a:lnTo>
                  <a:lnTo>
                    <a:pt x="970" y="1545"/>
                  </a:lnTo>
                  <a:lnTo>
                    <a:pt x="939" y="1585"/>
                  </a:lnTo>
                  <a:lnTo>
                    <a:pt x="907" y="1625"/>
                  </a:lnTo>
                  <a:lnTo>
                    <a:pt x="876" y="1665"/>
                  </a:lnTo>
                  <a:lnTo>
                    <a:pt x="845" y="1705"/>
                  </a:lnTo>
                  <a:lnTo>
                    <a:pt x="814" y="1747"/>
                  </a:lnTo>
                  <a:lnTo>
                    <a:pt x="785" y="1788"/>
                  </a:lnTo>
                  <a:lnTo>
                    <a:pt x="755" y="1829"/>
                  </a:lnTo>
                  <a:lnTo>
                    <a:pt x="726" y="1872"/>
                  </a:lnTo>
                  <a:lnTo>
                    <a:pt x="698" y="1914"/>
                  </a:lnTo>
                  <a:lnTo>
                    <a:pt x="670" y="1957"/>
                  </a:lnTo>
                  <a:lnTo>
                    <a:pt x="642" y="2001"/>
                  </a:lnTo>
                  <a:lnTo>
                    <a:pt x="616" y="2043"/>
                  </a:lnTo>
                  <a:lnTo>
                    <a:pt x="589" y="2088"/>
                  </a:lnTo>
                  <a:lnTo>
                    <a:pt x="564" y="2132"/>
                  </a:lnTo>
                  <a:lnTo>
                    <a:pt x="538" y="2177"/>
                  </a:lnTo>
                  <a:lnTo>
                    <a:pt x="514" y="2222"/>
                  </a:lnTo>
                  <a:lnTo>
                    <a:pt x="489" y="2266"/>
                  </a:lnTo>
                  <a:lnTo>
                    <a:pt x="466" y="2312"/>
                  </a:lnTo>
                  <a:lnTo>
                    <a:pt x="442" y="2358"/>
                  </a:lnTo>
                  <a:lnTo>
                    <a:pt x="420" y="2404"/>
                  </a:lnTo>
                  <a:lnTo>
                    <a:pt x="398" y="2451"/>
                  </a:lnTo>
                  <a:lnTo>
                    <a:pt x="376" y="2498"/>
                  </a:lnTo>
                  <a:lnTo>
                    <a:pt x="355" y="2544"/>
                  </a:lnTo>
                  <a:lnTo>
                    <a:pt x="334" y="2592"/>
                  </a:lnTo>
                  <a:lnTo>
                    <a:pt x="315" y="2639"/>
                  </a:lnTo>
                  <a:lnTo>
                    <a:pt x="295" y="2687"/>
                  </a:lnTo>
                  <a:lnTo>
                    <a:pt x="276" y="2736"/>
                  </a:lnTo>
                  <a:lnTo>
                    <a:pt x="258" y="2784"/>
                  </a:lnTo>
                  <a:lnTo>
                    <a:pt x="241" y="2833"/>
                  </a:lnTo>
                  <a:lnTo>
                    <a:pt x="223" y="2882"/>
                  </a:lnTo>
                  <a:lnTo>
                    <a:pt x="207" y="2932"/>
                  </a:lnTo>
                  <a:lnTo>
                    <a:pt x="192" y="2980"/>
                  </a:lnTo>
                  <a:lnTo>
                    <a:pt x="177" y="3030"/>
                  </a:lnTo>
                  <a:lnTo>
                    <a:pt x="161" y="3081"/>
                  </a:lnTo>
                  <a:lnTo>
                    <a:pt x="147" y="3131"/>
                  </a:lnTo>
                  <a:lnTo>
                    <a:pt x="135" y="3182"/>
                  </a:lnTo>
                  <a:lnTo>
                    <a:pt x="121" y="3233"/>
                  </a:lnTo>
                  <a:lnTo>
                    <a:pt x="109" y="3284"/>
                  </a:lnTo>
                  <a:lnTo>
                    <a:pt x="97" y="3335"/>
                  </a:lnTo>
                  <a:lnTo>
                    <a:pt x="87" y="3387"/>
                  </a:lnTo>
                  <a:lnTo>
                    <a:pt x="77" y="3439"/>
                  </a:lnTo>
                  <a:lnTo>
                    <a:pt x="66" y="3491"/>
                  </a:lnTo>
                  <a:lnTo>
                    <a:pt x="57" y="3543"/>
                  </a:lnTo>
                  <a:lnTo>
                    <a:pt x="49" y="3596"/>
                  </a:lnTo>
                  <a:lnTo>
                    <a:pt x="42" y="3648"/>
                  </a:lnTo>
                  <a:lnTo>
                    <a:pt x="35" y="3701"/>
                  </a:lnTo>
                  <a:lnTo>
                    <a:pt x="28" y="3754"/>
                  </a:lnTo>
                  <a:lnTo>
                    <a:pt x="23" y="3808"/>
                  </a:lnTo>
                  <a:lnTo>
                    <a:pt x="17" y="3861"/>
                  </a:lnTo>
                  <a:lnTo>
                    <a:pt x="12" y="3914"/>
                  </a:lnTo>
                  <a:lnTo>
                    <a:pt x="9" y="3968"/>
                  </a:lnTo>
                  <a:lnTo>
                    <a:pt x="6" y="4022"/>
                  </a:lnTo>
                  <a:lnTo>
                    <a:pt x="3" y="4076"/>
                  </a:lnTo>
                  <a:lnTo>
                    <a:pt x="2" y="4131"/>
                  </a:lnTo>
                  <a:lnTo>
                    <a:pt x="0" y="4185"/>
                  </a:lnTo>
                  <a:lnTo>
                    <a:pt x="0" y="4240"/>
                  </a:lnTo>
                  <a:lnTo>
                    <a:pt x="190" y="4240"/>
                  </a:lnTo>
                  <a:lnTo>
                    <a:pt x="190" y="4187"/>
                  </a:lnTo>
                  <a:lnTo>
                    <a:pt x="191" y="4135"/>
                  </a:lnTo>
                  <a:lnTo>
                    <a:pt x="192" y="4083"/>
                  </a:lnTo>
                  <a:lnTo>
                    <a:pt x="195" y="4031"/>
                  </a:lnTo>
                  <a:lnTo>
                    <a:pt x="198" y="3980"/>
                  </a:lnTo>
                  <a:lnTo>
                    <a:pt x="201" y="3928"/>
                  </a:lnTo>
                  <a:lnTo>
                    <a:pt x="206" y="3877"/>
                  </a:lnTo>
                  <a:lnTo>
                    <a:pt x="210" y="3826"/>
                  </a:lnTo>
                  <a:lnTo>
                    <a:pt x="216" y="3775"/>
                  </a:lnTo>
                  <a:lnTo>
                    <a:pt x="221" y="3724"/>
                  </a:lnTo>
                  <a:lnTo>
                    <a:pt x="228" y="3674"/>
                  </a:lnTo>
                  <a:lnTo>
                    <a:pt x="237" y="3623"/>
                  </a:lnTo>
                  <a:lnTo>
                    <a:pt x="244" y="3573"/>
                  </a:lnTo>
                  <a:lnTo>
                    <a:pt x="253" y="3523"/>
                  </a:lnTo>
                  <a:lnTo>
                    <a:pt x="262" y="3475"/>
                  </a:lnTo>
                  <a:lnTo>
                    <a:pt x="272" y="3425"/>
                  </a:lnTo>
                  <a:lnTo>
                    <a:pt x="282" y="3376"/>
                  </a:lnTo>
                  <a:lnTo>
                    <a:pt x="294" y="3326"/>
                  </a:lnTo>
                  <a:lnTo>
                    <a:pt x="305" y="3277"/>
                  </a:lnTo>
                  <a:lnTo>
                    <a:pt x="317" y="3229"/>
                  </a:lnTo>
                  <a:lnTo>
                    <a:pt x="330" y="3181"/>
                  </a:lnTo>
                  <a:lnTo>
                    <a:pt x="344" y="3132"/>
                  </a:lnTo>
                  <a:lnTo>
                    <a:pt x="358" y="3084"/>
                  </a:lnTo>
                  <a:lnTo>
                    <a:pt x="372" y="3038"/>
                  </a:lnTo>
                  <a:lnTo>
                    <a:pt x="387" y="2990"/>
                  </a:lnTo>
                  <a:lnTo>
                    <a:pt x="403" y="2943"/>
                  </a:lnTo>
                  <a:lnTo>
                    <a:pt x="419" y="2896"/>
                  </a:lnTo>
                  <a:lnTo>
                    <a:pt x="436" y="2849"/>
                  </a:lnTo>
                  <a:lnTo>
                    <a:pt x="454" y="2803"/>
                  </a:lnTo>
                  <a:lnTo>
                    <a:pt x="471" y="2756"/>
                  </a:lnTo>
                  <a:lnTo>
                    <a:pt x="489" y="2711"/>
                  </a:lnTo>
                  <a:lnTo>
                    <a:pt x="509" y="2665"/>
                  </a:lnTo>
                  <a:lnTo>
                    <a:pt x="528" y="2620"/>
                  </a:lnTo>
                  <a:lnTo>
                    <a:pt x="548" y="2575"/>
                  </a:lnTo>
                  <a:lnTo>
                    <a:pt x="569" y="2530"/>
                  </a:lnTo>
                  <a:lnTo>
                    <a:pt x="590" y="2486"/>
                  </a:lnTo>
                  <a:lnTo>
                    <a:pt x="612" y="2442"/>
                  </a:lnTo>
                  <a:lnTo>
                    <a:pt x="633" y="2398"/>
                  </a:lnTo>
                  <a:lnTo>
                    <a:pt x="656" y="2355"/>
                  </a:lnTo>
                  <a:lnTo>
                    <a:pt x="679" y="2311"/>
                  </a:lnTo>
                  <a:lnTo>
                    <a:pt x="703" y="2268"/>
                  </a:lnTo>
                  <a:lnTo>
                    <a:pt x="727" y="2226"/>
                  </a:lnTo>
                  <a:lnTo>
                    <a:pt x="752" y="2184"/>
                  </a:lnTo>
                  <a:lnTo>
                    <a:pt x="777" y="2142"/>
                  </a:lnTo>
                  <a:lnTo>
                    <a:pt x="803" y="2100"/>
                  </a:lnTo>
                  <a:lnTo>
                    <a:pt x="829" y="2059"/>
                  </a:lnTo>
                  <a:lnTo>
                    <a:pt x="855" y="2018"/>
                  </a:lnTo>
                  <a:lnTo>
                    <a:pt x="883" y="1977"/>
                  </a:lnTo>
                  <a:lnTo>
                    <a:pt x="910" y="1937"/>
                  </a:lnTo>
                  <a:lnTo>
                    <a:pt x="939" y="1898"/>
                  </a:lnTo>
                  <a:lnTo>
                    <a:pt x="967" y="1858"/>
                  </a:lnTo>
                  <a:lnTo>
                    <a:pt x="996" y="1818"/>
                  </a:lnTo>
                  <a:lnTo>
                    <a:pt x="1025" y="1779"/>
                  </a:lnTo>
                  <a:lnTo>
                    <a:pt x="1055" y="1742"/>
                  </a:lnTo>
                  <a:lnTo>
                    <a:pt x="1086" y="1703"/>
                  </a:lnTo>
                  <a:lnTo>
                    <a:pt x="1116" y="1665"/>
                  </a:lnTo>
                  <a:lnTo>
                    <a:pt x="1148" y="1629"/>
                  </a:lnTo>
                  <a:lnTo>
                    <a:pt x="1179" y="1591"/>
                  </a:lnTo>
                  <a:lnTo>
                    <a:pt x="1212" y="1554"/>
                  </a:lnTo>
                  <a:lnTo>
                    <a:pt x="1244" y="1519"/>
                  </a:lnTo>
                  <a:lnTo>
                    <a:pt x="1277" y="1483"/>
                  </a:lnTo>
                  <a:lnTo>
                    <a:pt x="1311" y="1447"/>
                  </a:lnTo>
                  <a:lnTo>
                    <a:pt x="1344" y="1412"/>
                  </a:lnTo>
                  <a:lnTo>
                    <a:pt x="1379" y="1378"/>
                  </a:lnTo>
                  <a:lnTo>
                    <a:pt x="1413" y="1343"/>
                  </a:lnTo>
                  <a:lnTo>
                    <a:pt x="1448" y="1310"/>
                  </a:lnTo>
                  <a:lnTo>
                    <a:pt x="1483" y="1276"/>
                  </a:lnTo>
                  <a:lnTo>
                    <a:pt x="1520" y="1244"/>
                  </a:lnTo>
                  <a:lnTo>
                    <a:pt x="1555" y="1211"/>
                  </a:lnTo>
                  <a:lnTo>
                    <a:pt x="1592" y="1178"/>
                  </a:lnTo>
                  <a:lnTo>
                    <a:pt x="1629" y="1147"/>
                  </a:lnTo>
                  <a:lnTo>
                    <a:pt x="1666" y="1116"/>
                  </a:lnTo>
                  <a:lnTo>
                    <a:pt x="1704" y="1085"/>
                  </a:lnTo>
                  <a:lnTo>
                    <a:pt x="1742" y="1055"/>
                  </a:lnTo>
                  <a:lnTo>
                    <a:pt x="1781" y="1025"/>
                  </a:lnTo>
                  <a:lnTo>
                    <a:pt x="1819" y="996"/>
                  </a:lnTo>
                  <a:lnTo>
                    <a:pt x="1859" y="967"/>
                  </a:lnTo>
                  <a:lnTo>
                    <a:pt x="1899" y="938"/>
                  </a:lnTo>
                  <a:lnTo>
                    <a:pt x="1938" y="910"/>
                  </a:lnTo>
                  <a:lnTo>
                    <a:pt x="1978" y="882"/>
                  </a:lnTo>
                  <a:lnTo>
                    <a:pt x="2019" y="856"/>
                  </a:lnTo>
                  <a:lnTo>
                    <a:pt x="2060" y="829"/>
                  </a:lnTo>
                  <a:lnTo>
                    <a:pt x="2102" y="803"/>
                  </a:lnTo>
                  <a:lnTo>
                    <a:pt x="2143" y="777"/>
                  </a:lnTo>
                  <a:lnTo>
                    <a:pt x="2185" y="752"/>
                  </a:lnTo>
                  <a:lnTo>
                    <a:pt x="2227" y="727"/>
                  </a:lnTo>
                  <a:lnTo>
                    <a:pt x="2270" y="703"/>
                  </a:lnTo>
                  <a:lnTo>
                    <a:pt x="2312" y="679"/>
                  </a:lnTo>
                  <a:lnTo>
                    <a:pt x="2355" y="656"/>
                  </a:lnTo>
                  <a:lnTo>
                    <a:pt x="2399" y="633"/>
                  </a:lnTo>
                  <a:lnTo>
                    <a:pt x="2443" y="611"/>
                  </a:lnTo>
                  <a:lnTo>
                    <a:pt x="2487" y="590"/>
                  </a:lnTo>
                  <a:lnTo>
                    <a:pt x="2532" y="568"/>
                  </a:lnTo>
                  <a:lnTo>
                    <a:pt x="2576" y="548"/>
                  </a:lnTo>
                  <a:lnTo>
                    <a:pt x="2621" y="528"/>
                  </a:lnTo>
                  <a:lnTo>
                    <a:pt x="2666" y="508"/>
                  </a:lnTo>
                  <a:lnTo>
                    <a:pt x="2712" y="489"/>
                  </a:lnTo>
                  <a:lnTo>
                    <a:pt x="2758" y="470"/>
                  </a:lnTo>
                  <a:lnTo>
                    <a:pt x="2804" y="453"/>
                  </a:lnTo>
                  <a:lnTo>
                    <a:pt x="2851" y="436"/>
                  </a:lnTo>
                  <a:lnTo>
                    <a:pt x="2897" y="419"/>
                  </a:lnTo>
                  <a:lnTo>
                    <a:pt x="2944" y="402"/>
                  </a:lnTo>
                  <a:lnTo>
                    <a:pt x="2991" y="387"/>
                  </a:lnTo>
                  <a:lnTo>
                    <a:pt x="3038" y="372"/>
                  </a:lnTo>
                  <a:lnTo>
                    <a:pt x="3086" y="357"/>
                  </a:lnTo>
                  <a:lnTo>
                    <a:pt x="3134" y="343"/>
                  </a:lnTo>
                  <a:lnTo>
                    <a:pt x="3182" y="330"/>
                  </a:lnTo>
                  <a:lnTo>
                    <a:pt x="3231" y="317"/>
                  </a:lnTo>
                  <a:lnTo>
                    <a:pt x="3279" y="304"/>
                  </a:lnTo>
                  <a:lnTo>
                    <a:pt x="3327" y="293"/>
                  </a:lnTo>
                  <a:lnTo>
                    <a:pt x="3376" y="282"/>
                  </a:lnTo>
                  <a:lnTo>
                    <a:pt x="3426" y="272"/>
                  </a:lnTo>
                  <a:lnTo>
                    <a:pt x="3475" y="262"/>
                  </a:lnTo>
                  <a:lnTo>
                    <a:pt x="3525" y="252"/>
                  </a:lnTo>
                  <a:lnTo>
                    <a:pt x="3575" y="244"/>
                  </a:lnTo>
                  <a:lnTo>
                    <a:pt x="3625" y="236"/>
                  </a:lnTo>
                  <a:lnTo>
                    <a:pt x="3675" y="228"/>
                  </a:lnTo>
                  <a:lnTo>
                    <a:pt x="3726" y="222"/>
                  </a:lnTo>
                  <a:lnTo>
                    <a:pt x="3777" y="216"/>
                  </a:lnTo>
                  <a:lnTo>
                    <a:pt x="3828" y="210"/>
                  </a:lnTo>
                  <a:lnTo>
                    <a:pt x="3879" y="206"/>
                  </a:lnTo>
                  <a:lnTo>
                    <a:pt x="3930" y="201"/>
                  </a:lnTo>
                  <a:lnTo>
                    <a:pt x="3982" y="197"/>
                  </a:lnTo>
                  <a:lnTo>
                    <a:pt x="4033" y="194"/>
                  </a:lnTo>
                  <a:lnTo>
                    <a:pt x="4085" y="192"/>
                  </a:lnTo>
                  <a:lnTo>
                    <a:pt x="4137" y="190"/>
                  </a:lnTo>
                  <a:lnTo>
                    <a:pt x="4189" y="189"/>
                  </a:lnTo>
                  <a:lnTo>
                    <a:pt x="4241" y="189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13151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3" name="Freeform 235"/>
            <p:cNvSpPr>
              <a:spLocks/>
            </p:cNvSpPr>
            <p:nvPr/>
          </p:nvSpPr>
          <p:spPr bwMode="auto">
            <a:xfrm rot="15757115" flipH="1">
              <a:off x="3998" y="2048"/>
              <a:ext cx="139" cy="37"/>
            </a:xfrm>
            <a:custGeom>
              <a:avLst/>
              <a:gdLst>
                <a:gd name="T0" fmla="*/ 1449 w 2757"/>
                <a:gd name="T1" fmla="*/ 1 h 725"/>
                <a:gd name="T2" fmla="*/ 1588 w 2757"/>
                <a:gd name="T3" fmla="*/ 7 h 725"/>
                <a:gd name="T4" fmla="*/ 1723 w 2757"/>
                <a:gd name="T5" fmla="*/ 20 h 725"/>
                <a:gd name="T6" fmla="*/ 1852 w 2757"/>
                <a:gd name="T7" fmla="*/ 37 h 725"/>
                <a:gd name="T8" fmla="*/ 1975 w 2757"/>
                <a:gd name="T9" fmla="*/ 60 h 725"/>
                <a:gd name="T10" fmla="*/ 2092 w 2757"/>
                <a:gd name="T11" fmla="*/ 88 h 725"/>
                <a:gd name="T12" fmla="*/ 2202 w 2757"/>
                <a:gd name="T13" fmla="*/ 120 h 725"/>
                <a:gd name="T14" fmla="*/ 2304 w 2757"/>
                <a:gd name="T15" fmla="*/ 157 h 725"/>
                <a:gd name="T16" fmla="*/ 2398 w 2757"/>
                <a:gd name="T17" fmla="*/ 198 h 725"/>
                <a:gd name="T18" fmla="*/ 2483 w 2757"/>
                <a:gd name="T19" fmla="*/ 243 h 725"/>
                <a:gd name="T20" fmla="*/ 2557 w 2757"/>
                <a:gd name="T21" fmla="*/ 291 h 725"/>
                <a:gd name="T22" fmla="*/ 2621 w 2757"/>
                <a:gd name="T23" fmla="*/ 341 h 725"/>
                <a:gd name="T24" fmla="*/ 2673 w 2757"/>
                <a:gd name="T25" fmla="*/ 395 h 725"/>
                <a:gd name="T26" fmla="*/ 2714 w 2757"/>
                <a:gd name="T27" fmla="*/ 451 h 725"/>
                <a:gd name="T28" fmla="*/ 2742 w 2757"/>
                <a:gd name="T29" fmla="*/ 511 h 725"/>
                <a:gd name="T30" fmla="*/ 2756 w 2757"/>
                <a:gd name="T31" fmla="*/ 571 h 725"/>
                <a:gd name="T32" fmla="*/ 2756 w 2757"/>
                <a:gd name="T33" fmla="*/ 630 h 725"/>
                <a:gd name="T34" fmla="*/ 2743 w 2757"/>
                <a:gd name="T35" fmla="*/ 676 h 725"/>
                <a:gd name="T36" fmla="*/ 2718 w 2757"/>
                <a:gd name="T37" fmla="*/ 705 h 725"/>
                <a:gd name="T38" fmla="*/ 2682 w 2757"/>
                <a:gd name="T39" fmla="*/ 721 h 725"/>
                <a:gd name="T40" fmla="*/ 2635 w 2757"/>
                <a:gd name="T41" fmla="*/ 725 h 725"/>
                <a:gd name="T42" fmla="*/ 2576 w 2757"/>
                <a:gd name="T43" fmla="*/ 719 h 725"/>
                <a:gd name="T44" fmla="*/ 2508 w 2757"/>
                <a:gd name="T45" fmla="*/ 705 h 725"/>
                <a:gd name="T46" fmla="*/ 2431 w 2757"/>
                <a:gd name="T47" fmla="*/ 685 h 725"/>
                <a:gd name="T48" fmla="*/ 2296 w 2757"/>
                <a:gd name="T49" fmla="*/ 645 h 725"/>
                <a:gd name="T50" fmla="*/ 2143 w 2757"/>
                <a:gd name="T51" fmla="*/ 601 h 725"/>
                <a:gd name="T52" fmla="*/ 2032 w 2757"/>
                <a:gd name="T53" fmla="*/ 573 h 725"/>
                <a:gd name="T54" fmla="*/ 1914 w 2757"/>
                <a:gd name="T55" fmla="*/ 545 h 725"/>
                <a:gd name="T56" fmla="*/ 1789 w 2757"/>
                <a:gd name="T57" fmla="*/ 523 h 725"/>
                <a:gd name="T58" fmla="*/ 1657 w 2757"/>
                <a:gd name="T59" fmla="*/ 505 h 725"/>
                <a:gd name="T60" fmla="*/ 1520 w 2757"/>
                <a:gd name="T61" fmla="*/ 496 h 725"/>
                <a:gd name="T62" fmla="*/ 1378 w 2757"/>
                <a:gd name="T63" fmla="*/ 496 h 725"/>
                <a:gd name="T64" fmla="*/ 1238 w 2757"/>
                <a:gd name="T65" fmla="*/ 505 h 725"/>
                <a:gd name="T66" fmla="*/ 1101 w 2757"/>
                <a:gd name="T67" fmla="*/ 523 h 725"/>
                <a:gd name="T68" fmla="*/ 967 w 2757"/>
                <a:gd name="T69" fmla="*/ 545 h 725"/>
                <a:gd name="T70" fmla="*/ 839 w 2757"/>
                <a:gd name="T71" fmla="*/ 573 h 725"/>
                <a:gd name="T72" fmla="*/ 716 w 2757"/>
                <a:gd name="T73" fmla="*/ 601 h 725"/>
                <a:gd name="T74" fmla="*/ 544 w 2757"/>
                <a:gd name="T75" fmla="*/ 645 h 725"/>
                <a:gd name="T76" fmla="*/ 391 w 2757"/>
                <a:gd name="T77" fmla="*/ 685 h 725"/>
                <a:gd name="T78" fmla="*/ 300 w 2757"/>
                <a:gd name="T79" fmla="*/ 705 h 725"/>
                <a:gd name="T80" fmla="*/ 219 w 2757"/>
                <a:gd name="T81" fmla="*/ 719 h 725"/>
                <a:gd name="T82" fmla="*/ 150 w 2757"/>
                <a:gd name="T83" fmla="*/ 725 h 725"/>
                <a:gd name="T84" fmla="*/ 92 w 2757"/>
                <a:gd name="T85" fmla="*/ 721 h 725"/>
                <a:gd name="T86" fmla="*/ 48 w 2757"/>
                <a:gd name="T87" fmla="*/ 705 h 725"/>
                <a:gd name="T88" fmla="*/ 18 w 2757"/>
                <a:gd name="T89" fmla="*/ 676 h 725"/>
                <a:gd name="T90" fmla="*/ 2 w 2757"/>
                <a:gd name="T91" fmla="*/ 630 h 725"/>
                <a:gd name="T92" fmla="*/ 1 w 2757"/>
                <a:gd name="T93" fmla="*/ 571 h 725"/>
                <a:gd name="T94" fmla="*/ 16 w 2757"/>
                <a:gd name="T95" fmla="*/ 511 h 725"/>
                <a:gd name="T96" fmla="*/ 43 w 2757"/>
                <a:gd name="T97" fmla="*/ 451 h 725"/>
                <a:gd name="T98" fmla="*/ 84 w 2757"/>
                <a:gd name="T99" fmla="*/ 395 h 725"/>
                <a:gd name="T100" fmla="*/ 136 w 2757"/>
                <a:gd name="T101" fmla="*/ 341 h 725"/>
                <a:gd name="T102" fmla="*/ 200 w 2757"/>
                <a:gd name="T103" fmla="*/ 291 h 725"/>
                <a:gd name="T104" fmla="*/ 274 w 2757"/>
                <a:gd name="T105" fmla="*/ 243 h 725"/>
                <a:gd name="T106" fmla="*/ 359 w 2757"/>
                <a:gd name="T107" fmla="*/ 198 h 725"/>
                <a:gd name="T108" fmla="*/ 453 w 2757"/>
                <a:gd name="T109" fmla="*/ 157 h 725"/>
                <a:gd name="T110" fmla="*/ 555 w 2757"/>
                <a:gd name="T111" fmla="*/ 120 h 725"/>
                <a:gd name="T112" fmla="*/ 665 w 2757"/>
                <a:gd name="T113" fmla="*/ 88 h 725"/>
                <a:gd name="T114" fmla="*/ 782 w 2757"/>
                <a:gd name="T115" fmla="*/ 60 h 725"/>
                <a:gd name="T116" fmla="*/ 905 w 2757"/>
                <a:gd name="T117" fmla="*/ 37 h 725"/>
                <a:gd name="T118" fmla="*/ 1035 w 2757"/>
                <a:gd name="T119" fmla="*/ 20 h 725"/>
                <a:gd name="T120" fmla="*/ 1169 w 2757"/>
                <a:gd name="T121" fmla="*/ 7 h 725"/>
                <a:gd name="T122" fmla="*/ 1308 w 2757"/>
                <a:gd name="T123" fmla="*/ 1 h 72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7" h="725">
                  <a:moveTo>
                    <a:pt x="1378" y="0"/>
                  </a:moveTo>
                  <a:lnTo>
                    <a:pt x="1449" y="1"/>
                  </a:lnTo>
                  <a:lnTo>
                    <a:pt x="1519" y="4"/>
                  </a:lnTo>
                  <a:lnTo>
                    <a:pt x="1588" y="7"/>
                  </a:lnTo>
                  <a:lnTo>
                    <a:pt x="1656" y="12"/>
                  </a:lnTo>
                  <a:lnTo>
                    <a:pt x="1723" y="20"/>
                  </a:lnTo>
                  <a:lnTo>
                    <a:pt x="1788" y="28"/>
                  </a:lnTo>
                  <a:lnTo>
                    <a:pt x="1852" y="37"/>
                  </a:lnTo>
                  <a:lnTo>
                    <a:pt x="1914" y="48"/>
                  </a:lnTo>
                  <a:lnTo>
                    <a:pt x="1975" y="60"/>
                  </a:lnTo>
                  <a:lnTo>
                    <a:pt x="2034" y="74"/>
                  </a:lnTo>
                  <a:lnTo>
                    <a:pt x="2092" y="88"/>
                  </a:lnTo>
                  <a:lnTo>
                    <a:pt x="2148" y="103"/>
                  </a:lnTo>
                  <a:lnTo>
                    <a:pt x="2202" y="120"/>
                  </a:lnTo>
                  <a:lnTo>
                    <a:pt x="2254" y="138"/>
                  </a:lnTo>
                  <a:lnTo>
                    <a:pt x="2304" y="157"/>
                  </a:lnTo>
                  <a:lnTo>
                    <a:pt x="2352" y="177"/>
                  </a:lnTo>
                  <a:lnTo>
                    <a:pt x="2398" y="198"/>
                  </a:lnTo>
                  <a:lnTo>
                    <a:pt x="2442" y="219"/>
                  </a:lnTo>
                  <a:lnTo>
                    <a:pt x="2483" y="243"/>
                  </a:lnTo>
                  <a:lnTo>
                    <a:pt x="2521" y="266"/>
                  </a:lnTo>
                  <a:lnTo>
                    <a:pt x="2557" y="291"/>
                  </a:lnTo>
                  <a:lnTo>
                    <a:pt x="2591" y="316"/>
                  </a:lnTo>
                  <a:lnTo>
                    <a:pt x="2621" y="341"/>
                  </a:lnTo>
                  <a:lnTo>
                    <a:pt x="2649" y="368"/>
                  </a:lnTo>
                  <a:lnTo>
                    <a:pt x="2673" y="395"/>
                  </a:lnTo>
                  <a:lnTo>
                    <a:pt x="2695" y="423"/>
                  </a:lnTo>
                  <a:lnTo>
                    <a:pt x="2714" y="451"/>
                  </a:lnTo>
                  <a:lnTo>
                    <a:pt x="2729" y="481"/>
                  </a:lnTo>
                  <a:lnTo>
                    <a:pt x="2742" y="511"/>
                  </a:lnTo>
                  <a:lnTo>
                    <a:pt x="2750" y="540"/>
                  </a:lnTo>
                  <a:lnTo>
                    <a:pt x="2756" y="571"/>
                  </a:lnTo>
                  <a:lnTo>
                    <a:pt x="2757" y="601"/>
                  </a:lnTo>
                  <a:lnTo>
                    <a:pt x="2756" y="630"/>
                  </a:lnTo>
                  <a:lnTo>
                    <a:pt x="2751" y="655"/>
                  </a:lnTo>
                  <a:lnTo>
                    <a:pt x="2743" y="676"/>
                  </a:lnTo>
                  <a:lnTo>
                    <a:pt x="2732" y="692"/>
                  </a:lnTo>
                  <a:lnTo>
                    <a:pt x="2718" y="705"/>
                  </a:lnTo>
                  <a:lnTo>
                    <a:pt x="2702" y="714"/>
                  </a:lnTo>
                  <a:lnTo>
                    <a:pt x="2682" y="721"/>
                  </a:lnTo>
                  <a:lnTo>
                    <a:pt x="2660" y="724"/>
                  </a:lnTo>
                  <a:lnTo>
                    <a:pt x="2635" y="725"/>
                  </a:lnTo>
                  <a:lnTo>
                    <a:pt x="2607" y="723"/>
                  </a:lnTo>
                  <a:lnTo>
                    <a:pt x="2576" y="719"/>
                  </a:lnTo>
                  <a:lnTo>
                    <a:pt x="2544" y="713"/>
                  </a:lnTo>
                  <a:lnTo>
                    <a:pt x="2508" y="705"/>
                  </a:lnTo>
                  <a:lnTo>
                    <a:pt x="2471" y="696"/>
                  </a:lnTo>
                  <a:lnTo>
                    <a:pt x="2431" y="685"/>
                  </a:lnTo>
                  <a:lnTo>
                    <a:pt x="2388" y="673"/>
                  </a:lnTo>
                  <a:lnTo>
                    <a:pt x="2296" y="645"/>
                  </a:lnTo>
                  <a:lnTo>
                    <a:pt x="2196" y="616"/>
                  </a:lnTo>
                  <a:lnTo>
                    <a:pt x="2143" y="601"/>
                  </a:lnTo>
                  <a:lnTo>
                    <a:pt x="2089" y="587"/>
                  </a:lnTo>
                  <a:lnTo>
                    <a:pt x="2032" y="573"/>
                  </a:lnTo>
                  <a:lnTo>
                    <a:pt x="1974" y="558"/>
                  </a:lnTo>
                  <a:lnTo>
                    <a:pt x="1914" y="545"/>
                  </a:lnTo>
                  <a:lnTo>
                    <a:pt x="1852" y="534"/>
                  </a:lnTo>
                  <a:lnTo>
                    <a:pt x="1789" y="523"/>
                  </a:lnTo>
                  <a:lnTo>
                    <a:pt x="1724" y="514"/>
                  </a:lnTo>
                  <a:lnTo>
                    <a:pt x="1657" y="505"/>
                  </a:lnTo>
                  <a:lnTo>
                    <a:pt x="1589" y="500"/>
                  </a:lnTo>
                  <a:lnTo>
                    <a:pt x="1520" y="496"/>
                  </a:lnTo>
                  <a:lnTo>
                    <a:pt x="1449" y="495"/>
                  </a:lnTo>
                  <a:lnTo>
                    <a:pt x="1378" y="496"/>
                  </a:lnTo>
                  <a:lnTo>
                    <a:pt x="1308" y="500"/>
                  </a:lnTo>
                  <a:lnTo>
                    <a:pt x="1238" y="505"/>
                  </a:lnTo>
                  <a:lnTo>
                    <a:pt x="1169" y="514"/>
                  </a:lnTo>
                  <a:lnTo>
                    <a:pt x="1101" y="523"/>
                  </a:lnTo>
                  <a:lnTo>
                    <a:pt x="1034" y="534"/>
                  </a:lnTo>
                  <a:lnTo>
                    <a:pt x="967" y="545"/>
                  </a:lnTo>
                  <a:lnTo>
                    <a:pt x="902" y="558"/>
                  </a:lnTo>
                  <a:lnTo>
                    <a:pt x="839" y="573"/>
                  </a:lnTo>
                  <a:lnTo>
                    <a:pt x="777" y="587"/>
                  </a:lnTo>
                  <a:lnTo>
                    <a:pt x="716" y="601"/>
                  </a:lnTo>
                  <a:lnTo>
                    <a:pt x="657" y="616"/>
                  </a:lnTo>
                  <a:lnTo>
                    <a:pt x="544" y="645"/>
                  </a:lnTo>
                  <a:lnTo>
                    <a:pt x="440" y="673"/>
                  </a:lnTo>
                  <a:lnTo>
                    <a:pt x="391" y="685"/>
                  </a:lnTo>
                  <a:lnTo>
                    <a:pt x="344" y="696"/>
                  </a:lnTo>
                  <a:lnTo>
                    <a:pt x="300" y="705"/>
                  </a:lnTo>
                  <a:lnTo>
                    <a:pt x="258" y="713"/>
                  </a:lnTo>
                  <a:lnTo>
                    <a:pt x="219" y="719"/>
                  </a:lnTo>
                  <a:lnTo>
                    <a:pt x="183" y="723"/>
                  </a:lnTo>
                  <a:lnTo>
                    <a:pt x="150" y="725"/>
                  </a:lnTo>
                  <a:lnTo>
                    <a:pt x="120" y="724"/>
                  </a:lnTo>
                  <a:lnTo>
                    <a:pt x="92" y="721"/>
                  </a:lnTo>
                  <a:lnTo>
                    <a:pt x="69" y="714"/>
                  </a:lnTo>
                  <a:lnTo>
                    <a:pt x="48" y="705"/>
                  </a:lnTo>
                  <a:lnTo>
                    <a:pt x="31" y="692"/>
                  </a:lnTo>
                  <a:lnTo>
                    <a:pt x="18" y="676"/>
                  </a:lnTo>
                  <a:lnTo>
                    <a:pt x="7" y="655"/>
                  </a:lnTo>
                  <a:lnTo>
                    <a:pt x="2" y="630"/>
                  </a:lnTo>
                  <a:lnTo>
                    <a:pt x="0" y="601"/>
                  </a:lnTo>
                  <a:lnTo>
                    <a:pt x="1" y="571"/>
                  </a:lnTo>
                  <a:lnTo>
                    <a:pt x="7" y="540"/>
                  </a:lnTo>
                  <a:lnTo>
                    <a:pt x="16" y="511"/>
                  </a:lnTo>
                  <a:lnTo>
                    <a:pt x="28" y="481"/>
                  </a:lnTo>
                  <a:lnTo>
                    <a:pt x="43" y="451"/>
                  </a:lnTo>
                  <a:lnTo>
                    <a:pt x="62" y="423"/>
                  </a:lnTo>
                  <a:lnTo>
                    <a:pt x="84" y="395"/>
                  </a:lnTo>
                  <a:lnTo>
                    <a:pt x="108" y="368"/>
                  </a:lnTo>
                  <a:lnTo>
                    <a:pt x="136" y="341"/>
                  </a:lnTo>
                  <a:lnTo>
                    <a:pt x="166" y="316"/>
                  </a:lnTo>
                  <a:lnTo>
                    <a:pt x="200" y="291"/>
                  </a:lnTo>
                  <a:lnTo>
                    <a:pt x="236" y="266"/>
                  </a:lnTo>
                  <a:lnTo>
                    <a:pt x="274" y="243"/>
                  </a:lnTo>
                  <a:lnTo>
                    <a:pt x="315" y="219"/>
                  </a:lnTo>
                  <a:lnTo>
                    <a:pt x="359" y="198"/>
                  </a:lnTo>
                  <a:lnTo>
                    <a:pt x="405" y="177"/>
                  </a:lnTo>
                  <a:lnTo>
                    <a:pt x="453" y="157"/>
                  </a:lnTo>
                  <a:lnTo>
                    <a:pt x="503" y="138"/>
                  </a:lnTo>
                  <a:lnTo>
                    <a:pt x="555" y="120"/>
                  </a:lnTo>
                  <a:lnTo>
                    <a:pt x="609" y="103"/>
                  </a:lnTo>
                  <a:lnTo>
                    <a:pt x="665" y="88"/>
                  </a:lnTo>
                  <a:lnTo>
                    <a:pt x="722" y="74"/>
                  </a:lnTo>
                  <a:lnTo>
                    <a:pt x="782" y="60"/>
                  </a:lnTo>
                  <a:lnTo>
                    <a:pt x="843" y="48"/>
                  </a:lnTo>
                  <a:lnTo>
                    <a:pt x="905" y="37"/>
                  </a:lnTo>
                  <a:lnTo>
                    <a:pt x="969" y="28"/>
                  </a:lnTo>
                  <a:lnTo>
                    <a:pt x="1035" y="20"/>
                  </a:lnTo>
                  <a:lnTo>
                    <a:pt x="1101" y="12"/>
                  </a:lnTo>
                  <a:lnTo>
                    <a:pt x="1169" y="7"/>
                  </a:lnTo>
                  <a:lnTo>
                    <a:pt x="1237" y="4"/>
                  </a:lnTo>
                  <a:lnTo>
                    <a:pt x="1308" y="1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8" name="Rectangle 236"/>
          <p:cNvSpPr>
            <a:spLocks noChangeArrowheads="1"/>
          </p:cNvSpPr>
          <p:nvPr/>
        </p:nvSpPr>
        <p:spPr bwMode="auto">
          <a:xfrm flipH="1">
            <a:off x="515938" y="4684713"/>
            <a:ext cx="3530600" cy="576262"/>
          </a:xfrm>
          <a:prstGeom prst="rect">
            <a:avLst/>
          </a:prstGeom>
          <a:gradFill rotWithShape="0">
            <a:gsLst>
              <a:gs pos="0">
                <a:srgbClr val="D9BF40"/>
              </a:gs>
              <a:gs pos="100000">
                <a:srgbClr val="FFFF99"/>
              </a:gs>
            </a:gsLst>
            <a:lin ang="18900000" scaled="1"/>
          </a:gradFill>
          <a:ln w="9525" algn="ctr">
            <a:solidFill>
              <a:srgbClr val="E07000"/>
            </a:solidFill>
            <a:miter lim="800000"/>
            <a:headEnd/>
            <a:tailEnd/>
          </a:ln>
        </p:spPr>
        <p:txBody>
          <a:bodyPr/>
          <a:lstStyle/>
          <a:p>
            <a:pPr lvl="1" algn="ctr" eaLnBrk="0" hangingPunct="0"/>
            <a:r>
              <a:rPr lang="en-US" sz="1600"/>
              <a:t>After an SSL establishment, user is taken into a secure page.</a:t>
            </a:r>
          </a:p>
        </p:txBody>
      </p:sp>
      <p:sp>
        <p:nvSpPr>
          <p:cNvPr id="290029" name="Oval 237"/>
          <p:cNvSpPr>
            <a:spLocks noChangeArrowheads="1"/>
          </p:cNvSpPr>
          <p:nvPr/>
        </p:nvSpPr>
        <p:spPr bwMode="auto">
          <a:xfrm flipH="1">
            <a:off x="300038" y="4468813"/>
            <a:ext cx="422275" cy="373062"/>
          </a:xfrm>
          <a:prstGeom prst="ellipse">
            <a:avLst/>
          </a:prstGeom>
          <a:gradFill rotWithShape="0">
            <a:gsLst>
              <a:gs pos="0">
                <a:srgbClr val="FF0000">
                  <a:gamma/>
                  <a:tint val="63922"/>
                  <a:invGamma/>
                </a:srgbClr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tIns="27432" bIns="27432" anchor="ctr"/>
          <a:lstStyle/>
          <a:p>
            <a:pPr algn="ctr" eaLnBrk="0" hangingPunct="0">
              <a:defRPr/>
            </a:pPr>
            <a:r>
              <a:rPr lang="fr-CA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Two Main Classes of Cryptography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Symmetric (Secret Key):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One key (the same) is shared for encryption and decryption.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 quickly cipher large amounts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Problem of key agreement and distribution: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Two parties must share/exchange the secret key before using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One key for each communication channel, so there is an exponential number of keys when large numbers of people are involved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Asymmetric (Public Key):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One key pair; two keys are mathematically bound between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If one is used to encrypt, only the other one can decrypt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One key is private, the other one is known publicly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Easier to distribute keys (just publish each entity's public key)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Problem of Asymmetric Cryptography: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Uses a lot of resources to </a:t>
            </a:r>
            <a:r>
              <a:rPr lang="en-US" dirty="0" smtClean="0"/>
              <a:t>encipher data and </a:t>
            </a:r>
            <a:r>
              <a:rPr lang="en-US" smtClean="0"/>
              <a:t>is slow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A16BDD-2741-40CA-B108-868A6124618A}" type="slidenum">
              <a:rPr lang="en-US" smtClean="0"/>
              <a:pPr/>
              <a:t>2</a:t>
            </a:fld>
            <a:endParaRPr lang="en-US" smtClean="0"/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7391400" y="3990975"/>
            <a:ext cx="1071563" cy="1152525"/>
            <a:chOff x="1795" y="2676"/>
            <a:chExt cx="674" cy="726"/>
          </a:xfrm>
        </p:grpSpPr>
        <p:grpSp>
          <p:nvGrpSpPr>
            <p:cNvPr id="7179" name="Group 5"/>
            <p:cNvGrpSpPr>
              <a:grpSpLocks/>
            </p:cNvGrpSpPr>
            <p:nvPr/>
          </p:nvGrpSpPr>
          <p:grpSpPr bwMode="auto">
            <a:xfrm>
              <a:off x="1795" y="2721"/>
              <a:ext cx="495" cy="681"/>
              <a:chOff x="2107" y="2721"/>
              <a:chExt cx="495" cy="681"/>
            </a:xfrm>
          </p:grpSpPr>
          <p:sp>
            <p:nvSpPr>
              <p:cNvPr id="7186" name="Freeform 6"/>
              <p:cNvSpPr>
                <a:spLocks/>
              </p:cNvSpPr>
              <p:nvPr/>
            </p:nvSpPr>
            <p:spPr bwMode="auto">
              <a:xfrm rot="2731444" flipH="1">
                <a:off x="2089" y="2806"/>
                <a:ext cx="531" cy="495"/>
              </a:xfrm>
              <a:custGeom>
                <a:avLst/>
                <a:gdLst>
                  <a:gd name="T0" fmla="*/ 531 w 531"/>
                  <a:gd name="T1" fmla="*/ 51 h 495"/>
                  <a:gd name="T2" fmla="*/ 426 w 531"/>
                  <a:gd name="T3" fmla="*/ 0 h 495"/>
                  <a:gd name="T4" fmla="*/ 318 w 531"/>
                  <a:gd name="T5" fmla="*/ 0 h 495"/>
                  <a:gd name="T6" fmla="*/ 210 w 531"/>
                  <a:gd name="T7" fmla="*/ 117 h 495"/>
                  <a:gd name="T8" fmla="*/ 228 w 531"/>
                  <a:gd name="T9" fmla="*/ 210 h 495"/>
                  <a:gd name="T10" fmla="*/ 0 w 531"/>
                  <a:gd name="T11" fmla="*/ 423 h 495"/>
                  <a:gd name="T12" fmla="*/ 0 w 531"/>
                  <a:gd name="T13" fmla="*/ 489 h 495"/>
                  <a:gd name="T14" fmla="*/ 30 w 531"/>
                  <a:gd name="T15" fmla="*/ 489 h 495"/>
                  <a:gd name="T16" fmla="*/ 84 w 531"/>
                  <a:gd name="T17" fmla="*/ 495 h 495"/>
                  <a:gd name="T18" fmla="*/ 135 w 531"/>
                  <a:gd name="T19" fmla="*/ 477 h 495"/>
                  <a:gd name="T20" fmla="*/ 138 w 531"/>
                  <a:gd name="T21" fmla="*/ 450 h 495"/>
                  <a:gd name="T22" fmla="*/ 123 w 531"/>
                  <a:gd name="T23" fmla="*/ 429 h 495"/>
                  <a:gd name="T24" fmla="*/ 198 w 531"/>
                  <a:gd name="T25" fmla="*/ 426 h 495"/>
                  <a:gd name="T26" fmla="*/ 228 w 531"/>
                  <a:gd name="T27" fmla="*/ 402 h 495"/>
                  <a:gd name="T28" fmla="*/ 213 w 531"/>
                  <a:gd name="T29" fmla="*/ 384 h 495"/>
                  <a:gd name="T30" fmla="*/ 207 w 531"/>
                  <a:gd name="T31" fmla="*/ 363 h 495"/>
                  <a:gd name="T32" fmla="*/ 282 w 531"/>
                  <a:gd name="T33" fmla="*/ 360 h 495"/>
                  <a:gd name="T34" fmla="*/ 303 w 531"/>
                  <a:gd name="T35" fmla="*/ 333 h 495"/>
                  <a:gd name="T36" fmla="*/ 270 w 531"/>
                  <a:gd name="T37" fmla="*/ 300 h 495"/>
                  <a:gd name="T38" fmla="*/ 312 w 531"/>
                  <a:gd name="T39" fmla="*/ 255 h 495"/>
                  <a:gd name="T40" fmla="*/ 426 w 531"/>
                  <a:gd name="T41" fmla="*/ 255 h 495"/>
                  <a:gd name="T42" fmla="*/ 525 w 531"/>
                  <a:gd name="T43" fmla="*/ 156 h 495"/>
                  <a:gd name="T44" fmla="*/ 531 w 531"/>
                  <a:gd name="T45" fmla="*/ 51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1"/>
                  <a:gd name="T70" fmla="*/ 0 h 495"/>
                  <a:gd name="T71" fmla="*/ 531 w 531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1" h="495">
                    <a:moveTo>
                      <a:pt x="531" y="51"/>
                    </a:moveTo>
                    <a:lnTo>
                      <a:pt x="426" y="0"/>
                    </a:lnTo>
                    <a:lnTo>
                      <a:pt x="318" y="0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1" y="51"/>
                    </a:lnTo>
                    <a:close/>
                  </a:path>
                </a:pathLst>
              </a:custGeom>
              <a:solidFill>
                <a:srgbClr val="C0C0C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87" name="Freeform 7"/>
              <p:cNvSpPr>
                <a:spLocks/>
              </p:cNvSpPr>
              <p:nvPr/>
            </p:nvSpPr>
            <p:spPr bwMode="auto">
              <a:xfrm>
                <a:off x="2254" y="2721"/>
                <a:ext cx="251" cy="681"/>
              </a:xfrm>
              <a:custGeom>
                <a:avLst/>
                <a:gdLst>
                  <a:gd name="T0" fmla="*/ 59 w 251"/>
                  <a:gd name="T1" fmla="*/ 0 h 681"/>
                  <a:gd name="T2" fmla="*/ 181 w 251"/>
                  <a:gd name="T3" fmla="*/ 35 h 681"/>
                  <a:gd name="T4" fmla="*/ 251 w 251"/>
                  <a:gd name="T5" fmla="*/ 110 h 681"/>
                  <a:gd name="T6" fmla="*/ 249 w 251"/>
                  <a:gd name="T7" fmla="*/ 271 h 681"/>
                  <a:gd name="T8" fmla="*/ 170 w 251"/>
                  <a:gd name="T9" fmla="*/ 323 h 681"/>
                  <a:gd name="T10" fmla="*/ 168 w 251"/>
                  <a:gd name="T11" fmla="*/ 645 h 681"/>
                  <a:gd name="T12" fmla="*/ 131 w 251"/>
                  <a:gd name="T13" fmla="*/ 681 h 681"/>
                  <a:gd name="T14" fmla="*/ 110 w 251"/>
                  <a:gd name="T15" fmla="*/ 660 h 681"/>
                  <a:gd name="T16" fmla="*/ 68 w 251"/>
                  <a:gd name="T17" fmla="*/ 626 h 681"/>
                  <a:gd name="T18" fmla="*/ 45 w 251"/>
                  <a:gd name="T19" fmla="*/ 577 h 681"/>
                  <a:gd name="T20" fmla="*/ 62 w 251"/>
                  <a:gd name="T21" fmla="*/ 555 h 681"/>
                  <a:gd name="T22" fmla="*/ 88 w 251"/>
                  <a:gd name="T23" fmla="*/ 551 h 681"/>
                  <a:gd name="T24" fmla="*/ 37 w 251"/>
                  <a:gd name="T25" fmla="*/ 496 h 681"/>
                  <a:gd name="T26" fmla="*/ 33 w 251"/>
                  <a:gd name="T27" fmla="*/ 458 h 681"/>
                  <a:gd name="T28" fmla="*/ 57 w 251"/>
                  <a:gd name="T29" fmla="*/ 456 h 681"/>
                  <a:gd name="T30" fmla="*/ 76 w 251"/>
                  <a:gd name="T31" fmla="*/ 445 h 681"/>
                  <a:gd name="T32" fmla="*/ 25 w 251"/>
                  <a:gd name="T33" fmla="*/ 390 h 681"/>
                  <a:gd name="T34" fmla="*/ 30 w 251"/>
                  <a:gd name="T35" fmla="*/ 356 h 681"/>
                  <a:gd name="T36" fmla="*/ 77 w 251"/>
                  <a:gd name="T37" fmla="*/ 356 h 681"/>
                  <a:gd name="T38" fmla="*/ 79 w 251"/>
                  <a:gd name="T39" fmla="*/ 295 h 681"/>
                  <a:gd name="T40" fmla="*/ 0 w 251"/>
                  <a:gd name="T41" fmla="*/ 213 h 681"/>
                  <a:gd name="T42" fmla="*/ 1 w 251"/>
                  <a:gd name="T43" fmla="*/ 73 h 681"/>
                  <a:gd name="T44" fmla="*/ 59 w 251"/>
                  <a:gd name="T45" fmla="*/ 0 h 6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1"/>
                  <a:gd name="T70" fmla="*/ 0 h 681"/>
                  <a:gd name="T71" fmla="*/ 251 w 251"/>
                  <a:gd name="T72" fmla="*/ 681 h 68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1" h="681">
                    <a:moveTo>
                      <a:pt x="59" y="0"/>
                    </a:moveTo>
                    <a:lnTo>
                      <a:pt x="181" y="35"/>
                    </a:lnTo>
                    <a:lnTo>
                      <a:pt x="251" y="110"/>
                    </a:lnTo>
                    <a:lnTo>
                      <a:pt x="249" y="271"/>
                    </a:lnTo>
                    <a:lnTo>
                      <a:pt x="170" y="323"/>
                    </a:lnTo>
                    <a:lnTo>
                      <a:pt x="168" y="645"/>
                    </a:lnTo>
                    <a:lnTo>
                      <a:pt x="131" y="681"/>
                    </a:lnTo>
                    <a:lnTo>
                      <a:pt x="110" y="660"/>
                    </a:lnTo>
                    <a:lnTo>
                      <a:pt x="68" y="626"/>
                    </a:lnTo>
                    <a:lnTo>
                      <a:pt x="45" y="577"/>
                    </a:lnTo>
                    <a:lnTo>
                      <a:pt x="62" y="555"/>
                    </a:lnTo>
                    <a:lnTo>
                      <a:pt x="88" y="551"/>
                    </a:lnTo>
                    <a:lnTo>
                      <a:pt x="37" y="496"/>
                    </a:lnTo>
                    <a:lnTo>
                      <a:pt x="33" y="458"/>
                    </a:lnTo>
                    <a:lnTo>
                      <a:pt x="57" y="456"/>
                    </a:lnTo>
                    <a:lnTo>
                      <a:pt x="76" y="445"/>
                    </a:lnTo>
                    <a:lnTo>
                      <a:pt x="25" y="390"/>
                    </a:lnTo>
                    <a:lnTo>
                      <a:pt x="30" y="356"/>
                    </a:lnTo>
                    <a:lnTo>
                      <a:pt x="77" y="356"/>
                    </a:lnTo>
                    <a:lnTo>
                      <a:pt x="79" y="295"/>
                    </a:lnTo>
                    <a:lnTo>
                      <a:pt x="0" y="213"/>
                    </a:lnTo>
                    <a:lnTo>
                      <a:pt x="1" y="7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88" name="Line 8"/>
              <p:cNvSpPr>
                <a:spLocks noChangeShapeType="1"/>
              </p:cNvSpPr>
              <p:nvPr/>
            </p:nvSpPr>
            <p:spPr bwMode="auto">
              <a:xfrm rot="2731444" flipH="1" flipV="1">
                <a:off x="2278" y="3100"/>
                <a:ext cx="232" cy="23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89" name="Oval 9"/>
              <p:cNvSpPr>
                <a:spLocks noChangeArrowheads="1"/>
              </p:cNvSpPr>
              <p:nvPr/>
            </p:nvSpPr>
            <p:spPr bwMode="auto">
              <a:xfrm rot="2731444" flipH="1">
                <a:off x="2341" y="2783"/>
                <a:ext cx="87" cy="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grpSp>
          <p:nvGrpSpPr>
            <p:cNvPr id="7180" name="Group 10"/>
            <p:cNvGrpSpPr>
              <a:grpSpLocks/>
            </p:cNvGrpSpPr>
            <p:nvPr/>
          </p:nvGrpSpPr>
          <p:grpSpPr bwMode="auto">
            <a:xfrm>
              <a:off x="1958" y="2751"/>
              <a:ext cx="511" cy="561"/>
              <a:chOff x="2272" y="2751"/>
              <a:chExt cx="511" cy="561"/>
            </a:xfrm>
          </p:grpSpPr>
          <p:sp>
            <p:nvSpPr>
              <p:cNvPr id="7182" name="Freeform 11"/>
              <p:cNvSpPr>
                <a:spLocks/>
              </p:cNvSpPr>
              <p:nvPr/>
            </p:nvSpPr>
            <p:spPr bwMode="auto">
              <a:xfrm>
                <a:off x="2288" y="2760"/>
                <a:ext cx="464" cy="552"/>
              </a:xfrm>
              <a:custGeom>
                <a:avLst/>
                <a:gdLst>
                  <a:gd name="T0" fmla="*/ 14 w 464"/>
                  <a:gd name="T1" fmla="*/ 20 h 552"/>
                  <a:gd name="T2" fmla="*/ 32 w 464"/>
                  <a:gd name="T3" fmla="*/ 0 h 552"/>
                  <a:gd name="T4" fmla="*/ 233 w 464"/>
                  <a:gd name="T5" fmla="*/ 11 h 552"/>
                  <a:gd name="T6" fmla="*/ 317 w 464"/>
                  <a:gd name="T7" fmla="*/ 147 h 552"/>
                  <a:gd name="T8" fmla="*/ 281 w 464"/>
                  <a:gd name="T9" fmla="*/ 234 h 552"/>
                  <a:gd name="T10" fmla="*/ 458 w 464"/>
                  <a:gd name="T11" fmla="*/ 458 h 552"/>
                  <a:gd name="T12" fmla="*/ 464 w 464"/>
                  <a:gd name="T13" fmla="*/ 487 h 552"/>
                  <a:gd name="T14" fmla="*/ 451 w 464"/>
                  <a:gd name="T15" fmla="*/ 552 h 552"/>
                  <a:gd name="T16" fmla="*/ 422 w 464"/>
                  <a:gd name="T17" fmla="*/ 546 h 552"/>
                  <a:gd name="T18" fmla="*/ 368 w 464"/>
                  <a:gd name="T19" fmla="*/ 542 h 552"/>
                  <a:gd name="T20" fmla="*/ 321 w 464"/>
                  <a:gd name="T21" fmla="*/ 514 h 552"/>
                  <a:gd name="T22" fmla="*/ 323 w 464"/>
                  <a:gd name="T23" fmla="*/ 487 h 552"/>
                  <a:gd name="T24" fmla="*/ 342 w 464"/>
                  <a:gd name="T25" fmla="*/ 470 h 552"/>
                  <a:gd name="T26" fmla="*/ 269 w 464"/>
                  <a:gd name="T27" fmla="*/ 452 h 552"/>
                  <a:gd name="T28" fmla="*/ 244 w 464"/>
                  <a:gd name="T29" fmla="*/ 423 h 552"/>
                  <a:gd name="T30" fmla="*/ 248 w 464"/>
                  <a:gd name="T31" fmla="*/ 402 h 552"/>
                  <a:gd name="T32" fmla="*/ 272 w 464"/>
                  <a:gd name="T33" fmla="*/ 389 h 552"/>
                  <a:gd name="T34" fmla="*/ 199 w 464"/>
                  <a:gd name="T35" fmla="*/ 371 h 552"/>
                  <a:gd name="T36" fmla="*/ 184 w 464"/>
                  <a:gd name="T37" fmla="*/ 341 h 552"/>
                  <a:gd name="T38" fmla="*/ 188 w 464"/>
                  <a:gd name="T39" fmla="*/ 316 h 552"/>
                  <a:gd name="T40" fmla="*/ 226 w 464"/>
                  <a:gd name="T41" fmla="*/ 312 h 552"/>
                  <a:gd name="T42" fmla="*/ 190 w 464"/>
                  <a:gd name="T43" fmla="*/ 263 h 552"/>
                  <a:gd name="T44" fmla="*/ 78 w 464"/>
                  <a:gd name="T45" fmla="*/ 241 h 552"/>
                  <a:gd name="T46" fmla="*/ 0 w 464"/>
                  <a:gd name="T47" fmla="*/ 125 h 552"/>
                  <a:gd name="T48" fmla="*/ 14 w 464"/>
                  <a:gd name="T49" fmla="*/ 20 h 5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4"/>
                  <a:gd name="T76" fmla="*/ 0 h 552"/>
                  <a:gd name="T77" fmla="*/ 464 w 464"/>
                  <a:gd name="T78" fmla="*/ 552 h 5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4" h="552">
                    <a:moveTo>
                      <a:pt x="14" y="20"/>
                    </a:moveTo>
                    <a:lnTo>
                      <a:pt x="32" y="0"/>
                    </a:lnTo>
                    <a:lnTo>
                      <a:pt x="233" y="11"/>
                    </a:lnTo>
                    <a:lnTo>
                      <a:pt x="317" y="147"/>
                    </a:lnTo>
                    <a:lnTo>
                      <a:pt x="281" y="234"/>
                    </a:lnTo>
                    <a:lnTo>
                      <a:pt x="458" y="458"/>
                    </a:lnTo>
                    <a:lnTo>
                      <a:pt x="464" y="487"/>
                    </a:lnTo>
                    <a:lnTo>
                      <a:pt x="451" y="552"/>
                    </a:lnTo>
                    <a:lnTo>
                      <a:pt x="422" y="546"/>
                    </a:lnTo>
                    <a:lnTo>
                      <a:pt x="368" y="542"/>
                    </a:lnTo>
                    <a:lnTo>
                      <a:pt x="321" y="514"/>
                    </a:lnTo>
                    <a:lnTo>
                      <a:pt x="323" y="487"/>
                    </a:lnTo>
                    <a:lnTo>
                      <a:pt x="342" y="470"/>
                    </a:lnTo>
                    <a:lnTo>
                      <a:pt x="269" y="452"/>
                    </a:lnTo>
                    <a:lnTo>
                      <a:pt x="244" y="423"/>
                    </a:lnTo>
                    <a:lnTo>
                      <a:pt x="248" y="402"/>
                    </a:lnTo>
                    <a:lnTo>
                      <a:pt x="272" y="389"/>
                    </a:lnTo>
                    <a:lnTo>
                      <a:pt x="199" y="371"/>
                    </a:lnTo>
                    <a:lnTo>
                      <a:pt x="184" y="341"/>
                    </a:lnTo>
                    <a:lnTo>
                      <a:pt x="188" y="316"/>
                    </a:lnTo>
                    <a:lnTo>
                      <a:pt x="226" y="312"/>
                    </a:lnTo>
                    <a:lnTo>
                      <a:pt x="190" y="263"/>
                    </a:lnTo>
                    <a:lnTo>
                      <a:pt x="78" y="241"/>
                    </a:lnTo>
                    <a:lnTo>
                      <a:pt x="0" y="125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E07000"/>
              </a:solidFill>
              <a:ln w="6350">
                <a:noFill/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83" name="Freeform 12"/>
              <p:cNvSpPr>
                <a:spLocks/>
              </p:cNvSpPr>
              <p:nvPr/>
            </p:nvSpPr>
            <p:spPr bwMode="auto">
              <a:xfrm rot="661869" flipH="1">
                <a:off x="2272" y="2751"/>
                <a:ext cx="511" cy="495"/>
              </a:xfrm>
              <a:custGeom>
                <a:avLst/>
                <a:gdLst>
                  <a:gd name="T0" fmla="*/ 399 w 537"/>
                  <a:gd name="T1" fmla="*/ 63 h 495"/>
                  <a:gd name="T2" fmla="*/ 315 w 537"/>
                  <a:gd name="T3" fmla="*/ 0 h 495"/>
                  <a:gd name="T4" fmla="*/ 240 w 537"/>
                  <a:gd name="T5" fmla="*/ 3 h 495"/>
                  <a:gd name="T6" fmla="*/ 156 w 537"/>
                  <a:gd name="T7" fmla="*/ 117 h 495"/>
                  <a:gd name="T8" fmla="*/ 169 w 537"/>
                  <a:gd name="T9" fmla="*/ 210 h 495"/>
                  <a:gd name="T10" fmla="*/ 0 w 537"/>
                  <a:gd name="T11" fmla="*/ 423 h 495"/>
                  <a:gd name="T12" fmla="*/ 0 w 537"/>
                  <a:gd name="T13" fmla="*/ 489 h 495"/>
                  <a:gd name="T14" fmla="*/ 24 w 537"/>
                  <a:gd name="T15" fmla="*/ 489 h 495"/>
                  <a:gd name="T16" fmla="*/ 63 w 537"/>
                  <a:gd name="T17" fmla="*/ 495 h 495"/>
                  <a:gd name="T18" fmla="*/ 100 w 537"/>
                  <a:gd name="T19" fmla="*/ 477 h 495"/>
                  <a:gd name="T20" fmla="*/ 103 w 537"/>
                  <a:gd name="T21" fmla="*/ 450 h 495"/>
                  <a:gd name="T22" fmla="*/ 91 w 537"/>
                  <a:gd name="T23" fmla="*/ 429 h 495"/>
                  <a:gd name="T24" fmla="*/ 147 w 537"/>
                  <a:gd name="T25" fmla="*/ 426 h 495"/>
                  <a:gd name="T26" fmla="*/ 169 w 537"/>
                  <a:gd name="T27" fmla="*/ 402 h 495"/>
                  <a:gd name="T28" fmla="*/ 159 w 537"/>
                  <a:gd name="T29" fmla="*/ 384 h 495"/>
                  <a:gd name="T30" fmla="*/ 153 w 537"/>
                  <a:gd name="T31" fmla="*/ 363 h 495"/>
                  <a:gd name="T32" fmla="*/ 209 w 537"/>
                  <a:gd name="T33" fmla="*/ 360 h 495"/>
                  <a:gd name="T34" fmla="*/ 225 w 537"/>
                  <a:gd name="T35" fmla="*/ 333 h 495"/>
                  <a:gd name="T36" fmla="*/ 201 w 537"/>
                  <a:gd name="T37" fmla="*/ 300 h 495"/>
                  <a:gd name="T38" fmla="*/ 232 w 537"/>
                  <a:gd name="T39" fmla="*/ 255 h 495"/>
                  <a:gd name="T40" fmla="*/ 315 w 537"/>
                  <a:gd name="T41" fmla="*/ 255 h 495"/>
                  <a:gd name="T42" fmla="*/ 390 w 537"/>
                  <a:gd name="T43" fmla="*/ 156 h 495"/>
                  <a:gd name="T44" fmla="*/ 399 w 537"/>
                  <a:gd name="T45" fmla="*/ 63 h 4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37"/>
                  <a:gd name="T70" fmla="*/ 0 h 495"/>
                  <a:gd name="T71" fmla="*/ 537 w 537"/>
                  <a:gd name="T72" fmla="*/ 495 h 49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37" h="495">
                    <a:moveTo>
                      <a:pt x="537" y="63"/>
                    </a:moveTo>
                    <a:lnTo>
                      <a:pt x="426" y="0"/>
                    </a:lnTo>
                    <a:lnTo>
                      <a:pt x="324" y="3"/>
                    </a:lnTo>
                    <a:lnTo>
                      <a:pt x="210" y="117"/>
                    </a:lnTo>
                    <a:lnTo>
                      <a:pt x="228" y="210"/>
                    </a:lnTo>
                    <a:lnTo>
                      <a:pt x="0" y="423"/>
                    </a:lnTo>
                    <a:lnTo>
                      <a:pt x="0" y="489"/>
                    </a:lnTo>
                    <a:lnTo>
                      <a:pt x="30" y="489"/>
                    </a:lnTo>
                    <a:lnTo>
                      <a:pt x="84" y="495"/>
                    </a:lnTo>
                    <a:lnTo>
                      <a:pt x="135" y="477"/>
                    </a:lnTo>
                    <a:lnTo>
                      <a:pt x="138" y="450"/>
                    </a:lnTo>
                    <a:lnTo>
                      <a:pt x="123" y="429"/>
                    </a:lnTo>
                    <a:lnTo>
                      <a:pt x="198" y="426"/>
                    </a:lnTo>
                    <a:lnTo>
                      <a:pt x="228" y="402"/>
                    </a:lnTo>
                    <a:lnTo>
                      <a:pt x="213" y="384"/>
                    </a:lnTo>
                    <a:lnTo>
                      <a:pt x="207" y="363"/>
                    </a:lnTo>
                    <a:lnTo>
                      <a:pt x="282" y="360"/>
                    </a:lnTo>
                    <a:lnTo>
                      <a:pt x="303" y="333"/>
                    </a:lnTo>
                    <a:lnTo>
                      <a:pt x="270" y="300"/>
                    </a:lnTo>
                    <a:lnTo>
                      <a:pt x="312" y="255"/>
                    </a:lnTo>
                    <a:lnTo>
                      <a:pt x="426" y="255"/>
                    </a:lnTo>
                    <a:lnTo>
                      <a:pt x="525" y="156"/>
                    </a:lnTo>
                    <a:lnTo>
                      <a:pt x="537" y="6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9BF40"/>
                  </a:gs>
                  <a:gs pos="100000">
                    <a:srgbClr val="FFFF99"/>
                  </a:gs>
                </a:gsLst>
                <a:lin ang="18900000" scaled="1"/>
              </a:gradFill>
              <a:ln w="9525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Line 13"/>
              <p:cNvSpPr>
                <a:spLocks noChangeShapeType="1"/>
              </p:cNvSpPr>
              <p:nvPr/>
            </p:nvSpPr>
            <p:spPr bwMode="auto">
              <a:xfrm rot="661869" flipH="1" flipV="1">
                <a:off x="2528" y="3011"/>
                <a:ext cx="231" cy="225"/>
              </a:xfrm>
              <a:prstGeom prst="line">
                <a:avLst/>
              </a:prstGeom>
              <a:noFill/>
              <a:ln w="1270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85" name="Oval 14"/>
              <p:cNvSpPr>
                <a:spLocks noChangeArrowheads="1"/>
              </p:cNvSpPr>
              <p:nvPr/>
            </p:nvSpPr>
            <p:spPr bwMode="auto">
              <a:xfrm rot="661869" flipH="1">
                <a:off x="2377" y="2776"/>
                <a:ext cx="87" cy="51"/>
              </a:xfrm>
              <a:prstGeom prst="ellipse">
                <a:avLst/>
              </a:prstGeom>
              <a:solidFill>
                <a:srgbClr val="E07000"/>
              </a:solidFill>
              <a:ln w="6350">
                <a:solidFill>
                  <a:srgbClr val="E07000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663399"/>
                  </a:buClr>
                  <a:buSzPct val="65000"/>
                  <a:buFont typeface="Wingdings" pitchFamily="2" charset="2"/>
                  <a:buNone/>
                </a:pPr>
                <a:endParaRPr lang="en-US"/>
              </a:p>
            </p:txBody>
          </p:sp>
        </p:grpSp>
        <p:sp>
          <p:nvSpPr>
            <p:cNvPr id="7181" name="Arc 15"/>
            <p:cNvSpPr>
              <a:spLocks/>
            </p:cNvSpPr>
            <p:nvPr/>
          </p:nvSpPr>
          <p:spPr bwMode="auto">
            <a:xfrm rot="3134064" flipH="1">
              <a:off x="1974" y="2670"/>
              <a:ext cx="154" cy="166"/>
            </a:xfrm>
            <a:custGeom>
              <a:avLst/>
              <a:gdLst>
                <a:gd name="T0" fmla="*/ 0 w 41351"/>
                <a:gd name="T1" fmla="*/ 0 h 38402"/>
                <a:gd name="T2" fmla="*/ 0 w 41351"/>
                <a:gd name="T3" fmla="*/ 0 h 38402"/>
                <a:gd name="T4" fmla="*/ 0 w 41351"/>
                <a:gd name="T5" fmla="*/ 0 h 38402"/>
                <a:gd name="T6" fmla="*/ 0 60000 65536"/>
                <a:gd name="T7" fmla="*/ 0 60000 65536"/>
                <a:gd name="T8" fmla="*/ 0 60000 65536"/>
                <a:gd name="T9" fmla="*/ 0 w 41351"/>
                <a:gd name="T10" fmla="*/ 0 h 38402"/>
                <a:gd name="T11" fmla="*/ 41351 w 41351"/>
                <a:gd name="T12" fmla="*/ 38402 h 384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51" h="38402" fill="none" extrusionOk="0">
                  <a:moveTo>
                    <a:pt x="0" y="12855"/>
                  </a:moveTo>
                  <a:cubicBezTo>
                    <a:pt x="3460" y="5039"/>
                    <a:pt x="11203" y="-1"/>
                    <a:pt x="19751" y="0"/>
                  </a:cubicBezTo>
                  <a:cubicBezTo>
                    <a:pt x="31680" y="0"/>
                    <a:pt x="41351" y="9670"/>
                    <a:pt x="41351" y="21600"/>
                  </a:cubicBezTo>
                  <a:cubicBezTo>
                    <a:pt x="41351" y="28125"/>
                    <a:pt x="38400" y="34301"/>
                    <a:pt x="33324" y="38401"/>
                  </a:cubicBezTo>
                </a:path>
                <a:path w="41351" h="38402" stroke="0" extrusionOk="0">
                  <a:moveTo>
                    <a:pt x="0" y="12855"/>
                  </a:moveTo>
                  <a:cubicBezTo>
                    <a:pt x="3460" y="5039"/>
                    <a:pt x="11203" y="-1"/>
                    <a:pt x="19751" y="0"/>
                  </a:cubicBezTo>
                  <a:cubicBezTo>
                    <a:pt x="31680" y="0"/>
                    <a:pt x="41351" y="9670"/>
                    <a:pt x="41351" y="21600"/>
                  </a:cubicBezTo>
                  <a:cubicBezTo>
                    <a:pt x="41351" y="28125"/>
                    <a:pt x="38400" y="34301"/>
                    <a:pt x="33324" y="38401"/>
                  </a:cubicBezTo>
                  <a:lnTo>
                    <a:pt x="19751" y="21600"/>
                  </a:lnTo>
                  <a:lnTo>
                    <a:pt x="0" y="12855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7467600" y="1752600"/>
            <a:ext cx="857250" cy="388938"/>
            <a:chOff x="1686" y="2462"/>
            <a:chExt cx="1110" cy="512"/>
          </a:xfrm>
        </p:grpSpPr>
        <p:sp>
          <p:nvSpPr>
            <p:cNvPr id="7175" name="AutoShape 19"/>
            <p:cNvSpPr>
              <a:spLocks noChangeArrowheads="1"/>
            </p:cNvSpPr>
            <p:nvPr/>
          </p:nvSpPr>
          <p:spPr bwMode="auto">
            <a:xfrm rot="16200000" flipH="1">
              <a:off x="2387" y="2262"/>
              <a:ext cx="69" cy="748"/>
            </a:xfrm>
            <a:prstGeom prst="roundRect">
              <a:avLst>
                <a:gd name="adj" fmla="val 33931"/>
              </a:avLst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7176" name="Freeform 20"/>
            <p:cNvSpPr>
              <a:spLocks/>
            </p:cNvSpPr>
            <p:nvPr/>
          </p:nvSpPr>
          <p:spPr bwMode="auto">
            <a:xfrm>
              <a:off x="2442" y="2665"/>
              <a:ext cx="278" cy="309"/>
            </a:xfrm>
            <a:custGeom>
              <a:avLst/>
              <a:gdLst>
                <a:gd name="T0" fmla="*/ 22 w 278"/>
                <a:gd name="T1" fmla="*/ 2 h 310"/>
                <a:gd name="T2" fmla="*/ 23 w 278"/>
                <a:gd name="T3" fmla="*/ 92 h 310"/>
                <a:gd name="T4" fmla="*/ 64 w 278"/>
                <a:gd name="T5" fmla="*/ 92 h 310"/>
                <a:gd name="T6" fmla="*/ 64 w 278"/>
                <a:gd name="T7" fmla="*/ 128 h 310"/>
                <a:gd name="T8" fmla="*/ 0 w 278"/>
                <a:gd name="T9" fmla="*/ 128 h 310"/>
                <a:gd name="T10" fmla="*/ 0 w 278"/>
                <a:gd name="T11" fmla="*/ 165 h 310"/>
                <a:gd name="T12" fmla="*/ 69 w 278"/>
                <a:gd name="T13" fmla="*/ 165 h 310"/>
                <a:gd name="T14" fmla="*/ 69 w 278"/>
                <a:gd name="T15" fmla="*/ 282 h 310"/>
                <a:gd name="T16" fmla="*/ 106 w 278"/>
                <a:gd name="T17" fmla="*/ 282 h 310"/>
                <a:gd name="T18" fmla="*/ 106 w 278"/>
                <a:gd name="T19" fmla="*/ 310 h 310"/>
                <a:gd name="T20" fmla="*/ 152 w 278"/>
                <a:gd name="T21" fmla="*/ 310 h 310"/>
                <a:gd name="T22" fmla="*/ 152 w 278"/>
                <a:gd name="T23" fmla="*/ 236 h 310"/>
                <a:gd name="T24" fmla="*/ 207 w 278"/>
                <a:gd name="T25" fmla="*/ 236 h 310"/>
                <a:gd name="T26" fmla="*/ 207 w 278"/>
                <a:gd name="T27" fmla="*/ 177 h 310"/>
                <a:gd name="T28" fmla="*/ 227 w 278"/>
                <a:gd name="T29" fmla="*/ 177 h 310"/>
                <a:gd name="T30" fmla="*/ 227 w 278"/>
                <a:gd name="T31" fmla="*/ 239 h 310"/>
                <a:gd name="T32" fmla="*/ 260 w 278"/>
                <a:gd name="T33" fmla="*/ 239 h 310"/>
                <a:gd name="T34" fmla="*/ 260 w 278"/>
                <a:gd name="T35" fmla="*/ 179 h 310"/>
                <a:gd name="T36" fmla="*/ 278 w 278"/>
                <a:gd name="T37" fmla="*/ 179 h 310"/>
                <a:gd name="T38" fmla="*/ 278 w 278"/>
                <a:gd name="T39" fmla="*/ 128 h 310"/>
                <a:gd name="T40" fmla="*/ 207 w 278"/>
                <a:gd name="T41" fmla="*/ 128 h 310"/>
                <a:gd name="T42" fmla="*/ 207 w 278"/>
                <a:gd name="T43" fmla="*/ 87 h 310"/>
                <a:gd name="T44" fmla="*/ 244 w 278"/>
                <a:gd name="T45" fmla="*/ 87 h 310"/>
                <a:gd name="T46" fmla="*/ 244 w 278"/>
                <a:gd name="T47" fmla="*/ 48 h 310"/>
                <a:gd name="T48" fmla="*/ 271 w 278"/>
                <a:gd name="T49" fmla="*/ 48 h 310"/>
                <a:gd name="T50" fmla="*/ 272 w 278"/>
                <a:gd name="T51" fmla="*/ 0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78" h="310">
                  <a:moveTo>
                    <a:pt x="22" y="2"/>
                  </a:moveTo>
                  <a:lnTo>
                    <a:pt x="23" y="92"/>
                  </a:lnTo>
                  <a:lnTo>
                    <a:pt x="64" y="92"/>
                  </a:lnTo>
                  <a:lnTo>
                    <a:pt x="64" y="128"/>
                  </a:lnTo>
                  <a:lnTo>
                    <a:pt x="0" y="128"/>
                  </a:lnTo>
                  <a:lnTo>
                    <a:pt x="0" y="165"/>
                  </a:lnTo>
                  <a:lnTo>
                    <a:pt x="69" y="165"/>
                  </a:lnTo>
                  <a:lnTo>
                    <a:pt x="69" y="282"/>
                  </a:lnTo>
                  <a:lnTo>
                    <a:pt x="106" y="282"/>
                  </a:lnTo>
                  <a:lnTo>
                    <a:pt x="106" y="310"/>
                  </a:lnTo>
                  <a:lnTo>
                    <a:pt x="152" y="310"/>
                  </a:lnTo>
                  <a:lnTo>
                    <a:pt x="152" y="236"/>
                  </a:lnTo>
                  <a:lnTo>
                    <a:pt x="207" y="236"/>
                  </a:lnTo>
                  <a:lnTo>
                    <a:pt x="207" y="177"/>
                  </a:lnTo>
                  <a:lnTo>
                    <a:pt x="227" y="177"/>
                  </a:lnTo>
                  <a:lnTo>
                    <a:pt x="227" y="239"/>
                  </a:lnTo>
                  <a:lnTo>
                    <a:pt x="260" y="239"/>
                  </a:lnTo>
                  <a:lnTo>
                    <a:pt x="260" y="179"/>
                  </a:lnTo>
                  <a:lnTo>
                    <a:pt x="278" y="179"/>
                  </a:lnTo>
                  <a:lnTo>
                    <a:pt x="278" y="128"/>
                  </a:lnTo>
                  <a:lnTo>
                    <a:pt x="207" y="128"/>
                  </a:lnTo>
                  <a:lnTo>
                    <a:pt x="207" y="87"/>
                  </a:lnTo>
                  <a:lnTo>
                    <a:pt x="244" y="87"/>
                  </a:lnTo>
                  <a:lnTo>
                    <a:pt x="244" y="48"/>
                  </a:lnTo>
                  <a:lnTo>
                    <a:pt x="271" y="48"/>
                  </a:lnTo>
                  <a:lnTo>
                    <a:pt x="272" y="0"/>
                  </a:lnTo>
                </a:path>
              </a:pathLst>
            </a:cu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177" name="AutoShape 21"/>
            <p:cNvSpPr>
              <a:spLocks noChangeArrowheads="1"/>
            </p:cNvSpPr>
            <p:nvPr/>
          </p:nvSpPr>
          <p:spPr bwMode="auto">
            <a:xfrm rot="16200000" flipH="1">
              <a:off x="1686" y="2462"/>
              <a:ext cx="353" cy="354"/>
            </a:xfrm>
            <a:custGeom>
              <a:avLst/>
              <a:gdLst>
                <a:gd name="T0" fmla="*/ 177 w 21600"/>
                <a:gd name="T1" fmla="*/ 0 h 21600"/>
                <a:gd name="T2" fmla="*/ 52 w 21600"/>
                <a:gd name="T3" fmla="*/ 52 h 21600"/>
                <a:gd name="T4" fmla="*/ 0 w 21600"/>
                <a:gd name="T5" fmla="*/ 177 h 21600"/>
                <a:gd name="T6" fmla="*/ 52 w 21600"/>
                <a:gd name="T7" fmla="*/ 302 h 21600"/>
                <a:gd name="T8" fmla="*/ 177 w 21600"/>
                <a:gd name="T9" fmla="*/ 354 h 21600"/>
                <a:gd name="T10" fmla="*/ 301 w 21600"/>
                <a:gd name="T11" fmla="*/ 302 h 21600"/>
                <a:gd name="T12" fmla="*/ 353 w 21600"/>
                <a:gd name="T13" fmla="*/ 177 h 21600"/>
                <a:gd name="T14" fmla="*/ 301 w 21600"/>
                <a:gd name="T15" fmla="*/ 5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82 w 21600"/>
                <a:gd name="T25" fmla="*/ 3173 h 21600"/>
                <a:gd name="T26" fmla="*/ 18418 w 21600"/>
                <a:gd name="T27" fmla="*/ 1842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097" y="10800"/>
                  </a:moveTo>
                  <a:cubicBezTo>
                    <a:pt x="4097" y="14502"/>
                    <a:pt x="7098" y="17503"/>
                    <a:pt x="10800" y="17503"/>
                  </a:cubicBezTo>
                  <a:cubicBezTo>
                    <a:pt x="14502" y="17503"/>
                    <a:pt x="17503" y="14502"/>
                    <a:pt x="17503" y="10800"/>
                  </a:cubicBezTo>
                  <a:cubicBezTo>
                    <a:pt x="17503" y="7098"/>
                    <a:pt x="14502" y="4097"/>
                    <a:pt x="10800" y="4097"/>
                  </a:cubicBezTo>
                  <a:cubicBezTo>
                    <a:pt x="7098" y="4097"/>
                    <a:pt x="4097" y="7098"/>
                    <a:pt x="4097" y="10800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178" name="Rectangle 22"/>
            <p:cNvSpPr>
              <a:spLocks noChangeArrowheads="1"/>
            </p:cNvSpPr>
            <p:nvPr/>
          </p:nvSpPr>
          <p:spPr bwMode="auto">
            <a:xfrm rot="16200000" flipH="1">
              <a:off x="1972" y="2611"/>
              <a:ext cx="169" cy="55"/>
            </a:xfrm>
            <a:prstGeom prst="rect">
              <a:avLst/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smtClean="0"/>
              <a:t>What PKI credentials were used by the bank?</a:t>
            </a:r>
          </a:p>
        </p:txBody>
      </p:sp>
      <p:sp>
        <p:nvSpPr>
          <p:cNvPr id="2970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1C02F2-70E2-4259-8F2F-CA79C53233F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8638" y="1219200"/>
            <a:ext cx="6667500" cy="4829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9938" y="714375"/>
            <a:ext cx="4486275" cy="4897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9703" name="Freeform 5"/>
          <p:cNvSpPr>
            <a:spLocks/>
          </p:cNvSpPr>
          <p:nvPr/>
        </p:nvSpPr>
        <p:spPr bwMode="auto">
          <a:xfrm rot="-7583246">
            <a:off x="6124575" y="5440363"/>
            <a:ext cx="962025" cy="793750"/>
          </a:xfrm>
          <a:custGeom>
            <a:avLst/>
            <a:gdLst>
              <a:gd name="T0" fmla="*/ 374 w 606"/>
              <a:gd name="T1" fmla="*/ 69 h 446"/>
              <a:gd name="T2" fmla="*/ 329 w 606"/>
              <a:gd name="T3" fmla="*/ 71 h 446"/>
              <a:gd name="T4" fmla="*/ 284 w 606"/>
              <a:gd name="T5" fmla="*/ 71 h 446"/>
              <a:gd name="T6" fmla="*/ 239 w 606"/>
              <a:gd name="T7" fmla="*/ 72 h 446"/>
              <a:gd name="T8" fmla="*/ 194 w 606"/>
              <a:gd name="T9" fmla="*/ 73 h 446"/>
              <a:gd name="T10" fmla="*/ 152 w 606"/>
              <a:gd name="T11" fmla="*/ 79 h 446"/>
              <a:gd name="T12" fmla="*/ 132 w 606"/>
              <a:gd name="T13" fmla="*/ 87 h 446"/>
              <a:gd name="T14" fmla="*/ 113 w 606"/>
              <a:gd name="T15" fmla="*/ 95 h 446"/>
              <a:gd name="T16" fmla="*/ 97 w 606"/>
              <a:gd name="T17" fmla="*/ 106 h 446"/>
              <a:gd name="T18" fmla="*/ 80 w 606"/>
              <a:gd name="T19" fmla="*/ 120 h 446"/>
              <a:gd name="T20" fmla="*/ 64 w 606"/>
              <a:gd name="T21" fmla="*/ 136 h 446"/>
              <a:gd name="T22" fmla="*/ 50 w 606"/>
              <a:gd name="T23" fmla="*/ 154 h 446"/>
              <a:gd name="T24" fmla="*/ 32 w 606"/>
              <a:gd name="T25" fmla="*/ 185 h 446"/>
              <a:gd name="T26" fmla="*/ 18 w 606"/>
              <a:gd name="T27" fmla="*/ 219 h 446"/>
              <a:gd name="T28" fmla="*/ 9 w 606"/>
              <a:gd name="T29" fmla="*/ 255 h 446"/>
              <a:gd name="T30" fmla="*/ 5 w 606"/>
              <a:gd name="T31" fmla="*/ 293 h 446"/>
              <a:gd name="T32" fmla="*/ 4 w 606"/>
              <a:gd name="T33" fmla="*/ 332 h 446"/>
              <a:gd name="T34" fmla="*/ 2 w 606"/>
              <a:gd name="T35" fmla="*/ 370 h 446"/>
              <a:gd name="T36" fmla="*/ 1 w 606"/>
              <a:gd name="T37" fmla="*/ 408 h 446"/>
              <a:gd name="T38" fmla="*/ 0 w 606"/>
              <a:gd name="T39" fmla="*/ 446 h 446"/>
              <a:gd name="T40" fmla="*/ 16 w 606"/>
              <a:gd name="T41" fmla="*/ 410 h 446"/>
              <a:gd name="T42" fmla="*/ 30 w 606"/>
              <a:gd name="T43" fmla="*/ 378 h 446"/>
              <a:gd name="T44" fmla="*/ 43 w 606"/>
              <a:gd name="T45" fmla="*/ 350 h 446"/>
              <a:gd name="T46" fmla="*/ 54 w 606"/>
              <a:gd name="T47" fmla="*/ 327 h 446"/>
              <a:gd name="T48" fmla="*/ 65 w 606"/>
              <a:gd name="T49" fmla="*/ 306 h 446"/>
              <a:gd name="T50" fmla="*/ 78 w 606"/>
              <a:gd name="T51" fmla="*/ 287 h 446"/>
              <a:gd name="T52" fmla="*/ 93 w 606"/>
              <a:gd name="T53" fmla="*/ 272 h 446"/>
              <a:gd name="T54" fmla="*/ 109 w 606"/>
              <a:gd name="T55" fmla="*/ 259 h 446"/>
              <a:gd name="T56" fmla="*/ 128 w 606"/>
              <a:gd name="T57" fmla="*/ 248 h 446"/>
              <a:gd name="T58" fmla="*/ 149 w 606"/>
              <a:gd name="T59" fmla="*/ 241 h 446"/>
              <a:gd name="T60" fmla="*/ 174 w 606"/>
              <a:gd name="T61" fmla="*/ 235 h 446"/>
              <a:gd name="T62" fmla="*/ 203 w 606"/>
              <a:gd name="T63" fmla="*/ 231 h 446"/>
              <a:gd name="T64" fmla="*/ 236 w 606"/>
              <a:gd name="T65" fmla="*/ 230 h 446"/>
              <a:gd name="T66" fmla="*/ 275 w 606"/>
              <a:gd name="T67" fmla="*/ 229 h 446"/>
              <a:gd name="T68" fmla="*/ 321 w 606"/>
              <a:gd name="T69" fmla="*/ 229 h 446"/>
              <a:gd name="T70" fmla="*/ 374 w 606"/>
              <a:gd name="T71" fmla="*/ 230 h 446"/>
              <a:gd name="T72" fmla="*/ 606 w 606"/>
              <a:gd name="T73" fmla="*/ 165 h 44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6" h="446">
                <a:moveTo>
                  <a:pt x="374" y="0"/>
                </a:moveTo>
                <a:lnTo>
                  <a:pt x="374" y="69"/>
                </a:lnTo>
                <a:lnTo>
                  <a:pt x="352" y="69"/>
                </a:lnTo>
                <a:lnTo>
                  <a:pt x="329" y="71"/>
                </a:lnTo>
                <a:lnTo>
                  <a:pt x="307" y="71"/>
                </a:lnTo>
                <a:lnTo>
                  <a:pt x="284" y="71"/>
                </a:lnTo>
                <a:lnTo>
                  <a:pt x="261" y="71"/>
                </a:lnTo>
                <a:lnTo>
                  <a:pt x="239" y="72"/>
                </a:lnTo>
                <a:lnTo>
                  <a:pt x="216" y="73"/>
                </a:lnTo>
                <a:lnTo>
                  <a:pt x="194" y="73"/>
                </a:lnTo>
                <a:lnTo>
                  <a:pt x="173" y="76"/>
                </a:lnTo>
                <a:lnTo>
                  <a:pt x="152" y="79"/>
                </a:lnTo>
                <a:lnTo>
                  <a:pt x="142" y="83"/>
                </a:lnTo>
                <a:lnTo>
                  <a:pt x="132" y="87"/>
                </a:lnTo>
                <a:lnTo>
                  <a:pt x="122" y="91"/>
                </a:lnTo>
                <a:lnTo>
                  <a:pt x="113" y="95"/>
                </a:lnTo>
                <a:lnTo>
                  <a:pt x="104" y="100"/>
                </a:lnTo>
                <a:lnTo>
                  <a:pt x="97" y="106"/>
                </a:lnTo>
                <a:lnTo>
                  <a:pt x="88" y="112"/>
                </a:lnTo>
                <a:lnTo>
                  <a:pt x="80" y="120"/>
                </a:lnTo>
                <a:lnTo>
                  <a:pt x="72" y="127"/>
                </a:lnTo>
                <a:lnTo>
                  <a:pt x="64" y="136"/>
                </a:lnTo>
                <a:lnTo>
                  <a:pt x="57" y="144"/>
                </a:lnTo>
                <a:lnTo>
                  <a:pt x="50" y="154"/>
                </a:lnTo>
                <a:lnTo>
                  <a:pt x="40" y="169"/>
                </a:lnTo>
                <a:lnTo>
                  <a:pt x="32" y="185"/>
                </a:lnTo>
                <a:lnTo>
                  <a:pt x="23" y="202"/>
                </a:lnTo>
                <a:lnTo>
                  <a:pt x="18" y="219"/>
                </a:lnTo>
                <a:lnTo>
                  <a:pt x="12" y="236"/>
                </a:lnTo>
                <a:lnTo>
                  <a:pt x="9" y="255"/>
                </a:lnTo>
                <a:lnTo>
                  <a:pt x="6" y="273"/>
                </a:lnTo>
                <a:lnTo>
                  <a:pt x="5" y="293"/>
                </a:lnTo>
                <a:lnTo>
                  <a:pt x="4" y="312"/>
                </a:lnTo>
                <a:lnTo>
                  <a:pt x="4" y="332"/>
                </a:lnTo>
                <a:lnTo>
                  <a:pt x="2" y="350"/>
                </a:lnTo>
                <a:lnTo>
                  <a:pt x="2" y="370"/>
                </a:lnTo>
                <a:lnTo>
                  <a:pt x="1" y="390"/>
                </a:lnTo>
                <a:lnTo>
                  <a:pt x="1" y="408"/>
                </a:lnTo>
                <a:lnTo>
                  <a:pt x="1" y="426"/>
                </a:lnTo>
                <a:lnTo>
                  <a:pt x="0" y="446"/>
                </a:lnTo>
                <a:lnTo>
                  <a:pt x="9" y="427"/>
                </a:lnTo>
                <a:lnTo>
                  <a:pt x="16" y="410"/>
                </a:lnTo>
                <a:lnTo>
                  <a:pt x="23" y="394"/>
                </a:lnTo>
                <a:lnTo>
                  <a:pt x="30" y="378"/>
                </a:lnTo>
                <a:lnTo>
                  <a:pt x="37" y="364"/>
                </a:lnTo>
                <a:lnTo>
                  <a:pt x="43" y="350"/>
                </a:lnTo>
                <a:lnTo>
                  <a:pt x="49" y="338"/>
                </a:lnTo>
                <a:lnTo>
                  <a:pt x="54" y="327"/>
                </a:lnTo>
                <a:lnTo>
                  <a:pt x="60" y="316"/>
                </a:lnTo>
                <a:lnTo>
                  <a:pt x="65" y="306"/>
                </a:lnTo>
                <a:lnTo>
                  <a:pt x="72" y="296"/>
                </a:lnTo>
                <a:lnTo>
                  <a:pt x="78" y="287"/>
                </a:lnTo>
                <a:lnTo>
                  <a:pt x="85" y="279"/>
                </a:lnTo>
                <a:lnTo>
                  <a:pt x="93" y="272"/>
                </a:lnTo>
                <a:lnTo>
                  <a:pt x="101" y="266"/>
                </a:lnTo>
                <a:lnTo>
                  <a:pt x="109" y="259"/>
                </a:lnTo>
                <a:lnTo>
                  <a:pt x="118" y="254"/>
                </a:lnTo>
                <a:lnTo>
                  <a:pt x="128" y="248"/>
                </a:lnTo>
                <a:lnTo>
                  <a:pt x="138" y="245"/>
                </a:lnTo>
                <a:lnTo>
                  <a:pt x="149" y="241"/>
                </a:lnTo>
                <a:lnTo>
                  <a:pt x="161" y="238"/>
                </a:lnTo>
                <a:lnTo>
                  <a:pt x="174" y="235"/>
                </a:lnTo>
                <a:lnTo>
                  <a:pt x="188" y="232"/>
                </a:lnTo>
                <a:lnTo>
                  <a:pt x="203" y="231"/>
                </a:lnTo>
                <a:lnTo>
                  <a:pt x="219" y="230"/>
                </a:lnTo>
                <a:lnTo>
                  <a:pt x="236" y="230"/>
                </a:lnTo>
                <a:lnTo>
                  <a:pt x="255" y="229"/>
                </a:lnTo>
                <a:lnTo>
                  <a:pt x="275" y="229"/>
                </a:lnTo>
                <a:lnTo>
                  <a:pt x="297" y="229"/>
                </a:lnTo>
                <a:lnTo>
                  <a:pt x="321" y="229"/>
                </a:lnTo>
                <a:lnTo>
                  <a:pt x="347" y="229"/>
                </a:lnTo>
                <a:lnTo>
                  <a:pt x="374" y="230"/>
                </a:lnTo>
                <a:lnTo>
                  <a:pt x="374" y="309"/>
                </a:lnTo>
                <a:lnTo>
                  <a:pt x="606" y="165"/>
                </a:lnTo>
                <a:lnTo>
                  <a:pt x="380" y="3"/>
                </a:lnTo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rgbClr val="FBFDFF"/>
              </a:gs>
            </a:gsLst>
            <a:lin ang="5400000" scaled="1"/>
          </a:gradFill>
          <a:ln w="9525" cap="flat" cmpd="sng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428625" y="4243388"/>
            <a:ext cx="5033963" cy="1216025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Web Server presented a certificate which was issued by VeriSign Trust Network.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Why do you trust VeriSign?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Windows installs</a:t>
            </a:r>
            <a:br>
              <a:rPr lang="en-US" smtClean="0"/>
            </a:br>
            <a:r>
              <a:rPr lang="en-US" smtClean="0"/>
              <a:t>a series of trusted</a:t>
            </a:r>
            <a:br>
              <a:rPr lang="en-US" smtClean="0"/>
            </a:br>
            <a:r>
              <a:rPr lang="en-US" smtClean="0"/>
              <a:t>certificate authorities </a:t>
            </a:r>
            <a:br>
              <a:rPr lang="en-US" smtClean="0"/>
            </a:br>
            <a:r>
              <a:rPr lang="en-US" smtClean="0"/>
              <a:t>on your computer.</a:t>
            </a:r>
          </a:p>
          <a:p>
            <a:pPr eaLnBrk="1" hangingPunct="1"/>
            <a:r>
              <a:rPr lang="en-US" smtClean="0"/>
              <a:t>VeriSign is one of </a:t>
            </a:r>
            <a:br>
              <a:rPr lang="en-US" smtClean="0"/>
            </a:br>
            <a:r>
              <a:rPr lang="en-US" smtClean="0"/>
              <a:t>them.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E7526-76AF-47E4-9BA9-66A5AB9D8BFD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00" y="1268413"/>
            <a:ext cx="4964113" cy="3571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What happened in this SSL process?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/>
            <a:endParaRPr lang="en-US" dirty="0" smtClean="0"/>
          </a:p>
          <a:p>
            <a:pPr marL="457200" indent="-457200" eaLnBrk="1" hangingPunct="1"/>
            <a:endParaRPr lang="en-US" dirty="0" smtClean="0"/>
          </a:p>
          <a:p>
            <a:pPr marL="457200" indent="-457200" eaLnBrk="1" hangingPunct="1"/>
            <a:endParaRPr lang="en-US" dirty="0" smtClean="0"/>
          </a:p>
          <a:p>
            <a:pPr marL="457200" indent="-457200" eaLnBrk="1" hangingPunct="1"/>
            <a:endParaRPr lang="en-US" dirty="0" smtClean="0"/>
          </a:p>
          <a:p>
            <a:pPr marL="457200" indent="-457200" eaLnBrk="1" hangingPunct="1"/>
            <a:endParaRPr 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dirty="0" smtClean="0"/>
              <a:t>At a glance: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/>
              <a:t>The Web Server of the Royal Bank authenticated to your browser with PKI credentials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/>
              <a:t>A session key was established: all communication are now encrypted and secure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/>
              <a:t>You are still anonymous, so the web server of the bank now asks you to provide </a:t>
            </a:r>
            <a:r>
              <a:rPr lang="en-US" dirty="0" err="1" smtClean="0"/>
              <a:t>userid</a:t>
            </a:r>
            <a:r>
              <a:rPr lang="en-US" dirty="0" smtClean="0"/>
              <a:t> (Client Card Number + Password) and then proceeds to authenticate you as a bank client.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72C53A3-78C2-4735-ACA4-9A961E219F35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196975"/>
            <a:ext cx="4019550" cy="20383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Understanding PKI Login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928688"/>
            <a:ext cx="8153400" cy="4983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 PKI authentication (SSL, Windows, ActivID CMS) implies that you are able to prove that you own the private key associated with the public key of the certificate.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7F704A2-E5C8-4F63-BF0B-301ABC291B8A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985963"/>
            <a:ext cx="6858000" cy="4086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297989" name="AutoShape 5"/>
          <p:cNvSpPr>
            <a:spLocks noChangeArrowheads="1"/>
          </p:cNvSpPr>
          <p:nvPr/>
        </p:nvSpPr>
        <p:spPr bwMode="auto">
          <a:xfrm rot="21027173">
            <a:off x="1477963" y="5226050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0" name="AutoShape 6"/>
          <p:cNvSpPr>
            <a:spLocks noChangeArrowheads="1"/>
          </p:cNvSpPr>
          <p:nvPr/>
        </p:nvSpPr>
        <p:spPr bwMode="auto">
          <a:xfrm rot="21027173">
            <a:off x="2557463" y="5154613"/>
            <a:ext cx="647700" cy="500062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1" name="AutoShape 7"/>
          <p:cNvSpPr>
            <a:spLocks noChangeArrowheads="1"/>
          </p:cNvSpPr>
          <p:nvPr/>
        </p:nvSpPr>
        <p:spPr bwMode="auto">
          <a:xfrm rot="21027173">
            <a:off x="3563938" y="5083175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2" name="AutoShape 8"/>
          <p:cNvSpPr>
            <a:spLocks noChangeArrowheads="1"/>
          </p:cNvSpPr>
          <p:nvPr/>
        </p:nvSpPr>
        <p:spPr bwMode="auto">
          <a:xfrm rot="21027173">
            <a:off x="4572000" y="5226050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3" name="AutoShape 9"/>
          <p:cNvSpPr>
            <a:spLocks noChangeArrowheads="1"/>
          </p:cNvSpPr>
          <p:nvPr/>
        </p:nvSpPr>
        <p:spPr bwMode="auto">
          <a:xfrm rot="21027173">
            <a:off x="5364163" y="5083175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4" name="AutoShape 10"/>
          <p:cNvSpPr>
            <a:spLocks noChangeArrowheads="1"/>
          </p:cNvSpPr>
          <p:nvPr/>
        </p:nvSpPr>
        <p:spPr bwMode="auto">
          <a:xfrm rot="21027173">
            <a:off x="6300788" y="4578350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5" name="AutoShape 11"/>
          <p:cNvSpPr>
            <a:spLocks noChangeArrowheads="1"/>
          </p:cNvSpPr>
          <p:nvPr/>
        </p:nvSpPr>
        <p:spPr bwMode="auto">
          <a:xfrm rot="21027173">
            <a:off x="7092950" y="3930650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6" name="AutoShape 12"/>
          <p:cNvSpPr>
            <a:spLocks noChangeArrowheads="1"/>
          </p:cNvSpPr>
          <p:nvPr/>
        </p:nvSpPr>
        <p:spPr bwMode="auto">
          <a:xfrm rot="21027173">
            <a:off x="7092950" y="3067050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7" name="AutoShape 13"/>
          <p:cNvSpPr>
            <a:spLocks noChangeArrowheads="1"/>
          </p:cNvSpPr>
          <p:nvPr/>
        </p:nvSpPr>
        <p:spPr bwMode="auto">
          <a:xfrm rot="21027173">
            <a:off x="6157913" y="2417763"/>
            <a:ext cx="647700" cy="500062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8" name="AutoShape 14"/>
          <p:cNvSpPr>
            <a:spLocks noChangeArrowheads="1"/>
          </p:cNvSpPr>
          <p:nvPr/>
        </p:nvSpPr>
        <p:spPr bwMode="auto">
          <a:xfrm rot="21027173">
            <a:off x="6157913" y="3282950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7999" name="AutoShape 15"/>
          <p:cNvSpPr>
            <a:spLocks noChangeArrowheads="1"/>
          </p:cNvSpPr>
          <p:nvPr/>
        </p:nvSpPr>
        <p:spPr bwMode="auto">
          <a:xfrm rot="21027173">
            <a:off x="5219700" y="3930650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8000" name="AutoShape 16"/>
          <p:cNvSpPr>
            <a:spLocks noChangeArrowheads="1"/>
          </p:cNvSpPr>
          <p:nvPr/>
        </p:nvSpPr>
        <p:spPr bwMode="auto">
          <a:xfrm rot="21027173">
            <a:off x="4859338" y="2778125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8001" name="AutoShape 17"/>
          <p:cNvSpPr>
            <a:spLocks noChangeArrowheads="1"/>
          </p:cNvSpPr>
          <p:nvPr/>
        </p:nvSpPr>
        <p:spPr bwMode="auto">
          <a:xfrm rot="21027173">
            <a:off x="3708400" y="2490788"/>
            <a:ext cx="647700" cy="500062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8002" name="AutoShape 18"/>
          <p:cNvSpPr>
            <a:spLocks noChangeArrowheads="1"/>
          </p:cNvSpPr>
          <p:nvPr/>
        </p:nvSpPr>
        <p:spPr bwMode="auto">
          <a:xfrm rot="21027173">
            <a:off x="4859338" y="2058988"/>
            <a:ext cx="647700" cy="500062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8003" name="AutoShape 19"/>
          <p:cNvSpPr>
            <a:spLocks noChangeArrowheads="1"/>
          </p:cNvSpPr>
          <p:nvPr/>
        </p:nvSpPr>
        <p:spPr bwMode="auto">
          <a:xfrm rot="21027173">
            <a:off x="2557463" y="2130425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8004" name="AutoShape 20"/>
          <p:cNvSpPr>
            <a:spLocks noChangeArrowheads="1"/>
          </p:cNvSpPr>
          <p:nvPr/>
        </p:nvSpPr>
        <p:spPr bwMode="auto">
          <a:xfrm rot="21027173">
            <a:off x="1547813" y="2274888"/>
            <a:ext cx="647700" cy="500062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8005" name="AutoShape 21"/>
          <p:cNvSpPr>
            <a:spLocks noChangeArrowheads="1"/>
          </p:cNvSpPr>
          <p:nvPr/>
        </p:nvSpPr>
        <p:spPr bwMode="auto">
          <a:xfrm rot="21027173">
            <a:off x="1547813" y="3282950"/>
            <a:ext cx="647700" cy="500063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98006" name="AutoShape 22"/>
          <p:cNvSpPr>
            <a:spLocks noChangeArrowheads="1"/>
          </p:cNvSpPr>
          <p:nvPr/>
        </p:nvSpPr>
        <p:spPr bwMode="auto">
          <a:xfrm rot="21027173">
            <a:off x="2341563" y="4291013"/>
            <a:ext cx="647700" cy="500062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31768" name="Group 23"/>
          <p:cNvGrpSpPr>
            <a:grpSpLocks/>
          </p:cNvGrpSpPr>
          <p:nvPr/>
        </p:nvGrpSpPr>
        <p:grpSpPr bwMode="auto">
          <a:xfrm rot="-6213838">
            <a:off x="6265069" y="3175794"/>
            <a:ext cx="574675" cy="788987"/>
            <a:chOff x="2107" y="2721"/>
            <a:chExt cx="495" cy="681"/>
          </a:xfrm>
        </p:grpSpPr>
        <p:sp>
          <p:nvSpPr>
            <p:cNvPr id="31867" name="Freeform 24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68" name="Freeform 25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69" name="Line 26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70" name="Oval 27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69" name="Group 28"/>
          <p:cNvGrpSpPr>
            <a:grpSpLocks/>
          </p:cNvGrpSpPr>
          <p:nvPr/>
        </p:nvGrpSpPr>
        <p:grpSpPr bwMode="auto">
          <a:xfrm rot="-6213838">
            <a:off x="7128669" y="2959894"/>
            <a:ext cx="574675" cy="788987"/>
            <a:chOff x="2107" y="2721"/>
            <a:chExt cx="495" cy="681"/>
          </a:xfrm>
        </p:grpSpPr>
        <p:sp>
          <p:nvSpPr>
            <p:cNvPr id="31863" name="Freeform 2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64" name="Freeform 3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65" name="Line 3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66" name="Oval 3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0" name="Group 33"/>
          <p:cNvGrpSpPr>
            <a:grpSpLocks/>
          </p:cNvGrpSpPr>
          <p:nvPr/>
        </p:nvGrpSpPr>
        <p:grpSpPr bwMode="auto">
          <a:xfrm rot="-6213838">
            <a:off x="7201694" y="3750469"/>
            <a:ext cx="574675" cy="792163"/>
            <a:chOff x="2107" y="2721"/>
            <a:chExt cx="495" cy="681"/>
          </a:xfrm>
        </p:grpSpPr>
        <p:sp>
          <p:nvSpPr>
            <p:cNvPr id="31859" name="Freeform 34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60" name="Freeform 35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61" name="Line 36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62" name="Oval 37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1" name="Group 38"/>
          <p:cNvGrpSpPr>
            <a:grpSpLocks/>
          </p:cNvGrpSpPr>
          <p:nvPr/>
        </p:nvGrpSpPr>
        <p:grpSpPr bwMode="auto">
          <a:xfrm rot="-6213838">
            <a:off x="6408738" y="4470400"/>
            <a:ext cx="574675" cy="790575"/>
            <a:chOff x="2107" y="2721"/>
            <a:chExt cx="495" cy="681"/>
          </a:xfrm>
        </p:grpSpPr>
        <p:sp>
          <p:nvSpPr>
            <p:cNvPr id="31855" name="Freeform 3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56" name="Freeform 4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57" name="Line 4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58" name="Oval 4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2" name="Group 43"/>
          <p:cNvGrpSpPr>
            <a:grpSpLocks/>
          </p:cNvGrpSpPr>
          <p:nvPr/>
        </p:nvGrpSpPr>
        <p:grpSpPr bwMode="auto">
          <a:xfrm rot="-6213838">
            <a:off x="5401469" y="4976019"/>
            <a:ext cx="574675" cy="788987"/>
            <a:chOff x="2107" y="2721"/>
            <a:chExt cx="495" cy="681"/>
          </a:xfrm>
        </p:grpSpPr>
        <p:sp>
          <p:nvSpPr>
            <p:cNvPr id="31851" name="Freeform 44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52" name="Freeform 45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53" name="Line 46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54" name="Oval 47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3" name="Group 48"/>
          <p:cNvGrpSpPr>
            <a:grpSpLocks/>
          </p:cNvGrpSpPr>
          <p:nvPr/>
        </p:nvGrpSpPr>
        <p:grpSpPr bwMode="auto">
          <a:xfrm rot="-6213838">
            <a:off x="4608513" y="5118100"/>
            <a:ext cx="574675" cy="790575"/>
            <a:chOff x="2107" y="2721"/>
            <a:chExt cx="495" cy="681"/>
          </a:xfrm>
        </p:grpSpPr>
        <p:sp>
          <p:nvSpPr>
            <p:cNvPr id="31847" name="Freeform 4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48" name="Freeform 5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49" name="Line 5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50" name="Oval 5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4" name="Group 53"/>
          <p:cNvGrpSpPr>
            <a:grpSpLocks/>
          </p:cNvGrpSpPr>
          <p:nvPr/>
        </p:nvGrpSpPr>
        <p:grpSpPr bwMode="auto">
          <a:xfrm rot="-6213838">
            <a:off x="3671888" y="4975225"/>
            <a:ext cx="574675" cy="790575"/>
            <a:chOff x="2107" y="2721"/>
            <a:chExt cx="495" cy="681"/>
          </a:xfrm>
        </p:grpSpPr>
        <p:sp>
          <p:nvSpPr>
            <p:cNvPr id="31843" name="Freeform 54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44" name="Freeform 55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45" name="Line 56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46" name="Oval 57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5" name="Group 58"/>
          <p:cNvGrpSpPr>
            <a:grpSpLocks/>
          </p:cNvGrpSpPr>
          <p:nvPr/>
        </p:nvGrpSpPr>
        <p:grpSpPr bwMode="auto">
          <a:xfrm rot="-6213838">
            <a:off x="2664619" y="5047457"/>
            <a:ext cx="574675" cy="788987"/>
            <a:chOff x="2107" y="2721"/>
            <a:chExt cx="495" cy="681"/>
          </a:xfrm>
        </p:grpSpPr>
        <p:sp>
          <p:nvSpPr>
            <p:cNvPr id="31839" name="Freeform 5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40" name="Freeform 6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41" name="Line 6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42" name="Oval 6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6" name="Group 63"/>
          <p:cNvGrpSpPr>
            <a:grpSpLocks/>
          </p:cNvGrpSpPr>
          <p:nvPr/>
        </p:nvGrpSpPr>
        <p:grpSpPr bwMode="auto">
          <a:xfrm rot="-6213838">
            <a:off x="1655763" y="5118100"/>
            <a:ext cx="574675" cy="790575"/>
            <a:chOff x="2107" y="2721"/>
            <a:chExt cx="495" cy="681"/>
          </a:xfrm>
        </p:grpSpPr>
        <p:sp>
          <p:nvSpPr>
            <p:cNvPr id="31835" name="Freeform 64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36" name="Freeform 65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37" name="Line 66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38" name="Oval 67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7" name="Group 68"/>
          <p:cNvGrpSpPr>
            <a:grpSpLocks/>
          </p:cNvGrpSpPr>
          <p:nvPr/>
        </p:nvGrpSpPr>
        <p:grpSpPr bwMode="auto">
          <a:xfrm rot="-6213838">
            <a:off x="2376488" y="4183063"/>
            <a:ext cx="574675" cy="790575"/>
            <a:chOff x="2107" y="2721"/>
            <a:chExt cx="495" cy="681"/>
          </a:xfrm>
        </p:grpSpPr>
        <p:sp>
          <p:nvSpPr>
            <p:cNvPr id="31831" name="Freeform 6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32" name="Freeform 7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33" name="Line 7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34" name="Oval 7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8" name="Group 73"/>
          <p:cNvGrpSpPr>
            <a:grpSpLocks/>
          </p:cNvGrpSpPr>
          <p:nvPr/>
        </p:nvGrpSpPr>
        <p:grpSpPr bwMode="auto">
          <a:xfrm rot="-6213838">
            <a:off x="3817144" y="2382044"/>
            <a:ext cx="574675" cy="792163"/>
            <a:chOff x="2107" y="2721"/>
            <a:chExt cx="495" cy="681"/>
          </a:xfrm>
        </p:grpSpPr>
        <p:sp>
          <p:nvSpPr>
            <p:cNvPr id="31827" name="Freeform 74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28" name="Freeform 75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29" name="Line 76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30" name="Oval 77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79" name="Group 78"/>
          <p:cNvGrpSpPr>
            <a:grpSpLocks/>
          </p:cNvGrpSpPr>
          <p:nvPr/>
        </p:nvGrpSpPr>
        <p:grpSpPr bwMode="auto">
          <a:xfrm rot="-6213838">
            <a:off x="4824413" y="1951038"/>
            <a:ext cx="574675" cy="790575"/>
            <a:chOff x="2107" y="2721"/>
            <a:chExt cx="495" cy="681"/>
          </a:xfrm>
        </p:grpSpPr>
        <p:sp>
          <p:nvSpPr>
            <p:cNvPr id="31823" name="Freeform 7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24" name="Freeform 8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25" name="Line 8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26" name="Oval 8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80" name="Group 83"/>
          <p:cNvGrpSpPr>
            <a:grpSpLocks/>
          </p:cNvGrpSpPr>
          <p:nvPr/>
        </p:nvGrpSpPr>
        <p:grpSpPr bwMode="auto">
          <a:xfrm rot="-6213838">
            <a:off x="4824413" y="2670175"/>
            <a:ext cx="574675" cy="790575"/>
            <a:chOff x="2107" y="2721"/>
            <a:chExt cx="495" cy="681"/>
          </a:xfrm>
        </p:grpSpPr>
        <p:sp>
          <p:nvSpPr>
            <p:cNvPr id="31819" name="Freeform 84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20" name="Freeform 85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21" name="Line 86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22" name="Oval 87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81" name="Group 88"/>
          <p:cNvGrpSpPr>
            <a:grpSpLocks/>
          </p:cNvGrpSpPr>
          <p:nvPr/>
        </p:nvGrpSpPr>
        <p:grpSpPr bwMode="auto">
          <a:xfrm rot="-6213838">
            <a:off x="6119813" y="2309813"/>
            <a:ext cx="574675" cy="790575"/>
            <a:chOff x="2107" y="2721"/>
            <a:chExt cx="495" cy="681"/>
          </a:xfrm>
        </p:grpSpPr>
        <p:sp>
          <p:nvSpPr>
            <p:cNvPr id="31815" name="Freeform 8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16" name="Freeform 9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17" name="Line 9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18" name="Oval 9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82" name="Group 93"/>
          <p:cNvGrpSpPr>
            <a:grpSpLocks/>
          </p:cNvGrpSpPr>
          <p:nvPr/>
        </p:nvGrpSpPr>
        <p:grpSpPr bwMode="auto">
          <a:xfrm rot="-6213838">
            <a:off x="2592388" y="2022475"/>
            <a:ext cx="574675" cy="790575"/>
            <a:chOff x="2107" y="2721"/>
            <a:chExt cx="495" cy="681"/>
          </a:xfrm>
        </p:grpSpPr>
        <p:sp>
          <p:nvSpPr>
            <p:cNvPr id="31811" name="Freeform 94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12" name="Freeform 95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13" name="Line 96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14" name="Oval 97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83" name="Group 98"/>
          <p:cNvGrpSpPr>
            <a:grpSpLocks/>
          </p:cNvGrpSpPr>
          <p:nvPr/>
        </p:nvGrpSpPr>
        <p:grpSpPr bwMode="auto">
          <a:xfrm rot="-6213838">
            <a:off x="1655763" y="2166938"/>
            <a:ext cx="574675" cy="790575"/>
            <a:chOff x="2107" y="2721"/>
            <a:chExt cx="495" cy="681"/>
          </a:xfrm>
        </p:grpSpPr>
        <p:sp>
          <p:nvSpPr>
            <p:cNvPr id="31807" name="Freeform 9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08" name="Freeform 10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09" name="Line 10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10" name="Oval 10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84" name="Group 103"/>
          <p:cNvGrpSpPr>
            <a:grpSpLocks/>
          </p:cNvGrpSpPr>
          <p:nvPr/>
        </p:nvGrpSpPr>
        <p:grpSpPr bwMode="auto">
          <a:xfrm rot="-6213838">
            <a:off x="1585119" y="3175794"/>
            <a:ext cx="574675" cy="788987"/>
            <a:chOff x="2107" y="2721"/>
            <a:chExt cx="495" cy="681"/>
          </a:xfrm>
        </p:grpSpPr>
        <p:sp>
          <p:nvSpPr>
            <p:cNvPr id="31803" name="Freeform 104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04" name="Freeform 105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05" name="Line 106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06" name="Oval 107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85" name="Group 108"/>
          <p:cNvGrpSpPr>
            <a:grpSpLocks/>
          </p:cNvGrpSpPr>
          <p:nvPr/>
        </p:nvGrpSpPr>
        <p:grpSpPr bwMode="auto">
          <a:xfrm rot="-6213838">
            <a:off x="5256213" y="3822700"/>
            <a:ext cx="574675" cy="790575"/>
            <a:chOff x="2107" y="2721"/>
            <a:chExt cx="495" cy="681"/>
          </a:xfrm>
        </p:grpSpPr>
        <p:sp>
          <p:nvSpPr>
            <p:cNvPr id="31799" name="Freeform 10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00" name="Freeform 11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01" name="Line 11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802" name="Oval 11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31786" name="Oval 113"/>
          <p:cNvSpPr>
            <a:spLocks noChangeArrowheads="1"/>
          </p:cNvSpPr>
          <p:nvPr/>
        </p:nvSpPr>
        <p:spPr bwMode="auto">
          <a:xfrm>
            <a:off x="2627313" y="3067050"/>
            <a:ext cx="1009650" cy="122396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31787" name="AutoShape 114"/>
          <p:cNvSpPr>
            <a:spLocks noChangeArrowheads="1"/>
          </p:cNvSpPr>
          <p:nvPr/>
        </p:nvSpPr>
        <p:spPr bwMode="auto">
          <a:xfrm rot="414368">
            <a:off x="3276600" y="3498850"/>
            <a:ext cx="647700" cy="431800"/>
          </a:xfrm>
          <a:prstGeom prst="leftArrow">
            <a:avLst>
              <a:gd name="adj1" fmla="val 50000"/>
              <a:gd name="adj2" fmla="val 37500"/>
            </a:avLst>
          </a:prstGeom>
          <a:gradFill rotWithShape="1">
            <a:gsLst>
              <a:gs pos="0">
                <a:srgbClr val="FF0000"/>
              </a:gs>
              <a:gs pos="100000">
                <a:srgbClr val="FF6D6D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298099" name="AutoShape 115"/>
          <p:cNvSpPr>
            <a:spLocks noChangeArrowheads="1"/>
          </p:cNvSpPr>
          <p:nvPr/>
        </p:nvSpPr>
        <p:spPr bwMode="auto">
          <a:xfrm rot="21027173">
            <a:off x="3852863" y="3354388"/>
            <a:ext cx="647700" cy="500062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31789" name="Group 116"/>
          <p:cNvGrpSpPr>
            <a:grpSpLocks/>
          </p:cNvGrpSpPr>
          <p:nvPr/>
        </p:nvGrpSpPr>
        <p:grpSpPr bwMode="auto">
          <a:xfrm rot="-6213838">
            <a:off x="3887788" y="3246438"/>
            <a:ext cx="574675" cy="790575"/>
            <a:chOff x="2107" y="2721"/>
            <a:chExt cx="495" cy="681"/>
          </a:xfrm>
        </p:grpSpPr>
        <p:sp>
          <p:nvSpPr>
            <p:cNvPr id="31795" name="Freeform 117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796" name="Freeform 118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797" name="Line 119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798" name="Oval 120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31790" name="Group 121"/>
          <p:cNvGrpSpPr>
            <a:grpSpLocks/>
          </p:cNvGrpSpPr>
          <p:nvPr/>
        </p:nvGrpSpPr>
        <p:grpSpPr bwMode="auto">
          <a:xfrm rot="-4159428">
            <a:off x="2874963" y="3609975"/>
            <a:ext cx="655638" cy="719137"/>
            <a:chOff x="2272" y="2751"/>
            <a:chExt cx="511" cy="561"/>
          </a:xfrm>
        </p:grpSpPr>
        <p:sp>
          <p:nvSpPr>
            <p:cNvPr id="31791" name="Freeform 122"/>
            <p:cNvSpPr>
              <a:spLocks/>
            </p:cNvSpPr>
            <p:nvPr/>
          </p:nvSpPr>
          <p:spPr bwMode="auto">
            <a:xfrm>
              <a:off x="2288" y="2760"/>
              <a:ext cx="464" cy="552"/>
            </a:xfrm>
            <a:custGeom>
              <a:avLst/>
              <a:gdLst>
                <a:gd name="T0" fmla="*/ 14 w 464"/>
                <a:gd name="T1" fmla="*/ 20 h 552"/>
                <a:gd name="T2" fmla="*/ 32 w 464"/>
                <a:gd name="T3" fmla="*/ 0 h 552"/>
                <a:gd name="T4" fmla="*/ 233 w 464"/>
                <a:gd name="T5" fmla="*/ 11 h 552"/>
                <a:gd name="T6" fmla="*/ 317 w 464"/>
                <a:gd name="T7" fmla="*/ 147 h 552"/>
                <a:gd name="T8" fmla="*/ 281 w 464"/>
                <a:gd name="T9" fmla="*/ 234 h 552"/>
                <a:gd name="T10" fmla="*/ 458 w 464"/>
                <a:gd name="T11" fmla="*/ 458 h 552"/>
                <a:gd name="T12" fmla="*/ 464 w 464"/>
                <a:gd name="T13" fmla="*/ 487 h 552"/>
                <a:gd name="T14" fmla="*/ 451 w 464"/>
                <a:gd name="T15" fmla="*/ 552 h 552"/>
                <a:gd name="T16" fmla="*/ 422 w 464"/>
                <a:gd name="T17" fmla="*/ 546 h 552"/>
                <a:gd name="T18" fmla="*/ 368 w 464"/>
                <a:gd name="T19" fmla="*/ 542 h 552"/>
                <a:gd name="T20" fmla="*/ 321 w 464"/>
                <a:gd name="T21" fmla="*/ 514 h 552"/>
                <a:gd name="T22" fmla="*/ 323 w 464"/>
                <a:gd name="T23" fmla="*/ 487 h 552"/>
                <a:gd name="T24" fmla="*/ 342 w 464"/>
                <a:gd name="T25" fmla="*/ 470 h 552"/>
                <a:gd name="T26" fmla="*/ 269 w 464"/>
                <a:gd name="T27" fmla="*/ 452 h 552"/>
                <a:gd name="T28" fmla="*/ 244 w 464"/>
                <a:gd name="T29" fmla="*/ 423 h 552"/>
                <a:gd name="T30" fmla="*/ 248 w 464"/>
                <a:gd name="T31" fmla="*/ 402 h 552"/>
                <a:gd name="T32" fmla="*/ 272 w 464"/>
                <a:gd name="T33" fmla="*/ 389 h 552"/>
                <a:gd name="T34" fmla="*/ 199 w 464"/>
                <a:gd name="T35" fmla="*/ 371 h 552"/>
                <a:gd name="T36" fmla="*/ 184 w 464"/>
                <a:gd name="T37" fmla="*/ 341 h 552"/>
                <a:gd name="T38" fmla="*/ 188 w 464"/>
                <a:gd name="T39" fmla="*/ 316 h 552"/>
                <a:gd name="T40" fmla="*/ 226 w 464"/>
                <a:gd name="T41" fmla="*/ 312 h 552"/>
                <a:gd name="T42" fmla="*/ 190 w 464"/>
                <a:gd name="T43" fmla="*/ 263 h 552"/>
                <a:gd name="T44" fmla="*/ 78 w 464"/>
                <a:gd name="T45" fmla="*/ 241 h 552"/>
                <a:gd name="T46" fmla="*/ 0 w 464"/>
                <a:gd name="T47" fmla="*/ 125 h 552"/>
                <a:gd name="T48" fmla="*/ 14 w 464"/>
                <a:gd name="T49" fmla="*/ 20 h 5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4"/>
                <a:gd name="T76" fmla="*/ 0 h 552"/>
                <a:gd name="T77" fmla="*/ 464 w 464"/>
                <a:gd name="T78" fmla="*/ 552 h 5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4" h="552">
                  <a:moveTo>
                    <a:pt x="14" y="20"/>
                  </a:moveTo>
                  <a:lnTo>
                    <a:pt x="32" y="0"/>
                  </a:lnTo>
                  <a:lnTo>
                    <a:pt x="233" y="11"/>
                  </a:lnTo>
                  <a:lnTo>
                    <a:pt x="317" y="147"/>
                  </a:lnTo>
                  <a:lnTo>
                    <a:pt x="281" y="234"/>
                  </a:lnTo>
                  <a:lnTo>
                    <a:pt x="458" y="458"/>
                  </a:lnTo>
                  <a:lnTo>
                    <a:pt x="464" y="487"/>
                  </a:lnTo>
                  <a:lnTo>
                    <a:pt x="451" y="552"/>
                  </a:lnTo>
                  <a:lnTo>
                    <a:pt x="422" y="546"/>
                  </a:lnTo>
                  <a:lnTo>
                    <a:pt x="368" y="542"/>
                  </a:lnTo>
                  <a:lnTo>
                    <a:pt x="321" y="514"/>
                  </a:lnTo>
                  <a:lnTo>
                    <a:pt x="323" y="487"/>
                  </a:lnTo>
                  <a:lnTo>
                    <a:pt x="342" y="470"/>
                  </a:lnTo>
                  <a:lnTo>
                    <a:pt x="269" y="452"/>
                  </a:lnTo>
                  <a:lnTo>
                    <a:pt x="244" y="423"/>
                  </a:lnTo>
                  <a:lnTo>
                    <a:pt x="248" y="402"/>
                  </a:lnTo>
                  <a:lnTo>
                    <a:pt x="272" y="389"/>
                  </a:lnTo>
                  <a:lnTo>
                    <a:pt x="199" y="371"/>
                  </a:lnTo>
                  <a:lnTo>
                    <a:pt x="184" y="341"/>
                  </a:lnTo>
                  <a:lnTo>
                    <a:pt x="188" y="316"/>
                  </a:lnTo>
                  <a:lnTo>
                    <a:pt x="226" y="312"/>
                  </a:lnTo>
                  <a:lnTo>
                    <a:pt x="190" y="263"/>
                  </a:lnTo>
                  <a:lnTo>
                    <a:pt x="78" y="241"/>
                  </a:lnTo>
                  <a:lnTo>
                    <a:pt x="0" y="125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E07000"/>
            </a:solidFill>
            <a:ln w="6350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792" name="Freeform 123"/>
            <p:cNvSpPr>
              <a:spLocks/>
            </p:cNvSpPr>
            <p:nvPr/>
          </p:nvSpPr>
          <p:spPr bwMode="auto">
            <a:xfrm rot="661869" flipH="1">
              <a:off x="2272" y="2751"/>
              <a:ext cx="511" cy="495"/>
            </a:xfrm>
            <a:custGeom>
              <a:avLst/>
              <a:gdLst>
                <a:gd name="T0" fmla="*/ 399 w 537"/>
                <a:gd name="T1" fmla="*/ 63 h 495"/>
                <a:gd name="T2" fmla="*/ 315 w 537"/>
                <a:gd name="T3" fmla="*/ 0 h 495"/>
                <a:gd name="T4" fmla="*/ 240 w 537"/>
                <a:gd name="T5" fmla="*/ 3 h 495"/>
                <a:gd name="T6" fmla="*/ 156 w 537"/>
                <a:gd name="T7" fmla="*/ 117 h 495"/>
                <a:gd name="T8" fmla="*/ 169 w 537"/>
                <a:gd name="T9" fmla="*/ 210 h 495"/>
                <a:gd name="T10" fmla="*/ 0 w 537"/>
                <a:gd name="T11" fmla="*/ 423 h 495"/>
                <a:gd name="T12" fmla="*/ 0 w 537"/>
                <a:gd name="T13" fmla="*/ 489 h 495"/>
                <a:gd name="T14" fmla="*/ 24 w 537"/>
                <a:gd name="T15" fmla="*/ 489 h 495"/>
                <a:gd name="T16" fmla="*/ 63 w 537"/>
                <a:gd name="T17" fmla="*/ 495 h 495"/>
                <a:gd name="T18" fmla="*/ 100 w 537"/>
                <a:gd name="T19" fmla="*/ 477 h 495"/>
                <a:gd name="T20" fmla="*/ 103 w 537"/>
                <a:gd name="T21" fmla="*/ 450 h 495"/>
                <a:gd name="T22" fmla="*/ 91 w 537"/>
                <a:gd name="T23" fmla="*/ 429 h 495"/>
                <a:gd name="T24" fmla="*/ 147 w 537"/>
                <a:gd name="T25" fmla="*/ 426 h 495"/>
                <a:gd name="T26" fmla="*/ 169 w 537"/>
                <a:gd name="T27" fmla="*/ 402 h 495"/>
                <a:gd name="T28" fmla="*/ 159 w 537"/>
                <a:gd name="T29" fmla="*/ 384 h 495"/>
                <a:gd name="T30" fmla="*/ 153 w 537"/>
                <a:gd name="T31" fmla="*/ 363 h 495"/>
                <a:gd name="T32" fmla="*/ 209 w 537"/>
                <a:gd name="T33" fmla="*/ 360 h 495"/>
                <a:gd name="T34" fmla="*/ 225 w 537"/>
                <a:gd name="T35" fmla="*/ 333 h 495"/>
                <a:gd name="T36" fmla="*/ 201 w 537"/>
                <a:gd name="T37" fmla="*/ 300 h 495"/>
                <a:gd name="T38" fmla="*/ 232 w 537"/>
                <a:gd name="T39" fmla="*/ 255 h 495"/>
                <a:gd name="T40" fmla="*/ 315 w 537"/>
                <a:gd name="T41" fmla="*/ 255 h 495"/>
                <a:gd name="T42" fmla="*/ 390 w 537"/>
                <a:gd name="T43" fmla="*/ 156 h 495"/>
                <a:gd name="T44" fmla="*/ 399 w 537"/>
                <a:gd name="T45" fmla="*/ 63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495"/>
                <a:gd name="T71" fmla="*/ 537 w 537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495">
                  <a:moveTo>
                    <a:pt x="537" y="63"/>
                  </a:moveTo>
                  <a:lnTo>
                    <a:pt x="426" y="0"/>
                  </a:lnTo>
                  <a:lnTo>
                    <a:pt x="324" y="3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7" y="63"/>
                  </a:lnTo>
                  <a:close/>
                </a:path>
              </a:pathLst>
            </a:custGeom>
            <a:gradFill rotWithShape="0">
              <a:gsLst>
                <a:gs pos="0">
                  <a:srgbClr val="D9BF40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124"/>
            <p:cNvSpPr>
              <a:spLocks noChangeShapeType="1"/>
            </p:cNvSpPr>
            <p:nvPr/>
          </p:nvSpPr>
          <p:spPr bwMode="auto">
            <a:xfrm rot="661869" flipH="1" flipV="1">
              <a:off x="2528" y="3011"/>
              <a:ext cx="231" cy="225"/>
            </a:xfrm>
            <a:prstGeom prst="line">
              <a:avLst/>
            </a:prstGeom>
            <a:noFill/>
            <a:ln w="1270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1794" name="Oval 125"/>
            <p:cNvSpPr>
              <a:spLocks noChangeArrowheads="1"/>
            </p:cNvSpPr>
            <p:nvPr/>
          </p:nvSpPr>
          <p:spPr bwMode="auto">
            <a:xfrm rot="661869" flipH="1">
              <a:off x="2377" y="2776"/>
              <a:ext cx="87" cy="51"/>
            </a:xfrm>
            <a:prstGeom prst="ellipse">
              <a:avLst/>
            </a:prstGeom>
            <a:solidFill>
              <a:srgbClr val="E07000"/>
            </a:solidFill>
            <a:ln w="635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MiddleWare</a:t>
            </a:r>
            <a:r>
              <a:rPr lang="en-US" dirty="0" smtClean="0"/>
              <a:t> and Application Support for PKI Communication</a:t>
            </a:r>
          </a:p>
        </p:txBody>
      </p:sp>
      <p:sp>
        <p:nvSpPr>
          <p:cNvPr id="2458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340D8EC-A7A1-4BEC-B279-C31561C3781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55813" y="1119188"/>
            <a:ext cx="4384675" cy="76835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280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2044700" y="1876425"/>
            <a:ext cx="1574800" cy="288925"/>
          </a:xfrm>
          <a:prstGeom prst="rect">
            <a:avLst/>
          </a:prstGeom>
          <a:gradFill rotWithShape="1">
            <a:gsLst>
              <a:gs pos="0">
                <a:srgbClr val="7DA4EB"/>
              </a:gs>
              <a:gs pos="100000">
                <a:srgbClr val="FBFD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1600">
                <a:solidFill>
                  <a:srgbClr val="0C2576"/>
                </a:solidFill>
              </a:rPr>
              <a:t>PKCS#11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608388" y="1876425"/>
            <a:ext cx="1574800" cy="288925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FBFD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1600">
                <a:solidFill>
                  <a:srgbClr val="0C2576"/>
                </a:solidFill>
              </a:rPr>
              <a:t>CAPI/CSP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181600" y="1876425"/>
            <a:ext cx="1270000" cy="288925"/>
          </a:xfrm>
          <a:prstGeom prst="rect">
            <a:avLst/>
          </a:prstGeom>
          <a:solidFill>
            <a:srgbClr val="33CC33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1600">
                <a:solidFill>
                  <a:srgbClr val="0C2576"/>
                </a:solidFill>
              </a:rPr>
              <a:t>…</a:t>
            </a:r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3454400" y="4381500"/>
            <a:ext cx="0" cy="3540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2432050" y="2525713"/>
            <a:ext cx="0" cy="3540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3208338" y="2525713"/>
            <a:ext cx="0" cy="3540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4057650" y="2525713"/>
            <a:ext cx="0" cy="354012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>
            <a:off x="4629150" y="2525713"/>
            <a:ext cx="0" cy="354012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5770563" y="2525713"/>
            <a:ext cx="0" cy="354012"/>
          </a:xfrm>
          <a:prstGeom prst="line">
            <a:avLst/>
          </a:prstGeom>
          <a:noFill/>
          <a:ln w="57150">
            <a:solidFill>
              <a:srgbClr val="077B47"/>
            </a:solidFill>
            <a:round/>
            <a:headEnd/>
            <a:tailEnd type="triangle" w="med" len="med"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91" name="Rectangle 13"/>
          <p:cNvSpPr>
            <a:spLocks noChangeArrowheads="1"/>
          </p:cNvSpPr>
          <p:nvPr/>
        </p:nvSpPr>
        <p:spPr bwMode="auto">
          <a:xfrm>
            <a:off x="2055813" y="3443288"/>
            <a:ext cx="4384675" cy="76835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2800">
                <a:solidFill>
                  <a:schemeClr val="bg1"/>
                </a:solidFill>
              </a:rPr>
              <a:t>MiddleWare (ActivIdentity)</a:t>
            </a:r>
          </a:p>
        </p:txBody>
      </p:sp>
      <p:sp>
        <p:nvSpPr>
          <p:cNvPr id="24592" name="Rectangle 14"/>
          <p:cNvSpPr>
            <a:spLocks noChangeArrowheads="1"/>
          </p:cNvSpPr>
          <p:nvPr/>
        </p:nvSpPr>
        <p:spPr bwMode="auto">
          <a:xfrm>
            <a:off x="2044700" y="3168650"/>
            <a:ext cx="1574800" cy="280988"/>
          </a:xfrm>
          <a:prstGeom prst="rect">
            <a:avLst/>
          </a:prstGeom>
          <a:gradFill rotWithShape="1">
            <a:gsLst>
              <a:gs pos="0">
                <a:srgbClr val="7DA4EB"/>
              </a:gs>
              <a:gs pos="100000">
                <a:srgbClr val="FBFD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1600">
                <a:solidFill>
                  <a:srgbClr val="0C2576"/>
                </a:solidFill>
              </a:rPr>
              <a:t>PKCS#11</a:t>
            </a:r>
          </a:p>
        </p:txBody>
      </p:sp>
      <p:sp>
        <p:nvSpPr>
          <p:cNvPr id="24593" name="Rectangle 15"/>
          <p:cNvSpPr>
            <a:spLocks noChangeArrowheads="1"/>
          </p:cNvSpPr>
          <p:nvPr/>
        </p:nvSpPr>
        <p:spPr bwMode="auto">
          <a:xfrm>
            <a:off x="3608388" y="3168650"/>
            <a:ext cx="1574800" cy="280988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FBFD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1600">
                <a:solidFill>
                  <a:srgbClr val="0C2576"/>
                </a:solidFill>
              </a:rPr>
              <a:t>CAPI/CSP</a:t>
            </a:r>
          </a:p>
        </p:txBody>
      </p:sp>
      <p:sp>
        <p:nvSpPr>
          <p:cNvPr id="24594" name="Rectangle 16"/>
          <p:cNvSpPr>
            <a:spLocks noChangeArrowheads="1"/>
          </p:cNvSpPr>
          <p:nvPr/>
        </p:nvSpPr>
        <p:spPr bwMode="auto">
          <a:xfrm>
            <a:off x="5181600" y="3168650"/>
            <a:ext cx="1270000" cy="280988"/>
          </a:xfrm>
          <a:prstGeom prst="rect">
            <a:avLst/>
          </a:prstGeom>
          <a:solidFill>
            <a:srgbClr val="33CC33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" tIns="54864" rIns="182880" bIns="54864" anchor="ctr"/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1600">
                <a:solidFill>
                  <a:srgbClr val="0C2576"/>
                </a:solidFill>
              </a:rPr>
              <a:t>…</a:t>
            </a:r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>
            <a:off x="2817813" y="2525713"/>
            <a:ext cx="0" cy="3540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>
            <a:off x="4033838" y="4381500"/>
            <a:ext cx="0" cy="3540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97" name="Line 19"/>
          <p:cNvSpPr>
            <a:spLocks noChangeShapeType="1"/>
          </p:cNvSpPr>
          <p:nvPr/>
        </p:nvSpPr>
        <p:spPr bwMode="auto">
          <a:xfrm>
            <a:off x="4316413" y="2525713"/>
            <a:ext cx="0" cy="354012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 type="triangle" w="med" len="med"/>
            <a:tailEnd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98" name="Line 20"/>
          <p:cNvSpPr>
            <a:spLocks noChangeShapeType="1"/>
          </p:cNvSpPr>
          <p:nvPr/>
        </p:nvSpPr>
        <p:spPr bwMode="auto">
          <a:xfrm>
            <a:off x="5418138" y="2525713"/>
            <a:ext cx="0" cy="354012"/>
          </a:xfrm>
          <a:prstGeom prst="line">
            <a:avLst/>
          </a:prstGeom>
          <a:noFill/>
          <a:ln w="57150">
            <a:solidFill>
              <a:srgbClr val="077B47"/>
            </a:solidFill>
            <a:round/>
            <a:headEnd type="triangle" w="med" len="med"/>
            <a:tailEnd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599" name="Line 21"/>
          <p:cNvSpPr>
            <a:spLocks noChangeShapeType="1"/>
          </p:cNvSpPr>
          <p:nvPr/>
        </p:nvSpPr>
        <p:spPr bwMode="auto">
          <a:xfrm>
            <a:off x="6065838" y="2525713"/>
            <a:ext cx="0" cy="354012"/>
          </a:xfrm>
          <a:prstGeom prst="line">
            <a:avLst/>
          </a:prstGeom>
          <a:noFill/>
          <a:ln w="57150">
            <a:solidFill>
              <a:srgbClr val="077B47"/>
            </a:solidFill>
            <a:round/>
            <a:headEnd type="triangle" w="med" len="med"/>
            <a:tailEnd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pic>
        <p:nvPicPr>
          <p:cNvPr id="24600" name="Picture 2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4513" y="4919663"/>
            <a:ext cx="1690687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6216650" y="4403725"/>
            <a:ext cx="2476500" cy="35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2880" tIns="54864" rIns="182880" bIns="54864">
            <a:spAutoFit/>
          </a:bodyPr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1600">
                <a:solidFill>
                  <a:schemeClr val="tx2"/>
                </a:solidFill>
              </a:rPr>
              <a:t>APDUs (Card Specific)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6437313" y="2387600"/>
            <a:ext cx="2533650" cy="600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2880" tIns="54864" rIns="182880" bIns="54864">
            <a:spAutoFit/>
          </a:bodyPr>
          <a:lstStyle/>
          <a:p>
            <a:pPr>
              <a:spcAft>
                <a:spcPct val="30000"/>
              </a:spcAft>
              <a:buClr>
                <a:schemeClr val="bg1"/>
              </a:buClr>
            </a:pPr>
            <a:r>
              <a:rPr lang="en-US" sz="1600">
                <a:solidFill>
                  <a:srgbClr val="0C2576"/>
                </a:solidFill>
              </a:rPr>
              <a:t>High-</a:t>
            </a:r>
            <a:r>
              <a:rPr lang="en-US" sz="1600">
                <a:solidFill>
                  <a:srgbClr val="FF9933"/>
                </a:solidFill>
              </a:rPr>
              <a:t>Level</a:t>
            </a:r>
            <a:r>
              <a:rPr lang="en-US" sz="1600">
                <a:solidFill>
                  <a:srgbClr val="0C2576"/>
                </a:solidFill>
              </a:rPr>
              <a:t> </a:t>
            </a:r>
            <a:r>
              <a:rPr lang="en-US" sz="1600">
                <a:solidFill>
                  <a:srgbClr val="33CC33"/>
                </a:solidFill>
              </a:rPr>
              <a:t>Commands</a:t>
            </a:r>
            <a:r>
              <a:rPr lang="en-US" sz="1600">
                <a:solidFill>
                  <a:srgbClr val="0C2576"/>
                </a:solidFill>
              </a:rPr>
              <a:t> (PKCS#11, …)</a:t>
            </a:r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5564188" y="4884738"/>
            <a:ext cx="3136900" cy="1174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2880" tIns="54864" rIns="182880" bIns="54864">
            <a:spAutoFit/>
          </a:bodyPr>
          <a:lstStyle/>
          <a:p>
            <a:pPr>
              <a:spcBef>
                <a:spcPct val="50000"/>
              </a:spcBef>
              <a:spcAft>
                <a:spcPct val="30000"/>
              </a:spcAft>
              <a:buClr>
                <a:schemeClr val="bg1"/>
              </a:buClr>
            </a:pPr>
            <a:r>
              <a:rPr lang="en-US" sz="1400">
                <a:solidFill>
                  <a:srgbClr val="0C2576"/>
                </a:solidFill>
              </a:rPr>
              <a:t>Applications send high-level commands to middleware. Middleware translates requests into the card specific language: Application Protocol Data Unit (APDUs).</a:t>
            </a:r>
          </a:p>
        </p:txBody>
      </p:sp>
      <p:sp>
        <p:nvSpPr>
          <p:cNvPr id="24604" name="Line 26"/>
          <p:cNvSpPr>
            <a:spLocks noChangeShapeType="1"/>
          </p:cNvSpPr>
          <p:nvPr/>
        </p:nvSpPr>
        <p:spPr bwMode="auto">
          <a:xfrm>
            <a:off x="3732213" y="4391025"/>
            <a:ext cx="0" cy="3540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605" name="Line 27"/>
          <p:cNvSpPr>
            <a:spLocks noChangeShapeType="1"/>
          </p:cNvSpPr>
          <p:nvPr/>
        </p:nvSpPr>
        <p:spPr bwMode="auto">
          <a:xfrm>
            <a:off x="4311650" y="4391025"/>
            <a:ext cx="0" cy="3540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  <p:txBody>
          <a:bodyPr lIns="182880" tIns="54864" rIns="182880" bIns="54864" anchor="ctr">
            <a:spAutoFit/>
          </a:bodyPr>
          <a:lstStyle/>
          <a:p>
            <a:endParaRPr lang="en-US"/>
          </a:p>
        </p:txBody>
      </p:sp>
      <p:sp>
        <p:nvSpPr>
          <p:cNvPr id="24606" name="Text Box 28"/>
          <p:cNvSpPr txBox="1">
            <a:spLocks noChangeArrowheads="1"/>
          </p:cNvSpPr>
          <p:nvPr/>
        </p:nvSpPr>
        <p:spPr bwMode="auto">
          <a:xfrm>
            <a:off x="3302000" y="6081713"/>
            <a:ext cx="1136650" cy="263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tIns="54864" rIns="182880" bIns="54864">
            <a:spAutoFit/>
          </a:bodyPr>
          <a:lstStyle/>
          <a:p>
            <a:pPr algn="ctr">
              <a:spcAft>
                <a:spcPct val="30000"/>
              </a:spcAft>
              <a:buClr>
                <a:schemeClr val="bg1"/>
              </a:buClr>
            </a:pPr>
            <a:r>
              <a:rPr lang="en-US" sz="1000" b="0">
                <a:solidFill>
                  <a:srgbClr val="0C2576"/>
                </a:solidFill>
              </a:rPr>
              <a:t>Smart Card Chip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What do you ask when authenticating a third-party with PKI?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Usually some data (including date and time) encrypted with the Private Key of the third-party</a:t>
            </a:r>
          </a:p>
          <a:p>
            <a:pPr eaLnBrk="1" hangingPunct="1"/>
            <a:r>
              <a:rPr lang="en-US" smtClean="0"/>
              <a:t>A valid certificate to verify the data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44E8D91-616D-48B0-A2DA-28D45BF25B2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2773" name="AutoShape 2"/>
          <p:cNvSpPr>
            <a:spLocks noChangeArrowheads="1"/>
          </p:cNvSpPr>
          <p:nvPr/>
        </p:nvSpPr>
        <p:spPr bwMode="auto">
          <a:xfrm>
            <a:off x="611188" y="2276475"/>
            <a:ext cx="7632700" cy="2233613"/>
          </a:xfrm>
          <a:prstGeom prst="leftArrow">
            <a:avLst>
              <a:gd name="adj1" fmla="val 50000"/>
              <a:gd name="adj2" fmla="val 8543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32774" name="Text Box 5" descr="Shingle"/>
          <p:cNvSpPr txBox="1">
            <a:spLocks noChangeArrowheads="1"/>
          </p:cNvSpPr>
          <p:nvPr/>
        </p:nvSpPr>
        <p:spPr bwMode="auto">
          <a:xfrm>
            <a:off x="2773363" y="2924175"/>
            <a:ext cx="1943100" cy="944563"/>
          </a:xfrm>
          <a:prstGeom prst="rect">
            <a:avLst/>
          </a:prstGeom>
          <a:pattFill prst="shingle">
            <a:fgClr>
              <a:srgbClr val="FF6600"/>
            </a:fgClr>
            <a:bgClr>
              <a:schemeClr val="bg1"/>
            </a:bgClr>
          </a:patt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Data requested by client (encrypted with Private Key)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4764088" y="3019425"/>
            <a:ext cx="638175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5400" b="0">
                <a:latin typeface="Arial Black" pitchFamily="34" charset="0"/>
              </a:rPr>
              <a:t>+</a:t>
            </a:r>
          </a:p>
        </p:txBody>
      </p:sp>
      <p:sp>
        <p:nvSpPr>
          <p:cNvPr id="300039" name="AutoShape 7"/>
          <p:cNvSpPr>
            <a:spLocks noChangeArrowheads="1"/>
          </p:cNvSpPr>
          <p:nvPr/>
        </p:nvSpPr>
        <p:spPr bwMode="auto">
          <a:xfrm rot="-572827">
            <a:off x="5580063" y="2997200"/>
            <a:ext cx="990600" cy="765175"/>
          </a:xfrm>
          <a:prstGeom prst="verticalScroll">
            <a:avLst>
              <a:gd name="adj" fmla="val 15056"/>
            </a:avLst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32777" name="Group 8"/>
          <p:cNvGrpSpPr>
            <a:grpSpLocks/>
          </p:cNvGrpSpPr>
          <p:nvPr/>
        </p:nvGrpSpPr>
        <p:grpSpPr bwMode="auto">
          <a:xfrm rot="-6213838">
            <a:off x="5729288" y="2803525"/>
            <a:ext cx="889000" cy="1225550"/>
            <a:chOff x="2107" y="2721"/>
            <a:chExt cx="495" cy="681"/>
          </a:xfrm>
        </p:grpSpPr>
        <p:sp>
          <p:nvSpPr>
            <p:cNvPr id="32784" name="Freeform 9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2785" name="Freeform 10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32787" name="Oval 12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7154863" y="4149725"/>
            <a:ext cx="17589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Third-party</a:t>
            </a:r>
          </a:p>
        </p:txBody>
      </p:sp>
      <p:sp>
        <p:nvSpPr>
          <p:cNvPr id="32779" name="Rectangle 14"/>
          <p:cNvSpPr>
            <a:spLocks noChangeArrowheads="1"/>
          </p:cNvSpPr>
          <p:nvPr/>
        </p:nvSpPr>
        <p:spPr bwMode="auto">
          <a:xfrm>
            <a:off x="112713" y="4076700"/>
            <a:ext cx="1555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Controller</a:t>
            </a:r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 flipV="1">
            <a:off x="3636963" y="40767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Text Box 16" descr="Shingle"/>
          <p:cNvSpPr txBox="1">
            <a:spLocks noChangeArrowheads="1"/>
          </p:cNvSpPr>
          <p:nvPr/>
        </p:nvSpPr>
        <p:spPr bwMode="auto">
          <a:xfrm>
            <a:off x="1619250" y="4797425"/>
            <a:ext cx="2952750" cy="1339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 i="1"/>
              <a:t>Data may include current time, challenge, etc. It is encrypted with third-party’s Private Key</a:t>
            </a:r>
          </a:p>
        </p:txBody>
      </p:sp>
      <p:sp>
        <p:nvSpPr>
          <p:cNvPr id="32782" name="Line 17"/>
          <p:cNvSpPr>
            <a:spLocks noChangeShapeType="1"/>
          </p:cNvSpPr>
          <p:nvPr/>
        </p:nvSpPr>
        <p:spPr bwMode="auto">
          <a:xfrm flipV="1">
            <a:off x="6084888" y="40767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Text Box 18" descr="Shingle"/>
          <p:cNvSpPr txBox="1">
            <a:spLocks noChangeArrowheads="1"/>
          </p:cNvSpPr>
          <p:nvPr/>
        </p:nvSpPr>
        <p:spPr bwMode="auto">
          <a:xfrm>
            <a:off x="5219700" y="4797425"/>
            <a:ext cx="2017713" cy="1339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 i="1"/>
              <a:t>Valid third-party’s certificate which includes Public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Key Generation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generated key-set always includes a Public and a Private key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Keys can be generated by several CPUs in several locations: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By a </a:t>
            </a:r>
            <a:r>
              <a:rPr lang="en-US" sz="1800" b="1" smtClean="0">
                <a:solidFill>
                  <a:srgbClr val="008000"/>
                </a:solidFill>
              </a:rPr>
              <a:t>Smart Card</a:t>
            </a:r>
            <a:r>
              <a:rPr lang="en-US" sz="1800" smtClean="0"/>
              <a:t> (very secure – keys cannot be escrowed)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By an </a:t>
            </a:r>
            <a:r>
              <a:rPr lang="en-US" sz="1800" b="1" smtClean="0">
                <a:solidFill>
                  <a:srgbClr val="FF0000"/>
                </a:solidFill>
              </a:rPr>
              <a:t>Hardware Security Module</a:t>
            </a:r>
            <a:r>
              <a:rPr lang="en-US" sz="1800" smtClean="0"/>
              <a:t> (HSM) (very secure – keys can be escrowed)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By a </a:t>
            </a:r>
            <a:r>
              <a:rPr lang="en-US" sz="1800" b="1" smtClean="0">
                <a:solidFill>
                  <a:schemeClr val="accent2"/>
                </a:solidFill>
              </a:rPr>
              <a:t>Computer</a:t>
            </a:r>
            <a:r>
              <a:rPr lang="en-US" sz="1800" smtClean="0"/>
              <a:t> (unsecure – keys can be escrowed)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Key Generation is usually determined around key usage: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Signature and Non-repudiation: Smart Card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Encryption and Confidentiality: HSM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59732F-22F5-48A2-B66F-140134EA90EB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Hardware Security Module (HSM)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Role of an HSM:</a:t>
            </a:r>
          </a:p>
          <a:p>
            <a:pPr lvl="1"/>
            <a:r>
              <a:rPr lang="en-US" sz="1800" dirty="0" smtClean="0"/>
              <a:t>Generate keys (RSA, 3DES, AES etc.)</a:t>
            </a:r>
          </a:p>
          <a:p>
            <a:pPr lvl="1"/>
            <a:r>
              <a:rPr lang="en-US" sz="1800" dirty="0" smtClean="0"/>
              <a:t>Store cryptographic keys used to sign or encrypt</a:t>
            </a:r>
          </a:p>
          <a:p>
            <a:pPr lvl="1"/>
            <a:r>
              <a:rPr lang="en-US" sz="1800" dirty="0" smtClean="0"/>
              <a:t>Encrypt/Decrypt data with its own crypto processor</a:t>
            </a:r>
          </a:p>
          <a:p>
            <a:r>
              <a:rPr lang="en-US" dirty="0" smtClean="0"/>
              <a:t>Why use an HSM: </a:t>
            </a:r>
          </a:p>
          <a:p>
            <a:pPr marL="400050" lvl="2" indent="0">
              <a:spcBef>
                <a:spcPct val="0"/>
              </a:spcBef>
            </a:pPr>
            <a:r>
              <a:rPr lang="en-US" sz="1800" dirty="0" smtClean="0"/>
              <a:t>Very safe because an HSM has its own OS and crypto processor. Some operations (like key ceremonies or exchange) may require multiple administrators authenticated at the same time.</a:t>
            </a:r>
          </a:p>
          <a:p>
            <a:r>
              <a:rPr lang="en-US" dirty="0" smtClean="0"/>
              <a:t>Type of HSM : Network HSM, PCI </a:t>
            </a:r>
          </a:p>
          <a:p>
            <a:r>
              <a:rPr lang="en-US" dirty="0" smtClean="0"/>
              <a:t>Manufacturers : Thales (</a:t>
            </a:r>
            <a:r>
              <a:rPr lang="en-US" dirty="0" err="1" smtClean="0"/>
              <a:t>Ncipher</a:t>
            </a:r>
            <a:r>
              <a:rPr lang="en-US" dirty="0" smtClean="0"/>
              <a:t>), </a:t>
            </a:r>
            <a:r>
              <a:rPr lang="en-US" dirty="0" err="1" smtClean="0"/>
              <a:t>Safenet</a:t>
            </a:r>
            <a:r>
              <a:rPr lang="en-US" dirty="0" smtClean="0"/>
              <a:t>,…. 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CCD383-9CC6-4BBD-B272-61817DD275C9}" type="slidenum">
              <a:rPr lang="en-US" smtClean="0"/>
              <a:pPr/>
              <a:t>36</a:t>
            </a:fld>
            <a:endParaRPr lang="en-US" smtClean="0"/>
          </a:p>
        </p:txBody>
      </p:sp>
      <p:pic>
        <p:nvPicPr>
          <p:cNvPr id="35845" name="Picture 4" descr="nC_netHSM_2000.ashx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610100"/>
            <a:ext cx="3251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5" descr="Picture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419600"/>
            <a:ext cx="2066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Public Key Cryptography Standards (PKCS)</a:t>
            </a:r>
          </a:p>
        </p:txBody>
      </p:sp>
      <p:graphicFrame>
        <p:nvGraphicFramePr>
          <p:cNvPr id="90226" name="Group 114"/>
          <p:cNvGraphicFramePr>
            <a:graphicFrameLocks noGrp="1"/>
          </p:cNvGraphicFramePr>
          <p:nvPr>
            <p:ph idx="1"/>
          </p:nvPr>
        </p:nvGraphicFramePr>
        <p:xfrm>
          <a:off x="533400" y="1781175"/>
          <a:ext cx="8153400" cy="3434080"/>
        </p:xfrm>
        <a:graphic>
          <a:graphicData uri="http://schemas.openxmlformats.org/drawingml/2006/table">
            <a:tbl>
              <a:tblPr/>
              <a:tblGrid>
                <a:gridCol w="1300261"/>
                <a:gridCol w="6853139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PKCS#1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7C8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RSA Cryptography Standard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PKCS#3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7C8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Diffie</a:t>
                      </a:r>
                      <a:r>
                        <a:rPr kumimoji="0" lang="fr-C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0" lang="fr-C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Hellman</a:t>
                      </a:r>
                      <a:r>
                        <a:rPr kumimoji="0" lang="fr-C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 Key Agreement Standard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PKCS#6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7C8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Extended-Certificate Syntax Standard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PKCS#7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7C8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Cryptographic Message Syntax Standard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PKCS#8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7C8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Private-Key Information Syntax Standard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PKCS#10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7C8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Certification Request Syntax Standard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PKCS#11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7C8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Cryptographic Token Interface Standard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PKCS#12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7C8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Personal Information Exchange Syntax Standard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PKCS#15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7C8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Cryptographic</a:t>
                      </a:r>
                      <a:r>
                        <a:rPr kumimoji="0" lang="fr-C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fr-C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Token</a:t>
                      </a:r>
                      <a:r>
                        <a:rPr kumimoji="0" lang="fr-C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  Information Format Standard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10140" marR="1101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</a:tbl>
          </a:graphicData>
        </a:graphic>
      </p:graphicFrame>
      <p:sp>
        <p:nvSpPr>
          <p:cNvPr id="23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B405E9-4010-4758-8D3B-BB9FE91C61C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3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928688"/>
            <a:ext cx="8153400" cy="531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/>
              <a:t>Set of standards protocols which enable secure information exchange through the use of public key infrastructure.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z="1800" smtClean="0"/>
              <a:t>Microsoft offers an alternative to PKCS11: Crypto API (a.k.a. CAPI)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/>
              <a:t>Vendors must provide a CSP interface to interract with CAPI.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Some Common Algorithms</a:t>
            </a:r>
          </a:p>
        </p:txBody>
      </p:sp>
      <p:graphicFrame>
        <p:nvGraphicFramePr>
          <p:cNvPr id="172188" name="Group 156"/>
          <p:cNvGraphicFramePr>
            <a:graphicFrameLocks noGrp="1"/>
          </p:cNvGraphicFramePr>
          <p:nvPr>
            <p:ph idx="1"/>
          </p:nvPr>
        </p:nvGraphicFramePr>
        <p:xfrm>
          <a:off x="533400" y="1143000"/>
          <a:ext cx="8153400" cy="4064319"/>
        </p:xfrm>
        <a:graphic>
          <a:graphicData uri="http://schemas.openxmlformats.org/drawingml/2006/table">
            <a:tbl>
              <a:tblPr/>
              <a:tblGrid>
                <a:gridCol w="1946275"/>
                <a:gridCol w="1584325"/>
                <a:gridCol w="4622800"/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99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99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Minimum Key Length required to ensure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99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RSA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Asymmetric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1024-bit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Diffie-Hellman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1024-bit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Symmetric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56-bit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3DES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112-bit or 168-bit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AES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128-bit , 192-bit,  256-bit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99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99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Output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99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Hash 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160-bit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itchFamily="34" charset="0"/>
                        </a:rPr>
                        <a:t>128-bit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63" name="Text Box 130"/>
          <p:cNvSpPr txBox="1">
            <a:spLocks noChangeArrowheads="1"/>
          </p:cNvSpPr>
          <p:nvPr/>
        </p:nvSpPr>
        <p:spPr bwMode="auto">
          <a:xfrm>
            <a:off x="468313" y="5589588"/>
            <a:ext cx="8289832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800" dirty="0"/>
              <a:t>Some other </a:t>
            </a:r>
            <a:r>
              <a:rPr lang="en-US" sz="1800" dirty="0" smtClean="0"/>
              <a:t>algorithms</a:t>
            </a:r>
            <a:r>
              <a:rPr lang="en-US" sz="1800" dirty="0"/>
              <a:t>: DSA, </a:t>
            </a:r>
            <a:r>
              <a:rPr lang="en-US" sz="1800" dirty="0" err="1"/>
              <a:t>Twofish</a:t>
            </a:r>
            <a:r>
              <a:rPr lang="en-US" sz="1800" dirty="0"/>
              <a:t>, Elliptic </a:t>
            </a:r>
            <a:r>
              <a:rPr lang="en-US" sz="1800" dirty="0" smtClean="0"/>
              <a:t>Curves (ECC), RC4/5/6, CAST, SAFER, SERPENT, SHA-256, SHA-512</a:t>
            </a:r>
            <a:endParaRPr lang="en-US" sz="1800" dirty="0"/>
          </a:p>
        </p:txBody>
      </p:sp>
      <p:sp>
        <p:nvSpPr>
          <p:cNvPr id="13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A810FA-6584-4A17-BC05-2ACF77313223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dirty="0" smtClean="0"/>
              <a:t>Secret (</a:t>
            </a:r>
            <a:r>
              <a:rPr lang="fr-CA" dirty="0" err="1" smtClean="0"/>
              <a:t>Symmetric</a:t>
            </a:r>
            <a:r>
              <a:rPr lang="fr-CA" dirty="0" smtClean="0"/>
              <a:t>) Key </a:t>
            </a:r>
            <a:r>
              <a:rPr lang="fr-CA" dirty="0" err="1" smtClean="0"/>
              <a:t>Cryptography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399" y="894270"/>
            <a:ext cx="8301555" cy="52998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2520950" algn="l"/>
              </a:tabLst>
            </a:pPr>
            <a:r>
              <a:rPr lang="en-US" dirty="0" smtClean="0"/>
              <a:t>Based on simple functions, such as substitution and transposition : </a:t>
            </a:r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/>
              <a:t>Substitution: 	</a:t>
            </a:r>
            <a:r>
              <a:rPr lang="en-US" sz="1800" b="1" dirty="0" smtClean="0">
                <a:solidFill>
                  <a:srgbClr val="FF0000"/>
                </a:solidFill>
              </a:rPr>
              <a:t>TEXT </a:t>
            </a:r>
            <a:r>
              <a:rPr lang="en-US" sz="1800" dirty="0" smtClean="0">
                <a:sym typeface="Wingdings" pitchFamily="2" charset="2"/>
              </a:rPr>
              <a:t>   </a:t>
            </a:r>
            <a:r>
              <a:rPr lang="en-US" sz="1800" b="1" dirty="0" smtClean="0">
                <a:solidFill>
                  <a:srgbClr val="CC0099"/>
                </a:solidFill>
                <a:sym typeface="Wingdings" pitchFamily="2" charset="2"/>
              </a:rPr>
              <a:t>3$tP</a:t>
            </a:r>
            <a:endParaRPr lang="en-US" sz="1800" dirty="0" smtClean="0">
              <a:sym typeface="Wingdings" pitchFamily="2" charset="2"/>
            </a:endParaRPr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/>
              <a:t>Transposition:   	</a:t>
            </a:r>
            <a:r>
              <a:rPr lang="en-US" sz="1800" b="1" dirty="0" smtClean="0">
                <a:solidFill>
                  <a:srgbClr val="FF0000"/>
                </a:solidFill>
              </a:rPr>
              <a:t>HELLO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b="1" dirty="0" smtClean="0">
                <a:solidFill>
                  <a:srgbClr val="FF0000"/>
                </a:solidFill>
              </a:rPr>
              <a:t>LOHEL</a:t>
            </a:r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Block cipher systems normally executed in iterative/repetitive rounds</a:t>
            </a:r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Stream cipher systems performed quickly in one pass</a:t>
            </a:r>
          </a:p>
          <a:p>
            <a:pPr eaLnBrk="1" hangingPunct="1">
              <a:tabLst>
                <a:tab pos="2520950" algn="l"/>
              </a:tabLst>
            </a:pPr>
            <a:endParaRPr lang="en-US" dirty="0" smtClean="0"/>
          </a:p>
          <a:p>
            <a:pPr eaLnBrk="1" hangingPunct="1">
              <a:tabLst>
                <a:tab pos="2520950" algn="l"/>
              </a:tabLst>
            </a:pPr>
            <a:r>
              <a:rPr lang="en-US" dirty="0" smtClean="0"/>
              <a:t>Very fast even with large files, and very secure with large keys. </a:t>
            </a:r>
          </a:p>
          <a:p>
            <a:pPr eaLnBrk="1" hangingPunct="1">
              <a:tabLst>
                <a:tab pos="2520950" algn="l"/>
              </a:tabLst>
            </a:pPr>
            <a:endParaRPr lang="en-US" sz="2000" dirty="0" smtClean="0"/>
          </a:p>
          <a:p>
            <a:pPr eaLnBrk="1" hangingPunct="1">
              <a:tabLst>
                <a:tab pos="2520950" algn="l"/>
              </a:tabLst>
            </a:pPr>
            <a:r>
              <a:rPr lang="en-US" sz="2000" dirty="0" smtClean="0"/>
              <a:t>Many algorithms available publicly which are designed for today’s high performance technologies</a:t>
            </a:r>
          </a:p>
          <a:p>
            <a:pPr lvl="2" eaLnBrk="1" hangingPunct="1">
              <a:buFont typeface="Wingdings" pitchFamily="2" charset="2"/>
              <a:buNone/>
              <a:tabLst>
                <a:tab pos="2520950" algn="l"/>
              </a:tabLst>
            </a:pPr>
            <a:endParaRPr lang="en-US" dirty="0" smtClean="0"/>
          </a:p>
          <a:p>
            <a:pPr eaLnBrk="1" hangingPunct="1">
              <a:tabLst>
                <a:tab pos="2520950" algn="l"/>
              </a:tabLst>
            </a:pPr>
            <a:r>
              <a:rPr lang="en-US" dirty="0" smtClean="0"/>
              <a:t>One single key is derived from a very large number space, which is then used for BOTH encryption and decryption</a:t>
            </a:r>
          </a:p>
          <a:p>
            <a:pPr eaLnBrk="1" hangingPunct="1">
              <a:tabLst>
                <a:tab pos="2520950" algn="l"/>
              </a:tabLst>
            </a:pPr>
            <a:endParaRPr lang="en-US" dirty="0" smtClean="0"/>
          </a:p>
          <a:p>
            <a:pPr eaLnBrk="1" hangingPunct="1">
              <a:tabLst>
                <a:tab pos="2520950" algn="l"/>
              </a:tabLst>
            </a:pPr>
            <a:r>
              <a:rPr lang="en-US" dirty="0" smtClean="0"/>
              <a:t>This single key MUST be known (shared/exchanged) between parties needing to use it.</a:t>
            </a:r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/>
              <a:t>There is no non-repudiation or proof that the key is safe</a:t>
            </a:r>
          </a:p>
          <a:p>
            <a:pPr lvl="1" eaLnBrk="1" hangingPunct="1">
              <a:tabLst>
                <a:tab pos="2520950" algn="l"/>
              </a:tabLst>
            </a:pPr>
            <a:endParaRPr lang="en-US" sz="18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591C40-A100-42B6-A26B-F9E3CD640B1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DES Algorithm: example of symmetric cryptography</a:t>
            </a:r>
          </a:p>
        </p:txBody>
      </p:sp>
      <p:sp>
        <p:nvSpPr>
          <p:cNvPr id="14339" name="Content Placeholder 70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Data Encryption Standard</a:t>
            </a: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374104-DBD5-44A7-9169-83BB51472BBD}" type="slidenum">
              <a:rPr lang="en-US" smtClean="0"/>
              <a:pPr/>
              <a:t>39</a:t>
            </a:fld>
            <a:endParaRPr lang="en-US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87900" y="2781300"/>
            <a:ext cx="857250" cy="388938"/>
            <a:chOff x="1686" y="2462"/>
            <a:chExt cx="1110" cy="512"/>
          </a:xfrm>
        </p:grpSpPr>
        <p:sp>
          <p:nvSpPr>
            <p:cNvPr id="14402" name="AutoShape 8"/>
            <p:cNvSpPr>
              <a:spLocks noChangeArrowheads="1"/>
            </p:cNvSpPr>
            <p:nvPr/>
          </p:nvSpPr>
          <p:spPr bwMode="auto">
            <a:xfrm rot="16200000" flipH="1">
              <a:off x="2387" y="2262"/>
              <a:ext cx="69" cy="748"/>
            </a:xfrm>
            <a:prstGeom prst="roundRect">
              <a:avLst>
                <a:gd name="adj" fmla="val 33931"/>
              </a:avLst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403" name="Freeform 9"/>
            <p:cNvSpPr>
              <a:spLocks/>
            </p:cNvSpPr>
            <p:nvPr/>
          </p:nvSpPr>
          <p:spPr bwMode="auto">
            <a:xfrm>
              <a:off x="2442" y="2665"/>
              <a:ext cx="278" cy="309"/>
            </a:xfrm>
            <a:custGeom>
              <a:avLst/>
              <a:gdLst>
                <a:gd name="T0" fmla="*/ 22 w 278"/>
                <a:gd name="T1" fmla="*/ 2 h 310"/>
                <a:gd name="T2" fmla="*/ 23 w 278"/>
                <a:gd name="T3" fmla="*/ 92 h 310"/>
                <a:gd name="T4" fmla="*/ 64 w 278"/>
                <a:gd name="T5" fmla="*/ 92 h 310"/>
                <a:gd name="T6" fmla="*/ 64 w 278"/>
                <a:gd name="T7" fmla="*/ 128 h 310"/>
                <a:gd name="T8" fmla="*/ 0 w 278"/>
                <a:gd name="T9" fmla="*/ 128 h 310"/>
                <a:gd name="T10" fmla="*/ 0 w 278"/>
                <a:gd name="T11" fmla="*/ 165 h 310"/>
                <a:gd name="T12" fmla="*/ 69 w 278"/>
                <a:gd name="T13" fmla="*/ 165 h 310"/>
                <a:gd name="T14" fmla="*/ 69 w 278"/>
                <a:gd name="T15" fmla="*/ 282 h 310"/>
                <a:gd name="T16" fmla="*/ 106 w 278"/>
                <a:gd name="T17" fmla="*/ 282 h 310"/>
                <a:gd name="T18" fmla="*/ 106 w 278"/>
                <a:gd name="T19" fmla="*/ 310 h 310"/>
                <a:gd name="T20" fmla="*/ 152 w 278"/>
                <a:gd name="T21" fmla="*/ 310 h 310"/>
                <a:gd name="T22" fmla="*/ 152 w 278"/>
                <a:gd name="T23" fmla="*/ 236 h 310"/>
                <a:gd name="T24" fmla="*/ 207 w 278"/>
                <a:gd name="T25" fmla="*/ 236 h 310"/>
                <a:gd name="T26" fmla="*/ 207 w 278"/>
                <a:gd name="T27" fmla="*/ 177 h 310"/>
                <a:gd name="T28" fmla="*/ 227 w 278"/>
                <a:gd name="T29" fmla="*/ 177 h 310"/>
                <a:gd name="T30" fmla="*/ 227 w 278"/>
                <a:gd name="T31" fmla="*/ 239 h 310"/>
                <a:gd name="T32" fmla="*/ 260 w 278"/>
                <a:gd name="T33" fmla="*/ 239 h 310"/>
                <a:gd name="T34" fmla="*/ 260 w 278"/>
                <a:gd name="T35" fmla="*/ 179 h 310"/>
                <a:gd name="T36" fmla="*/ 278 w 278"/>
                <a:gd name="T37" fmla="*/ 179 h 310"/>
                <a:gd name="T38" fmla="*/ 278 w 278"/>
                <a:gd name="T39" fmla="*/ 128 h 310"/>
                <a:gd name="T40" fmla="*/ 207 w 278"/>
                <a:gd name="T41" fmla="*/ 128 h 310"/>
                <a:gd name="T42" fmla="*/ 207 w 278"/>
                <a:gd name="T43" fmla="*/ 87 h 310"/>
                <a:gd name="T44" fmla="*/ 244 w 278"/>
                <a:gd name="T45" fmla="*/ 87 h 310"/>
                <a:gd name="T46" fmla="*/ 244 w 278"/>
                <a:gd name="T47" fmla="*/ 48 h 310"/>
                <a:gd name="T48" fmla="*/ 271 w 278"/>
                <a:gd name="T49" fmla="*/ 48 h 310"/>
                <a:gd name="T50" fmla="*/ 272 w 278"/>
                <a:gd name="T51" fmla="*/ 0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78" h="310">
                  <a:moveTo>
                    <a:pt x="22" y="2"/>
                  </a:moveTo>
                  <a:lnTo>
                    <a:pt x="23" y="92"/>
                  </a:lnTo>
                  <a:lnTo>
                    <a:pt x="64" y="92"/>
                  </a:lnTo>
                  <a:lnTo>
                    <a:pt x="64" y="128"/>
                  </a:lnTo>
                  <a:lnTo>
                    <a:pt x="0" y="128"/>
                  </a:lnTo>
                  <a:lnTo>
                    <a:pt x="0" y="165"/>
                  </a:lnTo>
                  <a:lnTo>
                    <a:pt x="69" y="165"/>
                  </a:lnTo>
                  <a:lnTo>
                    <a:pt x="69" y="282"/>
                  </a:lnTo>
                  <a:lnTo>
                    <a:pt x="106" y="282"/>
                  </a:lnTo>
                  <a:lnTo>
                    <a:pt x="106" y="310"/>
                  </a:lnTo>
                  <a:lnTo>
                    <a:pt x="152" y="310"/>
                  </a:lnTo>
                  <a:lnTo>
                    <a:pt x="152" y="236"/>
                  </a:lnTo>
                  <a:lnTo>
                    <a:pt x="207" y="236"/>
                  </a:lnTo>
                  <a:lnTo>
                    <a:pt x="207" y="177"/>
                  </a:lnTo>
                  <a:lnTo>
                    <a:pt x="227" y="177"/>
                  </a:lnTo>
                  <a:lnTo>
                    <a:pt x="227" y="239"/>
                  </a:lnTo>
                  <a:lnTo>
                    <a:pt x="260" y="239"/>
                  </a:lnTo>
                  <a:lnTo>
                    <a:pt x="260" y="179"/>
                  </a:lnTo>
                  <a:lnTo>
                    <a:pt x="278" y="179"/>
                  </a:lnTo>
                  <a:lnTo>
                    <a:pt x="278" y="128"/>
                  </a:lnTo>
                  <a:lnTo>
                    <a:pt x="207" y="128"/>
                  </a:lnTo>
                  <a:lnTo>
                    <a:pt x="207" y="87"/>
                  </a:lnTo>
                  <a:lnTo>
                    <a:pt x="244" y="87"/>
                  </a:lnTo>
                  <a:lnTo>
                    <a:pt x="244" y="48"/>
                  </a:lnTo>
                  <a:lnTo>
                    <a:pt x="271" y="48"/>
                  </a:lnTo>
                  <a:lnTo>
                    <a:pt x="272" y="0"/>
                  </a:lnTo>
                </a:path>
              </a:pathLst>
            </a:cu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4404" name="AutoShape 10"/>
            <p:cNvSpPr>
              <a:spLocks noChangeArrowheads="1"/>
            </p:cNvSpPr>
            <p:nvPr/>
          </p:nvSpPr>
          <p:spPr bwMode="auto">
            <a:xfrm rot="16200000" flipH="1">
              <a:off x="1686" y="2462"/>
              <a:ext cx="353" cy="354"/>
            </a:xfrm>
            <a:custGeom>
              <a:avLst/>
              <a:gdLst>
                <a:gd name="T0" fmla="*/ 177 w 21600"/>
                <a:gd name="T1" fmla="*/ 0 h 21600"/>
                <a:gd name="T2" fmla="*/ 52 w 21600"/>
                <a:gd name="T3" fmla="*/ 52 h 21600"/>
                <a:gd name="T4" fmla="*/ 0 w 21600"/>
                <a:gd name="T5" fmla="*/ 177 h 21600"/>
                <a:gd name="T6" fmla="*/ 52 w 21600"/>
                <a:gd name="T7" fmla="*/ 302 h 21600"/>
                <a:gd name="T8" fmla="*/ 177 w 21600"/>
                <a:gd name="T9" fmla="*/ 354 h 21600"/>
                <a:gd name="T10" fmla="*/ 301 w 21600"/>
                <a:gd name="T11" fmla="*/ 302 h 21600"/>
                <a:gd name="T12" fmla="*/ 353 w 21600"/>
                <a:gd name="T13" fmla="*/ 177 h 21600"/>
                <a:gd name="T14" fmla="*/ 301 w 21600"/>
                <a:gd name="T15" fmla="*/ 5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82 w 21600"/>
                <a:gd name="T25" fmla="*/ 3173 h 21600"/>
                <a:gd name="T26" fmla="*/ 18418 w 21600"/>
                <a:gd name="T27" fmla="*/ 1842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097" y="10800"/>
                  </a:moveTo>
                  <a:cubicBezTo>
                    <a:pt x="4097" y="14502"/>
                    <a:pt x="7098" y="17503"/>
                    <a:pt x="10800" y="17503"/>
                  </a:cubicBezTo>
                  <a:cubicBezTo>
                    <a:pt x="14502" y="17503"/>
                    <a:pt x="17503" y="14502"/>
                    <a:pt x="17503" y="10800"/>
                  </a:cubicBezTo>
                  <a:cubicBezTo>
                    <a:pt x="17503" y="7098"/>
                    <a:pt x="14502" y="4097"/>
                    <a:pt x="10800" y="4097"/>
                  </a:cubicBezTo>
                  <a:cubicBezTo>
                    <a:pt x="7098" y="4097"/>
                    <a:pt x="4097" y="7098"/>
                    <a:pt x="4097" y="10800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4405" name="Rectangle 11"/>
            <p:cNvSpPr>
              <a:spLocks noChangeArrowheads="1"/>
            </p:cNvSpPr>
            <p:nvPr/>
          </p:nvSpPr>
          <p:spPr bwMode="auto">
            <a:xfrm rot="16200000" flipH="1">
              <a:off x="1972" y="2611"/>
              <a:ext cx="169" cy="55"/>
            </a:xfrm>
            <a:prstGeom prst="rect">
              <a:avLst/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4572000" y="3214688"/>
            <a:ext cx="156645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 smtClean="0"/>
              <a:t>Single DES </a:t>
            </a:r>
            <a:r>
              <a:rPr lang="en-US" sz="1800" dirty="0"/>
              <a:t>key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197100" y="1412875"/>
            <a:ext cx="11636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Clear Input</a:t>
            </a: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71625" y="2420938"/>
            <a:ext cx="2209800" cy="1223962"/>
          </a:xfrm>
          <a:prstGeom prst="diamond">
            <a:avLst/>
          </a:prstGeom>
          <a:gradFill rotWithShape="0">
            <a:gsLst>
              <a:gs pos="0">
                <a:srgbClr val="D9BF40"/>
              </a:gs>
              <a:gs pos="100000">
                <a:srgbClr val="FFFF99"/>
              </a:gs>
            </a:gsLst>
            <a:lin ang="18900000" scaled="1"/>
          </a:gradFill>
          <a:ln w="9525" algn="ctr">
            <a:solidFill>
              <a:srgbClr val="E07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600"/>
              <a:t>DES </a:t>
            </a:r>
            <a:r>
              <a:rPr lang="en-US" sz="1600">
                <a:solidFill>
                  <a:schemeClr val="accent2"/>
                </a:solidFill>
              </a:rPr>
              <a:t>Encryption</a:t>
            </a:r>
            <a:r>
              <a:rPr lang="en-US" sz="1600"/>
              <a:t> Algorithm</a:t>
            </a:r>
          </a:p>
        </p:txBody>
      </p:sp>
      <p:sp>
        <p:nvSpPr>
          <p:cNvPr id="14345" name="Line 15"/>
          <p:cNvSpPr>
            <a:spLocks noChangeShapeType="1"/>
          </p:cNvSpPr>
          <p:nvPr/>
        </p:nvSpPr>
        <p:spPr bwMode="auto">
          <a:xfrm>
            <a:off x="2701925" y="1917700"/>
            <a:ext cx="0" cy="4318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 flipH="1" flipV="1">
            <a:off x="4140200" y="2997200"/>
            <a:ext cx="431800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7"/>
          <p:cNvSpPr>
            <a:spLocks noChangeShapeType="1"/>
          </p:cNvSpPr>
          <p:nvPr/>
        </p:nvSpPr>
        <p:spPr bwMode="auto">
          <a:xfrm>
            <a:off x="2701925" y="3862388"/>
            <a:ext cx="0" cy="431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Text Box 18"/>
          <p:cNvSpPr txBox="1">
            <a:spLocks noChangeArrowheads="1"/>
          </p:cNvSpPr>
          <p:nvPr/>
        </p:nvSpPr>
        <p:spPr bwMode="auto">
          <a:xfrm>
            <a:off x="1911350" y="4508500"/>
            <a:ext cx="17653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Encrypted Output</a:t>
            </a:r>
          </a:p>
        </p:txBody>
      </p:sp>
      <p:sp>
        <p:nvSpPr>
          <p:cNvPr id="14349" name="Text Box 19"/>
          <p:cNvSpPr txBox="1">
            <a:spLocks noChangeArrowheads="1"/>
          </p:cNvSpPr>
          <p:nvPr/>
        </p:nvSpPr>
        <p:spPr bwMode="auto">
          <a:xfrm>
            <a:off x="6661150" y="1341438"/>
            <a:ext cx="176847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Encrypted Output</a:t>
            </a:r>
          </a:p>
        </p:txBody>
      </p:sp>
      <p:sp>
        <p:nvSpPr>
          <p:cNvPr id="14350" name="Text Box 20"/>
          <p:cNvSpPr txBox="1">
            <a:spLocks noChangeArrowheads="1"/>
          </p:cNvSpPr>
          <p:nvPr/>
        </p:nvSpPr>
        <p:spPr bwMode="auto">
          <a:xfrm>
            <a:off x="6950075" y="4508500"/>
            <a:ext cx="11620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Clear Input</a:t>
            </a:r>
          </a:p>
        </p:txBody>
      </p:sp>
      <p:sp>
        <p:nvSpPr>
          <p:cNvPr id="14351" name="AutoShape 21"/>
          <p:cNvSpPr>
            <a:spLocks noChangeArrowheads="1"/>
          </p:cNvSpPr>
          <p:nvPr/>
        </p:nvSpPr>
        <p:spPr bwMode="auto">
          <a:xfrm>
            <a:off x="6397625" y="2349500"/>
            <a:ext cx="2103438" cy="1223963"/>
          </a:xfrm>
          <a:prstGeom prst="diamond">
            <a:avLst/>
          </a:prstGeom>
          <a:gradFill rotWithShape="0">
            <a:gsLst>
              <a:gs pos="0">
                <a:srgbClr val="D9BF40"/>
              </a:gs>
              <a:gs pos="100000">
                <a:srgbClr val="FFFF99"/>
              </a:gs>
            </a:gsLst>
            <a:lin ang="18900000" scaled="1"/>
          </a:gradFill>
          <a:ln w="9525" algn="ctr">
            <a:solidFill>
              <a:srgbClr val="E07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600"/>
              <a:t>DES </a:t>
            </a:r>
            <a:r>
              <a:rPr lang="en-US" sz="1600">
                <a:solidFill>
                  <a:srgbClr val="008000"/>
                </a:solidFill>
              </a:rPr>
              <a:t>Decryption</a:t>
            </a:r>
            <a:r>
              <a:rPr lang="en-US" sz="1600"/>
              <a:t> Algorithm</a:t>
            </a:r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flipV="1">
            <a:off x="5942013" y="2924175"/>
            <a:ext cx="431800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>
            <a:off x="7453313" y="1844675"/>
            <a:ext cx="0" cy="431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>
            <a:off x="7524750" y="3789363"/>
            <a:ext cx="0" cy="4318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Text Box 25"/>
          <p:cNvSpPr txBox="1">
            <a:spLocks noChangeArrowheads="1"/>
          </p:cNvSpPr>
          <p:nvPr/>
        </p:nvSpPr>
        <p:spPr bwMode="auto">
          <a:xfrm>
            <a:off x="468313" y="5072063"/>
            <a:ext cx="3527425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dirty="0"/>
              <a:t>A DES key consists of </a:t>
            </a:r>
            <a:r>
              <a:rPr lang="en-US" sz="1800" dirty="0" smtClean="0"/>
              <a:t>64</a:t>
            </a:r>
          </a:p>
          <a:p>
            <a:pPr algn="r" eaLnBrk="0" hangingPunct="0"/>
            <a:r>
              <a:rPr lang="en-US" sz="1800" dirty="0" smtClean="0"/>
              <a:t> significant bits.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56 </a:t>
            </a:r>
            <a:r>
              <a:rPr lang="en-US" sz="1800" dirty="0"/>
              <a:t>bits are </a:t>
            </a:r>
            <a:r>
              <a:rPr lang="en-US" sz="1800" dirty="0" smtClean="0"/>
              <a:t>the key used.</a:t>
            </a:r>
          </a:p>
          <a:p>
            <a:pPr algn="r" eaLnBrk="0" hangingPunct="0"/>
            <a:r>
              <a:rPr lang="en-US" sz="1800" dirty="0" smtClean="0"/>
              <a:t>8 bits are for parity.</a:t>
            </a:r>
            <a:endParaRPr lang="en-US" sz="1800" dirty="0"/>
          </a:p>
        </p:txBody>
      </p:sp>
      <p:sp>
        <p:nvSpPr>
          <p:cNvPr id="14356" name="Rectangle 30"/>
          <p:cNvSpPr>
            <a:spLocks noChangeArrowheads="1"/>
          </p:cNvSpPr>
          <p:nvPr/>
        </p:nvSpPr>
        <p:spPr bwMode="auto">
          <a:xfrm>
            <a:off x="4140200" y="5143500"/>
            <a:ext cx="4176713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14357" name="Text Box 31"/>
          <p:cNvSpPr txBox="1">
            <a:spLocks noChangeArrowheads="1"/>
          </p:cNvSpPr>
          <p:nvPr/>
        </p:nvSpPr>
        <p:spPr bwMode="auto">
          <a:xfrm>
            <a:off x="4140200" y="5715000"/>
            <a:ext cx="410686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0" i="1" dirty="0"/>
              <a:t>A DES key is </a:t>
            </a:r>
            <a:r>
              <a:rPr lang="en-US" sz="1600" b="0" i="1" dirty="0" smtClean="0"/>
              <a:t>56-bits </a:t>
            </a:r>
            <a:r>
              <a:rPr lang="en-US" sz="1600" b="0" i="1" dirty="0"/>
              <a:t>long. </a:t>
            </a:r>
            <a:r>
              <a:rPr lang="en-US" sz="1600" b="0" i="1" dirty="0" smtClean="0"/>
              <a:t>After every 7th-bit </a:t>
            </a:r>
            <a:r>
              <a:rPr lang="en-US" sz="1600" b="0" i="1" dirty="0"/>
              <a:t>of key there is one </a:t>
            </a:r>
            <a:r>
              <a:rPr lang="en-US" sz="1600" b="0" i="1" dirty="0" smtClean="0"/>
              <a:t>bit </a:t>
            </a:r>
            <a:r>
              <a:rPr lang="en-US" sz="1600" b="0" i="1" dirty="0"/>
              <a:t>of parity.</a:t>
            </a:r>
          </a:p>
        </p:txBody>
      </p:sp>
      <p:sp>
        <p:nvSpPr>
          <p:cNvPr id="14358" name="Text Box 53"/>
          <p:cNvSpPr txBox="1">
            <a:spLocks noChangeArrowheads="1"/>
          </p:cNvSpPr>
          <p:nvPr/>
        </p:nvSpPr>
        <p:spPr bwMode="auto">
          <a:xfrm>
            <a:off x="4643438" y="5287963"/>
            <a:ext cx="47307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14359" name="Group 60"/>
          <p:cNvGrpSpPr>
            <a:grpSpLocks/>
          </p:cNvGrpSpPr>
          <p:nvPr/>
        </p:nvGrpSpPr>
        <p:grpSpPr bwMode="auto">
          <a:xfrm>
            <a:off x="4140200" y="5214938"/>
            <a:ext cx="576263" cy="433387"/>
            <a:chOff x="2653" y="3475"/>
            <a:chExt cx="363" cy="273"/>
          </a:xfrm>
        </p:grpSpPr>
        <p:sp>
          <p:nvSpPr>
            <p:cNvPr id="14398" name="Rectangle 56"/>
            <p:cNvSpPr>
              <a:spLocks noChangeArrowheads="1"/>
            </p:cNvSpPr>
            <p:nvPr/>
          </p:nvSpPr>
          <p:spPr bwMode="auto">
            <a:xfrm>
              <a:off x="2699" y="3475"/>
              <a:ext cx="226" cy="273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99" name="Text Box 57"/>
            <p:cNvSpPr txBox="1">
              <a:spLocks noChangeArrowheads="1"/>
            </p:cNvSpPr>
            <p:nvPr/>
          </p:nvSpPr>
          <p:spPr bwMode="auto">
            <a:xfrm>
              <a:off x="2653" y="3521"/>
              <a:ext cx="298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400" name="Rectangle 58"/>
            <p:cNvSpPr>
              <a:spLocks noChangeArrowheads="1"/>
            </p:cNvSpPr>
            <p:nvPr/>
          </p:nvSpPr>
          <p:spPr bwMode="auto">
            <a:xfrm>
              <a:off x="2925" y="3475"/>
              <a:ext cx="91" cy="273"/>
            </a:xfrm>
            <a:prstGeom prst="rect">
              <a:avLst/>
            </a:prstGeom>
            <a:solidFill>
              <a:srgbClr val="CC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401" name="Text Box 59"/>
            <p:cNvSpPr txBox="1">
              <a:spLocks noChangeArrowheads="1"/>
            </p:cNvSpPr>
            <p:nvPr/>
          </p:nvSpPr>
          <p:spPr bwMode="auto">
            <a:xfrm>
              <a:off x="2880" y="3521"/>
              <a:ext cx="13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1</a:t>
              </a:r>
            </a:p>
          </p:txBody>
        </p:sp>
      </p:grpSp>
      <p:grpSp>
        <p:nvGrpSpPr>
          <p:cNvPr id="14360" name="Group 61"/>
          <p:cNvGrpSpPr>
            <a:grpSpLocks/>
          </p:cNvGrpSpPr>
          <p:nvPr/>
        </p:nvGrpSpPr>
        <p:grpSpPr bwMode="auto">
          <a:xfrm>
            <a:off x="4646613" y="5214938"/>
            <a:ext cx="574675" cy="433387"/>
            <a:chOff x="2653" y="3475"/>
            <a:chExt cx="363" cy="273"/>
          </a:xfrm>
        </p:grpSpPr>
        <p:sp>
          <p:nvSpPr>
            <p:cNvPr id="14394" name="Rectangle 62"/>
            <p:cNvSpPr>
              <a:spLocks noChangeArrowheads="1"/>
            </p:cNvSpPr>
            <p:nvPr/>
          </p:nvSpPr>
          <p:spPr bwMode="auto">
            <a:xfrm>
              <a:off x="2699" y="3475"/>
              <a:ext cx="226" cy="273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95" name="Text Box 63"/>
            <p:cNvSpPr txBox="1">
              <a:spLocks noChangeArrowheads="1"/>
            </p:cNvSpPr>
            <p:nvPr/>
          </p:nvSpPr>
          <p:spPr bwMode="auto">
            <a:xfrm>
              <a:off x="2653" y="3521"/>
              <a:ext cx="298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396" name="Rectangle 64"/>
            <p:cNvSpPr>
              <a:spLocks noChangeArrowheads="1"/>
            </p:cNvSpPr>
            <p:nvPr/>
          </p:nvSpPr>
          <p:spPr bwMode="auto">
            <a:xfrm>
              <a:off x="2925" y="3475"/>
              <a:ext cx="91" cy="273"/>
            </a:xfrm>
            <a:prstGeom prst="rect">
              <a:avLst/>
            </a:prstGeom>
            <a:solidFill>
              <a:srgbClr val="CC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97" name="Text Box 65"/>
            <p:cNvSpPr txBox="1">
              <a:spLocks noChangeArrowheads="1"/>
            </p:cNvSpPr>
            <p:nvPr/>
          </p:nvSpPr>
          <p:spPr bwMode="auto">
            <a:xfrm>
              <a:off x="2880" y="3521"/>
              <a:ext cx="13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1</a:t>
              </a:r>
            </a:p>
          </p:txBody>
        </p:sp>
      </p:grpSp>
      <p:sp>
        <p:nvSpPr>
          <p:cNvPr id="14361" name="Text Box 66"/>
          <p:cNvSpPr txBox="1">
            <a:spLocks noChangeArrowheads="1"/>
          </p:cNvSpPr>
          <p:nvPr/>
        </p:nvSpPr>
        <p:spPr bwMode="auto">
          <a:xfrm>
            <a:off x="5651500" y="5287963"/>
            <a:ext cx="474663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14362" name="Group 67"/>
          <p:cNvGrpSpPr>
            <a:grpSpLocks/>
          </p:cNvGrpSpPr>
          <p:nvPr/>
        </p:nvGrpSpPr>
        <p:grpSpPr bwMode="auto">
          <a:xfrm>
            <a:off x="5148263" y="5214938"/>
            <a:ext cx="577850" cy="433387"/>
            <a:chOff x="2653" y="3475"/>
            <a:chExt cx="363" cy="273"/>
          </a:xfrm>
        </p:grpSpPr>
        <p:sp>
          <p:nvSpPr>
            <p:cNvPr id="14390" name="Rectangle 68"/>
            <p:cNvSpPr>
              <a:spLocks noChangeArrowheads="1"/>
            </p:cNvSpPr>
            <p:nvPr/>
          </p:nvSpPr>
          <p:spPr bwMode="auto">
            <a:xfrm>
              <a:off x="2699" y="3475"/>
              <a:ext cx="226" cy="273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91" name="Text Box 69"/>
            <p:cNvSpPr txBox="1">
              <a:spLocks noChangeArrowheads="1"/>
            </p:cNvSpPr>
            <p:nvPr/>
          </p:nvSpPr>
          <p:spPr bwMode="auto">
            <a:xfrm>
              <a:off x="2653" y="3521"/>
              <a:ext cx="298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392" name="Rectangle 70"/>
            <p:cNvSpPr>
              <a:spLocks noChangeArrowheads="1"/>
            </p:cNvSpPr>
            <p:nvPr/>
          </p:nvSpPr>
          <p:spPr bwMode="auto">
            <a:xfrm>
              <a:off x="2925" y="3475"/>
              <a:ext cx="91" cy="273"/>
            </a:xfrm>
            <a:prstGeom prst="rect">
              <a:avLst/>
            </a:prstGeom>
            <a:solidFill>
              <a:srgbClr val="CC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93" name="Text Box 71"/>
            <p:cNvSpPr txBox="1">
              <a:spLocks noChangeArrowheads="1"/>
            </p:cNvSpPr>
            <p:nvPr/>
          </p:nvSpPr>
          <p:spPr bwMode="auto">
            <a:xfrm>
              <a:off x="2880" y="3521"/>
              <a:ext cx="13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1</a:t>
              </a:r>
            </a:p>
          </p:txBody>
        </p:sp>
      </p:grpSp>
      <p:grpSp>
        <p:nvGrpSpPr>
          <p:cNvPr id="14363" name="Group 72"/>
          <p:cNvGrpSpPr>
            <a:grpSpLocks/>
          </p:cNvGrpSpPr>
          <p:nvPr/>
        </p:nvGrpSpPr>
        <p:grpSpPr bwMode="auto">
          <a:xfrm>
            <a:off x="5653088" y="5214938"/>
            <a:ext cx="576262" cy="433387"/>
            <a:chOff x="2653" y="3475"/>
            <a:chExt cx="363" cy="273"/>
          </a:xfrm>
        </p:grpSpPr>
        <p:sp>
          <p:nvSpPr>
            <p:cNvPr id="14386" name="Rectangle 73"/>
            <p:cNvSpPr>
              <a:spLocks noChangeArrowheads="1"/>
            </p:cNvSpPr>
            <p:nvPr/>
          </p:nvSpPr>
          <p:spPr bwMode="auto">
            <a:xfrm>
              <a:off x="2699" y="3475"/>
              <a:ext cx="226" cy="273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87" name="Text Box 74"/>
            <p:cNvSpPr txBox="1">
              <a:spLocks noChangeArrowheads="1"/>
            </p:cNvSpPr>
            <p:nvPr/>
          </p:nvSpPr>
          <p:spPr bwMode="auto">
            <a:xfrm>
              <a:off x="2653" y="3521"/>
              <a:ext cx="298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388" name="Rectangle 75"/>
            <p:cNvSpPr>
              <a:spLocks noChangeArrowheads="1"/>
            </p:cNvSpPr>
            <p:nvPr/>
          </p:nvSpPr>
          <p:spPr bwMode="auto">
            <a:xfrm>
              <a:off x="2925" y="3475"/>
              <a:ext cx="91" cy="273"/>
            </a:xfrm>
            <a:prstGeom prst="rect">
              <a:avLst/>
            </a:prstGeom>
            <a:solidFill>
              <a:srgbClr val="CC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89" name="Text Box 76"/>
            <p:cNvSpPr txBox="1">
              <a:spLocks noChangeArrowheads="1"/>
            </p:cNvSpPr>
            <p:nvPr/>
          </p:nvSpPr>
          <p:spPr bwMode="auto">
            <a:xfrm>
              <a:off x="2880" y="3521"/>
              <a:ext cx="13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1</a:t>
              </a:r>
            </a:p>
          </p:txBody>
        </p:sp>
      </p:grpSp>
      <p:sp>
        <p:nvSpPr>
          <p:cNvPr id="14364" name="Text Box 77"/>
          <p:cNvSpPr txBox="1">
            <a:spLocks noChangeArrowheads="1"/>
          </p:cNvSpPr>
          <p:nvPr/>
        </p:nvSpPr>
        <p:spPr bwMode="auto">
          <a:xfrm>
            <a:off x="6659563" y="5287963"/>
            <a:ext cx="47307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14365" name="Group 78"/>
          <p:cNvGrpSpPr>
            <a:grpSpLocks/>
          </p:cNvGrpSpPr>
          <p:nvPr/>
        </p:nvGrpSpPr>
        <p:grpSpPr bwMode="auto">
          <a:xfrm>
            <a:off x="6157913" y="5214938"/>
            <a:ext cx="574675" cy="433387"/>
            <a:chOff x="2653" y="3475"/>
            <a:chExt cx="363" cy="273"/>
          </a:xfrm>
        </p:grpSpPr>
        <p:sp>
          <p:nvSpPr>
            <p:cNvPr id="14382" name="Rectangle 79"/>
            <p:cNvSpPr>
              <a:spLocks noChangeArrowheads="1"/>
            </p:cNvSpPr>
            <p:nvPr/>
          </p:nvSpPr>
          <p:spPr bwMode="auto">
            <a:xfrm>
              <a:off x="2699" y="3475"/>
              <a:ext cx="226" cy="273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83" name="Text Box 80"/>
            <p:cNvSpPr txBox="1">
              <a:spLocks noChangeArrowheads="1"/>
            </p:cNvSpPr>
            <p:nvPr/>
          </p:nvSpPr>
          <p:spPr bwMode="auto">
            <a:xfrm>
              <a:off x="2653" y="3521"/>
              <a:ext cx="298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384" name="Rectangle 81"/>
            <p:cNvSpPr>
              <a:spLocks noChangeArrowheads="1"/>
            </p:cNvSpPr>
            <p:nvPr/>
          </p:nvSpPr>
          <p:spPr bwMode="auto">
            <a:xfrm>
              <a:off x="2925" y="3475"/>
              <a:ext cx="91" cy="273"/>
            </a:xfrm>
            <a:prstGeom prst="rect">
              <a:avLst/>
            </a:prstGeom>
            <a:solidFill>
              <a:srgbClr val="CC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85" name="Text Box 82"/>
            <p:cNvSpPr txBox="1">
              <a:spLocks noChangeArrowheads="1"/>
            </p:cNvSpPr>
            <p:nvPr/>
          </p:nvSpPr>
          <p:spPr bwMode="auto">
            <a:xfrm>
              <a:off x="2880" y="3521"/>
              <a:ext cx="13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1</a:t>
              </a:r>
            </a:p>
          </p:txBody>
        </p:sp>
      </p:grpSp>
      <p:grpSp>
        <p:nvGrpSpPr>
          <p:cNvPr id="14366" name="Group 83"/>
          <p:cNvGrpSpPr>
            <a:grpSpLocks/>
          </p:cNvGrpSpPr>
          <p:nvPr/>
        </p:nvGrpSpPr>
        <p:grpSpPr bwMode="auto">
          <a:xfrm>
            <a:off x="6661150" y="5214938"/>
            <a:ext cx="576263" cy="433387"/>
            <a:chOff x="2653" y="3475"/>
            <a:chExt cx="363" cy="273"/>
          </a:xfrm>
        </p:grpSpPr>
        <p:sp>
          <p:nvSpPr>
            <p:cNvPr id="14378" name="Rectangle 84"/>
            <p:cNvSpPr>
              <a:spLocks noChangeArrowheads="1"/>
            </p:cNvSpPr>
            <p:nvPr/>
          </p:nvSpPr>
          <p:spPr bwMode="auto">
            <a:xfrm>
              <a:off x="2699" y="3475"/>
              <a:ext cx="226" cy="273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79" name="Text Box 85"/>
            <p:cNvSpPr txBox="1">
              <a:spLocks noChangeArrowheads="1"/>
            </p:cNvSpPr>
            <p:nvPr/>
          </p:nvSpPr>
          <p:spPr bwMode="auto">
            <a:xfrm>
              <a:off x="2653" y="3521"/>
              <a:ext cx="298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380" name="Rectangle 86"/>
            <p:cNvSpPr>
              <a:spLocks noChangeArrowheads="1"/>
            </p:cNvSpPr>
            <p:nvPr/>
          </p:nvSpPr>
          <p:spPr bwMode="auto">
            <a:xfrm>
              <a:off x="2925" y="3475"/>
              <a:ext cx="91" cy="273"/>
            </a:xfrm>
            <a:prstGeom prst="rect">
              <a:avLst/>
            </a:prstGeom>
            <a:solidFill>
              <a:srgbClr val="CC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81" name="Text Box 87"/>
            <p:cNvSpPr txBox="1">
              <a:spLocks noChangeArrowheads="1"/>
            </p:cNvSpPr>
            <p:nvPr/>
          </p:nvSpPr>
          <p:spPr bwMode="auto">
            <a:xfrm>
              <a:off x="2880" y="3521"/>
              <a:ext cx="13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1</a:t>
              </a:r>
            </a:p>
          </p:txBody>
        </p:sp>
      </p:grpSp>
      <p:sp>
        <p:nvSpPr>
          <p:cNvPr id="14367" name="Text Box 88"/>
          <p:cNvSpPr txBox="1">
            <a:spLocks noChangeArrowheads="1"/>
          </p:cNvSpPr>
          <p:nvPr/>
        </p:nvSpPr>
        <p:spPr bwMode="auto">
          <a:xfrm>
            <a:off x="7669213" y="5287963"/>
            <a:ext cx="4714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14368" name="Group 89"/>
          <p:cNvGrpSpPr>
            <a:grpSpLocks/>
          </p:cNvGrpSpPr>
          <p:nvPr/>
        </p:nvGrpSpPr>
        <p:grpSpPr bwMode="auto">
          <a:xfrm>
            <a:off x="7164388" y="5214938"/>
            <a:ext cx="576262" cy="433387"/>
            <a:chOff x="2653" y="3475"/>
            <a:chExt cx="363" cy="273"/>
          </a:xfrm>
        </p:grpSpPr>
        <p:sp>
          <p:nvSpPr>
            <p:cNvPr id="14374" name="Rectangle 90"/>
            <p:cNvSpPr>
              <a:spLocks noChangeArrowheads="1"/>
            </p:cNvSpPr>
            <p:nvPr/>
          </p:nvSpPr>
          <p:spPr bwMode="auto">
            <a:xfrm>
              <a:off x="2699" y="3475"/>
              <a:ext cx="226" cy="273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75" name="Text Box 91"/>
            <p:cNvSpPr txBox="1">
              <a:spLocks noChangeArrowheads="1"/>
            </p:cNvSpPr>
            <p:nvPr/>
          </p:nvSpPr>
          <p:spPr bwMode="auto">
            <a:xfrm>
              <a:off x="2653" y="3521"/>
              <a:ext cx="298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376" name="Rectangle 92"/>
            <p:cNvSpPr>
              <a:spLocks noChangeArrowheads="1"/>
            </p:cNvSpPr>
            <p:nvPr/>
          </p:nvSpPr>
          <p:spPr bwMode="auto">
            <a:xfrm>
              <a:off x="2925" y="3475"/>
              <a:ext cx="91" cy="273"/>
            </a:xfrm>
            <a:prstGeom prst="rect">
              <a:avLst/>
            </a:prstGeom>
            <a:solidFill>
              <a:srgbClr val="CC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77" name="Text Box 93"/>
            <p:cNvSpPr txBox="1">
              <a:spLocks noChangeArrowheads="1"/>
            </p:cNvSpPr>
            <p:nvPr/>
          </p:nvSpPr>
          <p:spPr bwMode="auto">
            <a:xfrm>
              <a:off x="2880" y="3521"/>
              <a:ext cx="13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1</a:t>
              </a:r>
            </a:p>
          </p:txBody>
        </p:sp>
      </p:grpSp>
      <p:grpSp>
        <p:nvGrpSpPr>
          <p:cNvPr id="14369" name="Group 94"/>
          <p:cNvGrpSpPr>
            <a:grpSpLocks/>
          </p:cNvGrpSpPr>
          <p:nvPr/>
        </p:nvGrpSpPr>
        <p:grpSpPr bwMode="auto">
          <a:xfrm>
            <a:off x="7669213" y="5214938"/>
            <a:ext cx="577850" cy="433387"/>
            <a:chOff x="2653" y="3475"/>
            <a:chExt cx="363" cy="273"/>
          </a:xfrm>
        </p:grpSpPr>
        <p:sp>
          <p:nvSpPr>
            <p:cNvPr id="14370" name="Rectangle 95"/>
            <p:cNvSpPr>
              <a:spLocks noChangeArrowheads="1"/>
            </p:cNvSpPr>
            <p:nvPr/>
          </p:nvSpPr>
          <p:spPr bwMode="auto">
            <a:xfrm>
              <a:off x="2699" y="3475"/>
              <a:ext cx="226" cy="273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71" name="Text Box 96"/>
            <p:cNvSpPr txBox="1">
              <a:spLocks noChangeArrowheads="1"/>
            </p:cNvSpPr>
            <p:nvPr/>
          </p:nvSpPr>
          <p:spPr bwMode="auto">
            <a:xfrm>
              <a:off x="2653" y="3521"/>
              <a:ext cx="298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372" name="Rectangle 97"/>
            <p:cNvSpPr>
              <a:spLocks noChangeArrowheads="1"/>
            </p:cNvSpPr>
            <p:nvPr/>
          </p:nvSpPr>
          <p:spPr bwMode="auto">
            <a:xfrm>
              <a:off x="2925" y="3475"/>
              <a:ext cx="91" cy="273"/>
            </a:xfrm>
            <a:prstGeom prst="rect">
              <a:avLst/>
            </a:prstGeom>
            <a:solidFill>
              <a:srgbClr val="CC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73" name="Text Box 98"/>
            <p:cNvSpPr txBox="1">
              <a:spLocks noChangeArrowheads="1"/>
            </p:cNvSpPr>
            <p:nvPr/>
          </p:nvSpPr>
          <p:spPr bwMode="auto">
            <a:xfrm>
              <a:off x="2880" y="3521"/>
              <a:ext cx="13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7880" y="356600"/>
            <a:ext cx="82296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can Alice do with a symmetric key?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EDEC79-889B-4AB7-953B-5D881D6E4D3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21" name="Rectangle 60"/>
          <p:cNvSpPr>
            <a:spLocks noChangeArrowheads="1"/>
          </p:cNvSpPr>
          <p:nvPr/>
        </p:nvSpPr>
        <p:spPr bwMode="auto">
          <a:xfrm>
            <a:off x="232235" y="1278320"/>
            <a:ext cx="8496300" cy="3024187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9222" name="Line 71"/>
          <p:cNvSpPr>
            <a:spLocks noChangeShapeType="1"/>
          </p:cNvSpPr>
          <p:nvPr/>
        </p:nvSpPr>
        <p:spPr bwMode="auto">
          <a:xfrm flipH="1">
            <a:off x="252413" y="1268413"/>
            <a:ext cx="8423275" cy="8651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74"/>
          <p:cNvSpPr>
            <a:spLocks noChangeShapeType="1"/>
          </p:cNvSpPr>
          <p:nvPr/>
        </p:nvSpPr>
        <p:spPr bwMode="auto">
          <a:xfrm flipH="1">
            <a:off x="5726113" y="1268413"/>
            <a:ext cx="2949575" cy="28813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72"/>
          <p:cNvSpPr>
            <a:spLocks noChangeShapeType="1"/>
          </p:cNvSpPr>
          <p:nvPr/>
        </p:nvSpPr>
        <p:spPr bwMode="auto">
          <a:xfrm flipH="1">
            <a:off x="252413" y="1268413"/>
            <a:ext cx="8423275" cy="18002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73"/>
          <p:cNvSpPr>
            <a:spLocks noChangeShapeType="1"/>
          </p:cNvSpPr>
          <p:nvPr/>
        </p:nvSpPr>
        <p:spPr bwMode="auto">
          <a:xfrm flipH="1">
            <a:off x="252413" y="1268413"/>
            <a:ext cx="8423275" cy="36004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2482850" y="981075"/>
            <a:ext cx="431800" cy="1041400"/>
            <a:chOff x="4704" y="2880"/>
            <a:chExt cx="411" cy="1056"/>
          </a:xfrm>
        </p:grpSpPr>
        <p:sp>
          <p:nvSpPr>
            <p:cNvPr id="9285" name="Oval 85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86" name="Freeform 86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2914650" y="765175"/>
            <a:ext cx="431800" cy="1041400"/>
            <a:chOff x="4704" y="2880"/>
            <a:chExt cx="411" cy="1056"/>
          </a:xfrm>
        </p:grpSpPr>
        <p:sp>
          <p:nvSpPr>
            <p:cNvPr id="9283" name="Oval 88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84" name="Freeform 89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4140200" y="1123950"/>
            <a:ext cx="431800" cy="1041400"/>
            <a:chOff x="4704" y="2880"/>
            <a:chExt cx="411" cy="1056"/>
          </a:xfrm>
        </p:grpSpPr>
        <p:sp>
          <p:nvSpPr>
            <p:cNvPr id="9281" name="Oval 79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82" name="Freeform 80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3205163" y="981075"/>
            <a:ext cx="431800" cy="1041400"/>
            <a:chOff x="4704" y="2880"/>
            <a:chExt cx="411" cy="1056"/>
          </a:xfrm>
        </p:grpSpPr>
        <p:sp>
          <p:nvSpPr>
            <p:cNvPr id="9279" name="Oval 82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80" name="Freeform 83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68313" y="1557338"/>
            <a:ext cx="1460500" cy="3257550"/>
            <a:chOff x="2326" y="3101"/>
            <a:chExt cx="281" cy="626"/>
          </a:xfrm>
        </p:grpSpPr>
        <p:sp>
          <p:nvSpPr>
            <p:cNvPr id="9273" name="Oval 6"/>
            <p:cNvSpPr>
              <a:spLocks noChangeArrowheads="1"/>
            </p:cNvSpPr>
            <p:nvPr/>
          </p:nvSpPr>
          <p:spPr bwMode="auto">
            <a:xfrm>
              <a:off x="2418" y="3101"/>
              <a:ext cx="95" cy="101"/>
            </a:xfrm>
            <a:prstGeom prst="ellipse">
              <a:avLst/>
            </a:pr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74" name="Freeform 7"/>
            <p:cNvSpPr>
              <a:spLocks/>
            </p:cNvSpPr>
            <p:nvPr/>
          </p:nvSpPr>
          <p:spPr bwMode="auto">
            <a:xfrm>
              <a:off x="2326" y="3223"/>
              <a:ext cx="281" cy="504"/>
            </a:xfrm>
            <a:custGeom>
              <a:avLst/>
              <a:gdLst>
                <a:gd name="T0" fmla="*/ 208 w 281"/>
                <a:gd name="T1" fmla="*/ 0 h 504"/>
                <a:gd name="T2" fmla="*/ 217 w 281"/>
                <a:gd name="T3" fmla="*/ 3 h 504"/>
                <a:gd name="T4" fmla="*/ 228 w 281"/>
                <a:gd name="T5" fmla="*/ 9 h 504"/>
                <a:gd name="T6" fmla="*/ 232 w 281"/>
                <a:gd name="T7" fmla="*/ 16 h 504"/>
                <a:gd name="T8" fmla="*/ 237 w 281"/>
                <a:gd name="T9" fmla="*/ 24 h 504"/>
                <a:gd name="T10" fmla="*/ 241 w 281"/>
                <a:gd name="T11" fmla="*/ 35 h 504"/>
                <a:gd name="T12" fmla="*/ 280 w 281"/>
                <a:gd name="T13" fmla="*/ 189 h 504"/>
                <a:gd name="T14" fmla="*/ 280 w 281"/>
                <a:gd name="T15" fmla="*/ 201 h 504"/>
                <a:gd name="T16" fmla="*/ 276 w 281"/>
                <a:gd name="T17" fmla="*/ 208 h 504"/>
                <a:gd name="T18" fmla="*/ 268 w 281"/>
                <a:gd name="T19" fmla="*/ 214 h 504"/>
                <a:gd name="T20" fmla="*/ 258 w 281"/>
                <a:gd name="T21" fmla="*/ 214 h 504"/>
                <a:gd name="T22" fmla="*/ 252 w 281"/>
                <a:gd name="T23" fmla="*/ 212 h 504"/>
                <a:gd name="T24" fmla="*/ 244 w 281"/>
                <a:gd name="T25" fmla="*/ 208 h 504"/>
                <a:gd name="T26" fmla="*/ 240 w 281"/>
                <a:gd name="T27" fmla="*/ 201 h 504"/>
                <a:gd name="T28" fmla="*/ 253 w 281"/>
                <a:gd name="T29" fmla="*/ 310 h 504"/>
                <a:gd name="T30" fmla="*/ 202 w 281"/>
                <a:gd name="T31" fmla="*/ 484 h 504"/>
                <a:gd name="T32" fmla="*/ 198 w 281"/>
                <a:gd name="T33" fmla="*/ 494 h 504"/>
                <a:gd name="T34" fmla="*/ 190 w 281"/>
                <a:gd name="T35" fmla="*/ 499 h 504"/>
                <a:gd name="T36" fmla="*/ 184 w 281"/>
                <a:gd name="T37" fmla="*/ 503 h 504"/>
                <a:gd name="T38" fmla="*/ 174 w 281"/>
                <a:gd name="T39" fmla="*/ 503 h 504"/>
                <a:gd name="T40" fmla="*/ 166 w 281"/>
                <a:gd name="T41" fmla="*/ 500 h 504"/>
                <a:gd name="T42" fmla="*/ 159 w 281"/>
                <a:gd name="T43" fmla="*/ 494 h 504"/>
                <a:gd name="T44" fmla="*/ 154 w 281"/>
                <a:gd name="T45" fmla="*/ 487 h 504"/>
                <a:gd name="T46" fmla="*/ 153 w 281"/>
                <a:gd name="T47" fmla="*/ 479 h 504"/>
                <a:gd name="T48" fmla="*/ 127 w 281"/>
                <a:gd name="T49" fmla="*/ 479 h 504"/>
                <a:gd name="T50" fmla="*/ 126 w 281"/>
                <a:gd name="T51" fmla="*/ 487 h 504"/>
                <a:gd name="T52" fmla="*/ 121 w 281"/>
                <a:gd name="T53" fmla="*/ 496 h 504"/>
                <a:gd name="T54" fmla="*/ 114 w 281"/>
                <a:gd name="T55" fmla="*/ 500 h 504"/>
                <a:gd name="T56" fmla="*/ 106 w 281"/>
                <a:gd name="T57" fmla="*/ 503 h 504"/>
                <a:gd name="T58" fmla="*/ 96 w 281"/>
                <a:gd name="T59" fmla="*/ 503 h 504"/>
                <a:gd name="T60" fmla="*/ 90 w 281"/>
                <a:gd name="T61" fmla="*/ 499 h 504"/>
                <a:gd name="T62" fmla="*/ 82 w 281"/>
                <a:gd name="T63" fmla="*/ 494 h 504"/>
                <a:gd name="T64" fmla="*/ 78 w 281"/>
                <a:gd name="T65" fmla="*/ 484 h 504"/>
                <a:gd name="T66" fmla="*/ 78 w 281"/>
                <a:gd name="T67" fmla="*/ 313 h 504"/>
                <a:gd name="T68" fmla="*/ 78 w 281"/>
                <a:gd name="T69" fmla="*/ 71 h 504"/>
                <a:gd name="T70" fmla="*/ 39 w 281"/>
                <a:gd name="T71" fmla="*/ 209 h 504"/>
                <a:gd name="T72" fmla="*/ 31 w 281"/>
                <a:gd name="T73" fmla="*/ 217 h 504"/>
                <a:gd name="T74" fmla="*/ 22 w 281"/>
                <a:gd name="T75" fmla="*/ 220 h 504"/>
                <a:gd name="T76" fmla="*/ 15 w 281"/>
                <a:gd name="T77" fmla="*/ 220 h 504"/>
                <a:gd name="T78" fmla="*/ 4 w 281"/>
                <a:gd name="T79" fmla="*/ 212 h 504"/>
                <a:gd name="T80" fmla="*/ 0 w 281"/>
                <a:gd name="T81" fmla="*/ 202 h 504"/>
                <a:gd name="T82" fmla="*/ 0 w 281"/>
                <a:gd name="T83" fmla="*/ 196 h 504"/>
                <a:gd name="T84" fmla="*/ 40 w 281"/>
                <a:gd name="T85" fmla="*/ 38 h 504"/>
                <a:gd name="T86" fmla="*/ 43 w 281"/>
                <a:gd name="T87" fmla="*/ 28 h 504"/>
                <a:gd name="T88" fmla="*/ 46 w 281"/>
                <a:gd name="T89" fmla="*/ 19 h 504"/>
                <a:gd name="T90" fmla="*/ 52 w 281"/>
                <a:gd name="T91" fmla="*/ 12 h 504"/>
                <a:gd name="T92" fmla="*/ 60 w 281"/>
                <a:gd name="T93" fmla="*/ 4 h 504"/>
                <a:gd name="T94" fmla="*/ 72 w 281"/>
                <a:gd name="T95" fmla="*/ 0 h 5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1" h="504">
                  <a:moveTo>
                    <a:pt x="78" y="0"/>
                  </a:moveTo>
                  <a:lnTo>
                    <a:pt x="205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14" y="3"/>
                  </a:lnTo>
                  <a:lnTo>
                    <a:pt x="217" y="3"/>
                  </a:lnTo>
                  <a:lnTo>
                    <a:pt x="220" y="4"/>
                  </a:lnTo>
                  <a:lnTo>
                    <a:pt x="222" y="7"/>
                  </a:lnTo>
                  <a:lnTo>
                    <a:pt x="228" y="9"/>
                  </a:lnTo>
                  <a:lnTo>
                    <a:pt x="229" y="12"/>
                  </a:lnTo>
                  <a:lnTo>
                    <a:pt x="229" y="15"/>
                  </a:lnTo>
                  <a:lnTo>
                    <a:pt x="232" y="16"/>
                  </a:lnTo>
                  <a:lnTo>
                    <a:pt x="234" y="19"/>
                  </a:lnTo>
                  <a:lnTo>
                    <a:pt x="237" y="22"/>
                  </a:lnTo>
                  <a:lnTo>
                    <a:pt x="237" y="24"/>
                  </a:lnTo>
                  <a:lnTo>
                    <a:pt x="240" y="27"/>
                  </a:lnTo>
                  <a:lnTo>
                    <a:pt x="240" y="31"/>
                  </a:lnTo>
                  <a:lnTo>
                    <a:pt x="241" y="35"/>
                  </a:lnTo>
                  <a:lnTo>
                    <a:pt x="241" y="38"/>
                  </a:lnTo>
                  <a:lnTo>
                    <a:pt x="241" y="43"/>
                  </a:lnTo>
                  <a:lnTo>
                    <a:pt x="280" y="189"/>
                  </a:lnTo>
                  <a:lnTo>
                    <a:pt x="280" y="193"/>
                  </a:lnTo>
                  <a:lnTo>
                    <a:pt x="280" y="196"/>
                  </a:lnTo>
                  <a:lnTo>
                    <a:pt x="280" y="201"/>
                  </a:lnTo>
                  <a:lnTo>
                    <a:pt x="280" y="202"/>
                  </a:lnTo>
                  <a:lnTo>
                    <a:pt x="277" y="205"/>
                  </a:lnTo>
                  <a:lnTo>
                    <a:pt x="276" y="208"/>
                  </a:lnTo>
                  <a:lnTo>
                    <a:pt x="273" y="209"/>
                  </a:lnTo>
                  <a:lnTo>
                    <a:pt x="271" y="212"/>
                  </a:lnTo>
                  <a:lnTo>
                    <a:pt x="268" y="214"/>
                  </a:lnTo>
                  <a:lnTo>
                    <a:pt x="265" y="214"/>
                  </a:lnTo>
                  <a:lnTo>
                    <a:pt x="261" y="214"/>
                  </a:lnTo>
                  <a:lnTo>
                    <a:pt x="258" y="214"/>
                  </a:lnTo>
                  <a:lnTo>
                    <a:pt x="256" y="214"/>
                  </a:lnTo>
                  <a:lnTo>
                    <a:pt x="253" y="214"/>
                  </a:lnTo>
                  <a:lnTo>
                    <a:pt x="252" y="212"/>
                  </a:lnTo>
                  <a:lnTo>
                    <a:pt x="249" y="212"/>
                  </a:lnTo>
                  <a:lnTo>
                    <a:pt x="246" y="209"/>
                  </a:lnTo>
                  <a:lnTo>
                    <a:pt x="244" y="208"/>
                  </a:lnTo>
                  <a:lnTo>
                    <a:pt x="241" y="205"/>
                  </a:lnTo>
                  <a:lnTo>
                    <a:pt x="241" y="202"/>
                  </a:lnTo>
                  <a:lnTo>
                    <a:pt x="240" y="201"/>
                  </a:lnTo>
                  <a:lnTo>
                    <a:pt x="202" y="71"/>
                  </a:lnTo>
                  <a:lnTo>
                    <a:pt x="190" y="71"/>
                  </a:lnTo>
                  <a:lnTo>
                    <a:pt x="253" y="310"/>
                  </a:lnTo>
                  <a:lnTo>
                    <a:pt x="202" y="310"/>
                  </a:lnTo>
                  <a:lnTo>
                    <a:pt x="202" y="479"/>
                  </a:lnTo>
                  <a:lnTo>
                    <a:pt x="202" y="484"/>
                  </a:lnTo>
                  <a:lnTo>
                    <a:pt x="202" y="487"/>
                  </a:lnTo>
                  <a:lnTo>
                    <a:pt x="201" y="488"/>
                  </a:lnTo>
                  <a:lnTo>
                    <a:pt x="198" y="494"/>
                  </a:lnTo>
                  <a:lnTo>
                    <a:pt x="196" y="496"/>
                  </a:lnTo>
                  <a:lnTo>
                    <a:pt x="196" y="499"/>
                  </a:lnTo>
                  <a:lnTo>
                    <a:pt x="190" y="499"/>
                  </a:lnTo>
                  <a:lnTo>
                    <a:pt x="189" y="500"/>
                  </a:lnTo>
                  <a:lnTo>
                    <a:pt x="186" y="503"/>
                  </a:lnTo>
                  <a:lnTo>
                    <a:pt x="184" y="503"/>
                  </a:lnTo>
                  <a:lnTo>
                    <a:pt x="181" y="503"/>
                  </a:lnTo>
                  <a:lnTo>
                    <a:pt x="178" y="503"/>
                  </a:lnTo>
                  <a:lnTo>
                    <a:pt x="174" y="503"/>
                  </a:lnTo>
                  <a:lnTo>
                    <a:pt x="171" y="503"/>
                  </a:lnTo>
                  <a:lnTo>
                    <a:pt x="169" y="500"/>
                  </a:lnTo>
                  <a:lnTo>
                    <a:pt x="166" y="500"/>
                  </a:lnTo>
                  <a:lnTo>
                    <a:pt x="165" y="499"/>
                  </a:lnTo>
                  <a:lnTo>
                    <a:pt x="162" y="496"/>
                  </a:lnTo>
                  <a:lnTo>
                    <a:pt x="159" y="494"/>
                  </a:lnTo>
                  <a:lnTo>
                    <a:pt x="157" y="494"/>
                  </a:lnTo>
                  <a:lnTo>
                    <a:pt x="157" y="488"/>
                  </a:lnTo>
                  <a:lnTo>
                    <a:pt x="154" y="487"/>
                  </a:lnTo>
                  <a:lnTo>
                    <a:pt x="154" y="484"/>
                  </a:lnTo>
                  <a:lnTo>
                    <a:pt x="153" y="481"/>
                  </a:lnTo>
                  <a:lnTo>
                    <a:pt x="153" y="479"/>
                  </a:lnTo>
                  <a:lnTo>
                    <a:pt x="153" y="313"/>
                  </a:lnTo>
                  <a:lnTo>
                    <a:pt x="127" y="313"/>
                  </a:lnTo>
                  <a:lnTo>
                    <a:pt x="127" y="479"/>
                  </a:lnTo>
                  <a:lnTo>
                    <a:pt x="127" y="481"/>
                  </a:lnTo>
                  <a:lnTo>
                    <a:pt x="127" y="484"/>
                  </a:lnTo>
                  <a:lnTo>
                    <a:pt x="126" y="487"/>
                  </a:lnTo>
                  <a:lnTo>
                    <a:pt x="126" y="488"/>
                  </a:lnTo>
                  <a:lnTo>
                    <a:pt x="123" y="494"/>
                  </a:lnTo>
                  <a:lnTo>
                    <a:pt x="121" y="496"/>
                  </a:lnTo>
                  <a:lnTo>
                    <a:pt x="118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1" y="503"/>
                  </a:lnTo>
                  <a:lnTo>
                    <a:pt x="109" y="503"/>
                  </a:lnTo>
                  <a:lnTo>
                    <a:pt x="106" y="503"/>
                  </a:lnTo>
                  <a:lnTo>
                    <a:pt x="102" y="503"/>
                  </a:lnTo>
                  <a:lnTo>
                    <a:pt x="99" y="503"/>
                  </a:lnTo>
                  <a:lnTo>
                    <a:pt x="96" y="503"/>
                  </a:lnTo>
                  <a:lnTo>
                    <a:pt x="94" y="500"/>
                  </a:lnTo>
                  <a:lnTo>
                    <a:pt x="91" y="500"/>
                  </a:lnTo>
                  <a:lnTo>
                    <a:pt x="90" y="499"/>
                  </a:lnTo>
                  <a:lnTo>
                    <a:pt x="87" y="499"/>
                  </a:lnTo>
                  <a:lnTo>
                    <a:pt x="84" y="496"/>
                  </a:lnTo>
                  <a:lnTo>
                    <a:pt x="82" y="494"/>
                  </a:lnTo>
                  <a:lnTo>
                    <a:pt x="79" y="491"/>
                  </a:lnTo>
                  <a:lnTo>
                    <a:pt x="79" y="488"/>
                  </a:lnTo>
                  <a:lnTo>
                    <a:pt x="78" y="484"/>
                  </a:lnTo>
                  <a:lnTo>
                    <a:pt x="78" y="481"/>
                  </a:lnTo>
                  <a:lnTo>
                    <a:pt x="78" y="479"/>
                  </a:lnTo>
                  <a:lnTo>
                    <a:pt x="78" y="313"/>
                  </a:lnTo>
                  <a:lnTo>
                    <a:pt x="28" y="313"/>
                  </a:lnTo>
                  <a:lnTo>
                    <a:pt x="90" y="71"/>
                  </a:lnTo>
                  <a:lnTo>
                    <a:pt x="78" y="71"/>
                  </a:lnTo>
                  <a:lnTo>
                    <a:pt x="40" y="202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36" y="212"/>
                  </a:lnTo>
                  <a:lnTo>
                    <a:pt x="34" y="214"/>
                  </a:lnTo>
                  <a:lnTo>
                    <a:pt x="31" y="217"/>
                  </a:lnTo>
                  <a:lnTo>
                    <a:pt x="28" y="217"/>
                  </a:lnTo>
                  <a:lnTo>
                    <a:pt x="27" y="220"/>
                  </a:lnTo>
                  <a:lnTo>
                    <a:pt x="22" y="220"/>
                  </a:lnTo>
                  <a:lnTo>
                    <a:pt x="19" y="220"/>
                  </a:lnTo>
                  <a:lnTo>
                    <a:pt x="16" y="220"/>
                  </a:lnTo>
                  <a:lnTo>
                    <a:pt x="15" y="220"/>
                  </a:lnTo>
                  <a:lnTo>
                    <a:pt x="9" y="217"/>
                  </a:lnTo>
                  <a:lnTo>
                    <a:pt x="7" y="214"/>
                  </a:lnTo>
                  <a:lnTo>
                    <a:pt x="4" y="212"/>
                  </a:lnTo>
                  <a:lnTo>
                    <a:pt x="3" y="208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6"/>
                  </a:lnTo>
                  <a:lnTo>
                    <a:pt x="0" y="193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2" y="12"/>
                  </a:lnTo>
                  <a:lnTo>
                    <a:pt x="55" y="9"/>
                  </a:lnTo>
                  <a:lnTo>
                    <a:pt x="58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516688" y="1052513"/>
            <a:ext cx="1133475" cy="2911475"/>
            <a:chOff x="4704" y="2880"/>
            <a:chExt cx="411" cy="1056"/>
          </a:xfrm>
        </p:grpSpPr>
        <p:sp>
          <p:nvSpPr>
            <p:cNvPr id="135177" name="Oval 9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135178" name="Freeform 10"/>
            <p:cNvSpPr>
              <a:spLocks/>
            </p:cNvSpPr>
            <p:nvPr/>
          </p:nvSpPr>
          <p:spPr bwMode="auto">
            <a:xfrm>
              <a:off x="4704" y="3079"/>
              <a:ext cx="411" cy="85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95" y="3"/>
                </a:cxn>
                <a:cxn ang="0">
                  <a:pos x="204" y="4"/>
                </a:cxn>
                <a:cxn ang="0">
                  <a:pos x="212" y="9"/>
                </a:cxn>
                <a:cxn ang="0">
                  <a:pos x="224" y="13"/>
                </a:cxn>
                <a:cxn ang="0">
                  <a:pos x="230" y="24"/>
                </a:cxn>
                <a:cxn ang="0">
                  <a:pos x="237" y="34"/>
                </a:cxn>
                <a:cxn ang="0">
                  <a:pos x="237" y="226"/>
                </a:cxn>
                <a:cxn ang="0">
                  <a:pos x="234" y="232"/>
                </a:cxn>
                <a:cxn ang="0">
                  <a:pos x="230" y="239"/>
                </a:cxn>
                <a:cxn ang="0">
                  <a:pos x="221" y="242"/>
                </a:cxn>
                <a:cxn ang="0">
                  <a:pos x="212" y="244"/>
                </a:cxn>
                <a:cxn ang="0">
                  <a:pos x="204" y="242"/>
                </a:cxn>
                <a:cxn ang="0">
                  <a:pos x="200" y="235"/>
                </a:cxn>
                <a:cxn ang="0">
                  <a:pos x="195" y="230"/>
                </a:cxn>
                <a:cxn ang="0">
                  <a:pos x="195" y="84"/>
                </a:cxn>
                <a:cxn ang="0">
                  <a:pos x="182" y="471"/>
                </a:cxn>
                <a:cxn ang="0">
                  <a:pos x="177" y="483"/>
                </a:cxn>
                <a:cxn ang="0">
                  <a:pos x="170" y="491"/>
                </a:cxn>
                <a:cxn ang="0">
                  <a:pos x="161" y="495"/>
                </a:cxn>
                <a:cxn ang="0">
                  <a:pos x="152" y="495"/>
                </a:cxn>
                <a:cxn ang="0">
                  <a:pos x="140" y="492"/>
                </a:cxn>
                <a:cxn ang="0">
                  <a:pos x="132" y="486"/>
                </a:cxn>
                <a:cxn ang="0">
                  <a:pos x="128" y="479"/>
                </a:cxn>
                <a:cxn ang="0">
                  <a:pos x="126" y="470"/>
                </a:cxn>
                <a:cxn ang="0">
                  <a:pos x="111" y="470"/>
                </a:cxn>
                <a:cxn ang="0">
                  <a:pos x="107" y="479"/>
                </a:cxn>
                <a:cxn ang="0">
                  <a:pos x="101" y="491"/>
                </a:cxn>
                <a:cxn ang="0">
                  <a:pos x="89" y="495"/>
                </a:cxn>
                <a:cxn ang="0">
                  <a:pos x="77" y="495"/>
                </a:cxn>
                <a:cxn ang="0">
                  <a:pos x="69" y="491"/>
                </a:cxn>
                <a:cxn ang="0">
                  <a:pos x="60" y="486"/>
                </a:cxn>
                <a:cxn ang="0">
                  <a:pos x="56" y="477"/>
                </a:cxn>
                <a:cxn ang="0">
                  <a:pos x="56" y="84"/>
                </a:cxn>
                <a:cxn ang="0">
                  <a:pos x="42" y="227"/>
                </a:cxn>
                <a:cxn ang="0">
                  <a:pos x="38" y="235"/>
                </a:cxn>
                <a:cxn ang="0">
                  <a:pos x="33" y="239"/>
                </a:cxn>
                <a:cxn ang="0">
                  <a:pos x="26" y="244"/>
                </a:cxn>
                <a:cxn ang="0">
                  <a:pos x="17" y="244"/>
                </a:cxn>
                <a:cxn ang="0">
                  <a:pos x="9" y="239"/>
                </a:cxn>
                <a:cxn ang="0">
                  <a:pos x="5" y="238"/>
                </a:cxn>
                <a:cxn ang="0">
                  <a:pos x="0" y="230"/>
                </a:cxn>
                <a:cxn ang="0">
                  <a:pos x="0" y="39"/>
                </a:cxn>
                <a:cxn ang="0">
                  <a:pos x="5" y="25"/>
                </a:cxn>
                <a:cxn ang="0">
                  <a:pos x="14" y="13"/>
                </a:cxn>
                <a:cxn ang="0">
                  <a:pos x="30" y="7"/>
                </a:cxn>
                <a:cxn ang="0">
                  <a:pos x="44" y="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 rot="-1763049">
            <a:off x="323850" y="2636838"/>
            <a:ext cx="976313" cy="1071562"/>
            <a:chOff x="2272" y="2751"/>
            <a:chExt cx="511" cy="561"/>
          </a:xfrm>
        </p:grpSpPr>
        <p:sp>
          <p:nvSpPr>
            <p:cNvPr id="9263" name="Freeform 62"/>
            <p:cNvSpPr>
              <a:spLocks/>
            </p:cNvSpPr>
            <p:nvPr/>
          </p:nvSpPr>
          <p:spPr bwMode="auto">
            <a:xfrm>
              <a:off x="2288" y="2760"/>
              <a:ext cx="464" cy="552"/>
            </a:xfrm>
            <a:custGeom>
              <a:avLst/>
              <a:gdLst>
                <a:gd name="T0" fmla="*/ 14 w 464"/>
                <a:gd name="T1" fmla="*/ 20 h 552"/>
                <a:gd name="T2" fmla="*/ 32 w 464"/>
                <a:gd name="T3" fmla="*/ 0 h 552"/>
                <a:gd name="T4" fmla="*/ 233 w 464"/>
                <a:gd name="T5" fmla="*/ 11 h 552"/>
                <a:gd name="T6" fmla="*/ 317 w 464"/>
                <a:gd name="T7" fmla="*/ 147 h 552"/>
                <a:gd name="T8" fmla="*/ 281 w 464"/>
                <a:gd name="T9" fmla="*/ 234 h 552"/>
                <a:gd name="T10" fmla="*/ 458 w 464"/>
                <a:gd name="T11" fmla="*/ 458 h 552"/>
                <a:gd name="T12" fmla="*/ 464 w 464"/>
                <a:gd name="T13" fmla="*/ 487 h 552"/>
                <a:gd name="T14" fmla="*/ 451 w 464"/>
                <a:gd name="T15" fmla="*/ 552 h 552"/>
                <a:gd name="T16" fmla="*/ 422 w 464"/>
                <a:gd name="T17" fmla="*/ 546 h 552"/>
                <a:gd name="T18" fmla="*/ 368 w 464"/>
                <a:gd name="T19" fmla="*/ 542 h 552"/>
                <a:gd name="T20" fmla="*/ 321 w 464"/>
                <a:gd name="T21" fmla="*/ 514 h 552"/>
                <a:gd name="T22" fmla="*/ 323 w 464"/>
                <a:gd name="T23" fmla="*/ 487 h 552"/>
                <a:gd name="T24" fmla="*/ 342 w 464"/>
                <a:gd name="T25" fmla="*/ 470 h 552"/>
                <a:gd name="T26" fmla="*/ 269 w 464"/>
                <a:gd name="T27" fmla="*/ 452 h 552"/>
                <a:gd name="T28" fmla="*/ 244 w 464"/>
                <a:gd name="T29" fmla="*/ 423 h 552"/>
                <a:gd name="T30" fmla="*/ 248 w 464"/>
                <a:gd name="T31" fmla="*/ 402 h 552"/>
                <a:gd name="T32" fmla="*/ 272 w 464"/>
                <a:gd name="T33" fmla="*/ 389 h 552"/>
                <a:gd name="T34" fmla="*/ 199 w 464"/>
                <a:gd name="T35" fmla="*/ 371 h 552"/>
                <a:gd name="T36" fmla="*/ 184 w 464"/>
                <a:gd name="T37" fmla="*/ 341 h 552"/>
                <a:gd name="T38" fmla="*/ 188 w 464"/>
                <a:gd name="T39" fmla="*/ 316 h 552"/>
                <a:gd name="T40" fmla="*/ 226 w 464"/>
                <a:gd name="T41" fmla="*/ 312 h 552"/>
                <a:gd name="T42" fmla="*/ 190 w 464"/>
                <a:gd name="T43" fmla="*/ 263 h 552"/>
                <a:gd name="T44" fmla="*/ 78 w 464"/>
                <a:gd name="T45" fmla="*/ 241 h 552"/>
                <a:gd name="T46" fmla="*/ 0 w 464"/>
                <a:gd name="T47" fmla="*/ 125 h 552"/>
                <a:gd name="T48" fmla="*/ 14 w 464"/>
                <a:gd name="T49" fmla="*/ 20 h 5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4"/>
                <a:gd name="T76" fmla="*/ 0 h 552"/>
                <a:gd name="T77" fmla="*/ 464 w 464"/>
                <a:gd name="T78" fmla="*/ 552 h 5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4" h="552">
                  <a:moveTo>
                    <a:pt x="14" y="20"/>
                  </a:moveTo>
                  <a:lnTo>
                    <a:pt x="32" y="0"/>
                  </a:lnTo>
                  <a:lnTo>
                    <a:pt x="233" y="11"/>
                  </a:lnTo>
                  <a:lnTo>
                    <a:pt x="317" y="147"/>
                  </a:lnTo>
                  <a:lnTo>
                    <a:pt x="281" y="234"/>
                  </a:lnTo>
                  <a:lnTo>
                    <a:pt x="458" y="458"/>
                  </a:lnTo>
                  <a:lnTo>
                    <a:pt x="464" y="487"/>
                  </a:lnTo>
                  <a:lnTo>
                    <a:pt x="451" y="552"/>
                  </a:lnTo>
                  <a:lnTo>
                    <a:pt x="422" y="546"/>
                  </a:lnTo>
                  <a:lnTo>
                    <a:pt x="368" y="542"/>
                  </a:lnTo>
                  <a:lnTo>
                    <a:pt x="321" y="514"/>
                  </a:lnTo>
                  <a:lnTo>
                    <a:pt x="323" y="487"/>
                  </a:lnTo>
                  <a:lnTo>
                    <a:pt x="342" y="470"/>
                  </a:lnTo>
                  <a:lnTo>
                    <a:pt x="269" y="452"/>
                  </a:lnTo>
                  <a:lnTo>
                    <a:pt x="244" y="423"/>
                  </a:lnTo>
                  <a:lnTo>
                    <a:pt x="248" y="402"/>
                  </a:lnTo>
                  <a:lnTo>
                    <a:pt x="272" y="389"/>
                  </a:lnTo>
                  <a:lnTo>
                    <a:pt x="199" y="371"/>
                  </a:lnTo>
                  <a:lnTo>
                    <a:pt x="184" y="341"/>
                  </a:lnTo>
                  <a:lnTo>
                    <a:pt x="188" y="316"/>
                  </a:lnTo>
                  <a:lnTo>
                    <a:pt x="226" y="312"/>
                  </a:lnTo>
                  <a:lnTo>
                    <a:pt x="190" y="263"/>
                  </a:lnTo>
                  <a:lnTo>
                    <a:pt x="78" y="241"/>
                  </a:lnTo>
                  <a:lnTo>
                    <a:pt x="0" y="125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E07000"/>
            </a:solidFill>
            <a:ln w="6350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64" name="Freeform 63"/>
            <p:cNvSpPr>
              <a:spLocks/>
            </p:cNvSpPr>
            <p:nvPr/>
          </p:nvSpPr>
          <p:spPr bwMode="auto">
            <a:xfrm rot="661869" flipH="1">
              <a:off x="2272" y="2751"/>
              <a:ext cx="511" cy="495"/>
            </a:xfrm>
            <a:custGeom>
              <a:avLst/>
              <a:gdLst>
                <a:gd name="T0" fmla="*/ 399 w 537"/>
                <a:gd name="T1" fmla="*/ 63 h 495"/>
                <a:gd name="T2" fmla="*/ 315 w 537"/>
                <a:gd name="T3" fmla="*/ 0 h 495"/>
                <a:gd name="T4" fmla="*/ 240 w 537"/>
                <a:gd name="T5" fmla="*/ 3 h 495"/>
                <a:gd name="T6" fmla="*/ 156 w 537"/>
                <a:gd name="T7" fmla="*/ 117 h 495"/>
                <a:gd name="T8" fmla="*/ 169 w 537"/>
                <a:gd name="T9" fmla="*/ 210 h 495"/>
                <a:gd name="T10" fmla="*/ 0 w 537"/>
                <a:gd name="T11" fmla="*/ 423 h 495"/>
                <a:gd name="T12" fmla="*/ 0 w 537"/>
                <a:gd name="T13" fmla="*/ 489 h 495"/>
                <a:gd name="T14" fmla="*/ 24 w 537"/>
                <a:gd name="T15" fmla="*/ 489 h 495"/>
                <a:gd name="T16" fmla="*/ 63 w 537"/>
                <a:gd name="T17" fmla="*/ 495 h 495"/>
                <a:gd name="T18" fmla="*/ 100 w 537"/>
                <a:gd name="T19" fmla="*/ 477 h 495"/>
                <a:gd name="T20" fmla="*/ 103 w 537"/>
                <a:gd name="T21" fmla="*/ 450 h 495"/>
                <a:gd name="T22" fmla="*/ 91 w 537"/>
                <a:gd name="T23" fmla="*/ 429 h 495"/>
                <a:gd name="T24" fmla="*/ 147 w 537"/>
                <a:gd name="T25" fmla="*/ 426 h 495"/>
                <a:gd name="T26" fmla="*/ 169 w 537"/>
                <a:gd name="T27" fmla="*/ 402 h 495"/>
                <a:gd name="T28" fmla="*/ 159 w 537"/>
                <a:gd name="T29" fmla="*/ 384 h 495"/>
                <a:gd name="T30" fmla="*/ 153 w 537"/>
                <a:gd name="T31" fmla="*/ 363 h 495"/>
                <a:gd name="T32" fmla="*/ 209 w 537"/>
                <a:gd name="T33" fmla="*/ 360 h 495"/>
                <a:gd name="T34" fmla="*/ 225 w 537"/>
                <a:gd name="T35" fmla="*/ 333 h 495"/>
                <a:gd name="T36" fmla="*/ 201 w 537"/>
                <a:gd name="T37" fmla="*/ 300 h 495"/>
                <a:gd name="T38" fmla="*/ 232 w 537"/>
                <a:gd name="T39" fmla="*/ 255 h 495"/>
                <a:gd name="T40" fmla="*/ 315 w 537"/>
                <a:gd name="T41" fmla="*/ 255 h 495"/>
                <a:gd name="T42" fmla="*/ 390 w 537"/>
                <a:gd name="T43" fmla="*/ 156 h 495"/>
                <a:gd name="T44" fmla="*/ 399 w 537"/>
                <a:gd name="T45" fmla="*/ 63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495"/>
                <a:gd name="T71" fmla="*/ 537 w 537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495">
                  <a:moveTo>
                    <a:pt x="537" y="63"/>
                  </a:moveTo>
                  <a:lnTo>
                    <a:pt x="426" y="0"/>
                  </a:lnTo>
                  <a:lnTo>
                    <a:pt x="324" y="3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7" y="63"/>
                  </a:lnTo>
                  <a:close/>
                </a:path>
              </a:pathLst>
            </a:custGeom>
            <a:gradFill rotWithShape="0">
              <a:gsLst>
                <a:gs pos="0">
                  <a:srgbClr val="D9BF40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64"/>
            <p:cNvSpPr>
              <a:spLocks noChangeShapeType="1"/>
            </p:cNvSpPr>
            <p:nvPr/>
          </p:nvSpPr>
          <p:spPr bwMode="auto">
            <a:xfrm rot="661869" flipH="1" flipV="1">
              <a:off x="2528" y="3011"/>
              <a:ext cx="231" cy="225"/>
            </a:xfrm>
            <a:prstGeom prst="line">
              <a:avLst/>
            </a:prstGeom>
            <a:noFill/>
            <a:ln w="1270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66" name="Oval 65"/>
            <p:cNvSpPr>
              <a:spLocks noChangeArrowheads="1"/>
            </p:cNvSpPr>
            <p:nvPr/>
          </p:nvSpPr>
          <p:spPr bwMode="auto">
            <a:xfrm rot="661869" flipH="1">
              <a:off x="2377" y="2776"/>
              <a:ext cx="87" cy="51"/>
            </a:xfrm>
            <a:prstGeom prst="ellipse">
              <a:avLst/>
            </a:prstGeom>
            <a:solidFill>
              <a:srgbClr val="E07000"/>
            </a:solidFill>
            <a:ln w="635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9237" name="Text Box 32"/>
          <p:cNvSpPr txBox="1">
            <a:spLocks noChangeArrowheads="1"/>
          </p:cNvSpPr>
          <p:nvPr/>
        </p:nvSpPr>
        <p:spPr bwMode="auto">
          <a:xfrm>
            <a:off x="182563" y="3284538"/>
            <a:ext cx="1436687" cy="274637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Alice’s </a:t>
            </a:r>
            <a:r>
              <a:rPr lang="en-US" sz="1200" dirty="0" smtClean="0">
                <a:solidFill>
                  <a:schemeClr val="bg1"/>
                </a:solidFill>
              </a:rPr>
              <a:t>copy of  </a:t>
            </a:r>
            <a:r>
              <a:rPr lang="en-US" sz="1200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9239" name="Text Box 34"/>
          <p:cNvSpPr txBox="1">
            <a:spLocks noChangeArrowheads="1"/>
          </p:cNvSpPr>
          <p:nvPr/>
        </p:nvSpPr>
        <p:spPr bwMode="auto">
          <a:xfrm>
            <a:off x="3266230" y="2891330"/>
            <a:ext cx="1382580" cy="646331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Secret Key MUST be shared/exchanged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332000" y="4365625"/>
            <a:ext cx="3406813" cy="369888"/>
            <a:chOff x="1906" y="3158"/>
            <a:chExt cx="2145" cy="233"/>
          </a:xfrm>
        </p:grpSpPr>
        <p:sp>
          <p:nvSpPr>
            <p:cNvPr id="9256" name="Text Box 38"/>
            <p:cNvSpPr txBox="1">
              <a:spLocks noChangeArrowheads="1"/>
            </p:cNvSpPr>
            <p:nvPr/>
          </p:nvSpPr>
          <p:spPr bwMode="auto">
            <a:xfrm>
              <a:off x="1906" y="3158"/>
              <a:ext cx="473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smtClean="0"/>
                <a:t>With a</a:t>
              </a:r>
              <a:endParaRPr lang="en-US" sz="1800" dirty="0"/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2381" y="3203"/>
              <a:ext cx="816" cy="173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Secret Key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3198" y="3158"/>
              <a:ext cx="8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, Alice can… </a:t>
              </a:r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2503488" y="5086350"/>
            <a:ext cx="3406776" cy="369888"/>
            <a:chOff x="1905" y="3475"/>
            <a:chExt cx="2146" cy="233"/>
          </a:xfrm>
        </p:grpSpPr>
        <p:sp>
          <p:nvSpPr>
            <p:cNvPr id="9253" name="Text Box 43"/>
            <p:cNvSpPr txBox="1">
              <a:spLocks noChangeArrowheads="1"/>
            </p:cNvSpPr>
            <p:nvPr/>
          </p:nvSpPr>
          <p:spPr bwMode="auto">
            <a:xfrm>
              <a:off x="1905" y="3475"/>
              <a:ext cx="473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smtClean="0"/>
                <a:t>With a</a:t>
              </a:r>
              <a:endParaRPr lang="en-US" sz="1800" dirty="0"/>
            </a:p>
          </p:txBody>
        </p:sp>
        <p:sp>
          <p:nvSpPr>
            <p:cNvPr id="9254" name="Text Box 44"/>
            <p:cNvSpPr txBox="1">
              <a:spLocks noChangeArrowheads="1"/>
            </p:cNvSpPr>
            <p:nvPr/>
          </p:nvSpPr>
          <p:spPr bwMode="auto">
            <a:xfrm>
              <a:off x="2381" y="3520"/>
              <a:ext cx="816" cy="173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Secret Key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255" name="Text Box 45"/>
            <p:cNvSpPr txBox="1">
              <a:spLocks noChangeArrowheads="1"/>
            </p:cNvSpPr>
            <p:nvPr/>
          </p:nvSpPr>
          <p:spPr bwMode="auto">
            <a:xfrm>
              <a:off x="3198" y="3475"/>
              <a:ext cx="8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, Alice can… </a:t>
              </a:r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1161229" y="5851525"/>
            <a:ext cx="5215806" cy="369888"/>
            <a:chOff x="1602" y="3748"/>
            <a:chExt cx="2449" cy="233"/>
          </a:xfrm>
        </p:grpSpPr>
        <p:sp>
          <p:nvSpPr>
            <p:cNvPr id="9250" name="Text Box 46"/>
            <p:cNvSpPr txBox="1">
              <a:spLocks noChangeArrowheads="1"/>
            </p:cNvSpPr>
            <p:nvPr/>
          </p:nvSpPr>
          <p:spPr bwMode="auto">
            <a:xfrm>
              <a:off x="1602" y="3748"/>
              <a:ext cx="1080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smtClean="0"/>
                <a:t>After an exchange, with a </a:t>
              </a:r>
              <a:endParaRPr lang="en-US" sz="1800" dirty="0"/>
            </a:p>
          </p:txBody>
        </p:sp>
        <p:sp>
          <p:nvSpPr>
            <p:cNvPr id="9251" name="Text Box 47"/>
            <p:cNvSpPr txBox="1">
              <a:spLocks noChangeArrowheads="1"/>
            </p:cNvSpPr>
            <p:nvPr/>
          </p:nvSpPr>
          <p:spPr bwMode="auto">
            <a:xfrm>
              <a:off x="2702" y="3793"/>
              <a:ext cx="495" cy="173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Secret Key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252" name="Text Box 48"/>
            <p:cNvSpPr txBox="1">
              <a:spLocks noChangeArrowheads="1"/>
            </p:cNvSpPr>
            <p:nvPr/>
          </p:nvSpPr>
          <p:spPr bwMode="auto">
            <a:xfrm>
              <a:off x="3198" y="3748"/>
              <a:ext cx="8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, Alice can… </a:t>
              </a:r>
            </a:p>
          </p:txBody>
        </p:sp>
      </p:grp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5795963" y="4287838"/>
            <a:ext cx="243207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PROTECT her files</a:t>
            </a:r>
            <a:endParaRPr lang="en-US" sz="1800" dirty="0"/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5942013" y="5008563"/>
            <a:ext cx="225138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ENCRYPT to Bob</a:t>
            </a:r>
            <a:endParaRPr lang="en-US" sz="1800" dirty="0"/>
          </a:p>
        </p:txBody>
      </p:sp>
      <p:sp>
        <p:nvSpPr>
          <p:cNvPr id="135227" name="Rectangle 59"/>
          <p:cNvSpPr>
            <a:spLocks noChangeArrowheads="1"/>
          </p:cNvSpPr>
          <p:nvPr/>
        </p:nvSpPr>
        <p:spPr bwMode="auto">
          <a:xfrm>
            <a:off x="6080002" y="5775325"/>
            <a:ext cx="2573590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/>
              <a:t>DECRYPT from Bob</a:t>
            </a:r>
            <a:endParaRPr lang="en-US" sz="1800" dirty="0"/>
          </a:p>
        </p:txBody>
      </p: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3708400" y="1270000"/>
            <a:ext cx="458787" cy="1184275"/>
            <a:chOff x="4704" y="2880"/>
            <a:chExt cx="411" cy="1056"/>
          </a:xfrm>
        </p:grpSpPr>
        <p:sp>
          <p:nvSpPr>
            <p:cNvPr id="9248" name="Oval 76"/>
            <p:cNvSpPr>
              <a:spLocks noChangeArrowheads="1"/>
            </p:cNvSpPr>
            <p:nvPr/>
          </p:nvSpPr>
          <p:spPr bwMode="auto">
            <a:xfrm>
              <a:off x="4816" y="2880"/>
              <a:ext cx="172" cy="176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49" name="Freeform 77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7" name="Text Box 37"/>
          <p:cNvSpPr txBox="1">
            <a:spLocks noChangeArrowheads="1"/>
          </p:cNvSpPr>
          <p:nvPr/>
        </p:nvSpPr>
        <p:spPr bwMode="auto">
          <a:xfrm>
            <a:off x="7237413" y="2386262"/>
            <a:ext cx="1295400" cy="274638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Bob’s </a:t>
            </a:r>
            <a:r>
              <a:rPr lang="en-US" sz="1200" dirty="0" smtClean="0">
                <a:solidFill>
                  <a:schemeClr val="bg1"/>
                </a:solidFill>
              </a:rPr>
              <a:t>Copy of </a:t>
            </a:r>
            <a:r>
              <a:rPr lang="en-US" sz="1200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 flipV="1">
            <a:off x="4725620" y="2699304"/>
            <a:ext cx="1497795" cy="34564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flipH="1">
            <a:off x="1806839" y="3236975"/>
            <a:ext cx="1382579" cy="26883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 rot="-1763049">
            <a:off x="7164388" y="1557338"/>
            <a:ext cx="976312" cy="1071562"/>
            <a:chOff x="2272" y="2751"/>
            <a:chExt cx="511" cy="561"/>
          </a:xfrm>
        </p:grpSpPr>
        <p:sp>
          <p:nvSpPr>
            <p:cNvPr id="9275" name="Freeform 67"/>
            <p:cNvSpPr>
              <a:spLocks/>
            </p:cNvSpPr>
            <p:nvPr/>
          </p:nvSpPr>
          <p:spPr bwMode="auto">
            <a:xfrm>
              <a:off x="2288" y="2760"/>
              <a:ext cx="464" cy="552"/>
            </a:xfrm>
            <a:custGeom>
              <a:avLst/>
              <a:gdLst>
                <a:gd name="T0" fmla="*/ 14 w 464"/>
                <a:gd name="T1" fmla="*/ 20 h 552"/>
                <a:gd name="T2" fmla="*/ 32 w 464"/>
                <a:gd name="T3" fmla="*/ 0 h 552"/>
                <a:gd name="T4" fmla="*/ 233 w 464"/>
                <a:gd name="T5" fmla="*/ 11 h 552"/>
                <a:gd name="T6" fmla="*/ 317 w 464"/>
                <a:gd name="T7" fmla="*/ 147 h 552"/>
                <a:gd name="T8" fmla="*/ 281 w 464"/>
                <a:gd name="T9" fmla="*/ 234 h 552"/>
                <a:gd name="T10" fmla="*/ 458 w 464"/>
                <a:gd name="T11" fmla="*/ 458 h 552"/>
                <a:gd name="T12" fmla="*/ 464 w 464"/>
                <a:gd name="T13" fmla="*/ 487 h 552"/>
                <a:gd name="T14" fmla="*/ 451 w 464"/>
                <a:gd name="T15" fmla="*/ 552 h 552"/>
                <a:gd name="T16" fmla="*/ 422 w 464"/>
                <a:gd name="T17" fmla="*/ 546 h 552"/>
                <a:gd name="T18" fmla="*/ 368 w 464"/>
                <a:gd name="T19" fmla="*/ 542 h 552"/>
                <a:gd name="T20" fmla="*/ 321 w 464"/>
                <a:gd name="T21" fmla="*/ 514 h 552"/>
                <a:gd name="T22" fmla="*/ 323 w 464"/>
                <a:gd name="T23" fmla="*/ 487 h 552"/>
                <a:gd name="T24" fmla="*/ 342 w 464"/>
                <a:gd name="T25" fmla="*/ 470 h 552"/>
                <a:gd name="T26" fmla="*/ 269 w 464"/>
                <a:gd name="T27" fmla="*/ 452 h 552"/>
                <a:gd name="T28" fmla="*/ 244 w 464"/>
                <a:gd name="T29" fmla="*/ 423 h 552"/>
                <a:gd name="T30" fmla="*/ 248 w 464"/>
                <a:gd name="T31" fmla="*/ 402 h 552"/>
                <a:gd name="T32" fmla="*/ 272 w 464"/>
                <a:gd name="T33" fmla="*/ 389 h 552"/>
                <a:gd name="T34" fmla="*/ 199 w 464"/>
                <a:gd name="T35" fmla="*/ 371 h 552"/>
                <a:gd name="T36" fmla="*/ 184 w 464"/>
                <a:gd name="T37" fmla="*/ 341 h 552"/>
                <a:gd name="T38" fmla="*/ 188 w 464"/>
                <a:gd name="T39" fmla="*/ 316 h 552"/>
                <a:gd name="T40" fmla="*/ 226 w 464"/>
                <a:gd name="T41" fmla="*/ 312 h 552"/>
                <a:gd name="T42" fmla="*/ 190 w 464"/>
                <a:gd name="T43" fmla="*/ 263 h 552"/>
                <a:gd name="T44" fmla="*/ 78 w 464"/>
                <a:gd name="T45" fmla="*/ 241 h 552"/>
                <a:gd name="T46" fmla="*/ 0 w 464"/>
                <a:gd name="T47" fmla="*/ 125 h 552"/>
                <a:gd name="T48" fmla="*/ 14 w 464"/>
                <a:gd name="T49" fmla="*/ 20 h 5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4"/>
                <a:gd name="T76" fmla="*/ 0 h 552"/>
                <a:gd name="T77" fmla="*/ 464 w 464"/>
                <a:gd name="T78" fmla="*/ 552 h 5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4" h="552">
                  <a:moveTo>
                    <a:pt x="14" y="20"/>
                  </a:moveTo>
                  <a:lnTo>
                    <a:pt x="32" y="0"/>
                  </a:lnTo>
                  <a:lnTo>
                    <a:pt x="233" y="11"/>
                  </a:lnTo>
                  <a:lnTo>
                    <a:pt x="317" y="147"/>
                  </a:lnTo>
                  <a:lnTo>
                    <a:pt x="281" y="234"/>
                  </a:lnTo>
                  <a:lnTo>
                    <a:pt x="458" y="458"/>
                  </a:lnTo>
                  <a:lnTo>
                    <a:pt x="464" y="487"/>
                  </a:lnTo>
                  <a:lnTo>
                    <a:pt x="451" y="552"/>
                  </a:lnTo>
                  <a:lnTo>
                    <a:pt x="422" y="546"/>
                  </a:lnTo>
                  <a:lnTo>
                    <a:pt x="368" y="542"/>
                  </a:lnTo>
                  <a:lnTo>
                    <a:pt x="321" y="514"/>
                  </a:lnTo>
                  <a:lnTo>
                    <a:pt x="323" y="487"/>
                  </a:lnTo>
                  <a:lnTo>
                    <a:pt x="342" y="470"/>
                  </a:lnTo>
                  <a:lnTo>
                    <a:pt x="269" y="452"/>
                  </a:lnTo>
                  <a:lnTo>
                    <a:pt x="244" y="423"/>
                  </a:lnTo>
                  <a:lnTo>
                    <a:pt x="248" y="402"/>
                  </a:lnTo>
                  <a:lnTo>
                    <a:pt x="272" y="389"/>
                  </a:lnTo>
                  <a:lnTo>
                    <a:pt x="199" y="371"/>
                  </a:lnTo>
                  <a:lnTo>
                    <a:pt x="184" y="341"/>
                  </a:lnTo>
                  <a:lnTo>
                    <a:pt x="188" y="316"/>
                  </a:lnTo>
                  <a:lnTo>
                    <a:pt x="226" y="312"/>
                  </a:lnTo>
                  <a:lnTo>
                    <a:pt x="190" y="263"/>
                  </a:lnTo>
                  <a:lnTo>
                    <a:pt x="78" y="241"/>
                  </a:lnTo>
                  <a:lnTo>
                    <a:pt x="0" y="125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E07000"/>
            </a:solidFill>
            <a:ln w="6350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76" name="Freeform 68"/>
            <p:cNvSpPr>
              <a:spLocks/>
            </p:cNvSpPr>
            <p:nvPr/>
          </p:nvSpPr>
          <p:spPr bwMode="auto">
            <a:xfrm rot="661869" flipH="1">
              <a:off x="2272" y="2751"/>
              <a:ext cx="511" cy="495"/>
            </a:xfrm>
            <a:custGeom>
              <a:avLst/>
              <a:gdLst>
                <a:gd name="T0" fmla="*/ 399 w 537"/>
                <a:gd name="T1" fmla="*/ 63 h 495"/>
                <a:gd name="T2" fmla="*/ 315 w 537"/>
                <a:gd name="T3" fmla="*/ 0 h 495"/>
                <a:gd name="T4" fmla="*/ 240 w 537"/>
                <a:gd name="T5" fmla="*/ 3 h 495"/>
                <a:gd name="T6" fmla="*/ 156 w 537"/>
                <a:gd name="T7" fmla="*/ 117 h 495"/>
                <a:gd name="T8" fmla="*/ 169 w 537"/>
                <a:gd name="T9" fmla="*/ 210 h 495"/>
                <a:gd name="T10" fmla="*/ 0 w 537"/>
                <a:gd name="T11" fmla="*/ 423 h 495"/>
                <a:gd name="T12" fmla="*/ 0 w 537"/>
                <a:gd name="T13" fmla="*/ 489 h 495"/>
                <a:gd name="T14" fmla="*/ 24 w 537"/>
                <a:gd name="T15" fmla="*/ 489 h 495"/>
                <a:gd name="T16" fmla="*/ 63 w 537"/>
                <a:gd name="T17" fmla="*/ 495 h 495"/>
                <a:gd name="T18" fmla="*/ 100 w 537"/>
                <a:gd name="T19" fmla="*/ 477 h 495"/>
                <a:gd name="T20" fmla="*/ 103 w 537"/>
                <a:gd name="T21" fmla="*/ 450 h 495"/>
                <a:gd name="T22" fmla="*/ 91 w 537"/>
                <a:gd name="T23" fmla="*/ 429 h 495"/>
                <a:gd name="T24" fmla="*/ 147 w 537"/>
                <a:gd name="T25" fmla="*/ 426 h 495"/>
                <a:gd name="T26" fmla="*/ 169 w 537"/>
                <a:gd name="T27" fmla="*/ 402 h 495"/>
                <a:gd name="T28" fmla="*/ 159 w 537"/>
                <a:gd name="T29" fmla="*/ 384 h 495"/>
                <a:gd name="T30" fmla="*/ 153 w 537"/>
                <a:gd name="T31" fmla="*/ 363 h 495"/>
                <a:gd name="T32" fmla="*/ 209 w 537"/>
                <a:gd name="T33" fmla="*/ 360 h 495"/>
                <a:gd name="T34" fmla="*/ 225 w 537"/>
                <a:gd name="T35" fmla="*/ 333 h 495"/>
                <a:gd name="T36" fmla="*/ 201 w 537"/>
                <a:gd name="T37" fmla="*/ 300 h 495"/>
                <a:gd name="T38" fmla="*/ 232 w 537"/>
                <a:gd name="T39" fmla="*/ 255 h 495"/>
                <a:gd name="T40" fmla="*/ 315 w 537"/>
                <a:gd name="T41" fmla="*/ 255 h 495"/>
                <a:gd name="T42" fmla="*/ 390 w 537"/>
                <a:gd name="T43" fmla="*/ 156 h 495"/>
                <a:gd name="T44" fmla="*/ 399 w 537"/>
                <a:gd name="T45" fmla="*/ 63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495"/>
                <a:gd name="T71" fmla="*/ 537 w 537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495">
                  <a:moveTo>
                    <a:pt x="537" y="63"/>
                  </a:moveTo>
                  <a:lnTo>
                    <a:pt x="426" y="0"/>
                  </a:lnTo>
                  <a:lnTo>
                    <a:pt x="324" y="3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7" y="63"/>
                  </a:lnTo>
                  <a:close/>
                </a:path>
              </a:pathLst>
            </a:custGeom>
            <a:gradFill rotWithShape="0">
              <a:gsLst>
                <a:gs pos="0">
                  <a:srgbClr val="D9BF40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69"/>
            <p:cNvSpPr>
              <a:spLocks noChangeShapeType="1"/>
            </p:cNvSpPr>
            <p:nvPr/>
          </p:nvSpPr>
          <p:spPr bwMode="auto">
            <a:xfrm rot="661869" flipH="1" flipV="1">
              <a:off x="2528" y="3011"/>
              <a:ext cx="231" cy="225"/>
            </a:xfrm>
            <a:prstGeom prst="line">
              <a:avLst/>
            </a:prstGeom>
            <a:noFill/>
            <a:ln w="1270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78" name="Oval 70"/>
            <p:cNvSpPr>
              <a:spLocks noChangeArrowheads="1"/>
            </p:cNvSpPr>
            <p:nvPr/>
          </p:nvSpPr>
          <p:spPr bwMode="auto">
            <a:xfrm rot="661869" flipH="1">
              <a:off x="2377" y="2776"/>
              <a:ext cx="87" cy="51"/>
            </a:xfrm>
            <a:prstGeom prst="ellipse">
              <a:avLst/>
            </a:prstGeom>
            <a:solidFill>
              <a:srgbClr val="E07000"/>
            </a:solidFill>
            <a:ln w="635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/>
      <p:bldP spid="135225" grpId="0"/>
      <p:bldP spid="135226" grpId="0"/>
      <p:bldP spid="135227" grpId="0"/>
      <p:bldP spid="70" grpId="0" animBg="1"/>
      <p:bldP spid="70" grpId="1" animBg="1"/>
      <p:bldP spid="71" grpId="0" animBg="1"/>
      <p:bldP spid="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smtClean="0"/>
              <a:t>Public Key Cryptography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7450" y="779055"/>
            <a:ext cx="8525910" cy="52998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2520950" algn="l"/>
              </a:tabLst>
            </a:pPr>
            <a:r>
              <a:rPr lang="en-US" dirty="0" smtClean="0"/>
              <a:t>Based on one-way functions, such as discrete logs and factorization of large numbers: </a:t>
            </a:r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/>
              <a:t>Easy one-way: 	</a:t>
            </a:r>
            <a:r>
              <a:rPr lang="en-US" sz="1800" b="1" dirty="0" smtClean="0">
                <a:solidFill>
                  <a:srgbClr val="FF0000"/>
                </a:solidFill>
              </a:rPr>
              <a:t>4</a:t>
            </a:r>
            <a:r>
              <a:rPr lang="en-US" sz="1800" dirty="0" smtClean="0"/>
              <a:t> ^ </a:t>
            </a:r>
            <a:r>
              <a:rPr lang="en-US" sz="1800" b="1" dirty="0" smtClean="0">
                <a:solidFill>
                  <a:srgbClr val="00CC00"/>
                </a:solidFill>
              </a:rPr>
              <a:t>9</a:t>
            </a:r>
            <a:r>
              <a:rPr lang="en-US" sz="1800" dirty="0" smtClean="0"/>
              <a:t>   </a:t>
            </a:r>
            <a:r>
              <a:rPr lang="en-US" sz="1800" dirty="0" smtClean="0">
                <a:sym typeface="Wingdings" pitchFamily="2" charset="2"/>
              </a:rPr>
              <a:t>   </a:t>
            </a:r>
            <a:r>
              <a:rPr lang="en-US" sz="1800" b="1" dirty="0" smtClean="0">
                <a:solidFill>
                  <a:srgbClr val="CC0099"/>
                </a:solidFill>
                <a:sym typeface="Wingdings" pitchFamily="2" charset="2"/>
              </a:rPr>
              <a:t>?</a:t>
            </a:r>
            <a:r>
              <a:rPr lang="en-US" sz="1800" dirty="0" smtClean="0">
                <a:sym typeface="Wingdings" pitchFamily="2" charset="2"/>
              </a:rPr>
              <a:t>  </a:t>
            </a:r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/>
              <a:t>Hard other way:   	</a:t>
            </a:r>
            <a:r>
              <a:rPr lang="en-US" sz="1800" b="1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 ^ </a:t>
            </a:r>
            <a:r>
              <a:rPr lang="en-US" sz="1800" b="1" dirty="0" smtClean="0">
                <a:solidFill>
                  <a:srgbClr val="00CC00"/>
                </a:solidFill>
              </a:rPr>
              <a:t>y</a:t>
            </a:r>
            <a:r>
              <a:rPr lang="en-US" sz="1800" dirty="0" smtClean="0"/>
              <a:t> 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olidFill>
                  <a:srgbClr val="CC0099"/>
                </a:solidFill>
                <a:sym typeface="Wingdings" pitchFamily="2" charset="2"/>
              </a:rPr>
              <a:t>262144</a:t>
            </a:r>
            <a:endParaRPr lang="en-US" sz="1800" b="1" dirty="0" smtClean="0">
              <a:solidFill>
                <a:srgbClr val="CC0099"/>
              </a:solidFill>
            </a:endParaRPr>
          </a:p>
          <a:p>
            <a:pPr eaLnBrk="1" hangingPunct="1">
              <a:tabLst>
                <a:tab pos="2520950" algn="l"/>
              </a:tabLst>
            </a:pPr>
            <a:endParaRPr lang="en-US" dirty="0" smtClean="0"/>
          </a:p>
          <a:p>
            <a:pPr eaLnBrk="1" hangingPunct="1">
              <a:tabLst>
                <a:tab pos="2520950" algn="l"/>
              </a:tabLst>
            </a:pPr>
            <a:r>
              <a:rPr lang="en-US" dirty="0" smtClean="0"/>
              <a:t>Much more complex with larger numbers, especially with prime numbers, for instance:</a:t>
            </a:r>
          </a:p>
          <a:p>
            <a:pPr lvl="2" eaLnBrk="1" hangingPunct="1">
              <a:tabLst>
                <a:tab pos="2520950" algn="l"/>
              </a:tabLst>
            </a:pPr>
            <a:r>
              <a:rPr lang="en-US" sz="1800" dirty="0" smtClean="0"/>
              <a:t>What two Prime Integers </a:t>
            </a:r>
            <a:r>
              <a:rPr lang="en-US" sz="1800" b="1" dirty="0" smtClean="0">
                <a:solidFill>
                  <a:srgbClr val="FF0000"/>
                </a:solidFill>
              </a:rPr>
              <a:t>X </a:t>
            </a:r>
            <a:r>
              <a:rPr lang="en-US" sz="1800" dirty="0" smtClean="0"/>
              <a:t>^ </a:t>
            </a:r>
            <a:r>
              <a:rPr lang="en-US" sz="1800" b="1" dirty="0" smtClean="0">
                <a:solidFill>
                  <a:srgbClr val="008000"/>
                </a:solidFill>
              </a:rPr>
              <a:t>Y </a:t>
            </a:r>
            <a:r>
              <a:rPr lang="en-US" sz="1800" dirty="0" smtClean="0"/>
              <a:t>= </a:t>
            </a:r>
            <a:r>
              <a:rPr lang="en-US" sz="1800" b="1" dirty="0" smtClean="0">
                <a:solidFill>
                  <a:srgbClr val="CC0099"/>
                </a:solidFill>
              </a:rPr>
              <a:t>9.5453705 </a:t>
            </a:r>
            <a:r>
              <a:rPr lang="en-US" sz="1800" b="1" baseline="38000" dirty="0" smtClean="0">
                <a:solidFill>
                  <a:srgbClr val="CC0099"/>
                </a:solidFill>
              </a:rPr>
              <a:t>E</a:t>
            </a:r>
            <a:r>
              <a:rPr lang="en-US" sz="1800" b="1" dirty="0" smtClean="0">
                <a:solidFill>
                  <a:srgbClr val="CC0099"/>
                </a:solidFill>
              </a:rPr>
              <a:t>61 </a:t>
            </a:r>
            <a:r>
              <a:rPr lang="en-US" sz="2000" b="1" dirty="0" smtClean="0">
                <a:solidFill>
                  <a:srgbClr val="CC0099"/>
                </a:solidFill>
              </a:rPr>
              <a:t> </a:t>
            </a:r>
            <a:r>
              <a:rPr lang="en-US" sz="1800" dirty="0" smtClean="0"/>
              <a:t>?</a:t>
            </a:r>
          </a:p>
          <a:p>
            <a:pPr lvl="2" eaLnBrk="1" hangingPunct="1">
              <a:buFont typeface="Wingdings" pitchFamily="2" charset="2"/>
              <a:buNone/>
              <a:tabLst>
                <a:tab pos="2520950" algn="l"/>
              </a:tabLst>
            </a:pPr>
            <a:endParaRPr lang="en-US" sz="1100" dirty="0" smtClean="0"/>
          </a:p>
          <a:p>
            <a:pPr eaLnBrk="1" hangingPunct="1">
              <a:tabLst>
                <a:tab pos="2520950" algn="l"/>
              </a:tabLst>
            </a:pPr>
            <a:r>
              <a:rPr lang="en-US" dirty="0" smtClean="0"/>
              <a:t>Key-pair is derived from a very large number ‘n’, which is the product of two prime numbers,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dirty="0" smtClean="0"/>
              <a:t>, each of which may be 100 or more digits in length</a:t>
            </a:r>
          </a:p>
          <a:p>
            <a:pPr eaLnBrk="1" hangingPunct="1">
              <a:tabLst>
                <a:tab pos="2520950" algn="l"/>
              </a:tabLst>
            </a:pPr>
            <a:endParaRPr lang="en-US" sz="1200" dirty="0" smtClean="0"/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/>
              <a:t>Public Keys can be used for Confidentiality and to Verify digital signatures</a:t>
            </a:r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/>
              <a:t>The Private Key can be used to create digital signatures and to decrypt confidential messages</a:t>
            </a:r>
          </a:p>
          <a:p>
            <a:pPr lvl="1" eaLnBrk="1" hangingPunct="1">
              <a:tabLst>
                <a:tab pos="2520950" algn="l"/>
              </a:tabLst>
            </a:pPr>
            <a:r>
              <a:rPr lang="en-US" sz="1800" dirty="0" smtClean="0"/>
              <a:t>The same key (public or private) cannot be used to reverse the same operation performed (i.e., if the public key is used to encrypt, it cannot be used to decrypt)</a:t>
            </a:r>
          </a:p>
          <a:p>
            <a:pPr lvl="1" eaLnBrk="1" hangingPunct="1">
              <a:tabLst>
                <a:tab pos="2520950" algn="l"/>
              </a:tabLst>
            </a:pPr>
            <a:endParaRPr lang="en-US" sz="18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591C40-A100-42B6-A26B-F9E3CD640B11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can Alice do with </a:t>
            </a:r>
            <a:r>
              <a:rPr lang="en-US" dirty="0" err="1" smtClean="0"/>
              <a:t>assymetric</a:t>
            </a:r>
            <a:r>
              <a:rPr lang="en-US" dirty="0" smtClean="0"/>
              <a:t> keys?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EDEC79-889B-4AB7-953B-5D881D6E4D3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21" name="Rectangle 60"/>
          <p:cNvSpPr>
            <a:spLocks noChangeArrowheads="1"/>
          </p:cNvSpPr>
          <p:nvPr/>
        </p:nvSpPr>
        <p:spPr bwMode="auto">
          <a:xfrm>
            <a:off x="252413" y="1268413"/>
            <a:ext cx="8496300" cy="3024187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9222" name="Line 71"/>
          <p:cNvSpPr>
            <a:spLocks noChangeShapeType="1"/>
          </p:cNvSpPr>
          <p:nvPr/>
        </p:nvSpPr>
        <p:spPr bwMode="auto">
          <a:xfrm flipH="1">
            <a:off x="252413" y="1268413"/>
            <a:ext cx="8423275" cy="8651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74"/>
          <p:cNvSpPr>
            <a:spLocks noChangeShapeType="1"/>
          </p:cNvSpPr>
          <p:nvPr/>
        </p:nvSpPr>
        <p:spPr bwMode="auto">
          <a:xfrm flipH="1">
            <a:off x="5726113" y="1268413"/>
            <a:ext cx="2949575" cy="28813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72"/>
          <p:cNvSpPr>
            <a:spLocks noChangeShapeType="1"/>
          </p:cNvSpPr>
          <p:nvPr/>
        </p:nvSpPr>
        <p:spPr bwMode="auto">
          <a:xfrm flipH="1">
            <a:off x="252413" y="1268413"/>
            <a:ext cx="8423275" cy="18002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73"/>
          <p:cNvSpPr>
            <a:spLocks noChangeShapeType="1"/>
          </p:cNvSpPr>
          <p:nvPr/>
        </p:nvSpPr>
        <p:spPr bwMode="auto">
          <a:xfrm flipH="1">
            <a:off x="252413" y="1268413"/>
            <a:ext cx="8423275" cy="36004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226" name="Group 84"/>
          <p:cNvGrpSpPr>
            <a:grpSpLocks/>
          </p:cNvGrpSpPr>
          <p:nvPr/>
        </p:nvGrpSpPr>
        <p:grpSpPr bwMode="auto">
          <a:xfrm>
            <a:off x="2482850" y="981075"/>
            <a:ext cx="431800" cy="1041400"/>
            <a:chOff x="4704" y="2880"/>
            <a:chExt cx="411" cy="1056"/>
          </a:xfrm>
        </p:grpSpPr>
        <p:sp>
          <p:nvSpPr>
            <p:cNvPr id="9285" name="Oval 85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86" name="Freeform 86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7" name="Group 87"/>
          <p:cNvGrpSpPr>
            <a:grpSpLocks/>
          </p:cNvGrpSpPr>
          <p:nvPr/>
        </p:nvGrpSpPr>
        <p:grpSpPr bwMode="auto">
          <a:xfrm>
            <a:off x="2914650" y="765175"/>
            <a:ext cx="431800" cy="1041400"/>
            <a:chOff x="4704" y="2880"/>
            <a:chExt cx="411" cy="1056"/>
          </a:xfrm>
        </p:grpSpPr>
        <p:sp>
          <p:nvSpPr>
            <p:cNvPr id="9283" name="Oval 88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84" name="Freeform 89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8" name="Group 78"/>
          <p:cNvGrpSpPr>
            <a:grpSpLocks/>
          </p:cNvGrpSpPr>
          <p:nvPr/>
        </p:nvGrpSpPr>
        <p:grpSpPr bwMode="auto">
          <a:xfrm>
            <a:off x="2773363" y="1123950"/>
            <a:ext cx="431800" cy="1041400"/>
            <a:chOff x="4704" y="2880"/>
            <a:chExt cx="411" cy="1056"/>
          </a:xfrm>
        </p:grpSpPr>
        <p:sp>
          <p:nvSpPr>
            <p:cNvPr id="9281" name="Oval 79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82" name="Freeform 80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9" name="Group 81"/>
          <p:cNvGrpSpPr>
            <a:grpSpLocks/>
          </p:cNvGrpSpPr>
          <p:nvPr/>
        </p:nvGrpSpPr>
        <p:grpSpPr bwMode="auto">
          <a:xfrm>
            <a:off x="3205163" y="981075"/>
            <a:ext cx="431800" cy="1041400"/>
            <a:chOff x="4704" y="2880"/>
            <a:chExt cx="411" cy="1056"/>
          </a:xfrm>
        </p:grpSpPr>
        <p:sp>
          <p:nvSpPr>
            <p:cNvPr id="9279" name="Oval 82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80" name="Freeform 83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AutoShape 31"/>
          <p:cNvSpPr>
            <a:spLocks noChangeArrowheads="1"/>
          </p:cNvSpPr>
          <p:nvPr/>
        </p:nvSpPr>
        <p:spPr bwMode="auto">
          <a:xfrm>
            <a:off x="2916238" y="1341438"/>
            <a:ext cx="2087562" cy="2808287"/>
          </a:xfrm>
          <a:prstGeom prst="flowChartMagneticDisk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9232" name="Group 5"/>
          <p:cNvGrpSpPr>
            <a:grpSpLocks/>
          </p:cNvGrpSpPr>
          <p:nvPr/>
        </p:nvGrpSpPr>
        <p:grpSpPr bwMode="auto">
          <a:xfrm>
            <a:off x="468313" y="1557338"/>
            <a:ext cx="1460500" cy="3257550"/>
            <a:chOff x="2326" y="3101"/>
            <a:chExt cx="281" cy="626"/>
          </a:xfrm>
        </p:grpSpPr>
        <p:sp>
          <p:nvSpPr>
            <p:cNvPr id="9273" name="Oval 6"/>
            <p:cNvSpPr>
              <a:spLocks noChangeArrowheads="1"/>
            </p:cNvSpPr>
            <p:nvPr/>
          </p:nvSpPr>
          <p:spPr bwMode="auto">
            <a:xfrm>
              <a:off x="2418" y="3101"/>
              <a:ext cx="95" cy="101"/>
            </a:xfrm>
            <a:prstGeom prst="ellipse">
              <a:avLst/>
            </a:pr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74" name="Freeform 7"/>
            <p:cNvSpPr>
              <a:spLocks/>
            </p:cNvSpPr>
            <p:nvPr/>
          </p:nvSpPr>
          <p:spPr bwMode="auto">
            <a:xfrm>
              <a:off x="2326" y="3223"/>
              <a:ext cx="281" cy="504"/>
            </a:xfrm>
            <a:custGeom>
              <a:avLst/>
              <a:gdLst>
                <a:gd name="T0" fmla="*/ 208 w 281"/>
                <a:gd name="T1" fmla="*/ 0 h 504"/>
                <a:gd name="T2" fmla="*/ 217 w 281"/>
                <a:gd name="T3" fmla="*/ 3 h 504"/>
                <a:gd name="T4" fmla="*/ 228 w 281"/>
                <a:gd name="T5" fmla="*/ 9 h 504"/>
                <a:gd name="T6" fmla="*/ 232 w 281"/>
                <a:gd name="T7" fmla="*/ 16 h 504"/>
                <a:gd name="T8" fmla="*/ 237 w 281"/>
                <a:gd name="T9" fmla="*/ 24 h 504"/>
                <a:gd name="T10" fmla="*/ 241 w 281"/>
                <a:gd name="T11" fmla="*/ 35 h 504"/>
                <a:gd name="T12" fmla="*/ 280 w 281"/>
                <a:gd name="T13" fmla="*/ 189 h 504"/>
                <a:gd name="T14" fmla="*/ 280 w 281"/>
                <a:gd name="T15" fmla="*/ 201 h 504"/>
                <a:gd name="T16" fmla="*/ 276 w 281"/>
                <a:gd name="T17" fmla="*/ 208 h 504"/>
                <a:gd name="T18" fmla="*/ 268 w 281"/>
                <a:gd name="T19" fmla="*/ 214 h 504"/>
                <a:gd name="T20" fmla="*/ 258 w 281"/>
                <a:gd name="T21" fmla="*/ 214 h 504"/>
                <a:gd name="T22" fmla="*/ 252 w 281"/>
                <a:gd name="T23" fmla="*/ 212 h 504"/>
                <a:gd name="T24" fmla="*/ 244 w 281"/>
                <a:gd name="T25" fmla="*/ 208 h 504"/>
                <a:gd name="T26" fmla="*/ 240 w 281"/>
                <a:gd name="T27" fmla="*/ 201 h 504"/>
                <a:gd name="T28" fmla="*/ 253 w 281"/>
                <a:gd name="T29" fmla="*/ 310 h 504"/>
                <a:gd name="T30" fmla="*/ 202 w 281"/>
                <a:gd name="T31" fmla="*/ 484 h 504"/>
                <a:gd name="T32" fmla="*/ 198 w 281"/>
                <a:gd name="T33" fmla="*/ 494 h 504"/>
                <a:gd name="T34" fmla="*/ 190 w 281"/>
                <a:gd name="T35" fmla="*/ 499 h 504"/>
                <a:gd name="T36" fmla="*/ 184 w 281"/>
                <a:gd name="T37" fmla="*/ 503 h 504"/>
                <a:gd name="T38" fmla="*/ 174 w 281"/>
                <a:gd name="T39" fmla="*/ 503 h 504"/>
                <a:gd name="T40" fmla="*/ 166 w 281"/>
                <a:gd name="T41" fmla="*/ 500 h 504"/>
                <a:gd name="T42" fmla="*/ 159 w 281"/>
                <a:gd name="T43" fmla="*/ 494 h 504"/>
                <a:gd name="T44" fmla="*/ 154 w 281"/>
                <a:gd name="T45" fmla="*/ 487 h 504"/>
                <a:gd name="T46" fmla="*/ 153 w 281"/>
                <a:gd name="T47" fmla="*/ 479 h 504"/>
                <a:gd name="T48" fmla="*/ 127 w 281"/>
                <a:gd name="T49" fmla="*/ 479 h 504"/>
                <a:gd name="T50" fmla="*/ 126 w 281"/>
                <a:gd name="T51" fmla="*/ 487 h 504"/>
                <a:gd name="T52" fmla="*/ 121 w 281"/>
                <a:gd name="T53" fmla="*/ 496 h 504"/>
                <a:gd name="T54" fmla="*/ 114 w 281"/>
                <a:gd name="T55" fmla="*/ 500 h 504"/>
                <a:gd name="T56" fmla="*/ 106 w 281"/>
                <a:gd name="T57" fmla="*/ 503 h 504"/>
                <a:gd name="T58" fmla="*/ 96 w 281"/>
                <a:gd name="T59" fmla="*/ 503 h 504"/>
                <a:gd name="T60" fmla="*/ 90 w 281"/>
                <a:gd name="T61" fmla="*/ 499 h 504"/>
                <a:gd name="T62" fmla="*/ 82 w 281"/>
                <a:gd name="T63" fmla="*/ 494 h 504"/>
                <a:gd name="T64" fmla="*/ 78 w 281"/>
                <a:gd name="T65" fmla="*/ 484 h 504"/>
                <a:gd name="T66" fmla="*/ 78 w 281"/>
                <a:gd name="T67" fmla="*/ 313 h 504"/>
                <a:gd name="T68" fmla="*/ 78 w 281"/>
                <a:gd name="T69" fmla="*/ 71 h 504"/>
                <a:gd name="T70" fmla="*/ 39 w 281"/>
                <a:gd name="T71" fmla="*/ 209 h 504"/>
                <a:gd name="T72" fmla="*/ 31 w 281"/>
                <a:gd name="T73" fmla="*/ 217 h 504"/>
                <a:gd name="T74" fmla="*/ 22 w 281"/>
                <a:gd name="T75" fmla="*/ 220 h 504"/>
                <a:gd name="T76" fmla="*/ 15 w 281"/>
                <a:gd name="T77" fmla="*/ 220 h 504"/>
                <a:gd name="T78" fmla="*/ 4 w 281"/>
                <a:gd name="T79" fmla="*/ 212 h 504"/>
                <a:gd name="T80" fmla="*/ 0 w 281"/>
                <a:gd name="T81" fmla="*/ 202 h 504"/>
                <a:gd name="T82" fmla="*/ 0 w 281"/>
                <a:gd name="T83" fmla="*/ 196 h 504"/>
                <a:gd name="T84" fmla="*/ 40 w 281"/>
                <a:gd name="T85" fmla="*/ 38 h 504"/>
                <a:gd name="T86" fmla="*/ 43 w 281"/>
                <a:gd name="T87" fmla="*/ 28 h 504"/>
                <a:gd name="T88" fmla="*/ 46 w 281"/>
                <a:gd name="T89" fmla="*/ 19 h 504"/>
                <a:gd name="T90" fmla="*/ 52 w 281"/>
                <a:gd name="T91" fmla="*/ 12 h 504"/>
                <a:gd name="T92" fmla="*/ 60 w 281"/>
                <a:gd name="T93" fmla="*/ 4 h 504"/>
                <a:gd name="T94" fmla="*/ 72 w 281"/>
                <a:gd name="T95" fmla="*/ 0 h 5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1" h="504">
                  <a:moveTo>
                    <a:pt x="78" y="0"/>
                  </a:moveTo>
                  <a:lnTo>
                    <a:pt x="205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14" y="3"/>
                  </a:lnTo>
                  <a:lnTo>
                    <a:pt x="217" y="3"/>
                  </a:lnTo>
                  <a:lnTo>
                    <a:pt x="220" y="4"/>
                  </a:lnTo>
                  <a:lnTo>
                    <a:pt x="222" y="7"/>
                  </a:lnTo>
                  <a:lnTo>
                    <a:pt x="228" y="9"/>
                  </a:lnTo>
                  <a:lnTo>
                    <a:pt x="229" y="12"/>
                  </a:lnTo>
                  <a:lnTo>
                    <a:pt x="229" y="15"/>
                  </a:lnTo>
                  <a:lnTo>
                    <a:pt x="232" y="16"/>
                  </a:lnTo>
                  <a:lnTo>
                    <a:pt x="234" y="19"/>
                  </a:lnTo>
                  <a:lnTo>
                    <a:pt x="237" y="22"/>
                  </a:lnTo>
                  <a:lnTo>
                    <a:pt x="237" y="24"/>
                  </a:lnTo>
                  <a:lnTo>
                    <a:pt x="240" y="27"/>
                  </a:lnTo>
                  <a:lnTo>
                    <a:pt x="240" y="31"/>
                  </a:lnTo>
                  <a:lnTo>
                    <a:pt x="241" y="35"/>
                  </a:lnTo>
                  <a:lnTo>
                    <a:pt x="241" y="38"/>
                  </a:lnTo>
                  <a:lnTo>
                    <a:pt x="241" y="43"/>
                  </a:lnTo>
                  <a:lnTo>
                    <a:pt x="280" y="189"/>
                  </a:lnTo>
                  <a:lnTo>
                    <a:pt x="280" y="193"/>
                  </a:lnTo>
                  <a:lnTo>
                    <a:pt x="280" y="196"/>
                  </a:lnTo>
                  <a:lnTo>
                    <a:pt x="280" y="201"/>
                  </a:lnTo>
                  <a:lnTo>
                    <a:pt x="280" y="202"/>
                  </a:lnTo>
                  <a:lnTo>
                    <a:pt x="277" y="205"/>
                  </a:lnTo>
                  <a:lnTo>
                    <a:pt x="276" y="208"/>
                  </a:lnTo>
                  <a:lnTo>
                    <a:pt x="273" y="209"/>
                  </a:lnTo>
                  <a:lnTo>
                    <a:pt x="271" y="212"/>
                  </a:lnTo>
                  <a:lnTo>
                    <a:pt x="268" y="214"/>
                  </a:lnTo>
                  <a:lnTo>
                    <a:pt x="265" y="214"/>
                  </a:lnTo>
                  <a:lnTo>
                    <a:pt x="261" y="214"/>
                  </a:lnTo>
                  <a:lnTo>
                    <a:pt x="258" y="214"/>
                  </a:lnTo>
                  <a:lnTo>
                    <a:pt x="256" y="214"/>
                  </a:lnTo>
                  <a:lnTo>
                    <a:pt x="253" y="214"/>
                  </a:lnTo>
                  <a:lnTo>
                    <a:pt x="252" y="212"/>
                  </a:lnTo>
                  <a:lnTo>
                    <a:pt x="249" y="212"/>
                  </a:lnTo>
                  <a:lnTo>
                    <a:pt x="246" y="209"/>
                  </a:lnTo>
                  <a:lnTo>
                    <a:pt x="244" y="208"/>
                  </a:lnTo>
                  <a:lnTo>
                    <a:pt x="241" y="205"/>
                  </a:lnTo>
                  <a:lnTo>
                    <a:pt x="241" y="202"/>
                  </a:lnTo>
                  <a:lnTo>
                    <a:pt x="240" y="201"/>
                  </a:lnTo>
                  <a:lnTo>
                    <a:pt x="202" y="71"/>
                  </a:lnTo>
                  <a:lnTo>
                    <a:pt x="190" y="71"/>
                  </a:lnTo>
                  <a:lnTo>
                    <a:pt x="253" y="310"/>
                  </a:lnTo>
                  <a:lnTo>
                    <a:pt x="202" y="310"/>
                  </a:lnTo>
                  <a:lnTo>
                    <a:pt x="202" y="479"/>
                  </a:lnTo>
                  <a:lnTo>
                    <a:pt x="202" y="484"/>
                  </a:lnTo>
                  <a:lnTo>
                    <a:pt x="202" y="487"/>
                  </a:lnTo>
                  <a:lnTo>
                    <a:pt x="201" y="488"/>
                  </a:lnTo>
                  <a:lnTo>
                    <a:pt x="198" y="494"/>
                  </a:lnTo>
                  <a:lnTo>
                    <a:pt x="196" y="496"/>
                  </a:lnTo>
                  <a:lnTo>
                    <a:pt x="196" y="499"/>
                  </a:lnTo>
                  <a:lnTo>
                    <a:pt x="190" y="499"/>
                  </a:lnTo>
                  <a:lnTo>
                    <a:pt x="189" y="500"/>
                  </a:lnTo>
                  <a:lnTo>
                    <a:pt x="186" y="503"/>
                  </a:lnTo>
                  <a:lnTo>
                    <a:pt x="184" y="503"/>
                  </a:lnTo>
                  <a:lnTo>
                    <a:pt x="181" y="503"/>
                  </a:lnTo>
                  <a:lnTo>
                    <a:pt x="178" y="503"/>
                  </a:lnTo>
                  <a:lnTo>
                    <a:pt x="174" y="503"/>
                  </a:lnTo>
                  <a:lnTo>
                    <a:pt x="171" y="503"/>
                  </a:lnTo>
                  <a:lnTo>
                    <a:pt x="169" y="500"/>
                  </a:lnTo>
                  <a:lnTo>
                    <a:pt x="166" y="500"/>
                  </a:lnTo>
                  <a:lnTo>
                    <a:pt x="165" y="499"/>
                  </a:lnTo>
                  <a:lnTo>
                    <a:pt x="162" y="496"/>
                  </a:lnTo>
                  <a:lnTo>
                    <a:pt x="159" y="494"/>
                  </a:lnTo>
                  <a:lnTo>
                    <a:pt x="157" y="494"/>
                  </a:lnTo>
                  <a:lnTo>
                    <a:pt x="157" y="488"/>
                  </a:lnTo>
                  <a:lnTo>
                    <a:pt x="154" y="487"/>
                  </a:lnTo>
                  <a:lnTo>
                    <a:pt x="154" y="484"/>
                  </a:lnTo>
                  <a:lnTo>
                    <a:pt x="153" y="481"/>
                  </a:lnTo>
                  <a:lnTo>
                    <a:pt x="153" y="479"/>
                  </a:lnTo>
                  <a:lnTo>
                    <a:pt x="153" y="313"/>
                  </a:lnTo>
                  <a:lnTo>
                    <a:pt x="127" y="313"/>
                  </a:lnTo>
                  <a:lnTo>
                    <a:pt x="127" y="479"/>
                  </a:lnTo>
                  <a:lnTo>
                    <a:pt x="127" y="481"/>
                  </a:lnTo>
                  <a:lnTo>
                    <a:pt x="127" y="484"/>
                  </a:lnTo>
                  <a:lnTo>
                    <a:pt x="126" y="487"/>
                  </a:lnTo>
                  <a:lnTo>
                    <a:pt x="126" y="488"/>
                  </a:lnTo>
                  <a:lnTo>
                    <a:pt x="123" y="494"/>
                  </a:lnTo>
                  <a:lnTo>
                    <a:pt x="121" y="496"/>
                  </a:lnTo>
                  <a:lnTo>
                    <a:pt x="118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1" y="503"/>
                  </a:lnTo>
                  <a:lnTo>
                    <a:pt x="109" y="503"/>
                  </a:lnTo>
                  <a:lnTo>
                    <a:pt x="106" y="503"/>
                  </a:lnTo>
                  <a:lnTo>
                    <a:pt x="102" y="503"/>
                  </a:lnTo>
                  <a:lnTo>
                    <a:pt x="99" y="503"/>
                  </a:lnTo>
                  <a:lnTo>
                    <a:pt x="96" y="503"/>
                  </a:lnTo>
                  <a:lnTo>
                    <a:pt x="94" y="500"/>
                  </a:lnTo>
                  <a:lnTo>
                    <a:pt x="91" y="500"/>
                  </a:lnTo>
                  <a:lnTo>
                    <a:pt x="90" y="499"/>
                  </a:lnTo>
                  <a:lnTo>
                    <a:pt x="87" y="499"/>
                  </a:lnTo>
                  <a:lnTo>
                    <a:pt x="84" y="496"/>
                  </a:lnTo>
                  <a:lnTo>
                    <a:pt x="82" y="494"/>
                  </a:lnTo>
                  <a:lnTo>
                    <a:pt x="79" y="491"/>
                  </a:lnTo>
                  <a:lnTo>
                    <a:pt x="79" y="488"/>
                  </a:lnTo>
                  <a:lnTo>
                    <a:pt x="78" y="484"/>
                  </a:lnTo>
                  <a:lnTo>
                    <a:pt x="78" y="481"/>
                  </a:lnTo>
                  <a:lnTo>
                    <a:pt x="78" y="479"/>
                  </a:lnTo>
                  <a:lnTo>
                    <a:pt x="78" y="313"/>
                  </a:lnTo>
                  <a:lnTo>
                    <a:pt x="28" y="313"/>
                  </a:lnTo>
                  <a:lnTo>
                    <a:pt x="90" y="71"/>
                  </a:lnTo>
                  <a:lnTo>
                    <a:pt x="78" y="71"/>
                  </a:lnTo>
                  <a:lnTo>
                    <a:pt x="40" y="202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36" y="212"/>
                  </a:lnTo>
                  <a:lnTo>
                    <a:pt x="34" y="214"/>
                  </a:lnTo>
                  <a:lnTo>
                    <a:pt x="31" y="217"/>
                  </a:lnTo>
                  <a:lnTo>
                    <a:pt x="28" y="217"/>
                  </a:lnTo>
                  <a:lnTo>
                    <a:pt x="27" y="220"/>
                  </a:lnTo>
                  <a:lnTo>
                    <a:pt x="22" y="220"/>
                  </a:lnTo>
                  <a:lnTo>
                    <a:pt x="19" y="220"/>
                  </a:lnTo>
                  <a:lnTo>
                    <a:pt x="16" y="220"/>
                  </a:lnTo>
                  <a:lnTo>
                    <a:pt x="15" y="220"/>
                  </a:lnTo>
                  <a:lnTo>
                    <a:pt x="9" y="217"/>
                  </a:lnTo>
                  <a:lnTo>
                    <a:pt x="7" y="214"/>
                  </a:lnTo>
                  <a:lnTo>
                    <a:pt x="4" y="212"/>
                  </a:lnTo>
                  <a:lnTo>
                    <a:pt x="3" y="208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6"/>
                  </a:lnTo>
                  <a:lnTo>
                    <a:pt x="0" y="193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2" y="12"/>
                  </a:lnTo>
                  <a:lnTo>
                    <a:pt x="55" y="9"/>
                  </a:lnTo>
                  <a:lnTo>
                    <a:pt x="58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3" name="Group 8"/>
          <p:cNvGrpSpPr>
            <a:grpSpLocks/>
          </p:cNvGrpSpPr>
          <p:nvPr/>
        </p:nvGrpSpPr>
        <p:grpSpPr bwMode="auto">
          <a:xfrm>
            <a:off x="6516688" y="1052513"/>
            <a:ext cx="1133475" cy="2911475"/>
            <a:chOff x="4704" y="2880"/>
            <a:chExt cx="411" cy="1056"/>
          </a:xfrm>
        </p:grpSpPr>
        <p:sp>
          <p:nvSpPr>
            <p:cNvPr id="135177" name="Oval 9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135178" name="Freeform 10"/>
            <p:cNvSpPr>
              <a:spLocks/>
            </p:cNvSpPr>
            <p:nvPr/>
          </p:nvSpPr>
          <p:spPr bwMode="auto">
            <a:xfrm>
              <a:off x="4704" y="3079"/>
              <a:ext cx="411" cy="85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95" y="3"/>
                </a:cxn>
                <a:cxn ang="0">
                  <a:pos x="204" y="4"/>
                </a:cxn>
                <a:cxn ang="0">
                  <a:pos x="212" y="9"/>
                </a:cxn>
                <a:cxn ang="0">
                  <a:pos x="224" y="13"/>
                </a:cxn>
                <a:cxn ang="0">
                  <a:pos x="230" y="24"/>
                </a:cxn>
                <a:cxn ang="0">
                  <a:pos x="237" y="34"/>
                </a:cxn>
                <a:cxn ang="0">
                  <a:pos x="237" y="226"/>
                </a:cxn>
                <a:cxn ang="0">
                  <a:pos x="234" y="232"/>
                </a:cxn>
                <a:cxn ang="0">
                  <a:pos x="230" y="239"/>
                </a:cxn>
                <a:cxn ang="0">
                  <a:pos x="221" y="242"/>
                </a:cxn>
                <a:cxn ang="0">
                  <a:pos x="212" y="244"/>
                </a:cxn>
                <a:cxn ang="0">
                  <a:pos x="204" y="242"/>
                </a:cxn>
                <a:cxn ang="0">
                  <a:pos x="200" y="235"/>
                </a:cxn>
                <a:cxn ang="0">
                  <a:pos x="195" y="230"/>
                </a:cxn>
                <a:cxn ang="0">
                  <a:pos x="195" y="84"/>
                </a:cxn>
                <a:cxn ang="0">
                  <a:pos x="182" y="471"/>
                </a:cxn>
                <a:cxn ang="0">
                  <a:pos x="177" y="483"/>
                </a:cxn>
                <a:cxn ang="0">
                  <a:pos x="170" y="491"/>
                </a:cxn>
                <a:cxn ang="0">
                  <a:pos x="161" y="495"/>
                </a:cxn>
                <a:cxn ang="0">
                  <a:pos x="152" y="495"/>
                </a:cxn>
                <a:cxn ang="0">
                  <a:pos x="140" y="492"/>
                </a:cxn>
                <a:cxn ang="0">
                  <a:pos x="132" y="486"/>
                </a:cxn>
                <a:cxn ang="0">
                  <a:pos x="128" y="479"/>
                </a:cxn>
                <a:cxn ang="0">
                  <a:pos x="126" y="470"/>
                </a:cxn>
                <a:cxn ang="0">
                  <a:pos x="111" y="470"/>
                </a:cxn>
                <a:cxn ang="0">
                  <a:pos x="107" y="479"/>
                </a:cxn>
                <a:cxn ang="0">
                  <a:pos x="101" y="491"/>
                </a:cxn>
                <a:cxn ang="0">
                  <a:pos x="89" y="495"/>
                </a:cxn>
                <a:cxn ang="0">
                  <a:pos x="77" y="495"/>
                </a:cxn>
                <a:cxn ang="0">
                  <a:pos x="69" y="491"/>
                </a:cxn>
                <a:cxn ang="0">
                  <a:pos x="60" y="486"/>
                </a:cxn>
                <a:cxn ang="0">
                  <a:pos x="56" y="477"/>
                </a:cxn>
                <a:cxn ang="0">
                  <a:pos x="56" y="84"/>
                </a:cxn>
                <a:cxn ang="0">
                  <a:pos x="42" y="227"/>
                </a:cxn>
                <a:cxn ang="0">
                  <a:pos x="38" y="235"/>
                </a:cxn>
                <a:cxn ang="0">
                  <a:pos x="33" y="239"/>
                </a:cxn>
                <a:cxn ang="0">
                  <a:pos x="26" y="244"/>
                </a:cxn>
                <a:cxn ang="0">
                  <a:pos x="17" y="244"/>
                </a:cxn>
                <a:cxn ang="0">
                  <a:pos x="9" y="239"/>
                </a:cxn>
                <a:cxn ang="0">
                  <a:pos x="5" y="238"/>
                </a:cxn>
                <a:cxn ang="0">
                  <a:pos x="0" y="230"/>
                </a:cxn>
                <a:cxn ang="0">
                  <a:pos x="0" y="39"/>
                </a:cxn>
                <a:cxn ang="0">
                  <a:pos x="5" y="25"/>
                </a:cxn>
                <a:cxn ang="0">
                  <a:pos x="14" y="13"/>
                </a:cxn>
                <a:cxn ang="0">
                  <a:pos x="30" y="7"/>
                </a:cxn>
                <a:cxn ang="0">
                  <a:pos x="44" y="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 rot="-3799131">
            <a:off x="3155950" y="2182813"/>
            <a:ext cx="885825" cy="1219200"/>
            <a:chOff x="2107" y="2721"/>
            <a:chExt cx="495" cy="681"/>
          </a:xfrm>
        </p:grpSpPr>
        <p:sp>
          <p:nvSpPr>
            <p:cNvPr id="9267" name="Freeform 12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008000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68" name="Freeform 13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000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69" name="Line 14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70" name="Oval 15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8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 rot="-1763049">
            <a:off x="323850" y="2636838"/>
            <a:ext cx="976313" cy="1071562"/>
            <a:chOff x="2272" y="2751"/>
            <a:chExt cx="511" cy="561"/>
          </a:xfrm>
        </p:grpSpPr>
        <p:sp>
          <p:nvSpPr>
            <p:cNvPr id="9263" name="Freeform 62"/>
            <p:cNvSpPr>
              <a:spLocks/>
            </p:cNvSpPr>
            <p:nvPr/>
          </p:nvSpPr>
          <p:spPr bwMode="auto">
            <a:xfrm>
              <a:off x="2288" y="2760"/>
              <a:ext cx="464" cy="552"/>
            </a:xfrm>
            <a:custGeom>
              <a:avLst/>
              <a:gdLst>
                <a:gd name="T0" fmla="*/ 14 w 464"/>
                <a:gd name="T1" fmla="*/ 20 h 552"/>
                <a:gd name="T2" fmla="*/ 32 w 464"/>
                <a:gd name="T3" fmla="*/ 0 h 552"/>
                <a:gd name="T4" fmla="*/ 233 w 464"/>
                <a:gd name="T5" fmla="*/ 11 h 552"/>
                <a:gd name="T6" fmla="*/ 317 w 464"/>
                <a:gd name="T7" fmla="*/ 147 h 552"/>
                <a:gd name="T8" fmla="*/ 281 w 464"/>
                <a:gd name="T9" fmla="*/ 234 h 552"/>
                <a:gd name="T10" fmla="*/ 458 w 464"/>
                <a:gd name="T11" fmla="*/ 458 h 552"/>
                <a:gd name="T12" fmla="*/ 464 w 464"/>
                <a:gd name="T13" fmla="*/ 487 h 552"/>
                <a:gd name="T14" fmla="*/ 451 w 464"/>
                <a:gd name="T15" fmla="*/ 552 h 552"/>
                <a:gd name="T16" fmla="*/ 422 w 464"/>
                <a:gd name="T17" fmla="*/ 546 h 552"/>
                <a:gd name="T18" fmla="*/ 368 w 464"/>
                <a:gd name="T19" fmla="*/ 542 h 552"/>
                <a:gd name="T20" fmla="*/ 321 w 464"/>
                <a:gd name="T21" fmla="*/ 514 h 552"/>
                <a:gd name="T22" fmla="*/ 323 w 464"/>
                <a:gd name="T23" fmla="*/ 487 h 552"/>
                <a:gd name="T24" fmla="*/ 342 w 464"/>
                <a:gd name="T25" fmla="*/ 470 h 552"/>
                <a:gd name="T26" fmla="*/ 269 w 464"/>
                <a:gd name="T27" fmla="*/ 452 h 552"/>
                <a:gd name="T28" fmla="*/ 244 w 464"/>
                <a:gd name="T29" fmla="*/ 423 h 552"/>
                <a:gd name="T30" fmla="*/ 248 w 464"/>
                <a:gd name="T31" fmla="*/ 402 h 552"/>
                <a:gd name="T32" fmla="*/ 272 w 464"/>
                <a:gd name="T33" fmla="*/ 389 h 552"/>
                <a:gd name="T34" fmla="*/ 199 w 464"/>
                <a:gd name="T35" fmla="*/ 371 h 552"/>
                <a:gd name="T36" fmla="*/ 184 w 464"/>
                <a:gd name="T37" fmla="*/ 341 h 552"/>
                <a:gd name="T38" fmla="*/ 188 w 464"/>
                <a:gd name="T39" fmla="*/ 316 h 552"/>
                <a:gd name="T40" fmla="*/ 226 w 464"/>
                <a:gd name="T41" fmla="*/ 312 h 552"/>
                <a:gd name="T42" fmla="*/ 190 w 464"/>
                <a:gd name="T43" fmla="*/ 263 h 552"/>
                <a:gd name="T44" fmla="*/ 78 w 464"/>
                <a:gd name="T45" fmla="*/ 241 h 552"/>
                <a:gd name="T46" fmla="*/ 0 w 464"/>
                <a:gd name="T47" fmla="*/ 125 h 552"/>
                <a:gd name="T48" fmla="*/ 14 w 464"/>
                <a:gd name="T49" fmla="*/ 20 h 5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4"/>
                <a:gd name="T76" fmla="*/ 0 h 552"/>
                <a:gd name="T77" fmla="*/ 464 w 464"/>
                <a:gd name="T78" fmla="*/ 552 h 5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4" h="552">
                  <a:moveTo>
                    <a:pt x="14" y="20"/>
                  </a:moveTo>
                  <a:lnTo>
                    <a:pt x="32" y="0"/>
                  </a:lnTo>
                  <a:lnTo>
                    <a:pt x="233" y="11"/>
                  </a:lnTo>
                  <a:lnTo>
                    <a:pt x="317" y="147"/>
                  </a:lnTo>
                  <a:lnTo>
                    <a:pt x="281" y="234"/>
                  </a:lnTo>
                  <a:lnTo>
                    <a:pt x="458" y="458"/>
                  </a:lnTo>
                  <a:lnTo>
                    <a:pt x="464" y="487"/>
                  </a:lnTo>
                  <a:lnTo>
                    <a:pt x="451" y="552"/>
                  </a:lnTo>
                  <a:lnTo>
                    <a:pt x="422" y="546"/>
                  </a:lnTo>
                  <a:lnTo>
                    <a:pt x="368" y="542"/>
                  </a:lnTo>
                  <a:lnTo>
                    <a:pt x="321" y="514"/>
                  </a:lnTo>
                  <a:lnTo>
                    <a:pt x="323" y="487"/>
                  </a:lnTo>
                  <a:lnTo>
                    <a:pt x="342" y="470"/>
                  </a:lnTo>
                  <a:lnTo>
                    <a:pt x="269" y="452"/>
                  </a:lnTo>
                  <a:lnTo>
                    <a:pt x="244" y="423"/>
                  </a:lnTo>
                  <a:lnTo>
                    <a:pt x="248" y="402"/>
                  </a:lnTo>
                  <a:lnTo>
                    <a:pt x="272" y="389"/>
                  </a:lnTo>
                  <a:lnTo>
                    <a:pt x="199" y="371"/>
                  </a:lnTo>
                  <a:lnTo>
                    <a:pt x="184" y="341"/>
                  </a:lnTo>
                  <a:lnTo>
                    <a:pt x="188" y="316"/>
                  </a:lnTo>
                  <a:lnTo>
                    <a:pt x="226" y="312"/>
                  </a:lnTo>
                  <a:lnTo>
                    <a:pt x="190" y="263"/>
                  </a:lnTo>
                  <a:lnTo>
                    <a:pt x="78" y="241"/>
                  </a:lnTo>
                  <a:lnTo>
                    <a:pt x="0" y="125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E07000"/>
            </a:solidFill>
            <a:ln w="6350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64" name="Freeform 63"/>
            <p:cNvSpPr>
              <a:spLocks/>
            </p:cNvSpPr>
            <p:nvPr/>
          </p:nvSpPr>
          <p:spPr bwMode="auto">
            <a:xfrm rot="661869" flipH="1">
              <a:off x="2272" y="2751"/>
              <a:ext cx="511" cy="495"/>
            </a:xfrm>
            <a:custGeom>
              <a:avLst/>
              <a:gdLst>
                <a:gd name="T0" fmla="*/ 399 w 537"/>
                <a:gd name="T1" fmla="*/ 63 h 495"/>
                <a:gd name="T2" fmla="*/ 315 w 537"/>
                <a:gd name="T3" fmla="*/ 0 h 495"/>
                <a:gd name="T4" fmla="*/ 240 w 537"/>
                <a:gd name="T5" fmla="*/ 3 h 495"/>
                <a:gd name="T6" fmla="*/ 156 w 537"/>
                <a:gd name="T7" fmla="*/ 117 h 495"/>
                <a:gd name="T8" fmla="*/ 169 w 537"/>
                <a:gd name="T9" fmla="*/ 210 h 495"/>
                <a:gd name="T10" fmla="*/ 0 w 537"/>
                <a:gd name="T11" fmla="*/ 423 h 495"/>
                <a:gd name="T12" fmla="*/ 0 w 537"/>
                <a:gd name="T13" fmla="*/ 489 h 495"/>
                <a:gd name="T14" fmla="*/ 24 w 537"/>
                <a:gd name="T15" fmla="*/ 489 h 495"/>
                <a:gd name="T16" fmla="*/ 63 w 537"/>
                <a:gd name="T17" fmla="*/ 495 h 495"/>
                <a:gd name="T18" fmla="*/ 100 w 537"/>
                <a:gd name="T19" fmla="*/ 477 h 495"/>
                <a:gd name="T20" fmla="*/ 103 w 537"/>
                <a:gd name="T21" fmla="*/ 450 h 495"/>
                <a:gd name="T22" fmla="*/ 91 w 537"/>
                <a:gd name="T23" fmla="*/ 429 h 495"/>
                <a:gd name="T24" fmla="*/ 147 w 537"/>
                <a:gd name="T25" fmla="*/ 426 h 495"/>
                <a:gd name="T26" fmla="*/ 169 w 537"/>
                <a:gd name="T27" fmla="*/ 402 h 495"/>
                <a:gd name="T28" fmla="*/ 159 w 537"/>
                <a:gd name="T29" fmla="*/ 384 h 495"/>
                <a:gd name="T30" fmla="*/ 153 w 537"/>
                <a:gd name="T31" fmla="*/ 363 h 495"/>
                <a:gd name="T32" fmla="*/ 209 w 537"/>
                <a:gd name="T33" fmla="*/ 360 h 495"/>
                <a:gd name="T34" fmla="*/ 225 w 537"/>
                <a:gd name="T35" fmla="*/ 333 h 495"/>
                <a:gd name="T36" fmla="*/ 201 w 537"/>
                <a:gd name="T37" fmla="*/ 300 h 495"/>
                <a:gd name="T38" fmla="*/ 232 w 537"/>
                <a:gd name="T39" fmla="*/ 255 h 495"/>
                <a:gd name="T40" fmla="*/ 315 w 537"/>
                <a:gd name="T41" fmla="*/ 255 h 495"/>
                <a:gd name="T42" fmla="*/ 390 w 537"/>
                <a:gd name="T43" fmla="*/ 156 h 495"/>
                <a:gd name="T44" fmla="*/ 399 w 537"/>
                <a:gd name="T45" fmla="*/ 63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495"/>
                <a:gd name="T71" fmla="*/ 537 w 537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495">
                  <a:moveTo>
                    <a:pt x="537" y="63"/>
                  </a:moveTo>
                  <a:lnTo>
                    <a:pt x="426" y="0"/>
                  </a:lnTo>
                  <a:lnTo>
                    <a:pt x="324" y="3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7" y="63"/>
                  </a:lnTo>
                  <a:close/>
                </a:path>
              </a:pathLst>
            </a:custGeom>
            <a:gradFill rotWithShape="0">
              <a:gsLst>
                <a:gs pos="0">
                  <a:srgbClr val="D9BF40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64"/>
            <p:cNvSpPr>
              <a:spLocks noChangeShapeType="1"/>
            </p:cNvSpPr>
            <p:nvPr/>
          </p:nvSpPr>
          <p:spPr bwMode="auto">
            <a:xfrm rot="661869" flipH="1" flipV="1">
              <a:off x="2528" y="3011"/>
              <a:ext cx="231" cy="225"/>
            </a:xfrm>
            <a:prstGeom prst="line">
              <a:avLst/>
            </a:prstGeom>
            <a:noFill/>
            <a:ln w="1270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66" name="Oval 65"/>
            <p:cNvSpPr>
              <a:spLocks noChangeArrowheads="1"/>
            </p:cNvSpPr>
            <p:nvPr/>
          </p:nvSpPr>
          <p:spPr bwMode="auto">
            <a:xfrm rot="661869" flipH="1">
              <a:off x="2377" y="2776"/>
              <a:ext cx="87" cy="51"/>
            </a:xfrm>
            <a:prstGeom prst="ellipse">
              <a:avLst/>
            </a:prstGeom>
            <a:solidFill>
              <a:srgbClr val="E07000"/>
            </a:solidFill>
            <a:ln w="635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 rot="-3799131">
            <a:off x="4019550" y="2109788"/>
            <a:ext cx="885825" cy="1219200"/>
            <a:chOff x="2107" y="2721"/>
            <a:chExt cx="495" cy="681"/>
          </a:xfrm>
        </p:grpSpPr>
        <p:sp>
          <p:nvSpPr>
            <p:cNvPr id="9259" name="Freeform 22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60" name="Freeform 23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61" name="Line 24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62" name="Oval 25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9237" name="Text Box 32"/>
          <p:cNvSpPr txBox="1">
            <a:spLocks noChangeArrowheads="1"/>
          </p:cNvSpPr>
          <p:nvPr/>
        </p:nvSpPr>
        <p:spPr bwMode="auto">
          <a:xfrm>
            <a:off x="182563" y="3284538"/>
            <a:ext cx="1436687" cy="274637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Alice’s Private Key</a:t>
            </a:r>
          </a:p>
        </p:txBody>
      </p:sp>
      <p:sp>
        <p:nvSpPr>
          <p:cNvPr id="9238" name="Text Box 33"/>
          <p:cNvSpPr txBox="1">
            <a:spLocks noChangeArrowheads="1"/>
          </p:cNvSpPr>
          <p:nvPr/>
        </p:nvSpPr>
        <p:spPr bwMode="auto">
          <a:xfrm>
            <a:off x="2627313" y="2925763"/>
            <a:ext cx="1295400" cy="274637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Alice’s Public Key</a:t>
            </a:r>
          </a:p>
        </p:txBody>
      </p:sp>
      <p:sp>
        <p:nvSpPr>
          <p:cNvPr id="9239" name="Text Box 34"/>
          <p:cNvSpPr txBox="1">
            <a:spLocks noChangeArrowheads="1"/>
          </p:cNvSpPr>
          <p:nvPr/>
        </p:nvSpPr>
        <p:spPr bwMode="auto">
          <a:xfrm>
            <a:off x="4211638" y="2782888"/>
            <a:ext cx="1295400" cy="274637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Bob’s Public Key</a:t>
            </a:r>
          </a:p>
        </p:txBody>
      </p:sp>
      <p:grpSp>
        <p:nvGrpSpPr>
          <p:cNvPr id="9240" name="Group 54"/>
          <p:cNvGrpSpPr>
            <a:grpSpLocks/>
          </p:cNvGrpSpPr>
          <p:nvPr/>
        </p:nvGrpSpPr>
        <p:grpSpPr bwMode="auto">
          <a:xfrm>
            <a:off x="2411413" y="4365625"/>
            <a:ext cx="3327400" cy="366713"/>
            <a:chOff x="1956" y="3158"/>
            <a:chExt cx="2095" cy="231"/>
          </a:xfrm>
        </p:grpSpPr>
        <p:sp>
          <p:nvSpPr>
            <p:cNvPr id="9256" name="Text Box 38"/>
            <p:cNvSpPr txBox="1">
              <a:spLocks noChangeArrowheads="1"/>
            </p:cNvSpPr>
            <p:nvPr/>
          </p:nvSpPr>
          <p:spPr bwMode="auto">
            <a:xfrm>
              <a:off x="1956" y="3158"/>
              <a:ext cx="37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With</a:t>
              </a: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2381" y="3203"/>
              <a:ext cx="863" cy="174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Alice’s Private Key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3198" y="3158"/>
              <a:ext cx="8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, Alice can… </a:t>
              </a:r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2584450" y="5086350"/>
            <a:ext cx="3325813" cy="366713"/>
            <a:chOff x="1956" y="3475"/>
            <a:chExt cx="2095" cy="231"/>
          </a:xfrm>
        </p:grpSpPr>
        <p:sp>
          <p:nvSpPr>
            <p:cNvPr id="9253" name="Text Box 43"/>
            <p:cNvSpPr txBox="1">
              <a:spLocks noChangeArrowheads="1"/>
            </p:cNvSpPr>
            <p:nvPr/>
          </p:nvSpPr>
          <p:spPr bwMode="auto">
            <a:xfrm>
              <a:off x="1956" y="3475"/>
              <a:ext cx="37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With</a:t>
              </a:r>
            </a:p>
          </p:txBody>
        </p:sp>
        <p:sp>
          <p:nvSpPr>
            <p:cNvPr id="9254" name="Text Box 44"/>
            <p:cNvSpPr txBox="1">
              <a:spLocks noChangeArrowheads="1"/>
            </p:cNvSpPr>
            <p:nvPr/>
          </p:nvSpPr>
          <p:spPr bwMode="auto">
            <a:xfrm>
              <a:off x="2381" y="3520"/>
              <a:ext cx="851" cy="174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Alice’s Public Key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255" name="Text Box 45"/>
            <p:cNvSpPr txBox="1">
              <a:spLocks noChangeArrowheads="1"/>
            </p:cNvSpPr>
            <p:nvPr/>
          </p:nvSpPr>
          <p:spPr bwMode="auto">
            <a:xfrm>
              <a:off x="3198" y="3475"/>
              <a:ext cx="8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, Alice can… </a:t>
              </a:r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2825750" y="5851525"/>
            <a:ext cx="3325813" cy="366713"/>
            <a:chOff x="1956" y="3748"/>
            <a:chExt cx="2095" cy="231"/>
          </a:xfrm>
        </p:grpSpPr>
        <p:sp>
          <p:nvSpPr>
            <p:cNvPr id="9250" name="Text Box 46"/>
            <p:cNvSpPr txBox="1">
              <a:spLocks noChangeArrowheads="1"/>
            </p:cNvSpPr>
            <p:nvPr/>
          </p:nvSpPr>
          <p:spPr bwMode="auto">
            <a:xfrm>
              <a:off x="1956" y="3748"/>
              <a:ext cx="37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With</a:t>
              </a:r>
            </a:p>
          </p:txBody>
        </p:sp>
        <p:sp>
          <p:nvSpPr>
            <p:cNvPr id="9251" name="Text Box 47"/>
            <p:cNvSpPr txBox="1">
              <a:spLocks noChangeArrowheads="1"/>
            </p:cNvSpPr>
            <p:nvPr/>
          </p:nvSpPr>
          <p:spPr bwMode="auto">
            <a:xfrm>
              <a:off x="2381" y="3793"/>
              <a:ext cx="844" cy="174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bg1"/>
                  </a:solidFill>
                </a:rPr>
                <a:t>Bob’s Public Key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252" name="Text Box 48"/>
            <p:cNvSpPr txBox="1">
              <a:spLocks noChangeArrowheads="1"/>
            </p:cNvSpPr>
            <p:nvPr/>
          </p:nvSpPr>
          <p:spPr bwMode="auto">
            <a:xfrm>
              <a:off x="3198" y="3748"/>
              <a:ext cx="8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, Alice can… </a:t>
              </a:r>
            </a:p>
          </p:txBody>
        </p:sp>
      </p:grp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5795963" y="4287838"/>
            <a:ext cx="1778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SIGN </a:t>
            </a:r>
            <a:r>
              <a:rPr lang="en-US" sz="1800"/>
              <a:t>messages</a:t>
            </a: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5942013" y="5008563"/>
            <a:ext cx="21685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PROTECT </a:t>
            </a:r>
            <a:r>
              <a:rPr lang="en-US" sz="1800"/>
              <a:t>her files</a:t>
            </a:r>
          </a:p>
        </p:txBody>
      </p:sp>
      <p:sp>
        <p:nvSpPr>
          <p:cNvPr id="135227" name="Rectangle 59"/>
          <p:cNvSpPr>
            <a:spLocks noChangeArrowheads="1"/>
          </p:cNvSpPr>
          <p:nvPr/>
        </p:nvSpPr>
        <p:spPr bwMode="auto">
          <a:xfrm>
            <a:off x="5889725" y="5775325"/>
            <a:ext cx="295414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/>
              <a:t>ENCRYPT </a:t>
            </a:r>
            <a:r>
              <a:rPr lang="en-US" sz="1800" dirty="0"/>
              <a:t>to </a:t>
            </a:r>
            <a:r>
              <a:rPr lang="en-US" sz="1800" dirty="0" smtClean="0"/>
              <a:t>BOB, or</a:t>
            </a:r>
          </a:p>
          <a:p>
            <a:pPr algn="ctr" eaLnBrk="0" hangingPunct="0"/>
            <a:r>
              <a:rPr lang="en-US" sz="2400" dirty="0" smtClean="0"/>
              <a:t>VALIDATE</a:t>
            </a:r>
            <a:r>
              <a:rPr lang="en-US" sz="1800" dirty="0" smtClean="0"/>
              <a:t> Bob’s messages</a:t>
            </a:r>
            <a:endParaRPr lang="en-US" sz="1800" dirty="0"/>
          </a:p>
        </p:txBody>
      </p:sp>
      <p:grpSp>
        <p:nvGrpSpPr>
          <p:cNvPr id="9246" name="Group 75"/>
          <p:cNvGrpSpPr>
            <a:grpSpLocks/>
          </p:cNvGrpSpPr>
          <p:nvPr/>
        </p:nvGrpSpPr>
        <p:grpSpPr bwMode="auto">
          <a:xfrm>
            <a:off x="2341563" y="1270000"/>
            <a:ext cx="458787" cy="1184275"/>
            <a:chOff x="4704" y="2880"/>
            <a:chExt cx="411" cy="1056"/>
          </a:xfrm>
        </p:grpSpPr>
        <p:sp>
          <p:nvSpPr>
            <p:cNvPr id="9248" name="Oval 76"/>
            <p:cNvSpPr>
              <a:spLocks noChangeArrowheads="1"/>
            </p:cNvSpPr>
            <p:nvPr/>
          </p:nvSpPr>
          <p:spPr bwMode="auto">
            <a:xfrm>
              <a:off x="4816" y="2880"/>
              <a:ext cx="172" cy="176"/>
            </a:xfrm>
            <a:prstGeom prst="ellipse">
              <a:avLst/>
            </a:pr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49" name="Freeform 77"/>
            <p:cNvSpPr>
              <a:spLocks/>
            </p:cNvSpPr>
            <p:nvPr/>
          </p:nvSpPr>
          <p:spPr bwMode="auto">
            <a:xfrm>
              <a:off x="4704" y="3080"/>
              <a:ext cx="411" cy="856"/>
            </a:xfrm>
            <a:custGeom>
              <a:avLst/>
              <a:gdLst>
                <a:gd name="T0" fmla="*/ 186 w 238"/>
                <a:gd name="T1" fmla="*/ 0 h 496"/>
                <a:gd name="T2" fmla="*/ 195 w 238"/>
                <a:gd name="T3" fmla="*/ 3 h 496"/>
                <a:gd name="T4" fmla="*/ 204 w 238"/>
                <a:gd name="T5" fmla="*/ 4 h 496"/>
                <a:gd name="T6" fmla="*/ 212 w 238"/>
                <a:gd name="T7" fmla="*/ 9 h 496"/>
                <a:gd name="T8" fmla="*/ 224 w 238"/>
                <a:gd name="T9" fmla="*/ 13 h 496"/>
                <a:gd name="T10" fmla="*/ 230 w 238"/>
                <a:gd name="T11" fmla="*/ 24 h 496"/>
                <a:gd name="T12" fmla="*/ 237 w 238"/>
                <a:gd name="T13" fmla="*/ 34 h 496"/>
                <a:gd name="T14" fmla="*/ 237 w 238"/>
                <a:gd name="T15" fmla="*/ 226 h 496"/>
                <a:gd name="T16" fmla="*/ 234 w 238"/>
                <a:gd name="T17" fmla="*/ 232 h 496"/>
                <a:gd name="T18" fmla="*/ 230 w 238"/>
                <a:gd name="T19" fmla="*/ 239 h 496"/>
                <a:gd name="T20" fmla="*/ 221 w 238"/>
                <a:gd name="T21" fmla="*/ 242 h 496"/>
                <a:gd name="T22" fmla="*/ 212 w 238"/>
                <a:gd name="T23" fmla="*/ 244 h 496"/>
                <a:gd name="T24" fmla="*/ 204 w 238"/>
                <a:gd name="T25" fmla="*/ 242 h 496"/>
                <a:gd name="T26" fmla="*/ 200 w 238"/>
                <a:gd name="T27" fmla="*/ 235 h 496"/>
                <a:gd name="T28" fmla="*/ 195 w 238"/>
                <a:gd name="T29" fmla="*/ 230 h 496"/>
                <a:gd name="T30" fmla="*/ 195 w 238"/>
                <a:gd name="T31" fmla="*/ 84 h 496"/>
                <a:gd name="T32" fmla="*/ 182 w 238"/>
                <a:gd name="T33" fmla="*/ 471 h 496"/>
                <a:gd name="T34" fmla="*/ 177 w 238"/>
                <a:gd name="T35" fmla="*/ 483 h 496"/>
                <a:gd name="T36" fmla="*/ 170 w 238"/>
                <a:gd name="T37" fmla="*/ 491 h 496"/>
                <a:gd name="T38" fmla="*/ 161 w 238"/>
                <a:gd name="T39" fmla="*/ 495 h 496"/>
                <a:gd name="T40" fmla="*/ 152 w 238"/>
                <a:gd name="T41" fmla="*/ 495 h 496"/>
                <a:gd name="T42" fmla="*/ 140 w 238"/>
                <a:gd name="T43" fmla="*/ 492 h 496"/>
                <a:gd name="T44" fmla="*/ 132 w 238"/>
                <a:gd name="T45" fmla="*/ 486 h 496"/>
                <a:gd name="T46" fmla="*/ 128 w 238"/>
                <a:gd name="T47" fmla="*/ 479 h 496"/>
                <a:gd name="T48" fmla="*/ 126 w 238"/>
                <a:gd name="T49" fmla="*/ 470 h 496"/>
                <a:gd name="T50" fmla="*/ 111 w 238"/>
                <a:gd name="T51" fmla="*/ 470 h 496"/>
                <a:gd name="T52" fmla="*/ 107 w 238"/>
                <a:gd name="T53" fmla="*/ 479 h 496"/>
                <a:gd name="T54" fmla="*/ 101 w 238"/>
                <a:gd name="T55" fmla="*/ 491 h 496"/>
                <a:gd name="T56" fmla="*/ 89 w 238"/>
                <a:gd name="T57" fmla="*/ 495 h 496"/>
                <a:gd name="T58" fmla="*/ 77 w 238"/>
                <a:gd name="T59" fmla="*/ 495 h 496"/>
                <a:gd name="T60" fmla="*/ 69 w 238"/>
                <a:gd name="T61" fmla="*/ 491 h 496"/>
                <a:gd name="T62" fmla="*/ 60 w 238"/>
                <a:gd name="T63" fmla="*/ 486 h 496"/>
                <a:gd name="T64" fmla="*/ 56 w 238"/>
                <a:gd name="T65" fmla="*/ 477 h 496"/>
                <a:gd name="T66" fmla="*/ 56 w 238"/>
                <a:gd name="T67" fmla="*/ 84 h 496"/>
                <a:gd name="T68" fmla="*/ 42 w 238"/>
                <a:gd name="T69" fmla="*/ 227 h 496"/>
                <a:gd name="T70" fmla="*/ 38 w 238"/>
                <a:gd name="T71" fmla="*/ 235 h 496"/>
                <a:gd name="T72" fmla="*/ 33 w 238"/>
                <a:gd name="T73" fmla="*/ 239 h 496"/>
                <a:gd name="T74" fmla="*/ 26 w 238"/>
                <a:gd name="T75" fmla="*/ 244 h 496"/>
                <a:gd name="T76" fmla="*/ 17 w 238"/>
                <a:gd name="T77" fmla="*/ 244 h 496"/>
                <a:gd name="T78" fmla="*/ 9 w 238"/>
                <a:gd name="T79" fmla="*/ 239 h 496"/>
                <a:gd name="T80" fmla="*/ 5 w 238"/>
                <a:gd name="T81" fmla="*/ 238 h 496"/>
                <a:gd name="T82" fmla="*/ 0 w 238"/>
                <a:gd name="T83" fmla="*/ 230 h 496"/>
                <a:gd name="T84" fmla="*/ 0 w 238"/>
                <a:gd name="T85" fmla="*/ 39 h 496"/>
                <a:gd name="T86" fmla="*/ 5 w 238"/>
                <a:gd name="T87" fmla="*/ 25 h 496"/>
                <a:gd name="T88" fmla="*/ 14 w 238"/>
                <a:gd name="T89" fmla="*/ 13 h 496"/>
                <a:gd name="T90" fmla="*/ 30 w 238"/>
                <a:gd name="T91" fmla="*/ 7 h 496"/>
                <a:gd name="T92" fmla="*/ 44 w 238"/>
                <a:gd name="T93" fmla="*/ 3 h 49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rgbClr val="FFACAC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7" name="Text Box 37"/>
          <p:cNvSpPr txBox="1">
            <a:spLocks noChangeArrowheads="1"/>
          </p:cNvSpPr>
          <p:nvPr/>
        </p:nvSpPr>
        <p:spPr bwMode="auto">
          <a:xfrm>
            <a:off x="7237413" y="2347857"/>
            <a:ext cx="1295400" cy="274638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Bob’s Private Key</a:t>
            </a:r>
          </a:p>
        </p:txBody>
      </p:sp>
      <p:grpSp>
        <p:nvGrpSpPr>
          <p:cNvPr id="9231" name="Group 66"/>
          <p:cNvGrpSpPr>
            <a:grpSpLocks/>
          </p:cNvGrpSpPr>
          <p:nvPr/>
        </p:nvGrpSpPr>
        <p:grpSpPr bwMode="auto">
          <a:xfrm rot="-1763049">
            <a:off x="7164388" y="1557338"/>
            <a:ext cx="976312" cy="1071562"/>
            <a:chOff x="2272" y="2751"/>
            <a:chExt cx="511" cy="561"/>
          </a:xfrm>
        </p:grpSpPr>
        <p:sp>
          <p:nvSpPr>
            <p:cNvPr id="9275" name="Freeform 67"/>
            <p:cNvSpPr>
              <a:spLocks/>
            </p:cNvSpPr>
            <p:nvPr/>
          </p:nvSpPr>
          <p:spPr bwMode="auto">
            <a:xfrm>
              <a:off x="2288" y="2760"/>
              <a:ext cx="464" cy="552"/>
            </a:xfrm>
            <a:custGeom>
              <a:avLst/>
              <a:gdLst>
                <a:gd name="T0" fmla="*/ 14 w 464"/>
                <a:gd name="T1" fmla="*/ 20 h 552"/>
                <a:gd name="T2" fmla="*/ 32 w 464"/>
                <a:gd name="T3" fmla="*/ 0 h 552"/>
                <a:gd name="T4" fmla="*/ 233 w 464"/>
                <a:gd name="T5" fmla="*/ 11 h 552"/>
                <a:gd name="T6" fmla="*/ 317 w 464"/>
                <a:gd name="T7" fmla="*/ 147 h 552"/>
                <a:gd name="T8" fmla="*/ 281 w 464"/>
                <a:gd name="T9" fmla="*/ 234 h 552"/>
                <a:gd name="T10" fmla="*/ 458 w 464"/>
                <a:gd name="T11" fmla="*/ 458 h 552"/>
                <a:gd name="T12" fmla="*/ 464 w 464"/>
                <a:gd name="T13" fmla="*/ 487 h 552"/>
                <a:gd name="T14" fmla="*/ 451 w 464"/>
                <a:gd name="T15" fmla="*/ 552 h 552"/>
                <a:gd name="T16" fmla="*/ 422 w 464"/>
                <a:gd name="T17" fmla="*/ 546 h 552"/>
                <a:gd name="T18" fmla="*/ 368 w 464"/>
                <a:gd name="T19" fmla="*/ 542 h 552"/>
                <a:gd name="T20" fmla="*/ 321 w 464"/>
                <a:gd name="T21" fmla="*/ 514 h 552"/>
                <a:gd name="T22" fmla="*/ 323 w 464"/>
                <a:gd name="T23" fmla="*/ 487 h 552"/>
                <a:gd name="T24" fmla="*/ 342 w 464"/>
                <a:gd name="T25" fmla="*/ 470 h 552"/>
                <a:gd name="T26" fmla="*/ 269 w 464"/>
                <a:gd name="T27" fmla="*/ 452 h 552"/>
                <a:gd name="T28" fmla="*/ 244 w 464"/>
                <a:gd name="T29" fmla="*/ 423 h 552"/>
                <a:gd name="T30" fmla="*/ 248 w 464"/>
                <a:gd name="T31" fmla="*/ 402 h 552"/>
                <a:gd name="T32" fmla="*/ 272 w 464"/>
                <a:gd name="T33" fmla="*/ 389 h 552"/>
                <a:gd name="T34" fmla="*/ 199 w 464"/>
                <a:gd name="T35" fmla="*/ 371 h 552"/>
                <a:gd name="T36" fmla="*/ 184 w 464"/>
                <a:gd name="T37" fmla="*/ 341 h 552"/>
                <a:gd name="T38" fmla="*/ 188 w 464"/>
                <a:gd name="T39" fmla="*/ 316 h 552"/>
                <a:gd name="T40" fmla="*/ 226 w 464"/>
                <a:gd name="T41" fmla="*/ 312 h 552"/>
                <a:gd name="T42" fmla="*/ 190 w 464"/>
                <a:gd name="T43" fmla="*/ 263 h 552"/>
                <a:gd name="T44" fmla="*/ 78 w 464"/>
                <a:gd name="T45" fmla="*/ 241 h 552"/>
                <a:gd name="T46" fmla="*/ 0 w 464"/>
                <a:gd name="T47" fmla="*/ 125 h 552"/>
                <a:gd name="T48" fmla="*/ 14 w 464"/>
                <a:gd name="T49" fmla="*/ 20 h 5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4"/>
                <a:gd name="T76" fmla="*/ 0 h 552"/>
                <a:gd name="T77" fmla="*/ 464 w 464"/>
                <a:gd name="T78" fmla="*/ 552 h 5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4" h="552">
                  <a:moveTo>
                    <a:pt x="14" y="20"/>
                  </a:moveTo>
                  <a:lnTo>
                    <a:pt x="32" y="0"/>
                  </a:lnTo>
                  <a:lnTo>
                    <a:pt x="233" y="11"/>
                  </a:lnTo>
                  <a:lnTo>
                    <a:pt x="317" y="147"/>
                  </a:lnTo>
                  <a:lnTo>
                    <a:pt x="281" y="234"/>
                  </a:lnTo>
                  <a:lnTo>
                    <a:pt x="458" y="458"/>
                  </a:lnTo>
                  <a:lnTo>
                    <a:pt x="464" y="487"/>
                  </a:lnTo>
                  <a:lnTo>
                    <a:pt x="451" y="552"/>
                  </a:lnTo>
                  <a:lnTo>
                    <a:pt x="422" y="546"/>
                  </a:lnTo>
                  <a:lnTo>
                    <a:pt x="368" y="542"/>
                  </a:lnTo>
                  <a:lnTo>
                    <a:pt x="321" y="514"/>
                  </a:lnTo>
                  <a:lnTo>
                    <a:pt x="323" y="487"/>
                  </a:lnTo>
                  <a:lnTo>
                    <a:pt x="342" y="470"/>
                  </a:lnTo>
                  <a:lnTo>
                    <a:pt x="269" y="452"/>
                  </a:lnTo>
                  <a:lnTo>
                    <a:pt x="244" y="423"/>
                  </a:lnTo>
                  <a:lnTo>
                    <a:pt x="248" y="402"/>
                  </a:lnTo>
                  <a:lnTo>
                    <a:pt x="272" y="389"/>
                  </a:lnTo>
                  <a:lnTo>
                    <a:pt x="199" y="371"/>
                  </a:lnTo>
                  <a:lnTo>
                    <a:pt x="184" y="341"/>
                  </a:lnTo>
                  <a:lnTo>
                    <a:pt x="188" y="316"/>
                  </a:lnTo>
                  <a:lnTo>
                    <a:pt x="226" y="312"/>
                  </a:lnTo>
                  <a:lnTo>
                    <a:pt x="190" y="263"/>
                  </a:lnTo>
                  <a:lnTo>
                    <a:pt x="78" y="241"/>
                  </a:lnTo>
                  <a:lnTo>
                    <a:pt x="0" y="125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E07000"/>
            </a:solidFill>
            <a:ln w="6350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76" name="Freeform 68"/>
            <p:cNvSpPr>
              <a:spLocks/>
            </p:cNvSpPr>
            <p:nvPr/>
          </p:nvSpPr>
          <p:spPr bwMode="auto">
            <a:xfrm rot="661869" flipH="1">
              <a:off x="2272" y="2751"/>
              <a:ext cx="511" cy="495"/>
            </a:xfrm>
            <a:custGeom>
              <a:avLst/>
              <a:gdLst>
                <a:gd name="T0" fmla="*/ 399 w 537"/>
                <a:gd name="T1" fmla="*/ 63 h 495"/>
                <a:gd name="T2" fmla="*/ 315 w 537"/>
                <a:gd name="T3" fmla="*/ 0 h 495"/>
                <a:gd name="T4" fmla="*/ 240 w 537"/>
                <a:gd name="T5" fmla="*/ 3 h 495"/>
                <a:gd name="T6" fmla="*/ 156 w 537"/>
                <a:gd name="T7" fmla="*/ 117 h 495"/>
                <a:gd name="T8" fmla="*/ 169 w 537"/>
                <a:gd name="T9" fmla="*/ 210 h 495"/>
                <a:gd name="T10" fmla="*/ 0 w 537"/>
                <a:gd name="T11" fmla="*/ 423 h 495"/>
                <a:gd name="T12" fmla="*/ 0 w 537"/>
                <a:gd name="T13" fmla="*/ 489 h 495"/>
                <a:gd name="T14" fmla="*/ 24 w 537"/>
                <a:gd name="T15" fmla="*/ 489 h 495"/>
                <a:gd name="T16" fmla="*/ 63 w 537"/>
                <a:gd name="T17" fmla="*/ 495 h 495"/>
                <a:gd name="T18" fmla="*/ 100 w 537"/>
                <a:gd name="T19" fmla="*/ 477 h 495"/>
                <a:gd name="T20" fmla="*/ 103 w 537"/>
                <a:gd name="T21" fmla="*/ 450 h 495"/>
                <a:gd name="T22" fmla="*/ 91 w 537"/>
                <a:gd name="T23" fmla="*/ 429 h 495"/>
                <a:gd name="T24" fmla="*/ 147 w 537"/>
                <a:gd name="T25" fmla="*/ 426 h 495"/>
                <a:gd name="T26" fmla="*/ 169 w 537"/>
                <a:gd name="T27" fmla="*/ 402 h 495"/>
                <a:gd name="T28" fmla="*/ 159 w 537"/>
                <a:gd name="T29" fmla="*/ 384 h 495"/>
                <a:gd name="T30" fmla="*/ 153 w 537"/>
                <a:gd name="T31" fmla="*/ 363 h 495"/>
                <a:gd name="T32" fmla="*/ 209 w 537"/>
                <a:gd name="T33" fmla="*/ 360 h 495"/>
                <a:gd name="T34" fmla="*/ 225 w 537"/>
                <a:gd name="T35" fmla="*/ 333 h 495"/>
                <a:gd name="T36" fmla="*/ 201 w 537"/>
                <a:gd name="T37" fmla="*/ 300 h 495"/>
                <a:gd name="T38" fmla="*/ 232 w 537"/>
                <a:gd name="T39" fmla="*/ 255 h 495"/>
                <a:gd name="T40" fmla="*/ 315 w 537"/>
                <a:gd name="T41" fmla="*/ 255 h 495"/>
                <a:gd name="T42" fmla="*/ 390 w 537"/>
                <a:gd name="T43" fmla="*/ 156 h 495"/>
                <a:gd name="T44" fmla="*/ 399 w 537"/>
                <a:gd name="T45" fmla="*/ 63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495"/>
                <a:gd name="T71" fmla="*/ 537 w 537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495">
                  <a:moveTo>
                    <a:pt x="537" y="63"/>
                  </a:moveTo>
                  <a:lnTo>
                    <a:pt x="426" y="0"/>
                  </a:lnTo>
                  <a:lnTo>
                    <a:pt x="324" y="3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7" y="63"/>
                  </a:lnTo>
                  <a:close/>
                </a:path>
              </a:pathLst>
            </a:custGeom>
            <a:gradFill rotWithShape="0">
              <a:gsLst>
                <a:gs pos="0">
                  <a:srgbClr val="D9BF40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69"/>
            <p:cNvSpPr>
              <a:spLocks noChangeShapeType="1"/>
            </p:cNvSpPr>
            <p:nvPr/>
          </p:nvSpPr>
          <p:spPr bwMode="auto">
            <a:xfrm rot="661869" flipH="1" flipV="1">
              <a:off x="2528" y="3011"/>
              <a:ext cx="231" cy="225"/>
            </a:xfrm>
            <a:prstGeom prst="line">
              <a:avLst/>
            </a:prstGeom>
            <a:noFill/>
            <a:ln w="1270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9278" name="Oval 70"/>
            <p:cNvSpPr>
              <a:spLocks noChangeArrowheads="1"/>
            </p:cNvSpPr>
            <p:nvPr/>
          </p:nvSpPr>
          <p:spPr bwMode="auto">
            <a:xfrm rot="661869" flipH="1">
              <a:off x="2377" y="2776"/>
              <a:ext cx="87" cy="51"/>
            </a:xfrm>
            <a:prstGeom prst="ellipse">
              <a:avLst/>
            </a:prstGeom>
            <a:solidFill>
              <a:srgbClr val="E07000"/>
            </a:solidFill>
            <a:ln w="635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25" grpId="0"/>
      <p:bldP spid="135226" grpId="0"/>
      <p:bldP spid="1352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Asymmetric – Data Signing for Authentication</a:t>
            </a:r>
          </a:p>
        </p:txBody>
      </p:sp>
      <p:sp>
        <p:nvSpPr>
          <p:cNvPr id="11267" name="Content Placeholder 41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8DA34B-17C7-497F-9E6C-00764F002FB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457200" y="1000125"/>
            <a:ext cx="8153400" cy="51054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57200" y="1000125"/>
            <a:ext cx="8153400" cy="51054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pic>
        <p:nvPicPr>
          <p:cNvPr id="11271" name="Picture 5" descr="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066925"/>
            <a:ext cx="1125538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4419600" y="2676525"/>
            <a:ext cx="152400" cy="22860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CC"/>
              </a:gs>
              <a:gs pos="100000">
                <a:srgbClr val="FFC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11273" name="Freeform 7"/>
          <p:cNvSpPr>
            <a:spLocks/>
          </p:cNvSpPr>
          <p:nvPr/>
        </p:nvSpPr>
        <p:spPr bwMode="auto">
          <a:xfrm>
            <a:off x="2209800" y="2676525"/>
            <a:ext cx="2357438" cy="152400"/>
          </a:xfrm>
          <a:custGeom>
            <a:avLst/>
            <a:gdLst>
              <a:gd name="T0" fmla="*/ 0 w 1485"/>
              <a:gd name="T1" fmla="*/ 2147483647 h 96"/>
              <a:gd name="T2" fmla="*/ 0 w 1485"/>
              <a:gd name="T3" fmla="*/ 0 h 96"/>
              <a:gd name="T4" fmla="*/ 2147483647 w 1485"/>
              <a:gd name="T5" fmla="*/ 0 h 96"/>
              <a:gd name="T6" fmla="*/ 2147483647 w 1485"/>
              <a:gd name="T7" fmla="*/ 2147483647 h 96"/>
              <a:gd name="T8" fmla="*/ 0 w 1485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5"/>
              <a:gd name="T16" fmla="*/ 0 h 96"/>
              <a:gd name="T17" fmla="*/ 1485 w 1485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5" h="96">
                <a:moveTo>
                  <a:pt x="0" y="96"/>
                </a:moveTo>
                <a:lnTo>
                  <a:pt x="0" y="0"/>
                </a:lnTo>
                <a:lnTo>
                  <a:pt x="1485" y="0"/>
                </a:lnTo>
                <a:lnTo>
                  <a:pt x="1390" y="96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FFCCFF"/>
              </a:gs>
              <a:gs pos="50000">
                <a:srgbClr val="FFFFCC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Freeform 8"/>
          <p:cNvSpPr>
            <a:spLocks/>
          </p:cNvSpPr>
          <p:nvPr/>
        </p:nvSpPr>
        <p:spPr bwMode="auto">
          <a:xfrm>
            <a:off x="4419600" y="4810125"/>
            <a:ext cx="2647950" cy="155575"/>
          </a:xfrm>
          <a:custGeom>
            <a:avLst/>
            <a:gdLst>
              <a:gd name="T0" fmla="*/ 2147483647 w 1668"/>
              <a:gd name="T1" fmla="*/ 2147483647 h 98"/>
              <a:gd name="T2" fmla="*/ 2147483647 w 1668"/>
              <a:gd name="T3" fmla="*/ 2147483647 h 98"/>
              <a:gd name="T4" fmla="*/ 0 w 1668"/>
              <a:gd name="T5" fmla="*/ 2147483647 h 98"/>
              <a:gd name="T6" fmla="*/ 2147483647 w 1668"/>
              <a:gd name="T7" fmla="*/ 0 h 98"/>
              <a:gd name="T8" fmla="*/ 2147483647 w 166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8"/>
              <a:gd name="T16" fmla="*/ 0 h 98"/>
              <a:gd name="T17" fmla="*/ 1668 w 166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8" h="98">
                <a:moveTo>
                  <a:pt x="1668" y="11"/>
                </a:moveTo>
                <a:lnTo>
                  <a:pt x="1658" y="98"/>
                </a:lnTo>
                <a:lnTo>
                  <a:pt x="0" y="96"/>
                </a:lnTo>
                <a:lnTo>
                  <a:pt x="96" y="0"/>
                </a:lnTo>
                <a:lnTo>
                  <a:pt x="1668" y="11"/>
                </a:lnTo>
                <a:close/>
              </a:path>
            </a:pathLst>
          </a:custGeom>
          <a:gradFill rotWithShape="0">
            <a:gsLst>
              <a:gs pos="0">
                <a:srgbClr val="FFCCFF"/>
              </a:gs>
              <a:gs pos="50000">
                <a:srgbClr val="FFFFCC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3" name="Rectangle 57"/>
          <p:cNvSpPr>
            <a:spLocks noChangeArrowheads="1"/>
          </p:cNvSpPr>
          <p:nvPr/>
        </p:nvSpPr>
        <p:spPr bwMode="auto">
          <a:xfrm>
            <a:off x="4419600" y="2676525"/>
            <a:ext cx="152400" cy="2286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2209800" y="2676525"/>
            <a:ext cx="2357438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1485" y="0"/>
              </a:cxn>
              <a:cxn ang="0">
                <a:pos x="1390" y="96"/>
              </a:cxn>
              <a:cxn ang="0">
                <a:pos x="0" y="96"/>
              </a:cxn>
            </a:cxnLst>
            <a:rect l="0" t="0" r="r" b="b"/>
            <a:pathLst>
              <a:path w="1485" h="96">
                <a:moveTo>
                  <a:pt x="0" y="96"/>
                </a:moveTo>
                <a:lnTo>
                  <a:pt x="0" y="0"/>
                </a:lnTo>
                <a:lnTo>
                  <a:pt x="1485" y="0"/>
                </a:lnTo>
                <a:lnTo>
                  <a:pt x="1390" y="96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11277" name="Group 127"/>
          <p:cNvGrpSpPr>
            <a:grpSpLocks/>
          </p:cNvGrpSpPr>
          <p:nvPr/>
        </p:nvGrpSpPr>
        <p:grpSpPr bwMode="auto">
          <a:xfrm>
            <a:off x="533400" y="1838325"/>
            <a:ext cx="717550" cy="1600200"/>
            <a:chOff x="2326" y="3101"/>
            <a:chExt cx="281" cy="626"/>
          </a:xfrm>
        </p:grpSpPr>
        <p:sp>
          <p:nvSpPr>
            <p:cNvPr id="11304" name="Oval 128"/>
            <p:cNvSpPr>
              <a:spLocks noChangeArrowheads="1"/>
            </p:cNvSpPr>
            <p:nvPr/>
          </p:nvSpPr>
          <p:spPr bwMode="auto">
            <a:xfrm>
              <a:off x="2418" y="3101"/>
              <a:ext cx="95" cy="101"/>
            </a:xfrm>
            <a:prstGeom prst="ellipse">
              <a:avLst/>
            </a:pr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1305" name="Freeform 129"/>
            <p:cNvSpPr>
              <a:spLocks/>
            </p:cNvSpPr>
            <p:nvPr/>
          </p:nvSpPr>
          <p:spPr bwMode="auto">
            <a:xfrm>
              <a:off x="2326" y="3223"/>
              <a:ext cx="281" cy="504"/>
            </a:xfrm>
            <a:custGeom>
              <a:avLst/>
              <a:gdLst>
                <a:gd name="T0" fmla="*/ 208 w 281"/>
                <a:gd name="T1" fmla="*/ 0 h 504"/>
                <a:gd name="T2" fmla="*/ 217 w 281"/>
                <a:gd name="T3" fmla="*/ 3 h 504"/>
                <a:gd name="T4" fmla="*/ 228 w 281"/>
                <a:gd name="T5" fmla="*/ 9 h 504"/>
                <a:gd name="T6" fmla="*/ 232 w 281"/>
                <a:gd name="T7" fmla="*/ 16 h 504"/>
                <a:gd name="T8" fmla="*/ 237 w 281"/>
                <a:gd name="T9" fmla="*/ 24 h 504"/>
                <a:gd name="T10" fmla="*/ 241 w 281"/>
                <a:gd name="T11" fmla="*/ 35 h 504"/>
                <a:gd name="T12" fmla="*/ 280 w 281"/>
                <a:gd name="T13" fmla="*/ 189 h 504"/>
                <a:gd name="T14" fmla="*/ 280 w 281"/>
                <a:gd name="T15" fmla="*/ 201 h 504"/>
                <a:gd name="T16" fmla="*/ 276 w 281"/>
                <a:gd name="T17" fmla="*/ 208 h 504"/>
                <a:gd name="T18" fmla="*/ 268 w 281"/>
                <a:gd name="T19" fmla="*/ 214 h 504"/>
                <a:gd name="T20" fmla="*/ 258 w 281"/>
                <a:gd name="T21" fmla="*/ 214 h 504"/>
                <a:gd name="T22" fmla="*/ 252 w 281"/>
                <a:gd name="T23" fmla="*/ 212 h 504"/>
                <a:gd name="T24" fmla="*/ 244 w 281"/>
                <a:gd name="T25" fmla="*/ 208 h 504"/>
                <a:gd name="T26" fmla="*/ 240 w 281"/>
                <a:gd name="T27" fmla="*/ 201 h 504"/>
                <a:gd name="T28" fmla="*/ 253 w 281"/>
                <a:gd name="T29" fmla="*/ 310 h 504"/>
                <a:gd name="T30" fmla="*/ 202 w 281"/>
                <a:gd name="T31" fmla="*/ 484 h 504"/>
                <a:gd name="T32" fmla="*/ 198 w 281"/>
                <a:gd name="T33" fmla="*/ 494 h 504"/>
                <a:gd name="T34" fmla="*/ 190 w 281"/>
                <a:gd name="T35" fmla="*/ 499 h 504"/>
                <a:gd name="T36" fmla="*/ 184 w 281"/>
                <a:gd name="T37" fmla="*/ 503 h 504"/>
                <a:gd name="T38" fmla="*/ 174 w 281"/>
                <a:gd name="T39" fmla="*/ 503 h 504"/>
                <a:gd name="T40" fmla="*/ 166 w 281"/>
                <a:gd name="T41" fmla="*/ 500 h 504"/>
                <a:gd name="T42" fmla="*/ 159 w 281"/>
                <a:gd name="T43" fmla="*/ 494 h 504"/>
                <a:gd name="T44" fmla="*/ 154 w 281"/>
                <a:gd name="T45" fmla="*/ 487 h 504"/>
                <a:gd name="T46" fmla="*/ 153 w 281"/>
                <a:gd name="T47" fmla="*/ 479 h 504"/>
                <a:gd name="T48" fmla="*/ 127 w 281"/>
                <a:gd name="T49" fmla="*/ 479 h 504"/>
                <a:gd name="T50" fmla="*/ 126 w 281"/>
                <a:gd name="T51" fmla="*/ 487 h 504"/>
                <a:gd name="T52" fmla="*/ 121 w 281"/>
                <a:gd name="T53" fmla="*/ 496 h 504"/>
                <a:gd name="T54" fmla="*/ 114 w 281"/>
                <a:gd name="T55" fmla="*/ 500 h 504"/>
                <a:gd name="T56" fmla="*/ 106 w 281"/>
                <a:gd name="T57" fmla="*/ 503 h 504"/>
                <a:gd name="T58" fmla="*/ 96 w 281"/>
                <a:gd name="T59" fmla="*/ 503 h 504"/>
                <a:gd name="T60" fmla="*/ 90 w 281"/>
                <a:gd name="T61" fmla="*/ 499 h 504"/>
                <a:gd name="T62" fmla="*/ 82 w 281"/>
                <a:gd name="T63" fmla="*/ 494 h 504"/>
                <a:gd name="T64" fmla="*/ 78 w 281"/>
                <a:gd name="T65" fmla="*/ 484 h 504"/>
                <a:gd name="T66" fmla="*/ 78 w 281"/>
                <a:gd name="T67" fmla="*/ 313 h 504"/>
                <a:gd name="T68" fmla="*/ 78 w 281"/>
                <a:gd name="T69" fmla="*/ 71 h 504"/>
                <a:gd name="T70" fmla="*/ 39 w 281"/>
                <a:gd name="T71" fmla="*/ 209 h 504"/>
                <a:gd name="T72" fmla="*/ 31 w 281"/>
                <a:gd name="T73" fmla="*/ 217 h 504"/>
                <a:gd name="T74" fmla="*/ 22 w 281"/>
                <a:gd name="T75" fmla="*/ 220 h 504"/>
                <a:gd name="T76" fmla="*/ 15 w 281"/>
                <a:gd name="T77" fmla="*/ 220 h 504"/>
                <a:gd name="T78" fmla="*/ 4 w 281"/>
                <a:gd name="T79" fmla="*/ 212 h 504"/>
                <a:gd name="T80" fmla="*/ 0 w 281"/>
                <a:gd name="T81" fmla="*/ 202 h 504"/>
                <a:gd name="T82" fmla="*/ 0 w 281"/>
                <a:gd name="T83" fmla="*/ 196 h 504"/>
                <a:gd name="T84" fmla="*/ 40 w 281"/>
                <a:gd name="T85" fmla="*/ 38 h 504"/>
                <a:gd name="T86" fmla="*/ 43 w 281"/>
                <a:gd name="T87" fmla="*/ 28 h 504"/>
                <a:gd name="T88" fmla="*/ 46 w 281"/>
                <a:gd name="T89" fmla="*/ 19 h 504"/>
                <a:gd name="T90" fmla="*/ 52 w 281"/>
                <a:gd name="T91" fmla="*/ 12 h 504"/>
                <a:gd name="T92" fmla="*/ 60 w 281"/>
                <a:gd name="T93" fmla="*/ 4 h 504"/>
                <a:gd name="T94" fmla="*/ 72 w 281"/>
                <a:gd name="T95" fmla="*/ 0 h 5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1" h="504">
                  <a:moveTo>
                    <a:pt x="78" y="0"/>
                  </a:moveTo>
                  <a:lnTo>
                    <a:pt x="205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14" y="3"/>
                  </a:lnTo>
                  <a:lnTo>
                    <a:pt x="217" y="3"/>
                  </a:lnTo>
                  <a:lnTo>
                    <a:pt x="220" y="4"/>
                  </a:lnTo>
                  <a:lnTo>
                    <a:pt x="222" y="7"/>
                  </a:lnTo>
                  <a:lnTo>
                    <a:pt x="228" y="9"/>
                  </a:lnTo>
                  <a:lnTo>
                    <a:pt x="229" y="12"/>
                  </a:lnTo>
                  <a:lnTo>
                    <a:pt x="229" y="15"/>
                  </a:lnTo>
                  <a:lnTo>
                    <a:pt x="232" y="16"/>
                  </a:lnTo>
                  <a:lnTo>
                    <a:pt x="234" y="19"/>
                  </a:lnTo>
                  <a:lnTo>
                    <a:pt x="237" y="22"/>
                  </a:lnTo>
                  <a:lnTo>
                    <a:pt x="237" y="24"/>
                  </a:lnTo>
                  <a:lnTo>
                    <a:pt x="240" y="27"/>
                  </a:lnTo>
                  <a:lnTo>
                    <a:pt x="240" y="31"/>
                  </a:lnTo>
                  <a:lnTo>
                    <a:pt x="241" y="35"/>
                  </a:lnTo>
                  <a:lnTo>
                    <a:pt x="241" y="38"/>
                  </a:lnTo>
                  <a:lnTo>
                    <a:pt x="241" y="43"/>
                  </a:lnTo>
                  <a:lnTo>
                    <a:pt x="280" y="189"/>
                  </a:lnTo>
                  <a:lnTo>
                    <a:pt x="280" y="193"/>
                  </a:lnTo>
                  <a:lnTo>
                    <a:pt x="280" y="196"/>
                  </a:lnTo>
                  <a:lnTo>
                    <a:pt x="280" y="201"/>
                  </a:lnTo>
                  <a:lnTo>
                    <a:pt x="280" y="202"/>
                  </a:lnTo>
                  <a:lnTo>
                    <a:pt x="277" y="205"/>
                  </a:lnTo>
                  <a:lnTo>
                    <a:pt x="276" y="208"/>
                  </a:lnTo>
                  <a:lnTo>
                    <a:pt x="273" y="209"/>
                  </a:lnTo>
                  <a:lnTo>
                    <a:pt x="271" y="212"/>
                  </a:lnTo>
                  <a:lnTo>
                    <a:pt x="268" y="214"/>
                  </a:lnTo>
                  <a:lnTo>
                    <a:pt x="265" y="214"/>
                  </a:lnTo>
                  <a:lnTo>
                    <a:pt x="261" y="214"/>
                  </a:lnTo>
                  <a:lnTo>
                    <a:pt x="258" y="214"/>
                  </a:lnTo>
                  <a:lnTo>
                    <a:pt x="256" y="214"/>
                  </a:lnTo>
                  <a:lnTo>
                    <a:pt x="253" y="214"/>
                  </a:lnTo>
                  <a:lnTo>
                    <a:pt x="252" y="212"/>
                  </a:lnTo>
                  <a:lnTo>
                    <a:pt x="249" y="212"/>
                  </a:lnTo>
                  <a:lnTo>
                    <a:pt x="246" y="209"/>
                  </a:lnTo>
                  <a:lnTo>
                    <a:pt x="244" y="208"/>
                  </a:lnTo>
                  <a:lnTo>
                    <a:pt x="241" y="205"/>
                  </a:lnTo>
                  <a:lnTo>
                    <a:pt x="241" y="202"/>
                  </a:lnTo>
                  <a:lnTo>
                    <a:pt x="240" y="201"/>
                  </a:lnTo>
                  <a:lnTo>
                    <a:pt x="202" y="71"/>
                  </a:lnTo>
                  <a:lnTo>
                    <a:pt x="190" y="71"/>
                  </a:lnTo>
                  <a:lnTo>
                    <a:pt x="253" y="310"/>
                  </a:lnTo>
                  <a:lnTo>
                    <a:pt x="202" y="310"/>
                  </a:lnTo>
                  <a:lnTo>
                    <a:pt x="202" y="479"/>
                  </a:lnTo>
                  <a:lnTo>
                    <a:pt x="202" y="484"/>
                  </a:lnTo>
                  <a:lnTo>
                    <a:pt x="202" y="487"/>
                  </a:lnTo>
                  <a:lnTo>
                    <a:pt x="201" y="488"/>
                  </a:lnTo>
                  <a:lnTo>
                    <a:pt x="198" y="494"/>
                  </a:lnTo>
                  <a:lnTo>
                    <a:pt x="196" y="496"/>
                  </a:lnTo>
                  <a:lnTo>
                    <a:pt x="196" y="499"/>
                  </a:lnTo>
                  <a:lnTo>
                    <a:pt x="190" y="499"/>
                  </a:lnTo>
                  <a:lnTo>
                    <a:pt x="189" y="500"/>
                  </a:lnTo>
                  <a:lnTo>
                    <a:pt x="186" y="503"/>
                  </a:lnTo>
                  <a:lnTo>
                    <a:pt x="184" y="503"/>
                  </a:lnTo>
                  <a:lnTo>
                    <a:pt x="181" y="503"/>
                  </a:lnTo>
                  <a:lnTo>
                    <a:pt x="178" y="503"/>
                  </a:lnTo>
                  <a:lnTo>
                    <a:pt x="174" y="503"/>
                  </a:lnTo>
                  <a:lnTo>
                    <a:pt x="171" y="503"/>
                  </a:lnTo>
                  <a:lnTo>
                    <a:pt x="169" y="500"/>
                  </a:lnTo>
                  <a:lnTo>
                    <a:pt x="166" y="500"/>
                  </a:lnTo>
                  <a:lnTo>
                    <a:pt x="165" y="499"/>
                  </a:lnTo>
                  <a:lnTo>
                    <a:pt x="162" y="496"/>
                  </a:lnTo>
                  <a:lnTo>
                    <a:pt x="159" y="494"/>
                  </a:lnTo>
                  <a:lnTo>
                    <a:pt x="157" y="494"/>
                  </a:lnTo>
                  <a:lnTo>
                    <a:pt x="157" y="488"/>
                  </a:lnTo>
                  <a:lnTo>
                    <a:pt x="154" y="487"/>
                  </a:lnTo>
                  <a:lnTo>
                    <a:pt x="154" y="484"/>
                  </a:lnTo>
                  <a:lnTo>
                    <a:pt x="153" y="481"/>
                  </a:lnTo>
                  <a:lnTo>
                    <a:pt x="153" y="479"/>
                  </a:lnTo>
                  <a:lnTo>
                    <a:pt x="153" y="313"/>
                  </a:lnTo>
                  <a:lnTo>
                    <a:pt x="127" y="313"/>
                  </a:lnTo>
                  <a:lnTo>
                    <a:pt x="127" y="479"/>
                  </a:lnTo>
                  <a:lnTo>
                    <a:pt x="127" y="481"/>
                  </a:lnTo>
                  <a:lnTo>
                    <a:pt x="127" y="484"/>
                  </a:lnTo>
                  <a:lnTo>
                    <a:pt x="126" y="487"/>
                  </a:lnTo>
                  <a:lnTo>
                    <a:pt x="126" y="488"/>
                  </a:lnTo>
                  <a:lnTo>
                    <a:pt x="123" y="494"/>
                  </a:lnTo>
                  <a:lnTo>
                    <a:pt x="121" y="496"/>
                  </a:lnTo>
                  <a:lnTo>
                    <a:pt x="118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1" y="503"/>
                  </a:lnTo>
                  <a:lnTo>
                    <a:pt x="109" y="503"/>
                  </a:lnTo>
                  <a:lnTo>
                    <a:pt x="106" y="503"/>
                  </a:lnTo>
                  <a:lnTo>
                    <a:pt x="102" y="503"/>
                  </a:lnTo>
                  <a:lnTo>
                    <a:pt x="99" y="503"/>
                  </a:lnTo>
                  <a:lnTo>
                    <a:pt x="96" y="503"/>
                  </a:lnTo>
                  <a:lnTo>
                    <a:pt x="94" y="500"/>
                  </a:lnTo>
                  <a:lnTo>
                    <a:pt x="91" y="500"/>
                  </a:lnTo>
                  <a:lnTo>
                    <a:pt x="90" y="499"/>
                  </a:lnTo>
                  <a:lnTo>
                    <a:pt x="87" y="499"/>
                  </a:lnTo>
                  <a:lnTo>
                    <a:pt x="84" y="496"/>
                  </a:lnTo>
                  <a:lnTo>
                    <a:pt x="82" y="494"/>
                  </a:lnTo>
                  <a:lnTo>
                    <a:pt x="79" y="491"/>
                  </a:lnTo>
                  <a:lnTo>
                    <a:pt x="79" y="488"/>
                  </a:lnTo>
                  <a:lnTo>
                    <a:pt x="78" y="484"/>
                  </a:lnTo>
                  <a:lnTo>
                    <a:pt x="78" y="481"/>
                  </a:lnTo>
                  <a:lnTo>
                    <a:pt x="78" y="479"/>
                  </a:lnTo>
                  <a:lnTo>
                    <a:pt x="78" y="313"/>
                  </a:lnTo>
                  <a:lnTo>
                    <a:pt x="28" y="313"/>
                  </a:lnTo>
                  <a:lnTo>
                    <a:pt x="90" y="71"/>
                  </a:lnTo>
                  <a:lnTo>
                    <a:pt x="78" y="71"/>
                  </a:lnTo>
                  <a:lnTo>
                    <a:pt x="40" y="202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36" y="212"/>
                  </a:lnTo>
                  <a:lnTo>
                    <a:pt x="34" y="214"/>
                  </a:lnTo>
                  <a:lnTo>
                    <a:pt x="31" y="217"/>
                  </a:lnTo>
                  <a:lnTo>
                    <a:pt x="28" y="217"/>
                  </a:lnTo>
                  <a:lnTo>
                    <a:pt x="27" y="220"/>
                  </a:lnTo>
                  <a:lnTo>
                    <a:pt x="22" y="220"/>
                  </a:lnTo>
                  <a:lnTo>
                    <a:pt x="19" y="220"/>
                  </a:lnTo>
                  <a:lnTo>
                    <a:pt x="16" y="220"/>
                  </a:lnTo>
                  <a:lnTo>
                    <a:pt x="15" y="220"/>
                  </a:lnTo>
                  <a:lnTo>
                    <a:pt x="9" y="217"/>
                  </a:lnTo>
                  <a:lnTo>
                    <a:pt x="7" y="214"/>
                  </a:lnTo>
                  <a:lnTo>
                    <a:pt x="4" y="212"/>
                  </a:lnTo>
                  <a:lnTo>
                    <a:pt x="3" y="208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6"/>
                  </a:lnTo>
                  <a:lnTo>
                    <a:pt x="0" y="193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2" y="12"/>
                  </a:lnTo>
                  <a:lnTo>
                    <a:pt x="55" y="9"/>
                  </a:lnTo>
                  <a:lnTo>
                    <a:pt x="58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8" name="Group 133"/>
          <p:cNvGrpSpPr>
            <a:grpSpLocks/>
          </p:cNvGrpSpPr>
          <p:nvPr/>
        </p:nvGrpSpPr>
        <p:grpSpPr bwMode="auto">
          <a:xfrm>
            <a:off x="7467600" y="4352925"/>
            <a:ext cx="652463" cy="1676400"/>
            <a:chOff x="4704" y="2880"/>
            <a:chExt cx="411" cy="1056"/>
          </a:xfrm>
        </p:grpSpPr>
        <p:sp>
          <p:nvSpPr>
            <p:cNvPr id="9347" name="Oval 131"/>
            <p:cNvSpPr>
              <a:spLocks noChangeArrowheads="1"/>
            </p:cNvSpPr>
            <p:nvPr/>
          </p:nvSpPr>
          <p:spPr bwMode="auto">
            <a:xfrm>
              <a:off x="4817" y="2880"/>
              <a:ext cx="172" cy="175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9348" name="Freeform 132"/>
            <p:cNvSpPr>
              <a:spLocks/>
            </p:cNvSpPr>
            <p:nvPr/>
          </p:nvSpPr>
          <p:spPr bwMode="auto">
            <a:xfrm>
              <a:off x="4704" y="3079"/>
              <a:ext cx="411" cy="85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95" y="3"/>
                </a:cxn>
                <a:cxn ang="0">
                  <a:pos x="204" y="4"/>
                </a:cxn>
                <a:cxn ang="0">
                  <a:pos x="212" y="9"/>
                </a:cxn>
                <a:cxn ang="0">
                  <a:pos x="224" y="13"/>
                </a:cxn>
                <a:cxn ang="0">
                  <a:pos x="230" y="24"/>
                </a:cxn>
                <a:cxn ang="0">
                  <a:pos x="237" y="34"/>
                </a:cxn>
                <a:cxn ang="0">
                  <a:pos x="237" y="226"/>
                </a:cxn>
                <a:cxn ang="0">
                  <a:pos x="234" y="232"/>
                </a:cxn>
                <a:cxn ang="0">
                  <a:pos x="230" y="239"/>
                </a:cxn>
                <a:cxn ang="0">
                  <a:pos x="221" y="242"/>
                </a:cxn>
                <a:cxn ang="0">
                  <a:pos x="212" y="244"/>
                </a:cxn>
                <a:cxn ang="0">
                  <a:pos x="204" y="242"/>
                </a:cxn>
                <a:cxn ang="0">
                  <a:pos x="200" y="235"/>
                </a:cxn>
                <a:cxn ang="0">
                  <a:pos x="195" y="230"/>
                </a:cxn>
                <a:cxn ang="0">
                  <a:pos x="195" y="84"/>
                </a:cxn>
                <a:cxn ang="0">
                  <a:pos x="182" y="471"/>
                </a:cxn>
                <a:cxn ang="0">
                  <a:pos x="177" y="483"/>
                </a:cxn>
                <a:cxn ang="0">
                  <a:pos x="170" y="491"/>
                </a:cxn>
                <a:cxn ang="0">
                  <a:pos x="161" y="495"/>
                </a:cxn>
                <a:cxn ang="0">
                  <a:pos x="152" y="495"/>
                </a:cxn>
                <a:cxn ang="0">
                  <a:pos x="140" y="492"/>
                </a:cxn>
                <a:cxn ang="0">
                  <a:pos x="132" y="486"/>
                </a:cxn>
                <a:cxn ang="0">
                  <a:pos x="128" y="479"/>
                </a:cxn>
                <a:cxn ang="0">
                  <a:pos x="126" y="470"/>
                </a:cxn>
                <a:cxn ang="0">
                  <a:pos x="111" y="470"/>
                </a:cxn>
                <a:cxn ang="0">
                  <a:pos x="107" y="479"/>
                </a:cxn>
                <a:cxn ang="0">
                  <a:pos x="101" y="491"/>
                </a:cxn>
                <a:cxn ang="0">
                  <a:pos x="89" y="495"/>
                </a:cxn>
                <a:cxn ang="0">
                  <a:pos x="77" y="495"/>
                </a:cxn>
                <a:cxn ang="0">
                  <a:pos x="69" y="491"/>
                </a:cxn>
                <a:cxn ang="0">
                  <a:pos x="60" y="486"/>
                </a:cxn>
                <a:cxn ang="0">
                  <a:pos x="56" y="477"/>
                </a:cxn>
                <a:cxn ang="0">
                  <a:pos x="56" y="84"/>
                </a:cxn>
                <a:cxn ang="0">
                  <a:pos x="42" y="227"/>
                </a:cxn>
                <a:cxn ang="0">
                  <a:pos x="38" y="235"/>
                </a:cxn>
                <a:cxn ang="0">
                  <a:pos x="33" y="239"/>
                </a:cxn>
                <a:cxn ang="0">
                  <a:pos x="26" y="244"/>
                </a:cxn>
                <a:cxn ang="0">
                  <a:pos x="17" y="244"/>
                </a:cxn>
                <a:cxn ang="0">
                  <a:pos x="9" y="239"/>
                </a:cxn>
                <a:cxn ang="0">
                  <a:pos x="5" y="238"/>
                </a:cxn>
                <a:cxn ang="0">
                  <a:pos x="0" y="230"/>
                </a:cxn>
                <a:cxn ang="0">
                  <a:pos x="0" y="39"/>
                </a:cxn>
                <a:cxn ang="0">
                  <a:pos x="5" y="25"/>
                </a:cxn>
                <a:cxn ang="0">
                  <a:pos x="14" y="13"/>
                </a:cxn>
                <a:cxn ang="0">
                  <a:pos x="30" y="7"/>
                </a:cxn>
                <a:cxn ang="0">
                  <a:pos x="44" y="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</p:grpSp>
      <p:sp>
        <p:nvSpPr>
          <p:cNvPr id="9275" name="Freeform 59"/>
          <p:cNvSpPr>
            <a:spLocks/>
          </p:cNvSpPr>
          <p:nvPr/>
        </p:nvSpPr>
        <p:spPr bwMode="auto">
          <a:xfrm>
            <a:off x="4419600" y="4810125"/>
            <a:ext cx="2640013" cy="155575"/>
          </a:xfrm>
          <a:custGeom>
            <a:avLst/>
            <a:gdLst/>
            <a:ahLst/>
            <a:cxnLst>
              <a:cxn ang="0">
                <a:pos x="1662" y="0"/>
              </a:cxn>
              <a:cxn ang="0">
                <a:pos x="1658" y="98"/>
              </a:cxn>
              <a:cxn ang="0">
                <a:pos x="0" y="96"/>
              </a:cxn>
              <a:cxn ang="0">
                <a:pos x="96" y="0"/>
              </a:cxn>
              <a:cxn ang="0">
                <a:pos x="1662" y="0"/>
              </a:cxn>
            </a:cxnLst>
            <a:rect l="0" t="0" r="r" b="b"/>
            <a:pathLst>
              <a:path w="1662" h="98">
                <a:moveTo>
                  <a:pt x="1662" y="0"/>
                </a:moveTo>
                <a:lnTo>
                  <a:pt x="1658" y="98"/>
                </a:lnTo>
                <a:lnTo>
                  <a:pt x="0" y="96"/>
                </a:lnTo>
                <a:lnTo>
                  <a:pt x="96" y="0"/>
                </a:lnTo>
                <a:lnTo>
                  <a:pt x="1662" y="0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9319" name="AutoShape 103"/>
          <p:cNvSpPr>
            <a:spLocks noChangeArrowheads="1"/>
          </p:cNvSpPr>
          <p:nvPr/>
        </p:nvSpPr>
        <p:spPr bwMode="auto">
          <a:xfrm flipV="1">
            <a:off x="1295400" y="1914525"/>
            <a:ext cx="990600" cy="11430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sz="1200"/>
              <a:t>Important Order</a:t>
            </a:r>
          </a:p>
          <a:p>
            <a:pPr eaLnBrk="0" hangingPunct="0"/>
            <a:r>
              <a:rPr lang="fr-CA" sz="1200"/>
              <a:t>ATN: Private Group</a:t>
            </a:r>
            <a:endParaRPr lang="en-US" sz="1200"/>
          </a:p>
        </p:txBody>
      </p:sp>
      <p:sp>
        <p:nvSpPr>
          <p:cNvPr id="9320" name="AutoShape 104"/>
          <p:cNvSpPr>
            <a:spLocks noChangeArrowheads="1"/>
          </p:cNvSpPr>
          <p:nvPr/>
        </p:nvSpPr>
        <p:spPr bwMode="auto">
          <a:xfrm flipV="1">
            <a:off x="2438400" y="2371725"/>
            <a:ext cx="990600" cy="11430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>
              <a:tabLst>
                <a:tab pos="184150" algn="l"/>
              </a:tabLst>
            </a:pPr>
            <a:r>
              <a:rPr lang="fr-CA" sz="1200"/>
              <a:t>Important Order</a:t>
            </a:r>
          </a:p>
          <a:p>
            <a:pPr eaLnBrk="0" hangingPunct="0">
              <a:tabLst>
                <a:tab pos="184150" algn="l"/>
              </a:tabLst>
            </a:pPr>
            <a:r>
              <a:rPr lang="fr-CA" sz="1200"/>
              <a:t>ATN: Private Group</a:t>
            </a:r>
            <a:endParaRPr lang="en-US" sz="1200"/>
          </a:p>
          <a:p>
            <a:pPr eaLnBrk="0" hangingPunct="0">
              <a:tabLst>
                <a:tab pos="184150" algn="l"/>
              </a:tabLst>
            </a:pPr>
            <a:r>
              <a:rPr lang="fr-CA" sz="1200"/>
              <a:t>	</a:t>
            </a:r>
            <a:r>
              <a:rPr lang="fr-CA" sz="1000">
                <a:solidFill>
                  <a:srgbClr val="FF0000"/>
                </a:solidFill>
              </a:rPr>
              <a:t>DFX90687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9321" name="AutoShape 105"/>
          <p:cNvSpPr>
            <a:spLocks noChangeArrowheads="1"/>
          </p:cNvSpPr>
          <p:nvPr/>
        </p:nvSpPr>
        <p:spPr bwMode="auto">
          <a:xfrm flipV="1">
            <a:off x="6553200" y="4733925"/>
            <a:ext cx="990600" cy="11430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>
              <a:tabLst>
                <a:tab pos="184150" algn="l"/>
              </a:tabLst>
            </a:pPr>
            <a:r>
              <a:rPr lang="fr-CA" sz="1200"/>
              <a:t>Important Order</a:t>
            </a:r>
          </a:p>
          <a:p>
            <a:pPr eaLnBrk="0" hangingPunct="0">
              <a:tabLst>
                <a:tab pos="184150" algn="l"/>
              </a:tabLst>
            </a:pPr>
            <a:r>
              <a:rPr lang="fr-CA" sz="1200"/>
              <a:t>ATN: Private Group</a:t>
            </a:r>
            <a:br>
              <a:rPr lang="fr-CA" sz="1200"/>
            </a:br>
            <a:r>
              <a:rPr lang="fr-CA" sz="1200"/>
              <a:t>	</a:t>
            </a:r>
            <a:r>
              <a:rPr lang="fr-CA" sz="1000">
                <a:solidFill>
                  <a:srgbClr val="FF0000"/>
                </a:solidFill>
              </a:rPr>
              <a:t>DFX90687</a:t>
            </a:r>
            <a:endParaRPr lang="en-US" sz="1000">
              <a:solidFill>
                <a:srgbClr val="FF0000"/>
              </a:solidFill>
            </a:endParaRP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 rot="-3799131">
            <a:off x="6034087" y="5275263"/>
            <a:ext cx="885825" cy="1219200"/>
            <a:chOff x="2107" y="2721"/>
            <a:chExt cx="495" cy="681"/>
          </a:xfrm>
        </p:grpSpPr>
        <p:sp>
          <p:nvSpPr>
            <p:cNvPr id="11298" name="Freeform 108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1299" name="Freeform 109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1300" name="Line 110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1301" name="Oval 111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5" name="Group 112"/>
          <p:cNvGrpSpPr>
            <a:grpSpLocks/>
          </p:cNvGrpSpPr>
          <p:nvPr/>
        </p:nvGrpSpPr>
        <p:grpSpPr bwMode="auto">
          <a:xfrm rot="-1763049">
            <a:off x="2514600" y="1838325"/>
            <a:ext cx="976313" cy="1071563"/>
            <a:chOff x="2272" y="2751"/>
            <a:chExt cx="511" cy="561"/>
          </a:xfrm>
        </p:grpSpPr>
        <p:sp>
          <p:nvSpPr>
            <p:cNvPr id="11294" name="Freeform 113"/>
            <p:cNvSpPr>
              <a:spLocks/>
            </p:cNvSpPr>
            <p:nvPr/>
          </p:nvSpPr>
          <p:spPr bwMode="auto">
            <a:xfrm>
              <a:off x="2288" y="2760"/>
              <a:ext cx="464" cy="552"/>
            </a:xfrm>
            <a:custGeom>
              <a:avLst/>
              <a:gdLst>
                <a:gd name="T0" fmla="*/ 14 w 464"/>
                <a:gd name="T1" fmla="*/ 20 h 552"/>
                <a:gd name="T2" fmla="*/ 32 w 464"/>
                <a:gd name="T3" fmla="*/ 0 h 552"/>
                <a:gd name="T4" fmla="*/ 233 w 464"/>
                <a:gd name="T5" fmla="*/ 11 h 552"/>
                <a:gd name="T6" fmla="*/ 317 w 464"/>
                <a:gd name="T7" fmla="*/ 147 h 552"/>
                <a:gd name="T8" fmla="*/ 281 w 464"/>
                <a:gd name="T9" fmla="*/ 234 h 552"/>
                <a:gd name="T10" fmla="*/ 458 w 464"/>
                <a:gd name="T11" fmla="*/ 458 h 552"/>
                <a:gd name="T12" fmla="*/ 464 w 464"/>
                <a:gd name="T13" fmla="*/ 487 h 552"/>
                <a:gd name="T14" fmla="*/ 451 w 464"/>
                <a:gd name="T15" fmla="*/ 552 h 552"/>
                <a:gd name="T16" fmla="*/ 422 w 464"/>
                <a:gd name="T17" fmla="*/ 546 h 552"/>
                <a:gd name="T18" fmla="*/ 368 w 464"/>
                <a:gd name="T19" fmla="*/ 542 h 552"/>
                <a:gd name="T20" fmla="*/ 321 w 464"/>
                <a:gd name="T21" fmla="*/ 514 h 552"/>
                <a:gd name="T22" fmla="*/ 323 w 464"/>
                <a:gd name="T23" fmla="*/ 487 h 552"/>
                <a:gd name="T24" fmla="*/ 342 w 464"/>
                <a:gd name="T25" fmla="*/ 470 h 552"/>
                <a:gd name="T26" fmla="*/ 269 w 464"/>
                <a:gd name="T27" fmla="*/ 452 h 552"/>
                <a:gd name="T28" fmla="*/ 244 w 464"/>
                <a:gd name="T29" fmla="*/ 423 h 552"/>
                <a:gd name="T30" fmla="*/ 248 w 464"/>
                <a:gd name="T31" fmla="*/ 402 h 552"/>
                <a:gd name="T32" fmla="*/ 272 w 464"/>
                <a:gd name="T33" fmla="*/ 389 h 552"/>
                <a:gd name="T34" fmla="*/ 199 w 464"/>
                <a:gd name="T35" fmla="*/ 371 h 552"/>
                <a:gd name="T36" fmla="*/ 184 w 464"/>
                <a:gd name="T37" fmla="*/ 341 h 552"/>
                <a:gd name="T38" fmla="*/ 188 w 464"/>
                <a:gd name="T39" fmla="*/ 316 h 552"/>
                <a:gd name="T40" fmla="*/ 226 w 464"/>
                <a:gd name="T41" fmla="*/ 312 h 552"/>
                <a:gd name="T42" fmla="*/ 190 w 464"/>
                <a:gd name="T43" fmla="*/ 263 h 552"/>
                <a:gd name="T44" fmla="*/ 78 w 464"/>
                <a:gd name="T45" fmla="*/ 241 h 552"/>
                <a:gd name="T46" fmla="*/ 0 w 464"/>
                <a:gd name="T47" fmla="*/ 125 h 552"/>
                <a:gd name="T48" fmla="*/ 14 w 464"/>
                <a:gd name="T49" fmla="*/ 20 h 5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4"/>
                <a:gd name="T76" fmla="*/ 0 h 552"/>
                <a:gd name="T77" fmla="*/ 464 w 464"/>
                <a:gd name="T78" fmla="*/ 552 h 5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4" h="552">
                  <a:moveTo>
                    <a:pt x="14" y="20"/>
                  </a:moveTo>
                  <a:lnTo>
                    <a:pt x="32" y="0"/>
                  </a:lnTo>
                  <a:lnTo>
                    <a:pt x="233" y="11"/>
                  </a:lnTo>
                  <a:lnTo>
                    <a:pt x="317" y="147"/>
                  </a:lnTo>
                  <a:lnTo>
                    <a:pt x="281" y="234"/>
                  </a:lnTo>
                  <a:lnTo>
                    <a:pt x="458" y="458"/>
                  </a:lnTo>
                  <a:lnTo>
                    <a:pt x="464" y="487"/>
                  </a:lnTo>
                  <a:lnTo>
                    <a:pt x="451" y="552"/>
                  </a:lnTo>
                  <a:lnTo>
                    <a:pt x="422" y="546"/>
                  </a:lnTo>
                  <a:lnTo>
                    <a:pt x="368" y="542"/>
                  </a:lnTo>
                  <a:lnTo>
                    <a:pt x="321" y="514"/>
                  </a:lnTo>
                  <a:lnTo>
                    <a:pt x="323" y="487"/>
                  </a:lnTo>
                  <a:lnTo>
                    <a:pt x="342" y="470"/>
                  </a:lnTo>
                  <a:lnTo>
                    <a:pt x="269" y="452"/>
                  </a:lnTo>
                  <a:lnTo>
                    <a:pt x="244" y="423"/>
                  </a:lnTo>
                  <a:lnTo>
                    <a:pt x="248" y="402"/>
                  </a:lnTo>
                  <a:lnTo>
                    <a:pt x="272" y="389"/>
                  </a:lnTo>
                  <a:lnTo>
                    <a:pt x="199" y="371"/>
                  </a:lnTo>
                  <a:lnTo>
                    <a:pt x="184" y="341"/>
                  </a:lnTo>
                  <a:lnTo>
                    <a:pt x="188" y="316"/>
                  </a:lnTo>
                  <a:lnTo>
                    <a:pt x="226" y="312"/>
                  </a:lnTo>
                  <a:lnTo>
                    <a:pt x="190" y="263"/>
                  </a:lnTo>
                  <a:lnTo>
                    <a:pt x="78" y="241"/>
                  </a:lnTo>
                  <a:lnTo>
                    <a:pt x="0" y="125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E07000"/>
            </a:solidFill>
            <a:ln w="6350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1295" name="Freeform 114"/>
            <p:cNvSpPr>
              <a:spLocks/>
            </p:cNvSpPr>
            <p:nvPr/>
          </p:nvSpPr>
          <p:spPr bwMode="auto">
            <a:xfrm rot="661869" flipH="1">
              <a:off x="2272" y="2751"/>
              <a:ext cx="511" cy="495"/>
            </a:xfrm>
            <a:custGeom>
              <a:avLst/>
              <a:gdLst>
                <a:gd name="T0" fmla="*/ 399 w 537"/>
                <a:gd name="T1" fmla="*/ 63 h 495"/>
                <a:gd name="T2" fmla="*/ 315 w 537"/>
                <a:gd name="T3" fmla="*/ 0 h 495"/>
                <a:gd name="T4" fmla="*/ 240 w 537"/>
                <a:gd name="T5" fmla="*/ 3 h 495"/>
                <a:gd name="T6" fmla="*/ 156 w 537"/>
                <a:gd name="T7" fmla="*/ 117 h 495"/>
                <a:gd name="T8" fmla="*/ 169 w 537"/>
                <a:gd name="T9" fmla="*/ 210 h 495"/>
                <a:gd name="T10" fmla="*/ 0 w 537"/>
                <a:gd name="T11" fmla="*/ 423 h 495"/>
                <a:gd name="T12" fmla="*/ 0 w 537"/>
                <a:gd name="T13" fmla="*/ 489 h 495"/>
                <a:gd name="T14" fmla="*/ 24 w 537"/>
                <a:gd name="T15" fmla="*/ 489 h 495"/>
                <a:gd name="T16" fmla="*/ 63 w 537"/>
                <a:gd name="T17" fmla="*/ 495 h 495"/>
                <a:gd name="T18" fmla="*/ 100 w 537"/>
                <a:gd name="T19" fmla="*/ 477 h 495"/>
                <a:gd name="T20" fmla="*/ 103 w 537"/>
                <a:gd name="T21" fmla="*/ 450 h 495"/>
                <a:gd name="T22" fmla="*/ 91 w 537"/>
                <a:gd name="T23" fmla="*/ 429 h 495"/>
                <a:gd name="T24" fmla="*/ 147 w 537"/>
                <a:gd name="T25" fmla="*/ 426 h 495"/>
                <a:gd name="T26" fmla="*/ 169 w 537"/>
                <a:gd name="T27" fmla="*/ 402 h 495"/>
                <a:gd name="T28" fmla="*/ 159 w 537"/>
                <a:gd name="T29" fmla="*/ 384 h 495"/>
                <a:gd name="T30" fmla="*/ 153 w 537"/>
                <a:gd name="T31" fmla="*/ 363 h 495"/>
                <a:gd name="T32" fmla="*/ 209 w 537"/>
                <a:gd name="T33" fmla="*/ 360 h 495"/>
                <a:gd name="T34" fmla="*/ 225 w 537"/>
                <a:gd name="T35" fmla="*/ 333 h 495"/>
                <a:gd name="T36" fmla="*/ 201 w 537"/>
                <a:gd name="T37" fmla="*/ 300 h 495"/>
                <a:gd name="T38" fmla="*/ 232 w 537"/>
                <a:gd name="T39" fmla="*/ 255 h 495"/>
                <a:gd name="T40" fmla="*/ 315 w 537"/>
                <a:gd name="T41" fmla="*/ 255 h 495"/>
                <a:gd name="T42" fmla="*/ 390 w 537"/>
                <a:gd name="T43" fmla="*/ 156 h 495"/>
                <a:gd name="T44" fmla="*/ 399 w 537"/>
                <a:gd name="T45" fmla="*/ 63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495"/>
                <a:gd name="T71" fmla="*/ 537 w 537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495">
                  <a:moveTo>
                    <a:pt x="537" y="63"/>
                  </a:moveTo>
                  <a:lnTo>
                    <a:pt x="426" y="0"/>
                  </a:lnTo>
                  <a:lnTo>
                    <a:pt x="324" y="3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7" y="63"/>
                  </a:lnTo>
                  <a:close/>
                </a:path>
              </a:pathLst>
            </a:custGeom>
            <a:gradFill rotWithShape="0">
              <a:gsLst>
                <a:gs pos="0">
                  <a:srgbClr val="D9BF40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115"/>
            <p:cNvSpPr>
              <a:spLocks noChangeShapeType="1"/>
            </p:cNvSpPr>
            <p:nvPr/>
          </p:nvSpPr>
          <p:spPr bwMode="auto">
            <a:xfrm rot="661869" flipH="1" flipV="1">
              <a:off x="2528" y="3011"/>
              <a:ext cx="231" cy="225"/>
            </a:xfrm>
            <a:prstGeom prst="line">
              <a:avLst/>
            </a:prstGeom>
            <a:noFill/>
            <a:ln w="1270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1297" name="Oval 116"/>
            <p:cNvSpPr>
              <a:spLocks noChangeArrowheads="1"/>
            </p:cNvSpPr>
            <p:nvPr/>
          </p:nvSpPr>
          <p:spPr bwMode="auto">
            <a:xfrm rot="661869" flipH="1">
              <a:off x="2377" y="2776"/>
              <a:ext cx="87" cy="51"/>
            </a:xfrm>
            <a:prstGeom prst="ellipse">
              <a:avLst/>
            </a:prstGeom>
            <a:solidFill>
              <a:srgbClr val="E07000"/>
            </a:solidFill>
            <a:ln w="635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261938" y="1076325"/>
            <a:ext cx="2328862" cy="685800"/>
            <a:chOff x="165" y="816"/>
            <a:chExt cx="1467" cy="432"/>
          </a:xfrm>
        </p:grpSpPr>
        <p:sp>
          <p:nvSpPr>
            <p:cNvPr id="11292" name="Text Box 118"/>
            <p:cNvSpPr txBox="1">
              <a:spLocks noChangeArrowheads="1"/>
            </p:cNvSpPr>
            <p:nvPr/>
          </p:nvSpPr>
          <p:spPr bwMode="auto">
            <a:xfrm>
              <a:off x="384" y="864"/>
              <a:ext cx="1248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Alice writes a message to Bob</a:t>
              </a:r>
              <a:endParaRPr lang="en-US" sz="2000"/>
            </a:p>
          </p:txBody>
        </p:sp>
        <p:sp>
          <p:nvSpPr>
            <p:cNvPr id="9335" name="Oval 119"/>
            <p:cNvSpPr>
              <a:spLocks noChangeArrowheads="1"/>
            </p:cNvSpPr>
            <p:nvPr/>
          </p:nvSpPr>
          <p:spPr bwMode="auto">
            <a:xfrm>
              <a:off x="165" y="816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2971800" y="1076325"/>
            <a:ext cx="4419600" cy="685800"/>
            <a:chOff x="1872" y="816"/>
            <a:chExt cx="2784" cy="432"/>
          </a:xfrm>
        </p:grpSpPr>
        <p:sp>
          <p:nvSpPr>
            <p:cNvPr id="11290" name="Text Box 121"/>
            <p:cNvSpPr txBox="1">
              <a:spLocks noChangeArrowheads="1"/>
            </p:cNvSpPr>
            <p:nvPr/>
          </p:nvSpPr>
          <p:spPr bwMode="auto">
            <a:xfrm>
              <a:off x="2061" y="864"/>
              <a:ext cx="2595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Message is signed with Alice’s </a:t>
              </a:r>
              <a:r>
                <a:rPr lang="fr-CA" sz="2000">
                  <a:solidFill>
                    <a:srgbClr val="FF9933"/>
                  </a:solidFill>
                </a:rPr>
                <a:t>Private Key</a:t>
              </a:r>
              <a:r>
                <a:rPr lang="fr-CA" sz="2000"/>
                <a:t>, then sent over Network </a:t>
              </a:r>
              <a:endParaRPr lang="en-US" sz="2000"/>
            </a:p>
          </p:txBody>
        </p:sp>
        <p:sp>
          <p:nvSpPr>
            <p:cNvPr id="9338" name="Oval 122"/>
            <p:cNvSpPr>
              <a:spLocks noChangeArrowheads="1"/>
            </p:cNvSpPr>
            <p:nvPr/>
          </p:nvSpPr>
          <p:spPr bwMode="auto">
            <a:xfrm>
              <a:off x="1872" y="816"/>
              <a:ext cx="25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8" name="Group 126"/>
          <p:cNvGrpSpPr>
            <a:grpSpLocks/>
          </p:cNvGrpSpPr>
          <p:nvPr/>
        </p:nvGrpSpPr>
        <p:grpSpPr bwMode="auto">
          <a:xfrm>
            <a:off x="5562600" y="3286125"/>
            <a:ext cx="3200400" cy="990600"/>
            <a:chOff x="3504" y="2208"/>
            <a:chExt cx="2016" cy="624"/>
          </a:xfrm>
        </p:grpSpPr>
        <p:sp>
          <p:nvSpPr>
            <p:cNvPr id="11288" name="Text Box 124"/>
            <p:cNvSpPr txBox="1">
              <a:spLocks noChangeArrowheads="1"/>
            </p:cNvSpPr>
            <p:nvPr/>
          </p:nvSpPr>
          <p:spPr bwMode="auto">
            <a:xfrm>
              <a:off x="3696" y="2256"/>
              <a:ext cx="1824" cy="576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 Bob validates Alice’s message with Alice’s </a:t>
              </a:r>
              <a:r>
                <a:rPr lang="fr-CA" sz="2000">
                  <a:solidFill>
                    <a:schemeClr val="bg1"/>
                  </a:solidFill>
                </a:rPr>
                <a:t>Public Key</a:t>
              </a:r>
              <a:r>
                <a:rPr lang="fr-CA" sz="2000"/>
                <a:t>.</a:t>
              </a:r>
              <a:endParaRPr lang="en-US" sz="2000">
                <a:solidFill>
                  <a:srgbClr val="FF9933"/>
                </a:solidFill>
              </a:endParaRPr>
            </a:p>
          </p:txBody>
        </p:sp>
        <p:sp>
          <p:nvSpPr>
            <p:cNvPr id="9341" name="Oval 125"/>
            <p:cNvSpPr>
              <a:spLocks noChangeArrowheads="1"/>
            </p:cNvSpPr>
            <p:nvPr/>
          </p:nvSpPr>
          <p:spPr bwMode="auto">
            <a:xfrm>
              <a:off x="3504" y="2208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3" grpId="0" animBg="1"/>
      <p:bldP spid="9319" grpId="0" animBg="1" autoUpdateAnimBg="0"/>
      <p:bldP spid="9320" grpId="0" animBg="1" autoUpdateAnimBg="0"/>
      <p:bldP spid="932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Asymmetric - Data Encryption for Confidentiality </a:t>
            </a:r>
          </a:p>
        </p:txBody>
      </p:sp>
      <p:sp>
        <p:nvSpPr>
          <p:cNvPr id="10243" name="Content Placeholder 41"/>
          <p:cNvSpPr>
            <a:spLocks noGrp="1"/>
          </p:cNvSpPr>
          <p:nvPr>
            <p:ph idx="1"/>
          </p:nvPr>
        </p:nvSpPr>
        <p:spPr bwMode="auto">
          <a:xfrm>
            <a:off x="533400" y="1000125"/>
            <a:ext cx="8153400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24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7112D4-7D07-45A1-A2C6-752B9F7EEB3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5" name="Rectangle 137"/>
          <p:cNvSpPr>
            <a:spLocks noChangeArrowheads="1"/>
          </p:cNvSpPr>
          <p:nvPr/>
        </p:nvSpPr>
        <p:spPr bwMode="auto">
          <a:xfrm>
            <a:off x="457200" y="1000125"/>
            <a:ext cx="8153400" cy="51054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pic>
        <p:nvPicPr>
          <p:cNvPr id="10246" name="Picture 121" descr="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066925"/>
            <a:ext cx="1125538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4419600" y="2676525"/>
            <a:ext cx="152400" cy="22860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CC"/>
              </a:gs>
              <a:gs pos="100000">
                <a:srgbClr val="FFC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</a:pPr>
            <a:endParaRPr lang="en-US"/>
          </a:p>
        </p:txBody>
      </p:sp>
      <p:sp>
        <p:nvSpPr>
          <p:cNvPr id="10248" name="Freeform 4"/>
          <p:cNvSpPr>
            <a:spLocks/>
          </p:cNvSpPr>
          <p:nvPr/>
        </p:nvSpPr>
        <p:spPr bwMode="auto">
          <a:xfrm>
            <a:off x="2209800" y="2676525"/>
            <a:ext cx="2357438" cy="152400"/>
          </a:xfrm>
          <a:custGeom>
            <a:avLst/>
            <a:gdLst>
              <a:gd name="T0" fmla="*/ 0 w 1485"/>
              <a:gd name="T1" fmla="*/ 2147483647 h 96"/>
              <a:gd name="T2" fmla="*/ 0 w 1485"/>
              <a:gd name="T3" fmla="*/ 0 h 96"/>
              <a:gd name="T4" fmla="*/ 2147483647 w 1485"/>
              <a:gd name="T5" fmla="*/ 0 h 96"/>
              <a:gd name="T6" fmla="*/ 2147483647 w 1485"/>
              <a:gd name="T7" fmla="*/ 2147483647 h 96"/>
              <a:gd name="T8" fmla="*/ 0 w 1485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5"/>
              <a:gd name="T16" fmla="*/ 0 h 96"/>
              <a:gd name="T17" fmla="*/ 1485 w 1485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5" h="96">
                <a:moveTo>
                  <a:pt x="0" y="96"/>
                </a:moveTo>
                <a:lnTo>
                  <a:pt x="0" y="0"/>
                </a:lnTo>
                <a:lnTo>
                  <a:pt x="1485" y="0"/>
                </a:lnTo>
                <a:lnTo>
                  <a:pt x="1390" y="96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FFCCFF"/>
              </a:gs>
              <a:gs pos="50000">
                <a:srgbClr val="FFFFCC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Freeform 5"/>
          <p:cNvSpPr>
            <a:spLocks/>
          </p:cNvSpPr>
          <p:nvPr/>
        </p:nvSpPr>
        <p:spPr bwMode="auto">
          <a:xfrm>
            <a:off x="4419600" y="4810125"/>
            <a:ext cx="2647950" cy="155575"/>
          </a:xfrm>
          <a:custGeom>
            <a:avLst/>
            <a:gdLst>
              <a:gd name="T0" fmla="*/ 2147483647 w 1668"/>
              <a:gd name="T1" fmla="*/ 2147483647 h 98"/>
              <a:gd name="T2" fmla="*/ 2147483647 w 1668"/>
              <a:gd name="T3" fmla="*/ 2147483647 h 98"/>
              <a:gd name="T4" fmla="*/ 0 w 1668"/>
              <a:gd name="T5" fmla="*/ 2147483647 h 98"/>
              <a:gd name="T6" fmla="*/ 2147483647 w 1668"/>
              <a:gd name="T7" fmla="*/ 0 h 98"/>
              <a:gd name="T8" fmla="*/ 2147483647 w 166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8"/>
              <a:gd name="T16" fmla="*/ 0 h 98"/>
              <a:gd name="T17" fmla="*/ 1668 w 166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8" h="98">
                <a:moveTo>
                  <a:pt x="1668" y="11"/>
                </a:moveTo>
                <a:lnTo>
                  <a:pt x="1658" y="98"/>
                </a:lnTo>
                <a:lnTo>
                  <a:pt x="0" y="96"/>
                </a:lnTo>
                <a:lnTo>
                  <a:pt x="96" y="0"/>
                </a:lnTo>
                <a:lnTo>
                  <a:pt x="1668" y="11"/>
                </a:lnTo>
                <a:close/>
              </a:path>
            </a:pathLst>
          </a:custGeom>
          <a:gradFill rotWithShape="0">
            <a:gsLst>
              <a:gs pos="0">
                <a:srgbClr val="FFCCFF"/>
              </a:gs>
              <a:gs pos="50000">
                <a:srgbClr val="FFFFCC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9" name="Rectangle 97"/>
          <p:cNvSpPr>
            <a:spLocks noChangeArrowheads="1"/>
          </p:cNvSpPr>
          <p:nvPr/>
        </p:nvSpPr>
        <p:spPr bwMode="auto">
          <a:xfrm>
            <a:off x="4419600" y="2676525"/>
            <a:ext cx="152400" cy="2286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8290" name="Freeform 98"/>
          <p:cNvSpPr>
            <a:spLocks/>
          </p:cNvSpPr>
          <p:nvPr/>
        </p:nvSpPr>
        <p:spPr bwMode="auto">
          <a:xfrm>
            <a:off x="2209800" y="2676525"/>
            <a:ext cx="2357438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1485" y="0"/>
              </a:cxn>
              <a:cxn ang="0">
                <a:pos x="1390" y="96"/>
              </a:cxn>
              <a:cxn ang="0">
                <a:pos x="0" y="96"/>
              </a:cxn>
            </a:cxnLst>
            <a:rect l="0" t="0" r="r" b="b"/>
            <a:pathLst>
              <a:path w="1485" h="96">
                <a:moveTo>
                  <a:pt x="0" y="96"/>
                </a:moveTo>
                <a:lnTo>
                  <a:pt x="0" y="0"/>
                </a:lnTo>
                <a:lnTo>
                  <a:pt x="1485" y="0"/>
                </a:lnTo>
                <a:lnTo>
                  <a:pt x="1390" y="96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8291" name="Freeform 99"/>
          <p:cNvSpPr>
            <a:spLocks/>
          </p:cNvSpPr>
          <p:nvPr/>
        </p:nvSpPr>
        <p:spPr bwMode="auto">
          <a:xfrm>
            <a:off x="4419600" y="4810125"/>
            <a:ext cx="2640013" cy="155575"/>
          </a:xfrm>
          <a:custGeom>
            <a:avLst/>
            <a:gdLst/>
            <a:ahLst/>
            <a:cxnLst>
              <a:cxn ang="0">
                <a:pos x="1662" y="0"/>
              </a:cxn>
              <a:cxn ang="0">
                <a:pos x="1658" y="98"/>
              </a:cxn>
              <a:cxn ang="0">
                <a:pos x="0" y="96"/>
              </a:cxn>
              <a:cxn ang="0">
                <a:pos x="96" y="0"/>
              </a:cxn>
              <a:cxn ang="0">
                <a:pos x="1662" y="0"/>
              </a:cxn>
            </a:cxnLst>
            <a:rect l="0" t="0" r="r" b="b"/>
            <a:pathLst>
              <a:path w="1662" h="98">
                <a:moveTo>
                  <a:pt x="1662" y="0"/>
                </a:moveTo>
                <a:lnTo>
                  <a:pt x="1658" y="98"/>
                </a:lnTo>
                <a:lnTo>
                  <a:pt x="0" y="96"/>
                </a:lnTo>
                <a:lnTo>
                  <a:pt x="96" y="0"/>
                </a:lnTo>
                <a:lnTo>
                  <a:pt x="1662" y="0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663399"/>
              </a:buClr>
              <a:buSzPct val="65000"/>
              <a:buFont typeface="Wingdings" pitchFamily="2" charset="2"/>
              <a:buNone/>
              <a:defRPr/>
            </a:pPr>
            <a:endParaRPr lang="en-US"/>
          </a:p>
        </p:txBody>
      </p:sp>
      <p:grpSp>
        <p:nvGrpSpPr>
          <p:cNvPr id="10253" name="Group 141"/>
          <p:cNvGrpSpPr>
            <a:grpSpLocks/>
          </p:cNvGrpSpPr>
          <p:nvPr/>
        </p:nvGrpSpPr>
        <p:grpSpPr bwMode="auto">
          <a:xfrm>
            <a:off x="533400" y="1838325"/>
            <a:ext cx="717550" cy="1600200"/>
            <a:chOff x="2326" y="3101"/>
            <a:chExt cx="281" cy="626"/>
          </a:xfrm>
        </p:grpSpPr>
        <p:sp>
          <p:nvSpPr>
            <p:cNvPr id="10280" name="Oval 142"/>
            <p:cNvSpPr>
              <a:spLocks noChangeArrowheads="1"/>
            </p:cNvSpPr>
            <p:nvPr/>
          </p:nvSpPr>
          <p:spPr bwMode="auto">
            <a:xfrm>
              <a:off x="2418" y="3101"/>
              <a:ext cx="95" cy="101"/>
            </a:xfrm>
            <a:prstGeom prst="ellipse">
              <a:avLst/>
            </a:pr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0281" name="Freeform 143"/>
            <p:cNvSpPr>
              <a:spLocks/>
            </p:cNvSpPr>
            <p:nvPr/>
          </p:nvSpPr>
          <p:spPr bwMode="auto">
            <a:xfrm>
              <a:off x="2326" y="3223"/>
              <a:ext cx="281" cy="504"/>
            </a:xfrm>
            <a:custGeom>
              <a:avLst/>
              <a:gdLst>
                <a:gd name="T0" fmla="*/ 208 w 281"/>
                <a:gd name="T1" fmla="*/ 0 h 504"/>
                <a:gd name="T2" fmla="*/ 217 w 281"/>
                <a:gd name="T3" fmla="*/ 3 h 504"/>
                <a:gd name="T4" fmla="*/ 228 w 281"/>
                <a:gd name="T5" fmla="*/ 9 h 504"/>
                <a:gd name="T6" fmla="*/ 232 w 281"/>
                <a:gd name="T7" fmla="*/ 16 h 504"/>
                <a:gd name="T8" fmla="*/ 237 w 281"/>
                <a:gd name="T9" fmla="*/ 24 h 504"/>
                <a:gd name="T10" fmla="*/ 241 w 281"/>
                <a:gd name="T11" fmla="*/ 35 h 504"/>
                <a:gd name="T12" fmla="*/ 280 w 281"/>
                <a:gd name="T13" fmla="*/ 189 h 504"/>
                <a:gd name="T14" fmla="*/ 280 w 281"/>
                <a:gd name="T15" fmla="*/ 201 h 504"/>
                <a:gd name="T16" fmla="*/ 276 w 281"/>
                <a:gd name="T17" fmla="*/ 208 h 504"/>
                <a:gd name="T18" fmla="*/ 268 w 281"/>
                <a:gd name="T19" fmla="*/ 214 h 504"/>
                <a:gd name="T20" fmla="*/ 258 w 281"/>
                <a:gd name="T21" fmla="*/ 214 h 504"/>
                <a:gd name="T22" fmla="*/ 252 w 281"/>
                <a:gd name="T23" fmla="*/ 212 h 504"/>
                <a:gd name="T24" fmla="*/ 244 w 281"/>
                <a:gd name="T25" fmla="*/ 208 h 504"/>
                <a:gd name="T26" fmla="*/ 240 w 281"/>
                <a:gd name="T27" fmla="*/ 201 h 504"/>
                <a:gd name="T28" fmla="*/ 253 w 281"/>
                <a:gd name="T29" fmla="*/ 310 h 504"/>
                <a:gd name="T30" fmla="*/ 202 w 281"/>
                <a:gd name="T31" fmla="*/ 484 h 504"/>
                <a:gd name="T32" fmla="*/ 198 w 281"/>
                <a:gd name="T33" fmla="*/ 494 h 504"/>
                <a:gd name="T34" fmla="*/ 190 w 281"/>
                <a:gd name="T35" fmla="*/ 499 h 504"/>
                <a:gd name="T36" fmla="*/ 184 w 281"/>
                <a:gd name="T37" fmla="*/ 503 h 504"/>
                <a:gd name="T38" fmla="*/ 174 w 281"/>
                <a:gd name="T39" fmla="*/ 503 h 504"/>
                <a:gd name="T40" fmla="*/ 166 w 281"/>
                <a:gd name="T41" fmla="*/ 500 h 504"/>
                <a:gd name="T42" fmla="*/ 159 w 281"/>
                <a:gd name="T43" fmla="*/ 494 h 504"/>
                <a:gd name="T44" fmla="*/ 154 w 281"/>
                <a:gd name="T45" fmla="*/ 487 h 504"/>
                <a:gd name="T46" fmla="*/ 153 w 281"/>
                <a:gd name="T47" fmla="*/ 479 h 504"/>
                <a:gd name="T48" fmla="*/ 127 w 281"/>
                <a:gd name="T49" fmla="*/ 479 h 504"/>
                <a:gd name="T50" fmla="*/ 126 w 281"/>
                <a:gd name="T51" fmla="*/ 487 h 504"/>
                <a:gd name="T52" fmla="*/ 121 w 281"/>
                <a:gd name="T53" fmla="*/ 496 h 504"/>
                <a:gd name="T54" fmla="*/ 114 w 281"/>
                <a:gd name="T55" fmla="*/ 500 h 504"/>
                <a:gd name="T56" fmla="*/ 106 w 281"/>
                <a:gd name="T57" fmla="*/ 503 h 504"/>
                <a:gd name="T58" fmla="*/ 96 w 281"/>
                <a:gd name="T59" fmla="*/ 503 h 504"/>
                <a:gd name="T60" fmla="*/ 90 w 281"/>
                <a:gd name="T61" fmla="*/ 499 h 504"/>
                <a:gd name="T62" fmla="*/ 82 w 281"/>
                <a:gd name="T63" fmla="*/ 494 h 504"/>
                <a:gd name="T64" fmla="*/ 78 w 281"/>
                <a:gd name="T65" fmla="*/ 484 h 504"/>
                <a:gd name="T66" fmla="*/ 78 w 281"/>
                <a:gd name="T67" fmla="*/ 313 h 504"/>
                <a:gd name="T68" fmla="*/ 78 w 281"/>
                <a:gd name="T69" fmla="*/ 71 h 504"/>
                <a:gd name="T70" fmla="*/ 39 w 281"/>
                <a:gd name="T71" fmla="*/ 209 h 504"/>
                <a:gd name="T72" fmla="*/ 31 w 281"/>
                <a:gd name="T73" fmla="*/ 217 h 504"/>
                <a:gd name="T74" fmla="*/ 22 w 281"/>
                <a:gd name="T75" fmla="*/ 220 h 504"/>
                <a:gd name="T76" fmla="*/ 15 w 281"/>
                <a:gd name="T77" fmla="*/ 220 h 504"/>
                <a:gd name="T78" fmla="*/ 4 w 281"/>
                <a:gd name="T79" fmla="*/ 212 h 504"/>
                <a:gd name="T80" fmla="*/ 0 w 281"/>
                <a:gd name="T81" fmla="*/ 202 h 504"/>
                <a:gd name="T82" fmla="*/ 0 w 281"/>
                <a:gd name="T83" fmla="*/ 196 h 504"/>
                <a:gd name="T84" fmla="*/ 40 w 281"/>
                <a:gd name="T85" fmla="*/ 38 h 504"/>
                <a:gd name="T86" fmla="*/ 43 w 281"/>
                <a:gd name="T87" fmla="*/ 28 h 504"/>
                <a:gd name="T88" fmla="*/ 46 w 281"/>
                <a:gd name="T89" fmla="*/ 19 h 504"/>
                <a:gd name="T90" fmla="*/ 52 w 281"/>
                <a:gd name="T91" fmla="*/ 12 h 504"/>
                <a:gd name="T92" fmla="*/ 60 w 281"/>
                <a:gd name="T93" fmla="*/ 4 h 504"/>
                <a:gd name="T94" fmla="*/ 72 w 281"/>
                <a:gd name="T95" fmla="*/ 0 h 5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1" h="504">
                  <a:moveTo>
                    <a:pt x="78" y="0"/>
                  </a:moveTo>
                  <a:lnTo>
                    <a:pt x="205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14" y="3"/>
                  </a:lnTo>
                  <a:lnTo>
                    <a:pt x="217" y="3"/>
                  </a:lnTo>
                  <a:lnTo>
                    <a:pt x="220" y="4"/>
                  </a:lnTo>
                  <a:lnTo>
                    <a:pt x="222" y="7"/>
                  </a:lnTo>
                  <a:lnTo>
                    <a:pt x="228" y="9"/>
                  </a:lnTo>
                  <a:lnTo>
                    <a:pt x="229" y="12"/>
                  </a:lnTo>
                  <a:lnTo>
                    <a:pt x="229" y="15"/>
                  </a:lnTo>
                  <a:lnTo>
                    <a:pt x="232" y="16"/>
                  </a:lnTo>
                  <a:lnTo>
                    <a:pt x="234" y="19"/>
                  </a:lnTo>
                  <a:lnTo>
                    <a:pt x="237" y="22"/>
                  </a:lnTo>
                  <a:lnTo>
                    <a:pt x="237" y="24"/>
                  </a:lnTo>
                  <a:lnTo>
                    <a:pt x="240" y="27"/>
                  </a:lnTo>
                  <a:lnTo>
                    <a:pt x="240" y="31"/>
                  </a:lnTo>
                  <a:lnTo>
                    <a:pt x="241" y="35"/>
                  </a:lnTo>
                  <a:lnTo>
                    <a:pt x="241" y="38"/>
                  </a:lnTo>
                  <a:lnTo>
                    <a:pt x="241" y="43"/>
                  </a:lnTo>
                  <a:lnTo>
                    <a:pt x="280" y="189"/>
                  </a:lnTo>
                  <a:lnTo>
                    <a:pt x="280" y="193"/>
                  </a:lnTo>
                  <a:lnTo>
                    <a:pt x="280" y="196"/>
                  </a:lnTo>
                  <a:lnTo>
                    <a:pt x="280" y="201"/>
                  </a:lnTo>
                  <a:lnTo>
                    <a:pt x="280" y="202"/>
                  </a:lnTo>
                  <a:lnTo>
                    <a:pt x="277" y="205"/>
                  </a:lnTo>
                  <a:lnTo>
                    <a:pt x="276" y="208"/>
                  </a:lnTo>
                  <a:lnTo>
                    <a:pt x="273" y="209"/>
                  </a:lnTo>
                  <a:lnTo>
                    <a:pt x="271" y="212"/>
                  </a:lnTo>
                  <a:lnTo>
                    <a:pt x="268" y="214"/>
                  </a:lnTo>
                  <a:lnTo>
                    <a:pt x="265" y="214"/>
                  </a:lnTo>
                  <a:lnTo>
                    <a:pt x="261" y="214"/>
                  </a:lnTo>
                  <a:lnTo>
                    <a:pt x="258" y="214"/>
                  </a:lnTo>
                  <a:lnTo>
                    <a:pt x="256" y="214"/>
                  </a:lnTo>
                  <a:lnTo>
                    <a:pt x="253" y="214"/>
                  </a:lnTo>
                  <a:lnTo>
                    <a:pt x="252" y="212"/>
                  </a:lnTo>
                  <a:lnTo>
                    <a:pt x="249" y="212"/>
                  </a:lnTo>
                  <a:lnTo>
                    <a:pt x="246" y="209"/>
                  </a:lnTo>
                  <a:lnTo>
                    <a:pt x="244" y="208"/>
                  </a:lnTo>
                  <a:lnTo>
                    <a:pt x="241" y="205"/>
                  </a:lnTo>
                  <a:lnTo>
                    <a:pt x="241" y="202"/>
                  </a:lnTo>
                  <a:lnTo>
                    <a:pt x="240" y="201"/>
                  </a:lnTo>
                  <a:lnTo>
                    <a:pt x="202" y="71"/>
                  </a:lnTo>
                  <a:lnTo>
                    <a:pt x="190" y="71"/>
                  </a:lnTo>
                  <a:lnTo>
                    <a:pt x="253" y="310"/>
                  </a:lnTo>
                  <a:lnTo>
                    <a:pt x="202" y="310"/>
                  </a:lnTo>
                  <a:lnTo>
                    <a:pt x="202" y="479"/>
                  </a:lnTo>
                  <a:lnTo>
                    <a:pt x="202" y="484"/>
                  </a:lnTo>
                  <a:lnTo>
                    <a:pt x="202" y="487"/>
                  </a:lnTo>
                  <a:lnTo>
                    <a:pt x="201" y="488"/>
                  </a:lnTo>
                  <a:lnTo>
                    <a:pt x="198" y="494"/>
                  </a:lnTo>
                  <a:lnTo>
                    <a:pt x="196" y="496"/>
                  </a:lnTo>
                  <a:lnTo>
                    <a:pt x="196" y="499"/>
                  </a:lnTo>
                  <a:lnTo>
                    <a:pt x="190" y="499"/>
                  </a:lnTo>
                  <a:lnTo>
                    <a:pt x="189" y="500"/>
                  </a:lnTo>
                  <a:lnTo>
                    <a:pt x="186" y="503"/>
                  </a:lnTo>
                  <a:lnTo>
                    <a:pt x="184" y="503"/>
                  </a:lnTo>
                  <a:lnTo>
                    <a:pt x="181" y="503"/>
                  </a:lnTo>
                  <a:lnTo>
                    <a:pt x="178" y="503"/>
                  </a:lnTo>
                  <a:lnTo>
                    <a:pt x="174" y="503"/>
                  </a:lnTo>
                  <a:lnTo>
                    <a:pt x="171" y="503"/>
                  </a:lnTo>
                  <a:lnTo>
                    <a:pt x="169" y="500"/>
                  </a:lnTo>
                  <a:lnTo>
                    <a:pt x="166" y="500"/>
                  </a:lnTo>
                  <a:lnTo>
                    <a:pt x="165" y="499"/>
                  </a:lnTo>
                  <a:lnTo>
                    <a:pt x="162" y="496"/>
                  </a:lnTo>
                  <a:lnTo>
                    <a:pt x="159" y="494"/>
                  </a:lnTo>
                  <a:lnTo>
                    <a:pt x="157" y="494"/>
                  </a:lnTo>
                  <a:lnTo>
                    <a:pt x="157" y="488"/>
                  </a:lnTo>
                  <a:lnTo>
                    <a:pt x="154" y="487"/>
                  </a:lnTo>
                  <a:lnTo>
                    <a:pt x="154" y="484"/>
                  </a:lnTo>
                  <a:lnTo>
                    <a:pt x="153" y="481"/>
                  </a:lnTo>
                  <a:lnTo>
                    <a:pt x="153" y="479"/>
                  </a:lnTo>
                  <a:lnTo>
                    <a:pt x="153" y="313"/>
                  </a:lnTo>
                  <a:lnTo>
                    <a:pt x="127" y="313"/>
                  </a:lnTo>
                  <a:lnTo>
                    <a:pt x="127" y="479"/>
                  </a:lnTo>
                  <a:lnTo>
                    <a:pt x="127" y="481"/>
                  </a:lnTo>
                  <a:lnTo>
                    <a:pt x="127" y="484"/>
                  </a:lnTo>
                  <a:lnTo>
                    <a:pt x="126" y="487"/>
                  </a:lnTo>
                  <a:lnTo>
                    <a:pt x="126" y="488"/>
                  </a:lnTo>
                  <a:lnTo>
                    <a:pt x="123" y="494"/>
                  </a:lnTo>
                  <a:lnTo>
                    <a:pt x="121" y="496"/>
                  </a:lnTo>
                  <a:lnTo>
                    <a:pt x="118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1" y="503"/>
                  </a:lnTo>
                  <a:lnTo>
                    <a:pt x="109" y="503"/>
                  </a:lnTo>
                  <a:lnTo>
                    <a:pt x="106" y="503"/>
                  </a:lnTo>
                  <a:lnTo>
                    <a:pt x="102" y="503"/>
                  </a:lnTo>
                  <a:lnTo>
                    <a:pt x="99" y="503"/>
                  </a:lnTo>
                  <a:lnTo>
                    <a:pt x="96" y="503"/>
                  </a:lnTo>
                  <a:lnTo>
                    <a:pt x="94" y="500"/>
                  </a:lnTo>
                  <a:lnTo>
                    <a:pt x="91" y="500"/>
                  </a:lnTo>
                  <a:lnTo>
                    <a:pt x="90" y="499"/>
                  </a:lnTo>
                  <a:lnTo>
                    <a:pt x="87" y="499"/>
                  </a:lnTo>
                  <a:lnTo>
                    <a:pt x="84" y="496"/>
                  </a:lnTo>
                  <a:lnTo>
                    <a:pt x="82" y="494"/>
                  </a:lnTo>
                  <a:lnTo>
                    <a:pt x="79" y="491"/>
                  </a:lnTo>
                  <a:lnTo>
                    <a:pt x="79" y="488"/>
                  </a:lnTo>
                  <a:lnTo>
                    <a:pt x="78" y="484"/>
                  </a:lnTo>
                  <a:lnTo>
                    <a:pt x="78" y="481"/>
                  </a:lnTo>
                  <a:lnTo>
                    <a:pt x="78" y="479"/>
                  </a:lnTo>
                  <a:lnTo>
                    <a:pt x="78" y="313"/>
                  </a:lnTo>
                  <a:lnTo>
                    <a:pt x="28" y="313"/>
                  </a:lnTo>
                  <a:lnTo>
                    <a:pt x="90" y="71"/>
                  </a:lnTo>
                  <a:lnTo>
                    <a:pt x="78" y="71"/>
                  </a:lnTo>
                  <a:lnTo>
                    <a:pt x="40" y="202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36" y="212"/>
                  </a:lnTo>
                  <a:lnTo>
                    <a:pt x="34" y="214"/>
                  </a:lnTo>
                  <a:lnTo>
                    <a:pt x="31" y="217"/>
                  </a:lnTo>
                  <a:lnTo>
                    <a:pt x="28" y="217"/>
                  </a:lnTo>
                  <a:lnTo>
                    <a:pt x="27" y="220"/>
                  </a:lnTo>
                  <a:lnTo>
                    <a:pt x="22" y="220"/>
                  </a:lnTo>
                  <a:lnTo>
                    <a:pt x="19" y="220"/>
                  </a:lnTo>
                  <a:lnTo>
                    <a:pt x="16" y="220"/>
                  </a:lnTo>
                  <a:lnTo>
                    <a:pt x="15" y="220"/>
                  </a:lnTo>
                  <a:lnTo>
                    <a:pt x="9" y="217"/>
                  </a:lnTo>
                  <a:lnTo>
                    <a:pt x="7" y="214"/>
                  </a:lnTo>
                  <a:lnTo>
                    <a:pt x="4" y="212"/>
                  </a:lnTo>
                  <a:lnTo>
                    <a:pt x="3" y="208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6"/>
                  </a:lnTo>
                  <a:lnTo>
                    <a:pt x="0" y="193"/>
                  </a:lnTo>
                  <a:lnTo>
                    <a:pt x="39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6" y="19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2" y="12"/>
                  </a:lnTo>
                  <a:lnTo>
                    <a:pt x="55" y="9"/>
                  </a:lnTo>
                  <a:lnTo>
                    <a:pt x="58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gradFill rotWithShape="0">
              <a:gsLst>
                <a:gs pos="0">
                  <a:srgbClr val="C7E373"/>
                </a:gs>
                <a:gs pos="100000">
                  <a:srgbClr val="99CC00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2" name="AutoShape 100"/>
          <p:cNvSpPr>
            <a:spLocks noChangeArrowheads="1"/>
          </p:cNvSpPr>
          <p:nvPr/>
        </p:nvSpPr>
        <p:spPr bwMode="auto">
          <a:xfrm flipV="1">
            <a:off x="1295400" y="1914525"/>
            <a:ext cx="990600" cy="11430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sz="1200"/>
              <a:t>Important Contract</a:t>
            </a:r>
          </a:p>
          <a:p>
            <a:pPr eaLnBrk="0" hangingPunct="0"/>
            <a:r>
              <a:rPr lang="fr-CA" sz="1200"/>
              <a:t>ATN: Private Group</a:t>
            </a:r>
            <a:endParaRPr lang="en-US" sz="1200"/>
          </a:p>
        </p:txBody>
      </p:sp>
      <p:sp>
        <p:nvSpPr>
          <p:cNvPr id="8294" name="AutoShape 102"/>
          <p:cNvSpPr>
            <a:spLocks noChangeArrowheads="1"/>
          </p:cNvSpPr>
          <p:nvPr/>
        </p:nvSpPr>
        <p:spPr bwMode="auto">
          <a:xfrm flipV="1">
            <a:off x="2438400" y="2371725"/>
            <a:ext cx="990600" cy="11430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sz="1200" b="0"/>
              <a:t>2AE9XFP49FOAC! E$AC9485DdAsDFFzFF09XPPSDQeR945$RE</a:t>
            </a:r>
            <a:endParaRPr lang="en-US" sz="1200" b="0"/>
          </a:p>
        </p:txBody>
      </p:sp>
      <p:sp>
        <p:nvSpPr>
          <p:cNvPr id="8295" name="AutoShape 103"/>
          <p:cNvSpPr>
            <a:spLocks noChangeArrowheads="1"/>
          </p:cNvSpPr>
          <p:nvPr/>
        </p:nvSpPr>
        <p:spPr bwMode="auto">
          <a:xfrm flipV="1">
            <a:off x="6553200" y="4733925"/>
            <a:ext cx="990600" cy="11430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sz="1200" b="0"/>
              <a:t>2AE9XFP49FOAC! E$AC9485DdAsDFFzFF09XPPSDQeR945$RE</a:t>
            </a:r>
            <a:endParaRPr lang="en-US" sz="1200" b="0"/>
          </a:p>
        </p:txBody>
      </p:sp>
      <p:sp>
        <p:nvSpPr>
          <p:cNvPr id="8298" name="AutoShape 106"/>
          <p:cNvSpPr>
            <a:spLocks noChangeArrowheads="1"/>
          </p:cNvSpPr>
          <p:nvPr/>
        </p:nvSpPr>
        <p:spPr bwMode="auto">
          <a:xfrm flipV="1">
            <a:off x="6553200" y="4733925"/>
            <a:ext cx="990600" cy="1143000"/>
          </a:xfrm>
          <a:prstGeom prst="foldedCorner">
            <a:avLst>
              <a:gd name="adj" fmla="val 20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r>
              <a:rPr lang="fr-CA" sz="1200"/>
              <a:t>Important Contract</a:t>
            </a:r>
          </a:p>
          <a:p>
            <a:pPr eaLnBrk="0" hangingPunct="0"/>
            <a:r>
              <a:rPr lang="fr-CA" sz="1200"/>
              <a:t>ATN: Private Group</a:t>
            </a:r>
            <a:endParaRPr lang="en-US" sz="1200"/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 rot="-3799131">
            <a:off x="2528887" y="1747838"/>
            <a:ext cx="885825" cy="1219200"/>
            <a:chOff x="2107" y="2721"/>
            <a:chExt cx="495" cy="681"/>
          </a:xfrm>
        </p:grpSpPr>
        <p:sp>
          <p:nvSpPr>
            <p:cNvPr id="10276" name="Freeform 110"/>
            <p:cNvSpPr>
              <a:spLocks/>
            </p:cNvSpPr>
            <p:nvPr/>
          </p:nvSpPr>
          <p:spPr bwMode="auto">
            <a:xfrm rot="2731444" flipH="1">
              <a:off x="2089" y="2806"/>
              <a:ext cx="531" cy="495"/>
            </a:xfrm>
            <a:custGeom>
              <a:avLst/>
              <a:gdLst>
                <a:gd name="T0" fmla="*/ 531 w 531"/>
                <a:gd name="T1" fmla="*/ 51 h 495"/>
                <a:gd name="T2" fmla="*/ 426 w 531"/>
                <a:gd name="T3" fmla="*/ 0 h 495"/>
                <a:gd name="T4" fmla="*/ 318 w 531"/>
                <a:gd name="T5" fmla="*/ 0 h 495"/>
                <a:gd name="T6" fmla="*/ 210 w 531"/>
                <a:gd name="T7" fmla="*/ 117 h 495"/>
                <a:gd name="T8" fmla="*/ 228 w 531"/>
                <a:gd name="T9" fmla="*/ 210 h 495"/>
                <a:gd name="T10" fmla="*/ 0 w 531"/>
                <a:gd name="T11" fmla="*/ 423 h 495"/>
                <a:gd name="T12" fmla="*/ 0 w 531"/>
                <a:gd name="T13" fmla="*/ 489 h 495"/>
                <a:gd name="T14" fmla="*/ 30 w 531"/>
                <a:gd name="T15" fmla="*/ 489 h 495"/>
                <a:gd name="T16" fmla="*/ 84 w 531"/>
                <a:gd name="T17" fmla="*/ 495 h 495"/>
                <a:gd name="T18" fmla="*/ 135 w 531"/>
                <a:gd name="T19" fmla="*/ 477 h 495"/>
                <a:gd name="T20" fmla="*/ 138 w 531"/>
                <a:gd name="T21" fmla="*/ 450 h 495"/>
                <a:gd name="T22" fmla="*/ 123 w 531"/>
                <a:gd name="T23" fmla="*/ 429 h 495"/>
                <a:gd name="T24" fmla="*/ 198 w 531"/>
                <a:gd name="T25" fmla="*/ 426 h 495"/>
                <a:gd name="T26" fmla="*/ 228 w 531"/>
                <a:gd name="T27" fmla="*/ 402 h 495"/>
                <a:gd name="T28" fmla="*/ 213 w 531"/>
                <a:gd name="T29" fmla="*/ 384 h 495"/>
                <a:gd name="T30" fmla="*/ 207 w 531"/>
                <a:gd name="T31" fmla="*/ 363 h 495"/>
                <a:gd name="T32" fmla="*/ 282 w 531"/>
                <a:gd name="T33" fmla="*/ 360 h 495"/>
                <a:gd name="T34" fmla="*/ 303 w 531"/>
                <a:gd name="T35" fmla="*/ 333 h 495"/>
                <a:gd name="T36" fmla="*/ 270 w 531"/>
                <a:gd name="T37" fmla="*/ 300 h 495"/>
                <a:gd name="T38" fmla="*/ 312 w 531"/>
                <a:gd name="T39" fmla="*/ 255 h 495"/>
                <a:gd name="T40" fmla="*/ 426 w 531"/>
                <a:gd name="T41" fmla="*/ 255 h 495"/>
                <a:gd name="T42" fmla="*/ 525 w 531"/>
                <a:gd name="T43" fmla="*/ 156 h 495"/>
                <a:gd name="T44" fmla="*/ 531 w 531"/>
                <a:gd name="T45" fmla="*/ 51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1"/>
                <a:gd name="T70" fmla="*/ 0 h 495"/>
                <a:gd name="T71" fmla="*/ 531 w 531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1" h="495">
                  <a:moveTo>
                    <a:pt x="531" y="51"/>
                  </a:moveTo>
                  <a:lnTo>
                    <a:pt x="426" y="0"/>
                  </a:lnTo>
                  <a:lnTo>
                    <a:pt x="318" y="0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1" y="51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0277" name="Freeform 111"/>
            <p:cNvSpPr>
              <a:spLocks/>
            </p:cNvSpPr>
            <p:nvPr/>
          </p:nvSpPr>
          <p:spPr bwMode="auto">
            <a:xfrm>
              <a:off x="2254" y="2721"/>
              <a:ext cx="251" cy="681"/>
            </a:xfrm>
            <a:custGeom>
              <a:avLst/>
              <a:gdLst>
                <a:gd name="T0" fmla="*/ 59 w 251"/>
                <a:gd name="T1" fmla="*/ 0 h 681"/>
                <a:gd name="T2" fmla="*/ 181 w 251"/>
                <a:gd name="T3" fmla="*/ 35 h 681"/>
                <a:gd name="T4" fmla="*/ 251 w 251"/>
                <a:gd name="T5" fmla="*/ 110 h 681"/>
                <a:gd name="T6" fmla="*/ 249 w 251"/>
                <a:gd name="T7" fmla="*/ 271 h 681"/>
                <a:gd name="T8" fmla="*/ 170 w 251"/>
                <a:gd name="T9" fmla="*/ 323 h 681"/>
                <a:gd name="T10" fmla="*/ 168 w 251"/>
                <a:gd name="T11" fmla="*/ 645 h 681"/>
                <a:gd name="T12" fmla="*/ 131 w 251"/>
                <a:gd name="T13" fmla="*/ 681 h 681"/>
                <a:gd name="T14" fmla="*/ 110 w 251"/>
                <a:gd name="T15" fmla="*/ 660 h 681"/>
                <a:gd name="T16" fmla="*/ 68 w 251"/>
                <a:gd name="T17" fmla="*/ 626 h 681"/>
                <a:gd name="T18" fmla="*/ 45 w 251"/>
                <a:gd name="T19" fmla="*/ 577 h 681"/>
                <a:gd name="T20" fmla="*/ 62 w 251"/>
                <a:gd name="T21" fmla="*/ 555 h 681"/>
                <a:gd name="T22" fmla="*/ 88 w 251"/>
                <a:gd name="T23" fmla="*/ 551 h 681"/>
                <a:gd name="T24" fmla="*/ 37 w 251"/>
                <a:gd name="T25" fmla="*/ 496 h 681"/>
                <a:gd name="T26" fmla="*/ 33 w 251"/>
                <a:gd name="T27" fmla="*/ 458 h 681"/>
                <a:gd name="T28" fmla="*/ 57 w 251"/>
                <a:gd name="T29" fmla="*/ 456 h 681"/>
                <a:gd name="T30" fmla="*/ 76 w 251"/>
                <a:gd name="T31" fmla="*/ 445 h 681"/>
                <a:gd name="T32" fmla="*/ 25 w 251"/>
                <a:gd name="T33" fmla="*/ 390 h 681"/>
                <a:gd name="T34" fmla="*/ 30 w 251"/>
                <a:gd name="T35" fmla="*/ 356 h 681"/>
                <a:gd name="T36" fmla="*/ 77 w 251"/>
                <a:gd name="T37" fmla="*/ 356 h 681"/>
                <a:gd name="T38" fmla="*/ 79 w 251"/>
                <a:gd name="T39" fmla="*/ 295 h 681"/>
                <a:gd name="T40" fmla="*/ 0 w 251"/>
                <a:gd name="T41" fmla="*/ 213 h 681"/>
                <a:gd name="T42" fmla="*/ 1 w 251"/>
                <a:gd name="T43" fmla="*/ 73 h 681"/>
                <a:gd name="T44" fmla="*/ 59 w 251"/>
                <a:gd name="T45" fmla="*/ 0 h 6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"/>
                <a:gd name="T70" fmla="*/ 0 h 681"/>
                <a:gd name="T71" fmla="*/ 251 w 251"/>
                <a:gd name="T72" fmla="*/ 681 h 6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" h="681">
                  <a:moveTo>
                    <a:pt x="59" y="0"/>
                  </a:moveTo>
                  <a:lnTo>
                    <a:pt x="181" y="35"/>
                  </a:lnTo>
                  <a:lnTo>
                    <a:pt x="251" y="110"/>
                  </a:lnTo>
                  <a:lnTo>
                    <a:pt x="249" y="271"/>
                  </a:lnTo>
                  <a:lnTo>
                    <a:pt x="170" y="323"/>
                  </a:lnTo>
                  <a:lnTo>
                    <a:pt x="168" y="645"/>
                  </a:lnTo>
                  <a:lnTo>
                    <a:pt x="131" y="681"/>
                  </a:lnTo>
                  <a:lnTo>
                    <a:pt x="110" y="660"/>
                  </a:lnTo>
                  <a:lnTo>
                    <a:pt x="68" y="626"/>
                  </a:lnTo>
                  <a:lnTo>
                    <a:pt x="45" y="577"/>
                  </a:lnTo>
                  <a:lnTo>
                    <a:pt x="62" y="555"/>
                  </a:lnTo>
                  <a:lnTo>
                    <a:pt x="88" y="551"/>
                  </a:lnTo>
                  <a:lnTo>
                    <a:pt x="37" y="496"/>
                  </a:lnTo>
                  <a:lnTo>
                    <a:pt x="33" y="458"/>
                  </a:lnTo>
                  <a:lnTo>
                    <a:pt x="57" y="456"/>
                  </a:lnTo>
                  <a:lnTo>
                    <a:pt x="76" y="445"/>
                  </a:lnTo>
                  <a:lnTo>
                    <a:pt x="25" y="390"/>
                  </a:lnTo>
                  <a:lnTo>
                    <a:pt x="30" y="356"/>
                  </a:lnTo>
                  <a:lnTo>
                    <a:pt x="77" y="356"/>
                  </a:lnTo>
                  <a:lnTo>
                    <a:pt x="79" y="295"/>
                  </a:lnTo>
                  <a:lnTo>
                    <a:pt x="0" y="213"/>
                  </a:lnTo>
                  <a:lnTo>
                    <a:pt x="1" y="7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0278" name="Line 112"/>
            <p:cNvSpPr>
              <a:spLocks noChangeShapeType="1"/>
            </p:cNvSpPr>
            <p:nvPr/>
          </p:nvSpPr>
          <p:spPr bwMode="auto">
            <a:xfrm rot="2731444" flipH="1" flipV="1">
              <a:off x="2278" y="3100"/>
              <a:ext cx="232" cy="2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0279" name="Oval 113"/>
            <p:cNvSpPr>
              <a:spLocks noChangeArrowheads="1"/>
            </p:cNvSpPr>
            <p:nvPr/>
          </p:nvSpPr>
          <p:spPr bwMode="auto">
            <a:xfrm rot="2731444" flipH="1">
              <a:off x="2341" y="2783"/>
              <a:ext cx="87" cy="5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4" name="Group 114"/>
          <p:cNvGrpSpPr>
            <a:grpSpLocks/>
          </p:cNvGrpSpPr>
          <p:nvPr/>
        </p:nvGrpSpPr>
        <p:grpSpPr bwMode="auto">
          <a:xfrm rot="-1763049">
            <a:off x="6096000" y="5456238"/>
            <a:ext cx="976313" cy="1071562"/>
            <a:chOff x="2272" y="2751"/>
            <a:chExt cx="511" cy="561"/>
          </a:xfrm>
        </p:grpSpPr>
        <p:sp>
          <p:nvSpPr>
            <p:cNvPr id="10272" name="Freeform 115"/>
            <p:cNvSpPr>
              <a:spLocks/>
            </p:cNvSpPr>
            <p:nvPr/>
          </p:nvSpPr>
          <p:spPr bwMode="auto">
            <a:xfrm>
              <a:off x="2288" y="2760"/>
              <a:ext cx="464" cy="552"/>
            </a:xfrm>
            <a:custGeom>
              <a:avLst/>
              <a:gdLst>
                <a:gd name="T0" fmla="*/ 14 w 464"/>
                <a:gd name="T1" fmla="*/ 20 h 552"/>
                <a:gd name="T2" fmla="*/ 32 w 464"/>
                <a:gd name="T3" fmla="*/ 0 h 552"/>
                <a:gd name="T4" fmla="*/ 233 w 464"/>
                <a:gd name="T5" fmla="*/ 11 h 552"/>
                <a:gd name="T6" fmla="*/ 317 w 464"/>
                <a:gd name="T7" fmla="*/ 147 h 552"/>
                <a:gd name="T8" fmla="*/ 281 w 464"/>
                <a:gd name="T9" fmla="*/ 234 h 552"/>
                <a:gd name="T10" fmla="*/ 458 w 464"/>
                <a:gd name="T11" fmla="*/ 458 h 552"/>
                <a:gd name="T12" fmla="*/ 464 w 464"/>
                <a:gd name="T13" fmla="*/ 487 h 552"/>
                <a:gd name="T14" fmla="*/ 451 w 464"/>
                <a:gd name="T15" fmla="*/ 552 h 552"/>
                <a:gd name="T16" fmla="*/ 422 w 464"/>
                <a:gd name="T17" fmla="*/ 546 h 552"/>
                <a:gd name="T18" fmla="*/ 368 w 464"/>
                <a:gd name="T19" fmla="*/ 542 h 552"/>
                <a:gd name="T20" fmla="*/ 321 w 464"/>
                <a:gd name="T21" fmla="*/ 514 h 552"/>
                <a:gd name="T22" fmla="*/ 323 w 464"/>
                <a:gd name="T23" fmla="*/ 487 h 552"/>
                <a:gd name="T24" fmla="*/ 342 w 464"/>
                <a:gd name="T25" fmla="*/ 470 h 552"/>
                <a:gd name="T26" fmla="*/ 269 w 464"/>
                <a:gd name="T27" fmla="*/ 452 h 552"/>
                <a:gd name="T28" fmla="*/ 244 w 464"/>
                <a:gd name="T29" fmla="*/ 423 h 552"/>
                <a:gd name="T30" fmla="*/ 248 w 464"/>
                <a:gd name="T31" fmla="*/ 402 h 552"/>
                <a:gd name="T32" fmla="*/ 272 w 464"/>
                <a:gd name="T33" fmla="*/ 389 h 552"/>
                <a:gd name="T34" fmla="*/ 199 w 464"/>
                <a:gd name="T35" fmla="*/ 371 h 552"/>
                <a:gd name="T36" fmla="*/ 184 w 464"/>
                <a:gd name="T37" fmla="*/ 341 h 552"/>
                <a:gd name="T38" fmla="*/ 188 w 464"/>
                <a:gd name="T39" fmla="*/ 316 h 552"/>
                <a:gd name="T40" fmla="*/ 226 w 464"/>
                <a:gd name="T41" fmla="*/ 312 h 552"/>
                <a:gd name="T42" fmla="*/ 190 w 464"/>
                <a:gd name="T43" fmla="*/ 263 h 552"/>
                <a:gd name="T44" fmla="*/ 78 w 464"/>
                <a:gd name="T45" fmla="*/ 241 h 552"/>
                <a:gd name="T46" fmla="*/ 0 w 464"/>
                <a:gd name="T47" fmla="*/ 125 h 552"/>
                <a:gd name="T48" fmla="*/ 14 w 464"/>
                <a:gd name="T49" fmla="*/ 20 h 5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4"/>
                <a:gd name="T76" fmla="*/ 0 h 552"/>
                <a:gd name="T77" fmla="*/ 464 w 464"/>
                <a:gd name="T78" fmla="*/ 552 h 5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4" h="552">
                  <a:moveTo>
                    <a:pt x="14" y="20"/>
                  </a:moveTo>
                  <a:lnTo>
                    <a:pt x="32" y="0"/>
                  </a:lnTo>
                  <a:lnTo>
                    <a:pt x="233" y="11"/>
                  </a:lnTo>
                  <a:lnTo>
                    <a:pt x="317" y="147"/>
                  </a:lnTo>
                  <a:lnTo>
                    <a:pt x="281" y="234"/>
                  </a:lnTo>
                  <a:lnTo>
                    <a:pt x="458" y="458"/>
                  </a:lnTo>
                  <a:lnTo>
                    <a:pt x="464" y="487"/>
                  </a:lnTo>
                  <a:lnTo>
                    <a:pt x="451" y="552"/>
                  </a:lnTo>
                  <a:lnTo>
                    <a:pt x="422" y="546"/>
                  </a:lnTo>
                  <a:lnTo>
                    <a:pt x="368" y="542"/>
                  </a:lnTo>
                  <a:lnTo>
                    <a:pt x="321" y="514"/>
                  </a:lnTo>
                  <a:lnTo>
                    <a:pt x="323" y="487"/>
                  </a:lnTo>
                  <a:lnTo>
                    <a:pt x="342" y="470"/>
                  </a:lnTo>
                  <a:lnTo>
                    <a:pt x="269" y="452"/>
                  </a:lnTo>
                  <a:lnTo>
                    <a:pt x="244" y="423"/>
                  </a:lnTo>
                  <a:lnTo>
                    <a:pt x="248" y="402"/>
                  </a:lnTo>
                  <a:lnTo>
                    <a:pt x="272" y="389"/>
                  </a:lnTo>
                  <a:lnTo>
                    <a:pt x="199" y="371"/>
                  </a:lnTo>
                  <a:lnTo>
                    <a:pt x="184" y="341"/>
                  </a:lnTo>
                  <a:lnTo>
                    <a:pt x="188" y="316"/>
                  </a:lnTo>
                  <a:lnTo>
                    <a:pt x="226" y="312"/>
                  </a:lnTo>
                  <a:lnTo>
                    <a:pt x="190" y="263"/>
                  </a:lnTo>
                  <a:lnTo>
                    <a:pt x="78" y="241"/>
                  </a:lnTo>
                  <a:lnTo>
                    <a:pt x="0" y="125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E07000"/>
            </a:solidFill>
            <a:ln w="6350">
              <a:noFill/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0273" name="Freeform 116"/>
            <p:cNvSpPr>
              <a:spLocks/>
            </p:cNvSpPr>
            <p:nvPr/>
          </p:nvSpPr>
          <p:spPr bwMode="auto">
            <a:xfrm rot="661869" flipH="1">
              <a:off x="2272" y="2751"/>
              <a:ext cx="511" cy="495"/>
            </a:xfrm>
            <a:custGeom>
              <a:avLst/>
              <a:gdLst>
                <a:gd name="T0" fmla="*/ 399 w 537"/>
                <a:gd name="T1" fmla="*/ 63 h 495"/>
                <a:gd name="T2" fmla="*/ 315 w 537"/>
                <a:gd name="T3" fmla="*/ 0 h 495"/>
                <a:gd name="T4" fmla="*/ 240 w 537"/>
                <a:gd name="T5" fmla="*/ 3 h 495"/>
                <a:gd name="T6" fmla="*/ 156 w 537"/>
                <a:gd name="T7" fmla="*/ 117 h 495"/>
                <a:gd name="T8" fmla="*/ 169 w 537"/>
                <a:gd name="T9" fmla="*/ 210 h 495"/>
                <a:gd name="T10" fmla="*/ 0 w 537"/>
                <a:gd name="T11" fmla="*/ 423 h 495"/>
                <a:gd name="T12" fmla="*/ 0 w 537"/>
                <a:gd name="T13" fmla="*/ 489 h 495"/>
                <a:gd name="T14" fmla="*/ 24 w 537"/>
                <a:gd name="T15" fmla="*/ 489 h 495"/>
                <a:gd name="T16" fmla="*/ 63 w 537"/>
                <a:gd name="T17" fmla="*/ 495 h 495"/>
                <a:gd name="T18" fmla="*/ 100 w 537"/>
                <a:gd name="T19" fmla="*/ 477 h 495"/>
                <a:gd name="T20" fmla="*/ 103 w 537"/>
                <a:gd name="T21" fmla="*/ 450 h 495"/>
                <a:gd name="T22" fmla="*/ 91 w 537"/>
                <a:gd name="T23" fmla="*/ 429 h 495"/>
                <a:gd name="T24" fmla="*/ 147 w 537"/>
                <a:gd name="T25" fmla="*/ 426 h 495"/>
                <a:gd name="T26" fmla="*/ 169 w 537"/>
                <a:gd name="T27" fmla="*/ 402 h 495"/>
                <a:gd name="T28" fmla="*/ 159 w 537"/>
                <a:gd name="T29" fmla="*/ 384 h 495"/>
                <a:gd name="T30" fmla="*/ 153 w 537"/>
                <a:gd name="T31" fmla="*/ 363 h 495"/>
                <a:gd name="T32" fmla="*/ 209 w 537"/>
                <a:gd name="T33" fmla="*/ 360 h 495"/>
                <a:gd name="T34" fmla="*/ 225 w 537"/>
                <a:gd name="T35" fmla="*/ 333 h 495"/>
                <a:gd name="T36" fmla="*/ 201 w 537"/>
                <a:gd name="T37" fmla="*/ 300 h 495"/>
                <a:gd name="T38" fmla="*/ 232 w 537"/>
                <a:gd name="T39" fmla="*/ 255 h 495"/>
                <a:gd name="T40" fmla="*/ 315 w 537"/>
                <a:gd name="T41" fmla="*/ 255 h 495"/>
                <a:gd name="T42" fmla="*/ 390 w 537"/>
                <a:gd name="T43" fmla="*/ 156 h 495"/>
                <a:gd name="T44" fmla="*/ 399 w 537"/>
                <a:gd name="T45" fmla="*/ 63 h 4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495"/>
                <a:gd name="T71" fmla="*/ 537 w 537"/>
                <a:gd name="T72" fmla="*/ 495 h 4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495">
                  <a:moveTo>
                    <a:pt x="537" y="63"/>
                  </a:moveTo>
                  <a:lnTo>
                    <a:pt x="426" y="0"/>
                  </a:lnTo>
                  <a:lnTo>
                    <a:pt x="324" y="3"/>
                  </a:lnTo>
                  <a:lnTo>
                    <a:pt x="210" y="117"/>
                  </a:lnTo>
                  <a:lnTo>
                    <a:pt x="228" y="210"/>
                  </a:lnTo>
                  <a:lnTo>
                    <a:pt x="0" y="423"/>
                  </a:lnTo>
                  <a:lnTo>
                    <a:pt x="0" y="489"/>
                  </a:lnTo>
                  <a:lnTo>
                    <a:pt x="30" y="489"/>
                  </a:lnTo>
                  <a:lnTo>
                    <a:pt x="84" y="495"/>
                  </a:lnTo>
                  <a:lnTo>
                    <a:pt x="135" y="477"/>
                  </a:lnTo>
                  <a:lnTo>
                    <a:pt x="138" y="450"/>
                  </a:lnTo>
                  <a:lnTo>
                    <a:pt x="123" y="429"/>
                  </a:lnTo>
                  <a:lnTo>
                    <a:pt x="198" y="426"/>
                  </a:lnTo>
                  <a:lnTo>
                    <a:pt x="228" y="402"/>
                  </a:lnTo>
                  <a:lnTo>
                    <a:pt x="213" y="384"/>
                  </a:lnTo>
                  <a:lnTo>
                    <a:pt x="207" y="363"/>
                  </a:lnTo>
                  <a:lnTo>
                    <a:pt x="282" y="360"/>
                  </a:lnTo>
                  <a:lnTo>
                    <a:pt x="303" y="333"/>
                  </a:lnTo>
                  <a:lnTo>
                    <a:pt x="270" y="300"/>
                  </a:lnTo>
                  <a:lnTo>
                    <a:pt x="312" y="255"/>
                  </a:lnTo>
                  <a:lnTo>
                    <a:pt x="426" y="255"/>
                  </a:lnTo>
                  <a:lnTo>
                    <a:pt x="525" y="156"/>
                  </a:lnTo>
                  <a:lnTo>
                    <a:pt x="537" y="63"/>
                  </a:lnTo>
                  <a:close/>
                </a:path>
              </a:pathLst>
            </a:custGeom>
            <a:gradFill rotWithShape="0">
              <a:gsLst>
                <a:gs pos="0">
                  <a:srgbClr val="D9BF40"/>
                </a:gs>
                <a:gs pos="100000">
                  <a:srgbClr val="FFFF99"/>
                </a:gs>
              </a:gsLst>
              <a:lin ang="18900000" scaled="1"/>
            </a:gradFill>
            <a:ln w="9525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117"/>
            <p:cNvSpPr>
              <a:spLocks noChangeShapeType="1"/>
            </p:cNvSpPr>
            <p:nvPr/>
          </p:nvSpPr>
          <p:spPr bwMode="auto">
            <a:xfrm rot="661869" flipH="1" flipV="1">
              <a:off x="2528" y="3011"/>
              <a:ext cx="231" cy="225"/>
            </a:xfrm>
            <a:prstGeom prst="line">
              <a:avLst/>
            </a:prstGeom>
            <a:noFill/>
            <a:ln w="1270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0275" name="Oval 118"/>
            <p:cNvSpPr>
              <a:spLocks noChangeArrowheads="1"/>
            </p:cNvSpPr>
            <p:nvPr/>
          </p:nvSpPr>
          <p:spPr bwMode="auto">
            <a:xfrm rot="661869" flipH="1">
              <a:off x="2377" y="2776"/>
              <a:ext cx="87" cy="51"/>
            </a:xfrm>
            <a:prstGeom prst="ellipse">
              <a:avLst/>
            </a:prstGeom>
            <a:solidFill>
              <a:srgbClr val="E07000"/>
            </a:solidFill>
            <a:ln w="6350">
              <a:solidFill>
                <a:srgbClr val="E07000"/>
              </a:solidFill>
              <a:round/>
              <a:headEnd/>
              <a:tailEnd/>
            </a:ln>
          </p:spPr>
          <p:txBody>
            <a:bodyPr tIns="27432" bIns="27432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261938" y="1076325"/>
            <a:ext cx="2328862" cy="685800"/>
            <a:chOff x="165" y="816"/>
            <a:chExt cx="1467" cy="432"/>
          </a:xfrm>
        </p:grpSpPr>
        <p:sp>
          <p:nvSpPr>
            <p:cNvPr id="10270" name="Text Box 128"/>
            <p:cNvSpPr txBox="1">
              <a:spLocks noChangeArrowheads="1"/>
            </p:cNvSpPr>
            <p:nvPr/>
          </p:nvSpPr>
          <p:spPr bwMode="auto">
            <a:xfrm>
              <a:off x="384" y="864"/>
              <a:ext cx="1248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Alice writes a message to Bob</a:t>
              </a:r>
              <a:endParaRPr lang="en-US" sz="2000"/>
            </a:p>
          </p:txBody>
        </p:sp>
        <p:sp>
          <p:nvSpPr>
            <p:cNvPr id="8317" name="Oval 125"/>
            <p:cNvSpPr>
              <a:spLocks noChangeArrowheads="1"/>
            </p:cNvSpPr>
            <p:nvPr/>
          </p:nvSpPr>
          <p:spPr bwMode="auto">
            <a:xfrm>
              <a:off x="165" y="816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2971800" y="1076325"/>
            <a:ext cx="4419600" cy="685800"/>
            <a:chOff x="1872" y="816"/>
            <a:chExt cx="2784" cy="432"/>
          </a:xfrm>
        </p:grpSpPr>
        <p:sp>
          <p:nvSpPr>
            <p:cNvPr id="10268" name="Text Box 129"/>
            <p:cNvSpPr txBox="1">
              <a:spLocks noChangeArrowheads="1"/>
            </p:cNvSpPr>
            <p:nvPr/>
          </p:nvSpPr>
          <p:spPr bwMode="auto">
            <a:xfrm>
              <a:off x="2061" y="864"/>
              <a:ext cx="2595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Message is encrypted with Bob’s </a:t>
              </a:r>
              <a:r>
                <a:rPr lang="fr-CA" sz="2000">
                  <a:solidFill>
                    <a:schemeClr val="bg1"/>
                  </a:solidFill>
                </a:rPr>
                <a:t>Public Key</a:t>
              </a:r>
              <a:r>
                <a:rPr lang="fr-CA" sz="2000"/>
                <a:t>, then sent over Network </a:t>
              </a:r>
              <a:endParaRPr lang="en-US" sz="2000"/>
            </a:p>
          </p:txBody>
        </p:sp>
        <p:sp>
          <p:nvSpPr>
            <p:cNvPr id="8322" name="Oval 130"/>
            <p:cNvSpPr>
              <a:spLocks noChangeArrowheads="1"/>
            </p:cNvSpPr>
            <p:nvPr/>
          </p:nvSpPr>
          <p:spPr bwMode="auto">
            <a:xfrm>
              <a:off x="1872" y="816"/>
              <a:ext cx="25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135"/>
          <p:cNvGrpSpPr>
            <a:grpSpLocks/>
          </p:cNvGrpSpPr>
          <p:nvPr/>
        </p:nvGrpSpPr>
        <p:grpSpPr bwMode="auto">
          <a:xfrm>
            <a:off x="5519738" y="3590925"/>
            <a:ext cx="3243262" cy="685800"/>
            <a:chOff x="3477" y="2400"/>
            <a:chExt cx="2043" cy="432"/>
          </a:xfrm>
        </p:grpSpPr>
        <p:sp>
          <p:nvSpPr>
            <p:cNvPr id="10266" name="Text Box 131"/>
            <p:cNvSpPr txBox="1">
              <a:spLocks noChangeArrowheads="1"/>
            </p:cNvSpPr>
            <p:nvPr/>
          </p:nvSpPr>
          <p:spPr bwMode="auto">
            <a:xfrm>
              <a:off x="3696" y="2448"/>
              <a:ext cx="1824" cy="384"/>
            </a:xfrm>
            <a:prstGeom prst="rect">
              <a:avLst/>
            </a:prstGeom>
            <a:gradFill rotWithShape="0">
              <a:gsLst>
                <a:gs pos="0">
                  <a:srgbClr val="FBFD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tIns="27432" bIns="27432" anchor="ctr"/>
            <a:lstStyle/>
            <a:p>
              <a:pPr eaLnBrk="0" hangingPunct="0"/>
              <a:r>
                <a:rPr lang="fr-CA" sz="2000"/>
                <a:t>Message is decrypted with Bob’s </a:t>
              </a:r>
              <a:r>
                <a:rPr lang="fr-CA" sz="2000">
                  <a:solidFill>
                    <a:srgbClr val="FF9933"/>
                  </a:solidFill>
                </a:rPr>
                <a:t>Private Key</a:t>
              </a:r>
              <a:endParaRPr lang="en-US" sz="2000">
                <a:solidFill>
                  <a:srgbClr val="FF9933"/>
                </a:solidFill>
              </a:endParaRPr>
            </a:p>
          </p:txBody>
        </p:sp>
        <p:sp>
          <p:nvSpPr>
            <p:cNvPr id="8324" name="Oval 132"/>
            <p:cNvSpPr>
              <a:spLocks noChangeArrowheads="1"/>
            </p:cNvSpPr>
            <p:nvPr/>
          </p:nvSpPr>
          <p:spPr bwMode="auto">
            <a:xfrm>
              <a:off x="3477" y="2400"/>
              <a:ext cx="267" cy="235"/>
            </a:xfrm>
            <a:prstGeom prst="ellipse">
              <a:avLst/>
            </a:prstGeom>
            <a:gradFill rotWithShape="0">
              <a:gsLst>
                <a:gs pos="0">
                  <a:srgbClr val="FF0000">
                    <a:gamma/>
                    <a:tint val="6392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27432" bIns="27432" anchor="ctr"/>
            <a:lstStyle/>
            <a:p>
              <a:pPr algn="ctr" eaLnBrk="0" hangingPunct="0">
                <a:defRPr/>
              </a:pPr>
              <a:r>
                <a:rPr lang="fr-CA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0263" name="Group 144"/>
          <p:cNvGrpSpPr>
            <a:grpSpLocks/>
          </p:cNvGrpSpPr>
          <p:nvPr/>
        </p:nvGrpSpPr>
        <p:grpSpPr bwMode="auto">
          <a:xfrm>
            <a:off x="7467600" y="4352925"/>
            <a:ext cx="652463" cy="1676400"/>
            <a:chOff x="4752" y="2976"/>
            <a:chExt cx="355" cy="912"/>
          </a:xfrm>
        </p:grpSpPr>
        <p:sp>
          <p:nvSpPr>
            <p:cNvPr id="8331" name="Oval 139"/>
            <p:cNvSpPr>
              <a:spLocks noChangeArrowheads="1"/>
            </p:cNvSpPr>
            <p:nvPr/>
          </p:nvSpPr>
          <p:spPr bwMode="auto">
            <a:xfrm>
              <a:off x="4850" y="2976"/>
              <a:ext cx="149" cy="151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8332" name="Freeform 140"/>
            <p:cNvSpPr>
              <a:spLocks/>
            </p:cNvSpPr>
            <p:nvPr/>
          </p:nvSpPr>
          <p:spPr bwMode="auto">
            <a:xfrm>
              <a:off x="4752" y="3148"/>
              <a:ext cx="355" cy="74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95" y="3"/>
                </a:cxn>
                <a:cxn ang="0">
                  <a:pos x="204" y="4"/>
                </a:cxn>
                <a:cxn ang="0">
                  <a:pos x="212" y="9"/>
                </a:cxn>
                <a:cxn ang="0">
                  <a:pos x="224" y="13"/>
                </a:cxn>
                <a:cxn ang="0">
                  <a:pos x="230" y="24"/>
                </a:cxn>
                <a:cxn ang="0">
                  <a:pos x="237" y="34"/>
                </a:cxn>
                <a:cxn ang="0">
                  <a:pos x="237" y="226"/>
                </a:cxn>
                <a:cxn ang="0">
                  <a:pos x="234" y="232"/>
                </a:cxn>
                <a:cxn ang="0">
                  <a:pos x="230" y="239"/>
                </a:cxn>
                <a:cxn ang="0">
                  <a:pos x="221" y="242"/>
                </a:cxn>
                <a:cxn ang="0">
                  <a:pos x="212" y="244"/>
                </a:cxn>
                <a:cxn ang="0">
                  <a:pos x="204" y="242"/>
                </a:cxn>
                <a:cxn ang="0">
                  <a:pos x="200" y="235"/>
                </a:cxn>
                <a:cxn ang="0">
                  <a:pos x="195" y="230"/>
                </a:cxn>
                <a:cxn ang="0">
                  <a:pos x="195" y="84"/>
                </a:cxn>
                <a:cxn ang="0">
                  <a:pos x="182" y="471"/>
                </a:cxn>
                <a:cxn ang="0">
                  <a:pos x="177" y="483"/>
                </a:cxn>
                <a:cxn ang="0">
                  <a:pos x="170" y="491"/>
                </a:cxn>
                <a:cxn ang="0">
                  <a:pos x="161" y="495"/>
                </a:cxn>
                <a:cxn ang="0">
                  <a:pos x="152" y="495"/>
                </a:cxn>
                <a:cxn ang="0">
                  <a:pos x="140" y="492"/>
                </a:cxn>
                <a:cxn ang="0">
                  <a:pos x="132" y="486"/>
                </a:cxn>
                <a:cxn ang="0">
                  <a:pos x="128" y="479"/>
                </a:cxn>
                <a:cxn ang="0">
                  <a:pos x="126" y="470"/>
                </a:cxn>
                <a:cxn ang="0">
                  <a:pos x="111" y="470"/>
                </a:cxn>
                <a:cxn ang="0">
                  <a:pos x="107" y="479"/>
                </a:cxn>
                <a:cxn ang="0">
                  <a:pos x="101" y="491"/>
                </a:cxn>
                <a:cxn ang="0">
                  <a:pos x="89" y="495"/>
                </a:cxn>
                <a:cxn ang="0">
                  <a:pos x="77" y="495"/>
                </a:cxn>
                <a:cxn ang="0">
                  <a:pos x="69" y="491"/>
                </a:cxn>
                <a:cxn ang="0">
                  <a:pos x="60" y="486"/>
                </a:cxn>
                <a:cxn ang="0">
                  <a:pos x="56" y="477"/>
                </a:cxn>
                <a:cxn ang="0">
                  <a:pos x="56" y="84"/>
                </a:cxn>
                <a:cxn ang="0">
                  <a:pos x="42" y="227"/>
                </a:cxn>
                <a:cxn ang="0">
                  <a:pos x="38" y="235"/>
                </a:cxn>
                <a:cxn ang="0">
                  <a:pos x="33" y="239"/>
                </a:cxn>
                <a:cxn ang="0">
                  <a:pos x="26" y="244"/>
                </a:cxn>
                <a:cxn ang="0">
                  <a:pos x="17" y="244"/>
                </a:cxn>
                <a:cxn ang="0">
                  <a:pos x="9" y="239"/>
                </a:cxn>
                <a:cxn ang="0">
                  <a:pos x="5" y="238"/>
                </a:cxn>
                <a:cxn ang="0">
                  <a:pos x="0" y="230"/>
                </a:cxn>
                <a:cxn ang="0">
                  <a:pos x="0" y="39"/>
                </a:cxn>
                <a:cxn ang="0">
                  <a:pos x="5" y="25"/>
                </a:cxn>
                <a:cxn ang="0">
                  <a:pos x="14" y="13"/>
                </a:cxn>
                <a:cxn ang="0">
                  <a:pos x="30" y="7"/>
                </a:cxn>
                <a:cxn ang="0">
                  <a:pos x="44" y="3"/>
                </a:cxn>
              </a:cxnLst>
              <a:rect l="0" t="0" r="r" b="b"/>
              <a:pathLst>
                <a:path w="238" h="496">
                  <a:moveTo>
                    <a:pt x="56" y="0"/>
                  </a:moveTo>
                  <a:lnTo>
                    <a:pt x="182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191" y="0"/>
                  </a:lnTo>
                  <a:lnTo>
                    <a:pt x="195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4" y="4"/>
                  </a:lnTo>
                  <a:lnTo>
                    <a:pt x="207" y="4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6" y="9"/>
                  </a:lnTo>
                  <a:lnTo>
                    <a:pt x="219" y="12"/>
                  </a:lnTo>
                  <a:lnTo>
                    <a:pt x="224" y="13"/>
                  </a:lnTo>
                  <a:lnTo>
                    <a:pt x="225" y="18"/>
                  </a:lnTo>
                  <a:lnTo>
                    <a:pt x="228" y="21"/>
                  </a:lnTo>
                  <a:lnTo>
                    <a:pt x="230" y="24"/>
                  </a:lnTo>
                  <a:lnTo>
                    <a:pt x="234" y="28"/>
                  </a:lnTo>
                  <a:lnTo>
                    <a:pt x="234" y="30"/>
                  </a:lnTo>
                  <a:lnTo>
                    <a:pt x="237" y="34"/>
                  </a:lnTo>
                  <a:lnTo>
                    <a:pt x="237" y="39"/>
                  </a:lnTo>
                  <a:lnTo>
                    <a:pt x="237" y="42"/>
                  </a:lnTo>
                  <a:lnTo>
                    <a:pt x="237" y="226"/>
                  </a:lnTo>
                  <a:lnTo>
                    <a:pt x="237" y="227"/>
                  </a:lnTo>
                  <a:lnTo>
                    <a:pt x="234" y="230"/>
                  </a:lnTo>
                  <a:lnTo>
                    <a:pt x="234" y="232"/>
                  </a:lnTo>
                  <a:lnTo>
                    <a:pt x="234" y="235"/>
                  </a:lnTo>
                  <a:lnTo>
                    <a:pt x="233" y="238"/>
                  </a:lnTo>
                  <a:lnTo>
                    <a:pt x="230" y="239"/>
                  </a:lnTo>
                  <a:lnTo>
                    <a:pt x="228" y="239"/>
                  </a:lnTo>
                  <a:lnTo>
                    <a:pt x="224" y="242"/>
                  </a:lnTo>
                  <a:lnTo>
                    <a:pt x="221" y="242"/>
                  </a:lnTo>
                  <a:lnTo>
                    <a:pt x="219" y="244"/>
                  </a:lnTo>
                  <a:lnTo>
                    <a:pt x="216" y="244"/>
                  </a:lnTo>
                  <a:lnTo>
                    <a:pt x="212" y="244"/>
                  </a:lnTo>
                  <a:lnTo>
                    <a:pt x="209" y="242"/>
                  </a:lnTo>
                  <a:lnTo>
                    <a:pt x="207" y="242"/>
                  </a:lnTo>
                  <a:lnTo>
                    <a:pt x="204" y="242"/>
                  </a:lnTo>
                  <a:lnTo>
                    <a:pt x="203" y="239"/>
                  </a:lnTo>
                  <a:lnTo>
                    <a:pt x="200" y="238"/>
                  </a:lnTo>
                  <a:lnTo>
                    <a:pt x="200" y="235"/>
                  </a:lnTo>
                  <a:lnTo>
                    <a:pt x="198" y="235"/>
                  </a:lnTo>
                  <a:lnTo>
                    <a:pt x="195" y="232"/>
                  </a:lnTo>
                  <a:lnTo>
                    <a:pt x="195" y="230"/>
                  </a:lnTo>
                  <a:lnTo>
                    <a:pt x="195" y="227"/>
                  </a:lnTo>
                  <a:lnTo>
                    <a:pt x="195" y="226"/>
                  </a:lnTo>
                  <a:lnTo>
                    <a:pt x="195" y="84"/>
                  </a:lnTo>
                  <a:lnTo>
                    <a:pt x="182" y="84"/>
                  </a:lnTo>
                  <a:lnTo>
                    <a:pt x="182" y="467"/>
                  </a:lnTo>
                  <a:lnTo>
                    <a:pt x="182" y="471"/>
                  </a:lnTo>
                  <a:lnTo>
                    <a:pt x="182" y="474"/>
                  </a:lnTo>
                  <a:lnTo>
                    <a:pt x="179" y="479"/>
                  </a:lnTo>
                  <a:lnTo>
                    <a:pt x="177" y="483"/>
                  </a:lnTo>
                  <a:lnTo>
                    <a:pt x="174" y="486"/>
                  </a:lnTo>
                  <a:lnTo>
                    <a:pt x="173" y="488"/>
                  </a:lnTo>
                  <a:lnTo>
                    <a:pt x="170" y="491"/>
                  </a:lnTo>
                  <a:lnTo>
                    <a:pt x="165" y="492"/>
                  </a:lnTo>
                  <a:lnTo>
                    <a:pt x="162" y="492"/>
                  </a:lnTo>
                  <a:lnTo>
                    <a:pt x="161" y="495"/>
                  </a:lnTo>
                  <a:lnTo>
                    <a:pt x="156" y="495"/>
                  </a:lnTo>
                  <a:lnTo>
                    <a:pt x="153" y="495"/>
                  </a:lnTo>
                  <a:lnTo>
                    <a:pt x="152" y="495"/>
                  </a:lnTo>
                  <a:lnTo>
                    <a:pt x="147" y="495"/>
                  </a:lnTo>
                  <a:lnTo>
                    <a:pt x="144" y="492"/>
                  </a:lnTo>
                  <a:lnTo>
                    <a:pt x="140" y="492"/>
                  </a:lnTo>
                  <a:lnTo>
                    <a:pt x="137" y="491"/>
                  </a:lnTo>
                  <a:lnTo>
                    <a:pt x="135" y="488"/>
                  </a:lnTo>
                  <a:lnTo>
                    <a:pt x="132" y="486"/>
                  </a:lnTo>
                  <a:lnTo>
                    <a:pt x="131" y="483"/>
                  </a:lnTo>
                  <a:lnTo>
                    <a:pt x="128" y="482"/>
                  </a:lnTo>
                  <a:lnTo>
                    <a:pt x="128" y="479"/>
                  </a:lnTo>
                  <a:lnTo>
                    <a:pt x="126" y="477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6" y="238"/>
                  </a:lnTo>
                  <a:lnTo>
                    <a:pt x="111" y="238"/>
                  </a:lnTo>
                  <a:lnTo>
                    <a:pt x="111" y="470"/>
                  </a:lnTo>
                  <a:lnTo>
                    <a:pt x="111" y="471"/>
                  </a:lnTo>
                  <a:lnTo>
                    <a:pt x="110" y="477"/>
                  </a:lnTo>
                  <a:lnTo>
                    <a:pt x="107" y="479"/>
                  </a:lnTo>
                  <a:lnTo>
                    <a:pt x="107" y="483"/>
                  </a:lnTo>
                  <a:lnTo>
                    <a:pt x="105" y="486"/>
                  </a:lnTo>
                  <a:lnTo>
                    <a:pt x="101" y="491"/>
                  </a:lnTo>
                  <a:lnTo>
                    <a:pt x="98" y="491"/>
                  </a:lnTo>
                  <a:lnTo>
                    <a:pt x="93" y="492"/>
                  </a:lnTo>
                  <a:lnTo>
                    <a:pt x="89" y="495"/>
                  </a:lnTo>
                  <a:lnTo>
                    <a:pt x="86" y="495"/>
                  </a:lnTo>
                  <a:lnTo>
                    <a:pt x="81" y="495"/>
                  </a:lnTo>
                  <a:lnTo>
                    <a:pt x="77" y="495"/>
                  </a:lnTo>
                  <a:lnTo>
                    <a:pt x="75" y="495"/>
                  </a:lnTo>
                  <a:lnTo>
                    <a:pt x="72" y="492"/>
                  </a:lnTo>
                  <a:lnTo>
                    <a:pt x="69" y="491"/>
                  </a:lnTo>
                  <a:lnTo>
                    <a:pt x="65" y="491"/>
                  </a:lnTo>
                  <a:lnTo>
                    <a:pt x="63" y="486"/>
                  </a:lnTo>
                  <a:lnTo>
                    <a:pt x="60" y="486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56" y="477"/>
                  </a:lnTo>
                  <a:lnTo>
                    <a:pt x="56" y="474"/>
                  </a:lnTo>
                  <a:lnTo>
                    <a:pt x="56" y="470"/>
                  </a:lnTo>
                  <a:lnTo>
                    <a:pt x="56" y="84"/>
                  </a:lnTo>
                  <a:lnTo>
                    <a:pt x="42" y="84"/>
                  </a:lnTo>
                  <a:lnTo>
                    <a:pt x="42" y="226"/>
                  </a:lnTo>
                  <a:lnTo>
                    <a:pt x="42" y="227"/>
                  </a:lnTo>
                  <a:lnTo>
                    <a:pt x="39" y="230"/>
                  </a:lnTo>
                  <a:lnTo>
                    <a:pt x="39" y="232"/>
                  </a:lnTo>
                  <a:lnTo>
                    <a:pt x="38" y="235"/>
                  </a:lnTo>
                  <a:lnTo>
                    <a:pt x="35" y="238"/>
                  </a:lnTo>
                  <a:lnTo>
                    <a:pt x="35" y="239"/>
                  </a:lnTo>
                  <a:lnTo>
                    <a:pt x="33" y="239"/>
                  </a:lnTo>
                  <a:lnTo>
                    <a:pt x="30" y="242"/>
                  </a:lnTo>
                  <a:lnTo>
                    <a:pt x="29" y="242"/>
                  </a:lnTo>
                  <a:lnTo>
                    <a:pt x="26" y="244"/>
                  </a:lnTo>
                  <a:lnTo>
                    <a:pt x="23" y="244"/>
                  </a:lnTo>
                  <a:lnTo>
                    <a:pt x="18" y="244"/>
                  </a:lnTo>
                  <a:lnTo>
                    <a:pt x="17" y="244"/>
                  </a:lnTo>
                  <a:lnTo>
                    <a:pt x="14" y="242"/>
                  </a:lnTo>
                  <a:lnTo>
                    <a:pt x="12" y="242"/>
                  </a:lnTo>
                  <a:lnTo>
                    <a:pt x="9" y="239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5" y="238"/>
                  </a:lnTo>
                  <a:lnTo>
                    <a:pt x="3" y="235"/>
                  </a:lnTo>
                  <a:lnTo>
                    <a:pt x="3" y="232"/>
                  </a:lnTo>
                  <a:lnTo>
                    <a:pt x="0" y="230"/>
                  </a:lnTo>
                  <a:lnTo>
                    <a:pt x="0" y="227"/>
                  </a:lnTo>
                  <a:lnTo>
                    <a:pt x="0" y="22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5" y="25"/>
                  </a:lnTo>
                  <a:lnTo>
                    <a:pt x="8" y="21"/>
                  </a:lnTo>
                  <a:lnTo>
                    <a:pt x="12" y="18"/>
                  </a:lnTo>
                  <a:lnTo>
                    <a:pt x="14" y="13"/>
                  </a:lnTo>
                  <a:lnTo>
                    <a:pt x="18" y="12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9" y="3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56" y="0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32549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Clr>
                  <a:srgbClr val="663399"/>
                </a:buClr>
                <a:buSzPct val="65000"/>
                <a:buFont typeface="Wingdings" pitchFamily="2" charset="2"/>
                <a:buNone/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9" grpId="0" animBg="1"/>
      <p:bldP spid="8292" grpId="0" animBg="1" autoUpdateAnimBg="0"/>
      <p:bldP spid="8294" grpId="0" animBg="1" autoUpdateAnimBg="0"/>
      <p:bldP spid="8295" grpId="0" animBg="1" autoUpdateAnimBg="0"/>
      <p:bldP spid="8298" grpId="0" animBg="1" autoUpdateAnimBg="0"/>
    </p:bldLst>
  </p:timing>
</p:sld>
</file>

<file path=ppt/theme/theme1.xml><?xml version="1.0" encoding="utf-8"?>
<a:theme xmlns:a="http://schemas.openxmlformats.org/drawingml/2006/main" name="ActivIdentity">
  <a:themeElements>
    <a:clrScheme name="ActivIdentit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9050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663399"/>
          </a:buClr>
          <a:buSzPct val="65000"/>
          <a:buFont typeface="Wingdings" pitchFamily="2" charset="2"/>
          <a:buNone/>
          <a:tabLst/>
          <a:defRPr kumimoji="0" 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9050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663399"/>
          </a:buClr>
          <a:buSzPct val="65000"/>
          <a:buFont typeface="Wingdings" pitchFamily="2" charset="2"/>
          <a:buNone/>
          <a:tabLst/>
          <a:defRPr kumimoji="0" 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ActivIdentit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ivIdentit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ivIdentit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ivIdentit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ivIdentit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ivIdentit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ivIdentit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ivIdentit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ivIdentit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ivIdentit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ivIdentit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ivIdentit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ActiveIdentity</Template>
  <TotalTime>8786</TotalTime>
  <Words>2405</Words>
  <Application>Microsoft Office PowerPoint</Application>
  <PresentationFormat>On-screen Show (4:3)</PresentationFormat>
  <Paragraphs>660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ActivIdentity</vt:lpstr>
      <vt:lpstr>Cryptography</vt:lpstr>
      <vt:lpstr>Cryptography</vt:lpstr>
      <vt:lpstr>Two Main Classes of Cryptography</vt:lpstr>
      <vt:lpstr>Secret (Symmetric) Key Cryptography</vt:lpstr>
      <vt:lpstr>What can Alice do with a symmetric key?</vt:lpstr>
      <vt:lpstr>Public Key Cryptography</vt:lpstr>
      <vt:lpstr>What can Alice do with assymetric keys?</vt:lpstr>
      <vt:lpstr>Asymmetric – Data Signing for Authentication</vt:lpstr>
      <vt:lpstr>Asymmetric - Data Encryption for Confidentiality </vt:lpstr>
      <vt:lpstr>Cryptographic Hash Functions</vt:lpstr>
      <vt:lpstr>Cryptographic Hash Function (Digest)</vt:lpstr>
      <vt:lpstr>PKI – Digital Signature for non-repudiation - Sending</vt:lpstr>
      <vt:lpstr>Example of a Digital Signature</vt:lpstr>
      <vt:lpstr>PKI – Digital Signature verification - Receiving</vt:lpstr>
      <vt:lpstr>PKI for symmetric key exchange – Encrypting to Send</vt:lpstr>
      <vt:lpstr>Receiving and decrypting messages using PKI</vt:lpstr>
      <vt:lpstr>Public Key Infrastructure (PKI)</vt:lpstr>
      <vt:lpstr>Concept of a Digital Certificate</vt:lpstr>
      <vt:lpstr>Main PKI Components</vt:lpstr>
      <vt:lpstr>Hierarchy of Certification Authorities</vt:lpstr>
      <vt:lpstr>Certificate Revocation</vt:lpstr>
      <vt:lpstr>Other PKI Components</vt:lpstr>
      <vt:lpstr>Type of Certificates</vt:lpstr>
      <vt:lpstr>X.509 Version 3 Certificate Structure</vt:lpstr>
      <vt:lpstr>Certificate Signature Process</vt:lpstr>
      <vt:lpstr>Standards that rely on a PKI</vt:lpstr>
      <vt:lpstr>SSL Authentication</vt:lpstr>
      <vt:lpstr>The SSL Process (The initial connection)</vt:lpstr>
      <vt:lpstr>The SSL Process (The SSL Negotiation)</vt:lpstr>
      <vt:lpstr>What PKI credentials were used by the bank?</vt:lpstr>
      <vt:lpstr>Why do you trust VeriSign?</vt:lpstr>
      <vt:lpstr>What happened in this SSL process?</vt:lpstr>
      <vt:lpstr>Understanding PKI Login</vt:lpstr>
      <vt:lpstr>MiddleWare and Application Support for PKI Communication</vt:lpstr>
      <vt:lpstr>What do you ask when authenticating a third-party with PKI?</vt:lpstr>
      <vt:lpstr>Key Generation</vt:lpstr>
      <vt:lpstr>Hardware Security Module (HSM)</vt:lpstr>
      <vt:lpstr>Public Key Cryptography Standards (PKCS)</vt:lpstr>
      <vt:lpstr>Some Common Algorithms</vt:lpstr>
      <vt:lpstr>DES Algorithm: example of symmetric cryptography</vt:lpstr>
    </vt:vector>
  </TitlesOfParts>
  <Company>ActivCard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TMP</dc:title>
  <dc:creator>Patrick Zakher</dc:creator>
  <cp:lastModifiedBy>dmgrif</cp:lastModifiedBy>
  <cp:revision>432</cp:revision>
  <dcterms:created xsi:type="dcterms:W3CDTF">2001-10-16T07:47:02Z</dcterms:created>
  <dcterms:modified xsi:type="dcterms:W3CDTF">2014-06-11T20:24:40Z</dcterms:modified>
</cp:coreProperties>
</file>