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00" r:id="rId3"/>
    <p:sldId id="301" r:id="rId4"/>
    <p:sldId id="302" r:id="rId5"/>
    <p:sldId id="257" r:id="rId6"/>
    <p:sldId id="288" r:id="rId7"/>
    <p:sldId id="323" r:id="rId8"/>
    <p:sldId id="324" r:id="rId9"/>
    <p:sldId id="330" r:id="rId10"/>
    <p:sldId id="331" r:id="rId11"/>
    <p:sldId id="32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76CD3-7A33-4822-9DC0-BDEA398D760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D54E-4D65-430A-B7B7-5CD6EAA07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请求比如需要一个文件 处理请求比如读一个文件 发送响应比如发给客户端 处理响应比如显示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6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请求比如需要一个文件 处理请求比如读一个文件 发送响应比如发给客户端 处理响应比如显示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2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2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在实际中很可能出现，因为</a:t>
            </a:r>
            <a:r>
              <a:rPr lang="en-US" altLang="zh-CN" dirty="0"/>
              <a:t>e</a:t>
            </a:r>
            <a:r>
              <a:rPr lang="zh-CN" altLang="en-US" dirty="0"/>
              <a:t>比较小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2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在实际中很可能出现，因为</a:t>
            </a:r>
            <a:r>
              <a:rPr lang="en-US" altLang="zh-CN" dirty="0"/>
              <a:t>e</a:t>
            </a:r>
            <a:r>
              <a:rPr lang="zh-CN" altLang="en-US" dirty="0"/>
              <a:t>比较小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10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请求比如需要一个文件 处理请求比如读一个文件 发送响应比如发给客户端 处理响应比如显示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0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EF8FA-0675-4F44-A61E-50371CE2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C1555-D562-4A8D-B491-60A94325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60BA6-0C7B-41BE-AFA3-5DB94825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EEAB7-1BBC-4268-A71E-29736C6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343A3-71D1-4D11-930C-3269E203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6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9F2DC-F1D4-441C-ACC5-72C0A41C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F2AA2-50C2-4124-8200-224BCD83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202A0-750A-477B-98CB-D9066200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4D64D-9C7D-4B54-9EA1-5D89F565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9A4CC-0613-46D7-87F8-0105FE07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52D0EF-15FD-4BFC-9C7F-53DA8557F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6EDE9B-46C9-4DFD-A7D8-1C8DCD9A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34B10-04B1-4B4E-948F-DE1AAD31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06915-8E6B-4EF8-9D20-5706F6CF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81280-6BED-4A5B-BAB4-D90E7F7D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1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23" y="6350865"/>
            <a:ext cx="449351" cy="4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5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A6B8F-5682-4A87-BF55-4432F71A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5054E-6876-4984-AF9A-113203A7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F7F16-C8CC-4296-A3FE-FDBB3EB4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12BF-FDFE-4E9A-9200-BFFFB81C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DB118-602C-452E-8EA2-F334D53C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39A02-194C-4608-BB2B-407FB06E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5E5BB-7421-4B90-BE7F-6B517555D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0EE00-DFB2-4845-971F-613AD04E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40E59-10B4-4C37-934F-3CF112F9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F4F4C-1EE8-465F-846D-ADA9D07E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1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C6F6E-C05B-4D07-93F0-FA9D845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D6A49-A548-4811-8F8A-E5D632B5A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09ED1-E6C8-4458-8007-8E7E8C03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2BECD-91EC-42AD-B7BB-A33E47DF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9A6C6-E49E-46CE-878D-6B037D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03350-B19A-425C-ABE9-10AE534A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E1CD-FC14-479D-BE09-7B7639F8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094A4-8A62-48A1-9B26-7DBFDBC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456F2-190F-4402-9152-1D59E96B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F293A-83C2-4FA0-BDCA-6C0589601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852045-225D-444B-89F7-CF01A2C63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BD4BA-1081-402F-852F-95ABB722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1FFFE-1768-48A3-847E-D9F7BCEF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CAA6A3-3DEB-43B8-9236-E3B37282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032AB-9C29-4C1C-B7E1-4EEC84EE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E776AB-1AE0-42E0-AF2F-31DBE1C7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AA062-87D2-4BA4-AF2D-8B30DAC7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5BE0D-077A-40FF-BF14-DF725170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A668F2-8B72-43F4-9F36-22AA086C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3E6A0A-5680-4E12-87F1-8E09C472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A51EC-FE81-4BBF-83EC-64862190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EB32D-8353-46B2-8A1F-C92D81CA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0754E-EABB-4700-AE3B-021B924D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67779-3C15-46BE-B8EF-B885921E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DE0DE-C4FB-40F6-B121-556D2DBE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E1EA4-91E0-4023-AD8C-CAD32B06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CBB1F-1B30-490F-9626-B8F95B4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08BC-642E-4B22-AC35-102D538B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BE3AC-E116-4AE6-B731-535689B4E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8E3C5-56D6-45B4-8894-73C762006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E8AB2-E361-4BA8-B236-4C93B9CB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A1A32-6FFC-4912-BDCC-6D3FD12D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4920A-2BE5-46FE-B09C-1716A88F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91B5D3-A3ED-4DEE-8228-17BE8071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36BBD-AD0C-4A25-A872-F8E5D639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C00FA-8862-4D9B-BCC4-DD1796FE1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A6D0-0D8A-4E6E-B9E8-30E77B37E4C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06B27-FD5D-4803-8C2C-600CA899C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4BBB6-CF3F-443D-BAF5-A9A66AC0F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10AA-1C38-49B9-8647-0492935FC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5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4643" y="165735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算分第四次小班课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4783" y="3723323"/>
            <a:ext cx="3262432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小班教师：赵海燕老师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助教：石元峰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AB9-D2ED-4620-A4BE-7C722A01EE63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13D7E0D5-3004-4C8D-9DFF-FFE5E5C7323F}"/>
              </a:ext>
            </a:extLst>
          </p:cNvPr>
          <p:cNvSpPr txBox="1"/>
          <p:nvPr/>
        </p:nvSpPr>
        <p:spPr>
          <a:xfrm>
            <a:off x="1000858" y="733533"/>
            <a:ext cx="687626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数据格式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63E59F1-ABA2-4173-AC3A-EDF1EE085BF4}"/>
              </a:ext>
            </a:extLst>
          </p:cNvPr>
          <p:cNvSpPr txBox="1">
            <a:spLocks/>
          </p:cNvSpPr>
          <p:nvPr/>
        </p:nvSpPr>
        <p:spPr>
          <a:xfrm>
            <a:off x="865414" y="1577431"/>
            <a:ext cx="1046117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模数𝑁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𝑝𝑞规模为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1024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比特，其中𝑝，𝑞为素数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对文本加密，每次加密最多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个明文字符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明文超过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个字符时，对明文分片，每个分片不超过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个字符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分片明文填充为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512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比特消息后再进行加密，填充规则为高位添加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64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比特标志位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0xFFFFFFFFFFFFFFFF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，随后加上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32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比特通信序号，再添加若干个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，最后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64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比特为明文分片字符对应的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ASCII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码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分片加密后发送一个加密帧数据，帧数据文件名称为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FrameXX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，其中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XX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表示接收序号，该序号不一定等于通信序号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帧数据的数据格式如下，其中数据都是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16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进制表示，结构如下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1024bit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 | 1024bit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加密指数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 | 1024bit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密文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pPr marL="0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5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3D7E0D5-3004-4C8D-9DFF-FFE5E5C7323F}"/>
              </a:ext>
            </a:extLst>
          </p:cNvPr>
          <p:cNvSpPr txBox="1"/>
          <p:nvPr/>
        </p:nvSpPr>
        <p:spPr>
          <a:xfrm>
            <a:off x="926939" y="592368"/>
            <a:ext cx="35285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要求与评分标准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C36D8-329A-4185-9D81-B850081E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17" y="1342587"/>
            <a:ext cx="6832174" cy="47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4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B2E246-B2C5-4927-8357-F69E40C6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24" y="628027"/>
            <a:ext cx="8848951" cy="29250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D42007-2A99-4049-8698-FDDA7840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62" y="4051049"/>
            <a:ext cx="8547275" cy="21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265C2E-FBAA-40C2-AD47-7581653E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31" y="734733"/>
            <a:ext cx="9730138" cy="2165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D7E295-DFFD-42D1-91D8-4A14AD73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65" y="3624943"/>
            <a:ext cx="8827470" cy="21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0FF6FD-8AAC-4676-A039-A5B95EFF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8" y="877901"/>
            <a:ext cx="10493484" cy="1238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7D92AD-3CA6-400A-9710-EE8B2BDE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58" y="2647335"/>
            <a:ext cx="10659883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3" y="815926"/>
            <a:ext cx="918151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18742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D65583-8FDE-423D-A51D-5F725643FAC5}"/>
              </a:ext>
            </a:extLst>
          </p:cNvPr>
          <p:cNvGrpSpPr/>
          <p:nvPr/>
        </p:nvGrpSpPr>
        <p:grpSpPr>
          <a:xfrm>
            <a:off x="768803" y="674913"/>
            <a:ext cx="9778365" cy="5133562"/>
            <a:chOff x="1541719" y="2349127"/>
            <a:chExt cx="4797908" cy="263417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3D7E0D5-3004-4C8D-9DFF-FFE5E5C7323F}"/>
                </a:ext>
              </a:extLst>
            </p:cNvPr>
            <p:cNvSpPr txBox="1"/>
            <p:nvPr/>
          </p:nvSpPr>
          <p:spPr>
            <a:xfrm>
              <a:off x="1541720" y="2349127"/>
              <a:ext cx="2278336" cy="331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基本想法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6E06557-8F40-4425-BBA1-2579EEDE485A}"/>
                    </a:ext>
                  </a:extLst>
                </p:cNvPr>
                <p:cNvSpPr txBox="1"/>
                <p:nvPr/>
              </p:nvSpPr>
              <p:spPr>
                <a:xfrm>
                  <a:off x="1541719" y="2771476"/>
                  <a:ext cx="4797908" cy="2211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取</a:t>
                  </a:r>
                  <a:r>
                    <a:rPr lang="en-US" altLang="zh-CN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N</a:t>
                  </a:r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是两个大素数的乘积，</a:t>
                  </a:r>
                  <a:r>
                    <a:rPr lang="en-US" altLang="zh-CN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N = </a:t>
                  </a:r>
                  <a:r>
                    <a:rPr lang="en-US" altLang="zh-CN" sz="28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p·q</a:t>
                  </a:r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，则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</a14:m>
                  <a:endParaRPr lang="en-US" altLang="zh-CN" sz="2800" b="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取</a:t>
                  </a:r>
                  <a:r>
                    <a:rPr lang="en-US" altLang="zh-CN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e</a:t>
                  </a:r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，使得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altLang="zh-CN" sz="2800" b="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r>
                    <a:rPr lang="zh-CN" altLang="en-US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计算</a:t>
                  </a:r>
                  <a:r>
                    <a:rPr lang="en-US" altLang="zh-CN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  <a:r>
                    <a:rPr lang="zh-CN" altLang="en-US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endParaRPr lang="en-US" altLang="zh-CN" sz="2800" b="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(N, d) </a:t>
                  </a:r>
                  <a:r>
                    <a:rPr lang="zh-CN" altLang="en-US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作为私钥，</a:t>
                  </a:r>
                  <a:r>
                    <a:rPr lang="en-US" altLang="zh-CN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(N, e) </a:t>
                  </a:r>
                  <a:r>
                    <a:rPr lang="zh-CN" altLang="en-US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作为公钥</a:t>
                  </a:r>
                  <a:endParaRPr lang="en-US" altLang="zh-CN" sz="2800" b="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发送方要发送信息</a:t>
                  </a:r>
                  <a:r>
                    <a:rPr lang="en-US" altLang="zh-CN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m</a:t>
                  </a:r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，用公钥加密：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altLang="zh-CN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(</a:t>
                  </a:r>
                  <a:r>
                    <a:rPr lang="zh-CN" altLang="en-US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要求</a:t>
                  </a:r>
                  <a:r>
                    <a:rPr lang="en-US" altLang="zh-CN" sz="2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m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8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2800" b="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接收方收到信息</a:t>
                  </a:r>
                  <a:r>
                    <a:rPr lang="en-US" altLang="zh-CN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</a:t>
                  </a:r>
                  <a:r>
                    <a:rPr lang="zh-CN" altLang="en-US" sz="2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，用私钥解密：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altLang="zh-CN" sz="2800" b="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endParaRPr lang="en-US" altLang="zh-CN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6E06557-8F40-4425-BBA1-2579EEDE4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19" y="2771476"/>
                  <a:ext cx="4797908" cy="2211822"/>
                </a:xfrm>
                <a:prstGeom prst="rect">
                  <a:avLst/>
                </a:prstGeom>
                <a:blipFill>
                  <a:blip r:embed="rId3"/>
                  <a:stretch>
                    <a:fillRect l="-1247" t="-1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9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39" y="1463095"/>
            <a:ext cx="7195508" cy="42210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D7E0D5-3004-4C8D-9DFF-FFE5E5C7323F}"/>
              </a:ext>
            </a:extLst>
          </p:cNvPr>
          <p:cNvSpPr txBox="1"/>
          <p:nvPr/>
        </p:nvSpPr>
        <p:spPr>
          <a:xfrm>
            <a:off x="926939" y="592368"/>
            <a:ext cx="35285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275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D65583-8FDE-423D-A51D-5F725643FAC5}"/>
              </a:ext>
            </a:extLst>
          </p:cNvPr>
          <p:cNvGrpSpPr/>
          <p:nvPr/>
        </p:nvGrpSpPr>
        <p:grpSpPr>
          <a:xfrm>
            <a:off x="768803" y="674911"/>
            <a:ext cx="9778365" cy="5655183"/>
            <a:chOff x="1541719" y="2349127"/>
            <a:chExt cx="4797908" cy="290183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3D7E0D5-3004-4C8D-9DFF-FFE5E5C7323F}"/>
                </a:ext>
              </a:extLst>
            </p:cNvPr>
            <p:cNvSpPr txBox="1"/>
            <p:nvPr/>
          </p:nvSpPr>
          <p:spPr>
            <a:xfrm>
              <a:off x="1541720" y="2349127"/>
              <a:ext cx="2278336" cy="331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研究现状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6E06557-8F40-4425-BBA1-2579EEDE485A}"/>
                </a:ext>
              </a:extLst>
            </p:cNvPr>
            <p:cNvSpPr txBox="1"/>
            <p:nvPr/>
          </p:nvSpPr>
          <p:spPr>
            <a:xfrm>
              <a:off x="1541719" y="2771477"/>
              <a:ext cx="4797908" cy="2479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RSA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的安全性是基于大整数素因子分解的困难性，而大整数因子 分解问题是数学上的著名难题。数域筛法是目前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RSA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攻击的首选算法。 在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1999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年，一台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Cray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超级电脑用了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5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个月时间分解了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512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比特长的 密钥。在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512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比特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RSA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算法破解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10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年之后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即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2009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年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12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月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9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日，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768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比特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RSA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算法即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232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数位数字的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RSA-768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被分解。分解一个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768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比特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RSA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密钥所需时间是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512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位的数千倍，而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1024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比特所需时间则是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768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比特的一千多倍，因此在短时间内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1024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比特仍然是安全的。除此之 外，目前对于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RSA 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算法的攻击主要有以下方式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选择密文攻击、公共 模数攻击、低加密密指数攻击、低解密指数攻击、定时攻击等等</a:t>
              </a:r>
              <a:endParaRPr lang="en-US" altLang="zh-CN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4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13D7E0D5-3004-4C8D-9DFF-FFE5E5C7323F}"/>
              </a:ext>
            </a:extLst>
          </p:cNvPr>
          <p:cNvSpPr txBox="1"/>
          <p:nvPr/>
        </p:nvSpPr>
        <p:spPr>
          <a:xfrm>
            <a:off x="1000858" y="733533"/>
            <a:ext cx="687626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一些可能的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RSA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攻击方式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63E59F1-ABA2-4173-AC3A-EDF1EE085B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利用随机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近似算法（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Fermat, Pollard, Pollard rho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等）进行特定情况下的大整数分解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低加密指数攻击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低加密指数广播攻击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低解密指数攻击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581</Words>
  <Application>Microsoft Office PowerPoint</Application>
  <PresentationFormat>宽屏</PresentationFormat>
  <Paragraphs>40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FangSong</vt:lpstr>
      <vt:lpstr>Microsoft YaHei</vt:lpstr>
      <vt:lpstr>Arial</vt:lpstr>
      <vt:lpstr>Cambria Math</vt:lpstr>
      <vt:lpstr>Century Gothic</vt:lpstr>
      <vt:lpstr>Open Sans Extrabold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Yuanfeng</dc:creator>
  <cp:lastModifiedBy>Shi Yuanfeng</cp:lastModifiedBy>
  <cp:revision>23</cp:revision>
  <dcterms:created xsi:type="dcterms:W3CDTF">2022-03-10T12:15:07Z</dcterms:created>
  <dcterms:modified xsi:type="dcterms:W3CDTF">2022-03-18T04:35:58Z</dcterms:modified>
</cp:coreProperties>
</file>