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74" r:id="rId4"/>
    <p:sldId id="275" r:id="rId5"/>
    <p:sldId id="276" r:id="rId6"/>
    <p:sldId id="277" r:id="rId7"/>
    <p:sldId id="256" r:id="rId8"/>
    <p:sldId id="272" r:id="rId9"/>
    <p:sldId id="257" r:id="rId10"/>
    <p:sldId id="25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280" r:id="rId34"/>
    <p:sldId id="281" r:id="rId35"/>
    <p:sldId id="282" r:id="rId36"/>
    <p:sldId id="283" r:id="rId37"/>
    <p:sldId id="284" r:id="rId38"/>
    <p:sldId id="285"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53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FFEE7601-D023-4D85-9B09-FE588313EEA3}"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242386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4025860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0455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3277643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75929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1070888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171181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356054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135164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EE7601-D023-4D85-9B09-FE588313EEA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218388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EE7601-D023-4D85-9B09-FE588313EEA3}"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147261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EE7601-D023-4D85-9B09-FE588313EEA3}"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391955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EE7601-D023-4D85-9B09-FE588313EEA3}"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68318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E7601-D023-4D85-9B09-FE588313EEA3}"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411921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EE7601-D023-4D85-9B09-FE588313EEA3}"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322573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EE7601-D023-4D85-9B09-FE588313EEA3}"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646FA-D166-48EF-B660-9BBC2B3C2FC6}" type="slidenum">
              <a:rPr lang="en-US" smtClean="0"/>
              <a:t>‹#›</a:t>
            </a:fld>
            <a:endParaRPr lang="en-US"/>
          </a:p>
        </p:txBody>
      </p:sp>
    </p:spTree>
    <p:extLst>
      <p:ext uri="{BB962C8B-B14F-4D97-AF65-F5344CB8AC3E}">
        <p14:creationId xmlns:p14="http://schemas.microsoft.com/office/powerpoint/2010/main" val="257553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FEE7601-D023-4D85-9B09-FE588313EEA3}" type="datetimeFigureOut">
              <a:rPr lang="en-US" smtClean="0"/>
              <a:t>12/3/2019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B9646FA-D166-48EF-B660-9BBC2B3C2FC6}" type="slidenum">
              <a:rPr lang="en-US" smtClean="0"/>
              <a:t>‹#›</a:t>
            </a:fld>
            <a:endParaRPr lang="en-US"/>
          </a:p>
        </p:txBody>
      </p:sp>
    </p:spTree>
    <p:extLst>
      <p:ext uri="{BB962C8B-B14F-4D97-AF65-F5344CB8AC3E}">
        <p14:creationId xmlns:p14="http://schemas.microsoft.com/office/powerpoint/2010/main" val="22431629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241692" y="1641455"/>
            <a:ext cx="10051534" cy="923330"/>
          </a:xfrm>
          <a:prstGeom prst="rect">
            <a:avLst/>
          </a:prstGeom>
          <a:noFill/>
        </p:spPr>
        <p:txBody>
          <a:bodyPr wrap="none" lIns="91440" tIns="45720" rIns="91440" bIns="45720">
            <a:prstTxWarp prst="textArchUp">
              <a:avLst/>
            </a:prstTxWarp>
            <a:spAutoFit/>
            <a:scene3d>
              <a:camera prst="orthographicFront"/>
              <a:lightRig rig="threePt" dir="t"/>
            </a:scene3d>
            <a:sp3d extrusionH="57150">
              <a:bevelT w="38100" h="38100" prst="angle"/>
            </a:sp3d>
          </a:bodyPr>
          <a:lstStyle/>
          <a:p>
            <a:pPr algn="ctr"/>
            <a:r>
              <a:rPr lang="en-US" sz="5400" b="1" dirty="0" smtClean="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Kính chào quý thầy cô và các bạn!</a:t>
            </a:r>
            <a:endParaRPr lang="en-US" sz="5400" b="1" dirty="0">
              <a:ln w="6600">
                <a:solidFill>
                  <a:schemeClr val="accent2"/>
                </a:solidFill>
                <a:prstDash val="solid"/>
              </a:ln>
              <a:solidFill>
                <a:srgbClr val="FF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37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par>
                                <p:cTn id="11" presetID="21" presetClass="emph" presetSubtype="0" repeatCount="indefinite" fill="hold" grpId="1" nodeType="withEffect">
                                  <p:stCondLst>
                                    <p:cond delay="0"/>
                                  </p:stCondLst>
                                  <p:iterate type="lt">
                                    <p:tmPct val="0"/>
                                  </p:iterate>
                                  <p:childTnLst>
                                    <p:animClr clrSpc="hsl" dir="cw">
                                      <p:cBhvr override="childStyle">
                                        <p:cTn id="12" dur="500" fill="hold"/>
                                        <p:tgtEl>
                                          <p:spTgt spid="4"/>
                                        </p:tgtEl>
                                        <p:attrNameLst>
                                          <p:attrName>style.color</p:attrName>
                                        </p:attrNameLst>
                                      </p:cBhvr>
                                      <p:by>
                                        <p:hsl h="7200000" s="0" l="0"/>
                                      </p:by>
                                    </p:animClr>
                                    <p:animClr clrSpc="hsl" dir="cw">
                                      <p:cBhvr>
                                        <p:cTn id="13" dur="500" fill="hold"/>
                                        <p:tgtEl>
                                          <p:spTgt spid="4"/>
                                        </p:tgtEl>
                                        <p:attrNameLst>
                                          <p:attrName>fillcolor</p:attrName>
                                        </p:attrNameLst>
                                      </p:cBhvr>
                                      <p:by>
                                        <p:hsl h="7200000" s="0" l="0"/>
                                      </p:by>
                                    </p:animClr>
                                    <p:animClr clrSpc="hsl" dir="cw">
                                      <p:cBhvr>
                                        <p:cTn id="14" dur="500" fill="hold"/>
                                        <p:tgtEl>
                                          <p:spTgt spid="4"/>
                                        </p:tgtEl>
                                        <p:attrNameLst>
                                          <p:attrName>stroke.color</p:attrName>
                                        </p:attrNameLst>
                                      </p:cBhvr>
                                      <p:by>
                                        <p:hsl h="7200000" s="0" l="0"/>
                                      </p:by>
                                    </p:animClr>
                                    <p:set>
                                      <p:cBhvr>
                                        <p:cTn id="15"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3329" y="410503"/>
            <a:ext cx="5042086"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Thực Đơn</a:t>
            </a:r>
          </a:p>
        </p:txBody>
      </p:sp>
      <p:graphicFrame>
        <p:nvGraphicFramePr>
          <p:cNvPr id="2" name="Table 1"/>
          <p:cNvGraphicFramePr>
            <a:graphicFrameLocks noGrp="1"/>
          </p:cNvGraphicFramePr>
          <p:nvPr>
            <p:extLst>
              <p:ext uri="{D42A27DB-BD31-4B8C-83A1-F6EECF244321}">
                <p14:modId xmlns:p14="http://schemas.microsoft.com/office/powerpoint/2010/main" val="3390951546"/>
              </p:ext>
            </p:extLst>
          </p:nvPr>
        </p:nvGraphicFramePr>
        <p:xfrm>
          <a:off x="1362568" y="1401930"/>
          <a:ext cx="9385694" cy="4841216"/>
        </p:xfrm>
        <a:graphic>
          <a:graphicData uri="http://schemas.openxmlformats.org/drawingml/2006/table">
            <a:tbl>
              <a:tblPr firstRow="1" firstCol="1" lastRow="1" lastCol="1" bandRow="1" bandCol="1">
                <a:tableStyleId>{69CF1AB2-1976-4502-BF36-3FF5EA218861}</a:tableStyleId>
              </a:tblPr>
              <a:tblGrid>
                <a:gridCol w="750856">
                  <a:extLst>
                    <a:ext uri="{9D8B030D-6E8A-4147-A177-3AD203B41FA5}">
                      <a16:colId xmlns:a16="http://schemas.microsoft.com/office/drawing/2014/main" val="2828118655"/>
                    </a:ext>
                  </a:extLst>
                </a:gridCol>
                <a:gridCol w="2252566">
                  <a:extLst>
                    <a:ext uri="{9D8B030D-6E8A-4147-A177-3AD203B41FA5}">
                      <a16:colId xmlns:a16="http://schemas.microsoft.com/office/drawing/2014/main" val="1164013723"/>
                    </a:ext>
                  </a:extLst>
                </a:gridCol>
                <a:gridCol w="1689425">
                  <a:extLst>
                    <a:ext uri="{9D8B030D-6E8A-4147-A177-3AD203B41FA5}">
                      <a16:colId xmlns:a16="http://schemas.microsoft.com/office/drawing/2014/main" val="793563191"/>
                    </a:ext>
                  </a:extLst>
                </a:gridCol>
                <a:gridCol w="1689425">
                  <a:extLst>
                    <a:ext uri="{9D8B030D-6E8A-4147-A177-3AD203B41FA5}">
                      <a16:colId xmlns:a16="http://schemas.microsoft.com/office/drawing/2014/main" val="372055874"/>
                    </a:ext>
                  </a:extLst>
                </a:gridCol>
                <a:gridCol w="3003422">
                  <a:extLst>
                    <a:ext uri="{9D8B030D-6E8A-4147-A177-3AD203B41FA5}">
                      <a16:colId xmlns:a16="http://schemas.microsoft.com/office/drawing/2014/main" val="2486417895"/>
                    </a:ext>
                  </a:extLst>
                </a:gridCol>
              </a:tblGrid>
              <a:tr h="1441046">
                <a:tc>
                  <a:txBody>
                    <a:bodyPr/>
                    <a:lstStyle/>
                    <a:p>
                      <a:pPr marL="0" marR="0" algn="just">
                        <a:lnSpc>
                          <a:spcPct val="150000"/>
                        </a:lnSpc>
                        <a:spcBef>
                          <a:spcPts val="0"/>
                        </a:spcBef>
                        <a:spcAft>
                          <a:spcPts val="0"/>
                        </a:spcAft>
                      </a:pPr>
                      <a:r>
                        <a:rPr lang="en-US" sz="1600" dirty="0">
                          <a:effectLst/>
                        </a:rPr>
                        <a:t>STT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Tên Cột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Kiểu dữ liệu</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a:effectLst/>
                        </a:rPr>
                        <a:t>Kích thước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a:effectLst/>
                        </a:rPr>
                        <a:t>Ràng buộc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extLst>
                  <a:ext uri="{0D108BD9-81ED-4DB2-BD59-A6C34878D82A}">
                    <a16:rowId xmlns:a16="http://schemas.microsoft.com/office/drawing/2014/main" val="1033883587"/>
                  </a:ext>
                </a:extLst>
              </a:tr>
              <a:tr h="680034">
                <a:tc>
                  <a:txBody>
                    <a:bodyPr/>
                    <a:lstStyle/>
                    <a:p>
                      <a:pPr marL="0" marR="0" algn="just">
                        <a:lnSpc>
                          <a:spcPct val="150000"/>
                        </a:lnSpc>
                        <a:spcBef>
                          <a:spcPts val="0"/>
                        </a:spcBef>
                        <a:spcAft>
                          <a:spcPts val="0"/>
                        </a:spcAft>
                      </a:pPr>
                      <a:r>
                        <a:rPr lang="en-US" sz="16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MaThucDon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Nvarchar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a:effectLst/>
                        </a:rPr>
                        <a:t>Khóa chính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extLst>
                  <a:ext uri="{0D108BD9-81ED-4DB2-BD59-A6C34878D82A}">
                    <a16:rowId xmlns:a16="http://schemas.microsoft.com/office/drawing/2014/main" val="3059233254"/>
                  </a:ext>
                </a:extLst>
              </a:tr>
              <a:tr h="680034">
                <a:tc>
                  <a:txBody>
                    <a:bodyPr/>
                    <a:lstStyle/>
                    <a:p>
                      <a:pPr marL="0" marR="0" algn="just">
                        <a:lnSpc>
                          <a:spcPct val="150000"/>
                        </a:lnSpc>
                        <a:spcBef>
                          <a:spcPts val="0"/>
                        </a:spcBef>
                        <a:spcAft>
                          <a:spcPts val="0"/>
                        </a:spcAft>
                      </a:pPr>
                      <a:r>
                        <a:rPr lang="en-US" sz="16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Loai</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Nvarchar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tabLst>
                          <a:tab pos="1014730" algn="l"/>
                        </a:tabLst>
                      </a:pPr>
                      <a:r>
                        <a:rPr lang="en-US" sz="16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extLst>
                  <a:ext uri="{0D108BD9-81ED-4DB2-BD59-A6C34878D82A}">
                    <a16:rowId xmlns:a16="http://schemas.microsoft.com/office/drawing/2014/main" val="238862784"/>
                  </a:ext>
                </a:extLst>
              </a:tr>
              <a:tr h="680034">
                <a:tc>
                  <a:txBody>
                    <a:bodyPr/>
                    <a:lstStyle/>
                    <a:p>
                      <a:pPr marL="0" marR="0" algn="just">
                        <a:lnSpc>
                          <a:spcPct val="150000"/>
                        </a:lnSpc>
                        <a:spcBef>
                          <a:spcPts val="0"/>
                        </a:spcBef>
                        <a:spcAft>
                          <a:spcPts val="0"/>
                        </a:spcAft>
                      </a:pPr>
                      <a:r>
                        <a:rPr lang="en-US" sz="1600">
                          <a:effectLst/>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a:effectLst/>
                        </a:rPr>
                        <a:t>TenThucDon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Nvarchar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tabLst>
                          <a:tab pos="1014730" algn="l"/>
                        </a:tabLst>
                      </a:pPr>
                      <a:r>
                        <a:rPr lang="en-US" sz="16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extLst>
                  <a:ext uri="{0D108BD9-81ED-4DB2-BD59-A6C34878D82A}">
                    <a16:rowId xmlns:a16="http://schemas.microsoft.com/office/drawing/2014/main" val="2999033032"/>
                  </a:ext>
                </a:extLst>
              </a:tr>
              <a:tr h="680034">
                <a:tc>
                  <a:txBody>
                    <a:bodyPr/>
                    <a:lstStyle/>
                    <a:p>
                      <a:pPr marL="0" marR="0" algn="just">
                        <a:lnSpc>
                          <a:spcPct val="150000"/>
                        </a:lnSpc>
                        <a:spcBef>
                          <a:spcPts val="0"/>
                        </a:spcBef>
                        <a:spcAft>
                          <a:spcPts val="0"/>
                        </a:spcAft>
                      </a:pPr>
                      <a:r>
                        <a:rPr lang="en-US" sz="16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a:effectLst/>
                        </a:rPr>
                        <a:t>DonViTinh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a:effectLst/>
                        </a:rPr>
                        <a:t>Nchar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dirty="0">
                          <a:effectLst/>
                        </a:rPr>
                        <a:t>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tabLst>
                          <a:tab pos="1014730" algn="l"/>
                        </a:tabLst>
                      </a:pPr>
                      <a:r>
                        <a:rPr lang="en-US" sz="16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extLst>
                  <a:ext uri="{0D108BD9-81ED-4DB2-BD59-A6C34878D82A}">
                    <a16:rowId xmlns:a16="http://schemas.microsoft.com/office/drawing/2014/main" val="1464494721"/>
                  </a:ext>
                </a:extLst>
              </a:tr>
              <a:tr h="680034">
                <a:tc>
                  <a:txBody>
                    <a:bodyPr/>
                    <a:lstStyle/>
                    <a:p>
                      <a:pPr marL="0" marR="0" algn="just">
                        <a:lnSpc>
                          <a:spcPct val="150000"/>
                        </a:lnSpc>
                        <a:spcBef>
                          <a:spcPts val="0"/>
                        </a:spcBef>
                        <a:spcAft>
                          <a:spcPts val="0"/>
                        </a:spcAft>
                      </a:pPr>
                      <a:r>
                        <a:rPr lang="en-US" sz="16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b="0" dirty="0">
                          <a:effectLst/>
                        </a:rPr>
                        <a:t>DonGia</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b="0" dirty="0">
                          <a:effectLst/>
                        </a:rPr>
                        <a:t>Numeric</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pPr>
                      <a:r>
                        <a:rPr lang="en-US" sz="1600" b="0" dirty="0">
                          <a:effectLst/>
                        </a:rPr>
                        <a:t>(18,0)</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tc>
                  <a:txBody>
                    <a:bodyPr/>
                    <a:lstStyle/>
                    <a:p>
                      <a:pPr marL="0" marR="0" algn="just">
                        <a:lnSpc>
                          <a:spcPct val="150000"/>
                        </a:lnSpc>
                        <a:spcBef>
                          <a:spcPts val="0"/>
                        </a:spcBef>
                        <a:spcAft>
                          <a:spcPts val="0"/>
                        </a:spcAft>
                        <a:tabLst>
                          <a:tab pos="1014730" algn="l"/>
                        </a:tabLst>
                      </a:pPr>
                      <a:r>
                        <a:rPr lang="en-US" sz="16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561" marR="82561" marT="0" marB="0"/>
                </a:tc>
                <a:extLst>
                  <a:ext uri="{0D108BD9-81ED-4DB2-BD59-A6C34878D82A}">
                    <a16:rowId xmlns:a16="http://schemas.microsoft.com/office/drawing/2014/main" val="53768753"/>
                  </a:ext>
                </a:extLst>
              </a:tr>
            </a:tbl>
          </a:graphicData>
        </a:graphic>
      </p:graphicFrame>
    </p:spTree>
    <p:extLst>
      <p:ext uri="{BB962C8B-B14F-4D97-AF65-F5344CB8AC3E}">
        <p14:creationId xmlns:p14="http://schemas.microsoft.com/office/powerpoint/2010/main" val="3359346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35313145"/>
              </p:ext>
            </p:extLst>
          </p:nvPr>
        </p:nvGraphicFramePr>
        <p:xfrm>
          <a:off x="1362568" y="1401930"/>
          <a:ext cx="9385695" cy="4841220"/>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2239992626"/>
                    </a:ext>
                  </a:extLst>
                </a:gridCol>
                <a:gridCol w="2252567">
                  <a:extLst>
                    <a:ext uri="{9D8B030D-6E8A-4147-A177-3AD203B41FA5}">
                      <a16:colId xmlns:a16="http://schemas.microsoft.com/office/drawing/2014/main" val="2687561548"/>
                    </a:ext>
                  </a:extLst>
                </a:gridCol>
                <a:gridCol w="1689425">
                  <a:extLst>
                    <a:ext uri="{9D8B030D-6E8A-4147-A177-3AD203B41FA5}">
                      <a16:colId xmlns:a16="http://schemas.microsoft.com/office/drawing/2014/main" val="2427087867"/>
                    </a:ext>
                  </a:extLst>
                </a:gridCol>
                <a:gridCol w="1689425">
                  <a:extLst>
                    <a:ext uri="{9D8B030D-6E8A-4147-A177-3AD203B41FA5}">
                      <a16:colId xmlns:a16="http://schemas.microsoft.com/office/drawing/2014/main" val="3021867709"/>
                    </a:ext>
                  </a:extLst>
                </a:gridCol>
                <a:gridCol w="3003422">
                  <a:extLst>
                    <a:ext uri="{9D8B030D-6E8A-4147-A177-3AD203B41FA5}">
                      <a16:colId xmlns:a16="http://schemas.microsoft.com/office/drawing/2014/main" val="1987038023"/>
                    </a:ext>
                  </a:extLst>
                </a:gridCol>
              </a:tblGrid>
              <a:tr h="484122">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Tên Cột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Ràng buộc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69299941"/>
                  </a:ext>
                </a:extLst>
              </a:tr>
              <a:tr h="484122">
                <a:tc>
                  <a:txBody>
                    <a:bodyPr/>
                    <a:lstStyle/>
                    <a:p>
                      <a:pPr marL="0" marR="0" algn="just">
                        <a:lnSpc>
                          <a:spcPct val="150000"/>
                        </a:lnSpc>
                        <a:spcBef>
                          <a:spcPts val="0"/>
                        </a:spcBef>
                        <a:spcAft>
                          <a:spcPts val="0"/>
                        </a:spcAft>
                      </a:pPr>
                      <a:r>
                        <a:rPr lang="en-US" sz="1300" dirty="0">
                          <a:effectLst/>
                        </a:rPr>
                        <a:t>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MaNguoiDung</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Khóa chính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5051691"/>
                  </a:ext>
                </a:extLst>
              </a:tr>
              <a:tr h="484122">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HoTen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7714212"/>
                  </a:ext>
                </a:extLst>
              </a:tr>
              <a:tr h="484122">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NgaySinh</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Date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2748343"/>
                  </a:ext>
                </a:extLst>
              </a:tr>
              <a:tr h="484122">
                <a:tc>
                  <a:txBody>
                    <a:bodyPr/>
                    <a:lstStyle/>
                    <a:p>
                      <a:pPr marL="0" marR="0" algn="just">
                        <a:lnSpc>
                          <a:spcPct val="150000"/>
                        </a:lnSpc>
                        <a:spcBef>
                          <a:spcPts val="0"/>
                        </a:spcBef>
                        <a:spcAft>
                          <a:spcPts val="0"/>
                        </a:spcAft>
                      </a:pPr>
                      <a:r>
                        <a:rPr lang="en-US" sz="13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GioiTinh</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Nvarchar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10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39949620"/>
                  </a:ext>
                </a:extLst>
              </a:tr>
              <a:tr h="484122">
                <a:tc>
                  <a:txBody>
                    <a:bodyPr/>
                    <a:lstStyle/>
                    <a:p>
                      <a:pPr marL="0" marR="0" algn="just">
                        <a:lnSpc>
                          <a:spcPct val="150000"/>
                        </a:lnSpc>
                        <a:spcBef>
                          <a:spcPts val="0"/>
                        </a:spcBef>
                        <a:spcAft>
                          <a:spcPts val="0"/>
                        </a:spcAft>
                      </a:pPr>
                      <a:r>
                        <a:rPr lang="en-US" sz="1300">
                          <a:effectLst/>
                        </a:rPr>
                        <a:t>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QueQuan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Nvarchar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5687028"/>
                  </a:ext>
                </a:extLst>
              </a:tr>
              <a:tr h="484122">
                <a:tc>
                  <a:txBody>
                    <a:bodyPr/>
                    <a:lstStyle/>
                    <a:p>
                      <a:pPr marL="0" marR="0" algn="just">
                        <a:lnSpc>
                          <a:spcPct val="150000"/>
                        </a:lnSpc>
                        <a:spcBef>
                          <a:spcPts val="0"/>
                        </a:spcBef>
                        <a:spcAft>
                          <a:spcPts val="0"/>
                        </a:spcAft>
                      </a:pPr>
                      <a:r>
                        <a:rPr lang="en-US" sz="1300">
                          <a:effectLst/>
                        </a:rPr>
                        <a:t>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SDT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Nvarchar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11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6076888"/>
                  </a:ext>
                </a:extLst>
              </a:tr>
              <a:tr h="484122">
                <a:tc>
                  <a:txBody>
                    <a:bodyPr/>
                    <a:lstStyle/>
                    <a:p>
                      <a:pPr marL="0" marR="0" algn="just">
                        <a:lnSpc>
                          <a:spcPct val="150000"/>
                        </a:lnSpc>
                        <a:spcBef>
                          <a:spcPts val="0"/>
                        </a:spcBef>
                        <a:spcAft>
                          <a:spcPts val="0"/>
                        </a:spcAft>
                      </a:pPr>
                      <a:r>
                        <a:rPr lang="en-US" sz="1300">
                          <a:effectLst/>
                        </a:rPr>
                        <a:t>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TenDangNhap</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30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711512"/>
                  </a:ext>
                </a:extLst>
              </a:tr>
              <a:tr h="484122">
                <a:tc>
                  <a:txBody>
                    <a:bodyPr/>
                    <a:lstStyle/>
                    <a:p>
                      <a:pPr marL="0" marR="0" algn="just">
                        <a:lnSpc>
                          <a:spcPct val="150000"/>
                        </a:lnSpc>
                        <a:spcBef>
                          <a:spcPts val="0"/>
                        </a:spcBef>
                        <a:spcAft>
                          <a:spcPts val="0"/>
                        </a:spcAft>
                      </a:pPr>
                      <a:r>
                        <a:rPr lang="en-US" sz="1300">
                          <a:effectLst/>
                        </a:rPr>
                        <a:t>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MatKhau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30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519352"/>
                  </a:ext>
                </a:extLst>
              </a:tr>
              <a:tr h="484122">
                <a:tc>
                  <a:txBody>
                    <a:bodyPr/>
                    <a:lstStyle/>
                    <a:p>
                      <a:pPr marL="0" marR="0" algn="just">
                        <a:lnSpc>
                          <a:spcPct val="150000"/>
                        </a:lnSpc>
                        <a:spcBef>
                          <a:spcPts val="0"/>
                        </a:spcBef>
                        <a:spcAft>
                          <a:spcPts val="0"/>
                        </a:spcAft>
                      </a:pPr>
                      <a:r>
                        <a:rPr lang="en-US" sz="1300">
                          <a:effectLst/>
                        </a:rPr>
                        <a:t>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a:effectLst/>
                        </a:rPr>
                        <a:t>Quyen</a:t>
                      </a:r>
                      <a:endParaRPr lang="en-US" sz="10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a:effectLst/>
                        </a:rPr>
                        <a:t>Nvarchar</a:t>
                      </a:r>
                      <a:endParaRPr lang="en-US" sz="10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20</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43587665"/>
                  </a:ext>
                </a:extLst>
              </a:tr>
            </a:tbl>
          </a:graphicData>
        </a:graphic>
      </p:graphicFrame>
      <p:sp>
        <p:nvSpPr>
          <p:cNvPr id="4" name="TextBox 3"/>
          <p:cNvSpPr txBox="1"/>
          <p:nvPr/>
        </p:nvSpPr>
        <p:spPr>
          <a:xfrm>
            <a:off x="1013329" y="410503"/>
            <a:ext cx="5508239"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Người Dùng</a:t>
            </a:r>
          </a:p>
        </p:txBody>
      </p:sp>
    </p:spTree>
    <p:extLst>
      <p:ext uri="{BB962C8B-B14F-4D97-AF65-F5344CB8AC3E}">
        <p14:creationId xmlns:p14="http://schemas.microsoft.com/office/powerpoint/2010/main" val="3701882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27792738"/>
              </p:ext>
            </p:extLst>
          </p:nvPr>
        </p:nvGraphicFramePr>
        <p:xfrm>
          <a:off x="1362568" y="1401926"/>
          <a:ext cx="9385695" cy="4841223"/>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1182673933"/>
                    </a:ext>
                  </a:extLst>
                </a:gridCol>
                <a:gridCol w="2252567">
                  <a:extLst>
                    <a:ext uri="{9D8B030D-6E8A-4147-A177-3AD203B41FA5}">
                      <a16:colId xmlns:a16="http://schemas.microsoft.com/office/drawing/2014/main" val="1766766723"/>
                    </a:ext>
                  </a:extLst>
                </a:gridCol>
                <a:gridCol w="1689425">
                  <a:extLst>
                    <a:ext uri="{9D8B030D-6E8A-4147-A177-3AD203B41FA5}">
                      <a16:colId xmlns:a16="http://schemas.microsoft.com/office/drawing/2014/main" val="1988660968"/>
                    </a:ext>
                  </a:extLst>
                </a:gridCol>
                <a:gridCol w="1689425">
                  <a:extLst>
                    <a:ext uri="{9D8B030D-6E8A-4147-A177-3AD203B41FA5}">
                      <a16:colId xmlns:a16="http://schemas.microsoft.com/office/drawing/2014/main" val="3104396041"/>
                    </a:ext>
                  </a:extLst>
                </a:gridCol>
                <a:gridCol w="3003422">
                  <a:extLst>
                    <a:ext uri="{9D8B030D-6E8A-4147-A177-3AD203B41FA5}">
                      <a16:colId xmlns:a16="http://schemas.microsoft.com/office/drawing/2014/main" val="1260735716"/>
                    </a:ext>
                  </a:extLst>
                </a:gridCol>
              </a:tblGrid>
              <a:tr h="1182165">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Tên Cột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Ràng buộc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3610103"/>
                  </a:ext>
                </a:extLst>
              </a:tr>
              <a:tr h="609843">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MaNL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Khóa chính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9090058"/>
                  </a:ext>
                </a:extLst>
              </a:tr>
              <a:tr h="609843">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TenNL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8326498"/>
                  </a:ext>
                </a:extLst>
              </a:tr>
              <a:tr h="609843">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MaNCC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Khóa ngoại (tblNCC)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40291748"/>
                  </a:ext>
                </a:extLst>
              </a:tr>
              <a:tr h="609843">
                <a:tc>
                  <a:txBody>
                    <a:bodyPr/>
                    <a:lstStyle/>
                    <a:p>
                      <a:pPr marL="0" marR="0" algn="just">
                        <a:lnSpc>
                          <a:spcPct val="150000"/>
                        </a:lnSpc>
                        <a:spcBef>
                          <a:spcPts val="0"/>
                        </a:spcBef>
                        <a:spcAft>
                          <a:spcPts val="0"/>
                        </a:spcAft>
                      </a:pPr>
                      <a:r>
                        <a:rPr lang="en-US" sz="13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SoLuong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4200335"/>
                  </a:ext>
                </a:extLst>
              </a:tr>
              <a:tr h="609843">
                <a:tc>
                  <a:txBody>
                    <a:bodyPr/>
                    <a:lstStyle/>
                    <a:p>
                      <a:pPr marL="0" marR="0" algn="just">
                        <a:lnSpc>
                          <a:spcPct val="150000"/>
                        </a:lnSpc>
                        <a:spcBef>
                          <a:spcPts val="0"/>
                        </a:spcBef>
                        <a:spcAft>
                          <a:spcPts val="0"/>
                        </a:spcAft>
                      </a:pPr>
                      <a:r>
                        <a:rPr lang="en-US" sz="1300">
                          <a:effectLst/>
                        </a:rPr>
                        <a:t>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DonViTinh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30020255"/>
                  </a:ext>
                </a:extLst>
              </a:tr>
              <a:tr h="609843">
                <a:tc>
                  <a:txBody>
                    <a:bodyPr/>
                    <a:lstStyle/>
                    <a:p>
                      <a:pPr marL="0" marR="0" algn="just">
                        <a:lnSpc>
                          <a:spcPct val="150000"/>
                        </a:lnSpc>
                        <a:spcBef>
                          <a:spcPts val="0"/>
                        </a:spcBef>
                        <a:spcAft>
                          <a:spcPts val="0"/>
                        </a:spcAft>
                      </a:pPr>
                      <a:r>
                        <a:rPr lang="en-US" sz="1300" dirty="0">
                          <a:effectLst/>
                        </a:rPr>
                        <a:t>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DonGia</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Numeric</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(18,0)</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4297032"/>
                  </a:ext>
                </a:extLst>
              </a:tr>
            </a:tbl>
          </a:graphicData>
        </a:graphic>
      </p:graphicFrame>
      <p:sp>
        <p:nvSpPr>
          <p:cNvPr id="4" name="TextBox 3"/>
          <p:cNvSpPr txBox="1"/>
          <p:nvPr/>
        </p:nvSpPr>
        <p:spPr>
          <a:xfrm>
            <a:off x="1013329" y="410503"/>
            <a:ext cx="5628464"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Nguyên Liệu</a:t>
            </a:r>
          </a:p>
        </p:txBody>
      </p:sp>
    </p:spTree>
    <p:extLst>
      <p:ext uri="{BB962C8B-B14F-4D97-AF65-F5344CB8AC3E}">
        <p14:creationId xmlns:p14="http://schemas.microsoft.com/office/powerpoint/2010/main" val="351815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73139149"/>
              </p:ext>
            </p:extLst>
          </p:nvPr>
        </p:nvGraphicFramePr>
        <p:xfrm>
          <a:off x="1362568" y="1384070"/>
          <a:ext cx="9385695" cy="4859078"/>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3028749267"/>
                    </a:ext>
                  </a:extLst>
                </a:gridCol>
                <a:gridCol w="2252567">
                  <a:extLst>
                    <a:ext uri="{9D8B030D-6E8A-4147-A177-3AD203B41FA5}">
                      <a16:colId xmlns:a16="http://schemas.microsoft.com/office/drawing/2014/main" val="4289140247"/>
                    </a:ext>
                  </a:extLst>
                </a:gridCol>
                <a:gridCol w="1689425">
                  <a:extLst>
                    <a:ext uri="{9D8B030D-6E8A-4147-A177-3AD203B41FA5}">
                      <a16:colId xmlns:a16="http://schemas.microsoft.com/office/drawing/2014/main" val="1814303431"/>
                    </a:ext>
                  </a:extLst>
                </a:gridCol>
                <a:gridCol w="1689425">
                  <a:extLst>
                    <a:ext uri="{9D8B030D-6E8A-4147-A177-3AD203B41FA5}">
                      <a16:colId xmlns:a16="http://schemas.microsoft.com/office/drawing/2014/main" val="198911458"/>
                    </a:ext>
                  </a:extLst>
                </a:gridCol>
                <a:gridCol w="3003422">
                  <a:extLst>
                    <a:ext uri="{9D8B030D-6E8A-4147-A177-3AD203B41FA5}">
                      <a16:colId xmlns:a16="http://schemas.microsoft.com/office/drawing/2014/main" val="919893008"/>
                    </a:ext>
                  </a:extLst>
                </a:gridCol>
              </a:tblGrid>
              <a:tr h="1434113">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Tên Cột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Ràng buộc</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4284018"/>
                  </a:ext>
                </a:extLst>
              </a:tr>
              <a:tr h="684993">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MaNCC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Khóa chính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59422192"/>
                  </a:ext>
                </a:extLst>
              </a:tr>
              <a:tr h="684993">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TenNCC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746037"/>
                  </a:ext>
                </a:extLst>
              </a:tr>
              <a:tr h="684993">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DiaChi</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89092050"/>
                  </a:ext>
                </a:extLst>
              </a:tr>
              <a:tr h="684993">
                <a:tc>
                  <a:txBody>
                    <a:bodyPr/>
                    <a:lstStyle/>
                    <a:p>
                      <a:pPr marL="0" marR="0" algn="just">
                        <a:lnSpc>
                          <a:spcPct val="150000"/>
                        </a:lnSpc>
                        <a:spcBef>
                          <a:spcPts val="0"/>
                        </a:spcBef>
                        <a:spcAft>
                          <a:spcPts val="0"/>
                        </a:spcAft>
                      </a:pPr>
                      <a:r>
                        <a:rPr lang="en-US" sz="13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SDT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6568320"/>
                  </a:ext>
                </a:extLst>
              </a:tr>
              <a:tr h="684993">
                <a:tc>
                  <a:txBody>
                    <a:bodyPr/>
                    <a:lstStyle/>
                    <a:p>
                      <a:pPr marL="0" marR="0" algn="just">
                        <a:lnSpc>
                          <a:spcPct val="150000"/>
                        </a:lnSpc>
                        <a:spcBef>
                          <a:spcPts val="0"/>
                        </a:spcBef>
                        <a:spcAft>
                          <a:spcPts val="0"/>
                        </a:spcAft>
                      </a:pPr>
                      <a:r>
                        <a:rPr lang="en-US" sz="1300">
                          <a:effectLst/>
                        </a:rPr>
                        <a:t>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Email</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Nvarchar</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50</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4869432"/>
                  </a:ext>
                </a:extLst>
              </a:tr>
            </a:tbl>
          </a:graphicData>
        </a:graphic>
      </p:graphicFrame>
      <p:sp>
        <p:nvSpPr>
          <p:cNvPr id="4" name="TextBox 3"/>
          <p:cNvSpPr txBox="1"/>
          <p:nvPr/>
        </p:nvSpPr>
        <p:spPr>
          <a:xfrm>
            <a:off x="1013329" y="410503"/>
            <a:ext cx="6099747"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Nhà Cung Cấp</a:t>
            </a:r>
          </a:p>
        </p:txBody>
      </p:sp>
    </p:spTree>
    <p:extLst>
      <p:ext uri="{BB962C8B-B14F-4D97-AF65-F5344CB8AC3E}">
        <p14:creationId xmlns:p14="http://schemas.microsoft.com/office/powerpoint/2010/main" val="1754050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67978788"/>
              </p:ext>
            </p:extLst>
          </p:nvPr>
        </p:nvGraphicFramePr>
        <p:xfrm>
          <a:off x="1362568" y="1384071"/>
          <a:ext cx="9385695" cy="3337429"/>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1663303309"/>
                    </a:ext>
                  </a:extLst>
                </a:gridCol>
                <a:gridCol w="2252567">
                  <a:extLst>
                    <a:ext uri="{9D8B030D-6E8A-4147-A177-3AD203B41FA5}">
                      <a16:colId xmlns:a16="http://schemas.microsoft.com/office/drawing/2014/main" val="3366880004"/>
                    </a:ext>
                  </a:extLst>
                </a:gridCol>
                <a:gridCol w="1689425">
                  <a:extLst>
                    <a:ext uri="{9D8B030D-6E8A-4147-A177-3AD203B41FA5}">
                      <a16:colId xmlns:a16="http://schemas.microsoft.com/office/drawing/2014/main" val="1074197066"/>
                    </a:ext>
                  </a:extLst>
                </a:gridCol>
                <a:gridCol w="1689425">
                  <a:extLst>
                    <a:ext uri="{9D8B030D-6E8A-4147-A177-3AD203B41FA5}">
                      <a16:colId xmlns:a16="http://schemas.microsoft.com/office/drawing/2014/main" val="3217595334"/>
                    </a:ext>
                  </a:extLst>
                </a:gridCol>
                <a:gridCol w="3003422">
                  <a:extLst>
                    <a:ext uri="{9D8B030D-6E8A-4147-A177-3AD203B41FA5}">
                      <a16:colId xmlns:a16="http://schemas.microsoft.com/office/drawing/2014/main" val="3868495228"/>
                    </a:ext>
                  </a:extLst>
                </a:gridCol>
              </a:tblGrid>
              <a:tr h="978129">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Tên Cột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Ràng buộc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2373434"/>
                  </a:ext>
                </a:extLst>
              </a:tr>
              <a:tr h="1179650">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MaBanAn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Int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Khóa chính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1437764"/>
                  </a:ext>
                </a:extLst>
              </a:tr>
              <a:tr h="1179650">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SoGhe</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Int</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86189413"/>
                  </a:ext>
                </a:extLst>
              </a:tr>
            </a:tbl>
          </a:graphicData>
        </a:graphic>
      </p:graphicFrame>
      <p:sp>
        <p:nvSpPr>
          <p:cNvPr id="4" name="TextBox 3"/>
          <p:cNvSpPr txBox="1"/>
          <p:nvPr/>
        </p:nvSpPr>
        <p:spPr>
          <a:xfrm>
            <a:off x="1013329" y="410503"/>
            <a:ext cx="4488729"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Bàn Ăn</a:t>
            </a:r>
          </a:p>
        </p:txBody>
      </p:sp>
    </p:spTree>
    <p:extLst>
      <p:ext uri="{BB962C8B-B14F-4D97-AF65-F5344CB8AC3E}">
        <p14:creationId xmlns:p14="http://schemas.microsoft.com/office/powerpoint/2010/main" val="266538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1553429"/>
              </p:ext>
            </p:extLst>
          </p:nvPr>
        </p:nvGraphicFramePr>
        <p:xfrm>
          <a:off x="1362568" y="1373293"/>
          <a:ext cx="9385695" cy="4869857"/>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2920756175"/>
                    </a:ext>
                  </a:extLst>
                </a:gridCol>
                <a:gridCol w="2252567">
                  <a:extLst>
                    <a:ext uri="{9D8B030D-6E8A-4147-A177-3AD203B41FA5}">
                      <a16:colId xmlns:a16="http://schemas.microsoft.com/office/drawing/2014/main" val="2925456346"/>
                    </a:ext>
                  </a:extLst>
                </a:gridCol>
                <a:gridCol w="1689425">
                  <a:extLst>
                    <a:ext uri="{9D8B030D-6E8A-4147-A177-3AD203B41FA5}">
                      <a16:colId xmlns:a16="http://schemas.microsoft.com/office/drawing/2014/main" val="2418176801"/>
                    </a:ext>
                  </a:extLst>
                </a:gridCol>
                <a:gridCol w="1689425">
                  <a:extLst>
                    <a:ext uri="{9D8B030D-6E8A-4147-A177-3AD203B41FA5}">
                      <a16:colId xmlns:a16="http://schemas.microsoft.com/office/drawing/2014/main" val="2432890205"/>
                    </a:ext>
                  </a:extLst>
                </a:gridCol>
                <a:gridCol w="3003422">
                  <a:extLst>
                    <a:ext uri="{9D8B030D-6E8A-4147-A177-3AD203B41FA5}">
                      <a16:colId xmlns:a16="http://schemas.microsoft.com/office/drawing/2014/main" val="3037251248"/>
                    </a:ext>
                  </a:extLst>
                </a:gridCol>
              </a:tblGrid>
              <a:tr h="921575">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Tên Cột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Ràng buộc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8895011"/>
                  </a:ext>
                </a:extLst>
              </a:tr>
              <a:tr h="501190">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SoHD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Khóa chính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4942634"/>
                  </a:ext>
                </a:extLst>
              </a:tr>
              <a:tr h="921575">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MaBanAn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Khóa ngoại(tblBanAn)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7365417"/>
                  </a:ext>
                </a:extLst>
              </a:tr>
              <a:tr h="501190">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ThoiGianLap</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Datetime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59753811"/>
                  </a:ext>
                </a:extLst>
              </a:tr>
              <a:tr h="501190">
                <a:tc>
                  <a:txBody>
                    <a:bodyPr/>
                    <a:lstStyle/>
                    <a:p>
                      <a:pPr marL="0" marR="0" algn="just">
                        <a:lnSpc>
                          <a:spcPct val="150000"/>
                        </a:lnSpc>
                        <a:spcBef>
                          <a:spcPts val="0"/>
                        </a:spcBef>
                        <a:spcAft>
                          <a:spcPts val="0"/>
                        </a:spcAft>
                      </a:pPr>
                      <a:r>
                        <a:rPr lang="en-US" sz="13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SoKhach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1317501"/>
                  </a:ext>
                </a:extLst>
              </a:tr>
              <a:tr h="1021947">
                <a:tc>
                  <a:txBody>
                    <a:bodyPr/>
                    <a:lstStyle/>
                    <a:p>
                      <a:pPr marL="0" marR="0" algn="just">
                        <a:lnSpc>
                          <a:spcPct val="150000"/>
                        </a:lnSpc>
                        <a:spcBef>
                          <a:spcPts val="0"/>
                        </a:spcBef>
                        <a:spcAft>
                          <a:spcPts val="0"/>
                        </a:spcAft>
                      </a:pPr>
                      <a:r>
                        <a:rPr lang="en-US" sz="1300">
                          <a:effectLst/>
                        </a:rPr>
                        <a:t>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MaNVLap</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Khóa ngoại(tblNguoiDung)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98785637"/>
                  </a:ext>
                </a:extLst>
              </a:tr>
              <a:tr h="501190">
                <a:tc>
                  <a:txBody>
                    <a:bodyPr/>
                    <a:lstStyle/>
                    <a:p>
                      <a:pPr marL="0" marR="0" algn="just">
                        <a:lnSpc>
                          <a:spcPct val="150000"/>
                        </a:lnSpc>
                        <a:spcBef>
                          <a:spcPts val="0"/>
                        </a:spcBef>
                        <a:spcAft>
                          <a:spcPts val="0"/>
                        </a:spcAft>
                      </a:pPr>
                      <a:r>
                        <a:rPr lang="en-US" sz="1300">
                          <a:effectLst/>
                        </a:rPr>
                        <a:t>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TongTien</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Numeric</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(18,0)</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87435892"/>
                  </a:ext>
                </a:extLst>
              </a:tr>
            </a:tbl>
          </a:graphicData>
        </a:graphic>
      </p:graphicFrame>
      <p:sp>
        <p:nvSpPr>
          <p:cNvPr id="4" name="TextBox 3"/>
          <p:cNvSpPr txBox="1"/>
          <p:nvPr/>
        </p:nvSpPr>
        <p:spPr>
          <a:xfrm>
            <a:off x="1013329" y="410503"/>
            <a:ext cx="4801314"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Hóa Đơn</a:t>
            </a:r>
          </a:p>
        </p:txBody>
      </p:sp>
    </p:spTree>
    <p:extLst>
      <p:ext uri="{BB962C8B-B14F-4D97-AF65-F5344CB8AC3E}">
        <p14:creationId xmlns:p14="http://schemas.microsoft.com/office/powerpoint/2010/main" val="1211690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03494783"/>
              </p:ext>
            </p:extLst>
          </p:nvPr>
        </p:nvGraphicFramePr>
        <p:xfrm>
          <a:off x="1362568" y="1373293"/>
          <a:ext cx="9385695" cy="4869858"/>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2890471372"/>
                    </a:ext>
                  </a:extLst>
                </a:gridCol>
                <a:gridCol w="2252567">
                  <a:extLst>
                    <a:ext uri="{9D8B030D-6E8A-4147-A177-3AD203B41FA5}">
                      <a16:colId xmlns:a16="http://schemas.microsoft.com/office/drawing/2014/main" val="4164749713"/>
                    </a:ext>
                  </a:extLst>
                </a:gridCol>
                <a:gridCol w="1689425">
                  <a:extLst>
                    <a:ext uri="{9D8B030D-6E8A-4147-A177-3AD203B41FA5}">
                      <a16:colId xmlns:a16="http://schemas.microsoft.com/office/drawing/2014/main" val="3393727401"/>
                    </a:ext>
                  </a:extLst>
                </a:gridCol>
                <a:gridCol w="1689425">
                  <a:extLst>
                    <a:ext uri="{9D8B030D-6E8A-4147-A177-3AD203B41FA5}">
                      <a16:colId xmlns:a16="http://schemas.microsoft.com/office/drawing/2014/main" val="2327375151"/>
                    </a:ext>
                  </a:extLst>
                </a:gridCol>
                <a:gridCol w="3003422">
                  <a:extLst>
                    <a:ext uri="{9D8B030D-6E8A-4147-A177-3AD203B41FA5}">
                      <a16:colId xmlns:a16="http://schemas.microsoft.com/office/drawing/2014/main" val="2581889998"/>
                    </a:ext>
                  </a:extLst>
                </a:gridCol>
              </a:tblGrid>
              <a:tr h="1217465">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Tên Cột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Ràng buộc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10987392"/>
                  </a:ext>
                </a:extLst>
              </a:tr>
              <a:tr h="1860404">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SoHD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Khóa chính</a:t>
                      </a:r>
                      <a:endParaRPr lang="en-US" sz="1000">
                        <a:effectLst/>
                      </a:endParaRPr>
                    </a:p>
                    <a:p>
                      <a:pPr marL="0" marR="0" algn="just">
                        <a:lnSpc>
                          <a:spcPct val="150000"/>
                        </a:lnSpc>
                        <a:spcBef>
                          <a:spcPts val="0"/>
                        </a:spcBef>
                        <a:spcAft>
                          <a:spcPts val="0"/>
                        </a:spcAft>
                      </a:pPr>
                      <a:r>
                        <a:rPr lang="en-US" sz="1300">
                          <a:effectLst/>
                        </a:rPr>
                        <a:t>Khóa ngoại(tblHoaDon)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8053376"/>
                  </a:ext>
                </a:extLst>
              </a:tr>
              <a:tr h="1217465">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MaThucDon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Khóa ngoại(tblThucDon)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826378"/>
                  </a:ext>
                </a:extLst>
              </a:tr>
              <a:tr h="574524">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SoLuong</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Int</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3153977"/>
                  </a:ext>
                </a:extLst>
              </a:tr>
            </a:tbl>
          </a:graphicData>
        </a:graphic>
      </p:graphicFrame>
      <p:sp>
        <p:nvSpPr>
          <p:cNvPr id="4" name="TextBox 3"/>
          <p:cNvSpPr txBox="1"/>
          <p:nvPr/>
        </p:nvSpPr>
        <p:spPr>
          <a:xfrm>
            <a:off x="1013329" y="410503"/>
            <a:ext cx="6484467"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Chi tiết Hóa đơn</a:t>
            </a:r>
          </a:p>
        </p:txBody>
      </p:sp>
    </p:spTree>
    <p:extLst>
      <p:ext uri="{BB962C8B-B14F-4D97-AF65-F5344CB8AC3E}">
        <p14:creationId xmlns:p14="http://schemas.microsoft.com/office/powerpoint/2010/main" val="427966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58848470"/>
              </p:ext>
            </p:extLst>
          </p:nvPr>
        </p:nvGraphicFramePr>
        <p:xfrm>
          <a:off x="1362568" y="1373293"/>
          <a:ext cx="9385695" cy="4869858"/>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3054009536"/>
                    </a:ext>
                  </a:extLst>
                </a:gridCol>
                <a:gridCol w="2252567">
                  <a:extLst>
                    <a:ext uri="{9D8B030D-6E8A-4147-A177-3AD203B41FA5}">
                      <a16:colId xmlns:a16="http://schemas.microsoft.com/office/drawing/2014/main" val="3723356170"/>
                    </a:ext>
                  </a:extLst>
                </a:gridCol>
                <a:gridCol w="1689425">
                  <a:extLst>
                    <a:ext uri="{9D8B030D-6E8A-4147-A177-3AD203B41FA5}">
                      <a16:colId xmlns:a16="http://schemas.microsoft.com/office/drawing/2014/main" val="2870389511"/>
                    </a:ext>
                  </a:extLst>
                </a:gridCol>
                <a:gridCol w="1689425">
                  <a:extLst>
                    <a:ext uri="{9D8B030D-6E8A-4147-A177-3AD203B41FA5}">
                      <a16:colId xmlns:a16="http://schemas.microsoft.com/office/drawing/2014/main" val="391008526"/>
                    </a:ext>
                  </a:extLst>
                </a:gridCol>
                <a:gridCol w="3003422">
                  <a:extLst>
                    <a:ext uri="{9D8B030D-6E8A-4147-A177-3AD203B41FA5}">
                      <a16:colId xmlns:a16="http://schemas.microsoft.com/office/drawing/2014/main" val="688492388"/>
                    </a:ext>
                  </a:extLst>
                </a:gridCol>
              </a:tblGrid>
              <a:tr h="1083050">
                <a:tc>
                  <a:txBody>
                    <a:bodyPr/>
                    <a:lstStyle/>
                    <a:p>
                      <a:pPr marL="0" marR="0" algn="just">
                        <a:lnSpc>
                          <a:spcPct val="150000"/>
                        </a:lnSpc>
                        <a:spcBef>
                          <a:spcPts val="0"/>
                        </a:spcBef>
                        <a:spcAft>
                          <a:spcPts val="0"/>
                        </a:spcAft>
                      </a:pPr>
                      <a:r>
                        <a:rPr lang="en-US" sz="1300">
                          <a:effectLst/>
                        </a:rPr>
                        <a:t>STT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Tên Cột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Ràng buộc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62874343"/>
                  </a:ext>
                </a:extLst>
              </a:tr>
              <a:tr h="1655006">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MaBanAn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Khóa chính</a:t>
                      </a:r>
                      <a:endParaRPr lang="en-US" sz="1000">
                        <a:effectLst/>
                      </a:endParaRPr>
                    </a:p>
                    <a:p>
                      <a:pPr marL="0" marR="0" algn="just">
                        <a:lnSpc>
                          <a:spcPct val="150000"/>
                        </a:lnSpc>
                        <a:spcBef>
                          <a:spcPts val="0"/>
                        </a:spcBef>
                        <a:spcAft>
                          <a:spcPts val="0"/>
                        </a:spcAft>
                      </a:pPr>
                      <a:r>
                        <a:rPr lang="en-US" sz="1300">
                          <a:effectLst/>
                        </a:rPr>
                        <a:t>Khóa ngoại(tblBanAn)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83285"/>
                  </a:ext>
                </a:extLst>
              </a:tr>
              <a:tr h="1083050">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MaThucDon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Khóa ngoại(tblThucDon)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77614643"/>
                  </a:ext>
                </a:extLst>
              </a:tr>
              <a:tr h="524376">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SoLuong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4991098"/>
                  </a:ext>
                </a:extLst>
              </a:tr>
              <a:tr h="524376">
                <a:tc>
                  <a:txBody>
                    <a:bodyPr/>
                    <a:lstStyle/>
                    <a:p>
                      <a:pPr marL="0" marR="0" algn="just">
                        <a:lnSpc>
                          <a:spcPct val="150000"/>
                        </a:lnSpc>
                        <a:spcBef>
                          <a:spcPts val="0"/>
                        </a:spcBef>
                        <a:spcAft>
                          <a:spcPts val="0"/>
                        </a:spcAft>
                      </a:pPr>
                      <a:r>
                        <a:rPr lang="en-US" sz="13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XacNhan</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Nvarchar</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10</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0568520"/>
                  </a:ext>
                </a:extLst>
              </a:tr>
            </a:tbl>
          </a:graphicData>
        </a:graphic>
      </p:graphicFrame>
      <p:sp>
        <p:nvSpPr>
          <p:cNvPr id="4" name="TextBox 3"/>
          <p:cNvSpPr txBox="1"/>
          <p:nvPr/>
        </p:nvSpPr>
        <p:spPr>
          <a:xfrm>
            <a:off x="1013329" y="410503"/>
            <a:ext cx="4774064"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Gọi Món</a:t>
            </a:r>
          </a:p>
        </p:txBody>
      </p:sp>
    </p:spTree>
    <p:extLst>
      <p:ext uri="{BB962C8B-B14F-4D97-AF65-F5344CB8AC3E}">
        <p14:creationId xmlns:p14="http://schemas.microsoft.com/office/powerpoint/2010/main" val="912447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64624361"/>
              </p:ext>
            </p:extLst>
          </p:nvPr>
        </p:nvGraphicFramePr>
        <p:xfrm>
          <a:off x="1362568" y="1373292"/>
          <a:ext cx="9385696" cy="4869860"/>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802828902"/>
                    </a:ext>
                  </a:extLst>
                </a:gridCol>
                <a:gridCol w="1947010">
                  <a:extLst>
                    <a:ext uri="{9D8B030D-6E8A-4147-A177-3AD203B41FA5}">
                      <a16:colId xmlns:a16="http://schemas.microsoft.com/office/drawing/2014/main" val="1033164082"/>
                    </a:ext>
                  </a:extLst>
                </a:gridCol>
                <a:gridCol w="1689425">
                  <a:extLst>
                    <a:ext uri="{9D8B030D-6E8A-4147-A177-3AD203B41FA5}">
                      <a16:colId xmlns:a16="http://schemas.microsoft.com/office/drawing/2014/main" val="3899997428"/>
                    </a:ext>
                  </a:extLst>
                </a:gridCol>
                <a:gridCol w="1783283">
                  <a:extLst>
                    <a:ext uri="{9D8B030D-6E8A-4147-A177-3AD203B41FA5}">
                      <a16:colId xmlns:a16="http://schemas.microsoft.com/office/drawing/2014/main" val="3305681088"/>
                    </a:ext>
                  </a:extLst>
                </a:gridCol>
                <a:gridCol w="3215122">
                  <a:extLst>
                    <a:ext uri="{9D8B030D-6E8A-4147-A177-3AD203B41FA5}">
                      <a16:colId xmlns:a16="http://schemas.microsoft.com/office/drawing/2014/main" val="461305040"/>
                    </a:ext>
                  </a:extLst>
                </a:gridCol>
              </a:tblGrid>
              <a:tr h="1401894">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Tên Cột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Ràng buộc</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3698260"/>
                  </a:ext>
                </a:extLst>
              </a:tr>
              <a:tr h="2142230">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MaNL</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Nvarchar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10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Khóa chính</a:t>
                      </a:r>
                      <a:endParaRPr lang="en-US" sz="1000" dirty="0">
                        <a:effectLst/>
                      </a:endParaRPr>
                    </a:p>
                    <a:p>
                      <a:pPr marL="0" marR="0" algn="just">
                        <a:lnSpc>
                          <a:spcPct val="150000"/>
                        </a:lnSpc>
                        <a:spcBef>
                          <a:spcPts val="0"/>
                        </a:spcBef>
                        <a:spcAft>
                          <a:spcPts val="0"/>
                        </a:spcAft>
                      </a:pPr>
                      <a:r>
                        <a:rPr lang="en-US" sz="1300" dirty="0">
                          <a:effectLst/>
                        </a:rPr>
                        <a:t>Khóa ngoại(tblNguyenLieu)</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9872006"/>
                  </a:ext>
                </a:extLst>
              </a:tr>
              <a:tr h="662868">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SoLuong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9765162"/>
                  </a:ext>
                </a:extLst>
              </a:tr>
              <a:tr h="662868">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XacNhan</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Nvarchar</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20</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19250144"/>
                  </a:ext>
                </a:extLst>
              </a:tr>
            </a:tbl>
          </a:graphicData>
        </a:graphic>
      </p:graphicFrame>
      <p:sp>
        <p:nvSpPr>
          <p:cNvPr id="4" name="TextBox 3"/>
          <p:cNvSpPr txBox="1"/>
          <p:nvPr/>
        </p:nvSpPr>
        <p:spPr>
          <a:xfrm>
            <a:off x="1013329" y="410503"/>
            <a:ext cx="10280571"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Yêu cầu Nguyên liệu (từ nhà bếp)</a:t>
            </a:r>
          </a:p>
        </p:txBody>
      </p:sp>
    </p:spTree>
    <p:extLst>
      <p:ext uri="{BB962C8B-B14F-4D97-AF65-F5344CB8AC3E}">
        <p14:creationId xmlns:p14="http://schemas.microsoft.com/office/powerpoint/2010/main" val="2843743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6768507"/>
              </p:ext>
            </p:extLst>
          </p:nvPr>
        </p:nvGraphicFramePr>
        <p:xfrm>
          <a:off x="1362568" y="1373291"/>
          <a:ext cx="9385696" cy="4869860"/>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3484476564"/>
                    </a:ext>
                  </a:extLst>
                </a:gridCol>
                <a:gridCol w="1947010">
                  <a:extLst>
                    <a:ext uri="{9D8B030D-6E8A-4147-A177-3AD203B41FA5}">
                      <a16:colId xmlns:a16="http://schemas.microsoft.com/office/drawing/2014/main" val="2017124771"/>
                    </a:ext>
                  </a:extLst>
                </a:gridCol>
                <a:gridCol w="1689425">
                  <a:extLst>
                    <a:ext uri="{9D8B030D-6E8A-4147-A177-3AD203B41FA5}">
                      <a16:colId xmlns:a16="http://schemas.microsoft.com/office/drawing/2014/main" val="57510962"/>
                    </a:ext>
                  </a:extLst>
                </a:gridCol>
                <a:gridCol w="1783283">
                  <a:extLst>
                    <a:ext uri="{9D8B030D-6E8A-4147-A177-3AD203B41FA5}">
                      <a16:colId xmlns:a16="http://schemas.microsoft.com/office/drawing/2014/main" val="970721845"/>
                    </a:ext>
                  </a:extLst>
                </a:gridCol>
                <a:gridCol w="3215122">
                  <a:extLst>
                    <a:ext uri="{9D8B030D-6E8A-4147-A177-3AD203B41FA5}">
                      <a16:colId xmlns:a16="http://schemas.microsoft.com/office/drawing/2014/main" val="2574139943"/>
                    </a:ext>
                  </a:extLst>
                </a:gridCol>
              </a:tblGrid>
              <a:tr h="1401894">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Tên Cột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Ràng buộc</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5196767"/>
                  </a:ext>
                </a:extLst>
              </a:tr>
              <a:tr h="2142232">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MaNL</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Nvarchar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10</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Khóa chính</a:t>
                      </a:r>
                      <a:endParaRPr lang="en-US" sz="1000" dirty="0">
                        <a:effectLst/>
                      </a:endParaRPr>
                    </a:p>
                    <a:p>
                      <a:pPr marL="0" marR="0" algn="just">
                        <a:lnSpc>
                          <a:spcPct val="150000"/>
                        </a:lnSpc>
                        <a:spcBef>
                          <a:spcPts val="0"/>
                        </a:spcBef>
                        <a:spcAft>
                          <a:spcPts val="0"/>
                        </a:spcAft>
                      </a:pPr>
                      <a:r>
                        <a:rPr lang="en-US" sz="1300" dirty="0">
                          <a:effectLst/>
                        </a:rPr>
                        <a:t>Khóa ngoại(tblNguyenLieu)</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7354055"/>
                  </a:ext>
                </a:extLst>
              </a:tr>
              <a:tr h="662867">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NgayXuat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Datetime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32520889"/>
                  </a:ext>
                </a:extLst>
              </a:tr>
              <a:tr h="662867">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SoLuong</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Int</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6865377"/>
                  </a:ext>
                </a:extLst>
              </a:tr>
            </a:tbl>
          </a:graphicData>
        </a:graphic>
      </p:graphicFrame>
      <p:sp>
        <p:nvSpPr>
          <p:cNvPr id="4" name="TextBox 3"/>
          <p:cNvSpPr txBox="1"/>
          <p:nvPr/>
        </p:nvSpPr>
        <p:spPr>
          <a:xfrm>
            <a:off x="1013329" y="410503"/>
            <a:ext cx="6641562"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Xuất Nguyên liệu</a:t>
            </a:r>
          </a:p>
        </p:txBody>
      </p:sp>
    </p:spTree>
    <p:extLst>
      <p:ext uri="{BB962C8B-B14F-4D97-AF65-F5344CB8AC3E}">
        <p14:creationId xmlns:p14="http://schemas.microsoft.com/office/powerpoint/2010/main" val="2135260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2040" y="1005840"/>
            <a:ext cx="2143536" cy="769441"/>
          </a:xfrm>
          <a:prstGeom prst="rect">
            <a:avLst/>
          </a:prstGeom>
          <a:noFill/>
        </p:spPr>
        <p:txBody>
          <a:bodyPr wrap="none" rtlCol="0">
            <a:spAutoFit/>
          </a:bodyPr>
          <a:lstStyle/>
          <a:p>
            <a:r>
              <a:rPr lang="en-US" sz="4400" dirty="0" smtClean="0">
                <a:solidFill>
                  <a:schemeClr val="bg1"/>
                </a:solidFill>
                <a:latin typeface="Times New Roman" panose="02020603050405020304" pitchFamily="18" charset="0"/>
                <a:cs typeface="Times New Roman" panose="02020603050405020304" pitchFamily="18" charset="0"/>
              </a:rPr>
              <a:t>Báo Cáo</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98306" y="1775281"/>
            <a:ext cx="10363735" cy="1077218"/>
          </a:xfrm>
          <a:prstGeom prst="rect">
            <a:avLst/>
          </a:prstGeom>
          <a:noFill/>
        </p:spPr>
        <p:txBody>
          <a:bodyPr wrap="none" lIns="91440" tIns="45720" rIns="91440" bIns="45720">
            <a:spAutoFit/>
            <a:scene3d>
              <a:camera prst="orthographicFront"/>
              <a:lightRig rig="threePt" dir="t"/>
            </a:scene3d>
            <a:sp3d extrusionH="57150">
              <a:bevelT w="38100" h="38100" prst="convex"/>
            </a:sp3d>
          </a:bodyPr>
          <a:lstStyle/>
          <a:p>
            <a:pPr algn="ctr"/>
            <a:r>
              <a:rPr lang="en-US" sz="3200" b="1" dirty="0" smtClean="0">
                <a:ln w="22225">
                  <a:solidFill>
                    <a:schemeClr val="accent2"/>
                  </a:solidFill>
                  <a:prstDash val="solid"/>
                </a:ln>
                <a:solidFill>
                  <a:srgbClr val="FFFF00"/>
                </a:solidFill>
                <a:effectLst>
                  <a:glow rad="228600">
                    <a:schemeClr val="accent2">
                      <a:satMod val="175000"/>
                      <a:alpha val="40000"/>
                    </a:schemeClr>
                  </a:glow>
                </a:effectLst>
                <a:latin typeface="Times New Roman" panose="02020603050405020304" pitchFamily="18" charset="0"/>
                <a:cs typeface="Times New Roman" panose="02020603050405020304" pitchFamily="18" charset="0"/>
              </a:rPr>
              <a:t>Đề tài Hình thành ý tưởng, thiết kế và triển khai hệ thống </a:t>
            </a:r>
          </a:p>
          <a:p>
            <a:pPr algn="ctr"/>
            <a:r>
              <a:rPr lang="en-US" sz="3200" b="1" dirty="0" smtClean="0">
                <a:ln w="22225">
                  <a:solidFill>
                    <a:schemeClr val="accent2"/>
                  </a:solidFill>
                  <a:prstDash val="solid"/>
                </a:ln>
                <a:solidFill>
                  <a:srgbClr val="FFFF00"/>
                </a:solidFill>
                <a:effectLst>
                  <a:glow rad="228600">
                    <a:schemeClr val="accent2">
                      <a:satMod val="175000"/>
                      <a:alpha val="40000"/>
                    </a:schemeClr>
                  </a:glow>
                </a:effectLst>
                <a:latin typeface="Times New Roman" panose="02020603050405020304" pitchFamily="18" charset="0"/>
                <a:cs typeface="Times New Roman" panose="02020603050405020304" pitchFamily="18" charset="0"/>
              </a:rPr>
              <a:t>Quản lý nhà hàng</a:t>
            </a:r>
            <a:endParaRPr lang="en-US" sz="3200" b="1" cap="none" spc="0" dirty="0">
              <a:ln w="22225">
                <a:solidFill>
                  <a:schemeClr val="accent2"/>
                </a:solidFill>
                <a:prstDash val="solid"/>
              </a:ln>
              <a:solidFill>
                <a:srgbClr val="FFFF00"/>
              </a:solidFill>
              <a:effectLst>
                <a:glow rad="228600">
                  <a:schemeClr val="accent2">
                    <a:satMod val="175000"/>
                    <a:alpha val="40000"/>
                  </a:schemeClr>
                </a:glo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8481060" y="4617720"/>
            <a:ext cx="2983509" cy="1754326"/>
          </a:xfrm>
          <a:prstGeom prst="rect">
            <a:avLst/>
          </a:prstGeom>
          <a:noFill/>
        </p:spPr>
        <p:txBody>
          <a:bodyPr wrap="non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Nhóm 11:</a:t>
            </a:r>
          </a:p>
          <a:p>
            <a:r>
              <a:rPr lang="en-US" dirty="0" smtClean="0">
                <a:solidFill>
                  <a:schemeClr val="bg1"/>
                </a:solidFill>
                <a:latin typeface="Times New Roman" panose="02020603050405020304" pitchFamily="18" charset="0"/>
                <a:cs typeface="Times New Roman" panose="02020603050405020304" pitchFamily="18" charset="0"/>
              </a:rPr>
              <a:t>Nguyễn Quốc Tĩnh(NT)</a:t>
            </a:r>
          </a:p>
          <a:p>
            <a:r>
              <a:rPr lang="en-US" dirty="0" smtClean="0">
                <a:solidFill>
                  <a:schemeClr val="bg1"/>
                </a:solidFill>
                <a:latin typeface="Times New Roman" panose="02020603050405020304" pitchFamily="18" charset="0"/>
                <a:cs typeface="Times New Roman" panose="02020603050405020304" pitchFamily="18" charset="0"/>
              </a:rPr>
              <a:t>Nguyễn Thị Huyền Trang</a:t>
            </a:r>
          </a:p>
          <a:p>
            <a:r>
              <a:rPr lang="en-US" dirty="0" smtClean="0">
                <a:solidFill>
                  <a:schemeClr val="bg1"/>
                </a:solidFill>
                <a:latin typeface="Times New Roman" panose="02020603050405020304" pitchFamily="18" charset="0"/>
                <a:cs typeface="Times New Roman" panose="02020603050405020304" pitchFamily="18" charset="0"/>
              </a:rPr>
              <a:t>Lớp: 57K2 – CNTT</a:t>
            </a:r>
          </a:p>
          <a:p>
            <a:r>
              <a:rPr lang="en-US" dirty="0" smtClean="0">
                <a:solidFill>
                  <a:schemeClr val="bg1"/>
                </a:solidFill>
                <a:latin typeface="Times New Roman" panose="02020603050405020304" pitchFamily="18" charset="0"/>
                <a:cs typeface="Times New Roman" panose="02020603050405020304" pitchFamily="18" charset="0"/>
              </a:rPr>
              <a:t>Học phần: Lập trình trực quan</a:t>
            </a:r>
          </a:p>
          <a:p>
            <a:r>
              <a:rPr lang="en-US" dirty="0" smtClean="0">
                <a:solidFill>
                  <a:schemeClr val="bg1"/>
                </a:solidFill>
                <a:latin typeface="Times New Roman" panose="02020603050405020304" pitchFamily="18" charset="0"/>
                <a:cs typeface="Times New Roman" panose="02020603050405020304" pitchFamily="18" charset="0"/>
              </a:rPr>
              <a:t>Giảng viên: Cao Thanh Sơn</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28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92346620"/>
              </p:ext>
            </p:extLst>
          </p:nvPr>
        </p:nvGraphicFramePr>
        <p:xfrm>
          <a:off x="1362568" y="1373294"/>
          <a:ext cx="9385696" cy="4869859"/>
        </p:xfrm>
        <a:graphic>
          <a:graphicData uri="http://schemas.openxmlformats.org/drawingml/2006/table">
            <a:tbl>
              <a:tblPr firstRow="1" firstCol="1" lastRow="1" lastCol="1" bandRow="1" bandCol="1">
                <a:tableStyleId>{D7AC3CCA-C797-4891-BE02-D94E43425B78}</a:tableStyleId>
              </a:tblPr>
              <a:tblGrid>
                <a:gridCol w="750856">
                  <a:extLst>
                    <a:ext uri="{9D8B030D-6E8A-4147-A177-3AD203B41FA5}">
                      <a16:colId xmlns:a16="http://schemas.microsoft.com/office/drawing/2014/main" val="1687073913"/>
                    </a:ext>
                  </a:extLst>
                </a:gridCol>
                <a:gridCol w="1947010">
                  <a:extLst>
                    <a:ext uri="{9D8B030D-6E8A-4147-A177-3AD203B41FA5}">
                      <a16:colId xmlns:a16="http://schemas.microsoft.com/office/drawing/2014/main" val="3797874804"/>
                    </a:ext>
                  </a:extLst>
                </a:gridCol>
                <a:gridCol w="1689425">
                  <a:extLst>
                    <a:ext uri="{9D8B030D-6E8A-4147-A177-3AD203B41FA5}">
                      <a16:colId xmlns:a16="http://schemas.microsoft.com/office/drawing/2014/main" val="3072448154"/>
                    </a:ext>
                  </a:extLst>
                </a:gridCol>
                <a:gridCol w="1783283">
                  <a:extLst>
                    <a:ext uri="{9D8B030D-6E8A-4147-A177-3AD203B41FA5}">
                      <a16:colId xmlns:a16="http://schemas.microsoft.com/office/drawing/2014/main" val="3658531042"/>
                    </a:ext>
                  </a:extLst>
                </a:gridCol>
                <a:gridCol w="3215122">
                  <a:extLst>
                    <a:ext uri="{9D8B030D-6E8A-4147-A177-3AD203B41FA5}">
                      <a16:colId xmlns:a16="http://schemas.microsoft.com/office/drawing/2014/main" val="1697425141"/>
                    </a:ext>
                  </a:extLst>
                </a:gridCol>
              </a:tblGrid>
              <a:tr h="695694">
                <a:tc>
                  <a:txBody>
                    <a:bodyPr/>
                    <a:lstStyle/>
                    <a:p>
                      <a:pPr marL="0" marR="0" algn="just">
                        <a:lnSpc>
                          <a:spcPct val="150000"/>
                        </a:lnSpc>
                        <a:spcBef>
                          <a:spcPts val="0"/>
                        </a:spcBef>
                        <a:spcAft>
                          <a:spcPts val="0"/>
                        </a:spcAft>
                      </a:pPr>
                      <a:r>
                        <a:rPr lang="en-US" sz="1300" dirty="0">
                          <a:effectLst/>
                        </a:rPr>
                        <a:t>STT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dirty="0">
                          <a:effectLst/>
                        </a:rPr>
                        <a:t>Tên Cột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Kiểu dữ liệu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Kích thước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Ràng buộc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452582"/>
                  </a:ext>
                </a:extLst>
              </a:tr>
              <a:tr h="2087083">
                <a:tc>
                  <a:txBody>
                    <a:bodyPr/>
                    <a:lstStyle/>
                    <a:p>
                      <a:pPr marL="0" marR="0" algn="just">
                        <a:lnSpc>
                          <a:spcPct val="150000"/>
                        </a:lnSpc>
                        <a:spcBef>
                          <a:spcPts val="0"/>
                        </a:spcBef>
                        <a:spcAft>
                          <a:spcPts val="0"/>
                        </a:spcAft>
                      </a:pPr>
                      <a:r>
                        <a:rPr lang="en-US" sz="13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MaNL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Nvarchar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10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Khóa chính</a:t>
                      </a:r>
                      <a:endParaRPr lang="en-US" sz="1000">
                        <a:effectLst/>
                      </a:endParaRPr>
                    </a:p>
                    <a:p>
                      <a:pPr marL="0" marR="0" algn="just">
                        <a:lnSpc>
                          <a:spcPct val="150000"/>
                        </a:lnSpc>
                        <a:spcBef>
                          <a:spcPts val="0"/>
                        </a:spcBef>
                        <a:spcAft>
                          <a:spcPts val="0"/>
                        </a:spcAft>
                      </a:pPr>
                      <a:r>
                        <a:rPr lang="en-US" sz="1300">
                          <a:effectLst/>
                        </a:rPr>
                        <a:t>Khóa ngoại(tblNguyenLieu)</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6822563"/>
                  </a:ext>
                </a:extLst>
              </a:tr>
              <a:tr h="695694">
                <a:tc>
                  <a:txBody>
                    <a:bodyPr/>
                    <a:lstStyle/>
                    <a:p>
                      <a:pPr marL="0" marR="0" algn="just">
                        <a:lnSpc>
                          <a:spcPct val="150000"/>
                        </a:lnSpc>
                        <a:spcBef>
                          <a:spcPts val="0"/>
                        </a:spcBef>
                        <a:spcAft>
                          <a:spcPts val="0"/>
                        </a:spcAft>
                      </a:pPr>
                      <a:r>
                        <a:rPr lang="en-US" sz="13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NgayNhap</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Datetime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8635959"/>
                  </a:ext>
                </a:extLst>
              </a:tr>
              <a:tr h="695694">
                <a:tc>
                  <a:txBody>
                    <a:bodyPr/>
                    <a:lstStyle/>
                    <a:p>
                      <a:pPr marL="0" marR="0" algn="just">
                        <a:lnSpc>
                          <a:spcPct val="150000"/>
                        </a:lnSpc>
                        <a:spcBef>
                          <a:spcPts val="0"/>
                        </a:spcBef>
                        <a:spcAft>
                          <a:spcPts val="0"/>
                        </a:spcAft>
                      </a:pPr>
                      <a:r>
                        <a:rPr lang="en-US" sz="13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SoLuong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16893353"/>
                  </a:ext>
                </a:extLst>
              </a:tr>
              <a:tr h="695694">
                <a:tc>
                  <a:txBody>
                    <a:bodyPr/>
                    <a:lstStyle/>
                    <a:p>
                      <a:pPr marL="0" marR="0" algn="just">
                        <a:lnSpc>
                          <a:spcPct val="150000"/>
                        </a:lnSpc>
                        <a:spcBef>
                          <a:spcPts val="0"/>
                        </a:spcBef>
                        <a:spcAft>
                          <a:spcPts val="0"/>
                        </a:spcAft>
                      </a:pPr>
                      <a:r>
                        <a:rPr lang="en-US" sz="13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XacNhan</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Nvarchar</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300" b="0" dirty="0">
                          <a:effectLst/>
                        </a:rPr>
                        <a:t>50</a:t>
                      </a:r>
                      <a:endParaRPr lang="en-US" sz="1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tabLst>
                          <a:tab pos="1014730" algn="l"/>
                        </a:tabLst>
                      </a:pPr>
                      <a:r>
                        <a:rPr lang="en-US" sz="13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1302013"/>
                  </a:ext>
                </a:extLst>
              </a:tr>
            </a:tbl>
          </a:graphicData>
        </a:graphic>
      </p:graphicFrame>
      <p:sp>
        <p:nvSpPr>
          <p:cNvPr id="4" name="TextBox 3"/>
          <p:cNvSpPr txBox="1"/>
          <p:nvPr/>
        </p:nvSpPr>
        <p:spPr>
          <a:xfrm>
            <a:off x="1013329" y="410503"/>
            <a:ext cx="6755375" cy="707886"/>
          </a:xfrm>
          <a:prstGeom prst="rect">
            <a:avLst/>
          </a:prstGeom>
          <a:noFill/>
        </p:spPr>
        <p:txBody>
          <a:bodyPr wrap="non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Mô tả bảng Nhập Nguyên liệu</a:t>
            </a:r>
          </a:p>
        </p:txBody>
      </p:sp>
    </p:spTree>
    <p:extLst>
      <p:ext uri="{BB962C8B-B14F-4D97-AF65-F5344CB8AC3E}">
        <p14:creationId xmlns:p14="http://schemas.microsoft.com/office/powerpoint/2010/main" val="3077526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901102" y="1066800"/>
            <a:ext cx="9500197" cy="5372100"/>
          </a:xfrm>
          <a:prstGeom prst="rect">
            <a:avLst/>
          </a:prstGeom>
        </p:spPr>
      </p:pic>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đăng nhập</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88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901102" y="1066801"/>
            <a:ext cx="9500198" cy="5372100"/>
          </a:xfrm>
          <a:prstGeom prst="rect">
            <a:avLst/>
          </a:prstGeom>
        </p:spPr>
      </p:pic>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Chính</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64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Thực đơn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901102" y="1066800"/>
            <a:ext cx="9500198" cy="5372100"/>
          </a:xfrm>
          <a:prstGeom prst="rect">
            <a:avLst/>
          </a:prstGeom>
        </p:spPr>
      </p:pic>
    </p:spTree>
    <p:extLst>
      <p:ext uri="{BB962C8B-B14F-4D97-AF65-F5344CB8AC3E}">
        <p14:creationId xmlns:p14="http://schemas.microsoft.com/office/powerpoint/2010/main" val="222726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Nhân viên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901102" y="1066800"/>
            <a:ext cx="9500198" cy="5372100"/>
          </a:xfrm>
          <a:prstGeom prst="rect">
            <a:avLst/>
          </a:prstGeom>
        </p:spPr>
      </p:pic>
    </p:spTree>
    <p:extLst>
      <p:ext uri="{BB962C8B-B14F-4D97-AF65-F5344CB8AC3E}">
        <p14:creationId xmlns:p14="http://schemas.microsoft.com/office/powerpoint/2010/main" val="36638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901102" y="1066800"/>
            <a:ext cx="9500198" cy="5372100"/>
          </a:xfrm>
          <a:prstGeom prst="rect">
            <a:avLst/>
          </a:prstGeom>
        </p:spPr>
      </p:pic>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nguyên liệu</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73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901102" y="1066800"/>
            <a:ext cx="9500198" cy="5372100"/>
          </a:xfrm>
          <a:prstGeom prst="rect">
            <a:avLst/>
          </a:prstGeom>
        </p:spPr>
      </p:pic>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nhà cung cấp</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53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901102" y="1066800"/>
            <a:ext cx="9500198" cy="5372100"/>
          </a:xfrm>
          <a:prstGeom prst="rect">
            <a:avLst/>
          </a:prstGeom>
        </p:spPr>
      </p:pic>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Gọi món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1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901102" y="1066800"/>
            <a:ext cx="9500198" cy="5372100"/>
          </a:xfrm>
          <a:prstGeom prst="rect">
            <a:avLst/>
          </a:prstGeom>
        </p:spPr>
      </p:pic>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chế biến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6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901102" y="1066800"/>
            <a:ext cx="9500198" cy="5372100"/>
          </a:xfrm>
          <a:prstGeom prst="rect">
            <a:avLst/>
          </a:prstGeom>
        </p:spPr>
      </p:pic>
      <p:sp>
        <p:nvSpPr>
          <p:cNvPr id="4" name="Rectangle 2"/>
          <p:cNvSpPr>
            <a:spLocks noGrp="1" noChangeArrowheads="1"/>
          </p:cNvSpPr>
          <p:nvPr>
            <p:ph type="title"/>
          </p:nvPr>
        </p:nvSpPr>
        <p:spPr>
          <a:xfrm>
            <a:off x="304800" y="381000"/>
            <a:ext cx="8701088"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hóa đơn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1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377749" y="192835"/>
            <a:ext cx="8243887" cy="1314450"/>
          </a:xfrm>
        </p:spPr>
        <p:txBody>
          <a:bodyPr/>
          <a:lstStyle/>
          <a:p>
            <a:r>
              <a:rPr lang="en-US" altLang="en-US" sz="4000" dirty="0">
                <a:solidFill>
                  <a:schemeClr val="bg1"/>
                </a:solidFill>
                <a:latin typeface="Times New Roman" panose="02020603050405020304" pitchFamily="18" charset="0"/>
                <a:cs typeface="Times New Roman" panose="02020603050405020304" pitchFamily="18" charset="0"/>
              </a:rPr>
              <a:t>1. Mục tiêu, nội dung khóa luận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
        <p:nvSpPr>
          <p:cNvPr id="7" name="Rectangle 5"/>
          <p:cNvSpPr txBox="1">
            <a:spLocks noChangeArrowheads="1"/>
          </p:cNvSpPr>
          <p:nvPr/>
        </p:nvSpPr>
        <p:spPr>
          <a:xfrm>
            <a:off x="1274163" y="1507285"/>
            <a:ext cx="8229600" cy="44561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vi-VN" altLang="en-US" sz="2800" dirty="0" smtClean="0">
                <a:solidFill>
                  <a:schemeClr val="bg1"/>
                </a:solidFill>
                <a:latin typeface="Times New Roman" panose="02020603050405020304" pitchFamily="18" charset="0"/>
                <a:cs typeface="Times New Roman" panose="02020603050405020304" pitchFamily="18" charset="0"/>
              </a:rPr>
              <a:t>Mục tiêu:</a:t>
            </a:r>
          </a:p>
          <a:p>
            <a:pPr>
              <a:buFontTx/>
              <a:buNone/>
            </a:pPr>
            <a:r>
              <a:rPr lang="vi-VN" altLang="en-US" sz="2800" dirty="0" smtClean="0">
                <a:solidFill>
                  <a:schemeClr val="bg1"/>
                </a:solidFill>
                <a:latin typeface="Times New Roman" panose="02020603050405020304" pitchFamily="18" charset="0"/>
                <a:cs typeface="Times New Roman" panose="02020603050405020304" pitchFamily="18" charset="0"/>
              </a:rPr>
              <a:t>		Thiết kế phần mềm quản lý </a:t>
            </a:r>
            <a:r>
              <a:rPr lang="en-US" altLang="en-US" sz="2800" dirty="0" smtClean="0">
                <a:solidFill>
                  <a:schemeClr val="bg1"/>
                </a:solidFill>
                <a:latin typeface="Times New Roman" panose="02020603050405020304" pitchFamily="18" charset="0"/>
                <a:cs typeface="Times New Roman" panose="02020603050405020304" pitchFamily="18" charset="0"/>
              </a:rPr>
              <a:t>nhà hàng</a:t>
            </a:r>
            <a:r>
              <a:rPr lang="vi-VN" altLang="en-US" sz="2800" dirty="0" smtClean="0">
                <a:solidFill>
                  <a:schemeClr val="bg1"/>
                </a:solidFill>
                <a:latin typeface="Times New Roman" panose="02020603050405020304" pitchFamily="18" charset="0"/>
                <a:cs typeface="Times New Roman" panose="02020603050405020304" pitchFamily="18" charset="0"/>
              </a:rPr>
              <a:t>.</a:t>
            </a:r>
          </a:p>
          <a:p>
            <a:r>
              <a:rPr lang="vi-VN" altLang="en-US" sz="2800" dirty="0" smtClean="0">
                <a:solidFill>
                  <a:schemeClr val="bg1"/>
                </a:solidFill>
                <a:latin typeface="Times New Roman" panose="02020603050405020304" pitchFamily="18" charset="0"/>
                <a:cs typeface="Times New Roman" panose="02020603050405020304" pitchFamily="18" charset="0"/>
              </a:rPr>
              <a:t>Nội dung:</a:t>
            </a:r>
          </a:p>
          <a:p>
            <a:pPr algn="just">
              <a:buFontTx/>
              <a:buNone/>
            </a:pPr>
            <a:r>
              <a:rPr lang="en-US" altLang="en-US" sz="2800" dirty="0" smtClean="0">
                <a:solidFill>
                  <a:schemeClr val="bg1"/>
                </a:solidFill>
                <a:latin typeface="Times New Roman" panose="02020603050405020304" pitchFamily="18" charset="0"/>
                <a:cs typeface="Times New Roman" panose="02020603050405020304" pitchFamily="18" charset="0"/>
              </a:rPr>
              <a:t>		Phần mềm “</a:t>
            </a:r>
            <a:r>
              <a:rPr lang="en-US" sz="2800" i="1" dirty="0">
                <a:solidFill>
                  <a:schemeClr val="bg1"/>
                </a:solidFill>
                <a:latin typeface="Times New Roman" panose="02020603050405020304" pitchFamily="18" charset="0"/>
                <a:cs typeface="Times New Roman" panose="02020603050405020304" pitchFamily="18" charset="0"/>
              </a:rPr>
              <a:t>Hình thành ý tưởng, thiết kế</a:t>
            </a:r>
            <a:r>
              <a:rPr lang="en-US" sz="2800" dirty="0">
                <a:solidFill>
                  <a:schemeClr val="bg1"/>
                </a:solidFill>
                <a:latin typeface="Times New Roman" panose="02020603050405020304" pitchFamily="18" charset="0"/>
                <a:cs typeface="Times New Roman" panose="02020603050405020304" pitchFamily="18" charset="0"/>
              </a:rPr>
              <a:t> </a:t>
            </a:r>
            <a:r>
              <a:rPr lang="en-US" sz="2800" i="1" dirty="0">
                <a:solidFill>
                  <a:schemeClr val="bg1"/>
                </a:solidFill>
                <a:latin typeface="Times New Roman" panose="02020603050405020304" pitchFamily="18" charset="0"/>
                <a:cs typeface="Times New Roman" panose="02020603050405020304" pitchFamily="18" charset="0"/>
              </a:rPr>
              <a:t>và triển khai hệ thống Quản lý Nhà hàng</a:t>
            </a:r>
            <a:r>
              <a:rPr lang="en-US" altLang="en-US" sz="2800" dirty="0" smtClean="0">
                <a:solidFill>
                  <a:schemeClr val="bg1"/>
                </a:solidFill>
                <a:latin typeface="Times New Roman" panose="02020603050405020304" pitchFamily="18" charset="0"/>
                <a:cs typeface="Times New Roman" panose="02020603050405020304" pitchFamily="18" charset="0"/>
              </a:rPr>
              <a:t>” giúp các nhà hàng tiện lợi hơn trong việc quản lý và thanh toán hóa đơn một cách nhanh chóng, chính xác.</a:t>
            </a:r>
            <a:endParaRPr lang="vi-VN" alt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5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901102" y="1066800"/>
            <a:ext cx="9500198" cy="5372099"/>
          </a:xfrm>
          <a:prstGeom prst="rect">
            <a:avLst/>
          </a:prstGeom>
        </p:spPr>
      </p:pic>
      <p:sp>
        <p:nvSpPr>
          <p:cNvPr id="4" name="Rectangle 2"/>
          <p:cNvSpPr>
            <a:spLocks noGrp="1" noChangeArrowheads="1"/>
          </p:cNvSpPr>
          <p:nvPr>
            <p:ph type="title"/>
          </p:nvPr>
        </p:nvSpPr>
        <p:spPr>
          <a:xfrm>
            <a:off x="304800" y="381000"/>
            <a:ext cx="10096500"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Nhập xuất nguyên Liệu</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23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901102" y="1066801"/>
            <a:ext cx="9500198" cy="5372098"/>
          </a:xfrm>
          <a:prstGeom prst="rect">
            <a:avLst/>
          </a:prstGeom>
        </p:spPr>
      </p:pic>
      <p:sp>
        <p:nvSpPr>
          <p:cNvPr id="4" name="Rectangle 2"/>
          <p:cNvSpPr>
            <a:spLocks noGrp="1" noChangeArrowheads="1"/>
          </p:cNvSpPr>
          <p:nvPr>
            <p:ph type="title"/>
          </p:nvPr>
        </p:nvSpPr>
        <p:spPr>
          <a:xfrm>
            <a:off x="304800" y="381000"/>
            <a:ext cx="10706100"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phê duyệt nhập nguyên liệu</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15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901102" y="1066801"/>
            <a:ext cx="9500198" cy="5372098"/>
          </a:xfrm>
          <a:prstGeom prst="rect">
            <a:avLst/>
          </a:prstGeom>
        </p:spPr>
      </p:pic>
      <p:sp>
        <p:nvSpPr>
          <p:cNvPr id="4" name="Rectangle 2"/>
          <p:cNvSpPr>
            <a:spLocks noGrp="1" noChangeArrowheads="1"/>
          </p:cNvSpPr>
          <p:nvPr>
            <p:ph type="title"/>
          </p:nvPr>
        </p:nvSpPr>
        <p:spPr>
          <a:xfrm>
            <a:off x="304800" y="381000"/>
            <a:ext cx="11258550" cy="685800"/>
          </a:xfrm>
        </p:spPr>
        <p:txBody>
          <a:bodyPr>
            <a:normAutofit fontScale="90000"/>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5</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Giao </a:t>
            </a:r>
            <a:r>
              <a:rPr lang="vi-VN" altLang="en-US" sz="4000" dirty="0" smtClean="0">
                <a:solidFill>
                  <a:schemeClr val="bg1"/>
                </a:solidFill>
                <a:latin typeface="Times New Roman" panose="02020603050405020304" pitchFamily="18" charset="0"/>
                <a:cs typeface="Times New Roman" panose="02020603050405020304" pitchFamily="18" charset="0"/>
              </a:rPr>
              <a:t>diện</a:t>
            </a:r>
            <a:r>
              <a:rPr lang="en-US" altLang="en-US" sz="4000" dirty="0" smtClean="0">
                <a:solidFill>
                  <a:schemeClr val="bg1"/>
                </a:solidFill>
                <a:latin typeface="Times New Roman" panose="02020603050405020304" pitchFamily="18" charset="0"/>
                <a:cs typeface="Times New Roman" panose="02020603050405020304" pitchFamily="18" charset="0"/>
              </a:rPr>
              <a:t> – Thanh toán tiền nguyên liệu</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1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42913" y="407988"/>
            <a:ext cx="10529887" cy="1725612"/>
          </a:xfrm>
        </p:spPr>
        <p:txBody>
          <a:bodyPr>
            <a:normAutofit/>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6</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Ưu, nhược điểm </a:t>
            </a:r>
            <a:r>
              <a:rPr lang="vi-VN" altLang="en-US" sz="4000" dirty="0" smtClean="0">
                <a:solidFill>
                  <a:schemeClr val="bg1"/>
                </a:solidFill>
                <a:latin typeface="Times New Roman" panose="02020603050405020304" pitchFamily="18" charset="0"/>
                <a:cs typeface="Times New Roman" panose="02020603050405020304" pitchFamily="18" charset="0"/>
              </a:rPr>
              <a:t>và hướng phát</a:t>
            </a:r>
            <a:r>
              <a:rPr lang="en-US" altLang="en-US" sz="4000" dirty="0">
                <a:solidFill>
                  <a:schemeClr val="bg1"/>
                </a:solidFill>
                <a:latin typeface="Times New Roman" panose="02020603050405020304" pitchFamily="18" charset="0"/>
                <a:cs typeface="Times New Roman" panose="02020603050405020304" pitchFamily="18" charset="0"/>
              </a:rPr>
              <a:t> </a:t>
            </a:r>
            <a:r>
              <a:rPr lang="vi-VN" altLang="en-US" sz="4000" dirty="0" smtClean="0">
                <a:solidFill>
                  <a:schemeClr val="bg1"/>
                </a:solidFill>
                <a:latin typeface="Times New Roman" panose="02020603050405020304" pitchFamily="18" charset="0"/>
                <a:cs typeface="Times New Roman" panose="02020603050405020304" pitchFamily="18" charset="0"/>
              </a:rPr>
              <a:t>triển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442913" y="2133600"/>
            <a:ext cx="8229600" cy="3922712"/>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buFont typeface="Wingdings" panose="05000000000000000000" pitchFamily="2" charset="2"/>
              <a:buChar char="v"/>
            </a:pPr>
            <a:r>
              <a:rPr lang="vi-VN" altLang="en-US" sz="2800" dirty="0" smtClean="0">
                <a:solidFill>
                  <a:schemeClr val="bg1"/>
                </a:solidFill>
                <a:latin typeface="Times New Roman" panose="02020603050405020304" pitchFamily="18" charset="0"/>
                <a:cs typeface="Times New Roman" panose="02020603050405020304" pitchFamily="18" charset="0"/>
              </a:rPr>
              <a:t> Ưu điểm: Các chức năng hoàn chỉnh</a:t>
            </a:r>
          </a:p>
          <a:p>
            <a:pPr lvl="0"/>
            <a:r>
              <a:rPr lang="en-US" dirty="0">
                <a:solidFill>
                  <a:schemeClr val="bg1"/>
                </a:solidFill>
                <a:latin typeface="Times New Roman" panose="02020603050405020304" pitchFamily="18" charset="0"/>
                <a:cs typeface="Times New Roman" panose="02020603050405020304" pitchFamily="18" charset="0"/>
              </a:rPr>
              <a:t>- Thêm, xóa, sửa Thực Đơn.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Thêm, xóa, sửa Nhân Viên.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Thêm, xóa, sửa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Thêm, xóa, sửa Nhà Cung Cấp.</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Gọi món.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Chế biến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Yêu cầu nguyên liệu từ nhà bếp đến kho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Xuất nguyên liệu từ kho đến nhà </a:t>
            </a:r>
            <a:r>
              <a:rPr lang="en-US" dirty="0" smtClean="0">
                <a:solidFill>
                  <a:schemeClr val="bg1"/>
                </a:solidFill>
                <a:latin typeface="Times New Roman" panose="02020603050405020304" pitchFamily="18" charset="0"/>
                <a:cs typeface="Times New Roman" panose="02020603050405020304" pitchFamily="18" charset="0"/>
              </a:rPr>
              <a:t>bếp</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48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42913" y="407988"/>
            <a:ext cx="10529887" cy="1725612"/>
          </a:xfrm>
        </p:spPr>
        <p:txBody>
          <a:bodyPr>
            <a:normAutofit/>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6</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Ưu, nhược điểm </a:t>
            </a:r>
            <a:r>
              <a:rPr lang="vi-VN" altLang="en-US" sz="4000" dirty="0" smtClean="0">
                <a:solidFill>
                  <a:schemeClr val="bg1"/>
                </a:solidFill>
                <a:latin typeface="Times New Roman" panose="02020603050405020304" pitchFamily="18" charset="0"/>
                <a:cs typeface="Times New Roman" panose="02020603050405020304" pitchFamily="18" charset="0"/>
              </a:rPr>
              <a:t>và hướng phát</a:t>
            </a:r>
            <a:r>
              <a:rPr lang="en-US" altLang="en-US" sz="4000" dirty="0">
                <a:solidFill>
                  <a:schemeClr val="bg1"/>
                </a:solidFill>
                <a:latin typeface="Times New Roman" panose="02020603050405020304" pitchFamily="18" charset="0"/>
                <a:cs typeface="Times New Roman" panose="02020603050405020304" pitchFamily="18" charset="0"/>
              </a:rPr>
              <a:t> </a:t>
            </a:r>
            <a:r>
              <a:rPr lang="vi-VN" altLang="en-US" sz="4000" dirty="0" smtClean="0">
                <a:solidFill>
                  <a:schemeClr val="bg1"/>
                </a:solidFill>
                <a:latin typeface="Times New Roman" panose="02020603050405020304" pitchFamily="18" charset="0"/>
                <a:cs typeface="Times New Roman" panose="02020603050405020304" pitchFamily="18" charset="0"/>
              </a:rPr>
              <a:t>triển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442913" y="2133600"/>
            <a:ext cx="8229600" cy="392271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buFont typeface="Wingdings" panose="05000000000000000000" pitchFamily="2" charset="2"/>
              <a:buChar char="v"/>
            </a:pPr>
            <a:r>
              <a:rPr lang="vi-VN" altLang="en-US" sz="2800" dirty="0" smtClean="0">
                <a:solidFill>
                  <a:schemeClr val="bg1"/>
                </a:solidFill>
                <a:latin typeface="Times New Roman" panose="02020603050405020304" pitchFamily="18" charset="0"/>
                <a:cs typeface="Times New Roman" panose="02020603050405020304" pitchFamily="18" charset="0"/>
              </a:rPr>
              <a:t> Ưu điểm: Các chức năng hoàn chỉnh</a:t>
            </a:r>
          </a:p>
          <a:p>
            <a:pPr lvl="0"/>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Gửi yêu cầu mua nguyên liệu cần đến quản lý</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Quản lý xác nhận có đồng ý mua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Thủ kho xác nhận đã nhập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Thu ngân xác nhận thanh toán tiền mua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Lập hóa đơn.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In hóa đơn, Quản lý hóa đơn.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a:solidFill>
                  <a:schemeClr val="bg1"/>
                </a:solidFill>
                <a:latin typeface="Times New Roman" panose="02020603050405020304" pitchFamily="18" charset="0"/>
                <a:cs typeface="Times New Roman" panose="02020603050405020304" pitchFamily="18" charset="0"/>
              </a:rPr>
              <a:t>- Thống kê Hóa Đơn</a:t>
            </a:r>
            <a:endParaRPr lang="en-US" sz="1100" dirty="0">
              <a:solidFill>
                <a:schemeClr val="bg1"/>
              </a:solidFill>
              <a:latin typeface="Times New Roman" panose="02020603050405020304" pitchFamily="18" charset="0"/>
              <a:cs typeface="Times New Roman" panose="02020603050405020304" pitchFamily="18" charset="0"/>
            </a:endParaRPr>
          </a:p>
          <a:p>
            <a:pPr lvl="1"/>
            <a:r>
              <a:rPr lang="en-US" dirty="0">
                <a:solidFill>
                  <a:schemeClr val="bg1"/>
                </a:solidFill>
                <a:latin typeface="Times New Roman" panose="02020603050405020304" pitchFamily="18" charset="0"/>
                <a:cs typeface="Times New Roman" panose="02020603050405020304" pitchFamily="18" charset="0"/>
              </a:rPr>
              <a:t>+ Theo ngày</a:t>
            </a:r>
            <a:endParaRPr lang="en-US" sz="1100" dirty="0">
              <a:solidFill>
                <a:schemeClr val="bg1"/>
              </a:solidFill>
              <a:latin typeface="Times New Roman" panose="02020603050405020304" pitchFamily="18" charset="0"/>
              <a:cs typeface="Times New Roman" panose="02020603050405020304" pitchFamily="18" charset="0"/>
            </a:endParaRPr>
          </a:p>
          <a:p>
            <a:pPr lvl="1"/>
            <a:r>
              <a:rPr lang="en-US" dirty="0">
                <a:solidFill>
                  <a:schemeClr val="bg1"/>
                </a:solidFill>
                <a:latin typeface="Times New Roman" panose="02020603050405020304" pitchFamily="18" charset="0"/>
                <a:cs typeface="Times New Roman" panose="02020603050405020304" pitchFamily="18" charset="0"/>
              </a:rPr>
              <a:t>+ Theo tháng năm</a:t>
            </a:r>
            <a:endParaRPr lang="en-US" sz="1100" dirty="0">
              <a:solidFill>
                <a:schemeClr val="bg1"/>
              </a:solidFill>
              <a:latin typeface="Times New Roman" panose="02020603050405020304" pitchFamily="18" charset="0"/>
              <a:cs typeface="Times New Roman" panose="02020603050405020304" pitchFamily="18" charset="0"/>
            </a:endParaRPr>
          </a:p>
          <a:p>
            <a:pPr lvl="1"/>
            <a:r>
              <a:rPr lang="en-US" dirty="0">
                <a:solidFill>
                  <a:schemeClr val="bg1"/>
                </a:solidFill>
                <a:latin typeface="Times New Roman" panose="02020603050405020304" pitchFamily="18" charset="0"/>
                <a:cs typeface="Times New Roman" panose="02020603050405020304" pitchFamily="18" charset="0"/>
              </a:rPr>
              <a:t>+ Theo khoảng ngày.</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32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42913" y="407988"/>
            <a:ext cx="10529887" cy="1725612"/>
          </a:xfrm>
        </p:spPr>
        <p:txBody>
          <a:bodyPr>
            <a:normAutofit/>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6</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Ưu, nhược điểm </a:t>
            </a:r>
            <a:r>
              <a:rPr lang="vi-VN" altLang="en-US" sz="4000" dirty="0" smtClean="0">
                <a:solidFill>
                  <a:schemeClr val="bg1"/>
                </a:solidFill>
                <a:latin typeface="Times New Roman" panose="02020603050405020304" pitchFamily="18" charset="0"/>
                <a:cs typeface="Times New Roman" panose="02020603050405020304" pitchFamily="18" charset="0"/>
              </a:rPr>
              <a:t>và hướng phát</a:t>
            </a:r>
            <a:r>
              <a:rPr lang="en-US" altLang="en-US" sz="4000" dirty="0">
                <a:solidFill>
                  <a:schemeClr val="bg1"/>
                </a:solidFill>
                <a:latin typeface="Times New Roman" panose="02020603050405020304" pitchFamily="18" charset="0"/>
                <a:cs typeface="Times New Roman" panose="02020603050405020304" pitchFamily="18" charset="0"/>
              </a:rPr>
              <a:t> </a:t>
            </a:r>
            <a:r>
              <a:rPr lang="vi-VN" altLang="en-US" sz="4000" dirty="0" smtClean="0">
                <a:solidFill>
                  <a:schemeClr val="bg1"/>
                </a:solidFill>
                <a:latin typeface="Times New Roman" panose="02020603050405020304" pitchFamily="18" charset="0"/>
                <a:cs typeface="Times New Roman" panose="02020603050405020304" pitchFamily="18" charset="0"/>
              </a:rPr>
              <a:t>triển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442913" y="2133600"/>
            <a:ext cx="8229600" cy="392271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buFont typeface="Wingdings" panose="05000000000000000000" pitchFamily="2" charset="2"/>
              <a:buChar char="v"/>
            </a:pPr>
            <a:r>
              <a:rPr lang="vi-VN" altLang="en-US" sz="2400" dirty="0">
                <a:solidFill>
                  <a:schemeClr val="bg1"/>
                </a:solidFill>
                <a:latin typeface="Times New Roman" panose="02020603050405020304" pitchFamily="18" charset="0"/>
                <a:cs typeface="Times New Roman" panose="02020603050405020304" pitchFamily="18" charset="0"/>
              </a:rPr>
              <a:t> Nhược điểm: Việc chưa làm được:</a:t>
            </a:r>
          </a:p>
          <a:p>
            <a:pPr algn="just">
              <a:buFontTx/>
              <a:buNone/>
            </a:pPr>
            <a:r>
              <a:rPr lang="vi-VN" altLang="en-US" sz="2400" dirty="0">
                <a:solidFill>
                  <a:schemeClr val="bg1"/>
                </a:solidFill>
                <a:latin typeface="Times New Roman" panose="02020603050405020304" pitchFamily="18" charset="0"/>
                <a:cs typeface="Times New Roman" panose="02020603050405020304" pitchFamily="18" charset="0"/>
              </a:rPr>
              <a:t>		Dù rất cố gắng nhưng do kiến thức hạn chế nên chương trình còn một số thiếu sót:</a:t>
            </a:r>
          </a:p>
          <a:p>
            <a:pPr lvl="1" algn="just">
              <a:buFontTx/>
              <a:buChar char="•"/>
            </a:pPr>
            <a:r>
              <a:rPr lang="vi-VN" altLang="en-US" sz="2400" dirty="0">
                <a:solidFill>
                  <a:schemeClr val="bg1"/>
                </a:solidFill>
                <a:latin typeface="Times New Roman" panose="02020603050405020304" pitchFamily="18" charset="0"/>
                <a:cs typeface="Times New Roman" panose="02020603050405020304" pitchFamily="18" charset="0"/>
              </a:rPr>
              <a:t>Chưa thanh toán lương nhân viên.</a:t>
            </a:r>
          </a:p>
          <a:p>
            <a:pPr lvl="1" algn="just">
              <a:buFontTx/>
              <a:buChar char="•"/>
            </a:pPr>
            <a:r>
              <a:rPr lang="vi-VN" altLang="en-US" sz="2400" dirty="0">
                <a:solidFill>
                  <a:schemeClr val="bg1"/>
                </a:solidFill>
                <a:latin typeface="Times New Roman" panose="02020603050405020304" pitchFamily="18" charset="0"/>
                <a:cs typeface="Times New Roman" panose="02020603050405020304" pitchFamily="18" charset="0"/>
              </a:rPr>
              <a:t>Chưa </a:t>
            </a:r>
            <a:r>
              <a:rPr lang="en-US" altLang="en-US" sz="2400" dirty="0" smtClean="0">
                <a:solidFill>
                  <a:schemeClr val="bg1"/>
                </a:solidFill>
                <a:latin typeface="Times New Roman" panose="02020603050405020304" pitchFamily="18" charset="0"/>
                <a:cs typeface="Times New Roman" panose="02020603050405020304" pitchFamily="18" charset="0"/>
              </a:rPr>
              <a:t>có tính năng chấm công nhân viên</a:t>
            </a:r>
          </a:p>
          <a:p>
            <a:pPr lvl="1" algn="just">
              <a:buFontTx/>
              <a:buChar char="•"/>
            </a:pPr>
            <a:r>
              <a:rPr lang="en-US" altLang="en-US" sz="2400" dirty="0" smtClean="0">
                <a:solidFill>
                  <a:schemeClr val="bg1"/>
                </a:solidFill>
                <a:latin typeface="Times New Roman" panose="02020603050405020304" pitchFamily="18" charset="0"/>
                <a:cs typeface="Times New Roman" panose="02020603050405020304" pitchFamily="18" charset="0"/>
              </a:rPr>
              <a:t>Chưa có tính năng đặt trước món ăn và thanh toán qua Internet</a:t>
            </a:r>
            <a:endParaRPr lang="vi-VN" alt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07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42913" y="407988"/>
            <a:ext cx="10529887" cy="1725612"/>
          </a:xfrm>
        </p:spPr>
        <p:txBody>
          <a:bodyPr>
            <a:normAutofit/>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6</a:t>
            </a:r>
            <a:r>
              <a:rPr lang="vi-VN" altLang="en-US" sz="4000" dirty="0" smtClean="0">
                <a:solidFill>
                  <a:schemeClr val="bg1"/>
                </a:solidFill>
                <a:latin typeface="Times New Roman" panose="02020603050405020304" pitchFamily="18" charset="0"/>
                <a:cs typeface="Times New Roman" panose="02020603050405020304" pitchFamily="18" charset="0"/>
              </a:rPr>
              <a:t>. </a:t>
            </a:r>
            <a:r>
              <a:rPr lang="vi-VN" altLang="en-US" sz="4000" dirty="0">
                <a:solidFill>
                  <a:schemeClr val="bg1"/>
                </a:solidFill>
                <a:latin typeface="Times New Roman" panose="02020603050405020304" pitchFamily="18" charset="0"/>
                <a:cs typeface="Times New Roman" panose="02020603050405020304" pitchFamily="18" charset="0"/>
              </a:rPr>
              <a:t>Ưu, nhược điểm </a:t>
            </a:r>
            <a:r>
              <a:rPr lang="vi-VN" altLang="en-US" sz="4000" dirty="0" smtClean="0">
                <a:solidFill>
                  <a:schemeClr val="bg1"/>
                </a:solidFill>
                <a:latin typeface="Times New Roman" panose="02020603050405020304" pitchFamily="18" charset="0"/>
                <a:cs typeface="Times New Roman" panose="02020603050405020304" pitchFamily="18" charset="0"/>
              </a:rPr>
              <a:t>và hướng phát</a:t>
            </a:r>
            <a:r>
              <a:rPr lang="en-US" altLang="en-US" sz="4000" dirty="0">
                <a:solidFill>
                  <a:schemeClr val="bg1"/>
                </a:solidFill>
                <a:latin typeface="Times New Roman" panose="02020603050405020304" pitchFamily="18" charset="0"/>
                <a:cs typeface="Times New Roman" panose="02020603050405020304" pitchFamily="18" charset="0"/>
              </a:rPr>
              <a:t> </a:t>
            </a:r>
            <a:r>
              <a:rPr lang="vi-VN" altLang="en-US" sz="4000" dirty="0" smtClean="0">
                <a:solidFill>
                  <a:schemeClr val="bg1"/>
                </a:solidFill>
                <a:latin typeface="Times New Roman" panose="02020603050405020304" pitchFamily="18" charset="0"/>
                <a:cs typeface="Times New Roman" panose="02020603050405020304" pitchFamily="18" charset="0"/>
              </a:rPr>
              <a:t>triển</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442913" y="2133600"/>
            <a:ext cx="8229600" cy="392271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buFont typeface="Wingdings" panose="05000000000000000000" pitchFamily="2" charset="2"/>
              <a:buChar char="v"/>
            </a:pPr>
            <a:r>
              <a:rPr lang="vi-VN" altLang="en-US" sz="2800" dirty="0">
                <a:solidFill>
                  <a:schemeClr val="bg1"/>
                </a:solidFill>
                <a:latin typeface="Times New Roman" panose="02020603050405020304" pitchFamily="18" charset="0"/>
                <a:cs typeface="Times New Roman" panose="02020603050405020304" pitchFamily="18" charset="0"/>
              </a:rPr>
              <a:t>Hướng phát triển:</a:t>
            </a:r>
          </a:p>
          <a:p>
            <a:pPr algn="just">
              <a:buFontTx/>
              <a:buNone/>
            </a:pPr>
            <a:r>
              <a:rPr lang="vi-VN" altLang="en-US" sz="2800" dirty="0">
                <a:solidFill>
                  <a:schemeClr val="bg1"/>
                </a:solidFill>
                <a:latin typeface="Times New Roman" panose="02020603050405020304" pitchFamily="18" charset="0"/>
                <a:cs typeface="Times New Roman" panose="02020603050405020304" pitchFamily="18" charset="0"/>
              </a:rPr>
              <a:t>		Trong thời gian tới, chúng em sẽ cố gắng khắc phục những hạn chế nêu trên và mở rộng thêm các tính năng mới của chương trình như:</a:t>
            </a:r>
          </a:p>
          <a:p>
            <a:pPr lvl="1" algn="just">
              <a:buFontTx/>
              <a:buChar char="•"/>
            </a:pPr>
            <a:r>
              <a:rPr lang="vi-VN" altLang="en-US" sz="2800" dirty="0">
                <a:solidFill>
                  <a:schemeClr val="bg1"/>
                </a:solidFill>
                <a:latin typeface="Times New Roman" panose="02020603050405020304" pitchFamily="18" charset="0"/>
                <a:cs typeface="Times New Roman" panose="02020603050405020304" pitchFamily="18" charset="0"/>
              </a:rPr>
              <a:t>Đặt món và thanh toán qua mạng internet.</a:t>
            </a:r>
          </a:p>
          <a:p>
            <a:pPr lvl="1" algn="just">
              <a:buFontTx/>
              <a:buChar char="•"/>
            </a:pPr>
            <a:r>
              <a:rPr lang="vi-VN" altLang="en-US" sz="2800" dirty="0">
                <a:solidFill>
                  <a:schemeClr val="bg1"/>
                </a:solidFill>
                <a:latin typeface="Times New Roman" panose="02020603050405020304" pitchFamily="18" charset="0"/>
                <a:cs typeface="Times New Roman" panose="02020603050405020304" pitchFamily="18" charset="0"/>
              </a:rPr>
              <a:t>Ghép nối với các chương trình quản lý nhà hàng khác.</a:t>
            </a:r>
          </a:p>
        </p:txBody>
      </p:sp>
    </p:spTree>
    <p:extLst>
      <p:ext uri="{BB962C8B-B14F-4D97-AF65-F5344CB8AC3E}">
        <p14:creationId xmlns:p14="http://schemas.microsoft.com/office/powerpoint/2010/main" val="245937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3504" y="425018"/>
            <a:ext cx="6096000" cy="5509200"/>
          </a:xfrm>
          <a:prstGeom prst="rect">
            <a:avLst/>
          </a:prstGeom>
        </p:spPr>
        <p:txBody>
          <a:bodyPr>
            <a:spAutoFit/>
          </a:bodyPr>
          <a:lstStyle/>
          <a:p>
            <a:pPr algn="ctr">
              <a:buFontTx/>
              <a:buNone/>
            </a:pPr>
            <a:r>
              <a:rPr lang="vi-VN" altLang="en-US" sz="4400" b="1" dirty="0">
                <a:solidFill>
                  <a:schemeClr val="bg1"/>
                </a:solidFill>
                <a:latin typeface="Times New Roman" panose="02020603050405020304" pitchFamily="18" charset="0"/>
                <a:cs typeface="Times New Roman" panose="02020603050405020304" pitchFamily="18" charset="0"/>
              </a:rPr>
              <a:t>Sinh viên thực hiện:</a:t>
            </a:r>
          </a:p>
          <a:p>
            <a:pPr algn="ctr">
              <a:buFontTx/>
              <a:buNone/>
            </a:pPr>
            <a:r>
              <a:rPr lang="vi-VN" altLang="en-US" sz="4400" dirty="0">
                <a:solidFill>
                  <a:schemeClr val="bg1"/>
                </a:solidFill>
                <a:latin typeface="Times New Roman" panose="02020603050405020304" pitchFamily="18" charset="0"/>
                <a:cs typeface="Times New Roman" panose="02020603050405020304" pitchFamily="18" charset="0"/>
              </a:rPr>
              <a:t>Nguyễn </a:t>
            </a:r>
            <a:r>
              <a:rPr lang="en-US" altLang="en-US" sz="4400" dirty="0" smtClean="0">
                <a:solidFill>
                  <a:schemeClr val="bg1"/>
                </a:solidFill>
                <a:latin typeface="Times New Roman" panose="02020603050405020304" pitchFamily="18" charset="0"/>
                <a:cs typeface="Times New Roman" panose="02020603050405020304" pitchFamily="18" charset="0"/>
              </a:rPr>
              <a:t>Quốc Tĩnh(NT)</a:t>
            </a:r>
            <a:endParaRPr lang="vi-VN" altLang="en-US" sz="4400" dirty="0">
              <a:solidFill>
                <a:schemeClr val="bg1"/>
              </a:solidFill>
              <a:latin typeface="Times New Roman" panose="02020603050405020304" pitchFamily="18" charset="0"/>
              <a:cs typeface="Times New Roman" panose="02020603050405020304" pitchFamily="18" charset="0"/>
            </a:endParaRPr>
          </a:p>
          <a:p>
            <a:pPr algn="ctr">
              <a:buFontTx/>
              <a:buNone/>
            </a:pPr>
            <a:r>
              <a:rPr lang="vi-VN" altLang="en-US" sz="4400" dirty="0">
                <a:solidFill>
                  <a:schemeClr val="bg1"/>
                </a:solidFill>
                <a:latin typeface="Times New Roman" panose="02020603050405020304" pitchFamily="18" charset="0"/>
                <a:cs typeface="Times New Roman" panose="02020603050405020304" pitchFamily="18" charset="0"/>
              </a:rPr>
              <a:t>MSSV: </a:t>
            </a:r>
            <a:r>
              <a:rPr lang="en-US" altLang="en-US" sz="4400" dirty="0" smtClean="0">
                <a:solidFill>
                  <a:schemeClr val="bg1"/>
                </a:solidFill>
                <a:latin typeface="Times New Roman" panose="02020603050405020304" pitchFamily="18" charset="0"/>
                <a:cs typeface="Times New Roman" panose="02020603050405020304" pitchFamily="18" charset="0"/>
              </a:rPr>
              <a:t>165TDV200001</a:t>
            </a:r>
            <a:endParaRPr lang="vi-VN" altLang="en-US" sz="4400" dirty="0">
              <a:solidFill>
                <a:schemeClr val="bg1"/>
              </a:solidFill>
              <a:latin typeface="Times New Roman" panose="02020603050405020304" pitchFamily="18" charset="0"/>
              <a:cs typeface="Times New Roman" panose="02020603050405020304" pitchFamily="18" charset="0"/>
            </a:endParaRPr>
          </a:p>
          <a:p>
            <a:pPr algn="ctr">
              <a:buFontTx/>
              <a:buNone/>
            </a:pPr>
            <a:r>
              <a:rPr lang="en-US" altLang="en-US" sz="4400" dirty="0" smtClean="0">
                <a:solidFill>
                  <a:schemeClr val="bg1"/>
                </a:solidFill>
                <a:latin typeface="Times New Roman" panose="02020603050405020304" pitchFamily="18" charset="0"/>
                <a:cs typeface="Times New Roman" panose="02020603050405020304" pitchFamily="18" charset="0"/>
              </a:rPr>
              <a:t>Nguyễn Thị Huyền Trang</a:t>
            </a:r>
            <a:endParaRPr lang="vi-VN" altLang="en-US" sz="4400" dirty="0">
              <a:solidFill>
                <a:schemeClr val="bg1"/>
              </a:solidFill>
              <a:latin typeface="Times New Roman" panose="02020603050405020304" pitchFamily="18" charset="0"/>
              <a:cs typeface="Times New Roman" panose="02020603050405020304" pitchFamily="18" charset="0"/>
            </a:endParaRPr>
          </a:p>
          <a:p>
            <a:pPr algn="ctr">
              <a:buFontTx/>
              <a:buNone/>
            </a:pPr>
            <a:r>
              <a:rPr lang="vi-VN" altLang="en-US" sz="4400" dirty="0">
                <a:solidFill>
                  <a:schemeClr val="bg1"/>
                </a:solidFill>
                <a:latin typeface="Times New Roman" panose="02020603050405020304" pitchFamily="18" charset="0"/>
                <a:cs typeface="Times New Roman" panose="02020603050405020304" pitchFamily="18" charset="0"/>
              </a:rPr>
              <a:t>MSSV: </a:t>
            </a:r>
            <a:r>
              <a:rPr lang="en-US" altLang="en-US" sz="4400" dirty="0" smtClean="0">
                <a:solidFill>
                  <a:schemeClr val="bg1"/>
                </a:solidFill>
                <a:latin typeface="Times New Roman" panose="02020603050405020304" pitchFamily="18" charset="0"/>
                <a:cs typeface="Times New Roman" panose="02020603050405020304" pitchFamily="18" charset="0"/>
              </a:rPr>
              <a:t>165TDV200131</a:t>
            </a:r>
            <a:endParaRPr lang="vi-VN" altLang="en-US" sz="4400" dirty="0">
              <a:solidFill>
                <a:schemeClr val="bg1"/>
              </a:solidFill>
              <a:latin typeface="Times New Roman" panose="02020603050405020304" pitchFamily="18" charset="0"/>
              <a:cs typeface="Times New Roman" panose="02020603050405020304" pitchFamily="18" charset="0"/>
            </a:endParaRPr>
          </a:p>
          <a:p>
            <a:pPr algn="ctr">
              <a:buFontTx/>
              <a:buNone/>
            </a:pPr>
            <a:endParaRPr lang="vi-VN" altLang="en-US" sz="4400" dirty="0">
              <a:solidFill>
                <a:schemeClr val="bg1"/>
              </a:solidFill>
              <a:latin typeface="Times New Roman" panose="02020603050405020304" pitchFamily="18" charset="0"/>
              <a:cs typeface="Times New Roman" panose="02020603050405020304" pitchFamily="18" charset="0"/>
            </a:endParaRPr>
          </a:p>
          <a:p>
            <a:pPr algn="ctr">
              <a:buFontTx/>
              <a:buNone/>
            </a:pPr>
            <a:r>
              <a:rPr lang="vi-VN" altLang="en-US" sz="4400" b="1" dirty="0">
                <a:solidFill>
                  <a:schemeClr val="bg1"/>
                </a:solidFill>
                <a:latin typeface="Times New Roman" panose="02020603050405020304" pitchFamily="18" charset="0"/>
                <a:cs typeface="Times New Roman" panose="02020603050405020304" pitchFamily="18" charset="0"/>
              </a:rPr>
              <a:t>Giáo viên </a:t>
            </a:r>
            <a:r>
              <a:rPr lang="vi-VN" altLang="en-US" sz="4400" b="1" dirty="0" smtClean="0">
                <a:solidFill>
                  <a:schemeClr val="bg1"/>
                </a:solidFill>
                <a:latin typeface="Times New Roman" panose="02020603050405020304" pitchFamily="18" charset="0"/>
                <a:cs typeface="Times New Roman" panose="02020603050405020304" pitchFamily="18" charset="0"/>
              </a:rPr>
              <a:t>:</a:t>
            </a:r>
            <a:endParaRPr lang="vi-VN" altLang="en-US" sz="4400" b="1" dirty="0">
              <a:solidFill>
                <a:schemeClr val="bg1"/>
              </a:solidFill>
              <a:latin typeface="Times New Roman" panose="02020603050405020304" pitchFamily="18" charset="0"/>
              <a:cs typeface="Times New Roman" panose="02020603050405020304" pitchFamily="18" charset="0"/>
            </a:endParaRPr>
          </a:p>
          <a:p>
            <a:pPr algn="ctr">
              <a:buFontTx/>
              <a:buNone/>
            </a:pPr>
            <a:r>
              <a:rPr lang="vi-VN" altLang="en-US" sz="4400" dirty="0">
                <a:solidFill>
                  <a:schemeClr val="bg1"/>
                </a:solidFill>
                <a:latin typeface="Times New Roman" panose="02020603050405020304" pitchFamily="18" charset="0"/>
                <a:cs typeface="Times New Roman" panose="02020603050405020304" pitchFamily="18" charset="0"/>
              </a:rPr>
              <a:t>Thầy </a:t>
            </a:r>
            <a:r>
              <a:rPr lang="en-US" altLang="en-US" sz="4400" dirty="0" smtClean="0">
                <a:solidFill>
                  <a:schemeClr val="bg1"/>
                </a:solidFill>
                <a:latin typeface="Times New Roman" panose="02020603050405020304" pitchFamily="18" charset="0"/>
                <a:cs typeface="Times New Roman" panose="02020603050405020304" pitchFamily="18" charset="0"/>
              </a:rPr>
              <a:t>Cao Thanh Sơn</a:t>
            </a:r>
            <a:endParaRPr lang="vi-VN" altLang="en-US"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0314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99050" y="292374"/>
            <a:ext cx="8243887" cy="1314450"/>
          </a:xfrm>
        </p:spPr>
        <p:txBody>
          <a:bodyPr/>
          <a:lstStyle/>
          <a:p>
            <a:pPr algn="ctr"/>
            <a:r>
              <a:rPr lang="vi-VN" altLang="en-US" dirty="0">
                <a:solidFill>
                  <a:schemeClr val="bg1"/>
                </a:solidFill>
                <a:latin typeface="Times New Roman" panose="02020603050405020304" pitchFamily="18" charset="0"/>
                <a:cs typeface="Times New Roman" panose="02020603050405020304" pitchFamily="18" charset="0"/>
              </a:rPr>
              <a:t>Kết luận</a:t>
            </a:r>
          </a:p>
        </p:txBody>
      </p:sp>
      <p:sp>
        <p:nvSpPr>
          <p:cNvPr id="5" name="Rectangle 3"/>
          <p:cNvSpPr txBox="1">
            <a:spLocks noChangeArrowheads="1"/>
          </p:cNvSpPr>
          <p:nvPr/>
        </p:nvSpPr>
        <p:spPr>
          <a:xfrm>
            <a:off x="1792013" y="1606824"/>
            <a:ext cx="8229600" cy="44561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90000"/>
              </a:lnSpc>
              <a:buFontTx/>
              <a:buNone/>
            </a:pPr>
            <a:r>
              <a:rPr lang="vi-VN" altLang="en-US" sz="2800" dirty="0" smtClean="0">
                <a:solidFill>
                  <a:schemeClr val="bg1"/>
                </a:solidFill>
                <a:latin typeface="Times New Roman" panose="02020603050405020304" pitchFamily="18" charset="0"/>
                <a:cs typeface="Times New Roman" panose="02020603050405020304" pitchFamily="18" charset="0"/>
              </a:rPr>
              <a:t>		Chúng em xin cảm ơn </a:t>
            </a:r>
            <a:r>
              <a:rPr lang="en-US" altLang="en-US" sz="2800" dirty="0" smtClean="0">
                <a:solidFill>
                  <a:schemeClr val="bg1"/>
                </a:solidFill>
                <a:latin typeface="Times New Roman" panose="02020603050405020304" pitchFamily="18" charset="0"/>
                <a:cs typeface="Times New Roman" panose="02020603050405020304" pitchFamily="18" charset="0"/>
              </a:rPr>
              <a:t>các bạn đã lắng nghe bài thuyết trình </a:t>
            </a:r>
            <a:r>
              <a:rPr lang="vi-VN" altLang="en-US" sz="2800" dirty="0" smtClean="0">
                <a:solidFill>
                  <a:schemeClr val="bg1"/>
                </a:solidFill>
                <a:latin typeface="Times New Roman" panose="02020603050405020304" pitchFamily="18" charset="0"/>
                <a:cs typeface="Times New Roman" panose="02020603050405020304" pitchFamily="18" charset="0"/>
              </a:rPr>
              <a:t>, đặc biệt là thầy </a:t>
            </a:r>
            <a:r>
              <a:rPr lang="en-US" altLang="en-US" sz="2800" dirty="0" smtClean="0">
                <a:solidFill>
                  <a:schemeClr val="bg1"/>
                </a:solidFill>
                <a:latin typeface="Times New Roman" panose="02020603050405020304" pitchFamily="18" charset="0"/>
                <a:cs typeface="Times New Roman" panose="02020603050405020304" pitchFamily="18" charset="0"/>
              </a:rPr>
              <a:t>Cao Thanh Sơn</a:t>
            </a:r>
            <a:r>
              <a:rPr lang="vi-VN" altLang="en-US" sz="2800" dirty="0" smtClean="0">
                <a:solidFill>
                  <a:schemeClr val="bg1"/>
                </a:solidFill>
                <a:latin typeface="Times New Roman" panose="02020603050405020304" pitchFamily="18" charset="0"/>
                <a:cs typeface="Times New Roman" panose="02020603050405020304" pitchFamily="18" charset="0"/>
              </a:rPr>
              <a:t> người đã tận tình giúp đỡ chúng em về mặt chuyên môn cũng như sự giúp đỡ về tinh thần lời cảm ơn sâu sắc.</a:t>
            </a:r>
          </a:p>
          <a:p>
            <a:pPr>
              <a:lnSpc>
                <a:spcPct val="90000"/>
              </a:lnSpc>
              <a:buFontTx/>
              <a:buNone/>
            </a:pPr>
            <a:r>
              <a:rPr lang="en-US" altLang="en-US" sz="2800" dirty="0" smtClean="0">
                <a:solidFill>
                  <a:schemeClr val="bg1"/>
                </a:solidFill>
                <a:latin typeface="Times New Roman" panose="02020603050405020304" pitchFamily="18" charset="0"/>
                <a:cs typeface="Times New Roman" panose="02020603050405020304" pitchFamily="18" charset="0"/>
              </a:rPr>
              <a:t>		Tuy đã có rất nhiều cố gắng nhưng chắc chắn đề tài của chúng em không tránh khỏi những thiếu sót, xin nhận các góp ý và thông cảm từ phía các thầy và các bạn</a:t>
            </a:r>
            <a:r>
              <a:rPr lang="vi-VN" altLang="en-US" sz="2800" dirty="0" smtClean="0">
                <a:solidFill>
                  <a:schemeClr val="bg1"/>
                </a:solidFill>
                <a:latin typeface="Times New Roman" panose="02020603050405020304" pitchFamily="18" charset="0"/>
                <a:cs typeface="Times New Roman" panose="02020603050405020304" pitchFamily="18" charset="0"/>
              </a:rPr>
              <a:t>.</a:t>
            </a:r>
            <a:endParaRPr lang="vi-VN" alt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11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4142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377749" y="192835"/>
            <a:ext cx="8243887" cy="1314450"/>
          </a:xfrm>
        </p:spPr>
        <p:txBody>
          <a:bodyPr/>
          <a:lstStyle/>
          <a:p>
            <a:r>
              <a:rPr lang="en-US" altLang="en-US" sz="4000" dirty="0">
                <a:solidFill>
                  <a:schemeClr val="bg1"/>
                </a:solidFill>
                <a:latin typeface="Times New Roman" panose="02020603050405020304" pitchFamily="18" charset="0"/>
                <a:cs typeface="Times New Roman" panose="02020603050405020304" pitchFamily="18" charset="0"/>
              </a:rPr>
              <a:t>2</a:t>
            </a:r>
            <a:r>
              <a:rPr lang="en-US" altLang="en-US" sz="4000" dirty="0" smtClean="0">
                <a:solidFill>
                  <a:schemeClr val="bg1"/>
                </a:solidFill>
                <a:latin typeface="Times New Roman" panose="02020603050405020304" pitchFamily="18" charset="0"/>
                <a:cs typeface="Times New Roman" panose="02020603050405020304" pitchFamily="18" charset="0"/>
              </a:rPr>
              <a:t>. Lý do chọn đề tài</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
        <p:nvSpPr>
          <p:cNvPr id="7" name="Rectangle 5"/>
          <p:cNvSpPr txBox="1">
            <a:spLocks noChangeArrowheads="1"/>
          </p:cNvSpPr>
          <p:nvPr/>
        </p:nvSpPr>
        <p:spPr>
          <a:xfrm>
            <a:off x="1274163" y="1507285"/>
            <a:ext cx="8229600" cy="44561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vi-V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274163" y="1507285"/>
            <a:ext cx="9752425" cy="923330"/>
          </a:xfrm>
          <a:prstGeom prst="rect">
            <a:avLst/>
          </a:prstGeom>
        </p:spPr>
        <p:txBody>
          <a:bodyPr wrap="square">
            <a:spAutoFit/>
          </a:bodyPr>
          <a:lstStyle/>
          <a:p>
            <a:pPr indent="342900">
              <a:lnSpc>
                <a:spcPct val="150000"/>
              </a:lnSpc>
            </a:pPr>
            <a:r>
              <a:rPr lang="en-US" dirty="0" smtClean="0">
                <a:solidFill>
                  <a:schemeClr val="bg1"/>
                </a:solidFill>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 </a:t>
            </a:r>
            <a:r>
              <a:rPr lang="en-US" dirty="0" smtClean="0">
                <a:solidFill>
                  <a:schemeClr val="bg1"/>
                </a:solidFill>
                <a:latin typeface="Times New Roman" panose="02020603050405020304" pitchFamily="18" charset="0"/>
                <a:ea typeface="Calibri" panose="020F0502020204030204" pitchFamily="34" charset="0"/>
                <a:cs typeface="Arial" panose="020B0604020202020204" pitchFamily="34" charset="0"/>
              </a:rPr>
              <a:t>Nhà </a:t>
            </a:r>
            <a:r>
              <a:rPr lang="en-US" dirty="0">
                <a:solidFill>
                  <a:schemeClr val="bg1"/>
                </a:solidFill>
                <a:latin typeface="Times New Roman" panose="02020603050405020304" pitchFamily="18" charset="0"/>
                <a:ea typeface="Calibri" panose="020F0502020204030204" pitchFamily="34" charset="0"/>
                <a:cs typeface="Arial" panose="020B0604020202020204" pitchFamily="34" charset="0"/>
              </a:rPr>
              <a:t>hàng MyLove có khoảng 50 bàn. Tổ chức nhà hàng có: 3 thu ngân, 1 quản lý, 1 thủ kho, 1 bếp trưởng và 30 nhân viên bồi bàn</a:t>
            </a:r>
            <a:endParaRPr lang="en-US"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1274162" y="2382287"/>
            <a:ext cx="9752425" cy="3139321"/>
          </a:xfrm>
          <a:prstGeom prst="rect">
            <a:avLst/>
          </a:prstGeom>
        </p:spPr>
        <p:txBody>
          <a:bodyPr wrap="square">
            <a:spAutoFit/>
          </a:bodyPr>
          <a:lstStyle/>
          <a:p>
            <a:pPr lvl="0"/>
            <a:r>
              <a:rPr lang="en-US" dirty="0" smtClean="0">
                <a:solidFill>
                  <a:schemeClr val="bg1"/>
                </a:solidFill>
                <a:latin typeface="Times New Roman" panose="02020603050405020304" pitchFamily="18" charset="0"/>
                <a:cs typeface="Times New Roman" panose="02020603050405020304" pitchFamily="18" charset="0"/>
              </a:rPr>
              <a:t>+ Nhân </a:t>
            </a:r>
            <a:r>
              <a:rPr lang="en-US" dirty="0">
                <a:solidFill>
                  <a:schemeClr val="bg1"/>
                </a:solidFill>
                <a:latin typeface="Times New Roman" panose="02020603050405020304" pitchFamily="18" charset="0"/>
                <a:cs typeface="Times New Roman" panose="02020603050405020304" pitchFamily="18" charset="0"/>
              </a:rPr>
              <a:t>viên phụ trách bàn sẽ ghi lại (2 bản) những món khách hàng đã gọi, 1 bản giao cho nhà bếp, 1 bản để ở quầy thu ngân.</a:t>
            </a:r>
          </a:p>
          <a:p>
            <a:pPr lvl="0"/>
            <a:r>
              <a:rPr lang="en-US" dirty="0" smtClean="0">
                <a:solidFill>
                  <a:schemeClr val="bg1"/>
                </a:solidFill>
                <a:latin typeface="Times New Roman" panose="02020603050405020304" pitchFamily="18" charset="0"/>
                <a:cs typeface="Times New Roman" panose="02020603050405020304" pitchFamily="18" charset="0"/>
              </a:rPr>
              <a:t>+ Trên </a:t>
            </a:r>
            <a:r>
              <a:rPr lang="en-US" dirty="0">
                <a:solidFill>
                  <a:schemeClr val="bg1"/>
                </a:solidFill>
                <a:latin typeface="Times New Roman" panose="02020603050405020304" pitchFamily="18" charset="0"/>
                <a:cs typeface="Times New Roman" panose="02020603050405020304" pitchFamily="18" charset="0"/>
              </a:rPr>
              <a:t>mỗi phiếu gọi món có ghi số bàn, ngày và tên nhân viên order bàn đó.</a:t>
            </a:r>
          </a:p>
          <a:p>
            <a:pPr lvl="0"/>
            <a:r>
              <a:rPr lang="en-US" dirty="0" smtClean="0">
                <a:solidFill>
                  <a:schemeClr val="bg1"/>
                </a:solidFill>
                <a:latin typeface="Times New Roman" panose="02020603050405020304" pitchFamily="18" charset="0"/>
                <a:cs typeface="Times New Roman" panose="02020603050405020304" pitchFamily="18" charset="0"/>
              </a:rPr>
              <a:t>+ Nếu </a:t>
            </a:r>
            <a:r>
              <a:rPr lang="en-US" dirty="0">
                <a:solidFill>
                  <a:schemeClr val="bg1"/>
                </a:solidFill>
                <a:latin typeface="Times New Roman" panose="02020603050405020304" pitchFamily="18" charset="0"/>
                <a:cs typeface="Times New Roman" panose="02020603050405020304" pitchFamily="18" charset="0"/>
              </a:rPr>
              <a:t>khách hàng gọi thêm món thì nhân viên ghi thêm 1 phiếu mới, vẫn ghi số bàn, ngày và tên mình</a:t>
            </a:r>
          </a:p>
          <a:p>
            <a:pPr lvl="0"/>
            <a:r>
              <a:rPr lang="en-US" dirty="0" smtClean="0">
                <a:solidFill>
                  <a:schemeClr val="bg1"/>
                </a:solidFill>
                <a:latin typeface="Times New Roman" panose="02020603050405020304" pitchFamily="18" charset="0"/>
                <a:cs typeface="Times New Roman" panose="02020603050405020304" pitchFamily="18" charset="0"/>
              </a:rPr>
              <a:t>+ Nhân </a:t>
            </a:r>
            <a:r>
              <a:rPr lang="en-US" dirty="0">
                <a:solidFill>
                  <a:schemeClr val="bg1"/>
                </a:solidFill>
                <a:latin typeface="Times New Roman" panose="02020603050405020304" pitchFamily="18" charset="0"/>
                <a:cs typeface="Times New Roman" panose="02020603050405020304" pitchFamily="18" charset="0"/>
              </a:rPr>
              <a:t>viên thu ngân sử dụng chương trình trên máy tính để tính tiền các thực đơn mà khách hàng đã gọi, in hóa đơn, trên hóa đơn thanh toán có ghi ngày giờ thanh toán và tên nhân viên order.</a:t>
            </a:r>
          </a:p>
          <a:p>
            <a:pPr lvl="0"/>
            <a:r>
              <a:rPr lang="en-US" dirty="0" smtClean="0">
                <a:solidFill>
                  <a:schemeClr val="bg1"/>
                </a:solidFill>
                <a:latin typeface="Times New Roman" panose="02020603050405020304" pitchFamily="18" charset="0"/>
                <a:cs typeface="Times New Roman" panose="02020603050405020304" pitchFamily="18" charset="0"/>
              </a:rPr>
              <a:t>+ Nhân </a:t>
            </a:r>
            <a:r>
              <a:rPr lang="en-US" dirty="0">
                <a:solidFill>
                  <a:schemeClr val="bg1"/>
                </a:solidFill>
                <a:latin typeface="Times New Roman" panose="02020603050405020304" pitchFamily="18" charset="0"/>
                <a:cs typeface="Times New Roman" panose="02020603050405020304" pitchFamily="18" charset="0"/>
              </a:rPr>
              <a:t>viên order đem hóa đơn đó cho khách, nếu khách không có gì thắc mắc thì khách trả tiền cho nhân viên, nhân viên đem tiền và hóa đơn vào cho quầy thu ngân, nhân viên thu ngân đóng dấu đã thanh toán vào hóa đơn.</a:t>
            </a:r>
          </a:p>
          <a:p>
            <a:r>
              <a:rPr lang="en-US" dirty="0" smtClean="0">
                <a:solidFill>
                  <a:schemeClr val="bg1"/>
                </a:solidFill>
                <a:latin typeface="Times New Roman" panose="02020603050405020304" pitchFamily="18" charset="0"/>
                <a:cs typeface="Times New Roman" panose="02020603050405020304" pitchFamily="18" charset="0"/>
              </a:rPr>
              <a:t>+ Hầu </a:t>
            </a:r>
            <a:r>
              <a:rPr lang="en-US" dirty="0">
                <a:solidFill>
                  <a:schemeClr val="bg1"/>
                </a:solidFill>
                <a:latin typeface="Times New Roman" panose="02020603050405020304" pitchFamily="18" charset="0"/>
                <a:cs typeface="Times New Roman" panose="02020603050405020304" pitchFamily="18" charset="0"/>
              </a:rPr>
              <a:t>hết các nghiệp vụ quản lý và thanh toán đều được thực hiện theo cách thủ công, gây chậm trễ, phiền toái cho khách hàng</a:t>
            </a:r>
            <a:endParaRPr lang="en-US" sz="1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307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377749" y="192835"/>
            <a:ext cx="8243887" cy="1314450"/>
          </a:xfrm>
        </p:spPr>
        <p:txBody>
          <a:bodyPr/>
          <a:lstStyle/>
          <a:p>
            <a:r>
              <a:rPr lang="en-US" altLang="en-US" sz="4000" dirty="0">
                <a:solidFill>
                  <a:schemeClr val="bg1"/>
                </a:solidFill>
                <a:latin typeface="Times New Roman" panose="02020603050405020304" pitchFamily="18" charset="0"/>
                <a:cs typeface="Times New Roman" panose="02020603050405020304" pitchFamily="18" charset="0"/>
              </a:rPr>
              <a:t>2</a:t>
            </a:r>
            <a:r>
              <a:rPr lang="en-US" altLang="en-US" sz="4000" dirty="0" smtClean="0">
                <a:solidFill>
                  <a:schemeClr val="bg1"/>
                </a:solidFill>
                <a:latin typeface="Times New Roman" panose="02020603050405020304" pitchFamily="18" charset="0"/>
                <a:cs typeface="Times New Roman" panose="02020603050405020304" pitchFamily="18" charset="0"/>
              </a:rPr>
              <a:t>. Lý do chọn đề tài</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
        <p:nvSpPr>
          <p:cNvPr id="7" name="Rectangle 5"/>
          <p:cNvSpPr txBox="1">
            <a:spLocks noChangeArrowheads="1"/>
          </p:cNvSpPr>
          <p:nvPr/>
        </p:nvSpPr>
        <p:spPr>
          <a:xfrm>
            <a:off x="1274163" y="1507285"/>
            <a:ext cx="8229600" cy="44561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vi-V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274163" y="1507285"/>
            <a:ext cx="9752425" cy="923330"/>
          </a:xfrm>
          <a:prstGeom prst="rect">
            <a:avLst/>
          </a:prstGeom>
        </p:spPr>
        <p:txBody>
          <a:bodyPr wrap="square">
            <a:spAutoFit/>
          </a:bodyPr>
          <a:lstStyle/>
          <a:p>
            <a:r>
              <a:rPr lang="en-US"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solidFill>
                  <a:schemeClr val="bg1"/>
                </a:solidFill>
                <a:latin typeface="Times New Roman" panose="02020603050405020304" pitchFamily="18" charset="0"/>
                <a:cs typeface="Times New Roman" panose="02020603050405020304" pitchFamily="18" charset="0"/>
              </a:rPr>
              <a:t>Theo </a:t>
            </a:r>
            <a:r>
              <a:rPr lang="en-US" dirty="0">
                <a:solidFill>
                  <a:schemeClr val="bg1"/>
                </a:solidFill>
                <a:latin typeface="Times New Roman" panose="02020603050405020304" pitchFamily="18" charset="0"/>
                <a:cs typeface="Times New Roman" panose="02020603050405020304" pitchFamily="18" charset="0"/>
              </a:rPr>
              <a:t>hiện trạng nêu trên, các nhà hàng cần áp dụng công nghệ vào việc quản lý, thanh toán hóa đơn khách hàng. Việc sử dụng một phần mềm chuyên nghiệp trong các nghiệp vụ của nhà hàng sẽ làm tăng khả năng quản lý, nhanh chóng và chính xác trong khâu thanh toán.</a:t>
            </a:r>
          </a:p>
        </p:txBody>
      </p:sp>
    </p:spTree>
    <p:extLst>
      <p:ext uri="{BB962C8B-B14F-4D97-AF65-F5344CB8AC3E}">
        <p14:creationId xmlns:p14="http://schemas.microsoft.com/office/powerpoint/2010/main" val="406522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377749" y="192835"/>
            <a:ext cx="8243887" cy="1314450"/>
          </a:xfrm>
        </p:spPr>
        <p:txBody>
          <a:bodyPr/>
          <a:lstStyle/>
          <a:p>
            <a:r>
              <a:rPr lang="en-US" altLang="en-US" sz="4000" dirty="0" smtClean="0">
                <a:solidFill>
                  <a:schemeClr val="bg1"/>
                </a:solidFill>
                <a:latin typeface="Times New Roman" panose="02020603050405020304" pitchFamily="18" charset="0"/>
                <a:cs typeface="Times New Roman" panose="02020603050405020304" pitchFamily="18" charset="0"/>
              </a:rPr>
              <a:t>3. Các chức năng yêu cầu</a:t>
            </a:r>
            <a:endParaRPr lang="vi-VN" altLang="en-US" sz="4000" dirty="0">
              <a:solidFill>
                <a:schemeClr val="bg1"/>
              </a:solidFill>
              <a:latin typeface="Times New Roman" panose="02020603050405020304" pitchFamily="18" charset="0"/>
              <a:cs typeface="Times New Roman" panose="02020603050405020304" pitchFamily="18" charset="0"/>
            </a:endParaRPr>
          </a:p>
        </p:txBody>
      </p:sp>
      <p:sp>
        <p:nvSpPr>
          <p:cNvPr id="7" name="Rectangle 5"/>
          <p:cNvSpPr txBox="1">
            <a:spLocks noChangeArrowheads="1"/>
          </p:cNvSpPr>
          <p:nvPr/>
        </p:nvSpPr>
        <p:spPr>
          <a:xfrm>
            <a:off x="1274163" y="1507285"/>
            <a:ext cx="8229600" cy="44561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vi-V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274163" y="1307589"/>
            <a:ext cx="9752425" cy="5078313"/>
          </a:xfrm>
          <a:prstGeom prst="rect">
            <a:avLst/>
          </a:prstGeom>
        </p:spPr>
        <p:txBody>
          <a:bodyPr wrap="square">
            <a:spAutoFit/>
          </a:bodyPr>
          <a:lstStyle/>
          <a:p>
            <a:pPr lvl="0"/>
            <a:r>
              <a:rPr lang="en-US" dirty="0" smtClean="0">
                <a:solidFill>
                  <a:schemeClr val="bg1"/>
                </a:solidFill>
                <a:latin typeface="Times New Roman" panose="02020603050405020304" pitchFamily="18" charset="0"/>
                <a:cs typeface="Times New Roman" panose="02020603050405020304" pitchFamily="18" charset="0"/>
              </a:rPr>
              <a:t>- Thêm</a:t>
            </a:r>
            <a:r>
              <a:rPr lang="en-US" dirty="0">
                <a:solidFill>
                  <a:schemeClr val="bg1"/>
                </a:solidFill>
                <a:latin typeface="Times New Roman" panose="02020603050405020304" pitchFamily="18" charset="0"/>
                <a:cs typeface="Times New Roman" panose="02020603050405020304" pitchFamily="18" charset="0"/>
              </a:rPr>
              <a:t>, xóa, sửa Thực Đơn.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Thêm</a:t>
            </a:r>
            <a:r>
              <a:rPr lang="en-US" dirty="0">
                <a:solidFill>
                  <a:schemeClr val="bg1"/>
                </a:solidFill>
                <a:latin typeface="Times New Roman" panose="02020603050405020304" pitchFamily="18" charset="0"/>
                <a:cs typeface="Times New Roman" panose="02020603050405020304" pitchFamily="18" charset="0"/>
              </a:rPr>
              <a:t>, xóa, sửa Nhân Viên.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Thêm</a:t>
            </a:r>
            <a:r>
              <a:rPr lang="en-US" dirty="0">
                <a:solidFill>
                  <a:schemeClr val="bg1"/>
                </a:solidFill>
                <a:latin typeface="Times New Roman" panose="02020603050405020304" pitchFamily="18" charset="0"/>
                <a:cs typeface="Times New Roman" panose="02020603050405020304" pitchFamily="18" charset="0"/>
              </a:rPr>
              <a:t>, xóa, sửa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Thêm</a:t>
            </a:r>
            <a:r>
              <a:rPr lang="en-US" dirty="0">
                <a:solidFill>
                  <a:schemeClr val="bg1"/>
                </a:solidFill>
                <a:latin typeface="Times New Roman" panose="02020603050405020304" pitchFamily="18" charset="0"/>
                <a:cs typeface="Times New Roman" panose="02020603050405020304" pitchFamily="18" charset="0"/>
              </a:rPr>
              <a:t>, xóa, sửa Nhà Cung Cấp.</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Gọi </a:t>
            </a:r>
            <a:r>
              <a:rPr lang="en-US" dirty="0">
                <a:solidFill>
                  <a:schemeClr val="bg1"/>
                </a:solidFill>
                <a:latin typeface="Times New Roman" panose="02020603050405020304" pitchFamily="18" charset="0"/>
                <a:cs typeface="Times New Roman" panose="02020603050405020304" pitchFamily="18" charset="0"/>
              </a:rPr>
              <a:t>món.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Chế </a:t>
            </a:r>
            <a:r>
              <a:rPr lang="en-US" dirty="0">
                <a:solidFill>
                  <a:schemeClr val="bg1"/>
                </a:solidFill>
                <a:latin typeface="Times New Roman" panose="02020603050405020304" pitchFamily="18" charset="0"/>
                <a:cs typeface="Times New Roman" panose="02020603050405020304" pitchFamily="18" charset="0"/>
              </a:rPr>
              <a:t>biến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Yêu </a:t>
            </a:r>
            <a:r>
              <a:rPr lang="en-US" dirty="0">
                <a:solidFill>
                  <a:schemeClr val="bg1"/>
                </a:solidFill>
                <a:latin typeface="Times New Roman" panose="02020603050405020304" pitchFamily="18" charset="0"/>
                <a:cs typeface="Times New Roman" panose="02020603050405020304" pitchFamily="18" charset="0"/>
              </a:rPr>
              <a:t>cầu nguyên liệu từ nhà bếp đến kho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Xuất </a:t>
            </a:r>
            <a:r>
              <a:rPr lang="en-US" dirty="0">
                <a:solidFill>
                  <a:schemeClr val="bg1"/>
                </a:solidFill>
                <a:latin typeface="Times New Roman" panose="02020603050405020304" pitchFamily="18" charset="0"/>
                <a:cs typeface="Times New Roman" panose="02020603050405020304" pitchFamily="18" charset="0"/>
              </a:rPr>
              <a:t>nguyên liệu từ kho đến nhà bếp</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Gửi </a:t>
            </a:r>
            <a:r>
              <a:rPr lang="en-US" dirty="0">
                <a:solidFill>
                  <a:schemeClr val="bg1"/>
                </a:solidFill>
                <a:latin typeface="Times New Roman" panose="02020603050405020304" pitchFamily="18" charset="0"/>
                <a:cs typeface="Times New Roman" panose="02020603050405020304" pitchFamily="18" charset="0"/>
              </a:rPr>
              <a:t>yêu cầu mua nguyên liệu cần đến quản lý</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Quản </a:t>
            </a:r>
            <a:r>
              <a:rPr lang="en-US" dirty="0">
                <a:solidFill>
                  <a:schemeClr val="bg1"/>
                </a:solidFill>
                <a:latin typeface="Times New Roman" panose="02020603050405020304" pitchFamily="18" charset="0"/>
                <a:cs typeface="Times New Roman" panose="02020603050405020304" pitchFamily="18" charset="0"/>
              </a:rPr>
              <a:t>lý xác nhận có đồng ý mua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Thủ </a:t>
            </a:r>
            <a:r>
              <a:rPr lang="en-US" dirty="0">
                <a:solidFill>
                  <a:schemeClr val="bg1"/>
                </a:solidFill>
                <a:latin typeface="Times New Roman" panose="02020603050405020304" pitchFamily="18" charset="0"/>
                <a:cs typeface="Times New Roman" panose="02020603050405020304" pitchFamily="18" charset="0"/>
              </a:rPr>
              <a:t>kho xác nhận đã nhập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Thu </a:t>
            </a:r>
            <a:r>
              <a:rPr lang="en-US" dirty="0">
                <a:solidFill>
                  <a:schemeClr val="bg1"/>
                </a:solidFill>
                <a:latin typeface="Times New Roman" panose="02020603050405020304" pitchFamily="18" charset="0"/>
                <a:cs typeface="Times New Roman" panose="02020603050405020304" pitchFamily="18" charset="0"/>
              </a:rPr>
              <a:t>ngân xác nhận thanh toán tiền mua nguyên liệu</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Lập </a:t>
            </a:r>
            <a:r>
              <a:rPr lang="en-US" dirty="0">
                <a:solidFill>
                  <a:schemeClr val="bg1"/>
                </a:solidFill>
                <a:latin typeface="Times New Roman" panose="02020603050405020304" pitchFamily="18" charset="0"/>
                <a:cs typeface="Times New Roman" panose="02020603050405020304" pitchFamily="18" charset="0"/>
              </a:rPr>
              <a:t>hóa đơn.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In </a:t>
            </a:r>
            <a:r>
              <a:rPr lang="en-US" dirty="0">
                <a:solidFill>
                  <a:schemeClr val="bg1"/>
                </a:solidFill>
                <a:latin typeface="Times New Roman" panose="02020603050405020304" pitchFamily="18" charset="0"/>
                <a:cs typeface="Times New Roman" panose="02020603050405020304" pitchFamily="18" charset="0"/>
              </a:rPr>
              <a:t>hóa đơn, Quản lý hóa đơn.</a:t>
            </a:r>
            <a:endParaRPr lang="en-US" sz="1100" dirty="0">
              <a:solidFill>
                <a:schemeClr val="bg1"/>
              </a:solidFill>
              <a:latin typeface="Times New Roman" panose="02020603050405020304" pitchFamily="18" charset="0"/>
              <a:cs typeface="Times New Roman" panose="02020603050405020304" pitchFamily="18" charset="0"/>
            </a:endParaRPr>
          </a:p>
          <a:p>
            <a:pPr lvl="0"/>
            <a:r>
              <a:rPr lang="en-US" dirty="0" smtClean="0">
                <a:solidFill>
                  <a:schemeClr val="bg1"/>
                </a:solidFill>
                <a:latin typeface="Times New Roman" panose="02020603050405020304" pitchFamily="18" charset="0"/>
                <a:cs typeface="Times New Roman" panose="02020603050405020304" pitchFamily="18" charset="0"/>
              </a:rPr>
              <a:t>- Thống </a:t>
            </a:r>
            <a:r>
              <a:rPr lang="en-US" dirty="0">
                <a:solidFill>
                  <a:schemeClr val="bg1"/>
                </a:solidFill>
                <a:latin typeface="Times New Roman" panose="02020603050405020304" pitchFamily="18" charset="0"/>
                <a:cs typeface="Times New Roman" panose="02020603050405020304" pitchFamily="18" charset="0"/>
              </a:rPr>
              <a:t>kê Hóa Đơn</a:t>
            </a:r>
            <a:endParaRPr lang="en-US" sz="1100" dirty="0">
              <a:solidFill>
                <a:schemeClr val="bg1"/>
              </a:solidFill>
              <a:latin typeface="Times New Roman" panose="02020603050405020304" pitchFamily="18" charset="0"/>
              <a:cs typeface="Times New Roman" panose="02020603050405020304" pitchFamily="18" charset="0"/>
            </a:endParaRPr>
          </a:p>
          <a:p>
            <a:pPr lvl="1"/>
            <a:r>
              <a:rPr lang="en-US" dirty="0" smtClean="0">
                <a:solidFill>
                  <a:schemeClr val="bg1"/>
                </a:solidFill>
                <a:latin typeface="Times New Roman" panose="02020603050405020304" pitchFamily="18" charset="0"/>
                <a:cs typeface="Times New Roman" panose="02020603050405020304" pitchFamily="18" charset="0"/>
              </a:rPr>
              <a:t>+ Theo </a:t>
            </a:r>
            <a:r>
              <a:rPr lang="en-US" dirty="0">
                <a:solidFill>
                  <a:schemeClr val="bg1"/>
                </a:solidFill>
                <a:latin typeface="Times New Roman" panose="02020603050405020304" pitchFamily="18" charset="0"/>
                <a:cs typeface="Times New Roman" panose="02020603050405020304" pitchFamily="18" charset="0"/>
              </a:rPr>
              <a:t>ngày</a:t>
            </a:r>
            <a:endParaRPr lang="en-US" sz="1100" dirty="0">
              <a:solidFill>
                <a:schemeClr val="bg1"/>
              </a:solidFill>
              <a:latin typeface="Times New Roman" panose="02020603050405020304" pitchFamily="18" charset="0"/>
              <a:cs typeface="Times New Roman" panose="02020603050405020304" pitchFamily="18" charset="0"/>
            </a:endParaRPr>
          </a:p>
          <a:p>
            <a:pPr lvl="1"/>
            <a:r>
              <a:rPr lang="en-US" dirty="0" smtClean="0">
                <a:solidFill>
                  <a:schemeClr val="bg1"/>
                </a:solidFill>
                <a:latin typeface="Times New Roman" panose="02020603050405020304" pitchFamily="18" charset="0"/>
                <a:cs typeface="Times New Roman" panose="02020603050405020304" pitchFamily="18" charset="0"/>
              </a:rPr>
              <a:t>+ Theo </a:t>
            </a:r>
            <a:r>
              <a:rPr lang="en-US" dirty="0">
                <a:solidFill>
                  <a:schemeClr val="bg1"/>
                </a:solidFill>
                <a:latin typeface="Times New Roman" panose="02020603050405020304" pitchFamily="18" charset="0"/>
                <a:cs typeface="Times New Roman" panose="02020603050405020304" pitchFamily="18" charset="0"/>
              </a:rPr>
              <a:t>tháng năm</a:t>
            </a:r>
            <a:endParaRPr lang="en-US" sz="1100" dirty="0">
              <a:solidFill>
                <a:schemeClr val="bg1"/>
              </a:solidFill>
              <a:latin typeface="Times New Roman" panose="02020603050405020304" pitchFamily="18" charset="0"/>
              <a:cs typeface="Times New Roman" panose="02020603050405020304" pitchFamily="18" charset="0"/>
            </a:endParaRPr>
          </a:p>
          <a:p>
            <a:pPr lvl="1"/>
            <a:r>
              <a:rPr lang="en-US" dirty="0" smtClean="0">
                <a:solidFill>
                  <a:schemeClr val="bg1"/>
                </a:solidFill>
                <a:latin typeface="Times New Roman" panose="02020603050405020304" pitchFamily="18" charset="0"/>
                <a:cs typeface="Times New Roman" panose="02020603050405020304" pitchFamily="18" charset="0"/>
              </a:rPr>
              <a:t>+ Theo </a:t>
            </a:r>
            <a:r>
              <a:rPr lang="en-US" dirty="0">
                <a:solidFill>
                  <a:schemeClr val="bg1"/>
                </a:solidFill>
                <a:latin typeface="Times New Roman" panose="02020603050405020304" pitchFamily="18" charset="0"/>
                <a:cs typeface="Times New Roman" panose="02020603050405020304" pitchFamily="18" charset="0"/>
              </a:rPr>
              <a:t>khoảng ngày.</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77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4848" y="3468248"/>
            <a:ext cx="834345" cy="998647"/>
          </a:xfrm>
          <a:prstGeom prst="rect">
            <a:avLst/>
          </a:prstGeom>
        </p:spPr>
      </p:pic>
      <p:sp>
        <p:nvSpPr>
          <p:cNvPr id="7" name="Rectangle 6"/>
          <p:cNvSpPr/>
          <p:nvPr/>
        </p:nvSpPr>
        <p:spPr>
          <a:xfrm>
            <a:off x="6539895" y="4466895"/>
            <a:ext cx="1244250" cy="400110"/>
          </a:xfrm>
          <a:prstGeom prst="rect">
            <a:avLst/>
          </a:prstGeom>
          <a:noFill/>
        </p:spPr>
        <p:txBody>
          <a:bodyPr wrap="none" lIns="91440" tIns="45720" rIns="91440" bIns="45720">
            <a:spAutoFit/>
          </a:bodyPr>
          <a:lstStyle/>
          <a:p>
            <a:pPr algn="ctr"/>
            <a:r>
              <a:rPr lang="en-US" sz="2000" b="1" cap="none" spc="0"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Giám đốc</a:t>
            </a:r>
            <a:endParaRPr lang="en-US" sz="2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8" name="Flowchart: Preparation 7"/>
          <p:cNvSpPr/>
          <p:nvPr/>
        </p:nvSpPr>
        <p:spPr>
          <a:xfrm>
            <a:off x="3027890" y="3694302"/>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Tra cứu nhân viên</a:t>
            </a:r>
            <a:endParaRPr lang="en-US" sz="1400" dirty="0">
              <a:latin typeface="Times New Roman" panose="02020603050405020304" pitchFamily="18" charset="0"/>
              <a:cs typeface="Times New Roman" panose="02020603050405020304" pitchFamily="18" charset="0"/>
            </a:endParaRPr>
          </a:p>
        </p:txBody>
      </p:sp>
      <p:sp>
        <p:nvSpPr>
          <p:cNvPr id="9" name="Flowchart: Preparation 8"/>
          <p:cNvSpPr/>
          <p:nvPr/>
        </p:nvSpPr>
        <p:spPr>
          <a:xfrm>
            <a:off x="3027890" y="2921710"/>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Lập hóa đơn</a:t>
            </a:r>
            <a:endParaRPr lang="en-US" sz="1400" dirty="0">
              <a:latin typeface="Times New Roman" panose="02020603050405020304" pitchFamily="18" charset="0"/>
              <a:cs typeface="Times New Roman" panose="02020603050405020304" pitchFamily="18" charset="0"/>
            </a:endParaRPr>
          </a:p>
        </p:txBody>
      </p:sp>
      <p:sp>
        <p:nvSpPr>
          <p:cNvPr id="10" name="Flowchart: Preparation 9"/>
          <p:cNvSpPr/>
          <p:nvPr/>
        </p:nvSpPr>
        <p:spPr>
          <a:xfrm>
            <a:off x="3027890" y="2149118"/>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Hệ thống đăng nhập</a:t>
            </a:r>
            <a:endParaRPr lang="en-US" sz="1400" dirty="0">
              <a:latin typeface="Times New Roman" panose="02020603050405020304" pitchFamily="18" charset="0"/>
              <a:cs typeface="Times New Roman" panose="02020603050405020304" pitchFamily="18" charset="0"/>
            </a:endParaRPr>
          </a:p>
        </p:txBody>
      </p:sp>
      <p:sp>
        <p:nvSpPr>
          <p:cNvPr id="13" name="Flowchart: Preparation 12"/>
          <p:cNvSpPr/>
          <p:nvPr/>
        </p:nvSpPr>
        <p:spPr>
          <a:xfrm>
            <a:off x="3027890" y="4466894"/>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Gọi món cho khách</a:t>
            </a:r>
            <a:endParaRPr lang="en-US" sz="1400" dirty="0">
              <a:latin typeface="Times New Roman" panose="02020603050405020304" pitchFamily="18" charset="0"/>
              <a:cs typeface="Times New Roman" panose="02020603050405020304" pitchFamily="18" charset="0"/>
            </a:endParaRPr>
          </a:p>
        </p:txBody>
      </p:sp>
      <p:sp>
        <p:nvSpPr>
          <p:cNvPr id="14" name="Flowchart: Preparation 13"/>
          <p:cNvSpPr/>
          <p:nvPr/>
        </p:nvSpPr>
        <p:spPr>
          <a:xfrm>
            <a:off x="3047969" y="5239486"/>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Tra cứu thực đơn</a:t>
            </a:r>
          </a:p>
        </p:txBody>
      </p:sp>
      <p:sp>
        <p:nvSpPr>
          <p:cNvPr id="15" name="Flowchart: Preparation 14"/>
          <p:cNvSpPr/>
          <p:nvPr/>
        </p:nvSpPr>
        <p:spPr>
          <a:xfrm>
            <a:off x="8479376" y="2916536"/>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Quản lý thực đơn</a:t>
            </a:r>
            <a:endParaRPr lang="en-US" sz="1400" dirty="0">
              <a:latin typeface="Times New Roman" panose="02020603050405020304" pitchFamily="18" charset="0"/>
              <a:cs typeface="Times New Roman" panose="02020603050405020304" pitchFamily="18" charset="0"/>
            </a:endParaRPr>
          </a:p>
        </p:txBody>
      </p:sp>
      <p:sp>
        <p:nvSpPr>
          <p:cNvPr id="16" name="Flowchart: Preparation 15"/>
          <p:cNvSpPr/>
          <p:nvPr/>
        </p:nvSpPr>
        <p:spPr>
          <a:xfrm>
            <a:off x="8479376" y="3694301"/>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Quản lý hóa đơn</a:t>
            </a:r>
            <a:endParaRPr lang="en-US" sz="1400" dirty="0">
              <a:latin typeface="Times New Roman" panose="02020603050405020304" pitchFamily="18" charset="0"/>
              <a:cs typeface="Times New Roman" panose="02020603050405020304" pitchFamily="18" charset="0"/>
            </a:endParaRPr>
          </a:p>
        </p:txBody>
      </p:sp>
      <p:sp>
        <p:nvSpPr>
          <p:cNvPr id="18" name="Flowchart: Preparation 17"/>
          <p:cNvSpPr/>
          <p:nvPr/>
        </p:nvSpPr>
        <p:spPr>
          <a:xfrm>
            <a:off x="8479376" y="4472066"/>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Quản lý nguyên liệu</a:t>
            </a:r>
            <a:endParaRPr lang="en-US" sz="1400" dirty="0">
              <a:latin typeface="Times New Roman" panose="02020603050405020304" pitchFamily="18" charset="0"/>
              <a:cs typeface="Times New Roman" panose="02020603050405020304" pitchFamily="18" charset="0"/>
            </a:endParaRPr>
          </a:p>
        </p:txBody>
      </p:sp>
      <p:sp>
        <p:nvSpPr>
          <p:cNvPr id="21" name="Flowchart: Preparation 20"/>
          <p:cNvSpPr/>
          <p:nvPr/>
        </p:nvSpPr>
        <p:spPr>
          <a:xfrm>
            <a:off x="8479376" y="2149116"/>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Quản lý nhân viên</a:t>
            </a:r>
            <a:endParaRPr lang="en-US"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09921" y="47712"/>
            <a:ext cx="4642618" cy="400110"/>
          </a:xfrm>
          <a:prstGeom prst="rect">
            <a:avLst/>
          </a:prstGeom>
          <a:noFill/>
        </p:spPr>
        <p:txBody>
          <a:bodyPr wrap="none" rtlCol="0">
            <a:spAutoFit/>
          </a:bodyPr>
          <a:lstStyle/>
          <a:p>
            <a:r>
              <a:rPr lang="en-US" sz="2000" b="1" u="sng" dirty="0" smtClean="0">
                <a:solidFill>
                  <a:schemeClr val="bg1"/>
                </a:solidFill>
                <a:latin typeface="Times New Roman" panose="02020603050405020304" pitchFamily="18" charset="0"/>
                <a:cs typeface="Times New Roman" panose="02020603050405020304" pitchFamily="18" charset="0"/>
              </a:rPr>
              <a:t>4. Phân tích - Phân quyền người sử dụng</a:t>
            </a:r>
            <a:endParaRPr lang="en-US" sz="2000" b="1" u="sng" dirty="0">
              <a:solidFill>
                <a:schemeClr val="bg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31" idx="3"/>
            <a:endCxn id="10" idx="1"/>
          </p:cNvCxnSpPr>
          <p:nvPr/>
        </p:nvCxnSpPr>
        <p:spPr>
          <a:xfrm flipV="1">
            <a:off x="1999229" y="2422387"/>
            <a:ext cx="1028661" cy="7668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31" idx="3"/>
            <a:endCxn id="9" idx="1"/>
          </p:cNvCxnSpPr>
          <p:nvPr/>
        </p:nvCxnSpPr>
        <p:spPr>
          <a:xfrm>
            <a:off x="1999229" y="3189267"/>
            <a:ext cx="1028661" cy="57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31" idx="3"/>
            <a:endCxn id="8" idx="1"/>
          </p:cNvCxnSpPr>
          <p:nvPr/>
        </p:nvCxnSpPr>
        <p:spPr>
          <a:xfrm>
            <a:off x="1999229" y="3189267"/>
            <a:ext cx="1028661" cy="7783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1" idx="3"/>
            <a:endCxn id="13" idx="1"/>
          </p:cNvCxnSpPr>
          <p:nvPr/>
        </p:nvCxnSpPr>
        <p:spPr>
          <a:xfrm>
            <a:off x="1999229" y="3189267"/>
            <a:ext cx="1028661" cy="1550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31" idx="3"/>
            <a:endCxn id="14" idx="1"/>
          </p:cNvCxnSpPr>
          <p:nvPr/>
        </p:nvCxnSpPr>
        <p:spPr>
          <a:xfrm>
            <a:off x="1999229" y="3189267"/>
            <a:ext cx="1048740" cy="23234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5" idx="1"/>
            <a:endCxn id="10" idx="3"/>
          </p:cNvCxnSpPr>
          <p:nvPr/>
        </p:nvCxnSpPr>
        <p:spPr>
          <a:xfrm flipH="1" flipV="1">
            <a:off x="5844664" y="2422387"/>
            <a:ext cx="900184" cy="15451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stCxn id="5" idx="1"/>
            <a:endCxn id="9" idx="3"/>
          </p:cNvCxnSpPr>
          <p:nvPr/>
        </p:nvCxnSpPr>
        <p:spPr>
          <a:xfrm flipH="1" flipV="1">
            <a:off x="5844664" y="3194979"/>
            <a:ext cx="900184" cy="7725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Straight Arrow Connector 37"/>
          <p:cNvCxnSpPr>
            <a:stCxn id="5" idx="1"/>
            <a:endCxn id="8" idx="3"/>
          </p:cNvCxnSpPr>
          <p:nvPr/>
        </p:nvCxnSpPr>
        <p:spPr>
          <a:xfrm flipH="1" flipV="1">
            <a:off x="5844664" y="3967571"/>
            <a:ext cx="900184"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a:endCxn id="13" idx="3"/>
          </p:cNvCxnSpPr>
          <p:nvPr/>
        </p:nvCxnSpPr>
        <p:spPr>
          <a:xfrm flipH="1">
            <a:off x="5844664" y="3967572"/>
            <a:ext cx="900184" cy="7725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p:cNvCxnSpPr>
            <a:stCxn id="5" idx="1"/>
          </p:cNvCxnSpPr>
          <p:nvPr/>
        </p:nvCxnSpPr>
        <p:spPr>
          <a:xfrm flipH="1">
            <a:off x="5864743" y="3967572"/>
            <a:ext cx="880105" cy="154518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a:stCxn id="5" idx="3"/>
            <a:endCxn id="21" idx="1"/>
          </p:cNvCxnSpPr>
          <p:nvPr/>
        </p:nvCxnSpPr>
        <p:spPr>
          <a:xfrm flipV="1">
            <a:off x="7579193" y="2422385"/>
            <a:ext cx="900183" cy="154518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 name="Straight Arrow Connector 45"/>
          <p:cNvCxnSpPr>
            <a:stCxn id="5" idx="3"/>
            <a:endCxn id="15" idx="1"/>
          </p:cNvCxnSpPr>
          <p:nvPr/>
        </p:nvCxnSpPr>
        <p:spPr>
          <a:xfrm flipV="1">
            <a:off x="7579193" y="3189805"/>
            <a:ext cx="900183" cy="77776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a:stCxn id="5" idx="3"/>
            <a:endCxn id="16" idx="1"/>
          </p:cNvCxnSpPr>
          <p:nvPr/>
        </p:nvCxnSpPr>
        <p:spPr>
          <a:xfrm flipV="1">
            <a:off x="7579193" y="3967570"/>
            <a:ext cx="900183"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a:stCxn id="5" idx="3"/>
            <a:endCxn id="18" idx="1"/>
          </p:cNvCxnSpPr>
          <p:nvPr/>
        </p:nvCxnSpPr>
        <p:spPr>
          <a:xfrm>
            <a:off x="7579193" y="3967572"/>
            <a:ext cx="900183" cy="77776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Flowchart: Preparation 32"/>
          <p:cNvSpPr/>
          <p:nvPr/>
        </p:nvSpPr>
        <p:spPr>
          <a:xfrm>
            <a:off x="8479376" y="5239486"/>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Quản lý nhà cung cấp</a:t>
            </a:r>
            <a:endParaRPr lang="en-US" sz="1400" dirty="0">
              <a:latin typeface="Times New Roman" panose="02020603050405020304" pitchFamily="18" charset="0"/>
              <a:cs typeface="Times New Roman" panose="02020603050405020304" pitchFamily="18" charset="0"/>
            </a:endParaRPr>
          </a:p>
        </p:txBody>
      </p:sp>
      <p:sp>
        <p:nvSpPr>
          <p:cNvPr id="35" name="Flowchart: Preparation 34"/>
          <p:cNvSpPr/>
          <p:nvPr/>
        </p:nvSpPr>
        <p:spPr>
          <a:xfrm>
            <a:off x="8479376" y="1371355"/>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Phê duyệt nhập nguyên liệu</a:t>
            </a:r>
            <a:endParaRPr lang="en-US" sz="1400" dirty="0">
              <a:latin typeface="Times New Roman" panose="02020603050405020304" pitchFamily="18" charset="0"/>
              <a:cs typeface="Times New Roman" panose="02020603050405020304" pitchFamily="18" charset="0"/>
            </a:endParaRPr>
          </a:p>
        </p:txBody>
      </p:sp>
      <p:cxnSp>
        <p:nvCxnSpPr>
          <p:cNvPr id="3" name="Straight Arrow Connector 2"/>
          <p:cNvCxnSpPr>
            <a:stCxn id="5" idx="3"/>
            <a:endCxn id="35" idx="1"/>
          </p:cNvCxnSpPr>
          <p:nvPr/>
        </p:nvCxnSpPr>
        <p:spPr>
          <a:xfrm flipV="1">
            <a:off x="7579193" y="1644624"/>
            <a:ext cx="900183" cy="23229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5" idx="3"/>
          </p:cNvCxnSpPr>
          <p:nvPr/>
        </p:nvCxnSpPr>
        <p:spPr>
          <a:xfrm>
            <a:off x="7579193" y="3967572"/>
            <a:ext cx="900183" cy="154518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Rounded Rectangle 30"/>
          <p:cNvSpPr/>
          <p:nvPr/>
        </p:nvSpPr>
        <p:spPr>
          <a:xfrm>
            <a:off x="926957" y="2969873"/>
            <a:ext cx="1072272" cy="43878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schemeClr val="bg1"/>
                </a:solidFill>
                <a:latin typeface="Times New Roman" panose="02020603050405020304" pitchFamily="18" charset="0"/>
                <a:cs typeface="Times New Roman" panose="02020603050405020304" pitchFamily="18" charset="0"/>
              </a:rPr>
              <a:t>Bồi bàn</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926957" y="5287649"/>
            <a:ext cx="1072272" cy="43878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schemeClr val="bg1"/>
                </a:solidFill>
                <a:latin typeface="Times New Roman" panose="02020603050405020304" pitchFamily="18" charset="0"/>
                <a:cs typeface="Times New Roman" panose="02020603050405020304" pitchFamily="18" charset="0"/>
              </a:rPr>
              <a:t>Khách</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60" name="Rounded Rectangle 59"/>
          <p:cNvSpPr/>
          <p:nvPr/>
        </p:nvSpPr>
        <p:spPr>
          <a:xfrm>
            <a:off x="6625884" y="1425230"/>
            <a:ext cx="1072272" cy="43878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schemeClr val="bg1"/>
                </a:solidFill>
                <a:latin typeface="Times New Roman" panose="02020603050405020304" pitchFamily="18" charset="0"/>
                <a:cs typeface="Times New Roman" panose="02020603050405020304" pitchFamily="18" charset="0"/>
              </a:rPr>
              <a:t>Thu ngân</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68" name="Rounded Rectangle 67"/>
          <p:cNvSpPr/>
          <p:nvPr/>
        </p:nvSpPr>
        <p:spPr>
          <a:xfrm>
            <a:off x="6625884" y="2202832"/>
            <a:ext cx="1072272" cy="43878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schemeClr val="bg1"/>
                </a:solidFill>
                <a:latin typeface="Times New Roman" panose="02020603050405020304" pitchFamily="18" charset="0"/>
                <a:cs typeface="Times New Roman" panose="02020603050405020304" pitchFamily="18" charset="0"/>
              </a:rPr>
              <a:t>Thủ kho</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69" name="Rounded Rectangle 68"/>
          <p:cNvSpPr/>
          <p:nvPr/>
        </p:nvSpPr>
        <p:spPr>
          <a:xfrm>
            <a:off x="6625884" y="6060781"/>
            <a:ext cx="1072272" cy="43878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solidFill>
                  <a:schemeClr val="bg1"/>
                </a:solidFill>
                <a:latin typeface="Times New Roman" panose="02020603050405020304" pitchFamily="18" charset="0"/>
                <a:cs typeface="Times New Roman" panose="02020603050405020304" pitchFamily="18" charset="0"/>
              </a:rPr>
              <a:t>Nhà bếp</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72" name="Flowchart: Preparation 71"/>
          <p:cNvSpPr/>
          <p:nvPr/>
        </p:nvSpPr>
        <p:spPr>
          <a:xfrm>
            <a:off x="3047969" y="1371355"/>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In hóa đơn</a:t>
            </a:r>
            <a:endParaRPr lang="en-US" sz="1400" dirty="0">
              <a:latin typeface="Times New Roman" panose="02020603050405020304" pitchFamily="18" charset="0"/>
              <a:cs typeface="Times New Roman" panose="02020603050405020304" pitchFamily="18" charset="0"/>
            </a:endParaRPr>
          </a:p>
        </p:txBody>
      </p:sp>
      <p:cxnSp>
        <p:nvCxnSpPr>
          <p:cNvPr id="79" name="Straight Arrow Connector 78"/>
          <p:cNvCxnSpPr>
            <a:stCxn id="60" idx="1"/>
            <a:endCxn id="72" idx="3"/>
          </p:cNvCxnSpPr>
          <p:nvPr/>
        </p:nvCxnSpPr>
        <p:spPr>
          <a:xfrm flipH="1">
            <a:off x="5864743" y="1644624"/>
            <a:ext cx="7611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p:cNvCxnSpPr>
            <a:stCxn id="60" idx="3"/>
            <a:endCxn id="16" idx="1"/>
          </p:cNvCxnSpPr>
          <p:nvPr/>
        </p:nvCxnSpPr>
        <p:spPr>
          <a:xfrm>
            <a:off x="7698156" y="1644624"/>
            <a:ext cx="781220" cy="23229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3" name="Straight Arrow Connector 82"/>
          <p:cNvCxnSpPr>
            <a:stCxn id="59" idx="3"/>
            <a:endCxn id="14" idx="1"/>
          </p:cNvCxnSpPr>
          <p:nvPr/>
        </p:nvCxnSpPr>
        <p:spPr>
          <a:xfrm>
            <a:off x="1999229" y="5507043"/>
            <a:ext cx="1048740" cy="571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5" name="Straight Arrow Connector 84"/>
          <p:cNvCxnSpPr>
            <a:stCxn id="5" idx="1"/>
            <a:endCxn id="72" idx="3"/>
          </p:cNvCxnSpPr>
          <p:nvPr/>
        </p:nvCxnSpPr>
        <p:spPr>
          <a:xfrm flipH="1" flipV="1">
            <a:off x="5864743" y="1644624"/>
            <a:ext cx="880105" cy="23229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7" name="Straight Arrow Connector 86"/>
          <p:cNvCxnSpPr>
            <a:stCxn id="60" idx="1"/>
            <a:endCxn id="10" idx="3"/>
          </p:cNvCxnSpPr>
          <p:nvPr/>
        </p:nvCxnSpPr>
        <p:spPr>
          <a:xfrm flipH="1">
            <a:off x="5844664" y="1644624"/>
            <a:ext cx="781220" cy="7777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Straight Arrow Connector 88"/>
          <p:cNvCxnSpPr>
            <a:stCxn id="60" idx="1"/>
            <a:endCxn id="8" idx="3"/>
          </p:cNvCxnSpPr>
          <p:nvPr/>
        </p:nvCxnSpPr>
        <p:spPr>
          <a:xfrm flipH="1">
            <a:off x="5844664" y="1644624"/>
            <a:ext cx="781220" cy="23229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p:cNvCxnSpPr>
            <a:stCxn id="60" idx="1"/>
            <a:endCxn id="14" idx="3"/>
          </p:cNvCxnSpPr>
          <p:nvPr/>
        </p:nvCxnSpPr>
        <p:spPr>
          <a:xfrm flipH="1">
            <a:off x="5864743" y="1644624"/>
            <a:ext cx="761141" cy="38681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3" name="Straight Arrow Connector 92"/>
          <p:cNvCxnSpPr>
            <a:stCxn id="68" idx="1"/>
            <a:endCxn id="10" idx="3"/>
          </p:cNvCxnSpPr>
          <p:nvPr/>
        </p:nvCxnSpPr>
        <p:spPr>
          <a:xfrm flipH="1">
            <a:off x="5844664" y="2422226"/>
            <a:ext cx="781220" cy="16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5" name="Straight Arrow Connector 94"/>
          <p:cNvCxnSpPr>
            <a:stCxn id="68" idx="3"/>
            <a:endCxn id="18" idx="1"/>
          </p:cNvCxnSpPr>
          <p:nvPr/>
        </p:nvCxnSpPr>
        <p:spPr>
          <a:xfrm>
            <a:off x="7698156" y="2422226"/>
            <a:ext cx="781220" cy="2323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a:stCxn id="68" idx="1"/>
            <a:endCxn id="8" idx="3"/>
          </p:cNvCxnSpPr>
          <p:nvPr/>
        </p:nvCxnSpPr>
        <p:spPr>
          <a:xfrm flipH="1">
            <a:off x="5844664" y="2422226"/>
            <a:ext cx="781220" cy="154534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Straight Arrow Connector 98"/>
          <p:cNvCxnSpPr>
            <a:stCxn id="68" idx="1"/>
            <a:endCxn id="14" idx="3"/>
          </p:cNvCxnSpPr>
          <p:nvPr/>
        </p:nvCxnSpPr>
        <p:spPr>
          <a:xfrm flipH="1">
            <a:off x="5864743" y="2422226"/>
            <a:ext cx="761141" cy="309052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3" name="Flowchart: Preparation 102"/>
          <p:cNvSpPr/>
          <p:nvPr/>
        </p:nvSpPr>
        <p:spPr>
          <a:xfrm>
            <a:off x="3027890" y="552045"/>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Nhập xuất nguyên liệu</a:t>
            </a:r>
            <a:endParaRPr lang="en-US" sz="1400" dirty="0">
              <a:latin typeface="Times New Roman" panose="02020603050405020304" pitchFamily="18" charset="0"/>
              <a:cs typeface="Times New Roman" panose="02020603050405020304" pitchFamily="18" charset="0"/>
            </a:endParaRPr>
          </a:p>
        </p:txBody>
      </p:sp>
      <p:cxnSp>
        <p:nvCxnSpPr>
          <p:cNvPr id="105" name="Straight Arrow Connector 104"/>
          <p:cNvCxnSpPr>
            <a:stCxn id="68" idx="1"/>
            <a:endCxn id="103" idx="3"/>
          </p:cNvCxnSpPr>
          <p:nvPr/>
        </p:nvCxnSpPr>
        <p:spPr>
          <a:xfrm flipH="1" flipV="1">
            <a:off x="5844664" y="825314"/>
            <a:ext cx="781220" cy="159691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8" name="Flowchart: Preparation 107"/>
          <p:cNvSpPr/>
          <p:nvPr/>
        </p:nvSpPr>
        <p:spPr>
          <a:xfrm>
            <a:off x="2985818" y="6012078"/>
            <a:ext cx="2816774" cy="54653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Chế biến</a:t>
            </a:r>
            <a:endParaRPr lang="en-US" sz="1400" dirty="0">
              <a:latin typeface="Times New Roman" panose="02020603050405020304" pitchFamily="18" charset="0"/>
              <a:cs typeface="Times New Roman" panose="02020603050405020304" pitchFamily="18" charset="0"/>
            </a:endParaRPr>
          </a:p>
        </p:txBody>
      </p:sp>
      <p:cxnSp>
        <p:nvCxnSpPr>
          <p:cNvPr id="110" name="Straight Arrow Connector 109"/>
          <p:cNvCxnSpPr>
            <a:stCxn id="69" idx="1"/>
            <a:endCxn id="10" idx="3"/>
          </p:cNvCxnSpPr>
          <p:nvPr/>
        </p:nvCxnSpPr>
        <p:spPr>
          <a:xfrm flipH="1" flipV="1">
            <a:off x="5844664" y="2422387"/>
            <a:ext cx="781220" cy="38577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Straight Arrow Connector 111"/>
          <p:cNvCxnSpPr>
            <a:stCxn id="59" idx="3"/>
            <a:endCxn id="10" idx="1"/>
          </p:cNvCxnSpPr>
          <p:nvPr/>
        </p:nvCxnSpPr>
        <p:spPr>
          <a:xfrm flipV="1">
            <a:off x="1999229" y="2422387"/>
            <a:ext cx="1028661" cy="30846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4" name="Straight Arrow Connector 113"/>
          <p:cNvCxnSpPr>
            <a:stCxn id="69" idx="1"/>
            <a:endCxn id="108" idx="3"/>
          </p:cNvCxnSpPr>
          <p:nvPr/>
        </p:nvCxnSpPr>
        <p:spPr>
          <a:xfrm flipH="1">
            <a:off x="5802592" y="6280175"/>
            <a:ext cx="823292" cy="51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Straight Arrow Connector 115"/>
          <p:cNvCxnSpPr>
            <a:stCxn id="69" idx="1"/>
            <a:endCxn id="14" idx="3"/>
          </p:cNvCxnSpPr>
          <p:nvPr/>
        </p:nvCxnSpPr>
        <p:spPr>
          <a:xfrm flipH="1" flipV="1">
            <a:off x="5864743" y="5512755"/>
            <a:ext cx="761141" cy="7674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a:stCxn id="69" idx="1"/>
            <a:endCxn id="8" idx="3"/>
          </p:cNvCxnSpPr>
          <p:nvPr/>
        </p:nvCxnSpPr>
        <p:spPr>
          <a:xfrm flipH="1" flipV="1">
            <a:off x="5844664" y="3967571"/>
            <a:ext cx="781220" cy="23126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9839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9136" y="95192"/>
            <a:ext cx="7712368" cy="707886"/>
          </a:xfrm>
          <a:prstGeom prst="rect">
            <a:avLst/>
          </a:prstGeom>
          <a:noFill/>
        </p:spPr>
        <p:txBody>
          <a:bodyPr wrap="none" rtlCol="0">
            <a:spAutoFit/>
          </a:bodyPr>
          <a:lstStyle/>
          <a:p>
            <a:r>
              <a:rPr lang="en-US" sz="4000" b="1" u="sng" dirty="0" smtClean="0">
                <a:solidFill>
                  <a:schemeClr val="bg1"/>
                </a:solidFill>
                <a:latin typeface="Times New Roman" panose="02020603050405020304" pitchFamily="18" charset="0"/>
                <a:cs typeface="Times New Roman" panose="02020603050405020304" pitchFamily="18" charset="0"/>
              </a:rPr>
              <a:t>4. Phân tích - Quy trình hoạt động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40" y="893379"/>
            <a:ext cx="10857187" cy="5596732"/>
          </a:xfrm>
          <a:prstGeom prst="rect">
            <a:avLst/>
          </a:prstGeom>
        </p:spPr>
      </p:pic>
    </p:spTree>
    <p:extLst>
      <p:ext uri="{BB962C8B-B14F-4D97-AF65-F5344CB8AC3E}">
        <p14:creationId xmlns:p14="http://schemas.microsoft.com/office/powerpoint/2010/main" val="2731587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244" y="189785"/>
            <a:ext cx="4740400" cy="707886"/>
          </a:xfrm>
          <a:prstGeom prst="rect">
            <a:avLst/>
          </a:prstGeom>
          <a:noFill/>
        </p:spPr>
        <p:txBody>
          <a:bodyPr wrap="none" rtlCol="0">
            <a:spAutoFit/>
          </a:bodyPr>
          <a:lstStyle/>
          <a:p>
            <a:r>
              <a:rPr lang="en-US" sz="4000" b="1" u="sng" dirty="0" smtClean="0">
                <a:solidFill>
                  <a:schemeClr val="bg1"/>
                </a:solidFill>
                <a:latin typeface="Times New Roman" panose="02020603050405020304" pitchFamily="18" charset="0"/>
                <a:cs typeface="Times New Roman" panose="02020603050405020304" pitchFamily="18" charset="0"/>
              </a:rPr>
              <a:t>4. Phân tích - dữ liệu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44" y="1174596"/>
            <a:ext cx="10513908" cy="5155267"/>
          </a:xfrm>
          <a:prstGeom prst="rect">
            <a:avLst/>
          </a:prstGeom>
        </p:spPr>
      </p:pic>
    </p:spTree>
    <p:extLst>
      <p:ext uri="{BB962C8B-B14F-4D97-AF65-F5344CB8AC3E}">
        <p14:creationId xmlns:p14="http://schemas.microsoft.com/office/powerpoint/2010/main" val="3932132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869</TotalTime>
  <Words>1375</Words>
  <Application>Microsoft Office PowerPoint</Application>
  <PresentationFormat>Widescreen</PresentationFormat>
  <Paragraphs>444</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Century Gothic</vt:lpstr>
      <vt:lpstr>Times New Roman</vt:lpstr>
      <vt:lpstr>Wingdings</vt:lpstr>
      <vt:lpstr>Wingdings 3</vt:lpstr>
      <vt:lpstr>Slice</vt:lpstr>
      <vt:lpstr>PowerPoint Presentation</vt:lpstr>
      <vt:lpstr>PowerPoint Presentation</vt:lpstr>
      <vt:lpstr>1. Mục tiêu, nội dung khóa luận</vt:lpstr>
      <vt:lpstr>2. Lý do chọn đề tài</vt:lpstr>
      <vt:lpstr>2. Lý do chọn đề tài</vt:lpstr>
      <vt:lpstr>3. Các chức năng yêu cầu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Giao diện – đăng nhập</vt:lpstr>
      <vt:lpstr>5. Giao diện – Chính</vt:lpstr>
      <vt:lpstr>5. Giao diện – Thực đơn</vt:lpstr>
      <vt:lpstr>5. Giao diện – Nhân viên</vt:lpstr>
      <vt:lpstr>5. Giao diện – nguyên liệu</vt:lpstr>
      <vt:lpstr>5. Giao diện – nhà cung cấp</vt:lpstr>
      <vt:lpstr>5. Giao diện – Gọi món</vt:lpstr>
      <vt:lpstr>5. Giao diện – chế biến</vt:lpstr>
      <vt:lpstr>5. Giao diện – hóa đơn</vt:lpstr>
      <vt:lpstr>5. Giao diện – Nhập xuất nguyên Liệu</vt:lpstr>
      <vt:lpstr>5. Giao diện – phê duyệt nhập nguyên liệu</vt:lpstr>
      <vt:lpstr>5. Giao diện – Thanh toán tiền nguyên liệu</vt:lpstr>
      <vt:lpstr>6. Ưu, nhược điểm và hướng phát triển</vt:lpstr>
      <vt:lpstr>6. Ưu, nhược điểm và hướng phát triển</vt:lpstr>
      <vt:lpstr>6. Ưu, nhược điểm và hướng phát triển</vt:lpstr>
      <vt:lpstr>6. Ưu, nhược điểm và hướng phát triển</vt:lpstr>
      <vt:lpstr>PowerPoint Presentation</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Quoc Tinh</dc:creator>
  <cp:lastModifiedBy>Nguyen Quoc Tinh</cp:lastModifiedBy>
  <cp:revision>53</cp:revision>
  <dcterms:created xsi:type="dcterms:W3CDTF">2019-10-29T02:03:21Z</dcterms:created>
  <dcterms:modified xsi:type="dcterms:W3CDTF">2019-12-03T14:25:29Z</dcterms:modified>
</cp:coreProperties>
</file>